
<file path=[Content_Types].xml><?xml version="1.0" encoding="utf-8"?>
<Types xmlns="http://schemas.openxmlformats.org/package/2006/content-types">
  <Default Extension="jpeg" ContentType="image/jpeg"/>
  <Default Extension="jpe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7" r:id="rId9"/>
    <p:sldId id="262" r:id="rId10"/>
    <p:sldId id="263" r:id="rId11"/>
    <p:sldId id="264" r:id="rId12"/>
    <p:sldId id="265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94B8-F94F-4FEA-9687-AE85AE51E5B7}" type="datetimeFigureOut">
              <a:rPr lang="en-CA" smtClean="0"/>
              <a:t>20/10/2015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7A87-E916-4EA9-9F9B-32FDFD595225}" type="slidenum">
              <a:rPr lang="en-CA" smtClean="0"/>
              <a:t>‹#›</a:t>
            </a:fld>
            <a:endParaRPr lang="en-C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3416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94B8-F94F-4FEA-9687-AE85AE51E5B7}" type="datetimeFigureOut">
              <a:rPr lang="en-CA" smtClean="0"/>
              <a:t>20/10/2015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7A87-E916-4EA9-9F9B-32FDFD5952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1517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94B8-F94F-4FEA-9687-AE85AE51E5B7}" type="datetimeFigureOut">
              <a:rPr lang="en-CA" smtClean="0"/>
              <a:t>20/10/2015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7A87-E916-4EA9-9F9B-32FDFD5952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628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94B8-F94F-4FEA-9687-AE85AE51E5B7}" type="datetimeFigureOut">
              <a:rPr lang="en-CA" smtClean="0"/>
              <a:t>20/10/2015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7A87-E916-4EA9-9F9B-32FDFD5952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7122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94B8-F94F-4FEA-9687-AE85AE51E5B7}" type="datetimeFigureOut">
              <a:rPr lang="en-CA" smtClean="0"/>
              <a:t>20/10/2015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7A87-E916-4EA9-9F9B-32FDFD5952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3473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94B8-F94F-4FEA-9687-AE85AE51E5B7}" type="datetimeFigureOut">
              <a:rPr lang="en-CA" smtClean="0"/>
              <a:t>20/10/2015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7A87-E916-4EA9-9F9B-32FDFD5952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5834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94B8-F94F-4FEA-9687-AE85AE51E5B7}" type="datetimeFigureOut">
              <a:rPr lang="en-CA" smtClean="0"/>
              <a:t>20/10/2015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7A87-E916-4EA9-9F9B-32FDFD5952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6156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94B8-F94F-4FEA-9687-AE85AE51E5B7}" type="datetimeFigureOut">
              <a:rPr lang="en-CA" smtClean="0"/>
              <a:t>20/10/2015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7A87-E916-4EA9-9F9B-32FDFD5952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4860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94B8-F94F-4FEA-9687-AE85AE51E5B7}" type="datetimeFigureOut">
              <a:rPr lang="en-CA" smtClean="0"/>
              <a:t>20/10/2015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7A87-E916-4EA9-9F9B-32FDFD5952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9653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94B8-F94F-4FEA-9687-AE85AE51E5B7}" type="datetimeFigureOut">
              <a:rPr lang="en-CA" smtClean="0"/>
              <a:t>20/10/2015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7A87-E916-4EA9-9F9B-32FDFD5952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1423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94B8-F94F-4FEA-9687-AE85AE51E5B7}" type="datetimeFigureOut">
              <a:rPr lang="en-CA" smtClean="0"/>
              <a:t>20/10/2015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7A87-E916-4EA9-9F9B-32FDFD5952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0310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94B8-F94F-4FEA-9687-AE85AE51E5B7}" type="datetimeFigureOut">
              <a:rPr lang="en-CA" smtClean="0"/>
              <a:t>20/10/2015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7A87-E916-4EA9-9F9B-32FDFD595225}" type="slidenum">
              <a:rPr lang="en-CA" smtClean="0"/>
              <a:t>‹#›</a:t>
            </a:fld>
            <a:endParaRPr lang="en-C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9214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94B8-F94F-4FEA-9687-AE85AE51E5B7}" type="datetimeFigureOut">
              <a:rPr lang="en-CA" smtClean="0"/>
              <a:t>20/10/2015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7A87-E916-4EA9-9F9B-32FDFD5952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10036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94B8-F94F-4FEA-9687-AE85AE51E5B7}" type="datetimeFigureOut">
              <a:rPr lang="en-CA" smtClean="0"/>
              <a:t>20/10/2015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7A87-E916-4EA9-9F9B-32FDFD595225}" type="slidenum">
              <a:rPr lang="en-CA" smtClean="0"/>
              <a:t>‹#›</a:t>
            </a:fld>
            <a:endParaRPr lang="en-C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94709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94B8-F94F-4FEA-9687-AE85AE51E5B7}" type="datetimeFigureOut">
              <a:rPr lang="en-CA" smtClean="0"/>
              <a:t>20/10/2015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7A87-E916-4EA9-9F9B-32FDFD5952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8875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94B8-F94F-4FEA-9687-AE85AE51E5B7}" type="datetimeFigureOut">
              <a:rPr lang="en-CA" smtClean="0"/>
              <a:t>20/10/2015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7A87-E916-4EA9-9F9B-32FDFD5952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4563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94B8-F94F-4FEA-9687-AE85AE51E5B7}" type="datetimeFigureOut">
              <a:rPr lang="en-CA" smtClean="0"/>
              <a:t>20/10/2015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7A87-E916-4EA9-9F9B-32FDFD5952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1190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B3A94B8-F94F-4FEA-9687-AE85AE51E5B7}" type="datetimeFigureOut">
              <a:rPr lang="en-CA" smtClean="0"/>
              <a:t>20/10/2015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6D97A87-E916-4EA9-9F9B-32FDFD5952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36110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0" y="-1336184"/>
            <a:ext cx="12192000" cy="2971801"/>
          </a:xfrm>
        </p:spPr>
        <p:txBody>
          <a:bodyPr>
            <a:normAutofit/>
          </a:bodyPr>
          <a:lstStyle/>
          <a:p>
            <a:r>
              <a:rPr lang="en-CA" sz="4400" dirty="0" smtClean="0"/>
              <a:t>Evolution of Cephalopod Intelligence: </a:t>
            </a:r>
            <a:br>
              <a:rPr lang="en-CA" sz="4400" dirty="0" smtClean="0"/>
            </a:br>
            <a:r>
              <a:rPr lang="en-CA" sz="4400" dirty="0" smtClean="0"/>
              <a:t>								a dead end?</a:t>
            </a:r>
            <a:endParaRPr lang="en-CA" sz="44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336483" y="4268870"/>
            <a:ext cx="6400800" cy="1947333"/>
          </a:xfrm>
        </p:spPr>
        <p:txBody>
          <a:bodyPr>
            <a:normAutofit/>
          </a:bodyPr>
          <a:lstStyle/>
          <a:p>
            <a:r>
              <a:rPr lang="en-CA" sz="2800" dirty="0" smtClean="0">
                <a:solidFill>
                  <a:schemeClr val="tx1"/>
                </a:solidFill>
              </a:rPr>
              <a:t>Jennifer Mather</a:t>
            </a:r>
          </a:p>
          <a:p>
            <a:r>
              <a:rPr lang="en-CA" sz="2800" dirty="0" smtClean="0">
                <a:solidFill>
                  <a:schemeClr val="tx1"/>
                </a:solidFill>
              </a:rPr>
              <a:t>Professor of Psychology</a:t>
            </a:r>
          </a:p>
          <a:p>
            <a:r>
              <a:rPr lang="en-CA" sz="2800" dirty="0" smtClean="0">
                <a:solidFill>
                  <a:schemeClr val="tx1"/>
                </a:solidFill>
              </a:rPr>
              <a:t>University of Lethbridge</a:t>
            </a:r>
            <a:endParaRPr lang="en-CA" sz="2800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861" y="4268870"/>
            <a:ext cx="1756307" cy="239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086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604" y="-288792"/>
            <a:ext cx="8534400" cy="1507067"/>
          </a:xfrm>
        </p:spPr>
        <p:txBody>
          <a:bodyPr/>
          <a:lstStyle/>
          <a:p>
            <a:r>
              <a:rPr lang="en-CA" dirty="0" smtClean="0">
                <a:ln w="3175" cmpd="sng">
                  <a:solidFill>
                    <a:schemeClr val="bg1"/>
                  </a:solidFill>
                </a:ln>
              </a:rPr>
              <a:t>In Support of their Intelligence:</a:t>
            </a:r>
            <a:endParaRPr lang="en-CA" dirty="0">
              <a:ln w="3175" cmpd="sng">
                <a:solidFill>
                  <a:schemeClr val="bg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83" y="3900772"/>
            <a:ext cx="8534400" cy="19962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dirty="0" smtClean="0">
                <a:solidFill>
                  <a:schemeClr val="tx1"/>
                </a:solidFill>
              </a:rPr>
              <a:t>Excellent Manipulative Capacity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255" y="2478107"/>
            <a:ext cx="5839857" cy="43798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-294581" y="5295921"/>
            <a:ext cx="5228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CA" sz="2400" dirty="0" smtClean="0"/>
              <a:t>But much local control in arms</a:t>
            </a:r>
            <a:endParaRPr lang="en-CA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23604" y="2023941"/>
            <a:ext cx="4610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/>
              <a:t>Large centralized brain</a:t>
            </a:r>
            <a:endParaRPr lang="en-CA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88455" y="2708936"/>
            <a:ext cx="5021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/>
              <a:t>But 3/5 of neurons in arms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486900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22281"/>
            <a:ext cx="8534400" cy="1507067"/>
          </a:xfrm>
        </p:spPr>
        <p:txBody>
          <a:bodyPr/>
          <a:lstStyle/>
          <a:p>
            <a:r>
              <a:rPr lang="en-CA" dirty="0" smtClean="0">
                <a:ln w="3175" cmpd="sng">
                  <a:solidFill>
                    <a:schemeClr val="bg1"/>
                  </a:solidFill>
                </a:ln>
              </a:rPr>
              <a:t>Skin Display System:</a:t>
            </a:r>
            <a:endParaRPr lang="en-CA" dirty="0">
              <a:ln w="3175" cmpd="sng">
                <a:solidFill>
                  <a:schemeClr val="bg1"/>
                </a:solidFill>
              </a:ln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878" y="1168648"/>
            <a:ext cx="7358129" cy="56893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89775" y="1450767"/>
            <a:ext cx="3747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 smtClean="0">
                <a:latin typeface="+mj-lt"/>
              </a:rPr>
              <a:t>LANGUAGE?</a:t>
            </a:r>
            <a:endParaRPr lang="en-CA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87266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0"/>
            <a:ext cx="8534400" cy="1507067"/>
          </a:xfrm>
        </p:spPr>
        <p:txBody>
          <a:bodyPr/>
          <a:lstStyle/>
          <a:p>
            <a:r>
              <a:rPr lang="en-CA" dirty="0" smtClean="0">
                <a:ln w="3175" cmpd="sng">
                  <a:solidFill>
                    <a:schemeClr val="bg1"/>
                  </a:solidFill>
                </a:ln>
              </a:rPr>
              <a:t>But Used Mainly For Camouflage</a:t>
            </a:r>
            <a:endParaRPr lang="en-CA" dirty="0">
              <a:ln w="3175" cmpd="sng">
                <a:solidFill>
                  <a:schemeClr val="bg1"/>
                </a:solidFill>
              </a:ln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417" y="1507067"/>
            <a:ext cx="6795752" cy="50968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3691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7851"/>
            <a:ext cx="8534400" cy="1507067"/>
          </a:xfrm>
        </p:spPr>
        <p:txBody>
          <a:bodyPr/>
          <a:lstStyle/>
          <a:p>
            <a:r>
              <a:rPr lang="en-CA" dirty="0" smtClean="0">
                <a:ln w="3175" cmpd="sng">
                  <a:solidFill>
                    <a:schemeClr val="bg1"/>
                  </a:solidFill>
                </a:ln>
              </a:rPr>
              <a:t>And Sexual signals</a:t>
            </a:r>
            <a:endParaRPr lang="en-CA" dirty="0">
              <a:ln w="3175" cmpd="sng">
                <a:solidFill>
                  <a:schemeClr val="bg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106" y="672921"/>
            <a:ext cx="2625658" cy="3615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dirty="0" smtClean="0">
                <a:solidFill>
                  <a:schemeClr val="tx1"/>
                </a:solidFill>
              </a:rPr>
              <a:t>Limited</a:t>
            </a:r>
          </a:p>
          <a:p>
            <a:pPr marL="0" indent="0">
              <a:buNone/>
            </a:pPr>
            <a:r>
              <a:rPr lang="en-CA" sz="3200" dirty="0" smtClean="0">
                <a:solidFill>
                  <a:schemeClr val="tx1"/>
                </a:solidFill>
              </a:rPr>
              <a:t>repertoire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236" y="1056606"/>
            <a:ext cx="8495763" cy="58013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54985" y="4288188"/>
            <a:ext cx="29677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/>
              <a:t>Distinct</a:t>
            </a:r>
          </a:p>
          <a:p>
            <a:endParaRPr lang="en-CA" sz="800" dirty="0" smtClean="0"/>
          </a:p>
          <a:p>
            <a:r>
              <a:rPr lang="en-CA" sz="3200" dirty="0"/>
              <a:t>d</a:t>
            </a:r>
            <a:r>
              <a:rPr lang="en-CA" sz="3200" dirty="0" smtClean="0"/>
              <a:t>isplays</a:t>
            </a:r>
          </a:p>
        </p:txBody>
      </p:sp>
    </p:spTree>
    <p:extLst>
      <p:ext uri="{BB962C8B-B14F-4D97-AF65-F5344CB8AC3E}">
        <p14:creationId xmlns:p14="http://schemas.microsoft.com/office/powerpoint/2010/main" val="1336761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544" y="0"/>
            <a:ext cx="8534400" cy="1507067"/>
          </a:xfrm>
        </p:spPr>
        <p:txBody>
          <a:bodyPr/>
          <a:lstStyle/>
          <a:p>
            <a:r>
              <a:rPr lang="en-CA" dirty="0" smtClean="0">
                <a:ln w="3175" cmpd="sng">
                  <a:solidFill>
                    <a:schemeClr val="bg1"/>
                  </a:solidFill>
                </a:ln>
              </a:rPr>
              <a:t>Squid agonistic zebra display</a:t>
            </a:r>
            <a:endParaRPr lang="en-CA" dirty="0">
              <a:ln w="3175" cmpd="sng">
                <a:solidFill>
                  <a:schemeClr val="bg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284" y="2224900"/>
            <a:ext cx="8534400" cy="3615267"/>
          </a:xfrm>
        </p:spPr>
        <p:txBody>
          <a:bodyPr>
            <a:normAutofit/>
          </a:bodyPr>
          <a:lstStyle/>
          <a:p>
            <a:r>
              <a:rPr lang="en-CA" sz="2400" dirty="0" smtClean="0">
                <a:solidFill>
                  <a:schemeClr val="tx1"/>
                </a:solidFill>
              </a:rPr>
              <a:t>Quantitative by skin area</a:t>
            </a:r>
          </a:p>
          <a:p>
            <a:endParaRPr lang="en-CA" sz="2400" dirty="0" smtClean="0">
              <a:solidFill>
                <a:schemeClr val="tx1"/>
              </a:solidFill>
            </a:endParaRPr>
          </a:p>
          <a:p>
            <a:r>
              <a:rPr lang="en-CA" sz="2400" dirty="0" smtClean="0">
                <a:solidFill>
                  <a:schemeClr val="tx1"/>
                </a:solidFill>
              </a:rPr>
              <a:t>Directional</a:t>
            </a:r>
          </a:p>
          <a:p>
            <a:endParaRPr lang="en-CA" sz="2400" dirty="0" smtClean="0">
              <a:solidFill>
                <a:schemeClr val="tx1"/>
              </a:solidFill>
            </a:endParaRPr>
          </a:p>
          <a:p>
            <a:r>
              <a:rPr lang="en-CA" sz="2400" dirty="0" smtClean="0">
                <a:solidFill>
                  <a:schemeClr val="tx1"/>
                </a:solidFill>
              </a:rPr>
              <a:t>Formal contest</a:t>
            </a:r>
            <a:endParaRPr lang="en-CA" sz="24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484" y="1507067"/>
            <a:ext cx="7396766" cy="50509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9200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46" y="147152"/>
            <a:ext cx="8534400" cy="1398314"/>
          </a:xfrm>
        </p:spPr>
        <p:txBody>
          <a:bodyPr>
            <a:normAutofit fontScale="90000"/>
          </a:bodyPr>
          <a:lstStyle/>
          <a:p>
            <a:r>
              <a:rPr lang="en-CA" dirty="0" smtClean="0">
                <a:ln w="3175" cmpd="sng">
                  <a:solidFill>
                    <a:schemeClr val="bg1"/>
                  </a:solidFill>
                </a:ln>
              </a:rPr>
              <a:t>balancing the Value of Intelligence:</a:t>
            </a:r>
            <a:br>
              <a:rPr lang="en-CA" dirty="0" smtClean="0">
                <a:ln w="3175" cmpd="sng">
                  <a:solidFill>
                    <a:schemeClr val="bg1"/>
                  </a:solidFill>
                </a:ln>
              </a:rPr>
            </a:br>
            <a:endParaRPr lang="en-CA" dirty="0">
              <a:ln w="3175" cmpd="sng">
                <a:solidFill>
                  <a:schemeClr val="bg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849306"/>
            <a:ext cx="8534400" cy="15563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800" dirty="0" smtClean="0">
                <a:solidFill>
                  <a:schemeClr val="tx1"/>
                </a:solidFill>
              </a:rPr>
              <a:t>Demanding complex environment</a:t>
            </a:r>
          </a:p>
          <a:p>
            <a:pPr marL="0" indent="0">
              <a:buNone/>
            </a:pPr>
            <a:endParaRPr lang="en-CA" sz="28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248" y="1105445"/>
            <a:ext cx="6335681" cy="48145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19380" y="2558610"/>
            <a:ext cx="50208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/>
              <a:t>Short Lifespan</a:t>
            </a:r>
          </a:p>
          <a:p>
            <a:endParaRPr lang="en-CA" sz="2400" dirty="0" smtClean="0"/>
          </a:p>
          <a:p>
            <a:endParaRPr lang="en-CA" sz="800" dirty="0" smtClean="0"/>
          </a:p>
          <a:p>
            <a:r>
              <a:rPr lang="en-CA" sz="2000" dirty="0" smtClean="0"/>
              <a:t>(6 months – 2 years)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024325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788" y="-90152"/>
            <a:ext cx="12192000" cy="1507067"/>
          </a:xfrm>
        </p:spPr>
        <p:txBody>
          <a:bodyPr>
            <a:normAutofit/>
          </a:bodyPr>
          <a:lstStyle/>
          <a:p>
            <a:r>
              <a:rPr lang="en-CA" dirty="0">
                <a:ln w="3175" cmpd="sng">
                  <a:solidFill>
                    <a:schemeClr val="bg1"/>
                  </a:solidFill>
                </a:ln>
              </a:rPr>
              <a:t>Premium on short retention </a:t>
            </a:r>
            <a:r>
              <a:rPr lang="en-CA" dirty="0" smtClean="0">
                <a:ln w="3175" cmpd="sng">
                  <a:solidFill>
                    <a:schemeClr val="bg1"/>
                  </a:solidFill>
                </a:ln>
              </a:rPr>
              <a:t>time</a:t>
            </a:r>
            <a:endParaRPr lang="en-CA" dirty="0">
              <a:ln w="3175" cmpd="sng">
                <a:solidFill>
                  <a:schemeClr val="bg1"/>
                </a:solidFill>
              </a:ln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8788" y="2331076"/>
            <a:ext cx="64523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 smtClean="0"/>
              <a:t>Exploration</a:t>
            </a:r>
          </a:p>
          <a:p>
            <a:endParaRPr lang="en-CA" sz="3600" dirty="0" smtClean="0"/>
          </a:p>
          <a:p>
            <a:r>
              <a:rPr lang="en-CA" sz="3600" dirty="0" smtClean="0"/>
              <a:t>Win-switch foraging</a:t>
            </a:r>
          </a:p>
          <a:p>
            <a:endParaRPr lang="en-CA" sz="3600" dirty="0" smtClean="0"/>
          </a:p>
          <a:p>
            <a:r>
              <a:rPr lang="en-CA" sz="3600" dirty="0" smtClean="0"/>
              <a:t>Individual variation</a:t>
            </a:r>
            <a:endParaRPr lang="en-CA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670" y="1535805"/>
            <a:ext cx="6855853" cy="51418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0045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029" y="0"/>
            <a:ext cx="8534400" cy="1507067"/>
          </a:xfrm>
        </p:spPr>
        <p:txBody>
          <a:bodyPr/>
          <a:lstStyle/>
          <a:p>
            <a:r>
              <a:rPr lang="en-CA" dirty="0" smtClean="0">
                <a:ln w="3175" cmpd="sng">
                  <a:solidFill>
                    <a:schemeClr val="bg1"/>
                  </a:solidFill>
                </a:ln>
              </a:rPr>
              <a:t>Simple social grouping</a:t>
            </a:r>
            <a:endParaRPr lang="en-CA" dirty="0">
              <a:ln w="3175" cmpd="sng">
                <a:solidFill>
                  <a:schemeClr val="bg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52" y="2189648"/>
            <a:ext cx="8534400" cy="3615267"/>
          </a:xfrm>
        </p:spPr>
        <p:txBody>
          <a:bodyPr>
            <a:normAutofit fontScale="92500" lnSpcReduction="10000"/>
          </a:bodyPr>
          <a:lstStyle/>
          <a:p>
            <a:r>
              <a:rPr lang="en-CA" sz="2800" dirty="0" smtClean="0">
                <a:solidFill>
                  <a:schemeClr val="tx1"/>
                </a:solidFill>
              </a:rPr>
              <a:t>Octopus- solitary, hierarchy if crowded</a:t>
            </a:r>
          </a:p>
          <a:p>
            <a:endParaRPr lang="en-CA" sz="2800" dirty="0">
              <a:solidFill>
                <a:schemeClr val="tx1"/>
              </a:solidFill>
            </a:endParaRPr>
          </a:p>
          <a:p>
            <a:endParaRPr lang="en-CA" sz="2800" dirty="0" smtClean="0">
              <a:solidFill>
                <a:schemeClr val="tx1"/>
              </a:solidFill>
            </a:endParaRPr>
          </a:p>
          <a:p>
            <a:r>
              <a:rPr lang="en-CA" sz="2800" dirty="0" smtClean="0">
                <a:solidFill>
                  <a:schemeClr val="tx1"/>
                </a:solidFill>
              </a:rPr>
              <a:t>Cuttlefish- gather for mating</a:t>
            </a:r>
          </a:p>
          <a:p>
            <a:endParaRPr lang="en-CA" sz="2800" dirty="0">
              <a:solidFill>
                <a:schemeClr val="tx1"/>
              </a:solidFill>
            </a:endParaRPr>
          </a:p>
          <a:p>
            <a:endParaRPr lang="en-CA" sz="2800" dirty="0" smtClean="0">
              <a:solidFill>
                <a:schemeClr val="tx1"/>
              </a:solidFill>
            </a:endParaRPr>
          </a:p>
          <a:p>
            <a:r>
              <a:rPr lang="en-CA" sz="2800" dirty="0" smtClean="0">
                <a:solidFill>
                  <a:schemeClr val="tx1"/>
                </a:solidFill>
              </a:rPr>
              <a:t>Squid- permanent large groups</a:t>
            </a:r>
          </a:p>
          <a:p>
            <a:pPr marL="0" indent="0">
              <a:buNone/>
            </a:pPr>
            <a:endParaRPr lang="en-CA" sz="28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480" y="3042400"/>
            <a:ext cx="6376469" cy="35867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4382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72" y="95636"/>
            <a:ext cx="11486324" cy="1507067"/>
          </a:xfrm>
        </p:spPr>
        <p:txBody>
          <a:bodyPr/>
          <a:lstStyle/>
          <a:p>
            <a:r>
              <a:rPr lang="en-CA" dirty="0" smtClean="0">
                <a:ln w="3175" cmpd="sng">
                  <a:solidFill>
                    <a:schemeClr val="bg1"/>
                  </a:solidFill>
                </a:ln>
              </a:rPr>
              <a:t>No guidance by parents or conspecifics</a:t>
            </a:r>
            <a:endParaRPr lang="en-CA" dirty="0">
              <a:ln w="3175" cmpd="sng">
                <a:solidFill>
                  <a:schemeClr val="bg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572" y="1857778"/>
            <a:ext cx="8534400" cy="3615267"/>
          </a:xfrm>
        </p:spPr>
        <p:txBody>
          <a:bodyPr>
            <a:normAutofit/>
          </a:bodyPr>
          <a:lstStyle/>
          <a:p>
            <a:r>
              <a:rPr lang="en-CA" sz="3200" dirty="0" smtClean="0">
                <a:solidFill>
                  <a:schemeClr val="tx1"/>
                </a:solidFill>
              </a:rPr>
              <a:t>No overlap of generations</a:t>
            </a:r>
          </a:p>
          <a:p>
            <a:pPr marL="0" indent="0">
              <a:buNone/>
            </a:pPr>
            <a:endParaRPr lang="en-CA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CA" sz="2800" dirty="0" smtClean="0">
              <a:solidFill>
                <a:schemeClr val="tx1"/>
              </a:solidFill>
            </a:endParaRPr>
          </a:p>
          <a:p>
            <a:r>
              <a:rPr lang="en-CA" sz="3200" dirty="0" smtClean="0">
                <a:solidFill>
                  <a:schemeClr val="tx1"/>
                </a:solidFill>
              </a:rPr>
              <a:t>Wide juvenile dispersal</a:t>
            </a:r>
            <a:endParaRPr lang="en-CA" sz="32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949" y="1664326"/>
            <a:ext cx="6004795" cy="51650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7811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936" y="172910"/>
            <a:ext cx="10636318" cy="1507067"/>
          </a:xfrm>
        </p:spPr>
        <p:txBody>
          <a:bodyPr/>
          <a:lstStyle/>
          <a:p>
            <a:r>
              <a:rPr lang="en-CA" dirty="0" smtClean="0">
                <a:ln w="3175" cmpd="sng">
                  <a:solidFill>
                    <a:schemeClr val="bg1"/>
                  </a:solidFill>
                </a:ln>
              </a:rPr>
              <a:t>No Species or Cohort Recognition</a:t>
            </a:r>
            <a:endParaRPr lang="en-CA" dirty="0">
              <a:ln w="3175" cmpd="sng">
                <a:solidFill>
                  <a:schemeClr val="bg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1567" y="3550522"/>
            <a:ext cx="8534400" cy="3615267"/>
          </a:xfrm>
        </p:spPr>
        <p:txBody>
          <a:bodyPr/>
          <a:lstStyle/>
          <a:p>
            <a:pPr marL="0" indent="0">
              <a:buNone/>
            </a:pPr>
            <a:endParaRPr lang="en-CA" dirty="0">
              <a:solidFill>
                <a:schemeClr val="tx1"/>
              </a:solidFill>
            </a:endParaRPr>
          </a:p>
          <a:p>
            <a:r>
              <a:rPr lang="en-CA" sz="3600" dirty="0" smtClean="0">
                <a:solidFill>
                  <a:schemeClr val="tx1"/>
                </a:solidFill>
              </a:rPr>
              <a:t>No cooperation</a:t>
            </a:r>
            <a:endParaRPr lang="en-CA" sz="36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76530" y="1931831"/>
            <a:ext cx="7160653" cy="258865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2301817" y="2359949"/>
            <a:ext cx="793688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>
                <a:solidFill>
                  <a:schemeClr val="bg1"/>
                </a:solidFill>
              </a:rPr>
              <a:t> </a:t>
            </a:r>
            <a:r>
              <a:rPr lang="en-CA" sz="3200" dirty="0" smtClean="0">
                <a:solidFill>
                  <a:schemeClr val="bg1"/>
                </a:solidFill>
              </a:rPr>
              <a:t>   Cannibalism in Cephalopods</a:t>
            </a:r>
          </a:p>
          <a:p>
            <a:r>
              <a:rPr lang="en-CA" sz="28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CA" sz="2800" dirty="0" smtClean="0">
                <a:solidFill>
                  <a:schemeClr val="bg1"/>
                </a:solidFill>
              </a:rPr>
              <a:t>Christian M. Ibanez • </a:t>
            </a:r>
            <a:r>
              <a:rPr lang="en-CA" sz="2800" dirty="0" err="1" smtClean="0">
                <a:solidFill>
                  <a:schemeClr val="bg1"/>
                </a:solidFill>
              </a:rPr>
              <a:t>Friedemann</a:t>
            </a:r>
            <a:r>
              <a:rPr lang="en-CA" sz="2800" dirty="0" smtClean="0">
                <a:solidFill>
                  <a:schemeClr val="bg1"/>
                </a:solidFill>
              </a:rPr>
              <a:t> </a:t>
            </a:r>
            <a:r>
              <a:rPr lang="en-CA" sz="2800" dirty="0" err="1" smtClean="0">
                <a:solidFill>
                  <a:schemeClr val="bg1"/>
                </a:solidFill>
              </a:rPr>
              <a:t>Keyl</a:t>
            </a:r>
            <a:endParaRPr lang="en-CA" sz="2800" dirty="0" smtClean="0">
              <a:solidFill>
                <a:schemeClr val="bg1"/>
              </a:solidFill>
            </a:endParaRPr>
          </a:p>
          <a:p>
            <a:endParaRPr lang="en-C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575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604" y="-161941"/>
            <a:ext cx="8534400" cy="1507067"/>
          </a:xfrm>
        </p:spPr>
        <p:txBody>
          <a:bodyPr/>
          <a:lstStyle/>
          <a:p>
            <a:r>
              <a:rPr lang="en-CA" dirty="0" smtClean="0">
                <a:ln w="3175" cmpd="sng">
                  <a:solidFill>
                    <a:schemeClr val="bg1"/>
                  </a:solidFill>
                </a:ln>
              </a:rPr>
              <a:t>What Would Have to Change?</a:t>
            </a:r>
            <a:endParaRPr lang="en-CA" dirty="0">
              <a:ln w="3175" cmpd="sng">
                <a:solidFill>
                  <a:schemeClr val="bg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3760" y="1741868"/>
            <a:ext cx="8534400" cy="3615267"/>
          </a:xfrm>
        </p:spPr>
        <p:txBody>
          <a:bodyPr>
            <a:normAutofit/>
          </a:bodyPr>
          <a:lstStyle/>
          <a:p>
            <a:r>
              <a:rPr lang="en-CA" sz="3200" dirty="0" smtClean="0">
                <a:solidFill>
                  <a:schemeClr val="tx1"/>
                </a:solidFill>
              </a:rPr>
              <a:t>Limited dispersal -  see big-egged octopuses</a:t>
            </a:r>
          </a:p>
          <a:p>
            <a:pPr marL="0" indent="0">
              <a:buNone/>
            </a:pPr>
            <a:endParaRPr lang="en-CA" sz="3200" dirty="0" smtClean="0">
              <a:solidFill>
                <a:schemeClr val="tx1"/>
              </a:solidFill>
            </a:endParaRPr>
          </a:p>
          <a:p>
            <a:r>
              <a:rPr lang="en-CA" sz="3200" dirty="0" smtClean="0">
                <a:solidFill>
                  <a:schemeClr val="tx1"/>
                </a:solidFill>
              </a:rPr>
              <a:t>Having something more important to say – see squid</a:t>
            </a:r>
          </a:p>
        </p:txBody>
      </p:sp>
    </p:spTree>
    <p:extLst>
      <p:ext uri="{BB962C8B-B14F-4D97-AF65-F5344CB8AC3E}">
        <p14:creationId xmlns:p14="http://schemas.microsoft.com/office/powerpoint/2010/main" val="4190308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888" y="2143377"/>
            <a:ext cx="8534400" cy="1507067"/>
          </a:xfrm>
        </p:spPr>
        <p:txBody>
          <a:bodyPr>
            <a:noAutofit/>
          </a:bodyPr>
          <a:lstStyle/>
          <a:p>
            <a:r>
              <a:rPr lang="en-CA" sz="4400" dirty="0" smtClean="0">
                <a:ln w="3175" cmpd="sng">
                  <a:solidFill>
                    <a:schemeClr val="bg1"/>
                  </a:solidFill>
                </a:ln>
              </a:rPr>
              <a:t>Give them a few</a:t>
            </a:r>
            <a:br>
              <a:rPr lang="en-CA" sz="4400" dirty="0" smtClean="0">
                <a:ln w="3175" cmpd="sng">
                  <a:solidFill>
                    <a:schemeClr val="bg1"/>
                  </a:solidFill>
                </a:ln>
              </a:rPr>
            </a:br>
            <a:r>
              <a:rPr lang="en-CA" sz="1200" dirty="0" smtClean="0">
                <a:ln w="3175" cmpd="sng">
                  <a:solidFill>
                    <a:schemeClr val="bg1"/>
                  </a:solidFill>
                </a:ln>
              </a:rPr>
              <a:t/>
            </a:r>
            <a:br>
              <a:rPr lang="en-CA" sz="1200" dirty="0" smtClean="0">
                <a:ln w="3175" cmpd="sng">
                  <a:solidFill>
                    <a:schemeClr val="bg1"/>
                  </a:solidFill>
                </a:ln>
              </a:rPr>
            </a:br>
            <a:r>
              <a:rPr lang="en-CA" sz="4400" dirty="0" smtClean="0">
                <a:ln w="3175" cmpd="sng">
                  <a:solidFill>
                    <a:schemeClr val="bg1"/>
                  </a:solidFill>
                </a:ln>
              </a:rPr>
              <a:t>millennia</a:t>
            </a:r>
            <a:endParaRPr lang="en-CA" sz="4400" dirty="0">
              <a:ln w="3175" cmpd="sng">
                <a:solidFill>
                  <a:schemeClr val="bg1"/>
                </a:solidFill>
              </a:ln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926" y="492616"/>
            <a:ext cx="4676724" cy="60438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8976972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6660</TotalTime>
  <Words>168</Words>
  <Application>Microsoft Office PowerPoint</Application>
  <PresentationFormat>Widescreen</PresentationFormat>
  <Paragraphs>60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Century Gothic</vt:lpstr>
      <vt:lpstr>Wingdings 3</vt:lpstr>
      <vt:lpstr>Slice</vt:lpstr>
      <vt:lpstr>Evolution of Cephalopod Intelligence:          a dead end?</vt:lpstr>
      <vt:lpstr>In Support of their Intelligence:</vt:lpstr>
      <vt:lpstr>Skin Display System:</vt:lpstr>
      <vt:lpstr>But Used Mainly For Camouflage</vt:lpstr>
      <vt:lpstr>And Sexual signals</vt:lpstr>
      <vt:lpstr>Squid agonistic zebra display</vt:lpstr>
      <vt:lpstr>balancing the Value of Intelligence: </vt:lpstr>
      <vt:lpstr>Premium on short retention time</vt:lpstr>
      <vt:lpstr>Simple social grouping</vt:lpstr>
      <vt:lpstr>No guidance by parents or conspecifics</vt:lpstr>
      <vt:lpstr>No Species or Cohort Recognition</vt:lpstr>
      <vt:lpstr>What Would Have to Change?</vt:lpstr>
      <vt:lpstr>Give them a few  millennia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 of cephalopod Intelligence: A Dead End?</dc:title>
  <dc:creator>The Ambrose's</dc:creator>
  <cp:lastModifiedBy>Mather, Jennifer</cp:lastModifiedBy>
  <cp:revision>29</cp:revision>
  <dcterms:created xsi:type="dcterms:W3CDTF">2015-10-13T03:30:52Z</dcterms:created>
  <dcterms:modified xsi:type="dcterms:W3CDTF">2015-10-20T18:20:36Z</dcterms:modified>
</cp:coreProperties>
</file>