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63" r:id="rId2"/>
  </p:sldMasterIdLst>
  <p:notesMasterIdLst>
    <p:notesMasterId r:id="rId19"/>
  </p:notesMasterIdLst>
  <p:sldIdLst>
    <p:sldId id="601" r:id="rId3"/>
    <p:sldId id="604" r:id="rId4"/>
    <p:sldId id="600" r:id="rId5"/>
    <p:sldId id="615" r:id="rId6"/>
    <p:sldId id="603" r:id="rId7"/>
    <p:sldId id="616" r:id="rId8"/>
    <p:sldId id="265" r:id="rId9"/>
    <p:sldId id="606" r:id="rId10"/>
    <p:sldId id="607" r:id="rId11"/>
    <p:sldId id="608" r:id="rId12"/>
    <p:sldId id="609" r:id="rId13"/>
    <p:sldId id="610" r:id="rId14"/>
    <p:sldId id="611" r:id="rId15"/>
    <p:sldId id="614" r:id="rId16"/>
    <p:sldId id="612" r:id="rId17"/>
    <p:sldId id="59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400"/>
    <a:srgbClr val="34DA3A"/>
    <a:srgbClr val="3EF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6" autoAdjust="0"/>
    <p:restoredTop sz="92263" autoAdjust="0"/>
  </p:normalViewPr>
  <p:slideViewPr>
    <p:cSldViewPr snapToGrid="0" snapToObjects="1">
      <p:cViewPr varScale="1">
        <p:scale>
          <a:sx n="103" d="100"/>
          <a:sy n="103" d="100"/>
        </p:scale>
        <p:origin x="19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9AE76-FB36-934D-9D08-201EF447BD4E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60F91-E581-484F-965B-A0C7EBCC4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4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60F91-E581-484F-965B-A0C7EBCC46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33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approach</a:t>
            </a:r>
            <a:r>
              <a:rPr lang="en-US" baseline="0" dirty="0"/>
              <a:t> as capstone instructors has been to focus on achieving realism, in the belief that building on knowledge and skills acquired earlier will follow naturally.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52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32459E2-DF11-48C5-9BD8-1779BFB605B1}" type="slidenum">
              <a:rPr lang="en-US">
                <a:solidFill>
                  <a:prstClr val="black"/>
                </a:solidFill>
                <a:latin typeface="Times" panose="02020603050405020304" pitchFamily="18" charset="0"/>
                <a:ea typeface="Osaka" charset="-128"/>
              </a:rPr>
              <a:pPr defTabSz="966529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>
              <a:solidFill>
                <a:prstClr val="black"/>
              </a:solidFill>
              <a:latin typeface="Times" panose="02020603050405020304" pitchFamily="18" charset="0"/>
              <a:ea typeface="Osak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3520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6F7C3-0715-48C3-9436-FFAABF27B16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93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D285D-3049-4256-869A-164DC0B3854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1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11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6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96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42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98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185738"/>
            <a:ext cx="8394700" cy="7874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410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174271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613DA1-8A1B-4558-8FAB-13B497AE63D6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50707FF-102F-461E-8741-C8A3084B6F3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09989" y="1152939"/>
            <a:ext cx="84234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2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261" y="6045429"/>
            <a:ext cx="885359" cy="532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38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9393F6B-17C3-4B44-A0A7-FF46C76FDF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CAB4AF79-D593-4787-8D98-CCDACB9096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67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1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29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8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gi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776997" y="6225554"/>
            <a:ext cx="2126409" cy="6324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Whitney Medium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boston_univ_rgb.gi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385" y="6225554"/>
            <a:ext cx="1192415" cy="534907"/>
          </a:xfrm>
          <a:prstGeom prst="rect">
            <a:avLst/>
          </a:prstGeom>
        </p:spPr>
      </p:pic>
      <p:pic>
        <p:nvPicPr>
          <p:cNvPr id="4" name="Picture 3" descr="PNG Landscape PINK BLK WHITE Logos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198"/>
            <a:ext cx="2048998" cy="10244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364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75" r:id="rId3"/>
    <p:sldLayoutId id="2147483676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Whitney Medium"/>
          <a:ea typeface="ヒラギノ角ゴ StdN W8"/>
          <a:cs typeface="Whitney Medium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87852-08DF-7945-97F2-50D96C07B41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E918C-5347-F34A-BF47-309370A51F0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NG Landscape PINK BLK WHITE Logos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198"/>
            <a:ext cx="2048998" cy="10244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573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x_/3k2h_c2x4v5ddl9bcy80bgh40000gn/T/com.microsoft.Powerpoint/converted_emf.em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cfarny/Library/Containers/com.microsoft.Powerpoint/Data/tmp/converted_emf.em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docs.google.com/forms/d/e/1FAIpQLSczFma5etsVH2AS4LXqcCWiJ-7a6SCWcW4oBP8sUibyXeaKxQ/viewfor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.edu/eng/academics/resources/undergraduate-student-resources/eng-undergraduate-degree-requirements/program-planning-sheet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x_/3k2h_c2x4v5ddl9bcy80bgh4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199185"/>
            <a:ext cx="8394700" cy="787400"/>
          </a:xfrm>
        </p:spPr>
        <p:txBody>
          <a:bodyPr/>
          <a:lstStyle/>
          <a:p>
            <a:pPr algn="ctr"/>
            <a:r>
              <a:rPr lang="en-US" dirty="0"/>
              <a:t>ME </a:t>
            </a:r>
            <a:r>
              <a:rPr lang="en-US" dirty="0" err="1"/>
              <a:t>Dept</a:t>
            </a:r>
            <a:r>
              <a:rPr lang="en-US" dirty="0"/>
              <a:t>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422400"/>
            <a:ext cx="8382000" cy="480478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</a:rPr>
              <a:t>Department Chair:</a:t>
            </a:r>
            <a:r>
              <a:rPr lang="en-US" sz="2400" dirty="0"/>
              <a:t> Prof. Sean Andersson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</a:rPr>
              <a:t>Administrative staff: </a:t>
            </a:r>
            <a:r>
              <a:rPr lang="en-US" sz="2400" dirty="0"/>
              <a:t>Anna </a:t>
            </a:r>
            <a:r>
              <a:rPr lang="en-US" sz="2400" dirty="0" err="1"/>
              <a:t>Masland</a:t>
            </a:r>
            <a:r>
              <a:rPr lang="en-US" sz="2400" dirty="0"/>
              <a:t> (Director), Emery Dutton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</a:rPr>
              <a:t>Undergrad </a:t>
            </a:r>
            <a:r>
              <a:rPr lang="en-US" sz="2400" dirty="0" err="1">
                <a:solidFill>
                  <a:srgbClr val="FF0000"/>
                </a:solidFill>
              </a:rPr>
              <a:t>Assoc</a:t>
            </a:r>
            <a:r>
              <a:rPr lang="en-US" sz="2400" dirty="0">
                <a:solidFill>
                  <a:srgbClr val="FF0000"/>
                </a:solidFill>
              </a:rPr>
              <a:t> Program Chair: </a:t>
            </a:r>
            <a:r>
              <a:rPr lang="en-US" sz="2400" dirty="0"/>
              <a:t>Prof </a:t>
            </a:r>
            <a:r>
              <a:rPr lang="en-US" sz="2400" dirty="0" err="1"/>
              <a:t>Farny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</a:rPr>
              <a:t>Undergrad Committee: </a:t>
            </a:r>
            <a:r>
              <a:rPr lang="en-US" sz="2400" dirty="0"/>
              <a:t>8 faculty members, 2 ME undergraduates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</a:rPr>
              <a:t>3 Course Review Panels: </a:t>
            </a:r>
            <a:r>
              <a:rPr lang="en-US" sz="2400" dirty="0"/>
              <a:t>All ME-taught required courses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	Design; Mechanical Systems; Thermal/fluid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</a:rPr>
              <a:t>Scheduling Committee:</a:t>
            </a:r>
            <a:r>
              <a:rPr lang="en-US" sz="2400" dirty="0"/>
              <a:t> 3 faculty members, Chair, Director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DB0567-5427-1241-B5B0-A114D9DE505E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02C1CB-3A32-AF49-9C34-6BE49B932A2E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C8FAF2-ADDF-9E48-B249-8CF6EC605B9B}"/>
              </a:ext>
            </a:extLst>
          </p:cNvPr>
          <p:cNvPicPr>
            <a:picLocks noChangeAspect="1"/>
          </p:cNvPicPr>
          <p:nvPr/>
        </p:nvPicPr>
        <p:blipFill>
          <a:blip r:link="rId4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AB4545-1A04-234B-866F-A34F7FCD7ABA}"/>
              </a:ext>
            </a:extLst>
          </p:cNvPr>
          <p:cNvPicPr>
            <a:picLocks noChangeAspect="1"/>
          </p:cNvPicPr>
          <p:nvPr/>
        </p:nvPicPr>
        <p:blipFill>
          <a:blip r:link="rId4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0850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5B570-09B3-4F4F-9B23-3B571072C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793" y="499469"/>
            <a:ext cx="7924800" cy="58782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Interdisciplinary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53E33-A980-4AA9-873F-9204F3E06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793" y="1342663"/>
            <a:ext cx="7924800" cy="4398380"/>
          </a:xfrm>
        </p:spPr>
        <p:txBody>
          <a:bodyPr/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that require skills outside of ME may become Interdisciplinary Projects.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 from the department with the greatest technical content: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Convergent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Interdisciplinary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are hosted by ME, ECE, or BME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team members (ME, ECE, or BME) register in their own department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team members attend the class sessions, meet the requirements, and are graded by the host department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5788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BA869-D04C-4A02-9BE9-48CD5EED55A2}"/>
              </a:ext>
            </a:extLst>
          </p:cNvPr>
          <p:cNvSpPr txBox="1">
            <a:spLocks/>
          </p:cNvSpPr>
          <p:nvPr/>
        </p:nvSpPr>
        <p:spPr>
          <a:xfrm>
            <a:off x="419763" y="91750"/>
            <a:ext cx="6097977" cy="96154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You need to be aware that 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D09BCA5-6CBB-43CB-84A6-C2499DDA68B3}"/>
              </a:ext>
            </a:extLst>
          </p:cNvPr>
          <p:cNvSpPr txBox="1">
            <a:spLocks/>
          </p:cNvSpPr>
          <p:nvPr/>
        </p:nvSpPr>
        <p:spPr>
          <a:xfrm>
            <a:off x="150471" y="879676"/>
            <a:ext cx="8854633" cy="533592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 302 / 305 / 360 / WR 15X are capstone pre-requisites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 408 is co-requisite for aerodynamics-related projects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projects have sizeable software content; you may need to teach yourself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Interdisciplinary projects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choose a project that has skills identified outside of ME in the project description.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Teams will be formed according to your project preferences.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teammates in ME 460 will be your teammates in ME 461</a:t>
            </a:r>
          </a:p>
        </p:txBody>
      </p:sp>
    </p:spTree>
    <p:extLst>
      <p:ext uri="{BB962C8B-B14F-4D97-AF65-F5344CB8AC3E}">
        <p14:creationId xmlns:p14="http://schemas.microsoft.com/office/powerpoint/2010/main" val="251138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1456E-9F96-40E6-88AA-89CE87301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Register for one lecture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2D0B5-D425-40C5-82D4-4BBC4D5B4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631" y="1000919"/>
            <a:ext cx="5162309" cy="2914650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/ Wednesday A1: 10:10 – 11:55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57175" lvl="1" indent="0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 / Thursday A2: 1:30 – 3:15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118A929-9715-457A-BBAA-BA655EB1E75E}"/>
              </a:ext>
            </a:extLst>
          </p:cNvPr>
          <p:cNvSpPr txBox="1">
            <a:spLocks/>
          </p:cNvSpPr>
          <p:nvPr/>
        </p:nvSpPr>
        <p:spPr bwMode="auto">
          <a:xfrm>
            <a:off x="717631" y="3943350"/>
            <a:ext cx="6771189" cy="257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Symbol" panose="05050102010706020507" pitchFamily="18" charset="2"/>
              <a:buChar char=""/>
              <a:defRPr sz="1500">
                <a:solidFill>
                  <a:schemeClr val="tx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separate lab or discussion section</a:t>
            </a:r>
          </a:p>
          <a:p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sections will cover the same material</a:t>
            </a:r>
          </a:p>
        </p:txBody>
      </p:sp>
    </p:spTree>
    <p:extLst>
      <p:ext uri="{BB962C8B-B14F-4D97-AF65-F5344CB8AC3E}">
        <p14:creationId xmlns:p14="http://schemas.microsoft.com/office/powerpoint/2010/main" val="110493269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8F2E2-A247-4E6C-AF51-91501B690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356"/>
            <a:ext cx="7924800" cy="537410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Information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DECB4B-CFA5-4E90-8852-C4A88AFD695E}"/>
              </a:ext>
            </a:extLst>
          </p:cNvPr>
          <p:cNvSpPr txBox="1"/>
          <p:nvPr/>
        </p:nvSpPr>
        <p:spPr>
          <a:xfrm>
            <a:off x="225706" y="1100180"/>
            <a:ext cx="8692587" cy="5118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 the 2025 Capstone Final Presentations on Friday May 2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Talk with</a:t>
            </a:r>
          </a:p>
          <a:p>
            <a:pPr marL="671513" lvl="1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Tony Linn, Capstone Coordinator</a:t>
            </a:r>
          </a:p>
          <a:p>
            <a:pPr marL="671513" lvl="1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Members of this year’s senior class (potential carry-forward projects)</a:t>
            </a:r>
          </a:p>
          <a:p>
            <a:pPr marL="671513" lvl="1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capstone instructors</a:t>
            </a:r>
          </a:p>
          <a:p>
            <a:pPr marL="1014413" lvl="2" indent="-214313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 Gutierrez, Bunch, di Bella, Geiger (for Aero projects)</a:t>
            </a:r>
          </a:p>
          <a:p>
            <a:pPr marL="6858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the Capstone Design Orientation site on Blackboard for further instructions, updated project lists and more.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communication: critical!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1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F71BAA-B6D8-1947-BD17-9D8FF34C3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" y="0"/>
            <a:ext cx="82753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44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" y="653971"/>
            <a:ext cx="8864600" cy="685800"/>
          </a:xfrm>
        </p:spPr>
        <p:txBody>
          <a:bodyPr/>
          <a:lstStyle/>
          <a:p>
            <a:pPr algn="ctr"/>
            <a:r>
              <a:rPr lang="en-US" dirty="0"/>
              <a:t>Program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2" y="1875098"/>
            <a:ext cx="8538881" cy="4328931"/>
          </a:xfrm>
        </p:spPr>
        <p:txBody>
          <a:bodyPr/>
          <a:lstStyle/>
          <a:p>
            <a:pPr indent="-396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Concentration: Required course *before* experiential component</a:t>
            </a:r>
          </a:p>
          <a:p>
            <a:pPr algn="ctr">
              <a:lnSpc>
                <a:spcPct val="150000"/>
              </a:lnSpc>
            </a:pPr>
            <a:endParaRPr lang="en-US" sz="2200" dirty="0"/>
          </a:p>
          <a:p>
            <a:pPr algn="ctr">
              <a:lnSpc>
                <a:spcPct val="150000"/>
              </a:lnSpc>
            </a:pPr>
            <a:r>
              <a:rPr lang="en-US" sz="2400" b="1" dirty="0"/>
              <a:t>Initiatives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CAD: </a:t>
            </a:r>
          </a:p>
          <a:p>
            <a:pPr lvl="1" indent="-396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Creo replaced by </a:t>
            </a:r>
            <a:r>
              <a:rPr lang="en-US" sz="2200" dirty="0" err="1"/>
              <a:t>Solidworks</a:t>
            </a:r>
            <a:endParaRPr lang="en-US" sz="2200" dirty="0"/>
          </a:p>
          <a:p>
            <a:pPr lvl="1" indent="-396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sym typeface="Wingdings" pitchFamily="2" charset="2"/>
              </a:rPr>
              <a:t>OnShape</a:t>
            </a:r>
            <a:r>
              <a:rPr lang="en-US" sz="2200" dirty="0">
                <a:sym typeface="Wingdings" pitchFamily="2" charset="2"/>
              </a:rPr>
              <a:t>: piloted this semester</a:t>
            </a:r>
          </a:p>
          <a:p>
            <a:pPr lvl="1" indent="-396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sym typeface="Wingdings" pitchFamily="2" charset="2"/>
              </a:rPr>
              <a:t>Solidworks</a:t>
            </a:r>
            <a:r>
              <a:rPr lang="en-US" sz="2200" dirty="0">
                <a:sym typeface="Wingdings" pitchFamily="2" charset="2"/>
              </a:rPr>
              <a:t> vs </a:t>
            </a:r>
            <a:r>
              <a:rPr lang="en-US" sz="2200" dirty="0" err="1">
                <a:sym typeface="Wingdings" pitchFamily="2" charset="2"/>
              </a:rPr>
              <a:t>OnShape</a:t>
            </a:r>
            <a:r>
              <a:rPr lang="en-US" sz="2200" dirty="0">
                <a:sym typeface="Wingdings" pitchFamily="2" charset="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8856057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3011803"/>
            <a:ext cx="8394700" cy="787400"/>
          </a:xfrm>
        </p:spPr>
        <p:txBody>
          <a:bodyPr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Turn!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59" y="3649107"/>
            <a:ext cx="8041341" cy="2988973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Feedback?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Concerns?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Initiative support?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8C877D-AA14-7D1C-E73D-136A5FEFBF22}"/>
              </a:ext>
            </a:extLst>
          </p:cNvPr>
          <p:cNvSpPr txBox="1"/>
          <p:nvPr/>
        </p:nvSpPr>
        <p:spPr>
          <a:xfrm>
            <a:off x="6272638" y="237825"/>
            <a:ext cx="256684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 survey:</a:t>
            </a:r>
            <a:endParaRPr lang="en-US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  <a:hlinkClick r:id="rId2" tooltip="https://docs.google.com/forms/d/e/1FAIpQLSczFma5etsVH2AS4LXqcCWiJ-7a6SCWcW4oBP8sUibyXeaKxQ/viewform"/>
            </a:endParaRPr>
          </a:p>
          <a:p>
            <a:r>
              <a:rPr lang="en-US" b="0" i="0" dirty="0">
                <a:effectLst/>
                <a:latin typeface="Calibri" panose="020F0502020204030204" pitchFamily="34" charset="0"/>
                <a:hlinkClick r:id="rId2" tooltip="https://docs.google.com/forms/d/e/1FAIpQLSczFma5etsVH2AS4LXqcCWiJ-7a6SCWcW4oBP8sUibyXeaKxQ/viewform"/>
              </a:rPr>
              <a:t>https://docs.google.com/forms/d/e/1FAIpQLSczFma5etsVH2AS4LXqcCWiJ-7a6SCWcW4oBP8sUibyXeaKxQ/viewform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66E316-0335-DBCD-145B-236A916DB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55" y="237825"/>
            <a:ext cx="5847096" cy="209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8722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077CD-2A90-E642-9003-FB868D599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listo MT" panose="02040603050505030304" pitchFamily="18" charset="77"/>
              </a:rPr>
              <a:t>Program Educational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E5F45-7746-F642-91CD-02C8D9004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938510"/>
            <a:ext cx="8382000" cy="54102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2200" dirty="0">
                <a:latin typeface="Calisto MT" panose="02040603050505030304" pitchFamily="18" charset="77"/>
              </a:rPr>
              <a:t>Within a few years of graduating, our students will…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latin typeface="Calisto MT" panose="02040603050505030304" pitchFamily="18" charset="77"/>
              </a:rPr>
              <a:t>• Leverage their broad technical, creative, and leadership skillsets to generate and pursue innovative scientific, technical, or business initiatives.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latin typeface="Calisto MT" panose="02040603050505030304" pitchFamily="18" charset="77"/>
              </a:rPr>
              <a:t>• Uphold the highest ethical standards in the execution of professional roles in the field of mechanical engineering and related disciplines.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latin typeface="Calisto MT" panose="02040603050505030304" pitchFamily="18" charset="77"/>
              </a:rPr>
              <a:t>• Improve and expand their technical and professional skills through the pursuit of advanced degrees or through informal study.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latin typeface="Calisto MT" panose="02040603050505030304" pitchFamily="18" charset="77"/>
              </a:rPr>
              <a:t>• Contribute to the betterment of society by promoting a collaborative, diverse, and inclusive culture in the workplace and in their communities.</a:t>
            </a:r>
          </a:p>
        </p:txBody>
      </p:sp>
    </p:spTree>
    <p:extLst>
      <p:ext uri="{BB962C8B-B14F-4D97-AF65-F5344CB8AC3E}">
        <p14:creationId xmlns:p14="http://schemas.microsoft.com/office/powerpoint/2010/main" val="49985941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AC17C-2DAF-A04D-A934-C70B51052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Registration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FDC62-E570-D349-92B0-41F7F7654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21802"/>
            <a:ext cx="8812530" cy="500836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Sunday April 6</a:t>
            </a:r>
            <a:r>
              <a:rPr lang="en-US" sz="2200" baseline="30000" dirty="0"/>
              <a:t>th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Make sure to visit your advisor before registration AND settle account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Program planning sheet: </a:t>
            </a:r>
            <a:r>
              <a:rPr lang="en-US" sz="1600" dirty="0">
                <a:hlinkClick r:id="rId2"/>
              </a:rPr>
              <a:t>https://</a:t>
            </a:r>
            <a:r>
              <a:rPr lang="en-US" sz="1600" dirty="0" err="1">
                <a:hlinkClick r:id="rId2"/>
              </a:rPr>
              <a:t>www.bu.edu</a:t>
            </a:r>
            <a:r>
              <a:rPr lang="en-US" sz="1600" dirty="0">
                <a:hlinkClick r:id="rId2"/>
              </a:rPr>
              <a:t>/</a:t>
            </a:r>
            <a:r>
              <a:rPr lang="en-US" sz="1600" dirty="0" err="1">
                <a:hlinkClick r:id="rId2"/>
              </a:rPr>
              <a:t>eng</a:t>
            </a:r>
            <a:r>
              <a:rPr lang="en-US" sz="1600" dirty="0">
                <a:hlinkClick r:id="rId2"/>
              </a:rPr>
              <a:t>/academics/resources/undergraduate-student-resources/</a:t>
            </a:r>
            <a:r>
              <a:rPr lang="en-US" sz="1600" dirty="0" err="1">
                <a:hlinkClick r:id="rId2"/>
              </a:rPr>
              <a:t>eng</a:t>
            </a:r>
            <a:r>
              <a:rPr lang="en-US" sz="1600" dirty="0">
                <a:hlinkClick r:id="rId2"/>
              </a:rPr>
              <a:t>-undergraduate-degree-requirements/program-planning-sheets</a:t>
            </a:r>
            <a:r>
              <a:rPr lang="en-US" sz="2200" dirty="0">
                <a:hlinkClick r:id="rId2"/>
              </a:rPr>
              <a:t>/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Advanced electives: 4 ENG 300+ courses</a:t>
            </a:r>
          </a:p>
          <a:p>
            <a:pPr marL="628650" lvl="1">
              <a:buFont typeface="Arial" panose="020B0604020202020204" pitchFamily="34" charset="0"/>
              <a:buChar char="•"/>
            </a:pPr>
            <a:r>
              <a:rPr lang="en-US" sz="1800" dirty="0"/>
              <a:t>Natural Science and math 300+: petition process</a:t>
            </a:r>
          </a:p>
          <a:p>
            <a:pPr marL="628650" lvl="1">
              <a:buFont typeface="Arial" panose="020B0604020202020204" pitchFamily="34" charset="0"/>
              <a:buChar char="•"/>
            </a:pPr>
            <a:r>
              <a:rPr lang="en-US" sz="1800" dirty="0"/>
              <a:t>SI courses: SI480 and SI482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ME5xx courses: 1</a:t>
            </a:r>
            <a:r>
              <a:rPr lang="en-US" sz="2200" baseline="30000" dirty="0"/>
              <a:t>st</a:t>
            </a:r>
            <a:r>
              <a:rPr lang="en-US" sz="2200" dirty="0"/>
              <a:t>-year graduate, ME senior courses</a:t>
            </a:r>
          </a:p>
          <a:p>
            <a:pPr marL="628650" lvl="1">
              <a:buFont typeface="Arial" panose="020B0604020202020204" pitchFamily="34" charset="0"/>
              <a:buChar char="•"/>
            </a:pPr>
            <a:r>
              <a:rPr lang="en-US" sz="1800" dirty="0"/>
              <a:t>Designated seats for ME grads, ME undergrads, concentration electives</a:t>
            </a:r>
          </a:p>
          <a:p>
            <a:pPr marL="285750" indent="-2746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Shared lab section times: 3-course sets share a common lab section time</a:t>
            </a:r>
          </a:p>
          <a:p>
            <a:pPr marL="628650" lvl="1" indent="-2825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ME303, ME304, ME305: register for the SAME </a:t>
            </a:r>
            <a:r>
              <a:rPr lang="en-US" sz="1800" dirty="0" err="1"/>
              <a:t>Cx</a:t>
            </a:r>
            <a:r>
              <a:rPr lang="en-US" sz="1800" dirty="0"/>
              <a:t> lab section time slot</a:t>
            </a:r>
          </a:p>
          <a:p>
            <a:pPr marL="628650" lvl="1" indent="-2825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ME302, ME306, ME419: register for the SAME </a:t>
            </a:r>
            <a:r>
              <a:rPr lang="en-US" sz="1800" dirty="0" err="1"/>
              <a:t>Cx</a:t>
            </a:r>
            <a:r>
              <a:rPr lang="en-US" sz="1800" dirty="0"/>
              <a:t> lab section time slot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Concentration: Required course *before* experiential component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3214909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4A861-F1D4-854D-BAC8-E6D028A13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992"/>
            <a:ext cx="9144000" cy="787400"/>
          </a:xfrm>
        </p:spPr>
        <p:txBody>
          <a:bodyPr/>
          <a:lstStyle/>
          <a:p>
            <a:pPr algn="ctr"/>
            <a:r>
              <a:rPr lang="en-US" sz="3000" dirty="0"/>
              <a:t>Waitlist Process: Through </a:t>
            </a:r>
            <a:r>
              <a:rPr lang="en-US" sz="3000" dirty="0" err="1"/>
              <a:t>MyBU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35444-0CCE-DC4F-AA86-F23C2B0CD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00252"/>
            <a:ext cx="8382000" cy="606716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When registering for a course: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Check Seat Restrictions / seat availability by hovering over gray triangle – all ME majors are: </a:t>
            </a:r>
            <a:r>
              <a:rPr lang="en-US" sz="1600" b="1" dirty="0"/>
              <a:t>B10162 ENGME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“Admin Reserved” – These seats will be manually filled by staff, please join the waitlist for consideration if necessary.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Begin registering; select to “join the waitlist if the class is full”.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You must request a specific lecture/discussion/lab section. </a:t>
            </a:r>
            <a:r>
              <a:rPr lang="en-US" sz="2000" b="1" dirty="0"/>
              <a:t>Choose DIS/LAB based on your schedule and seat availability</a:t>
            </a:r>
            <a:r>
              <a:rPr lang="en-US" sz="2000" dirty="0"/>
              <a:t>; you can make preferred changes once you get into the course via “Edit Enrollment”.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Request</a:t>
            </a:r>
            <a:r>
              <a:rPr lang="en-US" sz="2000" dirty="0"/>
              <a:t> an automatic swap (drop the registered course to enroll in the waitlist request) if you have a schedule conflict with any requested component.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You will be skipped if: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You have a compliance hold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You have a schedule conflict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You requested a full DIS and/or LAB</a:t>
            </a: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Ensure you have the pre/co-</a:t>
            </a:r>
            <a:r>
              <a:rPr lang="en-US" sz="2000" dirty="0" err="1"/>
              <a:t>reqs</a:t>
            </a:r>
            <a:r>
              <a:rPr lang="en-US" sz="2000" dirty="0"/>
              <a:t> for the course. Keep in mind student groups with the highest priority (seniors; concentrators; etc.).</a:t>
            </a:r>
          </a:p>
        </p:txBody>
      </p:sp>
    </p:spTree>
    <p:extLst>
      <p:ext uri="{BB962C8B-B14F-4D97-AF65-F5344CB8AC3E}">
        <p14:creationId xmlns:p14="http://schemas.microsoft.com/office/powerpoint/2010/main" val="40786373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BE3ED8-8862-004B-A23D-B3E520878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598"/>
            <a:ext cx="9144000" cy="584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59756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36953-17B2-53DC-5AAA-35CA0397F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F39D9D-BAEC-209A-3A9A-425E08EE2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82" y="0"/>
            <a:ext cx="8870836" cy="620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6197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986239" y="3232004"/>
            <a:ext cx="7167978" cy="289100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en-US" sz="2100" dirty="0">
                <a:latin typeface="+mn-lt"/>
              </a:rPr>
              <a:t>ME 460 &amp; ME 461</a:t>
            </a:r>
            <a:br>
              <a:rPr lang="en-US" sz="2100" dirty="0">
                <a:latin typeface="+mn-lt"/>
              </a:rPr>
            </a:br>
            <a:r>
              <a:rPr lang="en-US" sz="2100" dirty="0">
                <a:latin typeface="+mn-lt"/>
              </a:rPr>
              <a:t>Fall 2025 &amp; Spring 2026</a:t>
            </a:r>
            <a:br>
              <a:rPr lang="en-US" sz="2100" dirty="0">
                <a:latin typeface="+mn-lt"/>
              </a:rPr>
            </a:br>
            <a:br>
              <a:rPr lang="en-US" sz="2100" dirty="0">
                <a:latin typeface="+mn-lt"/>
              </a:rPr>
            </a:br>
            <a:br>
              <a:rPr lang="en-US" sz="2100" dirty="0">
                <a:latin typeface="+mn-lt"/>
              </a:rPr>
            </a:br>
            <a:br>
              <a:rPr lang="en-US" sz="2100" dirty="0">
                <a:latin typeface="+mn-lt"/>
              </a:rPr>
            </a:br>
            <a:br>
              <a:rPr lang="en-US" sz="2100" dirty="0">
                <a:latin typeface="+mn-lt"/>
              </a:rPr>
            </a:br>
            <a:br>
              <a:rPr lang="en-US" sz="2100" dirty="0">
                <a:latin typeface="+mn-lt"/>
              </a:rPr>
            </a:br>
            <a:br>
              <a:rPr lang="en-US" sz="2100" dirty="0">
                <a:latin typeface="+mn-lt"/>
              </a:rPr>
            </a:br>
            <a:r>
              <a:rPr lang="en-US" sz="3100" dirty="0">
                <a:latin typeface="+mn-lt"/>
              </a:rPr>
              <a:t>**</a:t>
            </a:r>
            <a:r>
              <a:rPr lang="en-US" sz="3100" b="1" dirty="0">
                <a:latin typeface="+mn-lt"/>
              </a:rPr>
              <a:t>check your email!**</a:t>
            </a:r>
            <a:br>
              <a:rPr lang="en-US" sz="2100" b="1" dirty="0">
                <a:latin typeface="+mn-lt"/>
              </a:rPr>
            </a:br>
            <a:br>
              <a:rPr lang="en-US" sz="2100" dirty="0">
                <a:latin typeface="+mn-lt"/>
              </a:rPr>
            </a:br>
            <a:br>
              <a:rPr lang="en-US" sz="2100" dirty="0">
                <a:latin typeface="+mn-lt"/>
              </a:rPr>
            </a:br>
            <a:br>
              <a:rPr lang="en-US" sz="2100" dirty="0">
                <a:latin typeface="+mn-lt"/>
              </a:rPr>
            </a:br>
            <a:endParaRPr lang="en-US" sz="2100" dirty="0">
              <a:latin typeface="+mn-lt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658666" y="2218457"/>
            <a:ext cx="5823123" cy="703744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050" dirty="0">
                <a:latin typeface="+mn-lt"/>
              </a:rPr>
              <a:t>Senior Design Overview</a:t>
            </a:r>
            <a:endParaRPr lang="en-US" sz="3000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CC77E3-F5A7-4B5F-A5EA-A0594C1E3E46}"/>
              </a:ext>
            </a:extLst>
          </p:cNvPr>
          <p:cNvSpPr txBox="1"/>
          <p:nvPr/>
        </p:nvSpPr>
        <p:spPr>
          <a:xfrm>
            <a:off x="2612572" y="1440307"/>
            <a:ext cx="3624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March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36B836-9D8F-0846-B354-B859B243124F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952500" y="1809750"/>
            <a:ext cx="47625" cy="5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78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 Capstone: ME460 &amp; ME461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8BCE8C-4C50-410F-867C-D45B73333C4C}"/>
              </a:ext>
            </a:extLst>
          </p:cNvPr>
          <p:cNvSpPr txBox="1"/>
          <p:nvPr/>
        </p:nvSpPr>
        <p:spPr>
          <a:xfrm>
            <a:off x="292101" y="1143251"/>
            <a:ext cx="5969804" cy="5386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Osaka" charset="-128"/>
                <a:cs typeface="Times New Roman" panose="02020603050405020304" pitchFamily="18" charset="0"/>
              </a:rPr>
              <a:t>A two-semester design experience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ea typeface="Osaka" charset="-128"/>
                <a:cs typeface="Times New Roman" panose="02020603050405020304" pitchFamily="18" charset="0"/>
              </a:rPr>
              <a:t>Tentative times: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Monday / Wednesday A1: 4:30 – 6:15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57175" lvl="1" indent="0">
              <a:buNone/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Tuesday / Thursday A2: 3:30 – 5:15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ea typeface="Osaka" charset="-128"/>
              <a:cs typeface="Times New Roman" panose="02020603050405020304" pitchFamily="18" charset="0"/>
            </a:endParaRPr>
          </a:p>
          <a:p>
            <a:pPr marL="257175" indent="-2571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Osaka" charset="-128"/>
                <a:cs typeface="Times New Roman" panose="02020603050405020304" pitchFamily="18" charset="0"/>
              </a:rPr>
              <a:t>4 Hub Units (WIN, OSC, RIL, DME) </a:t>
            </a:r>
          </a:p>
          <a:p>
            <a:pPr marL="257175" indent="-2571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Osaka" charset="-128"/>
                <a:cs typeface="Times New Roman" panose="02020603050405020304" pitchFamily="18" charset="0"/>
              </a:rPr>
              <a:t>Small teams (3 - 5 people)</a:t>
            </a:r>
          </a:p>
          <a:p>
            <a:pPr marL="257175" indent="-2571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Osaka" charset="-128"/>
                <a:cs typeface="Times New Roman" panose="02020603050405020304" pitchFamily="18" charset="0"/>
              </a:rPr>
              <a:t>Students may propose their own projects</a:t>
            </a:r>
          </a:p>
          <a:p>
            <a:pPr marL="257175" indent="-2571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Osaka" charset="-128"/>
                <a:cs typeface="Times New Roman" panose="02020603050405020304" pitchFamily="18" charset="0"/>
              </a:rPr>
              <a:t>Student project proposals are due by 1 August.</a:t>
            </a:r>
          </a:p>
          <a:p>
            <a:pPr marL="257175" indent="-2571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ea typeface="Osaka" charset="-128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**check your email!**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ea typeface="Osaka" charset="-128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017356-97EC-4869-8E91-A1A9C5409D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4501" y="1559939"/>
            <a:ext cx="2342202" cy="302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37235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5B570-09B3-4F4F-9B23-3B571072C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793" y="402944"/>
            <a:ext cx="7924800" cy="48928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Do Projects Come From?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8CFB61-E5D9-4413-AE47-BB0FAF1F6BA4}"/>
              </a:ext>
            </a:extLst>
          </p:cNvPr>
          <p:cNvSpPr/>
          <p:nvPr/>
        </p:nvSpPr>
        <p:spPr bwMode="auto">
          <a:xfrm>
            <a:off x="666572" y="1350857"/>
            <a:ext cx="6261931" cy="820397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Osaka" charset="-128"/>
                <a:cs typeface="Times New Roman" panose="02020603050405020304" pitchFamily="18" charset="0"/>
              </a:rPr>
              <a:t>(These categories may overlap)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BD7E6F-0D77-4614-A4C0-7E06D7FA2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611024"/>
              </p:ext>
            </p:extLst>
          </p:nvPr>
        </p:nvGraphicFramePr>
        <p:xfrm>
          <a:off x="1143549" y="2090229"/>
          <a:ext cx="7676360" cy="3185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1937">
                  <a:extLst>
                    <a:ext uri="{9D8B030D-6E8A-4147-A177-3AD203B41FA5}">
                      <a16:colId xmlns:a16="http://schemas.microsoft.com/office/drawing/2014/main" val="4199050249"/>
                    </a:ext>
                  </a:extLst>
                </a:gridCol>
                <a:gridCol w="1524423">
                  <a:extLst>
                    <a:ext uri="{9D8B030D-6E8A-4147-A177-3AD203B41FA5}">
                      <a16:colId xmlns:a16="http://schemas.microsoft.com/office/drawing/2014/main" val="1415139111"/>
                    </a:ext>
                  </a:extLst>
                </a:gridCol>
              </a:tblGrid>
              <a:tr h="34267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External: industry/non-profit organizations</a:t>
                      </a:r>
                      <a:endParaRPr lang="en-US" sz="2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 algn="r">
                        <a:buFont typeface="Arial" panose="020B0604020202020204" pitchFamily="34" charset="0"/>
                        <a:buChar char="•"/>
                      </a:pPr>
                      <a:endParaRPr lang="en-US" sz="2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47053104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Interdepartmental with BME or ECE</a:t>
                      </a:r>
                      <a:endParaRPr lang="en-US" sz="2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 algn="r">
                        <a:buFont typeface="Arial" panose="020B0604020202020204" pitchFamily="34" charset="0"/>
                        <a:buChar char="•"/>
                      </a:pPr>
                      <a:endParaRPr lang="en-US" sz="2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61781035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 Student Clubs</a:t>
                      </a:r>
                      <a:endParaRPr lang="en-US" sz="2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 algn="r">
                        <a:buFont typeface="Arial" panose="020B0604020202020204" pitchFamily="34" charset="0"/>
                        <a:buChar char="•"/>
                      </a:pPr>
                      <a:endParaRPr lang="en-US" sz="2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2178442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 Faculty Research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 algn="r">
                        <a:buFont typeface="Arial" panose="020B0604020202020204" pitchFamily="34" charset="0"/>
                        <a:buChar char="•"/>
                      </a:pPr>
                      <a:endParaRPr lang="en-US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94653734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Found through Faculty Initiative: 85%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37186746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Found through Student Initiative: 15%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1113" indent="0" algn="l">
                        <a:buFont typeface="Arial" panose="020B0604020202020204" pitchFamily="34" charset="0"/>
                        <a:buNone/>
                        <a:tabLst/>
                      </a:pPr>
                      <a:endParaRPr lang="en-US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52150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85818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12820</TotalTime>
  <Words>998</Words>
  <Application>Microsoft Office PowerPoint</Application>
  <PresentationFormat>On-screen Show (4:3)</PresentationFormat>
  <Paragraphs>111</Paragraphs>
  <Slides>16</Slides>
  <Notes>4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Calisto MT</vt:lpstr>
      <vt:lpstr>Times</vt:lpstr>
      <vt:lpstr>Times New Roman</vt:lpstr>
      <vt:lpstr>Whitney Medium</vt:lpstr>
      <vt:lpstr>Wingdings</vt:lpstr>
      <vt:lpstr>1_Office Theme</vt:lpstr>
      <vt:lpstr>Custom Design</vt:lpstr>
      <vt:lpstr>ME Dept Structure</vt:lpstr>
      <vt:lpstr>Program Educational Objectives</vt:lpstr>
      <vt:lpstr>Registration Information</vt:lpstr>
      <vt:lpstr>Waitlist Process: Through MyBU</vt:lpstr>
      <vt:lpstr>PowerPoint Presentation</vt:lpstr>
      <vt:lpstr>PowerPoint Presentation</vt:lpstr>
      <vt:lpstr>ME 460 &amp; ME 461 Fall 2025 &amp; Spring 2026       **check your email!**    </vt:lpstr>
      <vt:lpstr>Senior Capstone: ME460 &amp; ME461</vt:lpstr>
      <vt:lpstr>Where Do Projects Come From?</vt:lpstr>
      <vt:lpstr>About Interdisciplinary Projects</vt:lpstr>
      <vt:lpstr>PowerPoint Presentation</vt:lpstr>
      <vt:lpstr>Register for one lecture section</vt:lpstr>
      <vt:lpstr>Additional Information</vt:lpstr>
      <vt:lpstr>PowerPoint Presentation</vt:lpstr>
      <vt:lpstr>Program Feedback</vt:lpstr>
      <vt:lpstr>Your Turn!</vt:lpstr>
    </vt:vector>
  </TitlesOfParts>
  <Manager/>
  <Company>Boston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Alice White</dc:creator>
  <cp:keywords/>
  <dc:description/>
  <cp:lastModifiedBy>Dutton, Emery</cp:lastModifiedBy>
  <cp:revision>585</cp:revision>
  <cp:lastPrinted>2023-04-05T00:16:49Z</cp:lastPrinted>
  <dcterms:created xsi:type="dcterms:W3CDTF">2013-10-03T21:06:07Z</dcterms:created>
  <dcterms:modified xsi:type="dcterms:W3CDTF">2025-03-25T20:56:48Z</dcterms:modified>
  <cp:category/>
</cp:coreProperties>
</file>