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6.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7.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9" r:id="rId2"/>
    <p:sldMasterId id="2147483697" r:id="rId3"/>
    <p:sldMasterId id="2147483709" r:id="rId4"/>
    <p:sldMasterId id="2147483721" r:id="rId5"/>
    <p:sldMasterId id="2147483745" r:id="rId6"/>
    <p:sldMasterId id="2147483763" r:id="rId7"/>
    <p:sldMasterId id="2147483781" r:id="rId8"/>
  </p:sldMasterIdLst>
  <p:notesMasterIdLst>
    <p:notesMasterId r:id="rId65"/>
  </p:notesMasterIdLst>
  <p:sldIdLst>
    <p:sldId id="256" r:id="rId9"/>
    <p:sldId id="258" r:id="rId10"/>
    <p:sldId id="261" r:id="rId11"/>
    <p:sldId id="260" r:id="rId12"/>
    <p:sldId id="264" r:id="rId13"/>
    <p:sldId id="302"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9" r:id="rId29"/>
    <p:sldId id="290" r:id="rId30"/>
    <p:sldId id="291" r:id="rId31"/>
    <p:sldId id="292" r:id="rId32"/>
    <p:sldId id="293" r:id="rId33"/>
    <p:sldId id="294" r:id="rId34"/>
    <p:sldId id="328" r:id="rId35"/>
    <p:sldId id="329" r:id="rId36"/>
    <p:sldId id="330" r:id="rId37"/>
    <p:sldId id="331" r:id="rId38"/>
    <p:sldId id="332" r:id="rId39"/>
    <p:sldId id="333" r:id="rId40"/>
    <p:sldId id="286" r:id="rId41"/>
    <p:sldId id="287" r:id="rId42"/>
    <p:sldId id="288" r:id="rId43"/>
    <p:sldId id="327" r:id="rId44"/>
    <p:sldId id="313" r:id="rId45"/>
    <p:sldId id="317" r:id="rId46"/>
    <p:sldId id="318" r:id="rId47"/>
    <p:sldId id="336" r:id="rId48"/>
    <p:sldId id="263" r:id="rId49"/>
    <p:sldId id="296" r:id="rId50"/>
    <p:sldId id="297" r:id="rId51"/>
    <p:sldId id="285" r:id="rId52"/>
    <p:sldId id="334" r:id="rId53"/>
    <p:sldId id="335" r:id="rId54"/>
    <p:sldId id="298" r:id="rId55"/>
    <p:sldId id="266" r:id="rId56"/>
    <p:sldId id="267" r:id="rId57"/>
    <p:sldId id="268" r:id="rId58"/>
    <p:sldId id="269" r:id="rId59"/>
    <p:sldId id="310" r:id="rId60"/>
    <p:sldId id="312" r:id="rId61"/>
    <p:sldId id="311" r:id="rId62"/>
    <p:sldId id="337" r:id="rId63"/>
    <p:sldId id="262"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100" d="100"/>
          <a:sy n="100" d="100"/>
        </p:scale>
        <p:origin x="-516" y="22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slide" Target="slides/slide55.xml"/><Relationship Id="rId68"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61" Type="http://schemas.openxmlformats.org/officeDocument/2006/relationships/slide" Target="slides/slide53.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43.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viewProps" Target="viewProp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EEFCA6-29B8-0D49-9811-1E84227012EE}" type="datetimeFigureOut">
              <a:rPr lang="en-US" smtClean="0"/>
              <a:t>11/12/2014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21C402-C87A-FA49-8C84-9FE0A8744D9E}" type="slidenum">
              <a:rPr lang="en-US" smtClean="0"/>
              <a:t>‹#›</a:t>
            </a:fld>
            <a:endParaRPr lang="en-US"/>
          </a:p>
        </p:txBody>
      </p:sp>
    </p:spTree>
    <p:extLst>
      <p:ext uri="{BB962C8B-B14F-4D97-AF65-F5344CB8AC3E}">
        <p14:creationId xmlns:p14="http://schemas.microsoft.com/office/powerpoint/2010/main" val="41149029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Global annual average temperature (as measured over both land and oceans) has increased by more than 1.5°F (0.8°C) since 1880 (through 2012). Red bars show temperatures above the long-term average, and blue bars indicate temperatures below the long-term average. The black line shows atmospheric carbon dioxide (CO2) concentration in parts per million (ppm). While there is a clear long-term global warming trend, some years do not show a temperature increase relative to the previous year, and some years show greater changes than others. These year-to-year fluctuations in temperature are due to natural processes, such as the effects of El </a:t>
            </a:r>
            <a:r>
              <a:rPr lang="en-US" sz="1200" b="0" i="0" u="none" strike="noStrike" kern="1200" baseline="0" dirty="0" err="1" smtClean="0">
                <a:solidFill>
                  <a:schemeClr val="tx1"/>
                </a:solidFill>
                <a:latin typeface="+mn-lt"/>
                <a:ea typeface="+mn-ea"/>
                <a:cs typeface="+mn-cs"/>
              </a:rPr>
              <a:t>Niños</a:t>
            </a:r>
            <a:r>
              <a:rPr lang="en-US" sz="1200" b="0" i="0" u="none" strike="noStrike" kern="1200" baseline="0" dirty="0" smtClean="0">
                <a:solidFill>
                  <a:schemeClr val="tx1"/>
                </a:solidFill>
                <a:latin typeface="+mn-lt"/>
                <a:ea typeface="+mn-ea"/>
                <a:cs typeface="+mn-cs"/>
              </a:rPr>
              <a:t>, La </a:t>
            </a:r>
            <a:r>
              <a:rPr lang="en-US" sz="1200" b="0" i="0" u="none" strike="noStrike" kern="1200" baseline="0" dirty="0" err="1" smtClean="0">
                <a:solidFill>
                  <a:schemeClr val="tx1"/>
                </a:solidFill>
                <a:latin typeface="+mn-lt"/>
                <a:ea typeface="+mn-ea"/>
                <a:cs typeface="+mn-cs"/>
              </a:rPr>
              <a:t>Niñas</a:t>
            </a:r>
            <a:r>
              <a:rPr lang="en-US" sz="1200" b="0" i="0" u="none" strike="noStrike" kern="1200" baseline="0" dirty="0" smtClean="0">
                <a:solidFill>
                  <a:schemeClr val="tx1"/>
                </a:solidFill>
                <a:latin typeface="+mn-lt"/>
                <a:ea typeface="+mn-ea"/>
                <a:cs typeface="+mn-cs"/>
              </a:rPr>
              <a:t>, and volcanic eruptions. (Figure source: updated from Karl et al. 2009</a:t>
            </a:r>
            <a:r>
              <a:rPr lang="en-US" sz="1200" b="0" i="0" u="none" strike="noStrike" kern="1200" baseline="30000" dirty="0" smtClean="0">
                <a:solidFill>
                  <a:schemeClr val="tx1"/>
                </a:solidFill>
                <a:latin typeface="+mn-lt"/>
                <a:ea typeface="+mn-ea"/>
                <a:cs typeface="+mn-cs"/>
              </a:rPr>
              <a:t>1</a:t>
            </a:r>
            <a:r>
              <a:rPr lang="en-US" sz="1200" b="0" i="0" u="none" strike="noStrike" kern="1200" baseline="0" dirty="0" smtClean="0">
                <a:solidFill>
                  <a:schemeClr val="tx1"/>
                </a:solidFill>
                <a:latin typeface="+mn-lt"/>
                <a:ea typeface="+mn-ea"/>
                <a:cs typeface="+mn-cs"/>
              </a:rPr>
              <a:t>).</a:t>
            </a:r>
            <a:endParaRPr lang="en-US" baseline="0" dirty="0"/>
          </a:p>
        </p:txBody>
      </p:sp>
      <p:sp>
        <p:nvSpPr>
          <p:cNvPr id="4" name="Slide Number Placeholder 3"/>
          <p:cNvSpPr>
            <a:spLocks noGrp="1"/>
          </p:cNvSpPr>
          <p:nvPr>
            <p:ph type="sldNum" sz="quarter" idx="10"/>
          </p:nvPr>
        </p:nvSpPr>
        <p:spPr/>
        <p:txBody>
          <a:bodyPr/>
          <a:lstStyle/>
          <a:p>
            <a:fld id="{DCE3BC03-46F9-4125-9137-FA0A872ABFE4}" type="slidenum">
              <a:rPr lang="en-US" smtClean="0">
                <a:solidFill>
                  <a:prstClr val="black"/>
                </a:solidFill>
                <a:latin typeface="Calibri"/>
              </a:rPr>
              <a:pPr/>
              <a:t>14</a:t>
            </a:fld>
            <a:endParaRPr lang="en-US">
              <a:solidFill>
                <a:prstClr val="black"/>
              </a:solidFill>
              <a:latin typeface="Calibri"/>
            </a:endParaRPr>
          </a:p>
        </p:txBody>
      </p:sp>
    </p:spTree>
    <p:extLst>
      <p:ext uri="{BB962C8B-B14F-4D97-AF65-F5344CB8AC3E}">
        <p14:creationId xmlns:p14="http://schemas.microsoft.com/office/powerpoint/2010/main" val="3027259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baseline="0" dirty="0" smtClean="0">
                <a:solidFill>
                  <a:schemeClr val="tx1"/>
                </a:solidFill>
                <a:latin typeface="+mn-lt"/>
                <a:ea typeface="+mn-ea"/>
                <a:cs typeface="+mn-cs"/>
              </a:rPr>
              <a:t>The last five decades have seen a progressive rise in the Earth’s average surface temperature. Bars show the difference between each decade’s average temperature and the overall average for 1901-2000. (Figure source: NOAA NCDC).</a:t>
            </a:r>
          </a:p>
        </p:txBody>
      </p:sp>
      <p:sp>
        <p:nvSpPr>
          <p:cNvPr id="4" name="Slide Number Placeholder 3"/>
          <p:cNvSpPr>
            <a:spLocks noGrp="1"/>
          </p:cNvSpPr>
          <p:nvPr>
            <p:ph type="sldNum" sz="quarter" idx="10"/>
          </p:nvPr>
        </p:nvSpPr>
        <p:spPr/>
        <p:txBody>
          <a:bodyPr/>
          <a:lstStyle/>
          <a:p>
            <a:fld id="{DCE3BC03-46F9-4125-9137-FA0A872ABFE4}" type="slidenum">
              <a:rPr lang="en-US" smtClean="0">
                <a:solidFill>
                  <a:prstClr val="black"/>
                </a:solidFill>
                <a:latin typeface="Calibri"/>
              </a:rPr>
              <a:pPr/>
              <a:t>15</a:t>
            </a:fld>
            <a:endParaRPr lang="en-US">
              <a:solidFill>
                <a:prstClr val="black"/>
              </a:solidFill>
              <a:latin typeface="Calibri"/>
            </a:endParaRPr>
          </a:p>
        </p:txBody>
      </p:sp>
    </p:spTree>
    <p:extLst>
      <p:ext uri="{BB962C8B-B14F-4D97-AF65-F5344CB8AC3E}">
        <p14:creationId xmlns:p14="http://schemas.microsoft.com/office/powerpoint/2010/main" val="3046944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The retreat of sea ice has occurred faster than climate models had predicted. Image on left shows Arctic minimum sea ice extent in 1984, which was about 2.59 million square miles, the average minimum extent for 1979-2000. Image on right shows that the extent of sea ice had dropped to 1.32 million square miles at the end of summer 2012. The dramatic loss of Arctic sea ice increases warming and has many other impacts on the region. Marine mammals including polar bears and many seal species depend on sea ice for nearly all aspects of their existence. Alaska Native coastal communities rely on sea ice for many reasons, including its role as a buffer against coastal erosion from storms and as a platform for hunting. (Figure source: NASA Earth Observatory 2012).</a:t>
            </a:r>
          </a:p>
          <a:p>
            <a:endParaRPr lang="en-US" dirty="0"/>
          </a:p>
        </p:txBody>
      </p:sp>
      <p:sp>
        <p:nvSpPr>
          <p:cNvPr id="4" name="Slide Number Placeholder 3"/>
          <p:cNvSpPr>
            <a:spLocks noGrp="1"/>
          </p:cNvSpPr>
          <p:nvPr>
            <p:ph type="sldNum" sz="quarter" idx="10"/>
          </p:nvPr>
        </p:nvSpPr>
        <p:spPr/>
        <p:txBody>
          <a:bodyPr/>
          <a:lstStyle/>
          <a:p>
            <a:fld id="{DCE3BC03-46F9-4125-9137-FA0A872ABFE4}" type="slidenum">
              <a:rPr lang="en-US" smtClean="0">
                <a:solidFill>
                  <a:prstClr val="black"/>
                </a:solidFill>
                <a:latin typeface="Calibri"/>
              </a:rPr>
              <a:pPr/>
              <a:t>16</a:t>
            </a:fld>
            <a:endParaRPr lang="en-US">
              <a:solidFill>
                <a:prstClr val="black"/>
              </a:solidFill>
              <a:latin typeface="Calibri"/>
            </a:endParaRPr>
          </a:p>
        </p:txBody>
      </p:sp>
    </p:spTree>
    <p:extLst>
      <p:ext uri="{BB962C8B-B14F-4D97-AF65-F5344CB8AC3E}">
        <p14:creationId xmlns:p14="http://schemas.microsoft.com/office/powerpoint/2010/main" val="3122058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Satellite measurements show that both Greenland and Antarctica are losing ice as the atmosphere and oceans warm. Melting of the polar ice sheets and glaciers on land add water to the oceans and raise sea level. How fast these two polar ice sheets melt will largely determine how quickly sea level rises. (Figure source: adapted from </a:t>
            </a:r>
            <a:r>
              <a:rPr lang="en-US" sz="1200" b="0" i="0" u="none" strike="noStrike" kern="1200" baseline="0" dirty="0" err="1" smtClean="0">
                <a:solidFill>
                  <a:schemeClr val="tx1"/>
                </a:solidFill>
                <a:latin typeface="+mn-lt"/>
                <a:ea typeface="+mn-ea"/>
                <a:cs typeface="+mn-cs"/>
              </a:rPr>
              <a:t>Wouters</a:t>
            </a:r>
            <a:r>
              <a:rPr lang="en-US" sz="1200" b="0" i="0" u="none" strike="noStrike" kern="1200" baseline="0" dirty="0" smtClean="0">
                <a:solidFill>
                  <a:schemeClr val="tx1"/>
                </a:solidFill>
                <a:latin typeface="+mn-lt"/>
                <a:ea typeface="+mn-ea"/>
                <a:cs typeface="+mn-cs"/>
              </a:rPr>
              <a:t> et al. 2013). </a:t>
            </a:r>
          </a:p>
          <a:p>
            <a:endParaRPr lang="en-US" dirty="0"/>
          </a:p>
        </p:txBody>
      </p:sp>
      <p:sp>
        <p:nvSpPr>
          <p:cNvPr id="4" name="Slide Number Placeholder 3"/>
          <p:cNvSpPr>
            <a:spLocks noGrp="1"/>
          </p:cNvSpPr>
          <p:nvPr>
            <p:ph type="sldNum" sz="quarter" idx="10"/>
          </p:nvPr>
        </p:nvSpPr>
        <p:spPr/>
        <p:txBody>
          <a:bodyPr/>
          <a:lstStyle/>
          <a:p>
            <a:fld id="{DCE3BC03-46F9-4125-9137-FA0A872ABFE4}" type="slidenum">
              <a:rPr lang="en-US" smtClean="0">
                <a:solidFill>
                  <a:prstClr val="black"/>
                </a:solidFill>
                <a:latin typeface="Calibri"/>
              </a:rPr>
              <a:pPr/>
              <a:t>17</a:t>
            </a:fld>
            <a:endParaRPr lang="en-US">
              <a:solidFill>
                <a:prstClr val="black"/>
              </a:solidFill>
              <a:latin typeface="Calibri"/>
            </a:endParaRPr>
          </a:p>
        </p:txBody>
      </p:sp>
    </p:spTree>
    <p:extLst>
      <p:ext uri="{BB962C8B-B14F-4D97-AF65-F5344CB8AC3E}">
        <p14:creationId xmlns:p14="http://schemas.microsoft.com/office/powerpoint/2010/main" val="25815750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Carbon emissions from burning coal, oil, and gas and producing cement, in units of million metric tons of carbon. These emissions account for about 80% of the total emissions of carbon from human activities, with land-use changes (like cutting down forests) accounting for the other 20% in recent decades. (Data from </a:t>
            </a:r>
            <a:r>
              <a:rPr lang="en-US" dirty="0" err="1" smtClean="0"/>
              <a:t>Boden</a:t>
            </a:r>
            <a:r>
              <a:rPr lang="en-US" dirty="0" smtClean="0"/>
              <a:t> et al. 2012</a:t>
            </a:r>
            <a:r>
              <a:rPr lang="en-US" sz="700" baseline="30000" dirty="0" smtClean="0"/>
              <a:t>15</a:t>
            </a:r>
            <a:r>
              <a:rPr lang="en-US" dirty="0" smtClean="0"/>
              <a:t>). </a:t>
            </a:r>
            <a:endParaRPr lang="en-US" dirty="0"/>
          </a:p>
        </p:txBody>
      </p:sp>
      <p:sp>
        <p:nvSpPr>
          <p:cNvPr id="4" name="Slide Number Placeholder 3"/>
          <p:cNvSpPr>
            <a:spLocks noGrp="1"/>
          </p:cNvSpPr>
          <p:nvPr>
            <p:ph type="sldNum" sz="quarter" idx="10"/>
          </p:nvPr>
        </p:nvSpPr>
        <p:spPr/>
        <p:txBody>
          <a:bodyPr/>
          <a:lstStyle/>
          <a:p>
            <a:fld id="{DCE3BC03-46F9-4125-9137-FA0A872ABFE4}" type="slidenum">
              <a:rPr lang="en-US" smtClean="0">
                <a:solidFill>
                  <a:prstClr val="black"/>
                </a:solidFill>
                <a:latin typeface="Calibri"/>
              </a:rPr>
              <a:pPr/>
              <a:t>19</a:t>
            </a:fld>
            <a:endParaRPr lang="en-US">
              <a:solidFill>
                <a:prstClr val="black"/>
              </a:solidFill>
              <a:latin typeface="Calibri"/>
            </a:endParaRPr>
          </a:p>
        </p:txBody>
      </p:sp>
    </p:spTree>
    <p:extLst>
      <p:ext uri="{BB962C8B-B14F-4D97-AF65-F5344CB8AC3E}">
        <p14:creationId xmlns:p14="http://schemas.microsoft.com/office/powerpoint/2010/main" val="2383703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release of carbon dioxide from fossil fuel burning in North America (shown here for 2010) vastly exceeds the amount that is taken up and temporarily stored in forests, crops, and other ecosystems (shown here is the annual average for 2000-2006). (Figure source: King et al. 2012</a:t>
            </a:r>
            <a:r>
              <a:rPr lang="en-US" baseline="30000" dirty="0" smtClean="0"/>
              <a:t>4</a:t>
            </a:r>
            <a:r>
              <a:rPr lang="en-US" dirty="0" smtClean="0"/>
              <a:t>). </a:t>
            </a:r>
            <a:endParaRPr lang="en-US" dirty="0"/>
          </a:p>
        </p:txBody>
      </p:sp>
      <p:sp>
        <p:nvSpPr>
          <p:cNvPr id="4" name="Slide Number Placeholder 3"/>
          <p:cNvSpPr>
            <a:spLocks noGrp="1"/>
          </p:cNvSpPr>
          <p:nvPr>
            <p:ph type="sldNum" sz="quarter" idx="10"/>
          </p:nvPr>
        </p:nvSpPr>
        <p:spPr/>
        <p:txBody>
          <a:bodyPr/>
          <a:lstStyle/>
          <a:p>
            <a:fld id="{DCE3BC03-46F9-4125-9137-FA0A872ABFE4}" type="slidenum">
              <a:rPr lang="en-US" smtClean="0">
                <a:solidFill>
                  <a:prstClr val="black"/>
                </a:solidFill>
                <a:latin typeface="Calibri"/>
              </a:rPr>
              <a:pPr/>
              <a:t>20</a:t>
            </a:fld>
            <a:endParaRPr lang="en-US">
              <a:solidFill>
                <a:prstClr val="black"/>
              </a:solidFill>
              <a:latin typeface="Calibri"/>
            </a:endParaRPr>
          </a:p>
        </p:txBody>
      </p:sp>
    </p:spTree>
    <p:extLst>
      <p:ext uri="{BB962C8B-B14F-4D97-AF65-F5344CB8AC3E}">
        <p14:creationId xmlns:p14="http://schemas.microsoft.com/office/powerpoint/2010/main" val="2661162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
        <p:cNvGrpSpPr/>
        <p:nvPr/>
      </p:nvGrpSpPr>
      <p:grpSpPr>
        <a:xfrm>
          <a:off x="0" y="0"/>
          <a:ext cx="0" cy="0"/>
          <a:chOff x="0" y="0"/>
          <a:chExt cx="0" cy="0"/>
        </a:xfrm>
      </p:grpSpPr>
      <p:sp>
        <p:nvSpPr>
          <p:cNvPr id="33" name="Shape 33"/>
          <p:cNvSpPr>
            <a:spLocks noGrp="1" noRot="1" noChangeAspect="1"/>
          </p:cNvSpPr>
          <p:nvPr>
            <p:ph type="sldImg" idx="2"/>
          </p:nvPr>
        </p:nvSpPr>
        <p:spPr>
          <a:xfrm>
            <a:off x="1149788" y="685250"/>
            <a:ext cx="4558424" cy="3429393"/>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 name="Shape 34"/>
          <p:cNvSpPr txBox="1">
            <a:spLocks noGrp="1"/>
          </p:cNvSpPr>
          <p:nvPr>
            <p:ph type="body" idx="1"/>
          </p:nvPr>
        </p:nvSpPr>
        <p:spPr>
          <a:xfrm>
            <a:off x="685801" y="4343400"/>
            <a:ext cx="5486399" cy="4114800"/>
          </a:xfrm>
          <a:prstGeom prst="rect">
            <a:avLst/>
          </a:prstGeom>
        </p:spPr>
        <p:txBody>
          <a:bodyPr lIns="91422" tIns="91422" rIns="91422" bIns="91422" anchor="t" anchorCtr="0">
            <a:noAutofit/>
          </a:bodyPr>
          <a:lstStyle/>
          <a:p>
            <a:pPr>
              <a:lnSpc>
                <a:spcPct val="133333"/>
              </a:lnSpc>
              <a:spcAft>
                <a:spcPts val="1900"/>
              </a:spcAft>
              <a:buClr>
                <a:schemeClr val="dk1"/>
              </a:buClr>
              <a:buSzPct val="100000"/>
            </a:pPr>
            <a:r>
              <a:rPr lang="en" dirty="0" smtClean="0"/>
              <a:t>Figure 16.1: Local </a:t>
            </a:r>
            <a:r>
              <a:rPr lang="en" dirty="0"/>
              <a:t>sea level trends in the Northeast region. Length of time series for each arrow varies by tide gauge location. (Figure source: NOAA</a:t>
            </a:r>
            <a:r>
              <a:rPr lang="en" sz="800" dirty="0"/>
              <a:t>1</a:t>
            </a:r>
            <a:r>
              <a:rPr lang="en" dirty="0"/>
              <a:t>). (Graph) Observed sea level rise in Philadelphia, PA, has significantly exceeded the global average of 8 inches over the past century, increasing the risk of impacts to critical urban infrastructure in low-lying areas. Over 100 years (1901-2012), sea level increased 1.2 feet (Data from Permanent Service for Mean Sea Level).</a:t>
            </a:r>
          </a:p>
          <a:p>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In many places, competing demands for water create stress in local and regional watersheds. Map shows a “water supply stress index” for the U.S. based on observations, with widespread stress in much of the Southwest, western Great Plains, and parts of the Northwest. From an energy production and demand context, watersheds are considered stressed when water demand from agriculture, power plants, and municipalities exceeds 40% of available supply. This often causes conflict for water resources among sectors. In other contexts, many basins experience critical stresses far below this threshold. (Figure source: </a:t>
            </a:r>
            <a:r>
              <a:rPr lang="en-US" sz="1200" b="0" i="0" u="none" strike="noStrike" kern="1200" baseline="0" dirty="0" err="1" smtClean="0">
                <a:solidFill>
                  <a:schemeClr val="tx1"/>
                </a:solidFill>
                <a:latin typeface="+mn-lt"/>
                <a:ea typeface="+mn-ea"/>
                <a:cs typeface="+mn-cs"/>
              </a:rPr>
              <a:t>Averyt</a:t>
            </a:r>
            <a:r>
              <a:rPr lang="en-US" sz="1200" b="0" i="0" u="none" strike="noStrike" kern="1200" baseline="0" dirty="0" smtClean="0">
                <a:solidFill>
                  <a:schemeClr val="tx1"/>
                </a:solidFill>
                <a:latin typeface="+mn-lt"/>
                <a:ea typeface="+mn-ea"/>
                <a:cs typeface="+mn-cs"/>
              </a:rPr>
              <a:t> et al. 2011</a:t>
            </a:r>
            <a:r>
              <a:rPr lang="en-US" sz="1200" b="0" i="0" u="none" strike="noStrike" kern="1200" baseline="30000" dirty="0" smtClean="0">
                <a:solidFill>
                  <a:schemeClr val="tx1"/>
                </a:solidFill>
                <a:latin typeface="+mn-lt"/>
                <a:ea typeface="+mn-ea"/>
                <a:cs typeface="+mn-cs"/>
              </a:rPr>
              <a:t>3</a:t>
            </a:r>
            <a:r>
              <a:rPr lang="en-US" sz="1200" b="0" i="0" u="none" strike="noStrike" kern="1200" baseline="0" dirty="0" smtClean="0">
                <a:solidFill>
                  <a:schemeClr val="tx1"/>
                </a:solidFill>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034D554D-2910-4456-A1F8-D6689CC2F16C}" type="slidenum">
              <a:rPr lang="en-US" smtClean="0">
                <a:solidFill>
                  <a:prstClr val="black"/>
                </a:solidFill>
                <a:latin typeface="Calibri"/>
              </a:rPr>
              <a:pPr/>
              <a:t>23</a:t>
            </a:fld>
            <a:endParaRPr lang="en-US">
              <a:solidFill>
                <a:prstClr val="black"/>
              </a:solidFill>
              <a:latin typeface="Calibri"/>
            </a:endParaRPr>
          </a:p>
        </p:txBody>
      </p:sp>
    </p:spTree>
    <p:extLst>
      <p:ext uri="{BB962C8B-B14F-4D97-AF65-F5344CB8AC3E}">
        <p14:creationId xmlns:p14="http://schemas.microsoft.com/office/powerpoint/2010/main" val="19723477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observed increase in cooling energy demand has been greater than the decrease in heating energy demand. Figure shows observed increases in population-weighted cooling degree days, which result in increased air conditioning use, and decreases in population-weighted heating degree days, meaning less energy required to heat buildings in winter, compared to the average for 1970-2000. Cooling degree days are defined as the number of degrees that a day’s average temperature is above 65ºF, while heating degree days are the number of degrees a day’s average temperature is below 65ºF. (Data from EIA 2008, 2009; U.S. Department of Energy 2012; and NOAA NCDC 2012</a:t>
            </a:r>
            <a:r>
              <a:rPr lang="en-US" sz="1200" b="1" i="0" u="none" strike="noStrike" kern="1200" baseline="30000" dirty="0" smtClean="0">
                <a:solidFill>
                  <a:schemeClr val="tx1"/>
                </a:solidFill>
                <a:latin typeface="+mn-lt"/>
                <a:ea typeface="+mn-ea"/>
                <a:cs typeface="+mn-cs"/>
              </a:rPr>
              <a:t>8</a:t>
            </a:r>
            <a:r>
              <a:rPr lang="en-US" sz="1200" b="0" i="0" u="none" strike="noStrike" kern="1200" baseline="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DCE3BC03-46F9-4125-9137-FA0A872ABFE4}" type="slidenum">
              <a:rPr lang="en-US" smtClean="0">
                <a:solidFill>
                  <a:prstClr val="black"/>
                </a:solidFill>
                <a:latin typeface="Calibri"/>
              </a:rPr>
              <a:pPr/>
              <a:t>24</a:t>
            </a:fld>
            <a:endParaRPr lang="en-US">
              <a:solidFill>
                <a:prstClr val="black"/>
              </a:solidFill>
              <a:latin typeface="Calibri"/>
            </a:endParaRPr>
          </a:p>
        </p:txBody>
      </p:sp>
    </p:spTree>
    <p:extLst>
      <p:ext uri="{BB962C8B-B14F-4D97-AF65-F5344CB8AC3E}">
        <p14:creationId xmlns:p14="http://schemas.microsoft.com/office/powerpoint/2010/main" val="2924974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substantial portion of U.S. energy facilities are located on the Gulf Coast as well as offshore in the Gulf of Mexico, where they are particularly vulnerable to hurricanes and other storms and sea level rise. (Figure source: U.S. Government Accountability Office 2006</a:t>
            </a:r>
            <a:r>
              <a:rPr lang="en-US" baseline="30000" dirty="0" smtClean="0"/>
              <a:t>4</a:t>
            </a:r>
            <a:r>
              <a:rPr lang="en-US" dirty="0" smtClean="0"/>
              <a:t>)</a:t>
            </a:r>
            <a:endParaRPr lang="en-US" dirty="0"/>
          </a:p>
        </p:txBody>
      </p:sp>
      <p:sp>
        <p:nvSpPr>
          <p:cNvPr id="4" name="Slide Number Placeholder 3"/>
          <p:cNvSpPr>
            <a:spLocks noGrp="1"/>
          </p:cNvSpPr>
          <p:nvPr>
            <p:ph type="sldNum" sz="quarter" idx="10"/>
          </p:nvPr>
        </p:nvSpPr>
        <p:spPr/>
        <p:txBody>
          <a:bodyPr/>
          <a:lstStyle/>
          <a:p>
            <a:fld id="{DCE3BC03-46F9-4125-9137-FA0A872ABFE4}" type="slidenum">
              <a:rPr lang="en-US" smtClean="0">
                <a:solidFill>
                  <a:prstClr val="black"/>
                </a:solidFill>
                <a:latin typeface="Calibri"/>
              </a:rPr>
              <a:pPr/>
              <a:t>25</a:t>
            </a:fld>
            <a:endParaRPr lang="en-US">
              <a:solidFill>
                <a:prstClr val="black"/>
              </a:solidFill>
              <a:latin typeface="Calibri"/>
            </a:endParaRPr>
          </a:p>
        </p:txBody>
      </p:sp>
    </p:spTree>
    <p:extLst>
      <p:ext uri="{BB962C8B-B14F-4D97-AF65-F5344CB8AC3E}">
        <p14:creationId xmlns:p14="http://schemas.microsoft.com/office/powerpoint/2010/main" val="1118497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Within this century, 2,400 miles of major roadway are projected to be inundated by sea level rise in the Gulf Coast region. The map shows roadways at risk in the event of a sea level rise of about 4 feet, which is within the range of projections for this region in this century. In total, 24% of interstate highway miles and 28% of secondary road miles in the Gulf Coast region are at elevations below 4 feet. (Figure source: </a:t>
            </a:r>
            <a:r>
              <a:rPr lang="en-US" dirty="0" err="1" smtClean="0"/>
              <a:t>Kafalenos</a:t>
            </a:r>
            <a:r>
              <a:rPr lang="en-US" dirty="0" smtClean="0"/>
              <a:t> et al. 2008</a:t>
            </a:r>
            <a:r>
              <a:rPr lang="en-US" baseline="30000" dirty="0" smtClean="0"/>
              <a:t>6</a:t>
            </a:r>
            <a:r>
              <a:rPr lang="en-US" dirty="0" smtClean="0"/>
              <a:t>).</a:t>
            </a:r>
            <a:endParaRPr lang="en-US" dirty="0"/>
          </a:p>
        </p:txBody>
      </p:sp>
      <p:sp>
        <p:nvSpPr>
          <p:cNvPr id="4" name="Slide Number Placeholder 3"/>
          <p:cNvSpPr>
            <a:spLocks noGrp="1"/>
          </p:cNvSpPr>
          <p:nvPr>
            <p:ph type="sldNum" sz="quarter" idx="10"/>
          </p:nvPr>
        </p:nvSpPr>
        <p:spPr/>
        <p:txBody>
          <a:bodyPr/>
          <a:lstStyle/>
          <a:p>
            <a:fld id="{DCE3BC03-46F9-4125-9137-FA0A872ABFE4}" type="slidenum">
              <a:rPr lang="en-US" smtClean="0">
                <a:solidFill>
                  <a:prstClr val="black"/>
                </a:solidFill>
                <a:latin typeface="Calibri"/>
              </a:rPr>
              <a:pPr/>
              <a:t>26</a:t>
            </a:fld>
            <a:endParaRPr lang="en-US">
              <a:solidFill>
                <a:prstClr val="black"/>
              </a:solidFill>
              <a:latin typeface="Calibri"/>
            </a:endParaRPr>
          </a:p>
        </p:txBody>
      </p:sp>
    </p:spTree>
    <p:extLst>
      <p:ext uri="{BB962C8B-B14F-4D97-AF65-F5344CB8AC3E}">
        <p14:creationId xmlns:p14="http://schemas.microsoft.com/office/powerpoint/2010/main" val="2568678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E3BC03-46F9-4125-9137-FA0A872ABFE4}" type="slidenum">
              <a:rPr lang="en-US" smtClean="0">
                <a:solidFill>
                  <a:prstClr val="black"/>
                </a:solidFill>
                <a:latin typeface="Calibri"/>
              </a:rPr>
              <a:pPr/>
              <a:t>28</a:t>
            </a:fld>
            <a:endParaRPr lang="en-US">
              <a:solidFill>
                <a:prstClr val="black"/>
              </a:solidFill>
              <a:latin typeface="Calibri"/>
            </a:endParaRPr>
          </a:p>
        </p:txBody>
      </p:sp>
    </p:spTree>
    <p:extLst>
      <p:ext uri="{BB962C8B-B14F-4D97-AF65-F5344CB8AC3E}">
        <p14:creationId xmlns:p14="http://schemas.microsoft.com/office/powerpoint/2010/main" val="4464135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E3BC03-46F9-4125-9137-FA0A872ABFE4}" type="slidenum">
              <a:rPr lang="en-US" smtClean="0">
                <a:solidFill>
                  <a:prstClr val="black"/>
                </a:solidFill>
                <a:latin typeface="Calibri"/>
              </a:rPr>
              <a:pPr/>
              <a:t>29</a:t>
            </a:fld>
            <a:endParaRPr lang="en-US">
              <a:solidFill>
                <a:prstClr val="black"/>
              </a:solidFill>
              <a:latin typeface="Calibri"/>
            </a:endParaRPr>
          </a:p>
        </p:txBody>
      </p:sp>
    </p:spTree>
    <p:extLst>
      <p:ext uri="{BB962C8B-B14F-4D97-AF65-F5344CB8AC3E}">
        <p14:creationId xmlns:p14="http://schemas.microsoft.com/office/powerpoint/2010/main" val="1918512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3976">
              <a:defRPr/>
            </a:pPr>
            <a:endParaRPr lang="en-US" dirty="0"/>
          </a:p>
        </p:txBody>
      </p:sp>
      <p:sp>
        <p:nvSpPr>
          <p:cNvPr id="4" name="Slide Number Placeholder 3"/>
          <p:cNvSpPr>
            <a:spLocks noGrp="1"/>
          </p:cNvSpPr>
          <p:nvPr>
            <p:ph type="sldNum" sz="quarter" idx="10"/>
          </p:nvPr>
        </p:nvSpPr>
        <p:spPr/>
        <p:txBody>
          <a:bodyPr/>
          <a:lstStyle/>
          <a:p>
            <a:fld id="{DCE3BC03-46F9-4125-9137-FA0A872ABFE4}" type="slidenum">
              <a:rPr lang="en-US" smtClean="0">
                <a:solidFill>
                  <a:prstClr val="black"/>
                </a:solidFill>
                <a:latin typeface="Calibri"/>
              </a:rPr>
              <a:pPr/>
              <a:t>31</a:t>
            </a:fld>
            <a:endParaRPr lang="en-US">
              <a:solidFill>
                <a:prstClr val="black"/>
              </a:solidFill>
              <a:latin typeface="Calibri"/>
            </a:endParaRPr>
          </a:p>
        </p:txBody>
      </p:sp>
    </p:spTree>
    <p:extLst>
      <p:ext uri="{BB962C8B-B14F-4D97-AF65-F5344CB8AC3E}">
        <p14:creationId xmlns:p14="http://schemas.microsoft.com/office/powerpoint/2010/main" val="2744016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3976">
              <a:defRPr/>
            </a:pPr>
            <a:r>
              <a:rPr lang="en-US" dirty="0" smtClean="0"/>
              <a:t>Figure 4.5: </a:t>
            </a:r>
            <a:r>
              <a:rPr lang="en-US" dirty="0"/>
              <a:t>Rising sea levels will combine with storm surges and high tides to threaten power-generating facilities located in California coastal communities and around the San Francisco Bay. Sea level rise and more intense heavy precipitation events increase the risk of coastal flooding and damages to infrastructure (Ch. 3: Water). (Figure source: </a:t>
            </a:r>
            <a:r>
              <a:rPr lang="en-US" dirty="0" err="1"/>
              <a:t>Sathaye</a:t>
            </a:r>
            <a:r>
              <a:rPr lang="en-US" dirty="0"/>
              <a:t> et al. 2011</a:t>
            </a:r>
            <a:r>
              <a:rPr lang="en-US" baseline="30000" dirty="0"/>
              <a:t>1</a:t>
            </a:r>
            <a:r>
              <a:rPr lang="en-US" dirty="0"/>
              <a:t>).</a:t>
            </a:r>
          </a:p>
          <a:p>
            <a:endParaRPr lang="en-US" dirty="0"/>
          </a:p>
        </p:txBody>
      </p:sp>
      <p:sp>
        <p:nvSpPr>
          <p:cNvPr id="4" name="Slide Number Placeholder 3"/>
          <p:cNvSpPr>
            <a:spLocks noGrp="1"/>
          </p:cNvSpPr>
          <p:nvPr>
            <p:ph type="sldNum" sz="quarter" idx="10"/>
          </p:nvPr>
        </p:nvSpPr>
        <p:spPr/>
        <p:txBody>
          <a:bodyPr/>
          <a:lstStyle/>
          <a:p>
            <a:fld id="{DCE3BC03-46F9-4125-9137-FA0A872ABFE4}" type="slidenum">
              <a:rPr lang="en-US" smtClean="0">
                <a:solidFill>
                  <a:prstClr val="black"/>
                </a:solidFill>
                <a:latin typeface="Calibri"/>
              </a:rPr>
              <a:pPr/>
              <a:t>32</a:t>
            </a:fld>
            <a:endParaRPr lang="en-US">
              <a:solidFill>
                <a:prstClr val="black"/>
              </a:solidFill>
              <a:latin typeface="Calibri"/>
            </a:endParaRPr>
          </a:p>
        </p:txBody>
      </p:sp>
    </p:spTree>
    <p:extLst>
      <p:ext uri="{BB962C8B-B14F-4D97-AF65-F5344CB8AC3E}">
        <p14:creationId xmlns:p14="http://schemas.microsoft.com/office/powerpoint/2010/main" val="39617304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baseline="0" dirty="0" smtClean="0">
                <a:solidFill>
                  <a:schemeClr val="tx1"/>
                </a:solidFill>
                <a:latin typeface="+mn-lt"/>
                <a:ea typeface="+mn-ea"/>
                <a:cs typeface="+mn-cs"/>
              </a:rPr>
              <a:t>Different amounts of heat-trapping gases released into the atmosphere by human activities produce different projected increases in Earth’s temperature. The lines on the graph represent a central estimate of global average temperature rise (relative to the 1901-1960 average) for the two main scenarios used in this report. A2 assumes continued increases in emissions throughout this century, and B1 assumes significant emissions reductions, though not due explicitly to climate change policies. Shading indicates the range (5 to 95 percentile) of results from a suite of climate models. In both cases, temperatures are expected to rise, although the difference between lower and higher emissions pathways is substantial. (Figure source: NOAA NCDC / CICS-NC).</a:t>
            </a:r>
          </a:p>
        </p:txBody>
      </p:sp>
      <p:sp>
        <p:nvSpPr>
          <p:cNvPr id="4" name="Slide Number Placeholder 3"/>
          <p:cNvSpPr>
            <a:spLocks noGrp="1"/>
          </p:cNvSpPr>
          <p:nvPr>
            <p:ph type="sldNum" sz="quarter" idx="10"/>
          </p:nvPr>
        </p:nvSpPr>
        <p:spPr/>
        <p:txBody>
          <a:bodyPr/>
          <a:lstStyle/>
          <a:p>
            <a:fld id="{DCE3BC03-46F9-4125-9137-FA0A872ABFE4}" type="slidenum">
              <a:rPr lang="en-US" smtClean="0">
                <a:solidFill>
                  <a:prstClr val="black"/>
                </a:solidFill>
                <a:latin typeface="Calibri"/>
              </a:rPr>
              <a:pPr/>
              <a:t>34</a:t>
            </a:fld>
            <a:endParaRPr lang="en-US">
              <a:solidFill>
                <a:prstClr val="black"/>
              </a:solidFill>
              <a:latin typeface="Calibri"/>
            </a:endParaRPr>
          </a:p>
        </p:txBody>
      </p:sp>
    </p:spTree>
    <p:extLst>
      <p:ext uri="{BB962C8B-B14F-4D97-AF65-F5344CB8AC3E}">
        <p14:creationId xmlns:p14="http://schemas.microsoft.com/office/powerpoint/2010/main" val="24782258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shows estimated, observed, and possible amounts of global sea level rise from 1800 to 2100, relative to the year 2000. Estimates from proxy data</a:t>
            </a:r>
            <a:r>
              <a:rPr lang="en-US" baseline="30000" dirty="0" smtClean="0"/>
              <a:t>4</a:t>
            </a:r>
            <a:r>
              <a:rPr lang="en-US" dirty="0" smtClean="0"/>
              <a:t> (for example, based on sediment records) are shown in red (1800-1890, pink band shows uncertainty), tide gauge data in blue for 1880-2009,</a:t>
            </a:r>
            <a:r>
              <a:rPr lang="en-US" baseline="30000" dirty="0" smtClean="0"/>
              <a:t>5</a:t>
            </a:r>
            <a:r>
              <a:rPr lang="en-US" dirty="0" smtClean="0"/>
              <a:t> and satellite observations are shown in green from 1993 to 2012.</a:t>
            </a:r>
            <a:r>
              <a:rPr lang="en-US" baseline="30000" dirty="0" smtClean="0"/>
              <a:t>6</a:t>
            </a:r>
            <a:r>
              <a:rPr lang="en-US" dirty="0" smtClean="0"/>
              <a:t> The future scenarios range from 0.66 feet to 6.6 feet in 2100</a:t>
            </a:r>
            <a:r>
              <a:rPr lang="en-US" baseline="30000" dirty="0" smtClean="0"/>
              <a:t>.7</a:t>
            </a:r>
            <a:r>
              <a:rPr lang="en-US" dirty="0" smtClean="0"/>
              <a:t> These scenarios are not based on climate model simulations, but rather reflect the range of possible scenarios based on other kinds of scientific studies. The orange line at right shows the currently projected range of sea level rise of 1 to 4 feet by 2100, which falls within the larger risk-based scenario range. The large projected range reflects uncertainty about how glaciers and ice sheets will react to the warming ocean, the warming atmosphere, and changing winds and currents. As seen in the observations, there are year-to-year variations in the trend. (Figure source: NASA Jet Propulsion Laboratory).</a:t>
            </a:r>
            <a:endParaRPr lang="en-US" dirty="0"/>
          </a:p>
        </p:txBody>
      </p:sp>
      <p:sp>
        <p:nvSpPr>
          <p:cNvPr id="4" name="Slide Number Placeholder 3"/>
          <p:cNvSpPr>
            <a:spLocks noGrp="1"/>
          </p:cNvSpPr>
          <p:nvPr>
            <p:ph type="sldNum" sz="quarter" idx="10"/>
          </p:nvPr>
        </p:nvSpPr>
        <p:spPr/>
        <p:txBody>
          <a:bodyPr/>
          <a:lstStyle/>
          <a:p>
            <a:fld id="{DCE3BC03-46F9-4125-9137-FA0A872ABFE4}" type="slidenum">
              <a:rPr lang="en-US" smtClean="0">
                <a:solidFill>
                  <a:prstClr val="black"/>
                </a:solidFill>
                <a:latin typeface="Calibri"/>
              </a:rPr>
              <a:pPr/>
              <a:t>35</a:t>
            </a:fld>
            <a:endParaRPr lang="en-US">
              <a:solidFill>
                <a:prstClr val="black"/>
              </a:solidFill>
              <a:latin typeface="Calibri"/>
            </a:endParaRPr>
          </a:p>
        </p:txBody>
      </p:sp>
    </p:spTree>
    <p:extLst>
      <p:ext uri="{BB962C8B-B14F-4D97-AF65-F5344CB8AC3E}">
        <p14:creationId xmlns:p14="http://schemas.microsoft.com/office/powerpoint/2010/main" val="6431251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84D95F79-4CFB-3244-AC3D-E70A25715FB5}" type="slidenum">
              <a:rPr lang="en-US">
                <a:solidFill>
                  <a:prstClr val="black"/>
                </a:solidFill>
                <a:latin typeface="Calibri"/>
              </a:rPr>
              <a:pPr/>
              <a:t>53</a:t>
            </a:fld>
            <a:endParaRPr lang="en-US">
              <a:solidFill>
                <a:prstClr val="black"/>
              </a:solidFill>
              <a:latin typeface="Calibri"/>
            </a:endParaRPr>
          </a:p>
        </p:txBody>
      </p:sp>
      <p:sp>
        <p:nvSpPr>
          <p:cNvPr id="46082"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608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10.png"/><Relationship Id="rId5" Type="http://schemas.microsoft.com/office/2007/relationships/hdphoto" Target="../media/hdphoto1.wdp"/><Relationship Id="rId4"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emf"/><Relationship Id="rId1" Type="http://schemas.openxmlformats.org/officeDocument/2006/relationships/slideMaster" Target="../slideMasters/slideMaster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jpeg"/><Relationship Id="rId1" Type="http://schemas.openxmlformats.org/officeDocument/2006/relationships/slideMaster" Target="../slideMasters/slideMaster2.xml"/><Relationship Id="rId6" Type="http://schemas.openxmlformats.org/officeDocument/2006/relationships/image" Target="../media/image10.png"/><Relationship Id="rId5" Type="http://schemas.microsoft.com/office/2007/relationships/hdphoto" Target="../media/hdphoto1.wdp"/><Relationship Id="rId4" Type="http://schemas.openxmlformats.org/officeDocument/2006/relationships/image" Target="../media/image9.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emf"/><Relationship Id="rId1" Type="http://schemas.openxmlformats.org/officeDocument/2006/relationships/slideMaster" Target="../slideMasters/slideMaster6.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jpeg"/><Relationship Id="rId1" Type="http://schemas.openxmlformats.org/officeDocument/2006/relationships/slideMaster" Target="../slideMasters/slideMaster6.xml"/><Relationship Id="rId6" Type="http://schemas.openxmlformats.org/officeDocument/2006/relationships/image" Target="../media/image10.png"/><Relationship Id="rId5" Type="http://schemas.microsoft.com/office/2007/relationships/hdphoto" Target="../media/hdphoto1.wdp"/><Relationship Id="rId4" Type="http://schemas.openxmlformats.org/officeDocument/2006/relationships/image" Target="../media/image9.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53999" y="316276"/>
            <a:ext cx="8556625" cy="1133771"/>
          </a:xfrm>
        </p:spPr>
        <p:txBody>
          <a:bodyPr anchor="ctr">
            <a:normAutofit/>
          </a:bodyPr>
          <a:lstStyle>
            <a:lvl1pPr>
              <a:defRPr sz="3400" baseline="0"/>
            </a:lvl1pPr>
          </a:lstStyle>
          <a:p>
            <a:r>
              <a:rPr lang="en-US" dirty="0" smtClean="0"/>
              <a:t>Click to edit Master Title Style</a:t>
            </a:r>
            <a:endParaRPr dirty="0"/>
          </a:p>
        </p:txBody>
      </p:sp>
      <p:sp>
        <p:nvSpPr>
          <p:cNvPr id="3" name="Subtitle 2"/>
          <p:cNvSpPr>
            <a:spLocks noGrp="1"/>
          </p:cNvSpPr>
          <p:nvPr>
            <p:ph type="subTitle" idx="1"/>
          </p:nvPr>
        </p:nvSpPr>
        <p:spPr>
          <a:xfrm>
            <a:off x="253998" y="1509582"/>
            <a:ext cx="8556625" cy="800403"/>
          </a:xfrm>
        </p:spPr>
        <p:txBody>
          <a:bodyPr anchor="ctr">
            <a:normAutofit/>
          </a:bodyPr>
          <a:lstStyle>
            <a:lvl1pPr marL="0" indent="0" algn="ctr">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pic>
        <p:nvPicPr>
          <p:cNvPr id="6" name="Picture 5" descr="PardeeLogo_Large.eps"/>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444678" y="6129729"/>
            <a:ext cx="4238625" cy="448532"/>
          </a:xfrm>
          <a:prstGeom prst="rect">
            <a:avLst/>
          </a:prstGeom>
        </p:spPr>
      </p:pic>
      <p:grpSp>
        <p:nvGrpSpPr>
          <p:cNvPr id="5" name="Group 4"/>
          <p:cNvGrpSpPr/>
          <p:nvPr userDrawn="1"/>
        </p:nvGrpSpPr>
        <p:grpSpPr>
          <a:xfrm>
            <a:off x="0" y="2576530"/>
            <a:ext cx="9188450" cy="3135506"/>
            <a:chOff x="0" y="2897327"/>
            <a:chExt cx="9188450" cy="3135506"/>
          </a:xfrm>
        </p:grpSpPr>
        <p:sp>
          <p:nvSpPr>
            <p:cNvPr id="7" name="Rectangle 6"/>
            <p:cNvSpPr/>
            <p:nvPr userDrawn="1"/>
          </p:nvSpPr>
          <p:spPr>
            <a:xfrm>
              <a:off x="0" y="2897327"/>
              <a:ext cx="9188450" cy="31355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6" name="Picture 15" descr="14-7687-LONGERRAN-004 copy.jp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487998" y="3032374"/>
              <a:ext cx="2057400" cy="1371600"/>
            </a:xfrm>
            <a:prstGeom prst="rect">
              <a:avLst/>
            </a:prstGeom>
          </p:spPr>
        </p:pic>
        <p:pic>
          <p:nvPicPr>
            <p:cNvPr id="22" name="Picture 21" descr="_MG_0747 copy.jpg"/>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4487998" y="4552113"/>
              <a:ext cx="2057400" cy="1371600"/>
            </a:xfrm>
            <a:prstGeom prst="rect">
              <a:avLst/>
            </a:prstGeom>
          </p:spPr>
        </p:pic>
        <p:pic>
          <p:nvPicPr>
            <p:cNvPr id="17" name="Picture 16" descr="DSC_0378 2 copy.JPG"/>
            <p:cNvPicPr>
              <a:picLocks noChangeAspect="1"/>
            </p:cNvPicPr>
            <p:nvPr userDrawn="1"/>
          </p:nvPicPr>
          <p:blipFill rotWithShape="1">
            <a:blip r:embed="rId5" cstate="email">
              <a:extLst>
                <a:ext uri="{28A0092B-C50C-407E-A947-70E740481C1C}">
                  <a14:useLocalDpi xmlns:a14="http://schemas.microsoft.com/office/drawing/2010/main" val="0"/>
                </a:ext>
              </a:extLst>
            </a:blip>
            <a:srcRect l="-15470" r="15470"/>
            <a:stretch/>
          </p:blipFill>
          <p:spPr>
            <a:xfrm>
              <a:off x="477909" y="3433848"/>
              <a:ext cx="3052225" cy="2027308"/>
            </a:xfrm>
            <a:prstGeom prst="rect">
              <a:avLst/>
            </a:prstGeom>
          </p:spPr>
        </p:pic>
        <p:pic>
          <p:nvPicPr>
            <p:cNvPr id="20" name="Picture 19" descr="DSC_0854 copy.JPG"/>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6736568" y="4552113"/>
              <a:ext cx="2057400" cy="1371600"/>
            </a:xfrm>
            <a:prstGeom prst="rect">
              <a:avLst/>
            </a:prstGeom>
          </p:spPr>
        </p:pic>
        <p:pic>
          <p:nvPicPr>
            <p:cNvPr id="10" name="Picture 9" descr="_MG_0844 copy.jpg"/>
            <p:cNvPicPr>
              <a:picLocks noChangeAspect="1"/>
            </p:cNvPicPr>
            <p:nvPr userDrawn="1"/>
          </p:nvPicPr>
          <p:blipFill>
            <a:blip r:embed="rId7" cstate="email">
              <a:extLst>
                <a:ext uri="{28A0092B-C50C-407E-A947-70E740481C1C}">
                  <a14:useLocalDpi xmlns:a14="http://schemas.microsoft.com/office/drawing/2010/main" val="0"/>
                </a:ext>
              </a:extLst>
            </a:blip>
            <a:stretch>
              <a:fillRect/>
            </a:stretch>
          </p:blipFill>
          <p:spPr>
            <a:xfrm>
              <a:off x="6736568" y="3032374"/>
              <a:ext cx="2057400" cy="1371600"/>
            </a:xfrm>
            <a:prstGeom prst="rect">
              <a:avLst/>
            </a:prstGeom>
          </p:spPr>
        </p:pic>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dirty="0"/>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smtClean="0"/>
              <a:t>Drag picture to placeholder or click icon to add</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smtClean="0"/>
              <a:t>Drag picture to placeholder or click icon to add</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9" name="Slide Number Placeholder 8"/>
          <p:cNvSpPr>
            <a:spLocks noGrp="1"/>
          </p:cNvSpPr>
          <p:nvPr>
            <p:ph type="sldNum" sz="quarter" idx="12"/>
          </p:nvPr>
        </p:nvSpPr>
        <p:spPr/>
        <p:txBody>
          <a:bodyPr/>
          <a:lstStyle/>
          <a:p>
            <a:fld id="{162F1D00-BD13-4404-86B0-79703945A0A7}" type="slidenum">
              <a:rPr lang="en-US" smtClean="0"/>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162F1D00-BD13-4404-86B0-79703945A0A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 Content">
    <p:spTree>
      <p:nvGrpSpPr>
        <p:cNvPr id="1" name=""/>
        <p:cNvGrpSpPr/>
        <p:nvPr/>
      </p:nvGrpSpPr>
      <p:grpSpPr>
        <a:xfrm>
          <a:off x="0" y="0"/>
          <a:ext cx="0" cy="0"/>
          <a:chOff x="0" y="0"/>
          <a:chExt cx="0" cy="0"/>
        </a:xfrm>
      </p:grpSpPr>
      <p:pic>
        <p:nvPicPr>
          <p:cNvPr id="19" name="Picture 18" descr="DSC_0382.JPG"/>
          <p:cNvPicPr>
            <a:picLocks noChangeAspect="1"/>
          </p:cNvPicPr>
          <p:nvPr userDrawn="1"/>
        </p:nvPicPr>
        <p:blipFill>
          <a:blip r:embed="rId2" cstate="print">
            <a:alphaModFix amt="15000"/>
            <a:extLst>
              <a:ext uri="{28A0092B-C50C-407E-A947-70E740481C1C}">
                <a14:useLocalDpi xmlns:a14="http://schemas.microsoft.com/office/drawing/2010/main"/>
              </a:ext>
            </a:extLst>
          </a:blip>
          <a:stretch>
            <a:fillRect/>
          </a:stretch>
        </p:blipFill>
        <p:spPr>
          <a:xfrm>
            <a:off x="0" y="0"/>
            <a:ext cx="9144000" cy="6291325"/>
          </a:xfrm>
          <a:prstGeom prst="rect">
            <a:avLst/>
          </a:prstGeom>
        </p:spPr>
      </p:pic>
      <p:sp>
        <p:nvSpPr>
          <p:cNvPr id="8" name="Rectangle 7"/>
          <p:cNvSpPr/>
          <p:nvPr/>
        </p:nvSpPr>
        <p:spPr>
          <a:xfrm>
            <a:off x="0" y="282574"/>
            <a:ext cx="91440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hasCustomPrompt="1"/>
          </p:nvPr>
        </p:nvSpPr>
        <p:spPr>
          <a:xfrm>
            <a:off x="52918" y="537013"/>
            <a:ext cx="9022454" cy="1116106"/>
          </a:xfrm>
        </p:spPr>
        <p:txBody>
          <a:bodyPr anchor="ctr"/>
          <a:lstStyle>
            <a:lvl1pPr>
              <a:defRPr>
                <a:solidFill>
                  <a:schemeClr val="bg1"/>
                </a:solidFill>
              </a:defRPr>
            </a:lvl1pPr>
          </a:lstStyle>
          <a:p>
            <a:r>
              <a:rPr lang="en-US" dirty="0" smtClean="0"/>
              <a:t>Analysis for a better tomorrow, today.</a:t>
            </a:r>
            <a:endParaRPr dirty="0"/>
          </a:p>
        </p:txBody>
      </p:sp>
      <p:sp>
        <p:nvSpPr>
          <p:cNvPr id="12" name="Content Placeholder 2"/>
          <p:cNvSpPr>
            <a:spLocks noGrp="1"/>
          </p:cNvSpPr>
          <p:nvPr>
            <p:ph sz="half" idx="17" hasCustomPrompt="1"/>
          </p:nvPr>
        </p:nvSpPr>
        <p:spPr>
          <a:xfrm>
            <a:off x="2771764" y="2429162"/>
            <a:ext cx="3657413" cy="1965960"/>
          </a:xfrm>
        </p:spPr>
        <p:txBody>
          <a:bodyPr>
            <a:normAutofit/>
          </a:bodyPr>
          <a:lstStyle>
            <a:lvl1pPr marL="0" indent="0" algn="ctr">
              <a:buNone/>
              <a:defRPr sz="2400" baseline="0">
                <a:latin typeface="Whitney Semibold"/>
                <a:cs typeface="Whitney Semibold"/>
              </a:defRPr>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67 Bay State Road</a:t>
            </a:r>
            <a:r>
              <a:rPr lang="en-US" dirty="0"/>
              <a:t/>
            </a:r>
            <a:br>
              <a:rPr lang="en-US" dirty="0"/>
            </a:br>
            <a:r>
              <a:rPr lang="en-US" dirty="0" smtClean="0"/>
              <a:t>Boston, Mass. 02215</a:t>
            </a:r>
          </a:p>
          <a:p>
            <a:pPr lvl="0"/>
            <a:r>
              <a:rPr lang="en-US" dirty="0" smtClean="0"/>
              <a:t>617-358-4000</a:t>
            </a:r>
            <a:br>
              <a:rPr lang="en-US" dirty="0" smtClean="0"/>
            </a:br>
            <a:r>
              <a:rPr lang="en-US" dirty="0" err="1" smtClean="0"/>
              <a:t>www.bu.edu</a:t>
            </a:r>
            <a:r>
              <a:rPr lang="en-US" dirty="0" smtClean="0"/>
              <a:t>/</a:t>
            </a:r>
            <a:r>
              <a:rPr lang="en-US" dirty="0" err="1" smtClean="0"/>
              <a:t>pardee</a:t>
            </a:r>
            <a:endParaRPr lang="en-US" dirty="0" smtClean="0"/>
          </a:p>
        </p:txBody>
      </p:sp>
      <p:pic>
        <p:nvPicPr>
          <p:cNvPr id="11" name="Picture 10" descr="facebook_logo_detail.gif"/>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3051055" y="4812048"/>
            <a:ext cx="334711" cy="358035"/>
          </a:xfrm>
          <a:prstGeom prst="rect">
            <a:avLst/>
          </a:prstGeom>
        </p:spPr>
      </p:pic>
      <p:sp>
        <p:nvSpPr>
          <p:cNvPr id="13" name="Rectangle 12"/>
          <p:cNvSpPr/>
          <p:nvPr userDrawn="1"/>
        </p:nvSpPr>
        <p:spPr>
          <a:xfrm>
            <a:off x="3574914" y="4828202"/>
            <a:ext cx="2946446" cy="338554"/>
          </a:xfrm>
          <a:prstGeom prst="rect">
            <a:avLst/>
          </a:prstGeom>
        </p:spPr>
        <p:txBody>
          <a:bodyPr wrap="none">
            <a:spAutoFit/>
          </a:bodyPr>
          <a:lstStyle/>
          <a:p>
            <a:r>
              <a:rPr lang="en-US" sz="1600" dirty="0" err="1" smtClean="0">
                <a:solidFill>
                  <a:srgbClr val="000000"/>
                </a:solidFill>
                <a:latin typeface="Whitney Semibold"/>
                <a:cs typeface="Whitney Semibold"/>
              </a:rPr>
              <a:t>facebook.com</a:t>
            </a:r>
            <a:r>
              <a:rPr lang="en-US" sz="1600" dirty="0">
                <a:solidFill>
                  <a:srgbClr val="000000"/>
                </a:solidFill>
                <a:latin typeface="Whitney Semibold"/>
                <a:cs typeface="Whitney Semibold"/>
              </a:rPr>
              <a:t>/</a:t>
            </a:r>
            <a:r>
              <a:rPr lang="en-US" sz="1600" dirty="0" err="1">
                <a:solidFill>
                  <a:srgbClr val="000000"/>
                </a:solidFill>
                <a:latin typeface="Whitney Semibold"/>
                <a:cs typeface="Whitney Semibold"/>
              </a:rPr>
              <a:t>BUPardeeCenter</a:t>
            </a:r>
            <a:endParaRPr lang="en-US" sz="1600" dirty="0">
              <a:solidFill>
                <a:srgbClr val="000000"/>
              </a:solidFill>
              <a:latin typeface="Whitney Semibold"/>
              <a:cs typeface="Whitney Semibold"/>
            </a:endParaRPr>
          </a:p>
        </p:txBody>
      </p:sp>
      <p:pic>
        <p:nvPicPr>
          <p:cNvPr id="17" name="Picture 16" descr="new_twitter_logo.jpg"/>
          <p:cNvPicPr>
            <a:picLocks noChangeAspect="1"/>
          </p:cNvPicPr>
          <p:nvPr userDrawn="1"/>
        </p:nvPicPr>
        <p:blipFill>
          <a:blip r:embed="rId4" cstate="email">
            <a:extLst>
              <a:ext uri="{BEBA8EAE-BF5A-486C-A8C5-ECC9F3942E4B}">
                <a14:imgProps xmlns:a14="http://schemas.microsoft.com/office/drawing/2010/main">
                  <a14:imgLayer r:embed="rId5">
                    <a14:imgEffect>
                      <a14:backgroundRemoval t="3533" b="100000" l="3492" r="99048">
                        <a14:foregroundMark x1="82857" y1="76805" x2="82857" y2="76805"/>
                        <a14:foregroundMark x1="84656" y1="45469" x2="84656" y2="45469"/>
                        <a14:foregroundMark x1="84656" y1="45469" x2="84656" y2="45469"/>
                        <a14:backgroundMark x1="64762" y1="63748" x2="64762" y2="63748"/>
                      </a14:backgroundRemoval>
                    </a14:imgEffect>
                  </a14:imgLayer>
                </a14:imgProps>
              </a:ext>
              <a:ext uri="{28A0092B-C50C-407E-A947-70E740481C1C}">
                <a14:useLocalDpi xmlns:a14="http://schemas.microsoft.com/office/drawing/2010/main" val="0"/>
              </a:ext>
            </a:extLst>
          </a:blip>
          <a:stretch>
            <a:fillRect/>
          </a:stretch>
        </p:blipFill>
        <p:spPr>
          <a:xfrm>
            <a:off x="2958872" y="5302013"/>
            <a:ext cx="567813" cy="391160"/>
          </a:xfrm>
          <a:prstGeom prst="rect">
            <a:avLst/>
          </a:prstGeom>
        </p:spPr>
      </p:pic>
      <p:sp>
        <p:nvSpPr>
          <p:cNvPr id="18" name="Rectangle 17"/>
          <p:cNvSpPr/>
          <p:nvPr userDrawn="1"/>
        </p:nvSpPr>
        <p:spPr>
          <a:xfrm>
            <a:off x="3588144" y="5302013"/>
            <a:ext cx="1801108" cy="338554"/>
          </a:xfrm>
          <a:prstGeom prst="rect">
            <a:avLst/>
          </a:prstGeom>
        </p:spPr>
        <p:txBody>
          <a:bodyPr wrap="none">
            <a:spAutoFit/>
          </a:bodyPr>
          <a:lstStyle/>
          <a:p>
            <a:r>
              <a:rPr lang="en-US" sz="1600" dirty="0">
                <a:solidFill>
                  <a:srgbClr val="000000"/>
                </a:solidFill>
                <a:latin typeface="Whitney Semibold"/>
                <a:cs typeface="Whitney Semibold"/>
              </a:rPr>
              <a:t>@</a:t>
            </a:r>
            <a:r>
              <a:rPr lang="en-US" sz="1600" dirty="0" err="1" smtClean="0">
                <a:solidFill>
                  <a:srgbClr val="000000"/>
                </a:solidFill>
                <a:latin typeface="Whitney Semibold"/>
                <a:cs typeface="Whitney Semibold"/>
              </a:rPr>
              <a:t>BUPardeeCenter</a:t>
            </a:r>
            <a:endParaRPr lang="en-US" sz="1600" dirty="0">
              <a:solidFill>
                <a:srgbClr val="000000"/>
              </a:solidFill>
              <a:latin typeface="Whitney Semibold"/>
              <a:cs typeface="Whitney Semibold"/>
            </a:endParaRPr>
          </a:p>
        </p:txBody>
      </p:sp>
      <p:pic>
        <p:nvPicPr>
          <p:cNvPr id="5" name="Picture 4" descr="image_gallery.png"/>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3057670" y="5801252"/>
            <a:ext cx="377945" cy="377945"/>
          </a:xfrm>
          <a:prstGeom prst="rect">
            <a:avLst/>
          </a:prstGeom>
        </p:spPr>
      </p:pic>
      <p:sp>
        <p:nvSpPr>
          <p:cNvPr id="14" name="Rectangle 13"/>
          <p:cNvSpPr/>
          <p:nvPr userDrawn="1"/>
        </p:nvSpPr>
        <p:spPr>
          <a:xfrm>
            <a:off x="3588144" y="5794218"/>
            <a:ext cx="2583270" cy="338554"/>
          </a:xfrm>
          <a:prstGeom prst="rect">
            <a:avLst/>
          </a:prstGeom>
        </p:spPr>
        <p:txBody>
          <a:bodyPr wrap="none">
            <a:spAutoFit/>
          </a:bodyPr>
          <a:lstStyle/>
          <a:p>
            <a:r>
              <a:rPr lang="en-US" sz="1600" dirty="0" err="1" smtClean="0">
                <a:solidFill>
                  <a:srgbClr val="000000"/>
                </a:solidFill>
                <a:latin typeface="Whitney Semibold"/>
                <a:cs typeface="Whitney Semibold"/>
              </a:rPr>
              <a:t>flickr.com</a:t>
            </a:r>
            <a:r>
              <a:rPr lang="en-US" sz="1600" dirty="0">
                <a:solidFill>
                  <a:srgbClr val="000000"/>
                </a:solidFill>
                <a:latin typeface="Whitney Semibold"/>
                <a:cs typeface="Whitney Semibold"/>
              </a:rPr>
              <a:t>/</a:t>
            </a:r>
            <a:r>
              <a:rPr lang="en-US" sz="1600" dirty="0" err="1">
                <a:solidFill>
                  <a:srgbClr val="000000"/>
                </a:solidFill>
                <a:latin typeface="Whitney Semibold"/>
                <a:cs typeface="Whitney Semibold"/>
              </a:rPr>
              <a:t>BUPardeeCenter</a:t>
            </a:r>
            <a:endParaRPr lang="en-US" sz="1600" dirty="0">
              <a:solidFill>
                <a:srgbClr val="000000"/>
              </a:solidFill>
              <a:latin typeface="Whitney Semibold"/>
              <a:cs typeface="Whitney Semibo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5" name="Slide Number Placeholder 4"/>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Slide Number Placeholder 3"/>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smtClean="0"/>
              <a:t>Click to edit Master title style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smtClean="0"/>
              <a:t>Drag picture to placeholder or click icon to add</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userDrawn="1"/>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smtClean="0"/>
              <a:t>Drag picture to placeholder or click icon to add</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smtClean="0"/>
              <a:t>Drag picture to placeholder or click icon to add</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smtClean="0"/>
              <a:t>Drag picture to placeholder or click icon to add</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53999" y="316276"/>
            <a:ext cx="8556625" cy="1133771"/>
          </a:xfrm>
        </p:spPr>
        <p:txBody>
          <a:bodyPr anchor="ctr">
            <a:normAutofit/>
          </a:bodyPr>
          <a:lstStyle>
            <a:lvl1pPr>
              <a:defRPr sz="3400" baseline="0"/>
            </a:lvl1pPr>
          </a:lstStyle>
          <a:p>
            <a:r>
              <a:rPr lang="en-US" dirty="0" smtClean="0"/>
              <a:t>Click to edit Master Title Style</a:t>
            </a:r>
            <a:endParaRPr dirty="0"/>
          </a:p>
        </p:txBody>
      </p:sp>
      <p:sp>
        <p:nvSpPr>
          <p:cNvPr id="3" name="Subtitle 2"/>
          <p:cNvSpPr>
            <a:spLocks noGrp="1"/>
          </p:cNvSpPr>
          <p:nvPr>
            <p:ph type="subTitle" idx="1"/>
          </p:nvPr>
        </p:nvSpPr>
        <p:spPr>
          <a:xfrm>
            <a:off x="253998" y="1509582"/>
            <a:ext cx="8556625" cy="800403"/>
          </a:xfrm>
        </p:spPr>
        <p:txBody>
          <a:bodyPr anchor="ctr">
            <a:normAutofit/>
          </a:bodyPr>
          <a:lstStyle>
            <a:lvl1pPr marL="0" indent="0" algn="ctr">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pic>
        <p:nvPicPr>
          <p:cNvPr id="6" name="Picture 5" descr="PardeeLogo_Large.eps"/>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444678" y="6129729"/>
            <a:ext cx="4238625" cy="448532"/>
          </a:xfrm>
          <a:prstGeom prst="rect">
            <a:avLst/>
          </a:prstGeom>
        </p:spPr>
      </p:pic>
      <p:grpSp>
        <p:nvGrpSpPr>
          <p:cNvPr id="5" name="Group 4"/>
          <p:cNvGrpSpPr/>
          <p:nvPr userDrawn="1"/>
        </p:nvGrpSpPr>
        <p:grpSpPr>
          <a:xfrm>
            <a:off x="0" y="2576530"/>
            <a:ext cx="9188450" cy="3135506"/>
            <a:chOff x="0" y="2897327"/>
            <a:chExt cx="9188450" cy="3135506"/>
          </a:xfrm>
        </p:grpSpPr>
        <p:sp>
          <p:nvSpPr>
            <p:cNvPr id="7" name="Rectangle 6"/>
            <p:cNvSpPr/>
            <p:nvPr userDrawn="1"/>
          </p:nvSpPr>
          <p:spPr>
            <a:xfrm>
              <a:off x="0" y="2897327"/>
              <a:ext cx="9188450" cy="31355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pic>
          <p:nvPicPr>
            <p:cNvPr id="16" name="Picture 15" descr="14-7687-LONGERRAN-004 copy.jp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487998" y="3032374"/>
              <a:ext cx="2057400" cy="1371600"/>
            </a:xfrm>
            <a:prstGeom prst="rect">
              <a:avLst/>
            </a:prstGeom>
          </p:spPr>
        </p:pic>
        <p:pic>
          <p:nvPicPr>
            <p:cNvPr id="22" name="Picture 21" descr="_MG_0747 copy.jpg"/>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4487998" y="4552113"/>
              <a:ext cx="2057400" cy="1371600"/>
            </a:xfrm>
            <a:prstGeom prst="rect">
              <a:avLst/>
            </a:prstGeom>
          </p:spPr>
        </p:pic>
        <p:pic>
          <p:nvPicPr>
            <p:cNvPr id="17" name="Picture 16" descr="DSC_0378 2 copy.JPG"/>
            <p:cNvPicPr>
              <a:picLocks noChangeAspect="1"/>
            </p:cNvPicPr>
            <p:nvPr userDrawn="1"/>
          </p:nvPicPr>
          <p:blipFill rotWithShape="1">
            <a:blip r:embed="rId5" cstate="email">
              <a:extLst>
                <a:ext uri="{28A0092B-C50C-407E-A947-70E740481C1C}">
                  <a14:useLocalDpi xmlns:a14="http://schemas.microsoft.com/office/drawing/2010/main" val="0"/>
                </a:ext>
              </a:extLst>
            </a:blip>
            <a:srcRect l="-15470" r="15470"/>
            <a:stretch/>
          </p:blipFill>
          <p:spPr>
            <a:xfrm>
              <a:off x="477909" y="3433848"/>
              <a:ext cx="3052225" cy="2027308"/>
            </a:xfrm>
            <a:prstGeom prst="rect">
              <a:avLst/>
            </a:prstGeom>
          </p:spPr>
        </p:pic>
        <p:pic>
          <p:nvPicPr>
            <p:cNvPr id="20" name="Picture 19" descr="DSC_0854 copy.JPG"/>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6736568" y="4552113"/>
              <a:ext cx="2057400" cy="1371600"/>
            </a:xfrm>
            <a:prstGeom prst="rect">
              <a:avLst/>
            </a:prstGeom>
          </p:spPr>
        </p:pic>
        <p:pic>
          <p:nvPicPr>
            <p:cNvPr id="10" name="Picture 9" descr="_MG_0844 copy.jpg"/>
            <p:cNvPicPr>
              <a:picLocks noChangeAspect="1"/>
            </p:cNvPicPr>
            <p:nvPr userDrawn="1"/>
          </p:nvPicPr>
          <p:blipFill>
            <a:blip r:embed="rId7" cstate="email">
              <a:extLst>
                <a:ext uri="{28A0092B-C50C-407E-A947-70E740481C1C}">
                  <a14:useLocalDpi xmlns:a14="http://schemas.microsoft.com/office/drawing/2010/main" val="0"/>
                </a:ext>
              </a:extLst>
            </a:blip>
            <a:stretch>
              <a:fillRect/>
            </a:stretch>
          </p:blipFill>
          <p:spPr>
            <a:xfrm>
              <a:off x="6736568" y="3032374"/>
              <a:ext cx="2057400" cy="1371600"/>
            </a:xfrm>
            <a:prstGeom prst="rect">
              <a:avLst/>
            </a:prstGeom>
          </p:spPr>
        </p:pic>
      </p:grpSp>
    </p:spTree>
    <p:extLst>
      <p:ext uri="{BB962C8B-B14F-4D97-AF65-F5344CB8AC3E}">
        <p14:creationId xmlns:p14="http://schemas.microsoft.com/office/powerpoint/2010/main" val="28672674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2" name="Title 1"/>
          <p:cNvSpPr>
            <a:spLocks noGrp="1"/>
          </p:cNvSpPr>
          <p:nvPr>
            <p:ph type="title"/>
          </p:nvPr>
        </p:nvSpPr>
        <p:spPr/>
        <p:txBody>
          <a:bodyPr/>
          <a:lstStyle/>
          <a:p>
            <a:r>
              <a:rPr lang="en-US" smtClean="0"/>
              <a:t>Click to edit Master title style</a:t>
            </a:r>
            <a:endParaRPr dirty="0"/>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Slide Number Placeholder 5"/>
          <p:cNvSpPr>
            <a:spLocks noGrp="1"/>
          </p:cNvSpPr>
          <p:nvPr>
            <p:ph type="sldNum" sz="quarter" idx="12"/>
          </p:nvPr>
        </p:nvSpPr>
        <p:spPr/>
        <p:txBody>
          <a:bodyPr/>
          <a:lstStyle/>
          <a:p>
            <a:fld id="{162F1D00-BD13-4404-86B0-79703945A0A7}" type="slidenum">
              <a:rPr lang="en-US" smtClean="0">
                <a:solidFill>
                  <a:prstClr val="white"/>
                </a:solidFill>
                <a:latin typeface="Rockwell"/>
              </a:rPr>
              <a:pPr/>
              <a:t>‹#›</a:t>
            </a:fld>
            <a:endParaRPr lang="en-US">
              <a:solidFill>
                <a:prstClr val="white"/>
              </a:solidFill>
              <a:latin typeface="Rockwell"/>
            </a:endParaRP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Tree>
    <p:extLst>
      <p:ext uri="{BB962C8B-B14F-4D97-AF65-F5344CB8AC3E}">
        <p14:creationId xmlns:p14="http://schemas.microsoft.com/office/powerpoint/2010/main" val="33140678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2" name="Title 1"/>
          <p:cNvSpPr>
            <a:spLocks noGrp="1"/>
          </p:cNvSpPr>
          <p:nvPr>
            <p:ph type="title"/>
          </p:nvPr>
        </p:nvSpPr>
        <p:spPr>
          <a:xfrm>
            <a:off x="498474" y="134471"/>
            <a:ext cx="7556313" cy="995082"/>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Slide Number Placeholder 5"/>
          <p:cNvSpPr>
            <a:spLocks noGrp="1"/>
          </p:cNvSpPr>
          <p:nvPr>
            <p:ph type="sldNum" sz="quarter" idx="12"/>
          </p:nvPr>
        </p:nvSpPr>
        <p:spPr/>
        <p:txBody>
          <a:bodyPr/>
          <a:lstStyle/>
          <a:p>
            <a:fld id="{162F1D00-BD13-4404-86B0-79703945A0A7}" type="slidenum">
              <a:rPr lang="en-US" smtClean="0">
                <a:solidFill>
                  <a:prstClr val="white"/>
                </a:solidFill>
                <a:latin typeface="Rockwell"/>
              </a:rPr>
              <a:pPr/>
              <a:t>‹#›</a:t>
            </a:fld>
            <a:endParaRPr lang="en-US">
              <a:solidFill>
                <a:prstClr val="white"/>
              </a:solidFill>
              <a:latin typeface="Rockwell"/>
            </a:endParaRP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extLst>
      <p:ext uri="{BB962C8B-B14F-4D97-AF65-F5344CB8AC3E}">
        <p14:creationId xmlns:p14="http://schemas.microsoft.com/office/powerpoint/2010/main" val="21128567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smtClean="0"/>
              <a:t>Drag picture to placeholder or click icon to add</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smtClean="0"/>
              <a:t>Drag picture to placeholder or click icon to add</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31121878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Slide Number Placeholder 6"/>
          <p:cNvSpPr>
            <a:spLocks noGrp="1"/>
          </p:cNvSpPr>
          <p:nvPr>
            <p:ph type="sldNum" sz="quarter" idx="12"/>
          </p:nvPr>
        </p:nvSpPr>
        <p:spPr/>
        <p:txBody>
          <a:bodyPr/>
          <a:lstStyle/>
          <a:p>
            <a:fld id="{162F1D00-BD13-4404-86B0-79703945A0A7}" type="slidenum">
              <a:rPr lang="en-US" smtClean="0">
                <a:solidFill>
                  <a:prstClr val="white"/>
                </a:solidFill>
                <a:latin typeface="Rockwell"/>
              </a:rPr>
              <a:pPr/>
              <a:t>‹#›</a:t>
            </a:fld>
            <a:endParaRPr lang="en-US">
              <a:solidFill>
                <a:prstClr val="white"/>
              </a:solidFill>
              <a:latin typeface="Rockwell"/>
            </a:endParaRPr>
          </a:p>
        </p:txBody>
      </p:sp>
    </p:spTree>
    <p:extLst>
      <p:ext uri="{BB962C8B-B14F-4D97-AF65-F5344CB8AC3E}">
        <p14:creationId xmlns:p14="http://schemas.microsoft.com/office/powerpoint/2010/main" val="759713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9" name="Slide Number Placeholder 8"/>
          <p:cNvSpPr>
            <a:spLocks noGrp="1"/>
          </p:cNvSpPr>
          <p:nvPr>
            <p:ph type="sldNum" sz="quarter" idx="12"/>
          </p:nvPr>
        </p:nvSpPr>
        <p:spPr/>
        <p:txBody>
          <a:bodyPr/>
          <a:lstStyle/>
          <a:p>
            <a:fld id="{162F1D00-BD13-4404-86B0-79703945A0A7}" type="slidenum">
              <a:rPr lang="en-US" smtClean="0">
                <a:solidFill>
                  <a:prstClr val="white"/>
                </a:solidFill>
                <a:latin typeface="Rockwell"/>
              </a:rPr>
              <a:pPr/>
              <a:t>‹#›</a:t>
            </a:fld>
            <a:endParaRPr lang="en-US">
              <a:solidFill>
                <a:prstClr val="white"/>
              </a:solidFill>
              <a:latin typeface="Rockwell"/>
            </a:endParaRPr>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extLst>
      <p:ext uri="{BB962C8B-B14F-4D97-AF65-F5344CB8AC3E}">
        <p14:creationId xmlns:p14="http://schemas.microsoft.com/office/powerpoint/2010/main" val="23588897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15" name="Slide Number Placeholder 6"/>
          <p:cNvSpPr>
            <a:spLocks noGrp="1"/>
          </p:cNvSpPr>
          <p:nvPr>
            <p:ph type="sldNum" sz="quarter" idx="12"/>
          </p:nvPr>
        </p:nvSpPr>
        <p:spPr>
          <a:xfrm>
            <a:off x="8305800" y="242234"/>
            <a:ext cx="554038" cy="365125"/>
          </a:xfrm>
        </p:spPr>
        <p:txBody>
          <a:bodyPr/>
          <a:lstStyle/>
          <a:p>
            <a:fld id="{162F1D00-BD13-4404-86B0-79703945A0A7}" type="slidenum">
              <a:rPr lang="en-US" smtClean="0">
                <a:solidFill>
                  <a:prstClr val="white"/>
                </a:solidFill>
                <a:latin typeface="Rockwell"/>
              </a:rPr>
              <a:pPr/>
              <a:t>‹#›</a:t>
            </a:fld>
            <a:endParaRPr lang="en-US">
              <a:solidFill>
                <a:prstClr val="white"/>
              </a:solidFill>
              <a:latin typeface="Rockwell"/>
            </a:endParaRPr>
          </a:p>
        </p:txBody>
      </p:sp>
    </p:spTree>
    <p:extLst>
      <p:ext uri="{BB962C8B-B14F-4D97-AF65-F5344CB8AC3E}">
        <p14:creationId xmlns:p14="http://schemas.microsoft.com/office/powerpoint/2010/main" val="25237603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Slide Number Placeholder 6"/>
          <p:cNvSpPr>
            <a:spLocks noGrp="1"/>
          </p:cNvSpPr>
          <p:nvPr>
            <p:ph type="sldNum" sz="quarter" idx="12"/>
          </p:nvPr>
        </p:nvSpPr>
        <p:spPr/>
        <p:txBody>
          <a:bodyPr/>
          <a:lstStyle/>
          <a:p>
            <a:fld id="{162F1D00-BD13-4404-86B0-79703945A0A7}" type="slidenum">
              <a:rPr lang="en-US" smtClean="0">
                <a:solidFill>
                  <a:prstClr val="white"/>
                </a:solidFill>
                <a:latin typeface="Rockwell"/>
              </a:rPr>
              <a:pPr/>
              <a:t>‹#›</a:t>
            </a:fld>
            <a:endParaRPr lang="en-US">
              <a:solidFill>
                <a:prstClr val="white"/>
              </a:solidFill>
              <a:latin typeface="Rockwell"/>
            </a:endParaRPr>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extLst>
      <p:ext uri="{BB962C8B-B14F-4D97-AF65-F5344CB8AC3E}">
        <p14:creationId xmlns:p14="http://schemas.microsoft.com/office/powerpoint/2010/main" val="38538921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 Content">
    <p:spTree>
      <p:nvGrpSpPr>
        <p:cNvPr id="1" name=""/>
        <p:cNvGrpSpPr/>
        <p:nvPr/>
      </p:nvGrpSpPr>
      <p:grpSpPr>
        <a:xfrm>
          <a:off x="0" y="0"/>
          <a:ext cx="0" cy="0"/>
          <a:chOff x="0" y="0"/>
          <a:chExt cx="0" cy="0"/>
        </a:xfrm>
      </p:grpSpPr>
      <p:pic>
        <p:nvPicPr>
          <p:cNvPr id="19" name="Picture 18" descr="DSC_0382.JPG"/>
          <p:cNvPicPr>
            <a:picLocks noChangeAspect="1"/>
          </p:cNvPicPr>
          <p:nvPr userDrawn="1"/>
        </p:nvPicPr>
        <p:blipFill>
          <a:blip r:embed="rId2" cstate="print">
            <a:alphaModFix amt="15000"/>
            <a:extLst>
              <a:ext uri="{28A0092B-C50C-407E-A947-70E740481C1C}">
                <a14:useLocalDpi xmlns:a14="http://schemas.microsoft.com/office/drawing/2010/main"/>
              </a:ext>
            </a:extLst>
          </a:blip>
          <a:stretch>
            <a:fillRect/>
          </a:stretch>
        </p:blipFill>
        <p:spPr>
          <a:xfrm>
            <a:off x="0" y="0"/>
            <a:ext cx="9144000" cy="6291325"/>
          </a:xfrm>
          <a:prstGeom prst="rect">
            <a:avLst/>
          </a:prstGeom>
        </p:spPr>
      </p:pic>
      <p:sp>
        <p:nvSpPr>
          <p:cNvPr id="8" name="Rectangle 7"/>
          <p:cNvSpPr/>
          <p:nvPr/>
        </p:nvSpPr>
        <p:spPr>
          <a:xfrm>
            <a:off x="0" y="282574"/>
            <a:ext cx="91440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2" name="Title 1"/>
          <p:cNvSpPr>
            <a:spLocks noGrp="1"/>
          </p:cNvSpPr>
          <p:nvPr>
            <p:ph type="title" hasCustomPrompt="1"/>
          </p:nvPr>
        </p:nvSpPr>
        <p:spPr>
          <a:xfrm>
            <a:off x="52918" y="537013"/>
            <a:ext cx="9022454" cy="1116106"/>
          </a:xfrm>
        </p:spPr>
        <p:txBody>
          <a:bodyPr anchor="ctr"/>
          <a:lstStyle>
            <a:lvl1pPr>
              <a:defRPr>
                <a:solidFill>
                  <a:schemeClr val="bg1"/>
                </a:solidFill>
              </a:defRPr>
            </a:lvl1pPr>
          </a:lstStyle>
          <a:p>
            <a:r>
              <a:rPr lang="en-US" dirty="0" smtClean="0"/>
              <a:t>Analysis for a better tomorrow, today.</a:t>
            </a:r>
            <a:endParaRPr dirty="0"/>
          </a:p>
        </p:txBody>
      </p:sp>
      <p:sp>
        <p:nvSpPr>
          <p:cNvPr id="12" name="Content Placeholder 2"/>
          <p:cNvSpPr>
            <a:spLocks noGrp="1"/>
          </p:cNvSpPr>
          <p:nvPr>
            <p:ph sz="half" idx="17" hasCustomPrompt="1"/>
          </p:nvPr>
        </p:nvSpPr>
        <p:spPr>
          <a:xfrm>
            <a:off x="2771764" y="2429162"/>
            <a:ext cx="3657413" cy="1965960"/>
          </a:xfrm>
        </p:spPr>
        <p:txBody>
          <a:bodyPr>
            <a:normAutofit/>
          </a:bodyPr>
          <a:lstStyle>
            <a:lvl1pPr marL="0" indent="0" algn="ctr">
              <a:buNone/>
              <a:defRPr sz="2400" baseline="0">
                <a:latin typeface="Whitney Semibold"/>
                <a:cs typeface="Whitney Semibold"/>
              </a:defRPr>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67 Bay State Road</a:t>
            </a:r>
            <a:r>
              <a:rPr lang="en-US" dirty="0"/>
              <a:t/>
            </a:r>
            <a:br>
              <a:rPr lang="en-US" dirty="0"/>
            </a:br>
            <a:r>
              <a:rPr lang="en-US" dirty="0" smtClean="0"/>
              <a:t>Boston, Mass. 02215</a:t>
            </a:r>
          </a:p>
          <a:p>
            <a:pPr lvl="0"/>
            <a:r>
              <a:rPr lang="en-US" dirty="0" smtClean="0"/>
              <a:t>617-358-4000</a:t>
            </a:r>
            <a:br>
              <a:rPr lang="en-US" dirty="0" smtClean="0"/>
            </a:br>
            <a:r>
              <a:rPr lang="en-US" dirty="0" err="1" smtClean="0"/>
              <a:t>www.bu.edu</a:t>
            </a:r>
            <a:r>
              <a:rPr lang="en-US" dirty="0" smtClean="0"/>
              <a:t>/</a:t>
            </a:r>
            <a:r>
              <a:rPr lang="en-US" dirty="0" err="1" smtClean="0"/>
              <a:t>pardee</a:t>
            </a:r>
            <a:endParaRPr lang="en-US" dirty="0" smtClean="0"/>
          </a:p>
        </p:txBody>
      </p:sp>
      <p:pic>
        <p:nvPicPr>
          <p:cNvPr id="11" name="Picture 10" descr="facebook_logo_detail.gif"/>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3051055" y="4812048"/>
            <a:ext cx="334711" cy="358035"/>
          </a:xfrm>
          <a:prstGeom prst="rect">
            <a:avLst/>
          </a:prstGeom>
        </p:spPr>
      </p:pic>
      <p:sp>
        <p:nvSpPr>
          <p:cNvPr id="13" name="Rectangle 12"/>
          <p:cNvSpPr/>
          <p:nvPr userDrawn="1"/>
        </p:nvSpPr>
        <p:spPr>
          <a:xfrm>
            <a:off x="3574914" y="4828202"/>
            <a:ext cx="2946446" cy="338554"/>
          </a:xfrm>
          <a:prstGeom prst="rect">
            <a:avLst/>
          </a:prstGeom>
        </p:spPr>
        <p:txBody>
          <a:bodyPr wrap="none">
            <a:spAutoFit/>
          </a:bodyPr>
          <a:lstStyle/>
          <a:p>
            <a:r>
              <a:rPr lang="en-US" sz="1600" dirty="0" err="1" smtClean="0">
                <a:solidFill>
                  <a:srgbClr val="000000"/>
                </a:solidFill>
                <a:latin typeface="Whitney Semibold"/>
                <a:cs typeface="Whitney Semibold"/>
              </a:rPr>
              <a:t>facebook.com</a:t>
            </a:r>
            <a:r>
              <a:rPr lang="en-US" sz="1600" dirty="0">
                <a:solidFill>
                  <a:srgbClr val="000000"/>
                </a:solidFill>
                <a:latin typeface="Whitney Semibold"/>
                <a:cs typeface="Whitney Semibold"/>
              </a:rPr>
              <a:t>/</a:t>
            </a:r>
            <a:r>
              <a:rPr lang="en-US" sz="1600" dirty="0" err="1">
                <a:solidFill>
                  <a:srgbClr val="000000"/>
                </a:solidFill>
                <a:latin typeface="Whitney Semibold"/>
                <a:cs typeface="Whitney Semibold"/>
              </a:rPr>
              <a:t>BUPardeeCenter</a:t>
            </a:r>
            <a:endParaRPr lang="en-US" sz="1600" dirty="0">
              <a:solidFill>
                <a:srgbClr val="000000"/>
              </a:solidFill>
              <a:latin typeface="Whitney Semibold"/>
              <a:cs typeface="Whitney Semibold"/>
            </a:endParaRPr>
          </a:p>
        </p:txBody>
      </p:sp>
      <p:pic>
        <p:nvPicPr>
          <p:cNvPr id="17" name="Picture 16" descr="new_twitter_logo.jpg"/>
          <p:cNvPicPr>
            <a:picLocks noChangeAspect="1"/>
          </p:cNvPicPr>
          <p:nvPr userDrawn="1"/>
        </p:nvPicPr>
        <p:blipFill>
          <a:blip r:embed="rId4" cstate="email">
            <a:extLst>
              <a:ext uri="{BEBA8EAE-BF5A-486C-A8C5-ECC9F3942E4B}">
                <a14:imgProps xmlns:a14="http://schemas.microsoft.com/office/drawing/2010/main">
                  <a14:imgLayer r:embed="rId5">
                    <a14:imgEffect>
                      <a14:backgroundRemoval t="3533" b="100000" l="3492" r="99048">
                        <a14:foregroundMark x1="82857" y1="76805" x2="82857" y2="76805"/>
                        <a14:foregroundMark x1="84656" y1="45469" x2="84656" y2="45469"/>
                        <a14:foregroundMark x1="84656" y1="45469" x2="84656" y2="45469"/>
                        <a14:backgroundMark x1="64762" y1="63748" x2="64762" y2="63748"/>
                      </a14:backgroundRemoval>
                    </a14:imgEffect>
                  </a14:imgLayer>
                </a14:imgProps>
              </a:ext>
              <a:ext uri="{28A0092B-C50C-407E-A947-70E740481C1C}">
                <a14:useLocalDpi xmlns:a14="http://schemas.microsoft.com/office/drawing/2010/main" val="0"/>
              </a:ext>
            </a:extLst>
          </a:blip>
          <a:stretch>
            <a:fillRect/>
          </a:stretch>
        </p:blipFill>
        <p:spPr>
          <a:xfrm>
            <a:off x="2958872" y="5302013"/>
            <a:ext cx="567813" cy="391160"/>
          </a:xfrm>
          <a:prstGeom prst="rect">
            <a:avLst/>
          </a:prstGeom>
        </p:spPr>
      </p:pic>
      <p:sp>
        <p:nvSpPr>
          <p:cNvPr id="18" name="Rectangle 17"/>
          <p:cNvSpPr/>
          <p:nvPr userDrawn="1"/>
        </p:nvSpPr>
        <p:spPr>
          <a:xfrm>
            <a:off x="3588144" y="5302013"/>
            <a:ext cx="1801108" cy="338554"/>
          </a:xfrm>
          <a:prstGeom prst="rect">
            <a:avLst/>
          </a:prstGeom>
        </p:spPr>
        <p:txBody>
          <a:bodyPr wrap="none">
            <a:spAutoFit/>
          </a:bodyPr>
          <a:lstStyle/>
          <a:p>
            <a:r>
              <a:rPr lang="en-US" sz="1600" dirty="0">
                <a:solidFill>
                  <a:srgbClr val="000000"/>
                </a:solidFill>
                <a:latin typeface="Whitney Semibold"/>
                <a:cs typeface="Whitney Semibold"/>
              </a:rPr>
              <a:t>@</a:t>
            </a:r>
            <a:r>
              <a:rPr lang="en-US" sz="1600" dirty="0" err="1" smtClean="0">
                <a:solidFill>
                  <a:srgbClr val="000000"/>
                </a:solidFill>
                <a:latin typeface="Whitney Semibold"/>
                <a:cs typeface="Whitney Semibold"/>
              </a:rPr>
              <a:t>BUPardeeCenter</a:t>
            </a:r>
            <a:endParaRPr lang="en-US" sz="1600" dirty="0">
              <a:solidFill>
                <a:srgbClr val="000000"/>
              </a:solidFill>
              <a:latin typeface="Whitney Semibold"/>
              <a:cs typeface="Whitney Semibold"/>
            </a:endParaRPr>
          </a:p>
        </p:txBody>
      </p:sp>
      <p:pic>
        <p:nvPicPr>
          <p:cNvPr id="5" name="Picture 4" descr="image_gallery.png"/>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3057670" y="5801252"/>
            <a:ext cx="377945" cy="377945"/>
          </a:xfrm>
          <a:prstGeom prst="rect">
            <a:avLst/>
          </a:prstGeom>
        </p:spPr>
      </p:pic>
      <p:sp>
        <p:nvSpPr>
          <p:cNvPr id="14" name="Rectangle 13"/>
          <p:cNvSpPr/>
          <p:nvPr userDrawn="1"/>
        </p:nvSpPr>
        <p:spPr>
          <a:xfrm>
            <a:off x="3588144" y="5794218"/>
            <a:ext cx="2583270" cy="338554"/>
          </a:xfrm>
          <a:prstGeom prst="rect">
            <a:avLst/>
          </a:prstGeom>
        </p:spPr>
        <p:txBody>
          <a:bodyPr wrap="none">
            <a:spAutoFit/>
          </a:bodyPr>
          <a:lstStyle/>
          <a:p>
            <a:r>
              <a:rPr lang="en-US" sz="1600" dirty="0" err="1" smtClean="0">
                <a:solidFill>
                  <a:srgbClr val="000000"/>
                </a:solidFill>
                <a:latin typeface="Whitney Semibold"/>
                <a:cs typeface="Whitney Semibold"/>
              </a:rPr>
              <a:t>flickr.com</a:t>
            </a:r>
            <a:r>
              <a:rPr lang="en-US" sz="1600" dirty="0">
                <a:solidFill>
                  <a:srgbClr val="000000"/>
                </a:solidFill>
                <a:latin typeface="Whitney Semibold"/>
                <a:cs typeface="Whitney Semibold"/>
              </a:rPr>
              <a:t>/</a:t>
            </a:r>
            <a:r>
              <a:rPr lang="en-US" sz="1600" dirty="0" err="1">
                <a:solidFill>
                  <a:srgbClr val="000000"/>
                </a:solidFill>
                <a:latin typeface="Whitney Semibold"/>
                <a:cs typeface="Whitney Semibold"/>
              </a:rPr>
              <a:t>BUPardeeCenter</a:t>
            </a:r>
            <a:endParaRPr lang="en-US" sz="1600" dirty="0">
              <a:solidFill>
                <a:srgbClr val="000000"/>
              </a:solidFill>
              <a:latin typeface="Whitney Semibold"/>
              <a:cs typeface="Whitney Semibold"/>
            </a:endParaRPr>
          </a:p>
        </p:txBody>
      </p:sp>
    </p:spTree>
    <p:extLst>
      <p:ext uri="{BB962C8B-B14F-4D97-AF65-F5344CB8AC3E}">
        <p14:creationId xmlns:p14="http://schemas.microsoft.com/office/powerpoint/2010/main" val="26966069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5" name="Slide Number Placeholder 4"/>
          <p:cNvSpPr>
            <a:spLocks noGrp="1"/>
          </p:cNvSpPr>
          <p:nvPr>
            <p:ph type="sldNum" sz="quarter" idx="12"/>
          </p:nvPr>
        </p:nvSpPr>
        <p:spPr/>
        <p:txBody>
          <a:bodyPr/>
          <a:lstStyle/>
          <a:p>
            <a:fld id="{162F1D00-BD13-4404-86B0-79703945A0A7}" type="slidenum">
              <a:rPr lang="en-US" smtClean="0">
                <a:solidFill>
                  <a:prstClr val="white"/>
                </a:solidFill>
                <a:latin typeface="Rockwell"/>
              </a:rPr>
              <a:pPr/>
              <a:t>‹#›</a:t>
            </a:fld>
            <a:endParaRPr lang="en-US">
              <a:solidFill>
                <a:prstClr val="white"/>
              </a:solidFill>
              <a:latin typeface="Rockwell"/>
            </a:endParaRPr>
          </a:p>
        </p:txBody>
      </p:sp>
    </p:spTree>
    <p:extLst>
      <p:ext uri="{BB962C8B-B14F-4D97-AF65-F5344CB8AC3E}">
        <p14:creationId xmlns:p14="http://schemas.microsoft.com/office/powerpoint/2010/main" val="26926345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4" name="Slide Number Placeholder 3"/>
          <p:cNvSpPr>
            <a:spLocks noGrp="1"/>
          </p:cNvSpPr>
          <p:nvPr>
            <p:ph type="sldNum" sz="quarter" idx="12"/>
          </p:nvPr>
        </p:nvSpPr>
        <p:spPr/>
        <p:txBody>
          <a:bodyPr/>
          <a:lstStyle/>
          <a:p>
            <a:fld id="{162F1D00-BD13-4404-86B0-79703945A0A7}" type="slidenum">
              <a:rPr lang="en-US" smtClean="0">
                <a:solidFill>
                  <a:prstClr val="white"/>
                </a:solidFill>
                <a:latin typeface="Rockwell"/>
              </a:rPr>
              <a:pPr/>
              <a:t>‹#›</a:t>
            </a:fld>
            <a:endParaRPr lang="en-US">
              <a:solidFill>
                <a:prstClr val="white"/>
              </a:solidFill>
              <a:latin typeface="Rockwell"/>
            </a:endParaRPr>
          </a:p>
        </p:txBody>
      </p:sp>
    </p:spTree>
    <p:extLst>
      <p:ext uri="{BB962C8B-B14F-4D97-AF65-F5344CB8AC3E}">
        <p14:creationId xmlns:p14="http://schemas.microsoft.com/office/powerpoint/2010/main" val="12263071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smtClean="0"/>
              <a:t>Click to edit Master title style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3175801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162F1D00-BD13-4404-86B0-79703945A0A7}" type="slidenum">
              <a:rPr lang="en-US" smtClean="0">
                <a:solidFill>
                  <a:prstClr val="white"/>
                </a:solidFill>
                <a:latin typeface="Rockwell"/>
              </a:rPr>
              <a:pPr/>
              <a:t>‹#›</a:t>
            </a:fld>
            <a:endParaRPr lang="en-US">
              <a:solidFill>
                <a:prstClr val="white"/>
              </a:solidFill>
              <a:latin typeface="Rockwell"/>
            </a:endParaRPr>
          </a:p>
        </p:txBody>
      </p:sp>
    </p:spTree>
    <p:extLst>
      <p:ext uri="{BB962C8B-B14F-4D97-AF65-F5344CB8AC3E}">
        <p14:creationId xmlns:p14="http://schemas.microsoft.com/office/powerpoint/2010/main" val="11785694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162F1D00-BD13-4404-86B0-79703945A0A7}" type="slidenum">
              <a:rPr lang="en-US" smtClean="0">
                <a:solidFill>
                  <a:prstClr val="white"/>
                </a:solidFill>
                <a:latin typeface="Rockwell"/>
              </a:rPr>
              <a:pPr/>
              <a:t>‹#›</a:t>
            </a:fld>
            <a:endParaRPr lang="en-US">
              <a:solidFill>
                <a:prstClr val="white"/>
              </a:solidFill>
              <a:latin typeface="Rockwell"/>
            </a:endParaRPr>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Tree>
    <p:extLst>
      <p:ext uri="{BB962C8B-B14F-4D97-AF65-F5344CB8AC3E}">
        <p14:creationId xmlns:p14="http://schemas.microsoft.com/office/powerpoint/2010/main" val="21287612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162F1D00-BD13-4404-86B0-79703945A0A7}" type="slidenum">
              <a:rPr lang="en-US" smtClean="0">
                <a:solidFill>
                  <a:prstClr val="white"/>
                </a:solidFill>
                <a:latin typeface="Rockwell"/>
              </a:rPr>
              <a:pPr/>
              <a:t>‹#›</a:t>
            </a:fld>
            <a:endParaRPr lang="en-US">
              <a:solidFill>
                <a:prstClr val="white"/>
              </a:solidFill>
              <a:latin typeface="Rockwell"/>
            </a:endParaRP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smtClean="0"/>
              <a:t>Drag picture to placeholder or click icon to add</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smtClean="0"/>
              <a:t>Drag picture to placeholder or click icon to add</a:t>
            </a:r>
            <a:endParaRPr/>
          </a:p>
        </p:txBody>
      </p:sp>
    </p:spTree>
    <p:extLst>
      <p:ext uri="{BB962C8B-B14F-4D97-AF65-F5344CB8AC3E}">
        <p14:creationId xmlns:p14="http://schemas.microsoft.com/office/powerpoint/2010/main" val="14031758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userDrawn="1"/>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162F1D00-BD13-4404-86B0-79703945A0A7}" type="slidenum">
              <a:rPr lang="en-US" smtClean="0">
                <a:solidFill>
                  <a:prstClr val="white"/>
                </a:solidFill>
                <a:latin typeface="Rockwell"/>
              </a:rPr>
              <a:pPr/>
              <a:t>‹#›</a:t>
            </a:fld>
            <a:endParaRPr lang="en-US">
              <a:solidFill>
                <a:prstClr val="white"/>
              </a:solidFill>
              <a:latin typeface="Rockwell"/>
            </a:endParaRP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smtClean="0"/>
              <a:t>Drag picture to placeholder or click icon to add</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smtClean="0"/>
              <a:t>Drag picture to placeholder or click icon to add</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smtClean="0"/>
              <a:t>Drag picture to placeholder or click icon to add</a:t>
            </a:r>
            <a:endParaRPr/>
          </a:p>
        </p:txBody>
      </p:sp>
    </p:spTree>
    <p:extLst>
      <p:ext uri="{BB962C8B-B14F-4D97-AF65-F5344CB8AC3E}">
        <p14:creationId xmlns:p14="http://schemas.microsoft.com/office/powerpoint/2010/main" val="29586219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162F1D00-BD13-4404-86B0-79703945A0A7}" type="slidenum">
              <a:rPr lang="en-US" smtClean="0">
                <a:solidFill>
                  <a:prstClr val="white"/>
                </a:solidFill>
                <a:latin typeface="Rockwell"/>
              </a:rPr>
              <a:pPr/>
              <a:t>‹#›</a:t>
            </a:fld>
            <a:endParaRPr lang="en-US">
              <a:solidFill>
                <a:prstClr val="white"/>
              </a:solidFill>
              <a:latin typeface="Rockwell"/>
            </a:endParaRP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smtClean="0"/>
              <a:t>Drag picture to placeholder or click icon to add</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smtClean="0"/>
              <a:t>Drag picture to placeholder or click icon to add</a:t>
            </a:r>
            <a:endParaRPr/>
          </a:p>
        </p:txBody>
      </p:sp>
    </p:spTree>
    <p:extLst>
      <p:ext uri="{BB962C8B-B14F-4D97-AF65-F5344CB8AC3E}">
        <p14:creationId xmlns:p14="http://schemas.microsoft.com/office/powerpoint/2010/main" val="29422172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E874560-B500-2B41-9D72-5D8B8715721E}"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6A02543-34E3-9840-9F13-122280AEA44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856729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874560-B500-2B41-9D72-5D8B8715721E}"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6A02543-34E3-9840-9F13-122280AEA44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090498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E874560-B500-2B41-9D72-5D8B8715721E}"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6A02543-34E3-9840-9F13-122280AEA44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097903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E874560-B500-2B41-9D72-5D8B8715721E}"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6A02543-34E3-9840-9F13-122280AEA44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744497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E874560-B500-2B41-9D72-5D8B8715721E}"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96A02543-34E3-9840-9F13-122280AEA44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998438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E874560-B500-2B41-9D72-5D8B8715721E}"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96A02543-34E3-9840-9F13-122280AEA44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087248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874560-B500-2B41-9D72-5D8B8715721E}"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96A02543-34E3-9840-9F13-122280AEA44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338200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874560-B500-2B41-9D72-5D8B8715721E}"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6A02543-34E3-9840-9F13-122280AEA44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119613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874560-B500-2B41-9D72-5D8B8715721E}"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6A02543-34E3-9840-9F13-122280AEA44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4953711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874560-B500-2B41-9D72-5D8B8715721E}"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6A02543-34E3-9840-9F13-122280AEA44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605902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874560-B500-2B41-9D72-5D8B8715721E}"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6A02543-34E3-9840-9F13-122280AEA44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535806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5DB78D8-F6D6-422C-9FD0-EABCA73BAC6F}" type="datetimeFigureOut">
              <a:rPr lang="en-US">
                <a:solidFill>
                  <a:prstClr val="white"/>
                </a:solidFill>
                <a:latin typeface="Calibri"/>
              </a:rPr>
              <a:pPr/>
              <a:t>11/12/2014</a:t>
            </a:fld>
            <a:endParaRPr lang="en-US">
              <a:solidFill>
                <a:prstClr val="white"/>
              </a:solidFill>
              <a:latin typeface="Calibri"/>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white"/>
              </a:solidFill>
              <a:latin typeface="Calibri"/>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07E1B57-16E3-4AE1-9F81-597553BC73AF}" type="slidenum">
              <a:rPr lang="en-US">
                <a:solidFill>
                  <a:prstClr val="white"/>
                </a:solidFill>
                <a:latin typeface="Calibri"/>
              </a:rPr>
              <a:pPr/>
              <a:t>‹#›</a:t>
            </a:fld>
            <a:endParaRPr lang="en-US">
              <a:solidFill>
                <a:prstClr val="white"/>
              </a:solidFill>
              <a:latin typeface="Calibri"/>
            </a:endParaRPr>
          </a:p>
        </p:txBody>
      </p:sp>
    </p:spTree>
    <p:extLst>
      <p:ext uri="{BB962C8B-B14F-4D97-AF65-F5344CB8AC3E}">
        <p14:creationId xmlns:p14="http://schemas.microsoft.com/office/powerpoint/2010/main" val="2471635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5DB78D8-F6D6-422C-9FD0-EABCA73BAC6F}" type="datetimeFigureOut">
              <a:rPr lang="en-US">
                <a:solidFill>
                  <a:prstClr val="white"/>
                </a:solidFill>
                <a:latin typeface="Calibri"/>
              </a:rPr>
              <a:pPr/>
              <a:t>11/12/2014</a:t>
            </a:fld>
            <a:endParaRPr lang="en-US">
              <a:solidFill>
                <a:prstClr val="white"/>
              </a:solidFill>
              <a:latin typeface="Calibri"/>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white"/>
              </a:solidFill>
              <a:latin typeface="Calibri"/>
            </a:endParaRPr>
          </a:p>
        </p:txBody>
      </p:sp>
      <p:sp>
        <p:nvSpPr>
          <p:cNvPr id="7" name="Slide Number Placeholder 1"/>
          <p:cNvSpPr>
            <a:spLocks noGrp="1"/>
          </p:cNvSpPr>
          <p:nvPr>
            <p:ph type="sldNum" sz="quarter" idx="4"/>
          </p:nvPr>
        </p:nvSpPr>
        <p:spPr>
          <a:xfrm>
            <a:off x="7974826" y="6569075"/>
            <a:ext cx="1082332" cy="244475"/>
          </a:xfrm>
          <a:prstGeom prst="rect">
            <a:avLst/>
          </a:prstGeom>
        </p:spPr>
        <p:txBody>
          <a:bodyPr/>
          <a:lstStyle>
            <a:lvl1pPr algn="r">
              <a:defRPr sz="1200">
                <a:solidFill>
                  <a:schemeClr val="bg1"/>
                </a:solidFill>
              </a:defRPr>
            </a:lvl1pPr>
          </a:lstStyle>
          <a:p>
            <a:fld id="{52F22BA6-8700-4F45-9169-6D48D69520B7}" type="slidenum">
              <a:rPr lang="en-US" smtClean="0">
                <a:solidFill>
                  <a:prstClr val="black"/>
                </a:solidFill>
                <a:latin typeface="Calibri"/>
              </a:rPr>
              <a:pPr/>
              <a:t>‹#›</a:t>
            </a:fld>
            <a:endParaRPr lang="en-US" dirty="0" smtClean="0">
              <a:solidFill>
                <a:prstClr val="black"/>
              </a:solidFill>
              <a:latin typeface="Calibri"/>
            </a:endParaRPr>
          </a:p>
        </p:txBody>
      </p:sp>
    </p:spTree>
    <p:extLst>
      <p:ext uri="{BB962C8B-B14F-4D97-AF65-F5344CB8AC3E}">
        <p14:creationId xmlns:p14="http://schemas.microsoft.com/office/powerpoint/2010/main" val="232308338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5DB78D8-F6D6-422C-9FD0-EABCA73BAC6F}" type="datetimeFigureOut">
              <a:rPr lang="en-US">
                <a:solidFill>
                  <a:prstClr val="white"/>
                </a:solidFill>
                <a:latin typeface="Calibri"/>
              </a:rPr>
              <a:pPr/>
              <a:t>11/12/2014</a:t>
            </a:fld>
            <a:endParaRPr lang="en-US">
              <a:solidFill>
                <a:prstClr val="white"/>
              </a:solidFill>
              <a:latin typeface="Calibri"/>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white"/>
              </a:solidFill>
              <a:latin typeface="Calibri"/>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07E1B57-16E3-4AE1-9F81-597553BC73AF}" type="slidenum">
              <a:rPr lang="en-US">
                <a:solidFill>
                  <a:prstClr val="white"/>
                </a:solidFill>
                <a:latin typeface="Calibri"/>
              </a:rPr>
              <a:pPr/>
              <a:t>‹#›</a:t>
            </a:fld>
            <a:endParaRPr lang="en-US">
              <a:solidFill>
                <a:prstClr val="white"/>
              </a:solidFill>
              <a:latin typeface="Calibri"/>
            </a:endParaRPr>
          </a:p>
        </p:txBody>
      </p:sp>
    </p:spTree>
    <p:extLst>
      <p:ext uri="{BB962C8B-B14F-4D97-AF65-F5344CB8AC3E}">
        <p14:creationId xmlns:p14="http://schemas.microsoft.com/office/powerpoint/2010/main" val="362071244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5DB78D8-F6D6-422C-9FD0-EABCA73BAC6F}" type="datetimeFigureOut">
              <a:rPr lang="en-US">
                <a:solidFill>
                  <a:prstClr val="white"/>
                </a:solidFill>
                <a:latin typeface="Calibri"/>
              </a:rPr>
              <a:pPr/>
              <a:t>11/12/2014</a:t>
            </a:fld>
            <a:endParaRPr lang="en-US">
              <a:solidFill>
                <a:prstClr val="white"/>
              </a:solidFill>
              <a:latin typeface="Calibri"/>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white"/>
              </a:solidFill>
              <a:latin typeface="Calibri"/>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07E1B57-16E3-4AE1-9F81-597553BC73AF}" type="slidenum">
              <a:rPr lang="en-US">
                <a:solidFill>
                  <a:prstClr val="white"/>
                </a:solidFill>
                <a:latin typeface="Calibri"/>
              </a:rPr>
              <a:pPr/>
              <a:t>‹#›</a:t>
            </a:fld>
            <a:endParaRPr lang="en-US">
              <a:solidFill>
                <a:prstClr val="white"/>
              </a:solidFill>
              <a:latin typeface="Calibri"/>
            </a:endParaRPr>
          </a:p>
        </p:txBody>
      </p:sp>
    </p:spTree>
    <p:extLst>
      <p:ext uri="{BB962C8B-B14F-4D97-AF65-F5344CB8AC3E}">
        <p14:creationId xmlns:p14="http://schemas.microsoft.com/office/powerpoint/2010/main" val="288971677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95DB78D8-F6D6-422C-9FD0-EABCA73BAC6F}" type="datetimeFigureOut">
              <a:rPr lang="en-US">
                <a:solidFill>
                  <a:prstClr val="white"/>
                </a:solidFill>
                <a:latin typeface="Calibri"/>
              </a:rPr>
              <a:pPr/>
              <a:t>11/12/2014</a:t>
            </a:fld>
            <a:endParaRPr lang="en-US">
              <a:solidFill>
                <a:prstClr val="white"/>
              </a:solidFill>
              <a:latin typeface="Calibri"/>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white"/>
              </a:solidFill>
              <a:latin typeface="Calibri"/>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507E1B57-16E3-4AE1-9F81-597553BC73AF}" type="slidenum">
              <a:rPr lang="en-US">
                <a:solidFill>
                  <a:prstClr val="white"/>
                </a:solidFill>
                <a:latin typeface="Calibri"/>
              </a:rPr>
              <a:pPr/>
              <a:t>‹#›</a:t>
            </a:fld>
            <a:endParaRPr lang="en-US">
              <a:solidFill>
                <a:prstClr val="white"/>
              </a:solidFill>
              <a:latin typeface="Calibri"/>
            </a:endParaRPr>
          </a:p>
        </p:txBody>
      </p:sp>
    </p:spTree>
    <p:extLst>
      <p:ext uri="{BB962C8B-B14F-4D97-AF65-F5344CB8AC3E}">
        <p14:creationId xmlns:p14="http://schemas.microsoft.com/office/powerpoint/2010/main" val="8217837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5DB78D8-F6D6-422C-9FD0-EABCA73BAC6F}" type="datetimeFigureOut">
              <a:rPr lang="en-US">
                <a:solidFill>
                  <a:prstClr val="white"/>
                </a:solidFill>
                <a:latin typeface="Calibri"/>
              </a:rPr>
              <a:pPr/>
              <a:t>11/12/2014</a:t>
            </a:fld>
            <a:endParaRPr lang="en-US">
              <a:solidFill>
                <a:prstClr val="white"/>
              </a:solidFill>
              <a:latin typeface="Calibri"/>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white"/>
              </a:solidFill>
              <a:latin typeface="Calibri"/>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507E1B57-16E3-4AE1-9F81-597553BC73AF}" type="slidenum">
              <a:rPr lang="en-US">
                <a:solidFill>
                  <a:prstClr val="white"/>
                </a:solidFill>
                <a:latin typeface="Calibri"/>
              </a:rPr>
              <a:pPr/>
              <a:t>‹#›</a:t>
            </a:fld>
            <a:endParaRPr lang="en-US">
              <a:solidFill>
                <a:prstClr val="white"/>
              </a:solidFill>
              <a:latin typeface="Calibri"/>
            </a:endParaRPr>
          </a:p>
        </p:txBody>
      </p:sp>
    </p:spTree>
    <p:extLst>
      <p:ext uri="{BB962C8B-B14F-4D97-AF65-F5344CB8AC3E}">
        <p14:creationId xmlns:p14="http://schemas.microsoft.com/office/powerpoint/2010/main" val="423380809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95DB78D8-F6D6-422C-9FD0-EABCA73BAC6F}" type="datetimeFigureOut">
              <a:rPr lang="en-US">
                <a:solidFill>
                  <a:prstClr val="white"/>
                </a:solidFill>
                <a:latin typeface="Calibri"/>
              </a:rPr>
              <a:pPr/>
              <a:t>11/12/2014</a:t>
            </a:fld>
            <a:endParaRPr lang="en-US">
              <a:solidFill>
                <a:prstClr val="white"/>
              </a:solidFill>
              <a:latin typeface="Calibri"/>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white"/>
              </a:solidFill>
              <a:latin typeface="Calibri"/>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507E1B57-16E3-4AE1-9F81-597553BC73AF}" type="slidenum">
              <a:rPr lang="en-US">
                <a:solidFill>
                  <a:prstClr val="white"/>
                </a:solidFill>
                <a:latin typeface="Calibri"/>
              </a:rPr>
              <a:pPr/>
              <a:t>‹#›</a:t>
            </a:fld>
            <a:endParaRPr lang="en-US">
              <a:solidFill>
                <a:prstClr val="white"/>
              </a:solidFill>
              <a:latin typeface="Calibri"/>
            </a:endParaRPr>
          </a:p>
        </p:txBody>
      </p:sp>
    </p:spTree>
    <p:extLst>
      <p:ext uri="{BB962C8B-B14F-4D97-AF65-F5344CB8AC3E}">
        <p14:creationId xmlns:p14="http://schemas.microsoft.com/office/powerpoint/2010/main" val="179697486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5DB78D8-F6D6-422C-9FD0-EABCA73BAC6F}" type="datetimeFigureOut">
              <a:rPr lang="en-US">
                <a:solidFill>
                  <a:prstClr val="white"/>
                </a:solidFill>
                <a:latin typeface="Calibri"/>
              </a:rPr>
              <a:pPr/>
              <a:t>11/12/2014</a:t>
            </a:fld>
            <a:endParaRPr lang="en-US">
              <a:solidFill>
                <a:prstClr val="white"/>
              </a:solidFill>
              <a:latin typeface="Calibri"/>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white"/>
              </a:solidFill>
              <a:latin typeface="Calibri"/>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07E1B57-16E3-4AE1-9F81-597553BC73AF}" type="slidenum">
              <a:rPr lang="en-US">
                <a:solidFill>
                  <a:prstClr val="white"/>
                </a:solidFill>
                <a:latin typeface="Calibri"/>
              </a:rPr>
              <a:pPr/>
              <a:t>‹#›</a:t>
            </a:fld>
            <a:endParaRPr lang="en-US">
              <a:solidFill>
                <a:prstClr val="white"/>
              </a:solidFill>
              <a:latin typeface="Calibri"/>
            </a:endParaRPr>
          </a:p>
        </p:txBody>
      </p:sp>
    </p:spTree>
    <p:extLst>
      <p:ext uri="{BB962C8B-B14F-4D97-AF65-F5344CB8AC3E}">
        <p14:creationId xmlns:p14="http://schemas.microsoft.com/office/powerpoint/2010/main" val="14447041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5DB78D8-F6D6-422C-9FD0-EABCA73BAC6F}" type="datetimeFigureOut">
              <a:rPr lang="en-US">
                <a:solidFill>
                  <a:prstClr val="white"/>
                </a:solidFill>
                <a:latin typeface="Calibri"/>
              </a:rPr>
              <a:pPr/>
              <a:t>11/12/2014</a:t>
            </a:fld>
            <a:endParaRPr lang="en-US">
              <a:solidFill>
                <a:prstClr val="white"/>
              </a:solidFill>
              <a:latin typeface="Calibri"/>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white"/>
              </a:solidFill>
              <a:latin typeface="Calibri"/>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07E1B57-16E3-4AE1-9F81-597553BC73AF}" type="slidenum">
              <a:rPr lang="en-US">
                <a:solidFill>
                  <a:prstClr val="white"/>
                </a:solidFill>
                <a:latin typeface="Calibri"/>
              </a:rPr>
              <a:pPr/>
              <a:t>‹#›</a:t>
            </a:fld>
            <a:endParaRPr lang="en-US">
              <a:solidFill>
                <a:prstClr val="white"/>
              </a:solidFill>
              <a:latin typeface="Calibri"/>
            </a:endParaRPr>
          </a:p>
        </p:txBody>
      </p:sp>
    </p:spTree>
    <p:extLst>
      <p:ext uri="{BB962C8B-B14F-4D97-AF65-F5344CB8AC3E}">
        <p14:creationId xmlns:p14="http://schemas.microsoft.com/office/powerpoint/2010/main" val="287745539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5DB78D8-F6D6-422C-9FD0-EABCA73BAC6F}" type="datetimeFigureOut">
              <a:rPr lang="en-US">
                <a:solidFill>
                  <a:prstClr val="white"/>
                </a:solidFill>
                <a:latin typeface="Calibri"/>
              </a:rPr>
              <a:pPr/>
              <a:t>11/12/2014</a:t>
            </a:fld>
            <a:endParaRPr lang="en-US">
              <a:solidFill>
                <a:prstClr val="white"/>
              </a:solidFill>
              <a:latin typeface="Calibri"/>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white"/>
              </a:solidFill>
              <a:latin typeface="Calibri"/>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07E1B57-16E3-4AE1-9F81-597553BC73AF}" type="slidenum">
              <a:rPr lang="en-US">
                <a:solidFill>
                  <a:prstClr val="white"/>
                </a:solidFill>
                <a:latin typeface="Calibri"/>
              </a:rPr>
              <a:pPr/>
              <a:t>‹#›</a:t>
            </a:fld>
            <a:endParaRPr lang="en-US">
              <a:solidFill>
                <a:prstClr val="white"/>
              </a:solidFill>
              <a:latin typeface="Calibri"/>
            </a:endParaRPr>
          </a:p>
        </p:txBody>
      </p:sp>
    </p:spTree>
    <p:extLst>
      <p:ext uri="{BB962C8B-B14F-4D97-AF65-F5344CB8AC3E}">
        <p14:creationId xmlns:p14="http://schemas.microsoft.com/office/powerpoint/2010/main" val="219257319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5DB78D8-F6D6-422C-9FD0-EABCA73BAC6F}" type="datetimeFigureOut">
              <a:rPr lang="en-US">
                <a:solidFill>
                  <a:prstClr val="white"/>
                </a:solidFill>
                <a:latin typeface="Calibri"/>
              </a:rPr>
              <a:pPr/>
              <a:t>11/12/2014</a:t>
            </a:fld>
            <a:endParaRPr lang="en-US">
              <a:solidFill>
                <a:prstClr val="white"/>
              </a:solidFill>
              <a:latin typeface="Calibri"/>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white"/>
              </a:solidFill>
              <a:latin typeface="Calibri"/>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07E1B57-16E3-4AE1-9F81-597553BC73AF}" type="slidenum">
              <a:rPr lang="en-US">
                <a:solidFill>
                  <a:prstClr val="white"/>
                </a:solidFill>
                <a:latin typeface="Calibri"/>
              </a:rPr>
              <a:pPr/>
              <a:t>‹#›</a:t>
            </a:fld>
            <a:endParaRPr lang="en-US">
              <a:solidFill>
                <a:prstClr val="white"/>
              </a:solidFill>
              <a:latin typeface="Calibri"/>
            </a:endParaRPr>
          </a:p>
        </p:txBody>
      </p:sp>
    </p:spTree>
    <p:extLst>
      <p:ext uri="{BB962C8B-B14F-4D97-AF65-F5344CB8AC3E}">
        <p14:creationId xmlns:p14="http://schemas.microsoft.com/office/powerpoint/2010/main" val="119156778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47BD3BE-9DE0-4342-AC4C-C67339E6C783}"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8480B92-E404-4130-A688-53FA3704A2E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856379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7BD3BE-9DE0-4342-AC4C-C67339E6C783}"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8480B92-E404-4130-A688-53FA3704A2E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4865325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7BD3BE-9DE0-4342-AC4C-C67339E6C783}"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8480B92-E404-4130-A688-53FA3704A2E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087145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47BD3BE-9DE0-4342-AC4C-C67339E6C783}"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8480B92-E404-4130-A688-53FA3704A2E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7542469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47BD3BE-9DE0-4342-AC4C-C67339E6C783}"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98480B92-E404-4130-A688-53FA3704A2E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2273230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47BD3BE-9DE0-4342-AC4C-C67339E6C783}"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98480B92-E404-4130-A688-53FA3704A2E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0439626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7BD3BE-9DE0-4342-AC4C-C67339E6C783}"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98480B92-E404-4130-A688-53FA3704A2E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0977616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7BD3BE-9DE0-4342-AC4C-C67339E6C783}"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8480B92-E404-4130-A688-53FA3704A2E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459158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7BD3BE-9DE0-4342-AC4C-C67339E6C783}"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8480B92-E404-4130-A688-53FA3704A2E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1918182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7BD3BE-9DE0-4342-AC4C-C67339E6C783}"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8480B92-E404-4130-A688-53FA3704A2E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9824263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7BD3BE-9DE0-4342-AC4C-C67339E6C783}"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8480B92-E404-4130-A688-53FA3704A2E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4516064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53999" y="316276"/>
            <a:ext cx="8556625" cy="1133771"/>
          </a:xfrm>
        </p:spPr>
        <p:txBody>
          <a:bodyPr anchor="ctr">
            <a:normAutofit/>
          </a:bodyPr>
          <a:lstStyle>
            <a:lvl1pPr>
              <a:defRPr sz="3400" baseline="0"/>
            </a:lvl1pPr>
          </a:lstStyle>
          <a:p>
            <a:r>
              <a:rPr lang="en-US" dirty="0" smtClean="0"/>
              <a:t>Click to edit Master Title Style</a:t>
            </a:r>
            <a:endParaRPr dirty="0"/>
          </a:p>
        </p:txBody>
      </p:sp>
      <p:sp>
        <p:nvSpPr>
          <p:cNvPr id="3" name="Subtitle 2"/>
          <p:cNvSpPr>
            <a:spLocks noGrp="1"/>
          </p:cNvSpPr>
          <p:nvPr>
            <p:ph type="subTitle" idx="1"/>
          </p:nvPr>
        </p:nvSpPr>
        <p:spPr>
          <a:xfrm>
            <a:off x="253998" y="1509582"/>
            <a:ext cx="8556625" cy="800403"/>
          </a:xfrm>
        </p:spPr>
        <p:txBody>
          <a:bodyPr anchor="ctr">
            <a:normAutofit/>
          </a:bodyPr>
          <a:lstStyle>
            <a:lvl1pPr marL="0" indent="0" algn="ctr">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pic>
        <p:nvPicPr>
          <p:cNvPr id="6" name="Picture 5" descr="PardeeLogo_Large.eps"/>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444678" y="6129729"/>
            <a:ext cx="4238625" cy="448532"/>
          </a:xfrm>
          <a:prstGeom prst="rect">
            <a:avLst/>
          </a:prstGeom>
        </p:spPr>
      </p:pic>
      <p:grpSp>
        <p:nvGrpSpPr>
          <p:cNvPr id="5" name="Group 4"/>
          <p:cNvGrpSpPr/>
          <p:nvPr userDrawn="1"/>
        </p:nvGrpSpPr>
        <p:grpSpPr>
          <a:xfrm>
            <a:off x="0" y="2576530"/>
            <a:ext cx="9188450" cy="3135506"/>
            <a:chOff x="0" y="2897327"/>
            <a:chExt cx="9188450" cy="3135506"/>
          </a:xfrm>
        </p:grpSpPr>
        <p:sp>
          <p:nvSpPr>
            <p:cNvPr id="7" name="Rectangle 6"/>
            <p:cNvSpPr/>
            <p:nvPr userDrawn="1"/>
          </p:nvSpPr>
          <p:spPr>
            <a:xfrm>
              <a:off x="0" y="2897327"/>
              <a:ext cx="9188450" cy="31355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pic>
          <p:nvPicPr>
            <p:cNvPr id="16" name="Picture 15" descr="14-7687-LONGERRAN-004 copy.jp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487998" y="3032374"/>
              <a:ext cx="2057400" cy="1371600"/>
            </a:xfrm>
            <a:prstGeom prst="rect">
              <a:avLst/>
            </a:prstGeom>
          </p:spPr>
        </p:pic>
        <p:pic>
          <p:nvPicPr>
            <p:cNvPr id="22" name="Picture 21" descr="_MG_0747 copy.jpg"/>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4487998" y="4552113"/>
              <a:ext cx="2057400" cy="1371600"/>
            </a:xfrm>
            <a:prstGeom prst="rect">
              <a:avLst/>
            </a:prstGeom>
          </p:spPr>
        </p:pic>
        <p:pic>
          <p:nvPicPr>
            <p:cNvPr id="17" name="Picture 16" descr="DSC_0378 2 copy.JPG"/>
            <p:cNvPicPr>
              <a:picLocks noChangeAspect="1"/>
            </p:cNvPicPr>
            <p:nvPr userDrawn="1"/>
          </p:nvPicPr>
          <p:blipFill rotWithShape="1">
            <a:blip r:embed="rId5" cstate="email">
              <a:extLst>
                <a:ext uri="{28A0092B-C50C-407E-A947-70E740481C1C}">
                  <a14:useLocalDpi xmlns:a14="http://schemas.microsoft.com/office/drawing/2010/main" val="0"/>
                </a:ext>
              </a:extLst>
            </a:blip>
            <a:srcRect l="-15470" r="15470"/>
            <a:stretch/>
          </p:blipFill>
          <p:spPr>
            <a:xfrm>
              <a:off x="477909" y="3433848"/>
              <a:ext cx="3052225" cy="2027308"/>
            </a:xfrm>
            <a:prstGeom prst="rect">
              <a:avLst/>
            </a:prstGeom>
          </p:spPr>
        </p:pic>
        <p:pic>
          <p:nvPicPr>
            <p:cNvPr id="20" name="Picture 19" descr="DSC_0854 copy.JPG"/>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6736568" y="4552113"/>
              <a:ext cx="2057400" cy="1371600"/>
            </a:xfrm>
            <a:prstGeom prst="rect">
              <a:avLst/>
            </a:prstGeom>
          </p:spPr>
        </p:pic>
        <p:pic>
          <p:nvPicPr>
            <p:cNvPr id="10" name="Picture 9" descr="_MG_0844 copy.jpg"/>
            <p:cNvPicPr>
              <a:picLocks noChangeAspect="1"/>
            </p:cNvPicPr>
            <p:nvPr userDrawn="1"/>
          </p:nvPicPr>
          <p:blipFill>
            <a:blip r:embed="rId7" cstate="email">
              <a:extLst>
                <a:ext uri="{28A0092B-C50C-407E-A947-70E740481C1C}">
                  <a14:useLocalDpi xmlns:a14="http://schemas.microsoft.com/office/drawing/2010/main" val="0"/>
                </a:ext>
              </a:extLst>
            </a:blip>
            <a:stretch>
              <a:fillRect/>
            </a:stretch>
          </p:blipFill>
          <p:spPr>
            <a:xfrm>
              <a:off x="6736568" y="3032374"/>
              <a:ext cx="2057400" cy="1371600"/>
            </a:xfrm>
            <a:prstGeom prst="rect">
              <a:avLst/>
            </a:prstGeom>
          </p:spPr>
        </p:pic>
      </p:grpSp>
    </p:spTree>
    <p:extLst>
      <p:ext uri="{BB962C8B-B14F-4D97-AF65-F5344CB8AC3E}">
        <p14:creationId xmlns:p14="http://schemas.microsoft.com/office/powerpoint/2010/main" val="210323965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2" name="Title 1"/>
          <p:cNvSpPr>
            <a:spLocks noGrp="1"/>
          </p:cNvSpPr>
          <p:nvPr>
            <p:ph type="title"/>
          </p:nvPr>
        </p:nvSpPr>
        <p:spPr/>
        <p:txBody>
          <a:bodyPr/>
          <a:lstStyle/>
          <a:p>
            <a:r>
              <a:rPr lang="en-US" smtClean="0"/>
              <a:t>Click to edit Master title style</a:t>
            </a:r>
            <a:endParaRPr dirty="0"/>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Slide Number Placeholder 5"/>
          <p:cNvSpPr>
            <a:spLocks noGrp="1"/>
          </p:cNvSpPr>
          <p:nvPr>
            <p:ph type="sldNum" sz="quarter" idx="12"/>
          </p:nvPr>
        </p:nvSpPr>
        <p:spPr/>
        <p:txBody>
          <a:bodyPr/>
          <a:lstStyle/>
          <a:p>
            <a:fld id="{162F1D00-BD13-4404-86B0-79703945A0A7}" type="slidenum">
              <a:rPr lang="en-US" smtClean="0">
                <a:solidFill>
                  <a:prstClr val="white"/>
                </a:solidFill>
                <a:latin typeface="Rockwell"/>
              </a:rPr>
              <a:pPr/>
              <a:t>‹#›</a:t>
            </a:fld>
            <a:endParaRPr lang="en-US">
              <a:solidFill>
                <a:prstClr val="white"/>
              </a:solidFill>
              <a:latin typeface="Rockwell"/>
            </a:endParaRP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Tree>
    <p:extLst>
      <p:ext uri="{BB962C8B-B14F-4D97-AF65-F5344CB8AC3E}">
        <p14:creationId xmlns:p14="http://schemas.microsoft.com/office/powerpoint/2010/main" val="365814698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2" name="Title 1"/>
          <p:cNvSpPr>
            <a:spLocks noGrp="1"/>
          </p:cNvSpPr>
          <p:nvPr>
            <p:ph type="title"/>
          </p:nvPr>
        </p:nvSpPr>
        <p:spPr>
          <a:xfrm>
            <a:off x="498474" y="134471"/>
            <a:ext cx="7556313" cy="995082"/>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Slide Number Placeholder 5"/>
          <p:cNvSpPr>
            <a:spLocks noGrp="1"/>
          </p:cNvSpPr>
          <p:nvPr>
            <p:ph type="sldNum" sz="quarter" idx="12"/>
          </p:nvPr>
        </p:nvSpPr>
        <p:spPr/>
        <p:txBody>
          <a:bodyPr/>
          <a:lstStyle/>
          <a:p>
            <a:fld id="{162F1D00-BD13-4404-86B0-79703945A0A7}" type="slidenum">
              <a:rPr lang="en-US" smtClean="0">
                <a:solidFill>
                  <a:prstClr val="white"/>
                </a:solidFill>
                <a:latin typeface="Rockwell"/>
              </a:rPr>
              <a:pPr/>
              <a:t>‹#›</a:t>
            </a:fld>
            <a:endParaRPr lang="en-US">
              <a:solidFill>
                <a:prstClr val="white"/>
              </a:solidFill>
              <a:latin typeface="Rockwell"/>
            </a:endParaRP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extLst>
      <p:ext uri="{BB962C8B-B14F-4D97-AF65-F5344CB8AC3E}">
        <p14:creationId xmlns:p14="http://schemas.microsoft.com/office/powerpoint/2010/main" val="148254424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smtClean="0"/>
              <a:t>Drag picture to placeholder or click icon to add</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smtClean="0"/>
              <a:t>Drag picture to placeholder or click icon to add</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36048276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Slide Number Placeholder 6"/>
          <p:cNvSpPr>
            <a:spLocks noGrp="1"/>
          </p:cNvSpPr>
          <p:nvPr>
            <p:ph type="sldNum" sz="quarter" idx="12"/>
          </p:nvPr>
        </p:nvSpPr>
        <p:spPr/>
        <p:txBody>
          <a:bodyPr/>
          <a:lstStyle/>
          <a:p>
            <a:fld id="{162F1D00-BD13-4404-86B0-79703945A0A7}" type="slidenum">
              <a:rPr lang="en-US" smtClean="0">
                <a:solidFill>
                  <a:prstClr val="white"/>
                </a:solidFill>
                <a:latin typeface="Rockwell"/>
              </a:rPr>
              <a:pPr/>
              <a:t>‹#›</a:t>
            </a:fld>
            <a:endParaRPr lang="en-US">
              <a:solidFill>
                <a:prstClr val="white"/>
              </a:solidFill>
              <a:latin typeface="Rockwell"/>
            </a:endParaRPr>
          </a:p>
        </p:txBody>
      </p:sp>
    </p:spTree>
    <p:extLst>
      <p:ext uri="{BB962C8B-B14F-4D97-AF65-F5344CB8AC3E}">
        <p14:creationId xmlns:p14="http://schemas.microsoft.com/office/powerpoint/2010/main" val="14252551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9" name="Slide Number Placeholder 8"/>
          <p:cNvSpPr>
            <a:spLocks noGrp="1"/>
          </p:cNvSpPr>
          <p:nvPr>
            <p:ph type="sldNum" sz="quarter" idx="12"/>
          </p:nvPr>
        </p:nvSpPr>
        <p:spPr/>
        <p:txBody>
          <a:bodyPr/>
          <a:lstStyle/>
          <a:p>
            <a:fld id="{162F1D00-BD13-4404-86B0-79703945A0A7}" type="slidenum">
              <a:rPr lang="en-US" smtClean="0">
                <a:solidFill>
                  <a:prstClr val="white"/>
                </a:solidFill>
                <a:latin typeface="Rockwell"/>
              </a:rPr>
              <a:pPr/>
              <a:t>‹#›</a:t>
            </a:fld>
            <a:endParaRPr lang="en-US">
              <a:solidFill>
                <a:prstClr val="white"/>
              </a:solidFill>
              <a:latin typeface="Rockwell"/>
            </a:endParaRPr>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extLst>
      <p:ext uri="{BB962C8B-B14F-4D97-AF65-F5344CB8AC3E}">
        <p14:creationId xmlns:p14="http://schemas.microsoft.com/office/powerpoint/2010/main" val="315644743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15" name="Slide Number Placeholder 6"/>
          <p:cNvSpPr>
            <a:spLocks noGrp="1"/>
          </p:cNvSpPr>
          <p:nvPr>
            <p:ph type="sldNum" sz="quarter" idx="12"/>
          </p:nvPr>
        </p:nvSpPr>
        <p:spPr>
          <a:xfrm>
            <a:off x="8305800" y="242234"/>
            <a:ext cx="554038" cy="365125"/>
          </a:xfrm>
        </p:spPr>
        <p:txBody>
          <a:bodyPr/>
          <a:lstStyle/>
          <a:p>
            <a:fld id="{162F1D00-BD13-4404-86B0-79703945A0A7}" type="slidenum">
              <a:rPr lang="en-US" smtClean="0">
                <a:solidFill>
                  <a:prstClr val="white"/>
                </a:solidFill>
                <a:latin typeface="Rockwell"/>
              </a:rPr>
              <a:pPr/>
              <a:t>‹#›</a:t>
            </a:fld>
            <a:endParaRPr lang="en-US">
              <a:solidFill>
                <a:prstClr val="white"/>
              </a:solidFill>
              <a:latin typeface="Rockwell"/>
            </a:endParaRPr>
          </a:p>
        </p:txBody>
      </p:sp>
    </p:spTree>
    <p:extLst>
      <p:ext uri="{BB962C8B-B14F-4D97-AF65-F5344CB8AC3E}">
        <p14:creationId xmlns:p14="http://schemas.microsoft.com/office/powerpoint/2010/main" val="303149166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Slide Number Placeholder 6"/>
          <p:cNvSpPr>
            <a:spLocks noGrp="1"/>
          </p:cNvSpPr>
          <p:nvPr>
            <p:ph type="sldNum" sz="quarter" idx="12"/>
          </p:nvPr>
        </p:nvSpPr>
        <p:spPr/>
        <p:txBody>
          <a:bodyPr/>
          <a:lstStyle/>
          <a:p>
            <a:fld id="{162F1D00-BD13-4404-86B0-79703945A0A7}" type="slidenum">
              <a:rPr lang="en-US" smtClean="0">
                <a:solidFill>
                  <a:prstClr val="white"/>
                </a:solidFill>
                <a:latin typeface="Rockwell"/>
              </a:rPr>
              <a:pPr/>
              <a:t>‹#›</a:t>
            </a:fld>
            <a:endParaRPr lang="en-US">
              <a:solidFill>
                <a:prstClr val="white"/>
              </a:solidFill>
              <a:latin typeface="Rockwell"/>
            </a:endParaRPr>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extLst>
      <p:ext uri="{BB962C8B-B14F-4D97-AF65-F5344CB8AC3E}">
        <p14:creationId xmlns:p14="http://schemas.microsoft.com/office/powerpoint/2010/main" val="141656743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 Content">
    <p:spTree>
      <p:nvGrpSpPr>
        <p:cNvPr id="1" name=""/>
        <p:cNvGrpSpPr/>
        <p:nvPr/>
      </p:nvGrpSpPr>
      <p:grpSpPr>
        <a:xfrm>
          <a:off x="0" y="0"/>
          <a:ext cx="0" cy="0"/>
          <a:chOff x="0" y="0"/>
          <a:chExt cx="0" cy="0"/>
        </a:xfrm>
      </p:grpSpPr>
      <p:pic>
        <p:nvPicPr>
          <p:cNvPr id="19" name="Picture 18" descr="DSC_0382.JPG"/>
          <p:cNvPicPr>
            <a:picLocks noChangeAspect="1"/>
          </p:cNvPicPr>
          <p:nvPr userDrawn="1"/>
        </p:nvPicPr>
        <p:blipFill>
          <a:blip r:embed="rId2" cstate="print">
            <a:alphaModFix amt="15000"/>
            <a:extLst>
              <a:ext uri="{28A0092B-C50C-407E-A947-70E740481C1C}">
                <a14:useLocalDpi xmlns:a14="http://schemas.microsoft.com/office/drawing/2010/main"/>
              </a:ext>
            </a:extLst>
          </a:blip>
          <a:stretch>
            <a:fillRect/>
          </a:stretch>
        </p:blipFill>
        <p:spPr>
          <a:xfrm>
            <a:off x="0" y="0"/>
            <a:ext cx="9144000" cy="6291325"/>
          </a:xfrm>
          <a:prstGeom prst="rect">
            <a:avLst/>
          </a:prstGeom>
        </p:spPr>
      </p:pic>
      <p:sp>
        <p:nvSpPr>
          <p:cNvPr id="8" name="Rectangle 7"/>
          <p:cNvSpPr/>
          <p:nvPr/>
        </p:nvSpPr>
        <p:spPr>
          <a:xfrm>
            <a:off x="0" y="282574"/>
            <a:ext cx="91440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2" name="Title 1"/>
          <p:cNvSpPr>
            <a:spLocks noGrp="1"/>
          </p:cNvSpPr>
          <p:nvPr>
            <p:ph type="title" hasCustomPrompt="1"/>
          </p:nvPr>
        </p:nvSpPr>
        <p:spPr>
          <a:xfrm>
            <a:off x="52918" y="537013"/>
            <a:ext cx="9022454" cy="1116106"/>
          </a:xfrm>
        </p:spPr>
        <p:txBody>
          <a:bodyPr anchor="ctr"/>
          <a:lstStyle>
            <a:lvl1pPr>
              <a:defRPr>
                <a:solidFill>
                  <a:schemeClr val="bg1"/>
                </a:solidFill>
              </a:defRPr>
            </a:lvl1pPr>
          </a:lstStyle>
          <a:p>
            <a:r>
              <a:rPr lang="en-US" dirty="0" smtClean="0"/>
              <a:t>Analysis for a better tomorrow, today.</a:t>
            </a:r>
            <a:endParaRPr dirty="0"/>
          </a:p>
        </p:txBody>
      </p:sp>
      <p:sp>
        <p:nvSpPr>
          <p:cNvPr id="12" name="Content Placeholder 2"/>
          <p:cNvSpPr>
            <a:spLocks noGrp="1"/>
          </p:cNvSpPr>
          <p:nvPr>
            <p:ph sz="half" idx="17" hasCustomPrompt="1"/>
          </p:nvPr>
        </p:nvSpPr>
        <p:spPr>
          <a:xfrm>
            <a:off x="2771764" y="2429162"/>
            <a:ext cx="3657413" cy="1965960"/>
          </a:xfrm>
        </p:spPr>
        <p:txBody>
          <a:bodyPr>
            <a:normAutofit/>
          </a:bodyPr>
          <a:lstStyle>
            <a:lvl1pPr marL="0" indent="0" algn="ctr">
              <a:buNone/>
              <a:defRPr sz="2400" baseline="0">
                <a:latin typeface="Whitney Semibold"/>
                <a:cs typeface="Whitney Semibold"/>
              </a:defRPr>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67 Bay State Road</a:t>
            </a:r>
            <a:r>
              <a:rPr lang="en-US" dirty="0"/>
              <a:t/>
            </a:r>
            <a:br>
              <a:rPr lang="en-US" dirty="0"/>
            </a:br>
            <a:r>
              <a:rPr lang="en-US" dirty="0" smtClean="0"/>
              <a:t>Boston, Mass. 02215</a:t>
            </a:r>
          </a:p>
          <a:p>
            <a:pPr lvl="0"/>
            <a:r>
              <a:rPr lang="en-US" dirty="0" smtClean="0"/>
              <a:t>617-358-4000</a:t>
            </a:r>
            <a:br>
              <a:rPr lang="en-US" dirty="0" smtClean="0"/>
            </a:br>
            <a:r>
              <a:rPr lang="en-US" dirty="0" err="1" smtClean="0"/>
              <a:t>www.bu.edu</a:t>
            </a:r>
            <a:r>
              <a:rPr lang="en-US" dirty="0" smtClean="0"/>
              <a:t>/</a:t>
            </a:r>
            <a:r>
              <a:rPr lang="en-US" dirty="0" err="1" smtClean="0"/>
              <a:t>pardee</a:t>
            </a:r>
            <a:endParaRPr lang="en-US" dirty="0" smtClean="0"/>
          </a:p>
        </p:txBody>
      </p:sp>
      <p:pic>
        <p:nvPicPr>
          <p:cNvPr id="11" name="Picture 10" descr="facebook_logo_detail.gif"/>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3051055" y="4812048"/>
            <a:ext cx="334711" cy="358035"/>
          </a:xfrm>
          <a:prstGeom prst="rect">
            <a:avLst/>
          </a:prstGeom>
        </p:spPr>
      </p:pic>
      <p:sp>
        <p:nvSpPr>
          <p:cNvPr id="13" name="Rectangle 12"/>
          <p:cNvSpPr/>
          <p:nvPr userDrawn="1"/>
        </p:nvSpPr>
        <p:spPr>
          <a:xfrm>
            <a:off x="3574914" y="4828202"/>
            <a:ext cx="2946446" cy="338554"/>
          </a:xfrm>
          <a:prstGeom prst="rect">
            <a:avLst/>
          </a:prstGeom>
        </p:spPr>
        <p:txBody>
          <a:bodyPr wrap="none">
            <a:spAutoFit/>
          </a:bodyPr>
          <a:lstStyle/>
          <a:p>
            <a:r>
              <a:rPr lang="en-US" sz="1600" dirty="0" err="1" smtClean="0">
                <a:solidFill>
                  <a:srgbClr val="000000"/>
                </a:solidFill>
                <a:latin typeface="Whitney Semibold"/>
                <a:cs typeface="Whitney Semibold"/>
              </a:rPr>
              <a:t>facebook.com</a:t>
            </a:r>
            <a:r>
              <a:rPr lang="en-US" sz="1600" dirty="0">
                <a:solidFill>
                  <a:srgbClr val="000000"/>
                </a:solidFill>
                <a:latin typeface="Whitney Semibold"/>
                <a:cs typeface="Whitney Semibold"/>
              </a:rPr>
              <a:t>/</a:t>
            </a:r>
            <a:r>
              <a:rPr lang="en-US" sz="1600" dirty="0" err="1">
                <a:solidFill>
                  <a:srgbClr val="000000"/>
                </a:solidFill>
                <a:latin typeface="Whitney Semibold"/>
                <a:cs typeface="Whitney Semibold"/>
              </a:rPr>
              <a:t>BUPardeeCenter</a:t>
            </a:r>
            <a:endParaRPr lang="en-US" sz="1600" dirty="0">
              <a:solidFill>
                <a:srgbClr val="000000"/>
              </a:solidFill>
              <a:latin typeface="Whitney Semibold"/>
              <a:cs typeface="Whitney Semibold"/>
            </a:endParaRPr>
          </a:p>
        </p:txBody>
      </p:sp>
      <p:pic>
        <p:nvPicPr>
          <p:cNvPr id="17" name="Picture 16" descr="new_twitter_logo.jpg"/>
          <p:cNvPicPr>
            <a:picLocks noChangeAspect="1"/>
          </p:cNvPicPr>
          <p:nvPr userDrawn="1"/>
        </p:nvPicPr>
        <p:blipFill>
          <a:blip r:embed="rId4" cstate="email">
            <a:extLst>
              <a:ext uri="{BEBA8EAE-BF5A-486C-A8C5-ECC9F3942E4B}">
                <a14:imgProps xmlns:a14="http://schemas.microsoft.com/office/drawing/2010/main">
                  <a14:imgLayer r:embed="rId5">
                    <a14:imgEffect>
                      <a14:backgroundRemoval t="3533" b="100000" l="3492" r="99048">
                        <a14:foregroundMark x1="82857" y1="76805" x2="82857" y2="76805"/>
                        <a14:foregroundMark x1="84656" y1="45469" x2="84656" y2="45469"/>
                        <a14:foregroundMark x1="84656" y1="45469" x2="84656" y2="45469"/>
                        <a14:backgroundMark x1="64762" y1="63748" x2="64762" y2="63748"/>
                      </a14:backgroundRemoval>
                    </a14:imgEffect>
                  </a14:imgLayer>
                </a14:imgProps>
              </a:ext>
              <a:ext uri="{28A0092B-C50C-407E-A947-70E740481C1C}">
                <a14:useLocalDpi xmlns:a14="http://schemas.microsoft.com/office/drawing/2010/main" val="0"/>
              </a:ext>
            </a:extLst>
          </a:blip>
          <a:stretch>
            <a:fillRect/>
          </a:stretch>
        </p:blipFill>
        <p:spPr>
          <a:xfrm>
            <a:off x="2958872" y="5302013"/>
            <a:ext cx="567813" cy="391160"/>
          </a:xfrm>
          <a:prstGeom prst="rect">
            <a:avLst/>
          </a:prstGeom>
        </p:spPr>
      </p:pic>
      <p:sp>
        <p:nvSpPr>
          <p:cNvPr id="18" name="Rectangle 17"/>
          <p:cNvSpPr/>
          <p:nvPr userDrawn="1"/>
        </p:nvSpPr>
        <p:spPr>
          <a:xfrm>
            <a:off x="3588144" y="5302013"/>
            <a:ext cx="1801108" cy="338554"/>
          </a:xfrm>
          <a:prstGeom prst="rect">
            <a:avLst/>
          </a:prstGeom>
        </p:spPr>
        <p:txBody>
          <a:bodyPr wrap="none">
            <a:spAutoFit/>
          </a:bodyPr>
          <a:lstStyle/>
          <a:p>
            <a:r>
              <a:rPr lang="en-US" sz="1600" dirty="0">
                <a:solidFill>
                  <a:srgbClr val="000000"/>
                </a:solidFill>
                <a:latin typeface="Whitney Semibold"/>
                <a:cs typeface="Whitney Semibold"/>
              </a:rPr>
              <a:t>@</a:t>
            </a:r>
            <a:r>
              <a:rPr lang="en-US" sz="1600" dirty="0" err="1" smtClean="0">
                <a:solidFill>
                  <a:srgbClr val="000000"/>
                </a:solidFill>
                <a:latin typeface="Whitney Semibold"/>
                <a:cs typeface="Whitney Semibold"/>
              </a:rPr>
              <a:t>BUPardeeCenter</a:t>
            </a:r>
            <a:endParaRPr lang="en-US" sz="1600" dirty="0">
              <a:solidFill>
                <a:srgbClr val="000000"/>
              </a:solidFill>
              <a:latin typeface="Whitney Semibold"/>
              <a:cs typeface="Whitney Semibold"/>
            </a:endParaRPr>
          </a:p>
        </p:txBody>
      </p:sp>
      <p:pic>
        <p:nvPicPr>
          <p:cNvPr id="5" name="Picture 4" descr="image_gallery.png"/>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3057670" y="5801252"/>
            <a:ext cx="377945" cy="377945"/>
          </a:xfrm>
          <a:prstGeom prst="rect">
            <a:avLst/>
          </a:prstGeom>
        </p:spPr>
      </p:pic>
      <p:sp>
        <p:nvSpPr>
          <p:cNvPr id="14" name="Rectangle 13"/>
          <p:cNvSpPr/>
          <p:nvPr userDrawn="1"/>
        </p:nvSpPr>
        <p:spPr>
          <a:xfrm>
            <a:off x="3588144" y="5794218"/>
            <a:ext cx="2583270" cy="338554"/>
          </a:xfrm>
          <a:prstGeom prst="rect">
            <a:avLst/>
          </a:prstGeom>
        </p:spPr>
        <p:txBody>
          <a:bodyPr wrap="none">
            <a:spAutoFit/>
          </a:bodyPr>
          <a:lstStyle/>
          <a:p>
            <a:r>
              <a:rPr lang="en-US" sz="1600" dirty="0" err="1" smtClean="0">
                <a:solidFill>
                  <a:srgbClr val="000000"/>
                </a:solidFill>
                <a:latin typeface="Whitney Semibold"/>
                <a:cs typeface="Whitney Semibold"/>
              </a:rPr>
              <a:t>flickr.com</a:t>
            </a:r>
            <a:r>
              <a:rPr lang="en-US" sz="1600" dirty="0">
                <a:solidFill>
                  <a:srgbClr val="000000"/>
                </a:solidFill>
                <a:latin typeface="Whitney Semibold"/>
                <a:cs typeface="Whitney Semibold"/>
              </a:rPr>
              <a:t>/</a:t>
            </a:r>
            <a:r>
              <a:rPr lang="en-US" sz="1600" dirty="0" err="1">
                <a:solidFill>
                  <a:srgbClr val="000000"/>
                </a:solidFill>
                <a:latin typeface="Whitney Semibold"/>
                <a:cs typeface="Whitney Semibold"/>
              </a:rPr>
              <a:t>BUPardeeCenter</a:t>
            </a:r>
            <a:endParaRPr lang="en-US" sz="1600" dirty="0">
              <a:solidFill>
                <a:srgbClr val="000000"/>
              </a:solidFill>
              <a:latin typeface="Whitney Semibold"/>
              <a:cs typeface="Whitney Semibold"/>
            </a:endParaRPr>
          </a:p>
        </p:txBody>
      </p:sp>
    </p:spTree>
    <p:extLst>
      <p:ext uri="{BB962C8B-B14F-4D97-AF65-F5344CB8AC3E}">
        <p14:creationId xmlns:p14="http://schemas.microsoft.com/office/powerpoint/2010/main" val="337409171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5" name="Slide Number Placeholder 4"/>
          <p:cNvSpPr>
            <a:spLocks noGrp="1"/>
          </p:cNvSpPr>
          <p:nvPr>
            <p:ph type="sldNum" sz="quarter" idx="12"/>
          </p:nvPr>
        </p:nvSpPr>
        <p:spPr/>
        <p:txBody>
          <a:bodyPr/>
          <a:lstStyle/>
          <a:p>
            <a:fld id="{162F1D00-BD13-4404-86B0-79703945A0A7}" type="slidenum">
              <a:rPr lang="en-US" smtClean="0">
                <a:solidFill>
                  <a:prstClr val="white"/>
                </a:solidFill>
                <a:latin typeface="Rockwell"/>
              </a:rPr>
              <a:pPr/>
              <a:t>‹#›</a:t>
            </a:fld>
            <a:endParaRPr lang="en-US">
              <a:solidFill>
                <a:prstClr val="white"/>
              </a:solidFill>
              <a:latin typeface="Rockwell"/>
            </a:endParaRPr>
          </a:p>
        </p:txBody>
      </p:sp>
    </p:spTree>
    <p:extLst>
      <p:ext uri="{BB962C8B-B14F-4D97-AF65-F5344CB8AC3E}">
        <p14:creationId xmlns:p14="http://schemas.microsoft.com/office/powerpoint/2010/main" val="287333824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4" name="Slide Number Placeholder 3"/>
          <p:cNvSpPr>
            <a:spLocks noGrp="1"/>
          </p:cNvSpPr>
          <p:nvPr>
            <p:ph type="sldNum" sz="quarter" idx="12"/>
          </p:nvPr>
        </p:nvSpPr>
        <p:spPr/>
        <p:txBody>
          <a:bodyPr/>
          <a:lstStyle/>
          <a:p>
            <a:fld id="{162F1D00-BD13-4404-86B0-79703945A0A7}" type="slidenum">
              <a:rPr lang="en-US" smtClean="0">
                <a:solidFill>
                  <a:prstClr val="white"/>
                </a:solidFill>
                <a:latin typeface="Rockwell"/>
              </a:rPr>
              <a:pPr/>
              <a:t>‹#›</a:t>
            </a:fld>
            <a:endParaRPr lang="en-US">
              <a:solidFill>
                <a:prstClr val="white"/>
              </a:solidFill>
              <a:latin typeface="Rockwell"/>
            </a:endParaRPr>
          </a:p>
        </p:txBody>
      </p:sp>
    </p:spTree>
    <p:extLst>
      <p:ext uri="{BB962C8B-B14F-4D97-AF65-F5344CB8AC3E}">
        <p14:creationId xmlns:p14="http://schemas.microsoft.com/office/powerpoint/2010/main" val="20785069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smtClean="0"/>
              <a:t>Click to edit Master title style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70055912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162F1D00-BD13-4404-86B0-79703945A0A7}" type="slidenum">
              <a:rPr lang="en-US" smtClean="0">
                <a:solidFill>
                  <a:prstClr val="white"/>
                </a:solidFill>
                <a:latin typeface="Rockwell"/>
              </a:rPr>
              <a:pPr/>
              <a:t>‹#›</a:t>
            </a:fld>
            <a:endParaRPr lang="en-US">
              <a:solidFill>
                <a:prstClr val="white"/>
              </a:solidFill>
              <a:latin typeface="Rockwell"/>
            </a:endParaRPr>
          </a:p>
        </p:txBody>
      </p:sp>
    </p:spTree>
    <p:extLst>
      <p:ext uri="{BB962C8B-B14F-4D97-AF65-F5344CB8AC3E}">
        <p14:creationId xmlns:p14="http://schemas.microsoft.com/office/powerpoint/2010/main" val="239989828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162F1D00-BD13-4404-86B0-79703945A0A7}" type="slidenum">
              <a:rPr lang="en-US" smtClean="0">
                <a:solidFill>
                  <a:prstClr val="white"/>
                </a:solidFill>
                <a:latin typeface="Rockwell"/>
              </a:rPr>
              <a:pPr/>
              <a:t>‹#›</a:t>
            </a:fld>
            <a:endParaRPr lang="en-US">
              <a:solidFill>
                <a:prstClr val="white"/>
              </a:solidFill>
              <a:latin typeface="Rockwell"/>
            </a:endParaRPr>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Tree>
    <p:extLst>
      <p:ext uri="{BB962C8B-B14F-4D97-AF65-F5344CB8AC3E}">
        <p14:creationId xmlns:p14="http://schemas.microsoft.com/office/powerpoint/2010/main" val="32397868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162F1D00-BD13-4404-86B0-79703945A0A7}" type="slidenum">
              <a:rPr lang="en-US" smtClean="0">
                <a:solidFill>
                  <a:prstClr val="white"/>
                </a:solidFill>
                <a:latin typeface="Rockwell"/>
              </a:rPr>
              <a:pPr/>
              <a:t>‹#›</a:t>
            </a:fld>
            <a:endParaRPr lang="en-US">
              <a:solidFill>
                <a:prstClr val="white"/>
              </a:solidFill>
              <a:latin typeface="Rockwell"/>
            </a:endParaRP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smtClean="0"/>
              <a:t>Drag picture to placeholder or click icon to add</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smtClean="0"/>
              <a:t>Drag picture to placeholder or click icon to add</a:t>
            </a:r>
            <a:endParaRPr/>
          </a:p>
        </p:txBody>
      </p:sp>
    </p:spTree>
    <p:extLst>
      <p:ext uri="{BB962C8B-B14F-4D97-AF65-F5344CB8AC3E}">
        <p14:creationId xmlns:p14="http://schemas.microsoft.com/office/powerpoint/2010/main" val="228415883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userDrawn="1"/>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162F1D00-BD13-4404-86B0-79703945A0A7}" type="slidenum">
              <a:rPr lang="en-US" smtClean="0">
                <a:solidFill>
                  <a:prstClr val="white"/>
                </a:solidFill>
                <a:latin typeface="Rockwell"/>
              </a:rPr>
              <a:pPr/>
              <a:t>‹#›</a:t>
            </a:fld>
            <a:endParaRPr lang="en-US">
              <a:solidFill>
                <a:prstClr val="white"/>
              </a:solidFill>
              <a:latin typeface="Rockwell"/>
            </a:endParaRP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smtClean="0"/>
              <a:t>Drag picture to placeholder or click icon to add</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smtClean="0"/>
              <a:t>Drag picture to placeholder or click icon to add</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smtClean="0"/>
              <a:t>Drag picture to placeholder or click icon to add</a:t>
            </a:r>
            <a:endParaRPr/>
          </a:p>
        </p:txBody>
      </p:sp>
    </p:spTree>
    <p:extLst>
      <p:ext uri="{BB962C8B-B14F-4D97-AF65-F5344CB8AC3E}">
        <p14:creationId xmlns:p14="http://schemas.microsoft.com/office/powerpoint/2010/main" val="80870864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Rockwell"/>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162F1D00-BD13-4404-86B0-79703945A0A7}" type="slidenum">
              <a:rPr lang="en-US" smtClean="0">
                <a:solidFill>
                  <a:prstClr val="white"/>
                </a:solidFill>
                <a:latin typeface="Rockwell"/>
              </a:rPr>
              <a:pPr/>
              <a:t>‹#›</a:t>
            </a:fld>
            <a:endParaRPr lang="en-US">
              <a:solidFill>
                <a:prstClr val="white"/>
              </a:solidFill>
              <a:latin typeface="Rockwell"/>
            </a:endParaRP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smtClean="0"/>
              <a:t>Drag picture to placeholder or click icon to add</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smtClean="0"/>
              <a:t>Drag picture to placeholder or click icon to add</a:t>
            </a:r>
            <a:endParaRPr/>
          </a:p>
        </p:txBody>
      </p:sp>
    </p:spTree>
    <p:extLst>
      <p:ext uri="{BB962C8B-B14F-4D97-AF65-F5344CB8AC3E}">
        <p14:creationId xmlns:p14="http://schemas.microsoft.com/office/powerpoint/2010/main" val="372639920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79C9923-DDC9-F640-B9FD-03A9BFC165DA}"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008AC3A-DA1F-4F44-AB6A-6C24201CCA1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5116020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9C9923-DDC9-F640-B9FD-03A9BFC165DA}"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008AC3A-DA1F-4F44-AB6A-6C24201CCA1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3947736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9C9923-DDC9-F640-B9FD-03A9BFC165DA}"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008AC3A-DA1F-4F44-AB6A-6C24201CCA1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082094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79C9923-DDC9-F640-B9FD-03A9BFC165DA}"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A008AC3A-DA1F-4F44-AB6A-6C24201CCA1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2065122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79C9923-DDC9-F640-B9FD-03A9BFC165DA}"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A008AC3A-DA1F-4F44-AB6A-6C24201CCA1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8628853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79C9923-DDC9-F640-B9FD-03A9BFC165DA}"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A008AC3A-DA1F-4F44-AB6A-6C24201CCA1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44393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9C9923-DDC9-F640-B9FD-03A9BFC165DA}"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A008AC3A-DA1F-4F44-AB6A-6C24201CCA1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709335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9C9923-DDC9-F640-B9FD-03A9BFC165DA}"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A008AC3A-DA1F-4F44-AB6A-6C24201CCA1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148335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9C9923-DDC9-F640-B9FD-03A9BFC165DA}"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A008AC3A-DA1F-4F44-AB6A-6C24201CCA1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8105847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9C9923-DDC9-F640-B9FD-03A9BFC165DA}"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008AC3A-DA1F-4F44-AB6A-6C24201CCA1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804714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9C9923-DDC9-F640-B9FD-03A9BFC165DA}"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008AC3A-DA1F-4F44-AB6A-6C24201CCA1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4177645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44" name="Rectangle 43"/>
          <p:cNvSpPr/>
          <p:nvPr userDrawn="1"/>
        </p:nvSpPr>
        <p:spPr>
          <a:xfrm>
            <a:off x="0" y="0"/>
            <a:ext cx="9144000" cy="92869"/>
          </a:xfrm>
          <a:prstGeom prst="rect">
            <a:avLst/>
          </a:prstGeom>
          <a:solidFill>
            <a:srgbClr val="5492CD"/>
          </a:solidFill>
          <a:ln>
            <a:noFill/>
          </a:ln>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Calibri"/>
            </a:endParaRPr>
          </a:p>
        </p:txBody>
      </p:sp>
      <p:sp>
        <p:nvSpPr>
          <p:cNvPr id="45" name="Rectangle 44"/>
          <p:cNvSpPr/>
          <p:nvPr userDrawn="1"/>
        </p:nvSpPr>
        <p:spPr>
          <a:xfrm>
            <a:off x="0" y="6765131"/>
            <a:ext cx="9144000" cy="92869"/>
          </a:xfrm>
          <a:prstGeom prst="rect">
            <a:avLst/>
          </a:pr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Calibri"/>
            </a:endParaRPr>
          </a:p>
        </p:txBody>
      </p:sp>
    </p:spTree>
    <p:extLst>
      <p:ext uri="{BB962C8B-B14F-4D97-AF65-F5344CB8AC3E}">
        <p14:creationId xmlns:p14="http://schemas.microsoft.com/office/powerpoint/2010/main" val="4167762901"/>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77240" y="177114"/>
            <a:ext cx="7659720" cy="510909"/>
          </a:xfrm>
        </p:spPr>
        <p:txBody>
          <a:bodyPr>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a:xfrm>
            <a:off x="163817" y="1312269"/>
            <a:ext cx="8296127" cy="46697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ext Placeholder 5"/>
          <p:cNvSpPr>
            <a:spLocks noGrp="1"/>
          </p:cNvSpPr>
          <p:nvPr>
            <p:ph type="body" sz="quarter" idx="10"/>
          </p:nvPr>
        </p:nvSpPr>
        <p:spPr>
          <a:xfrm>
            <a:off x="795338" y="809323"/>
            <a:ext cx="7664450" cy="425450"/>
          </a:xfrm>
        </p:spPr>
        <p:txBody>
          <a:bodyPr/>
          <a:lstStyle>
            <a:lvl1pPr marL="0" indent="0">
              <a:buFontTx/>
              <a:buNone/>
              <a:defRPr>
                <a:effectLst>
                  <a:outerShdw blurRad="38100" dist="38100" dir="2700000" algn="tl">
                    <a:srgbClr val="000000">
                      <a:alpha val="43137"/>
                    </a:srgbClr>
                  </a:outerShdw>
                </a:effectLst>
              </a:defRPr>
            </a:lvl1pPr>
          </a:lstStyle>
          <a:p>
            <a:pPr lvl="0"/>
            <a:r>
              <a:rPr lang="en-US" smtClean="0"/>
              <a:t>Click to edit Master text styles</a:t>
            </a:r>
          </a:p>
        </p:txBody>
      </p:sp>
    </p:spTree>
    <p:extLst>
      <p:ext uri="{BB962C8B-B14F-4D97-AF65-F5344CB8AC3E}">
        <p14:creationId xmlns:p14="http://schemas.microsoft.com/office/powerpoint/2010/main" val="347754737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444625" y="304800"/>
            <a:ext cx="62611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47738" y="1676400"/>
            <a:ext cx="3906837"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006975" y="1676400"/>
            <a:ext cx="3908425" cy="4495800"/>
          </a:xfrm>
        </p:spPr>
        <p:txBody>
          <a:bodyPr/>
          <a:lstStyle/>
          <a:p>
            <a:endParaRPr lang="en-US"/>
          </a:p>
        </p:txBody>
      </p:sp>
      <p:sp>
        <p:nvSpPr>
          <p:cNvPr id="5" name="Footer Placeholder 4"/>
          <p:cNvSpPr>
            <a:spLocks noGrp="1"/>
          </p:cNvSpPr>
          <p:nvPr>
            <p:ph type="ftr" sz="quarter" idx="10"/>
          </p:nvPr>
        </p:nvSpPr>
        <p:spPr>
          <a:xfrm>
            <a:off x="8502650" y="6578600"/>
            <a:ext cx="609600" cy="228600"/>
          </a:xfrm>
          <a:prstGeom prst="rect">
            <a:avLst/>
          </a:prstGeom>
        </p:spPr>
        <p:txBody>
          <a:bodyPr/>
          <a:lstStyle>
            <a:lvl1pPr>
              <a:defRPr smtClean="0"/>
            </a:lvl1pPr>
          </a:lstStyle>
          <a:p>
            <a:fld id="{F1324CA6-7CDA-5242-A860-A360B8C66EFD}" type="slidenum">
              <a:rPr lang="en-US">
                <a:solidFill>
                  <a:prstClr val="black">
                    <a:tint val="75000"/>
                  </a:prstClr>
                </a:solidFill>
                <a:latin typeface="Calibri"/>
              </a:rPr>
              <a:pPr/>
              <a:t>‹#›</a:t>
            </a:fld>
            <a:r>
              <a:rPr lang="en-US">
                <a:solidFill>
                  <a:prstClr val="black">
                    <a:tint val="75000"/>
                  </a:prstClr>
                </a:solidFill>
                <a:latin typeface="Times New Roman" pitchFamily="-107" charset="0"/>
              </a:rPr>
              <a:t> </a:t>
            </a:r>
          </a:p>
        </p:txBody>
      </p:sp>
    </p:spTree>
    <p:extLst>
      <p:ext uri="{BB962C8B-B14F-4D97-AF65-F5344CB8AC3E}">
        <p14:creationId xmlns:p14="http://schemas.microsoft.com/office/powerpoint/2010/main" val="255822537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5D1EECE9-D720-0B4B-B8BD-590F53DE38E8}" type="datetime1">
              <a:rPr lang="en-US">
                <a:solidFill>
                  <a:prstClr val="black">
                    <a:tint val="75000"/>
                  </a:prstClr>
                </a:solidFill>
                <a:latin typeface="Calibri"/>
              </a:rPr>
              <a:pPr/>
              <a:t>11/12/2014</a:t>
            </a:fld>
            <a:endParaRPr lang="en-US">
              <a:solidFill>
                <a:prstClr val="black">
                  <a:tint val="75000"/>
                </a:prstClr>
              </a:solidFill>
              <a:latin typeface="Calibri"/>
            </a:endParaRPr>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en-US">
              <a:solidFill>
                <a:prstClr val="black">
                  <a:tint val="75000"/>
                </a:prstClr>
              </a:solidFill>
              <a:latin typeface="Calibri"/>
            </a:endParaRPr>
          </a:p>
        </p:txBody>
      </p:sp>
      <p:sp>
        <p:nvSpPr>
          <p:cNvPr id="4"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F9E0E531-B3A2-8C4B-A103-8A68E959C61D}"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3240979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6172200"/>
            <a:ext cx="2409412" cy="539421"/>
          </a:xfrm>
          <a:prstGeom prst="rect">
            <a:avLst/>
          </a:prstGeom>
        </p:spPr>
      </p:pic>
    </p:spTree>
    <p:extLst>
      <p:ext uri="{BB962C8B-B14F-4D97-AF65-F5344CB8AC3E}">
        <p14:creationId xmlns:p14="http://schemas.microsoft.com/office/powerpoint/2010/main" val="385382288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lvl1pPr>
              <a:defRPr>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82666440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6172200"/>
            <a:ext cx="2409412" cy="539421"/>
          </a:xfrm>
          <a:prstGeom prst="rect">
            <a:avLst/>
          </a:prstGeom>
        </p:spPr>
      </p:pic>
    </p:spTree>
    <p:extLst>
      <p:ext uri="{BB962C8B-B14F-4D97-AF65-F5344CB8AC3E}">
        <p14:creationId xmlns:p14="http://schemas.microsoft.com/office/powerpoint/2010/main" val="137102206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3284998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95DB78D8-F6D6-422C-9FD0-EABCA73BAC6F}" type="datetimeFigureOut">
              <a:rPr lang="en-US" smtClean="0">
                <a:solidFill>
                  <a:prstClr val="white"/>
                </a:solidFill>
                <a:latin typeface="Calibri"/>
              </a:rPr>
              <a:pPr/>
              <a:t>11/12/2014</a:t>
            </a:fld>
            <a:endParaRPr lang="en-US">
              <a:solidFill>
                <a:prstClr val="white"/>
              </a:solidFill>
              <a:latin typeface="Calibri"/>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white"/>
              </a:solidFill>
              <a:latin typeface="Calibri"/>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507E1B57-16E3-4AE1-9F81-597553BC73AF}" type="slidenum">
              <a:rPr lang="en-US" smtClean="0">
                <a:solidFill>
                  <a:prstClr val="white"/>
                </a:solidFill>
                <a:latin typeface="Calibri"/>
              </a:rPr>
              <a:pPr/>
              <a:t>‹#›</a:t>
            </a:fld>
            <a:endParaRPr lang="en-US">
              <a:solidFill>
                <a:prstClr val="white"/>
              </a:solidFill>
              <a:latin typeface="Calibri"/>
            </a:endParaRPr>
          </a:p>
        </p:txBody>
      </p:sp>
    </p:spTree>
    <p:extLst>
      <p:ext uri="{BB962C8B-B14F-4D97-AF65-F5344CB8AC3E}">
        <p14:creationId xmlns:p14="http://schemas.microsoft.com/office/powerpoint/2010/main" val="25226879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8441794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2205866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65039984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41320218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3871774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8298313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971800"/>
            <a:ext cx="8229600" cy="822960"/>
          </a:xfr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en-US" dirty="0">
              <a:solidFill>
                <a:prstClr val="black">
                  <a:tint val="75000"/>
                </a:prstClr>
              </a:solidFill>
              <a:latin typeface="Calibri"/>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endParaRPr lang="en-US" dirty="0">
              <a:solidFill>
                <a:prstClr val="black">
                  <a:tint val="75000"/>
                </a:prstClr>
              </a:solidFill>
              <a:latin typeface="Calibri"/>
            </a:endParaRPr>
          </a:p>
        </p:txBody>
      </p:sp>
    </p:spTree>
    <p:extLst>
      <p:ext uri="{BB962C8B-B14F-4D97-AF65-F5344CB8AC3E}">
        <p14:creationId xmlns:p14="http://schemas.microsoft.com/office/powerpoint/2010/main" val="1751585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emf"/><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3.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4.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5.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theme" Target="../theme/theme6.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10" Type="http://schemas.openxmlformats.org/officeDocument/2006/relationships/slideLayout" Target="../slideLayouts/slideLayout77.xml"/><Relationship Id="rId19" Type="http://schemas.openxmlformats.org/officeDocument/2006/relationships/image" Target="../media/image1.emf"/><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6" Type="http://schemas.openxmlformats.org/officeDocument/2006/relationships/theme" Target="../theme/theme7.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theme" Target="../theme/theme8.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image" Target="../media/image1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smtClean="0"/>
              <a:t>Click to edit Master title style</a:t>
            </a:r>
            <a:endParaRPr dirty="0"/>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162F1D00-BD13-4404-86B0-79703945A0A7}" type="slidenum">
              <a:rPr lang="en-US" smtClean="0"/>
              <a:t>‹#›</a:t>
            </a:fld>
            <a:endParaRPr lang="en-US"/>
          </a:p>
        </p:txBody>
      </p:sp>
      <p:pic>
        <p:nvPicPr>
          <p:cNvPr id="7" name="Picture 6" descr="PardeeLogo_Large.eps"/>
          <p:cNvPicPr>
            <a:picLocks noChangeAspect="1"/>
          </p:cNvPicPr>
          <p:nvPr/>
        </p:nvPicPr>
        <p:blipFill>
          <a:blip r:embed="rId19" cstate="email">
            <a:extLst>
              <a:ext uri="{28A0092B-C50C-407E-A947-70E740481C1C}">
                <a14:useLocalDpi xmlns:a14="http://schemas.microsoft.com/office/drawing/2010/main" val="0"/>
              </a:ext>
            </a:extLst>
          </a:blip>
          <a:stretch>
            <a:fillRect/>
          </a:stretch>
        </p:blipFill>
        <p:spPr>
          <a:xfrm>
            <a:off x="5892566" y="6400800"/>
            <a:ext cx="2967272" cy="313997"/>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Lst>
  <p:timing>
    <p:tnLst>
      <p:par>
        <p:cTn id="1" dur="indefinite" restart="never" nodeType="tmRoot"/>
      </p:par>
    </p:tnLst>
  </p:timing>
  <p:txStyles>
    <p:titleStyle>
      <a:lvl1pPr algn="ctr" defTabSz="914400" rtl="0" eaLnBrk="1" latinLnBrk="0" hangingPunct="1">
        <a:spcBef>
          <a:spcPct val="0"/>
        </a:spcBef>
        <a:buNone/>
        <a:defRPr sz="3600" b="0" kern="1200">
          <a:solidFill>
            <a:schemeClr val="tx1"/>
          </a:solidFill>
          <a:latin typeface="Whitney Semibold"/>
          <a:ea typeface="+mj-ea"/>
          <a:cs typeface="Whitney Semibold"/>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rgbClr val="000000"/>
          </a:solidFill>
          <a:latin typeface="Whitney Book"/>
          <a:ea typeface="+mn-ea"/>
          <a:cs typeface="Whitney Book"/>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rgbClr val="000000"/>
          </a:solidFill>
          <a:latin typeface="Whitney Book"/>
          <a:ea typeface="+mn-ea"/>
          <a:cs typeface="Whitney Book"/>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rgbClr val="000000"/>
          </a:solidFill>
          <a:latin typeface="Whitney Book"/>
          <a:ea typeface="+mn-ea"/>
          <a:cs typeface="Whitney Book"/>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rgbClr val="000000"/>
          </a:solidFill>
          <a:latin typeface="Whitney Book"/>
          <a:ea typeface="+mn-ea"/>
          <a:cs typeface="Whitney Book"/>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rgbClr val="000000"/>
          </a:solidFill>
          <a:latin typeface="Whitney Book"/>
          <a:ea typeface="+mn-ea"/>
          <a:cs typeface="Whitney Book"/>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smtClean="0"/>
              <a:t>Click to edit Master title style</a:t>
            </a:r>
            <a:endParaRPr dirty="0"/>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162F1D00-BD13-4404-86B0-79703945A0A7}" type="slidenum">
              <a:rPr lang="en-US" smtClean="0">
                <a:solidFill>
                  <a:prstClr val="white"/>
                </a:solidFill>
                <a:latin typeface="Rockwell"/>
              </a:rPr>
              <a:pPr/>
              <a:t>‹#›</a:t>
            </a:fld>
            <a:endParaRPr lang="en-US">
              <a:solidFill>
                <a:prstClr val="white"/>
              </a:solidFill>
              <a:latin typeface="Rockwell"/>
            </a:endParaRPr>
          </a:p>
        </p:txBody>
      </p:sp>
      <p:pic>
        <p:nvPicPr>
          <p:cNvPr id="7" name="Picture 6" descr="PardeeLogo_Large.eps"/>
          <p:cNvPicPr>
            <a:picLocks noChangeAspect="1"/>
          </p:cNvPicPr>
          <p:nvPr/>
        </p:nvPicPr>
        <p:blipFill>
          <a:blip r:embed="rId19" cstate="email">
            <a:extLst>
              <a:ext uri="{28A0092B-C50C-407E-A947-70E740481C1C}">
                <a14:useLocalDpi xmlns:a14="http://schemas.microsoft.com/office/drawing/2010/main" val="0"/>
              </a:ext>
            </a:extLst>
          </a:blip>
          <a:stretch>
            <a:fillRect/>
          </a:stretch>
        </p:blipFill>
        <p:spPr>
          <a:xfrm>
            <a:off x="5892566" y="6400800"/>
            <a:ext cx="2967272" cy="313997"/>
          </a:xfrm>
          <a:prstGeom prst="rect">
            <a:avLst/>
          </a:prstGeom>
        </p:spPr>
      </p:pic>
    </p:spTree>
    <p:extLst>
      <p:ext uri="{BB962C8B-B14F-4D97-AF65-F5344CB8AC3E}">
        <p14:creationId xmlns:p14="http://schemas.microsoft.com/office/powerpoint/2010/main" val="1932160716"/>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Lst>
  <p:timing>
    <p:tnLst>
      <p:par>
        <p:cTn id="1" dur="indefinite" restart="never" nodeType="tmRoot"/>
      </p:par>
    </p:tnLst>
  </p:timing>
  <p:txStyles>
    <p:titleStyle>
      <a:lvl1pPr algn="ctr" defTabSz="914400" rtl="0" eaLnBrk="1" latinLnBrk="0" hangingPunct="1">
        <a:spcBef>
          <a:spcPct val="0"/>
        </a:spcBef>
        <a:buNone/>
        <a:defRPr sz="3600" b="0" kern="1200">
          <a:solidFill>
            <a:schemeClr val="tx1"/>
          </a:solidFill>
          <a:latin typeface="Whitney Semibold"/>
          <a:ea typeface="+mj-ea"/>
          <a:cs typeface="Whitney Semibold"/>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rgbClr val="000000"/>
          </a:solidFill>
          <a:latin typeface="Whitney Book"/>
          <a:ea typeface="+mn-ea"/>
          <a:cs typeface="Whitney Book"/>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rgbClr val="000000"/>
          </a:solidFill>
          <a:latin typeface="Whitney Book"/>
          <a:ea typeface="+mn-ea"/>
          <a:cs typeface="Whitney Book"/>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rgbClr val="000000"/>
          </a:solidFill>
          <a:latin typeface="Whitney Book"/>
          <a:ea typeface="+mn-ea"/>
          <a:cs typeface="Whitney Book"/>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rgbClr val="000000"/>
          </a:solidFill>
          <a:latin typeface="Whitney Book"/>
          <a:ea typeface="+mn-ea"/>
          <a:cs typeface="Whitney Book"/>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rgbClr val="000000"/>
          </a:solidFill>
          <a:latin typeface="Whitney Book"/>
          <a:ea typeface="+mn-ea"/>
          <a:cs typeface="Whitney Book"/>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2E874560-B500-2B41-9D72-5D8B8715721E}" type="datetimeFigureOut">
              <a:rPr lang="en-US" smtClean="0">
                <a:solidFill>
                  <a:prstClr val="black">
                    <a:tint val="75000"/>
                  </a:prstClr>
                </a:solidFill>
                <a:latin typeface="Calibri"/>
              </a:rPr>
              <a:pPr defTabSz="457200"/>
              <a:t>11/12/2014</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96A02543-34E3-9840-9F13-122280AEA44D}" type="slidenum">
              <a:rPr lang="en-US" smtClean="0">
                <a:solidFill>
                  <a:prstClr val="black">
                    <a:tint val="75000"/>
                  </a:prstClr>
                </a:solidFill>
                <a:latin typeface="Calibri"/>
              </a:rPr>
              <a:pPr defTabSz="457200"/>
              <a:t>‹#›</a:t>
            </a:fld>
            <a:endParaRPr lang="en-US">
              <a:solidFill>
                <a:prstClr val="black">
                  <a:tint val="75000"/>
                </a:prstClr>
              </a:solidFill>
              <a:latin typeface="Calibri"/>
            </a:endParaRPr>
          </a:p>
        </p:txBody>
      </p:sp>
    </p:spTree>
    <p:extLst>
      <p:ext uri="{BB962C8B-B14F-4D97-AF65-F5344CB8AC3E}">
        <p14:creationId xmlns:p14="http://schemas.microsoft.com/office/powerpoint/2010/main" val="2382199197"/>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lumMod val="95000"/>
            <a:lumOff val="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8" name="Group 13"/>
          <p:cNvGrpSpPr>
            <a:grpSpLocks/>
          </p:cNvGrpSpPr>
          <p:nvPr userDrawn="1"/>
        </p:nvGrpSpPr>
        <p:grpSpPr bwMode="auto">
          <a:xfrm>
            <a:off x="1407700" y="6492875"/>
            <a:ext cx="3926301" cy="244475"/>
            <a:chOff x="1312423" y="6492875"/>
            <a:chExt cx="3925696" cy="244475"/>
          </a:xfrm>
        </p:grpSpPr>
        <p:sp>
          <p:nvSpPr>
            <p:cNvPr id="9" name="Date Placeholder 3"/>
            <p:cNvSpPr txBox="1">
              <a:spLocks/>
            </p:cNvSpPr>
            <p:nvPr/>
          </p:nvSpPr>
          <p:spPr bwMode="auto">
            <a:xfrm>
              <a:off x="1312423" y="6503988"/>
              <a:ext cx="1639795" cy="233362"/>
            </a:xfrm>
            <a:prstGeom prst="rect">
              <a:avLst/>
            </a:prstGeom>
            <a:noFill/>
            <a:ln w="9525">
              <a:noFill/>
              <a:miter lim="800000"/>
              <a:headEnd/>
              <a:tailEnd/>
            </a:ln>
          </p:spPr>
          <p:txBody>
            <a:bodyPr/>
            <a:lstStyle/>
            <a:p>
              <a:r>
                <a:rPr lang="en-US" sz="1200" dirty="0">
                  <a:solidFill>
                    <a:prstClr val="black">
                      <a:lumMod val="85000"/>
                    </a:prstClr>
                  </a:solidFill>
                  <a:latin typeface="Calibri" pitchFamily="34" charset="0"/>
                </a:rPr>
                <a:t>Date</a:t>
              </a:r>
            </a:p>
          </p:txBody>
        </p:sp>
        <p:sp>
          <p:nvSpPr>
            <p:cNvPr id="10" name="Footer Placeholder 4"/>
            <p:cNvSpPr txBox="1">
              <a:spLocks/>
            </p:cNvSpPr>
            <p:nvPr/>
          </p:nvSpPr>
          <p:spPr bwMode="auto">
            <a:xfrm>
              <a:off x="2724287" y="6492875"/>
              <a:ext cx="2513832" cy="244475"/>
            </a:xfrm>
            <a:prstGeom prst="rect">
              <a:avLst/>
            </a:prstGeom>
            <a:noFill/>
            <a:ln w="9525">
              <a:noFill/>
              <a:miter lim="800000"/>
              <a:headEnd/>
              <a:tailEnd/>
            </a:ln>
          </p:spPr>
          <p:txBody>
            <a:bodyPr/>
            <a:lstStyle/>
            <a:p>
              <a:r>
                <a:rPr lang="en-US" sz="1200" dirty="0">
                  <a:solidFill>
                    <a:prstClr val="black">
                      <a:lumMod val="85000"/>
                    </a:prstClr>
                  </a:solidFill>
                  <a:latin typeface="Calibri" pitchFamily="34" charset="0"/>
                </a:rPr>
                <a:t>Name of Meeting</a:t>
              </a:r>
            </a:p>
          </p:txBody>
        </p:sp>
        <p:cxnSp>
          <p:nvCxnSpPr>
            <p:cNvPr id="11" name="Straight Connector 10"/>
            <p:cNvCxnSpPr/>
            <p:nvPr/>
          </p:nvCxnSpPr>
          <p:spPr>
            <a:xfrm rot="5400000">
              <a:off x="2571320" y="6639719"/>
              <a:ext cx="192088"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13" name="Slide Number Placeholder 1"/>
          <p:cNvSpPr txBox="1">
            <a:spLocks/>
          </p:cNvSpPr>
          <p:nvPr userDrawn="1"/>
        </p:nvSpPr>
        <p:spPr>
          <a:xfrm>
            <a:off x="8001000" y="6543675"/>
            <a:ext cx="1082332" cy="244475"/>
          </a:xfrm>
          <a:prstGeom prst="rect">
            <a:avLst/>
          </a:prstGeom>
        </p:spPr>
        <p:txBody>
          <a:bodyP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2F22BA6-8700-4F45-9169-6D48D69520B7}" type="slidenum">
              <a:rPr lang="en-US" smtClean="0">
                <a:solidFill>
                  <a:prstClr val="white">
                    <a:lumMod val="65000"/>
                  </a:prstClr>
                </a:solidFill>
                <a:latin typeface="Calibri"/>
              </a:rPr>
              <a:pPr/>
              <a:t>‹#›</a:t>
            </a:fld>
            <a:endParaRPr lang="en-US" dirty="0" smtClean="0">
              <a:solidFill>
                <a:prstClr val="white">
                  <a:lumMod val="65000"/>
                </a:prstClr>
              </a:solidFill>
              <a:latin typeface="Calibri"/>
            </a:endParaRPr>
          </a:p>
        </p:txBody>
      </p:sp>
    </p:spTree>
    <p:extLst>
      <p:ext uri="{BB962C8B-B14F-4D97-AF65-F5344CB8AC3E}">
        <p14:creationId xmlns:p14="http://schemas.microsoft.com/office/powerpoint/2010/main" val="760926821"/>
      </p:ext>
    </p:extLst>
  </p:cSld>
  <p:clrMap bg1="dk1" tx1="lt1" bg2="dk2" tx2="lt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7BD3BE-9DE0-4342-AC4C-C67339E6C783}" type="datetimeFigureOut">
              <a:rPr lang="en-US" smtClean="0">
                <a:solidFill>
                  <a:prstClr val="black">
                    <a:tint val="75000"/>
                  </a:prstClr>
                </a:solidFill>
                <a:latin typeface="Calibri"/>
              </a:rPr>
              <a:pPr/>
              <a:t>11/12/2014</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480B92-E404-4130-A688-53FA3704A2E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2626478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smtClean="0"/>
              <a:t>Click to edit Master title style</a:t>
            </a:r>
            <a:endParaRPr dirty="0"/>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162F1D00-BD13-4404-86B0-79703945A0A7}" type="slidenum">
              <a:rPr lang="en-US" smtClean="0">
                <a:solidFill>
                  <a:prstClr val="white"/>
                </a:solidFill>
                <a:latin typeface="Rockwell"/>
              </a:rPr>
              <a:pPr/>
              <a:t>‹#›</a:t>
            </a:fld>
            <a:endParaRPr lang="en-US">
              <a:solidFill>
                <a:prstClr val="white"/>
              </a:solidFill>
              <a:latin typeface="Rockwell"/>
            </a:endParaRPr>
          </a:p>
        </p:txBody>
      </p:sp>
      <p:pic>
        <p:nvPicPr>
          <p:cNvPr id="7" name="Picture 6" descr="PardeeLogo_Large.eps"/>
          <p:cNvPicPr>
            <a:picLocks noChangeAspect="1"/>
          </p:cNvPicPr>
          <p:nvPr/>
        </p:nvPicPr>
        <p:blipFill>
          <a:blip r:embed="rId19" cstate="email">
            <a:extLst>
              <a:ext uri="{28A0092B-C50C-407E-A947-70E740481C1C}">
                <a14:useLocalDpi xmlns:a14="http://schemas.microsoft.com/office/drawing/2010/main" val="0"/>
              </a:ext>
            </a:extLst>
          </a:blip>
          <a:stretch>
            <a:fillRect/>
          </a:stretch>
        </p:blipFill>
        <p:spPr>
          <a:xfrm>
            <a:off x="5892566" y="6400800"/>
            <a:ext cx="2967272" cy="313997"/>
          </a:xfrm>
          <a:prstGeom prst="rect">
            <a:avLst/>
          </a:prstGeom>
        </p:spPr>
      </p:pic>
    </p:spTree>
    <p:extLst>
      <p:ext uri="{BB962C8B-B14F-4D97-AF65-F5344CB8AC3E}">
        <p14:creationId xmlns:p14="http://schemas.microsoft.com/office/powerpoint/2010/main" val="4264186204"/>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 id="2147483762" r:id="rId17"/>
  </p:sldLayoutIdLst>
  <p:timing>
    <p:tnLst>
      <p:par>
        <p:cTn id="1" dur="indefinite" restart="never" nodeType="tmRoot"/>
      </p:par>
    </p:tnLst>
  </p:timing>
  <p:txStyles>
    <p:titleStyle>
      <a:lvl1pPr algn="ctr" defTabSz="914400" rtl="0" eaLnBrk="1" latinLnBrk="0" hangingPunct="1">
        <a:spcBef>
          <a:spcPct val="0"/>
        </a:spcBef>
        <a:buNone/>
        <a:defRPr sz="3600" b="0" kern="1200">
          <a:solidFill>
            <a:schemeClr val="tx1"/>
          </a:solidFill>
          <a:latin typeface="Whitney Semibold"/>
          <a:ea typeface="+mj-ea"/>
          <a:cs typeface="Whitney Semibold"/>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rgbClr val="000000"/>
          </a:solidFill>
          <a:latin typeface="Whitney Book"/>
          <a:ea typeface="+mn-ea"/>
          <a:cs typeface="Whitney Book"/>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rgbClr val="000000"/>
          </a:solidFill>
          <a:latin typeface="Whitney Book"/>
          <a:ea typeface="+mn-ea"/>
          <a:cs typeface="Whitney Book"/>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rgbClr val="000000"/>
          </a:solidFill>
          <a:latin typeface="Whitney Book"/>
          <a:ea typeface="+mn-ea"/>
          <a:cs typeface="Whitney Book"/>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rgbClr val="000000"/>
          </a:solidFill>
          <a:latin typeface="Whitney Book"/>
          <a:ea typeface="+mn-ea"/>
          <a:cs typeface="Whitney Book"/>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rgbClr val="000000"/>
          </a:solidFill>
          <a:latin typeface="Whitney Book"/>
          <a:ea typeface="+mn-ea"/>
          <a:cs typeface="Whitney Book"/>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A79C9923-DDC9-F640-B9FD-03A9BFC165DA}" type="datetimeFigureOut">
              <a:rPr lang="en-US" smtClean="0">
                <a:solidFill>
                  <a:prstClr val="black">
                    <a:tint val="75000"/>
                  </a:prstClr>
                </a:solidFill>
                <a:latin typeface="Calibri"/>
              </a:rPr>
              <a:pPr defTabSz="457200"/>
              <a:t>11/12/2014</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A008AC3A-DA1F-4F44-AB6A-6C24201CCA13}" type="slidenum">
              <a:rPr lang="en-US" smtClean="0">
                <a:solidFill>
                  <a:prstClr val="black">
                    <a:tint val="75000"/>
                  </a:prstClr>
                </a:solidFill>
                <a:latin typeface="Calibri"/>
              </a:rPr>
              <a:pPr defTabSz="457200"/>
              <a:t>‹#›</a:t>
            </a:fld>
            <a:endParaRPr lang="en-US">
              <a:solidFill>
                <a:prstClr val="black">
                  <a:tint val="75000"/>
                </a:prstClr>
              </a:solidFill>
              <a:latin typeface="Calibri"/>
            </a:endParaRPr>
          </a:p>
        </p:txBody>
      </p:sp>
    </p:spTree>
    <p:extLst>
      <p:ext uri="{BB962C8B-B14F-4D97-AF65-F5344CB8AC3E}">
        <p14:creationId xmlns:p14="http://schemas.microsoft.com/office/powerpoint/2010/main" val="344313679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8" r:id="rId13"/>
    <p:sldLayoutId id="2147483779" r:id="rId14"/>
    <p:sldLayoutId id="2147483780" r:id="rId1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lumMod val="95000"/>
            <a:lumOff val="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15" name="Picture 14"/>
          <p:cNvPicPr>
            <a:picLocks noChangeAspect="1"/>
          </p:cNvPicPr>
          <p:nvPr userDrawn="1"/>
        </p:nvPicPr>
        <p:blipFill rotWithShape="1">
          <a:blip r:embed="rId14" cstate="email">
            <a:extLst>
              <a:ext uri="{28A0092B-C50C-407E-A947-70E740481C1C}">
                <a14:useLocalDpi xmlns:a14="http://schemas.microsoft.com/office/drawing/2010/main" val="0"/>
              </a:ext>
            </a:extLst>
          </a:blip>
          <a:srcRect t="1" r="75902" b="1116"/>
          <a:stretch/>
        </p:blipFill>
        <p:spPr>
          <a:xfrm>
            <a:off x="0" y="0"/>
            <a:ext cx="580612" cy="533400"/>
          </a:xfrm>
          <a:prstGeom prst="rect">
            <a:avLst/>
          </a:prstGeom>
        </p:spPr>
      </p:pic>
    </p:spTree>
    <p:extLst>
      <p:ext uri="{BB962C8B-B14F-4D97-AF65-F5344CB8AC3E}">
        <p14:creationId xmlns:p14="http://schemas.microsoft.com/office/powerpoint/2010/main" val="172325575"/>
      </p:ext>
    </p:extLst>
  </p:cSld>
  <p:clrMap bg1="dk1" tx1="lt1" bg2="dk2" tx2="lt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7.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35.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7.xml"/></Relationships>
</file>

<file path=ppt/slides/_rels/slide1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7.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xml"/><Relationship Id="rId1" Type="http://schemas.openxmlformats.org/officeDocument/2006/relationships/slideLayout" Target="../slideLayouts/slideLayout51.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xml"/><Relationship Id="rId1" Type="http://schemas.openxmlformats.org/officeDocument/2006/relationships/slideLayout" Target="../slideLayouts/slideLayout51.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xml"/><Relationship Id="rId1" Type="http://schemas.openxmlformats.org/officeDocument/2006/relationships/slideLayout" Target="../slideLayouts/slideLayout51.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xml"/><Relationship Id="rId1" Type="http://schemas.openxmlformats.org/officeDocument/2006/relationships/slideLayout" Target="../slideLayouts/slideLayout51.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51.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xml"/><Relationship Id="rId1" Type="http://schemas.openxmlformats.org/officeDocument/2006/relationships/slideLayout" Target="../slideLayouts/slideLayout51.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xml"/><Relationship Id="rId1" Type="http://schemas.openxmlformats.org/officeDocument/2006/relationships/slideLayout" Target="../slideLayouts/slideLayout51.xml"/></Relationships>
</file>

<file path=ppt/slides/_rels/slide2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51.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47.xml"/></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xml"/><Relationship Id="rId1" Type="http://schemas.openxmlformats.org/officeDocument/2006/relationships/slideLayout" Target="../slideLayouts/slideLayout57.xml"/></Relationships>
</file>

<file path=ppt/slides/_rels/slide24.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9.xml"/><Relationship Id="rId1" Type="http://schemas.openxmlformats.org/officeDocument/2006/relationships/slideLayout" Target="../slideLayouts/slideLayout47.xml"/><Relationship Id="rId4" Type="http://schemas.openxmlformats.org/officeDocument/2006/relationships/image" Target="../media/image41.gif"/></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0.xml"/><Relationship Id="rId1" Type="http://schemas.openxmlformats.org/officeDocument/2006/relationships/slideLayout" Target="../slideLayouts/slideLayout51.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1.xml"/><Relationship Id="rId1" Type="http://schemas.openxmlformats.org/officeDocument/2006/relationships/slideLayout" Target="../slideLayouts/slideLayout51.xml"/></Relationships>
</file>

<file path=ppt/slides/_rels/slide27.xml.rels><?xml version="1.0" encoding="UTF-8" standalone="yes"?>
<Relationships xmlns="http://schemas.openxmlformats.org/package/2006/relationships"><Relationship Id="rId2" Type="http://schemas.openxmlformats.org/officeDocument/2006/relationships/hyperlink" Target="http://nca2014.globalchange.gov/report/sectors/energy" TargetMode="External"/><Relationship Id="rId1" Type="http://schemas.openxmlformats.org/officeDocument/2006/relationships/slideLayout" Target="../slideLayouts/slideLayout10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1.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101.xml"/></Relationships>
</file>

<file path=ppt/slides/_rels/slide3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51.xm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51.xml"/></Relationships>
</file>

<file path=ppt/slides/_rels/slide3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7.xml"/><Relationship Id="rId1" Type="http://schemas.openxmlformats.org/officeDocument/2006/relationships/slideLayout" Target="../slideLayouts/slideLayout5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96.xml"/></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96.xm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2.png"/><Relationship Id="rId1" Type="http://schemas.openxmlformats.org/officeDocument/2006/relationships/slideLayout" Target="../slideLayouts/slideLayout96.xml"/><Relationship Id="rId4" Type="http://schemas.openxmlformats.org/officeDocument/2006/relationships/image" Target="../media/image5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52.xml"/><Relationship Id="rId4" Type="http://schemas.openxmlformats.org/officeDocument/2006/relationships/image" Target="../media/image56.jpeg"/></Relationships>
</file>

<file path=ppt/slides/_rels/slide4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51.xml"/></Relationships>
</file>

<file path=ppt/slides/_rels/slide45.xml.rels><?xml version="1.0" encoding="UTF-8" standalone="yes"?>
<Relationships xmlns="http://schemas.openxmlformats.org/package/2006/relationships"><Relationship Id="rId2" Type="http://schemas.openxmlformats.org/officeDocument/2006/relationships/hyperlink" Target="mailto:http://nca2014.globalchange.gov/report/response-strategies/mitigation" TargetMode="External"/><Relationship Id="rId1" Type="http://schemas.openxmlformats.org/officeDocument/2006/relationships/slideLayout" Target="../slideLayouts/slideLayout10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28.png"/><Relationship Id="rId1" Type="http://schemas.openxmlformats.org/officeDocument/2006/relationships/slideLayout" Target="../slideLayouts/slideLayout52.xml"/><Relationship Id="rId4" Type="http://schemas.openxmlformats.org/officeDocument/2006/relationships/image" Target="../media/image59.jpeg"/></Relationships>
</file>

<file path=ppt/slides/_rels/slide48.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61.png"/><Relationship Id="rId7" Type="http://schemas.openxmlformats.org/officeDocument/2006/relationships/image" Target="../media/image65.jpeg"/><Relationship Id="rId2" Type="http://schemas.openxmlformats.org/officeDocument/2006/relationships/image" Target="../media/image60.png"/><Relationship Id="rId1" Type="http://schemas.openxmlformats.org/officeDocument/2006/relationships/slideLayout" Target="../slideLayouts/slideLayout10.xml"/><Relationship Id="rId6" Type="http://schemas.openxmlformats.org/officeDocument/2006/relationships/image" Target="../media/image64.png"/><Relationship Id="rId5" Type="http://schemas.openxmlformats.org/officeDocument/2006/relationships/image" Target="../media/image63.jpeg"/><Relationship Id="rId4" Type="http://schemas.openxmlformats.org/officeDocument/2006/relationships/image" Target="../media/image62.jpeg"/><Relationship Id="rId9" Type="http://schemas.openxmlformats.org/officeDocument/2006/relationships/image" Target="../media/image67.jpeg"/></Relationships>
</file>

<file path=ppt/slides/_rels/slide4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12" Type="http://schemas.openxmlformats.org/officeDocument/2006/relationships/image" Target="../media/image79.png"/><Relationship Id="rId2" Type="http://schemas.openxmlformats.org/officeDocument/2006/relationships/image" Target="../media/image69.png"/><Relationship Id="rId1" Type="http://schemas.openxmlformats.org/officeDocument/2006/relationships/slideLayout" Target="../slideLayouts/slideLayout10.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jpeg"/><Relationship Id="rId10" Type="http://schemas.openxmlformats.org/officeDocument/2006/relationships/image" Target="../media/image77.jpeg"/><Relationship Id="rId4" Type="http://schemas.openxmlformats.org/officeDocument/2006/relationships/image" Target="../media/image71.png"/><Relationship Id="rId9" Type="http://schemas.openxmlformats.org/officeDocument/2006/relationships/image" Target="../media/image7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5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8.xml"/><Relationship Id="rId1" Type="http://schemas.openxmlformats.org/officeDocument/2006/relationships/slideLayout" Target="../slideLayouts/slideLayout77.xml"/><Relationship Id="rId5" Type="http://schemas.openxmlformats.org/officeDocument/2006/relationships/image" Target="../media/image81.jpeg"/><Relationship Id="rId4" Type="http://schemas.openxmlformats.org/officeDocument/2006/relationships/image" Target="../media/image1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56.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Climate Change and Its Impacts in Today’s World – and Prospects for the Future</a:t>
            </a:r>
            <a:endParaRPr lang="en-US" dirty="0"/>
          </a:p>
        </p:txBody>
      </p:sp>
      <p:sp>
        <p:nvSpPr>
          <p:cNvPr id="3" name="Subtitle 2"/>
          <p:cNvSpPr>
            <a:spLocks noGrp="1"/>
          </p:cNvSpPr>
          <p:nvPr>
            <p:ph type="subTitle" idx="1"/>
          </p:nvPr>
        </p:nvSpPr>
        <p:spPr/>
        <p:txBody>
          <a:bodyPr>
            <a:normAutofit lnSpcReduction="10000"/>
          </a:bodyPr>
          <a:lstStyle/>
          <a:p>
            <a:r>
              <a:rPr lang="en-US" dirty="0" smtClean="0"/>
              <a:t>Sea Level Rise and the Future of Coastal Cities</a:t>
            </a:r>
          </a:p>
          <a:p>
            <a:r>
              <a:rPr lang="en-US" dirty="0" smtClean="0"/>
              <a:t>Boston University</a:t>
            </a:r>
          </a:p>
          <a:p>
            <a:r>
              <a:rPr lang="en-US" dirty="0" smtClean="0"/>
              <a:t>14 November 2014</a:t>
            </a:r>
            <a:endParaRPr lang="en-US" dirty="0"/>
          </a:p>
        </p:txBody>
      </p:sp>
    </p:spTree>
    <p:extLst>
      <p:ext uri="{BB962C8B-B14F-4D97-AF65-F5344CB8AC3E}">
        <p14:creationId xmlns:p14="http://schemas.microsoft.com/office/powerpoint/2010/main" val="40049279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t>Context</a:t>
            </a:r>
          </a:p>
          <a:p>
            <a:r>
              <a:rPr lang="en-US" dirty="0" smtClean="0"/>
              <a:t>What do we know, and how do we know?</a:t>
            </a:r>
          </a:p>
          <a:p>
            <a:r>
              <a:rPr lang="en-US" dirty="0" smtClean="0"/>
              <a:t>Implications for the future</a:t>
            </a:r>
          </a:p>
          <a:p>
            <a:r>
              <a:rPr lang="en-US" dirty="0" smtClean="0"/>
              <a:t>Actions for today</a:t>
            </a:r>
            <a:endParaRPr lang="en-US" dirty="0"/>
          </a:p>
        </p:txBody>
      </p:sp>
    </p:spTree>
    <p:extLst>
      <p:ext uri="{BB962C8B-B14F-4D97-AF65-F5344CB8AC3E}">
        <p14:creationId xmlns:p14="http://schemas.microsoft.com/office/powerpoint/2010/main" val="235754569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1579.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extBox 1"/>
          <p:cNvSpPr txBox="1"/>
          <p:nvPr/>
        </p:nvSpPr>
        <p:spPr>
          <a:xfrm>
            <a:off x="2019300" y="647700"/>
            <a:ext cx="4440438" cy="584776"/>
          </a:xfrm>
          <a:prstGeom prst="rect">
            <a:avLst/>
          </a:prstGeom>
          <a:noFill/>
        </p:spPr>
        <p:txBody>
          <a:bodyPr wrap="none" rtlCol="0">
            <a:spAutoFit/>
          </a:bodyPr>
          <a:lstStyle/>
          <a:p>
            <a:r>
              <a:rPr lang="en-US" sz="3200" dirty="0" smtClean="0">
                <a:solidFill>
                  <a:srgbClr val="FF0000"/>
                </a:solidFill>
              </a:rPr>
              <a:t>We are a coastal city…</a:t>
            </a:r>
            <a:endParaRPr lang="en-US" sz="3200" dirty="0">
              <a:solidFill>
                <a:srgbClr val="FF0000"/>
              </a:solidFill>
            </a:endParaRPr>
          </a:p>
        </p:txBody>
      </p:sp>
    </p:spTree>
    <p:extLst>
      <p:ext uri="{BB962C8B-B14F-4D97-AF65-F5344CB8AC3E}">
        <p14:creationId xmlns:p14="http://schemas.microsoft.com/office/powerpoint/2010/main" val="79137004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1517.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extBox 1"/>
          <p:cNvSpPr txBox="1"/>
          <p:nvPr/>
        </p:nvSpPr>
        <p:spPr>
          <a:xfrm>
            <a:off x="977900" y="1003300"/>
            <a:ext cx="7298993" cy="584776"/>
          </a:xfrm>
          <a:prstGeom prst="rect">
            <a:avLst/>
          </a:prstGeom>
          <a:noFill/>
        </p:spPr>
        <p:txBody>
          <a:bodyPr wrap="none" rtlCol="0">
            <a:spAutoFit/>
          </a:bodyPr>
          <a:lstStyle/>
          <a:p>
            <a:r>
              <a:rPr lang="en-US" sz="3200" dirty="0" smtClean="0">
                <a:solidFill>
                  <a:srgbClr val="FF0000"/>
                </a:solidFill>
              </a:rPr>
              <a:t>And we are a city of neighborhoods…</a:t>
            </a:r>
            <a:endParaRPr lang="en-US" sz="3200" dirty="0">
              <a:solidFill>
                <a:srgbClr val="FF0000"/>
              </a:solidFill>
            </a:endParaRPr>
          </a:p>
        </p:txBody>
      </p:sp>
    </p:spTree>
    <p:extLst>
      <p:ext uri="{BB962C8B-B14F-4D97-AF65-F5344CB8AC3E}">
        <p14:creationId xmlns:p14="http://schemas.microsoft.com/office/powerpoint/2010/main" val="357065225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Does This Matter?</a:t>
            </a:r>
            <a:endParaRPr lang="en-US" dirty="0"/>
          </a:p>
        </p:txBody>
      </p:sp>
      <p:sp>
        <p:nvSpPr>
          <p:cNvPr id="3" name="Content Placeholder 2"/>
          <p:cNvSpPr>
            <a:spLocks noGrp="1"/>
          </p:cNvSpPr>
          <p:nvPr>
            <p:ph idx="1"/>
          </p:nvPr>
        </p:nvSpPr>
        <p:spPr/>
        <p:txBody>
          <a:bodyPr/>
          <a:lstStyle/>
          <a:p>
            <a:r>
              <a:rPr lang="en-US" dirty="0" smtClean="0"/>
              <a:t>Because the global environmental changes about which we are rightly concerned have immediate local implications</a:t>
            </a:r>
          </a:p>
          <a:p>
            <a:r>
              <a:rPr lang="en-US" dirty="0" smtClean="0"/>
              <a:t>As well as implications for decades to come</a:t>
            </a:r>
          </a:p>
          <a:p>
            <a:r>
              <a:rPr lang="en-US" dirty="0" smtClean="0"/>
              <a:t>Are quality of life issues for residents and the entire region</a:t>
            </a:r>
          </a:p>
          <a:p>
            <a:r>
              <a:rPr lang="en-US" dirty="0" smtClean="0"/>
              <a:t>Do not have the luxury to ignore what the facts tell us, or the experiences of others</a:t>
            </a:r>
          </a:p>
          <a:p>
            <a:r>
              <a:rPr lang="en-US" dirty="0" smtClean="0"/>
              <a:t>Recognize that we are collectively managing risks even as we seek to understand more</a:t>
            </a:r>
            <a:endParaRPr lang="en-US" dirty="0"/>
          </a:p>
        </p:txBody>
      </p:sp>
    </p:spTree>
    <p:extLst>
      <p:ext uri="{BB962C8B-B14F-4D97-AF65-F5344CB8AC3E}">
        <p14:creationId xmlns:p14="http://schemas.microsoft.com/office/powerpoint/2010/main" val="109821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Long History</a:t>
            </a:r>
            <a:endParaRPr lang="en-US" dirty="0"/>
          </a:p>
        </p:txBody>
      </p:sp>
      <p:sp>
        <p:nvSpPr>
          <p:cNvPr id="3" name="Content Placeholder 2"/>
          <p:cNvSpPr>
            <a:spLocks noGrp="1"/>
          </p:cNvSpPr>
          <p:nvPr>
            <p:ph idx="1"/>
          </p:nvPr>
        </p:nvSpPr>
        <p:spPr/>
        <p:txBody>
          <a:bodyPr/>
          <a:lstStyle/>
          <a:p>
            <a:r>
              <a:rPr lang="en-US" dirty="0" smtClean="0"/>
              <a:t>For over 25 years in the US, the federal government agencies have collaborated on all the fields of climate science</a:t>
            </a:r>
          </a:p>
          <a:p>
            <a:r>
              <a:rPr lang="en-US" dirty="0" smtClean="0"/>
              <a:t>For the past 15, we have published our assessments of the state of the science regarding impacts in the US</a:t>
            </a:r>
          </a:p>
          <a:p>
            <a:r>
              <a:rPr lang="en-US" dirty="0" smtClean="0"/>
              <a:t>Paralleling the international scientific assessment process</a:t>
            </a:r>
          </a:p>
          <a:p>
            <a:r>
              <a:rPr lang="en-US" dirty="0" smtClean="0"/>
              <a:t>Where have we been, and where are we now in our understanding?</a:t>
            </a:r>
            <a:endParaRPr lang="en-US" dirty="0"/>
          </a:p>
        </p:txBody>
      </p:sp>
    </p:spTree>
    <p:extLst>
      <p:ext uri="{BB962C8B-B14F-4D97-AF65-F5344CB8AC3E}">
        <p14:creationId xmlns:p14="http://schemas.microsoft.com/office/powerpoint/2010/main" val="27968390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srcRect/>
          <a:stretch>
            <a:fillRect/>
          </a:stretch>
        </p:blipFill>
        <p:spPr bwMode="auto">
          <a:xfrm>
            <a:off x="3408860" y="1403204"/>
            <a:ext cx="3505766" cy="2628107"/>
          </a:xfrm>
          <a:prstGeom prst="rect">
            <a:avLst/>
          </a:prstGeom>
          <a:noFill/>
        </p:spPr>
      </p:pic>
      <p:pic>
        <p:nvPicPr>
          <p:cNvPr id="3" name="Picture 2" descr="TitleSlide.jpg                                                 00385141Macintosh HD                   BC93CBFC:"/>
          <p:cNvPicPr>
            <a:picLocks noChangeAspect="1" noChangeArrowheads="1"/>
          </p:cNvPicPr>
          <p:nvPr/>
        </p:nvPicPr>
        <p:blipFill>
          <a:blip r:embed="rId3"/>
          <a:srcRect/>
          <a:stretch>
            <a:fillRect/>
          </a:stretch>
        </p:blipFill>
        <p:spPr bwMode="auto">
          <a:xfrm>
            <a:off x="5484481" y="3935629"/>
            <a:ext cx="3306148" cy="2478894"/>
          </a:xfrm>
          <a:prstGeom prst="rect">
            <a:avLst/>
          </a:prstGeom>
          <a:noFill/>
          <a:ln w="9525">
            <a:noFill/>
            <a:miter lim="800000"/>
            <a:headEnd/>
            <a:tailEnd/>
          </a:ln>
        </p:spPr>
      </p:pic>
      <p:pic>
        <p:nvPicPr>
          <p:cNvPr id="4" name="Picture 3"/>
          <p:cNvPicPr>
            <a:picLocks noChangeAspect="1"/>
          </p:cNvPicPr>
          <p:nvPr/>
        </p:nvPicPr>
        <p:blipFill>
          <a:blip r:embed="rId4"/>
          <a:stretch>
            <a:fillRect/>
          </a:stretch>
        </p:blipFill>
        <p:spPr>
          <a:xfrm>
            <a:off x="483732" y="2899620"/>
            <a:ext cx="2719495" cy="3514903"/>
          </a:xfrm>
          <a:prstGeom prst="rect">
            <a:avLst/>
          </a:prstGeom>
        </p:spPr>
      </p:pic>
      <p:sp>
        <p:nvSpPr>
          <p:cNvPr id="5" name="Title 4"/>
          <p:cNvSpPr>
            <a:spLocks noGrp="1"/>
          </p:cNvSpPr>
          <p:nvPr>
            <p:ph type="title"/>
          </p:nvPr>
        </p:nvSpPr>
        <p:spPr/>
        <p:txBody>
          <a:bodyPr/>
          <a:lstStyle/>
          <a:p>
            <a:r>
              <a:rPr lang="en-US" dirty="0" smtClean="0"/>
              <a:t>A History of US Assessments</a:t>
            </a:r>
            <a:endParaRPr lang="en-US" dirty="0"/>
          </a:p>
        </p:txBody>
      </p:sp>
      <p:pic>
        <p:nvPicPr>
          <p:cNvPr id="6" name="Picture 5"/>
          <p:cNvPicPr>
            <a:picLocks noChangeAspect="1"/>
          </p:cNvPicPr>
          <p:nvPr/>
        </p:nvPicPr>
        <p:blipFill>
          <a:blip r:embed="rId5"/>
          <a:stretch>
            <a:fillRect/>
          </a:stretch>
        </p:blipFill>
        <p:spPr>
          <a:xfrm>
            <a:off x="4298491" y="6351085"/>
            <a:ext cx="4845509" cy="506915"/>
          </a:xfrm>
          <a:prstGeom prst="rect">
            <a:avLst/>
          </a:prstGeom>
        </p:spPr>
      </p:pic>
    </p:spTree>
    <p:extLst>
      <p:ext uri="{BB962C8B-B14F-4D97-AF65-F5344CB8AC3E}">
        <p14:creationId xmlns:p14="http://schemas.microsoft.com/office/powerpoint/2010/main" val="3538855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0" y="1120775"/>
            <a:ext cx="9144000" cy="1470025"/>
          </a:xfrm>
        </p:spPr>
        <p:txBody>
          <a:bodyPr anchor="t">
            <a:noAutofit/>
          </a:bodyPr>
          <a:lstStyle/>
          <a:p>
            <a:r>
              <a:rPr lang="en-US" sz="4000" dirty="0" smtClean="0">
                <a:solidFill>
                  <a:schemeClr val="accent5">
                    <a:lumMod val="50000"/>
                  </a:schemeClr>
                </a:solidFill>
              </a:rPr>
              <a:t>Climate Change Impacts</a:t>
            </a:r>
            <a:br>
              <a:rPr lang="en-US" sz="4000" dirty="0" smtClean="0">
                <a:solidFill>
                  <a:schemeClr val="accent5">
                    <a:lumMod val="50000"/>
                  </a:schemeClr>
                </a:solidFill>
              </a:rPr>
            </a:br>
            <a:r>
              <a:rPr lang="en-US" sz="4000" dirty="0" smtClean="0">
                <a:solidFill>
                  <a:schemeClr val="accent5">
                    <a:lumMod val="50000"/>
                  </a:schemeClr>
                </a:solidFill>
              </a:rPr>
              <a:t>in the United States</a:t>
            </a:r>
            <a:br>
              <a:rPr lang="en-US" sz="4000" dirty="0" smtClean="0">
                <a:solidFill>
                  <a:schemeClr val="accent5">
                    <a:lumMod val="50000"/>
                  </a:schemeClr>
                </a:solidFill>
              </a:rPr>
            </a:br>
            <a:endParaRPr lang="en-US" sz="4000" b="1" dirty="0">
              <a:solidFill>
                <a:schemeClr val="accent5">
                  <a:lumMod val="50000"/>
                </a:schemeClr>
              </a:solidFill>
            </a:endParaRPr>
          </a:p>
        </p:txBody>
      </p:sp>
      <p:pic>
        <p:nvPicPr>
          <p:cNvPr id="6" name="Picture 5"/>
          <p:cNvPicPr>
            <a:picLocks noChangeAspect="1"/>
          </p:cNvPicPr>
          <p:nvPr/>
        </p:nvPicPr>
        <p:blipFill rotWithShape="1">
          <a:blip r:embed="rId3" cstate="email">
            <a:extLst>
              <a:ext uri="{28A0092B-C50C-407E-A947-70E740481C1C}">
                <a14:useLocalDpi xmlns:a14="http://schemas.microsoft.com/office/drawing/2010/main" val="0"/>
              </a:ext>
            </a:extLst>
          </a:blip>
          <a:srcRect l="1666"/>
          <a:stretch/>
        </p:blipFill>
        <p:spPr>
          <a:xfrm>
            <a:off x="76200" y="76200"/>
            <a:ext cx="8991600" cy="1219200"/>
          </a:xfrm>
          <a:prstGeom prst="rect">
            <a:avLst/>
          </a:prstGeom>
        </p:spPr>
      </p:pic>
      <p:sp>
        <p:nvSpPr>
          <p:cNvPr id="3" name="Subtitle 2"/>
          <p:cNvSpPr>
            <a:spLocks noGrp="1"/>
          </p:cNvSpPr>
          <p:nvPr>
            <p:ph type="subTitle" idx="1"/>
          </p:nvPr>
        </p:nvSpPr>
        <p:spPr>
          <a:xfrm>
            <a:off x="627905" y="304800"/>
            <a:ext cx="7677895" cy="1143000"/>
          </a:xfrm>
        </p:spPr>
        <p:txBody>
          <a:bodyPr>
            <a:normAutofit/>
          </a:bodyPr>
          <a:lstStyle/>
          <a:p>
            <a:r>
              <a:rPr lang="en-US" sz="4000" b="1" dirty="0" smtClean="0">
                <a:solidFill>
                  <a:schemeClr val="tx1"/>
                </a:solidFill>
              </a:rPr>
              <a:t>Third National Climate Assessment</a:t>
            </a:r>
            <a:endParaRPr lang="en-US" sz="4000" b="1" dirty="0">
              <a:solidFill>
                <a:schemeClr val="tx1"/>
              </a:solidFill>
            </a:endParaRPr>
          </a:p>
        </p:txBody>
      </p:sp>
      <p:pic>
        <p:nvPicPr>
          <p:cNvPr id="8" name="Picture 7"/>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610" y="6477971"/>
            <a:ext cx="1182590" cy="264759"/>
          </a:xfrm>
          <a:prstGeom prst="rect">
            <a:avLst/>
          </a:prstGeom>
        </p:spPr>
      </p:pic>
      <p:pic>
        <p:nvPicPr>
          <p:cNvPr id="4" name="Picture 3"/>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935638" y="2403122"/>
            <a:ext cx="3272725" cy="1787878"/>
          </a:xfrm>
          <a:prstGeom prst="rect">
            <a:avLst/>
          </a:prstGeom>
        </p:spPr>
      </p:pic>
      <p:pic>
        <p:nvPicPr>
          <p:cNvPr id="7" name="Picture 6"/>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2228850" y="4210685"/>
            <a:ext cx="4686300" cy="1275715"/>
          </a:xfrm>
          <a:prstGeom prst="rect">
            <a:avLst/>
          </a:prstGeom>
        </p:spPr>
      </p:pic>
    </p:spTree>
    <p:extLst>
      <p:ext uri="{BB962C8B-B14F-4D97-AF65-F5344CB8AC3E}">
        <p14:creationId xmlns:p14="http://schemas.microsoft.com/office/powerpoint/2010/main" val="35266872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FF"/>
                </a:solidFill>
              </a:rPr>
              <a:t>Human-induced climate change has moved firmly into the present. </a:t>
            </a:r>
            <a:endParaRPr lang="en-US" dirty="0">
              <a:solidFill>
                <a:srgbClr val="FFFFFF"/>
              </a:solidFill>
            </a:endParaRPr>
          </a:p>
        </p:txBody>
      </p:sp>
      <p:pic>
        <p:nvPicPr>
          <p:cNvPr id="7" name="Content Placeholder 6"/>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929862" y="1600200"/>
            <a:ext cx="7284275" cy="4525963"/>
          </a:xfrm>
        </p:spPr>
      </p:pic>
      <p:sp>
        <p:nvSpPr>
          <p:cNvPr id="8" name="TextBox 7"/>
          <p:cNvSpPr txBox="1"/>
          <p:nvPr/>
        </p:nvSpPr>
        <p:spPr>
          <a:xfrm rot="5400000">
            <a:off x="7293094" y="5271700"/>
            <a:ext cx="1981198" cy="276999"/>
          </a:xfrm>
          <a:prstGeom prst="rect">
            <a:avLst/>
          </a:prstGeom>
          <a:noFill/>
        </p:spPr>
        <p:txBody>
          <a:bodyPr wrap="square" rtlCol="0">
            <a:spAutoFit/>
          </a:bodyPr>
          <a:lstStyle/>
          <a:p>
            <a:r>
              <a:rPr lang="en-US" sz="1200" dirty="0">
                <a:solidFill>
                  <a:prstClr val="white">
                    <a:lumMod val="65000"/>
                  </a:prstClr>
                </a:solidFill>
                <a:latin typeface="Calibri"/>
              </a:rPr>
              <a:t>© Dave Martin/AP/Corbis</a:t>
            </a:r>
          </a:p>
        </p:txBody>
      </p:sp>
    </p:spTree>
    <p:extLst>
      <p:ext uri="{BB962C8B-B14F-4D97-AF65-F5344CB8AC3E}">
        <p14:creationId xmlns:p14="http://schemas.microsoft.com/office/powerpoint/2010/main" val="41814776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a:lnSpc>
                <a:spcPts val="4300"/>
              </a:lnSpc>
            </a:pPr>
            <a:r>
              <a:rPr lang="en-US" dirty="0">
                <a:solidFill>
                  <a:srgbClr val="FFFFFF"/>
                </a:solidFill>
              </a:rPr>
              <a:t>Americans are already feeling the effects of increases in some types of extreme weather and sea level rise.</a:t>
            </a:r>
          </a:p>
        </p:txBody>
      </p:sp>
      <p:pic>
        <p:nvPicPr>
          <p:cNvPr id="5" name="Content Placeholder 4"/>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1558699" y="1981200"/>
            <a:ext cx="6026602" cy="4144963"/>
          </a:xfrm>
        </p:spPr>
      </p:pic>
      <p:sp>
        <p:nvSpPr>
          <p:cNvPr id="6" name="TextBox 5"/>
          <p:cNvSpPr txBox="1"/>
          <p:nvPr/>
        </p:nvSpPr>
        <p:spPr>
          <a:xfrm rot="5400000">
            <a:off x="6501199" y="5012694"/>
            <a:ext cx="2362199" cy="261610"/>
          </a:xfrm>
          <a:prstGeom prst="rect">
            <a:avLst/>
          </a:prstGeom>
          <a:noFill/>
        </p:spPr>
        <p:txBody>
          <a:bodyPr wrap="square" rtlCol="0">
            <a:spAutoFit/>
          </a:bodyPr>
          <a:lstStyle/>
          <a:p>
            <a:r>
              <a:rPr lang="en-US" sz="1100" dirty="0">
                <a:solidFill>
                  <a:prstClr val="white">
                    <a:lumMod val="65000"/>
                  </a:prstClr>
                </a:solidFill>
                <a:latin typeface="Calibri"/>
              </a:rPr>
              <a:t>© Stan Honda/AFP/Getty Images</a:t>
            </a:r>
          </a:p>
        </p:txBody>
      </p:sp>
    </p:spTree>
    <p:extLst>
      <p:ext uri="{BB962C8B-B14F-4D97-AF65-F5344CB8AC3E}">
        <p14:creationId xmlns:p14="http://schemas.microsoft.com/office/powerpoint/2010/main" val="20928667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57200"/>
            <a:ext cx="8763000" cy="1143000"/>
          </a:xfrm>
        </p:spPr>
        <p:txBody>
          <a:bodyPr>
            <a:noAutofit/>
          </a:bodyPr>
          <a:lstStyle/>
          <a:p>
            <a:pPr>
              <a:lnSpc>
                <a:spcPts val="3900"/>
              </a:lnSpc>
            </a:pPr>
            <a:r>
              <a:rPr lang="en-US" sz="3600" dirty="0">
                <a:solidFill>
                  <a:srgbClr val="FFFFFF"/>
                </a:solidFill>
              </a:rPr>
              <a:t>Impacts are apparent in every region and in important sectors including health, water, agriculture, energy, and more.</a:t>
            </a:r>
          </a:p>
        </p:txBody>
      </p:sp>
      <p:pic>
        <p:nvPicPr>
          <p:cNvPr id="6" name="Content Placeholder 5"/>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1180354" y="2019265"/>
            <a:ext cx="6783291" cy="4525963"/>
          </a:xfrm>
        </p:spPr>
      </p:pic>
      <p:sp>
        <p:nvSpPr>
          <p:cNvPr id="7" name="TextBox 6"/>
          <p:cNvSpPr txBox="1"/>
          <p:nvPr/>
        </p:nvSpPr>
        <p:spPr>
          <a:xfrm rot="5400000">
            <a:off x="6753895" y="5088895"/>
            <a:ext cx="2667000" cy="261610"/>
          </a:xfrm>
          <a:prstGeom prst="rect">
            <a:avLst/>
          </a:prstGeom>
          <a:noFill/>
        </p:spPr>
        <p:txBody>
          <a:bodyPr wrap="square" rtlCol="0">
            <a:spAutoFit/>
          </a:bodyPr>
          <a:lstStyle/>
          <a:p>
            <a:pPr algn="r"/>
            <a:r>
              <a:rPr lang="en-US" sz="1100" dirty="0">
                <a:solidFill>
                  <a:prstClr val="white">
                    <a:lumMod val="65000"/>
                  </a:prstClr>
                </a:solidFill>
                <a:latin typeface="Calibri"/>
              </a:rPr>
              <a:t>© Scott Olson/Getty Images</a:t>
            </a:r>
          </a:p>
        </p:txBody>
      </p:sp>
    </p:spTree>
    <p:extLst>
      <p:ext uri="{BB962C8B-B14F-4D97-AF65-F5344CB8AC3E}">
        <p14:creationId xmlns:p14="http://schemas.microsoft.com/office/powerpoint/2010/main" val="3997508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09600"/>
            <a:ext cx="8763000" cy="1143000"/>
          </a:xfrm>
        </p:spPr>
        <p:txBody>
          <a:bodyPr>
            <a:noAutofit/>
          </a:bodyPr>
          <a:lstStyle/>
          <a:p>
            <a:pPr>
              <a:lnSpc>
                <a:spcPts val="3900"/>
              </a:lnSpc>
            </a:pPr>
            <a:r>
              <a:rPr lang="en-US" sz="3600" dirty="0" smtClean="0">
                <a:solidFill>
                  <a:srgbClr val="FFFFFF"/>
                </a:solidFill>
              </a:rPr>
              <a:t>There are many actions we can take to reduce future climate change and its impacts and to prepare for the impacts we can’t avoid.</a:t>
            </a:r>
            <a:endParaRPr lang="en-US" sz="3600" dirty="0">
              <a:solidFill>
                <a:srgbClr val="FFFFFF"/>
              </a:solidFill>
            </a:endParaRPr>
          </a:p>
        </p:txBody>
      </p:sp>
      <p:pic>
        <p:nvPicPr>
          <p:cNvPr id="8" name="docs-internal-guid-918b2ad2-1efd-07c9-d2ef-944abce41ed0" descr="https://lh5.googleusercontent.com/YPemjV-6aSi-32pyhRqErWEj5oRriSlWuniE5LKCY00_dO1XEzOm3Ry4AQd8exVqcfmfbLPOafl2qDmUkhQOzLGAIsX2rUgzDO-uctWsp-kTgY0g2cAA4I0thqnMY8UQ"/>
          <p:cNvPicPr/>
          <p:nvPr/>
        </p:nvPicPr>
        <p:blipFill rotWithShape="1">
          <a:blip r:embed="rId2" cstate="email">
            <a:extLst>
              <a:ext uri="{28A0092B-C50C-407E-A947-70E740481C1C}">
                <a14:useLocalDpi xmlns:a14="http://schemas.microsoft.com/office/drawing/2010/main" val="0"/>
              </a:ext>
            </a:extLst>
          </a:blip>
          <a:srcRect r="12517"/>
          <a:stretch/>
        </p:blipFill>
        <p:spPr bwMode="auto">
          <a:xfrm>
            <a:off x="296091" y="2514600"/>
            <a:ext cx="4199709" cy="3429000"/>
          </a:xfrm>
          <a:prstGeom prst="rect">
            <a:avLst/>
          </a:prstGeom>
          <a:noFill/>
          <a:ln>
            <a:noFill/>
          </a:ln>
        </p:spPr>
      </p:pic>
      <p:pic>
        <p:nvPicPr>
          <p:cNvPr id="9" name="docs-internal-guid-c3b15ffe-1ef6-3e6a-1e3e-d6045869ffdd" descr="https://lh3.googleusercontent.com/Jf1IKLT4_dShTOe5D2HSI7TPFwmKQj3bDvxusolQsHYgRxQaZoFOaH1C9GVaNXO1zlXK8INCGWOCjewtVe6dRsm2jj8dqIOZ9XxmNu-kTyS6IkDbswNifyCF3fx_84LV"/>
          <p:cNvPicPr/>
          <p:nvPr/>
        </p:nvPicPr>
        <p:blipFill rotWithShape="1">
          <a:blip r:embed="rId3" cstate="email">
            <a:extLst>
              <a:ext uri="{28A0092B-C50C-407E-A947-70E740481C1C}">
                <a14:useLocalDpi xmlns:a14="http://schemas.microsoft.com/office/drawing/2010/main" val="0"/>
              </a:ext>
            </a:extLst>
          </a:blip>
          <a:srcRect r="2831"/>
          <a:stretch/>
        </p:blipFill>
        <p:spPr bwMode="auto">
          <a:xfrm>
            <a:off x="4800600" y="2514600"/>
            <a:ext cx="3983807" cy="3429000"/>
          </a:xfrm>
          <a:prstGeom prst="rect">
            <a:avLst/>
          </a:prstGeom>
          <a:noFill/>
          <a:ln>
            <a:noFill/>
          </a:ln>
        </p:spPr>
      </p:pic>
      <p:sp>
        <p:nvSpPr>
          <p:cNvPr id="7" name="TextBox 6"/>
          <p:cNvSpPr txBox="1"/>
          <p:nvPr/>
        </p:nvSpPr>
        <p:spPr>
          <a:xfrm rot="5400000">
            <a:off x="-699701" y="5050794"/>
            <a:ext cx="1828801" cy="261610"/>
          </a:xfrm>
          <a:prstGeom prst="rect">
            <a:avLst/>
          </a:prstGeom>
          <a:noFill/>
        </p:spPr>
        <p:txBody>
          <a:bodyPr wrap="square" rtlCol="0">
            <a:spAutoFit/>
          </a:bodyPr>
          <a:lstStyle/>
          <a:p>
            <a:r>
              <a:rPr lang="en-US" sz="1100" dirty="0">
                <a:solidFill>
                  <a:prstClr val="white">
                    <a:lumMod val="65000"/>
                  </a:prstClr>
                </a:solidFill>
                <a:latin typeface="Calibri"/>
              </a:rPr>
              <a:t>©Dennis Schroeder, NREL</a:t>
            </a:r>
          </a:p>
        </p:txBody>
      </p:sp>
      <p:sp>
        <p:nvSpPr>
          <p:cNvPr id="10" name="TextBox 9"/>
          <p:cNvSpPr txBox="1"/>
          <p:nvPr/>
        </p:nvSpPr>
        <p:spPr>
          <a:xfrm rot="5400000">
            <a:off x="6993895" y="4029789"/>
            <a:ext cx="3733799" cy="246221"/>
          </a:xfrm>
          <a:prstGeom prst="rect">
            <a:avLst/>
          </a:prstGeom>
          <a:noFill/>
        </p:spPr>
        <p:txBody>
          <a:bodyPr wrap="square" rtlCol="0">
            <a:spAutoFit/>
          </a:bodyPr>
          <a:lstStyle/>
          <a:p>
            <a:pPr algn="r"/>
            <a:r>
              <a:rPr lang="en-US" sz="1000" dirty="0">
                <a:solidFill>
                  <a:prstClr val="white">
                    <a:lumMod val="65000"/>
                  </a:prstClr>
                </a:solidFill>
                <a:latin typeface="Calibri"/>
              </a:rPr>
              <a:t>©Esperanza </a:t>
            </a:r>
            <a:r>
              <a:rPr lang="en-US" sz="1000" dirty="0" err="1">
                <a:solidFill>
                  <a:prstClr val="white">
                    <a:lumMod val="65000"/>
                  </a:prstClr>
                </a:solidFill>
                <a:latin typeface="Calibri"/>
              </a:rPr>
              <a:t>Stancioff</a:t>
            </a:r>
            <a:r>
              <a:rPr lang="en-US" sz="1000" dirty="0">
                <a:solidFill>
                  <a:prstClr val="white">
                    <a:lumMod val="65000"/>
                  </a:prstClr>
                </a:solidFill>
                <a:latin typeface="Calibri"/>
              </a:rPr>
              <a:t>, </a:t>
            </a:r>
            <a:r>
              <a:rPr lang="en-US" sz="1000" dirty="0" err="1">
                <a:solidFill>
                  <a:prstClr val="white">
                    <a:lumMod val="65000"/>
                  </a:prstClr>
                </a:solidFill>
                <a:latin typeface="Calibri"/>
              </a:rPr>
              <a:t>UMaine</a:t>
            </a:r>
            <a:r>
              <a:rPr lang="en-US" sz="1000" dirty="0">
                <a:solidFill>
                  <a:prstClr val="white">
                    <a:lumMod val="65000"/>
                  </a:prstClr>
                </a:solidFill>
                <a:latin typeface="Calibri"/>
              </a:rPr>
              <a:t> Extension and Maine Sea Grant</a:t>
            </a:r>
          </a:p>
        </p:txBody>
      </p:sp>
    </p:spTree>
    <p:extLst>
      <p:ext uri="{BB962C8B-B14F-4D97-AF65-F5344CB8AC3E}">
        <p14:creationId xmlns:p14="http://schemas.microsoft.com/office/powerpoint/2010/main" val="40212086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The World is Warming</a:t>
            </a:r>
            <a:endParaRPr lang="en-US" dirty="0">
              <a:solidFill>
                <a:schemeClr val="tx1"/>
              </a:solidFill>
            </a:endParaRPr>
          </a:p>
        </p:txBody>
      </p:sp>
      <p:sp>
        <p:nvSpPr>
          <p:cNvPr id="3" name="Content Placeholder 2"/>
          <p:cNvSpPr>
            <a:spLocks noGrp="1"/>
          </p:cNvSpPr>
          <p:nvPr>
            <p:ph idx="1"/>
          </p:nvPr>
        </p:nvSpPr>
        <p:spPr/>
        <p:txBody>
          <a:bodyPr/>
          <a:lstStyle/>
          <a:p>
            <a:pPr marL="0" indent="0">
              <a:buNone/>
            </a:pPr>
            <a:r>
              <a:rPr lang="en-US" dirty="0" smtClean="0">
                <a:solidFill>
                  <a:srgbClr val="FFFFFF"/>
                </a:solidFill>
              </a:rPr>
              <a:t>Numerous independent lines of evidence demonstrate that warming has continued.</a:t>
            </a:r>
          </a:p>
          <a:p>
            <a:pPr marL="0" indent="0">
              <a:buNone/>
            </a:pPr>
            <a:endParaRPr lang="en-US" dirty="0">
              <a:solidFill>
                <a:srgbClr val="FFFFFF"/>
              </a:solidFill>
            </a:endParaRPr>
          </a:p>
          <a:p>
            <a:pPr marL="0" indent="0">
              <a:buNone/>
            </a:pPr>
            <a:r>
              <a:rPr lang="en-US" dirty="0" smtClean="0">
                <a:solidFill>
                  <a:srgbClr val="FFFFFF"/>
                </a:solidFill>
              </a:rPr>
              <a:t>Because human-induced warming is super-imposed on a naturally varying climate, rising temperatures are not evenly distributed across the globe or over time. </a:t>
            </a:r>
            <a:endParaRPr lang="en-US" dirty="0">
              <a:solidFill>
                <a:srgbClr val="FFFFFF"/>
              </a:solidFill>
            </a:endParaRPr>
          </a:p>
        </p:txBody>
      </p:sp>
    </p:spTree>
    <p:extLst>
      <p:ext uri="{BB962C8B-B14F-4D97-AF65-F5344CB8AC3E}">
        <p14:creationId xmlns:p14="http://schemas.microsoft.com/office/powerpoint/2010/main" val="14214858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rmAutofit fontScale="90000"/>
          </a:bodyPr>
          <a:lstStyle/>
          <a:p>
            <a:r>
              <a:rPr lang="en-US" dirty="0"/>
              <a:t>Global Temperature and Carbon Dioxide</a:t>
            </a:r>
          </a:p>
        </p:txBody>
      </p:sp>
      <p:pic>
        <p:nvPicPr>
          <p:cNvPr id="6" name="Picture 5"/>
          <p:cNvPicPr>
            <a:picLocks noChangeAspect="1"/>
          </p:cNvPicPr>
          <p:nvPr/>
        </p:nvPicPr>
        <p:blipFill rotWithShape="1">
          <a:blip r:embed="rId3" cstate="email">
            <a:extLst>
              <a:ext uri="{28A0092B-C50C-407E-A947-70E740481C1C}">
                <a14:useLocalDpi xmlns:a14="http://schemas.microsoft.com/office/drawing/2010/main" val="0"/>
              </a:ext>
            </a:extLst>
          </a:blip>
          <a:srcRect l="1389" t="8461" r="1648" b="2137"/>
          <a:stretch/>
        </p:blipFill>
        <p:spPr>
          <a:xfrm>
            <a:off x="808892" y="1371600"/>
            <a:ext cx="7496908" cy="5241822"/>
          </a:xfrm>
          <a:prstGeom prst="rect">
            <a:avLst/>
          </a:prstGeom>
        </p:spPr>
      </p:pic>
    </p:spTree>
    <p:extLst>
      <p:ext uri="{BB962C8B-B14F-4D97-AF65-F5344CB8AC3E}">
        <p14:creationId xmlns:p14="http://schemas.microsoft.com/office/powerpoint/2010/main" val="21943707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76200"/>
            <a:ext cx="8229600" cy="1143000"/>
          </a:xfrm>
        </p:spPr>
        <p:txBody>
          <a:bodyPr/>
          <a:lstStyle/>
          <a:p>
            <a:r>
              <a:rPr lang="en-US" dirty="0"/>
              <a:t>Temperature Change by Decade</a:t>
            </a:r>
          </a:p>
        </p:txBody>
      </p:sp>
      <p:pic>
        <p:nvPicPr>
          <p:cNvPr id="10" name="Picture 9"/>
          <p:cNvPicPr>
            <a:picLocks noChangeAspect="1"/>
          </p:cNvPicPr>
          <p:nvPr/>
        </p:nvPicPr>
        <p:blipFill rotWithShape="1">
          <a:blip r:embed="rId3" cstate="email">
            <a:extLst>
              <a:ext uri="{28A0092B-C50C-407E-A947-70E740481C1C}">
                <a14:useLocalDpi xmlns:a14="http://schemas.microsoft.com/office/drawing/2010/main" val="0"/>
              </a:ext>
            </a:extLst>
          </a:blip>
          <a:srcRect l="2891" t="8891" r="3730" b="4372"/>
          <a:stretch/>
        </p:blipFill>
        <p:spPr>
          <a:xfrm>
            <a:off x="981808" y="1295400"/>
            <a:ext cx="7180385" cy="5257800"/>
          </a:xfrm>
          <a:prstGeom prst="rect">
            <a:avLst/>
          </a:prstGeom>
        </p:spPr>
      </p:pic>
    </p:spTree>
    <p:extLst>
      <p:ext uri="{BB962C8B-B14F-4D97-AF65-F5344CB8AC3E}">
        <p14:creationId xmlns:p14="http://schemas.microsoft.com/office/powerpoint/2010/main" val="18488417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Arctic Sea Ice Decline</a:t>
            </a:r>
          </a:p>
        </p:txBody>
      </p:sp>
      <p:pic>
        <p:nvPicPr>
          <p:cNvPr id="3" name="Picture 2"/>
          <p:cNvPicPr>
            <a:picLocks noChangeAspect="1"/>
          </p:cNvPicPr>
          <p:nvPr/>
        </p:nvPicPr>
        <p:blipFill rotWithShape="1">
          <a:blip r:embed="rId3" cstate="email">
            <a:extLst>
              <a:ext uri="{28A0092B-C50C-407E-A947-70E740481C1C}">
                <a14:useLocalDpi xmlns:a14="http://schemas.microsoft.com/office/drawing/2010/main" val="0"/>
              </a:ext>
            </a:extLst>
          </a:blip>
          <a:srcRect l="1346" t="2495" r="1795" b="4740"/>
          <a:stretch/>
        </p:blipFill>
        <p:spPr>
          <a:xfrm>
            <a:off x="152400" y="1676400"/>
            <a:ext cx="8856785" cy="3704492"/>
          </a:xfrm>
          <a:prstGeom prst="rect">
            <a:avLst/>
          </a:prstGeom>
        </p:spPr>
      </p:pic>
    </p:spTree>
    <p:extLst>
      <p:ext uri="{BB962C8B-B14F-4D97-AF65-F5344CB8AC3E}">
        <p14:creationId xmlns:p14="http://schemas.microsoft.com/office/powerpoint/2010/main" val="1947061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dirty="0"/>
              <a:t>Ice Loss from the Two Polar Ice Sheets</a:t>
            </a:r>
          </a:p>
        </p:txBody>
      </p:sp>
      <p:pic>
        <p:nvPicPr>
          <p:cNvPr id="3" name="Picture 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168058" y="1219200"/>
            <a:ext cx="4807885" cy="5486400"/>
          </a:xfrm>
          <a:prstGeom prst="rect">
            <a:avLst/>
          </a:prstGeom>
        </p:spPr>
      </p:pic>
    </p:spTree>
    <p:extLst>
      <p:ext uri="{BB962C8B-B14F-4D97-AF65-F5344CB8AC3E}">
        <p14:creationId xmlns:p14="http://schemas.microsoft.com/office/powerpoint/2010/main" val="42795166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219200"/>
          </a:xfrm>
        </p:spPr>
        <p:txBody>
          <a:bodyPr>
            <a:normAutofit fontScale="90000"/>
          </a:bodyPr>
          <a:lstStyle/>
          <a:p>
            <a:r>
              <a:rPr lang="en-US" dirty="0" smtClean="0"/>
              <a:t>Human activity is the primary cause</a:t>
            </a:r>
            <a:endParaRPr lang="en-US" dirty="0"/>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648200" y="1600200"/>
            <a:ext cx="3561864" cy="4800600"/>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90600" y="1600200"/>
            <a:ext cx="3276600" cy="4914900"/>
          </a:xfrm>
          <a:prstGeom prst="rect">
            <a:avLst/>
          </a:prstGeom>
        </p:spPr>
      </p:pic>
      <p:sp>
        <p:nvSpPr>
          <p:cNvPr id="6" name="TextBox 5"/>
          <p:cNvSpPr txBox="1"/>
          <p:nvPr/>
        </p:nvSpPr>
        <p:spPr>
          <a:xfrm rot="5400000">
            <a:off x="-1205301" y="4296489"/>
            <a:ext cx="4114800" cy="246221"/>
          </a:xfrm>
          <a:prstGeom prst="rect">
            <a:avLst/>
          </a:prstGeom>
          <a:noFill/>
        </p:spPr>
        <p:txBody>
          <a:bodyPr wrap="square" rtlCol="0">
            <a:spAutoFit/>
          </a:bodyPr>
          <a:lstStyle/>
          <a:p>
            <a:pPr algn="r"/>
            <a:r>
              <a:rPr lang="en-US" sz="1000" dirty="0">
                <a:solidFill>
                  <a:prstClr val="white">
                    <a:lumMod val="65000"/>
                  </a:prstClr>
                </a:solidFill>
                <a:latin typeface="Calibri"/>
              </a:rPr>
              <a:t>©Tom </a:t>
            </a:r>
            <a:r>
              <a:rPr lang="en-US" sz="1000" dirty="0" err="1">
                <a:solidFill>
                  <a:prstClr val="white">
                    <a:lumMod val="65000"/>
                  </a:prstClr>
                </a:solidFill>
                <a:latin typeface="Calibri"/>
              </a:rPr>
              <a:t>Mihalek</a:t>
            </a:r>
            <a:r>
              <a:rPr lang="en-US" sz="1000" dirty="0">
                <a:solidFill>
                  <a:prstClr val="white">
                    <a:lumMod val="65000"/>
                  </a:prstClr>
                </a:solidFill>
                <a:latin typeface="Calibri"/>
              </a:rPr>
              <a:t>/Reuters/Corbis</a:t>
            </a:r>
          </a:p>
        </p:txBody>
      </p:sp>
      <p:sp>
        <p:nvSpPr>
          <p:cNvPr id="7" name="TextBox 6"/>
          <p:cNvSpPr txBox="1"/>
          <p:nvPr/>
        </p:nvSpPr>
        <p:spPr>
          <a:xfrm rot="5400000">
            <a:off x="6276645" y="4220289"/>
            <a:ext cx="4114800" cy="246221"/>
          </a:xfrm>
          <a:prstGeom prst="rect">
            <a:avLst/>
          </a:prstGeom>
          <a:noFill/>
        </p:spPr>
        <p:txBody>
          <a:bodyPr wrap="square" rtlCol="0">
            <a:spAutoFit/>
          </a:bodyPr>
          <a:lstStyle/>
          <a:p>
            <a:pPr algn="r"/>
            <a:r>
              <a:rPr lang="en-US" sz="1000" dirty="0">
                <a:solidFill>
                  <a:prstClr val="white">
                    <a:lumMod val="65000"/>
                  </a:prstClr>
                </a:solidFill>
                <a:latin typeface="Calibri"/>
              </a:rPr>
              <a:t>© Phillip J. Redman, U.S. Geological Survey</a:t>
            </a:r>
          </a:p>
        </p:txBody>
      </p:sp>
    </p:spTree>
    <p:extLst>
      <p:ext uri="{BB962C8B-B14F-4D97-AF65-F5344CB8AC3E}">
        <p14:creationId xmlns:p14="http://schemas.microsoft.com/office/powerpoint/2010/main" val="23474761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a:t>Carbon Emissions in the Industrial Age</a:t>
            </a:r>
          </a:p>
        </p:txBody>
      </p:sp>
      <p:pic>
        <p:nvPicPr>
          <p:cNvPr id="3" name="Picture 2"/>
          <p:cNvPicPr>
            <a:picLocks noChangeAspect="1"/>
          </p:cNvPicPr>
          <p:nvPr/>
        </p:nvPicPr>
        <p:blipFill rotWithShape="1">
          <a:blip r:embed="rId3" cstate="email">
            <a:extLst>
              <a:ext uri="{28A0092B-C50C-407E-A947-70E740481C1C}">
                <a14:useLocalDpi xmlns:a14="http://schemas.microsoft.com/office/drawing/2010/main" val="0"/>
              </a:ext>
            </a:extLst>
          </a:blip>
          <a:srcRect l="1163" t="1724" r="3084"/>
          <a:stretch/>
        </p:blipFill>
        <p:spPr>
          <a:xfrm>
            <a:off x="457200" y="1064508"/>
            <a:ext cx="8188568" cy="5641092"/>
          </a:xfrm>
          <a:prstGeom prst="rect">
            <a:avLst/>
          </a:prstGeom>
        </p:spPr>
      </p:pic>
    </p:spTree>
    <p:extLst>
      <p:ext uri="{BB962C8B-B14F-4D97-AF65-F5344CB8AC3E}">
        <p14:creationId xmlns:p14="http://schemas.microsoft.com/office/powerpoint/2010/main" val="22571006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 y="152400"/>
            <a:ext cx="9144000" cy="1143000"/>
          </a:xfrm>
        </p:spPr>
        <p:txBody>
          <a:bodyPr>
            <a:normAutofit/>
          </a:bodyPr>
          <a:lstStyle/>
          <a:p>
            <a:pPr>
              <a:lnSpc>
                <a:spcPts val="4400"/>
              </a:lnSpc>
            </a:pPr>
            <a:r>
              <a:rPr lang="en-US" sz="3600" dirty="0"/>
              <a:t>Major North American </a:t>
            </a:r>
            <a:r>
              <a:rPr lang="en-US" sz="3600" dirty="0" smtClean="0"/>
              <a:t>CO</a:t>
            </a:r>
            <a:r>
              <a:rPr lang="en-US" sz="3600" baseline="-25000" dirty="0" smtClean="0"/>
              <a:t>2 </a:t>
            </a:r>
            <a:r>
              <a:rPr lang="en-US" sz="3600" dirty="0" smtClean="0"/>
              <a:t>Sources </a:t>
            </a:r>
            <a:r>
              <a:rPr lang="en-US" sz="3600" dirty="0"/>
              <a:t>and Sinks</a:t>
            </a:r>
          </a:p>
        </p:txBody>
      </p:sp>
      <p:pic>
        <p:nvPicPr>
          <p:cNvPr id="3" name="Picture 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52400" y="1295400"/>
            <a:ext cx="8839200" cy="5248275"/>
          </a:xfrm>
          <a:prstGeom prst="rect">
            <a:avLst/>
          </a:prstGeom>
        </p:spPr>
      </p:pic>
    </p:spTree>
    <p:extLst>
      <p:ext uri="{BB962C8B-B14F-4D97-AF65-F5344CB8AC3E}">
        <p14:creationId xmlns:p14="http://schemas.microsoft.com/office/powerpoint/2010/main" val="11028289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Impacts </a:t>
            </a:r>
            <a:r>
              <a:rPr lang="en-US" dirty="0"/>
              <a:t>A</a:t>
            </a:r>
            <a:r>
              <a:rPr lang="en-US" dirty="0" smtClean="0"/>
              <a:t>re </a:t>
            </a:r>
            <a:r>
              <a:rPr lang="en-US" dirty="0"/>
              <a:t>A</a:t>
            </a:r>
            <a:r>
              <a:rPr lang="en-US" dirty="0" smtClean="0"/>
              <a:t>lready Widespread</a:t>
            </a:r>
            <a:endParaRPr lang="en-US" dirty="0"/>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838200" y="1371600"/>
            <a:ext cx="7381875" cy="4724400"/>
          </a:xfrm>
          <a:prstGeom prst="rect">
            <a:avLst/>
          </a:prstGeom>
        </p:spPr>
      </p:pic>
      <p:sp>
        <p:nvSpPr>
          <p:cNvPr id="5" name="TextBox 4"/>
          <p:cNvSpPr txBox="1"/>
          <p:nvPr/>
        </p:nvSpPr>
        <p:spPr>
          <a:xfrm rot="5400000">
            <a:off x="6811089" y="4525090"/>
            <a:ext cx="3048000" cy="246221"/>
          </a:xfrm>
          <a:prstGeom prst="rect">
            <a:avLst/>
          </a:prstGeom>
          <a:noFill/>
        </p:spPr>
        <p:txBody>
          <a:bodyPr wrap="square" rtlCol="0">
            <a:spAutoFit/>
          </a:bodyPr>
          <a:lstStyle/>
          <a:p>
            <a:pPr algn="r"/>
            <a:r>
              <a:rPr lang="en-US" sz="1000" dirty="0">
                <a:solidFill>
                  <a:prstClr val="white">
                    <a:lumMod val="65000"/>
                  </a:prstClr>
                </a:solidFill>
                <a:latin typeface="Calibri"/>
              </a:rPr>
              <a:t>©AP Photo/The Virginian-Pilot, Steve </a:t>
            </a:r>
            <a:r>
              <a:rPr lang="en-US" sz="1000" dirty="0" err="1">
                <a:solidFill>
                  <a:prstClr val="white">
                    <a:lumMod val="65000"/>
                  </a:prstClr>
                </a:solidFill>
                <a:latin typeface="Calibri"/>
              </a:rPr>
              <a:t>Earley</a:t>
            </a:r>
            <a:endParaRPr lang="en-US" sz="1000" dirty="0">
              <a:solidFill>
                <a:prstClr val="white">
                  <a:lumMod val="65000"/>
                </a:prstClr>
              </a:solidFill>
              <a:latin typeface="Calibri"/>
            </a:endParaRPr>
          </a:p>
        </p:txBody>
      </p:sp>
    </p:spTree>
    <p:extLst>
      <p:ext uri="{BB962C8B-B14F-4D97-AF65-F5344CB8AC3E}">
        <p14:creationId xmlns:p14="http://schemas.microsoft.com/office/powerpoint/2010/main" val="12389260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
        <p:cNvGrpSpPr/>
        <p:nvPr/>
      </p:nvGrpSpPr>
      <p:grpSpPr>
        <a:xfrm>
          <a:off x="0" y="0"/>
          <a:ext cx="0" cy="0"/>
          <a:chOff x="0" y="0"/>
          <a:chExt cx="0" cy="0"/>
        </a:xfrm>
      </p:grpSpPr>
      <p:sp>
        <p:nvSpPr>
          <p:cNvPr id="30" name="Shape 30"/>
          <p:cNvSpPr txBox="1">
            <a:spLocks noGrp="1"/>
          </p:cNvSpPr>
          <p:nvPr>
            <p:ph type="title"/>
          </p:nvPr>
        </p:nvSpPr>
        <p:spPr>
          <a:prstGeom prst="rect">
            <a:avLst/>
          </a:prstGeom>
        </p:spPr>
        <p:txBody>
          <a:bodyPr lIns="91425" tIns="91425" rIns="91425" bIns="91425" anchor="ctr" anchorCtr="0">
            <a:noAutofit/>
          </a:bodyPr>
          <a:lstStyle/>
          <a:p>
            <a:pPr algn="ctr">
              <a:spcBef>
                <a:spcPts val="0"/>
              </a:spcBef>
              <a:buNone/>
            </a:pPr>
            <a:r>
              <a:rPr lang="en" b="0" dirty="0"/>
              <a:t>Sea Level is Rising</a:t>
            </a:r>
          </a:p>
        </p:txBody>
      </p:sp>
      <p:pic>
        <p:nvPicPr>
          <p:cNvPr id="5" name="Shape 31"/>
          <p:cNvPicPr preferRelativeResize="0">
            <a:picLocks noGrp="1"/>
          </p:cNvPicPr>
          <p:nvPr>
            <p:ph idx="1"/>
          </p:nvPr>
        </p:nvPicPr>
        <p:blipFill rotWithShape="1">
          <a:blip r:embed="rId3"/>
          <a:srcRect t="10102"/>
          <a:stretch/>
        </p:blipFill>
        <p:spPr>
          <a:xfrm>
            <a:off x="539185" y="2057400"/>
            <a:ext cx="8065630" cy="4068763"/>
          </a:xfrm>
          <a:prstGeom prst="rect">
            <a:avLst/>
          </a:prstGeom>
        </p:spPr>
      </p:pic>
      <p:sp>
        <p:nvSpPr>
          <p:cNvPr id="2" name="TextBox 1"/>
          <p:cNvSpPr txBox="1"/>
          <p:nvPr/>
        </p:nvSpPr>
        <p:spPr>
          <a:xfrm>
            <a:off x="2057400" y="6292334"/>
            <a:ext cx="4782976" cy="369332"/>
          </a:xfrm>
          <a:prstGeom prst="rect">
            <a:avLst/>
          </a:prstGeom>
          <a:noFill/>
        </p:spPr>
        <p:txBody>
          <a:bodyPr wrap="none" rtlCol="0">
            <a:spAutoFit/>
          </a:bodyPr>
          <a:lstStyle/>
          <a:p>
            <a:pPr defTabSz="457200" fontAlgn="base"/>
            <a:r>
              <a:rPr lang="en-US" dirty="0">
                <a:solidFill>
                  <a:prstClr val="white"/>
                </a:solidFill>
                <a:latin typeface="Calibri"/>
              </a:rPr>
              <a:t>Data from Permanent Service for Mean Sea Level</a:t>
            </a:r>
          </a:p>
        </p:txBody>
      </p:sp>
    </p:spTree>
    <p:extLst>
      <p:ext uri="{BB962C8B-B14F-4D97-AF65-F5344CB8AC3E}">
        <p14:creationId xmlns:p14="http://schemas.microsoft.com/office/powerpoint/2010/main" val="4237848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 name="Title 1"/>
          <p:cNvSpPr txBox="1">
            <a:spLocks/>
          </p:cNvSpPr>
          <p:nvPr/>
        </p:nvSpPr>
        <p:spPr>
          <a:xfrm>
            <a:off x="457200" y="762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prstClr val="white"/>
                </a:solidFill>
                <a:latin typeface="Calibri"/>
              </a:rPr>
              <a:t>Water Stress in the U. S.</a:t>
            </a:r>
            <a:endParaRPr lang="en-US" dirty="0">
              <a:solidFill>
                <a:prstClr val="white"/>
              </a:solidFill>
              <a:latin typeface="Calibri"/>
            </a:endParaRPr>
          </a:p>
        </p:txBody>
      </p:sp>
      <p:pic>
        <p:nvPicPr>
          <p:cNvPr id="6" name="Picture 5"/>
          <p:cNvPicPr>
            <a:picLocks noChangeAspect="1"/>
          </p:cNvPicPr>
          <p:nvPr/>
        </p:nvPicPr>
        <p:blipFill rotWithShape="1">
          <a:blip r:embed="rId3" cstate="email">
            <a:extLst>
              <a:ext uri="{28A0092B-C50C-407E-A947-70E740481C1C}">
                <a14:useLocalDpi xmlns:a14="http://schemas.microsoft.com/office/drawing/2010/main" val="0"/>
              </a:ext>
            </a:extLst>
          </a:blip>
          <a:srcRect l="1777" t="1388" r="669" b="748"/>
          <a:stretch/>
        </p:blipFill>
        <p:spPr>
          <a:xfrm>
            <a:off x="1025769" y="1219200"/>
            <a:ext cx="7092462" cy="5369169"/>
          </a:xfrm>
          <a:prstGeom prst="rect">
            <a:avLst/>
          </a:prstGeom>
        </p:spPr>
      </p:pic>
    </p:spTree>
    <p:extLst>
      <p:ext uri="{BB962C8B-B14F-4D97-AF65-F5344CB8AC3E}">
        <p14:creationId xmlns:p14="http://schemas.microsoft.com/office/powerpoint/2010/main" val="8990630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53069" y="1506480"/>
            <a:ext cx="9032230" cy="47419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 name="Rectangle 3"/>
          <p:cNvSpPr/>
          <p:nvPr/>
        </p:nvSpPr>
        <p:spPr>
          <a:xfrm>
            <a:off x="533399" y="150753"/>
            <a:ext cx="8551899" cy="1220847"/>
          </a:xfrm>
          <a:prstGeom prst="rect">
            <a:avLst/>
          </a:prstGeom>
        </p:spPr>
        <p:txBody>
          <a:bodyPr wrap="square">
            <a:spAutoFit/>
          </a:bodyPr>
          <a:lstStyle/>
          <a:p>
            <a:pPr algn="ctr">
              <a:lnSpc>
                <a:spcPts val="4400"/>
              </a:lnSpc>
            </a:pPr>
            <a:r>
              <a:rPr lang="en-US" sz="4000" dirty="0">
                <a:solidFill>
                  <a:prstClr val="white"/>
                </a:solidFill>
                <a:latin typeface="Calibri"/>
              </a:rPr>
              <a:t>Increase in Cooling Demand and Decrease in Heating Demand</a:t>
            </a:r>
          </a:p>
        </p:txBody>
      </p:sp>
      <p:pic>
        <p:nvPicPr>
          <p:cNvPr id="3" name="Picture 2"/>
          <p:cNvPicPr>
            <a:picLocks noChangeAspect="1"/>
          </p:cNvPicPr>
          <p:nvPr/>
        </p:nvPicPr>
        <p:blipFill rotWithShape="1">
          <a:blip r:embed="rId3" cstate="email">
            <a:extLst>
              <a:ext uri="{28A0092B-C50C-407E-A947-70E740481C1C}">
                <a14:useLocalDpi xmlns:a14="http://schemas.microsoft.com/office/drawing/2010/main" val="0"/>
              </a:ext>
            </a:extLst>
          </a:blip>
          <a:srcRect t="8492"/>
          <a:stretch/>
        </p:blipFill>
        <p:spPr>
          <a:xfrm>
            <a:off x="99917" y="2122714"/>
            <a:ext cx="8938531" cy="3988510"/>
          </a:xfrm>
          <a:prstGeom prst="rect">
            <a:avLst/>
          </a:prstGeom>
        </p:spPr>
      </p:pic>
      <p:pic>
        <p:nvPicPr>
          <p:cNvPr id="9" name="Picture 8"/>
          <p:cNvPicPr>
            <a:picLocks noChangeAspect="1"/>
          </p:cNvPicPr>
          <p:nvPr/>
        </p:nvPicPr>
        <p:blipFill rotWithShape="1">
          <a:blip r:embed="rId4" cstate="email">
            <a:extLst>
              <a:ext uri="{28A0092B-C50C-407E-A947-70E740481C1C}">
                <a14:useLocalDpi xmlns:a14="http://schemas.microsoft.com/office/drawing/2010/main" val="0"/>
              </a:ext>
            </a:extLst>
          </a:blip>
          <a:srcRect l="1107"/>
          <a:stretch/>
        </p:blipFill>
        <p:spPr>
          <a:xfrm>
            <a:off x="157390" y="1709057"/>
            <a:ext cx="8927909" cy="4402167"/>
          </a:xfrm>
          <a:prstGeom prst="rect">
            <a:avLst/>
          </a:prstGeom>
        </p:spPr>
      </p:pic>
    </p:spTree>
    <p:extLst>
      <p:ext uri="{BB962C8B-B14F-4D97-AF65-F5344CB8AC3E}">
        <p14:creationId xmlns:p14="http://schemas.microsoft.com/office/powerpoint/2010/main" val="3212547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143000"/>
          </a:xfrm>
        </p:spPr>
        <p:txBody>
          <a:bodyPr>
            <a:noAutofit/>
          </a:bodyPr>
          <a:lstStyle/>
          <a:p>
            <a:r>
              <a:rPr lang="en-US" sz="3600" dirty="0"/>
              <a:t>Paths of Hurricanes Katrina and Rita Relative to Oil and </a:t>
            </a:r>
            <a:r>
              <a:rPr lang="en-US" sz="3600" dirty="0" smtClean="0"/>
              <a:t>Gas Production </a:t>
            </a:r>
            <a:r>
              <a:rPr lang="en-US" sz="3600" dirty="0"/>
              <a:t>Facilities</a:t>
            </a:r>
          </a:p>
        </p:txBody>
      </p:sp>
      <p:pic>
        <p:nvPicPr>
          <p:cNvPr id="3" name="Picture 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85800" y="1295400"/>
            <a:ext cx="8229600" cy="5226050"/>
          </a:xfrm>
          <a:prstGeom prst="rect">
            <a:avLst/>
          </a:prstGeom>
        </p:spPr>
      </p:pic>
    </p:spTree>
    <p:extLst>
      <p:ext uri="{BB962C8B-B14F-4D97-AF65-F5344CB8AC3E}">
        <p14:creationId xmlns:p14="http://schemas.microsoft.com/office/powerpoint/2010/main" val="16464331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854" y="228600"/>
            <a:ext cx="8229600" cy="1143000"/>
          </a:xfrm>
        </p:spPr>
        <p:txBody>
          <a:bodyPr>
            <a:normAutofit fontScale="90000"/>
          </a:bodyPr>
          <a:lstStyle/>
          <a:p>
            <a:r>
              <a:rPr lang="en-US" dirty="0"/>
              <a:t>Gulf Coast Transportation Hubs at Risk</a:t>
            </a:r>
          </a:p>
        </p:txBody>
      </p:sp>
      <p:pic>
        <p:nvPicPr>
          <p:cNvPr id="3" name="Picture 2"/>
          <p:cNvPicPr>
            <a:picLocks noChangeAspect="1"/>
          </p:cNvPicPr>
          <p:nvPr/>
        </p:nvPicPr>
        <p:blipFill rotWithShape="1">
          <a:blip r:embed="rId3" cstate="email">
            <a:extLst>
              <a:ext uri="{28A0092B-C50C-407E-A947-70E740481C1C}">
                <a14:useLocalDpi xmlns:a14="http://schemas.microsoft.com/office/drawing/2010/main" val="0"/>
              </a:ext>
            </a:extLst>
          </a:blip>
          <a:srcRect l="1987" r="513"/>
          <a:stretch/>
        </p:blipFill>
        <p:spPr>
          <a:xfrm>
            <a:off x="128954" y="1295400"/>
            <a:ext cx="8915400" cy="5245100"/>
          </a:xfrm>
          <a:prstGeom prst="rect">
            <a:avLst/>
          </a:prstGeom>
        </p:spPr>
      </p:pic>
    </p:spTree>
    <p:extLst>
      <p:ext uri="{BB962C8B-B14F-4D97-AF65-F5344CB8AC3E}">
        <p14:creationId xmlns:p14="http://schemas.microsoft.com/office/powerpoint/2010/main" val="4843455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14500"/>
            <a:ext cx="8229600" cy="1143000"/>
          </a:xfrm>
        </p:spPr>
        <p:txBody>
          <a:bodyPr>
            <a:normAutofit/>
          </a:bodyPr>
          <a:lstStyle/>
          <a:p>
            <a:r>
              <a:rPr lang="en-US" dirty="0"/>
              <a:t>Energy Supply and </a:t>
            </a:r>
            <a:r>
              <a:rPr lang="en-US" dirty="0" smtClean="0"/>
              <a:t>Use</a:t>
            </a:r>
            <a:br>
              <a:rPr lang="en-US" dirty="0" smtClean="0"/>
            </a:br>
            <a:r>
              <a:rPr lang="en-US" sz="2200" dirty="0">
                <a:hlinkClick r:id="rId2"/>
              </a:rPr>
              <a:t>http://</a:t>
            </a:r>
            <a:r>
              <a:rPr lang="en-US" sz="2200" dirty="0" smtClean="0">
                <a:hlinkClick r:id="rId2"/>
              </a:rPr>
              <a:t>nca2014.globalchange.gov/report/sectors/energy</a:t>
            </a:r>
            <a:r>
              <a:rPr lang="en-US" sz="2200" dirty="0" smtClean="0"/>
              <a:t> </a:t>
            </a:r>
            <a:endParaRPr lang="en-US" sz="2200" dirty="0"/>
          </a:p>
        </p:txBody>
      </p:sp>
      <p:sp>
        <p:nvSpPr>
          <p:cNvPr id="3" name="Content Placeholder 2"/>
          <p:cNvSpPr>
            <a:spLocks noGrp="1"/>
          </p:cNvSpPr>
          <p:nvPr>
            <p:ph idx="1"/>
          </p:nvPr>
        </p:nvSpPr>
        <p:spPr>
          <a:xfrm>
            <a:off x="1943100" y="3848100"/>
            <a:ext cx="5232400" cy="2616200"/>
          </a:xfrm>
        </p:spPr>
        <p:txBody>
          <a:bodyPr>
            <a:normAutofit/>
          </a:bodyPr>
          <a:lstStyle/>
          <a:p>
            <a:r>
              <a:rPr lang="en-US" sz="1200" dirty="0" smtClean="0"/>
              <a:t>Convening Lead Authors</a:t>
            </a:r>
          </a:p>
          <a:p>
            <a:pPr lvl="1" fontAlgn="base"/>
            <a:r>
              <a:rPr lang="en-US" sz="1200" dirty="0"/>
              <a:t>Jan Dell, ConocoPhillips </a:t>
            </a:r>
            <a:endParaRPr lang="en-US" sz="1200" dirty="0" smtClean="0"/>
          </a:p>
          <a:p>
            <a:pPr lvl="1" fontAlgn="base"/>
            <a:r>
              <a:rPr lang="en-US" sz="1200" dirty="0"/>
              <a:t>Susan Tierney, Analysis Group </a:t>
            </a:r>
            <a:r>
              <a:rPr lang="en-US" sz="1200" dirty="0" smtClean="0"/>
              <a:t>Consultants</a:t>
            </a:r>
          </a:p>
          <a:p>
            <a:pPr marL="457200" lvl="1" indent="0" fontAlgn="base">
              <a:buNone/>
            </a:pPr>
            <a:endParaRPr lang="en-US" sz="1200" dirty="0" smtClean="0"/>
          </a:p>
          <a:p>
            <a:r>
              <a:rPr lang="en-US" sz="1200" dirty="0" smtClean="0"/>
              <a:t>Lead Authors</a:t>
            </a:r>
          </a:p>
          <a:p>
            <a:pPr lvl="1" fontAlgn="base"/>
            <a:r>
              <a:rPr lang="it-IT" sz="1200" dirty="0"/>
              <a:t>Guido Franco, California Energy Commission </a:t>
            </a:r>
            <a:endParaRPr lang="it-IT" sz="1200" dirty="0" smtClean="0"/>
          </a:p>
          <a:p>
            <a:pPr lvl="1" fontAlgn="base"/>
            <a:r>
              <a:rPr lang="en-US" sz="1200" dirty="0"/>
              <a:t>Richard G. Newell, Duke University </a:t>
            </a:r>
            <a:endParaRPr lang="en-US" sz="1200" dirty="0" smtClean="0"/>
          </a:p>
          <a:p>
            <a:pPr lvl="1" fontAlgn="base"/>
            <a:r>
              <a:rPr lang="en-US" sz="1200" dirty="0"/>
              <a:t>Rich </a:t>
            </a:r>
            <a:r>
              <a:rPr lang="en-US" sz="1200" dirty="0" err="1"/>
              <a:t>Richels</a:t>
            </a:r>
            <a:r>
              <a:rPr lang="en-US" sz="1200" dirty="0"/>
              <a:t>, Electric Power Research Institute </a:t>
            </a:r>
            <a:endParaRPr lang="en-US" sz="1200" dirty="0" smtClean="0"/>
          </a:p>
          <a:p>
            <a:pPr lvl="1" fontAlgn="base"/>
            <a:r>
              <a:rPr lang="en-US" sz="1200" dirty="0"/>
              <a:t>John </a:t>
            </a:r>
            <a:r>
              <a:rPr lang="en-US" sz="1200" dirty="0" err="1"/>
              <a:t>Weyant</a:t>
            </a:r>
            <a:r>
              <a:rPr lang="en-US" sz="1200" dirty="0"/>
              <a:t>, Stanford University</a:t>
            </a:r>
            <a:r>
              <a:rPr lang="en-US" sz="1200" dirty="0" smtClean="0"/>
              <a:t> </a:t>
            </a:r>
          </a:p>
          <a:p>
            <a:pPr lvl="1" fontAlgn="base"/>
            <a:r>
              <a:rPr lang="en-US" sz="1200" dirty="0"/>
              <a:t>Thomas J. </a:t>
            </a:r>
            <a:r>
              <a:rPr lang="en-US" sz="1200" dirty="0" err="1"/>
              <a:t>Wilbanks</a:t>
            </a:r>
            <a:r>
              <a:rPr lang="en-US" sz="1200" dirty="0"/>
              <a:t>, Oak Ridge National Laboratory </a:t>
            </a:r>
            <a:endParaRPr lang="en-US" sz="1200" dirty="0" smtClean="0"/>
          </a:p>
        </p:txBody>
      </p:sp>
    </p:spTree>
    <p:extLst>
      <p:ext uri="{BB962C8B-B14F-4D97-AF65-F5344CB8AC3E}">
        <p14:creationId xmlns:p14="http://schemas.microsoft.com/office/powerpoint/2010/main" val="30183961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a:bodyPr>
          <a:lstStyle/>
          <a:p>
            <a:pPr fontAlgn="base"/>
            <a:r>
              <a:rPr lang="en-US" dirty="0"/>
              <a:t>Disruptions from Extreme Weather</a:t>
            </a:r>
          </a:p>
        </p:txBody>
      </p:sp>
      <p:sp>
        <p:nvSpPr>
          <p:cNvPr id="3" name="Content Placeholder 2"/>
          <p:cNvSpPr>
            <a:spLocks noGrp="1"/>
          </p:cNvSpPr>
          <p:nvPr>
            <p:ph idx="1"/>
          </p:nvPr>
        </p:nvSpPr>
        <p:spPr/>
        <p:txBody>
          <a:bodyPr>
            <a:normAutofit/>
          </a:bodyPr>
          <a:lstStyle/>
          <a:p>
            <a:pPr marL="0" indent="0">
              <a:buNone/>
            </a:pPr>
            <a:r>
              <a:rPr lang="en-US" sz="2800" dirty="0"/>
              <a:t>Extreme weather events are affecting energy production and delivery facilities, causing supply disruptions of varying lengths and magnitudes and affecting other infrastructure that depends on energy supply. The frequency and intensity of certain types of extreme weather events are expected to change.</a:t>
            </a:r>
            <a:endParaRPr lang="en-US" sz="3000" dirty="0"/>
          </a:p>
        </p:txBody>
      </p:sp>
    </p:spTree>
    <p:extLst>
      <p:ext uri="{BB962C8B-B14F-4D97-AF65-F5344CB8AC3E}">
        <p14:creationId xmlns:p14="http://schemas.microsoft.com/office/powerpoint/2010/main" val="31099157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304800"/>
            <a:ext cx="8229600" cy="1143000"/>
          </a:xfrm>
        </p:spPr>
        <p:txBody>
          <a:bodyPr>
            <a:noAutofit/>
          </a:bodyPr>
          <a:lstStyle/>
          <a:p>
            <a:pPr fontAlgn="base"/>
            <a:r>
              <a:rPr lang="en-US" sz="4000" dirty="0"/>
              <a:t>Climate Change and Seasonal Energy Demands</a:t>
            </a:r>
          </a:p>
        </p:txBody>
      </p:sp>
      <p:sp>
        <p:nvSpPr>
          <p:cNvPr id="4" name="TextBox 3"/>
          <p:cNvSpPr txBox="1"/>
          <p:nvPr/>
        </p:nvSpPr>
        <p:spPr>
          <a:xfrm>
            <a:off x="762000" y="1752600"/>
            <a:ext cx="7696200" cy="2554545"/>
          </a:xfrm>
          <a:prstGeom prst="rect">
            <a:avLst/>
          </a:prstGeom>
          <a:noFill/>
        </p:spPr>
        <p:txBody>
          <a:bodyPr wrap="square" rtlCol="0">
            <a:spAutoFit/>
          </a:bodyPr>
          <a:lstStyle/>
          <a:p>
            <a:r>
              <a:rPr lang="en-US" sz="3200" dirty="0">
                <a:solidFill>
                  <a:prstClr val="white"/>
                </a:solidFill>
                <a:latin typeface="Calibri"/>
              </a:rPr>
              <a:t>Higher summer temperatures will increase electricity use, causing higher summer peak loads, while warmer winters will decrease energy demands for heating. Net electricity use is projected to increase.</a:t>
            </a:r>
          </a:p>
        </p:txBody>
      </p:sp>
    </p:spTree>
    <p:extLst>
      <p:ext uri="{BB962C8B-B14F-4D97-AF65-F5344CB8AC3E}">
        <p14:creationId xmlns:p14="http://schemas.microsoft.com/office/powerpoint/2010/main" val="2972656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pPr fontAlgn="base"/>
            <a:r>
              <a:rPr lang="en-US" dirty="0"/>
              <a:t>Implications of Less Water for Energy Production</a:t>
            </a:r>
            <a:br>
              <a:rPr lang="en-US" dirty="0"/>
            </a:br>
            <a:endParaRPr lang="en-US" dirty="0"/>
          </a:p>
        </p:txBody>
      </p:sp>
      <p:sp>
        <p:nvSpPr>
          <p:cNvPr id="3" name="Content Placeholder 2"/>
          <p:cNvSpPr>
            <a:spLocks noGrp="1"/>
          </p:cNvSpPr>
          <p:nvPr>
            <p:ph idx="1"/>
          </p:nvPr>
        </p:nvSpPr>
        <p:spPr>
          <a:xfrm>
            <a:off x="457200" y="1752600"/>
            <a:ext cx="8229600" cy="4525963"/>
          </a:xfrm>
        </p:spPr>
        <p:txBody>
          <a:bodyPr/>
          <a:lstStyle/>
          <a:p>
            <a:pPr marL="0" indent="0">
              <a:buNone/>
            </a:pPr>
            <a:r>
              <a:rPr lang="en-US" dirty="0"/>
              <a:t>Changes in water availability, both episodic and long-lasting, will constrain different forms of energy production.</a:t>
            </a:r>
          </a:p>
        </p:txBody>
      </p:sp>
    </p:spTree>
    <p:extLst>
      <p:ext uri="{BB962C8B-B14F-4D97-AF65-F5344CB8AC3E}">
        <p14:creationId xmlns:p14="http://schemas.microsoft.com/office/powerpoint/2010/main" val="39691528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Autofit/>
          </a:bodyPr>
          <a:lstStyle/>
          <a:p>
            <a:pPr fontAlgn="base"/>
            <a:r>
              <a:rPr lang="en-US" sz="4000" dirty="0"/>
              <a:t>Sea Level Rise and Infrastructure Damage</a:t>
            </a:r>
          </a:p>
        </p:txBody>
      </p:sp>
      <p:sp>
        <p:nvSpPr>
          <p:cNvPr id="4" name="TextBox 3"/>
          <p:cNvSpPr txBox="1"/>
          <p:nvPr/>
        </p:nvSpPr>
        <p:spPr>
          <a:xfrm>
            <a:off x="762000" y="1981200"/>
            <a:ext cx="7620000" cy="2554545"/>
          </a:xfrm>
          <a:prstGeom prst="rect">
            <a:avLst/>
          </a:prstGeom>
          <a:noFill/>
        </p:spPr>
        <p:txBody>
          <a:bodyPr wrap="square" rtlCol="0">
            <a:spAutoFit/>
          </a:bodyPr>
          <a:lstStyle/>
          <a:p>
            <a:r>
              <a:rPr lang="en-US" sz="3200" dirty="0">
                <a:solidFill>
                  <a:prstClr val="white"/>
                </a:solidFill>
                <a:latin typeface="Calibri"/>
              </a:rPr>
              <a:t>In the longer term, sea level rise, extreme storm surge events, and high tides will affect coastal facilities and infrastructure on which many energy systems, markets, and consumers depend.</a:t>
            </a:r>
          </a:p>
        </p:txBody>
      </p:sp>
    </p:spTree>
    <p:extLst>
      <p:ext uri="{BB962C8B-B14F-4D97-AF65-F5344CB8AC3E}">
        <p14:creationId xmlns:p14="http://schemas.microsoft.com/office/powerpoint/2010/main" val="8900275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fontScale="90000"/>
          </a:bodyPr>
          <a:lstStyle/>
          <a:p>
            <a:pPr fontAlgn="base"/>
            <a:r>
              <a:rPr lang="en-US" sz="2800" dirty="0"/>
              <a:t>California Power Plants Potentially at Risk from Sea Level Rise</a:t>
            </a:r>
          </a:p>
        </p:txBody>
      </p:sp>
      <p:pic>
        <p:nvPicPr>
          <p:cNvPr id="14338" name="Picture 2" descr="http://data.globalchange.gov/assets/2b/ab/0135c8d93214302117287db45a55/Energy_power_plants___SLR_13430_V5.pn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5195" t="5403" r="4980"/>
          <a:stretch/>
        </p:blipFill>
        <p:spPr bwMode="auto">
          <a:xfrm>
            <a:off x="2473568" y="762000"/>
            <a:ext cx="4460631" cy="592266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577914" y="6626095"/>
            <a:ext cx="2282933" cy="276999"/>
          </a:xfrm>
          <a:prstGeom prst="rect">
            <a:avLst/>
          </a:prstGeom>
          <a:noFill/>
        </p:spPr>
        <p:txBody>
          <a:bodyPr wrap="none" rtlCol="0">
            <a:spAutoFit/>
          </a:bodyPr>
          <a:lstStyle/>
          <a:p>
            <a:pPr fontAlgn="base"/>
            <a:r>
              <a:rPr lang="fr-FR" sz="1200" dirty="0">
                <a:solidFill>
                  <a:prstClr val="white"/>
                </a:solidFill>
                <a:latin typeface="Calibri"/>
              </a:rPr>
              <a:t>Figure source: </a:t>
            </a:r>
            <a:r>
              <a:rPr lang="fr-FR" sz="1200" dirty="0" err="1">
                <a:solidFill>
                  <a:prstClr val="white"/>
                </a:solidFill>
                <a:latin typeface="Calibri"/>
              </a:rPr>
              <a:t>Sathaye</a:t>
            </a:r>
            <a:r>
              <a:rPr lang="fr-FR" sz="1200" dirty="0">
                <a:solidFill>
                  <a:prstClr val="white"/>
                </a:solidFill>
                <a:latin typeface="Calibri"/>
              </a:rPr>
              <a:t> et al. 2011</a:t>
            </a:r>
          </a:p>
        </p:txBody>
      </p:sp>
    </p:spTree>
    <p:extLst>
      <p:ext uri="{BB962C8B-B14F-4D97-AF65-F5344CB8AC3E}">
        <p14:creationId xmlns:p14="http://schemas.microsoft.com/office/powerpoint/2010/main" val="30886601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smtClean="0"/>
              <a:t>Impacts are Projected to Increase</a:t>
            </a:r>
            <a:endParaRPr lang="en-US" dirty="0"/>
          </a:p>
        </p:txBody>
      </p:sp>
      <p:pic>
        <p:nvPicPr>
          <p:cNvPr id="3" name="Picture 2"/>
          <p:cNvPicPr>
            <a:picLocks noChangeAspect="1"/>
          </p:cNvPicPr>
          <p:nvPr/>
        </p:nvPicPr>
        <p:blipFill rotWithShape="1">
          <a:blip r:embed="rId2" cstate="email">
            <a:extLst>
              <a:ext uri="{28A0092B-C50C-407E-A947-70E740481C1C}">
                <a14:useLocalDpi xmlns:a14="http://schemas.microsoft.com/office/drawing/2010/main" val="0"/>
              </a:ext>
            </a:extLst>
          </a:blip>
          <a:srcRect l="16694" r="39087"/>
          <a:stretch/>
        </p:blipFill>
        <p:spPr>
          <a:xfrm>
            <a:off x="533400" y="1444498"/>
            <a:ext cx="3605348" cy="4853214"/>
          </a:xfrm>
          <a:prstGeom prst="rect">
            <a:avLst/>
          </a:prstGeom>
        </p:spPr>
      </p:pic>
      <p:pic>
        <p:nvPicPr>
          <p:cNvPr id="4" name="Picture 3"/>
          <p:cNvPicPr>
            <a:picLocks noChangeAspect="1"/>
          </p:cNvPicPr>
          <p:nvPr/>
        </p:nvPicPr>
        <p:blipFill rotWithShape="1">
          <a:blip r:embed="rId3" cstate="email">
            <a:extLst>
              <a:ext uri="{28A0092B-C50C-407E-A947-70E740481C1C}">
                <a14:useLocalDpi xmlns:a14="http://schemas.microsoft.com/office/drawing/2010/main" val="0"/>
              </a:ext>
            </a:extLst>
          </a:blip>
          <a:srcRect l="36887"/>
          <a:stretch/>
        </p:blipFill>
        <p:spPr>
          <a:xfrm>
            <a:off x="4495800" y="1439962"/>
            <a:ext cx="4087803" cy="4857750"/>
          </a:xfrm>
          <a:prstGeom prst="rect">
            <a:avLst/>
          </a:prstGeom>
        </p:spPr>
      </p:pic>
      <p:sp>
        <p:nvSpPr>
          <p:cNvPr id="5" name="TextBox 4"/>
          <p:cNvSpPr txBox="1"/>
          <p:nvPr/>
        </p:nvSpPr>
        <p:spPr>
          <a:xfrm rot="5400000">
            <a:off x="7182713" y="4666713"/>
            <a:ext cx="3048000" cy="246221"/>
          </a:xfrm>
          <a:prstGeom prst="rect">
            <a:avLst/>
          </a:prstGeom>
          <a:noFill/>
        </p:spPr>
        <p:txBody>
          <a:bodyPr wrap="square" rtlCol="0">
            <a:spAutoFit/>
          </a:bodyPr>
          <a:lstStyle/>
          <a:p>
            <a:pPr algn="r"/>
            <a:r>
              <a:rPr lang="en-US" sz="1000" dirty="0">
                <a:solidFill>
                  <a:prstClr val="white">
                    <a:lumMod val="65000"/>
                  </a:prstClr>
                </a:solidFill>
                <a:latin typeface="Calibri"/>
              </a:rPr>
              <a:t>NOAA</a:t>
            </a:r>
          </a:p>
        </p:txBody>
      </p:sp>
      <p:sp>
        <p:nvSpPr>
          <p:cNvPr id="6" name="TextBox 5"/>
          <p:cNvSpPr txBox="1"/>
          <p:nvPr/>
        </p:nvSpPr>
        <p:spPr>
          <a:xfrm rot="5400000">
            <a:off x="-1118733" y="4630573"/>
            <a:ext cx="3048000" cy="246221"/>
          </a:xfrm>
          <a:prstGeom prst="rect">
            <a:avLst/>
          </a:prstGeom>
          <a:noFill/>
        </p:spPr>
        <p:txBody>
          <a:bodyPr wrap="square" rtlCol="0">
            <a:spAutoFit/>
          </a:bodyPr>
          <a:lstStyle/>
          <a:p>
            <a:pPr algn="r"/>
            <a:r>
              <a:rPr lang="en-US" sz="1000" dirty="0">
                <a:solidFill>
                  <a:prstClr val="white">
                    <a:lumMod val="65000"/>
                  </a:prstClr>
                </a:solidFill>
                <a:latin typeface="Calibri"/>
              </a:rPr>
              <a:t>©AP Photo/The Press-Enterprise, Terry Pierson</a:t>
            </a:r>
          </a:p>
        </p:txBody>
      </p:sp>
    </p:spTree>
    <p:extLst>
      <p:ext uri="{BB962C8B-B14F-4D97-AF65-F5344CB8AC3E}">
        <p14:creationId xmlns:p14="http://schemas.microsoft.com/office/powerpoint/2010/main" val="24786364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200" y="990600"/>
            <a:ext cx="3276600" cy="1143000"/>
          </a:xfrm>
        </p:spPr>
        <p:txBody>
          <a:bodyPr>
            <a:noAutofit/>
          </a:bodyPr>
          <a:lstStyle/>
          <a:p>
            <a:pPr>
              <a:lnSpc>
                <a:spcPts val="4700"/>
              </a:lnSpc>
            </a:pPr>
            <a:r>
              <a:rPr lang="en-US" dirty="0" smtClean="0"/>
              <a:t>Projected Global Temperature Change</a:t>
            </a:r>
            <a:endParaRPr lang="en-US" dirty="0"/>
          </a:p>
        </p:txBody>
      </p:sp>
      <p:pic>
        <p:nvPicPr>
          <p:cNvPr id="5" name="Picture 4"/>
          <p:cNvPicPr>
            <a:picLocks noChangeAspect="1"/>
          </p:cNvPicPr>
          <p:nvPr/>
        </p:nvPicPr>
        <p:blipFill rotWithShape="1">
          <a:blip r:embed="rId3" cstate="email">
            <a:extLst>
              <a:ext uri="{28A0092B-C50C-407E-A947-70E740481C1C}">
                <a14:useLocalDpi xmlns:a14="http://schemas.microsoft.com/office/drawing/2010/main" val="0"/>
              </a:ext>
            </a:extLst>
          </a:blip>
          <a:srcRect r="5908"/>
          <a:stretch/>
        </p:blipFill>
        <p:spPr>
          <a:xfrm>
            <a:off x="3505200" y="36495"/>
            <a:ext cx="5514801" cy="6775450"/>
          </a:xfrm>
          <a:prstGeom prst="rect">
            <a:avLst/>
          </a:prstGeom>
        </p:spPr>
      </p:pic>
    </p:spTree>
    <p:extLst>
      <p:ext uri="{BB962C8B-B14F-4D97-AF65-F5344CB8AC3E}">
        <p14:creationId xmlns:p14="http://schemas.microsoft.com/office/powerpoint/2010/main" val="181292632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pPr>
              <a:lnSpc>
                <a:spcPts val="4400"/>
              </a:lnSpc>
            </a:pPr>
            <a:r>
              <a:rPr lang="en-US" dirty="0"/>
              <a:t>Past and Projected Changes </a:t>
            </a:r>
            <a:r>
              <a:rPr lang="en-US" dirty="0" smtClean="0"/>
              <a:t>in</a:t>
            </a:r>
            <a:br>
              <a:rPr lang="en-US" dirty="0" smtClean="0"/>
            </a:br>
            <a:r>
              <a:rPr lang="en-US" dirty="0" smtClean="0"/>
              <a:t>Global </a:t>
            </a:r>
            <a:r>
              <a:rPr lang="en-US" dirty="0"/>
              <a:t>Sea Level</a:t>
            </a:r>
          </a:p>
        </p:txBody>
      </p:sp>
      <p:pic>
        <p:nvPicPr>
          <p:cNvPr id="3" name="Picture 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5175" y="1371600"/>
            <a:ext cx="7613650" cy="5294998"/>
          </a:xfrm>
          <a:prstGeom prst="rect">
            <a:avLst/>
          </a:prstGeom>
        </p:spPr>
      </p:pic>
    </p:spTree>
    <p:extLst>
      <p:ext uri="{BB962C8B-B14F-4D97-AF65-F5344CB8AC3E}">
        <p14:creationId xmlns:p14="http://schemas.microsoft.com/office/powerpoint/2010/main" val="284627436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2465294"/>
            <a:ext cx="7693026" cy="2551206"/>
          </a:xfrm>
        </p:spPr>
        <p:txBody>
          <a:bodyPr/>
          <a:lstStyle/>
          <a:p>
            <a:r>
              <a:rPr lang="en-US" sz="4000" dirty="0"/>
              <a:t>The international process has led to strikingly similar conclusions</a:t>
            </a:r>
            <a:br>
              <a:rPr lang="en-US" sz="4000" dirty="0"/>
            </a:br>
            <a:endParaRPr lang="en-US" sz="4000" dirty="0"/>
          </a:p>
        </p:txBody>
      </p:sp>
    </p:spTree>
    <p:extLst>
      <p:ext uri="{BB962C8B-B14F-4D97-AF65-F5344CB8AC3E}">
        <p14:creationId xmlns:p14="http://schemas.microsoft.com/office/powerpoint/2010/main" val="12616302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04.jpeg"/>
          <p:cNvPicPr>
            <a:picLocks noChangeAspect="1"/>
          </p:cNvPicPr>
          <p:nvPr/>
        </p:nvPicPr>
        <p:blipFill rotWithShape="1">
          <a:blip r:embed="rId2" cstate="email">
            <a:extLst>
              <a:ext uri="{28A0092B-C50C-407E-A947-70E740481C1C}">
                <a14:useLocalDpi xmlns:a14="http://schemas.microsoft.com/office/drawing/2010/main"/>
              </a:ext>
            </a:extLst>
          </a:blip>
          <a:srcRect l="2536" t="7344" b="11598"/>
          <a:stretch/>
        </p:blipFill>
        <p:spPr>
          <a:xfrm flipH="1">
            <a:off x="-1" y="1804736"/>
            <a:ext cx="9142413" cy="5061285"/>
          </a:xfrm>
          <a:prstGeom prst="rect">
            <a:avLst/>
          </a:prstGeom>
          <a:noFill/>
          <a:ln>
            <a:noFill/>
          </a:ln>
        </p:spPr>
      </p:pic>
      <p:sp>
        <p:nvSpPr>
          <p:cNvPr id="97" name="Rectangle 96"/>
          <p:cNvSpPr/>
          <p:nvPr/>
        </p:nvSpPr>
        <p:spPr>
          <a:xfrm>
            <a:off x="-8021" y="1612231"/>
            <a:ext cx="9160042" cy="2093495"/>
          </a:xfrm>
          <a:prstGeom prst="rect">
            <a:avLst/>
          </a:prstGeom>
          <a:gradFill flip="none" rotWithShape="1">
            <a:gsLst>
              <a:gs pos="0">
                <a:schemeClr val="tx1">
                  <a:alpha val="70000"/>
                </a:schemeClr>
              </a:gs>
              <a:gs pos="55000">
                <a:schemeClr val="tx2">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latin typeface="Verdana" panose="020B0604030504040204" pitchFamily="34" charset="0"/>
              <a:ea typeface="Verdana" panose="020B0604030504040204" pitchFamily="34" charset="0"/>
              <a:cs typeface="Verdana" panose="020B0604030504040204" pitchFamily="34" charset="0"/>
            </a:endParaRPr>
          </a:p>
        </p:txBody>
      </p:sp>
      <p:sp>
        <p:nvSpPr>
          <p:cNvPr id="95" name="Rectangle 94"/>
          <p:cNvSpPr/>
          <p:nvPr/>
        </p:nvSpPr>
        <p:spPr>
          <a:xfrm>
            <a:off x="-10024" y="0"/>
            <a:ext cx="9162045" cy="1499938"/>
          </a:xfrm>
          <a:prstGeom prst="rect">
            <a:avLst/>
          </a:prstGeom>
          <a:solidFill>
            <a:srgbClr val="5492CD"/>
          </a:solidFill>
          <a:ln>
            <a:noFill/>
          </a:ln>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Calibri"/>
            </a:endParaRPr>
          </a:p>
        </p:txBody>
      </p:sp>
      <p:grpSp>
        <p:nvGrpSpPr>
          <p:cNvPr id="53" name="Group 52"/>
          <p:cNvGrpSpPr/>
          <p:nvPr/>
        </p:nvGrpSpPr>
        <p:grpSpPr>
          <a:xfrm>
            <a:off x="5760311" y="247353"/>
            <a:ext cx="2920067" cy="595855"/>
            <a:chOff x="6575425" y="4506095"/>
            <a:chExt cx="2236788" cy="456429"/>
          </a:xfrm>
          <a:solidFill>
            <a:schemeClr val="bg1"/>
          </a:solidFill>
        </p:grpSpPr>
        <p:sp>
          <p:nvSpPr>
            <p:cNvPr id="54" name="Rectangle 5"/>
            <p:cNvSpPr>
              <a:spLocks noChangeArrowheads="1"/>
            </p:cNvSpPr>
            <p:nvPr/>
          </p:nvSpPr>
          <p:spPr bwMode="auto">
            <a:xfrm>
              <a:off x="6575425" y="4891650"/>
              <a:ext cx="8505" cy="566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55" name="Freeform 6"/>
            <p:cNvSpPr>
              <a:spLocks/>
            </p:cNvSpPr>
            <p:nvPr/>
          </p:nvSpPr>
          <p:spPr bwMode="auto">
            <a:xfrm>
              <a:off x="6606610" y="4891650"/>
              <a:ext cx="38272" cy="56699"/>
            </a:xfrm>
            <a:custGeom>
              <a:avLst/>
              <a:gdLst>
                <a:gd name="T0" fmla="*/ 0 w 27"/>
                <a:gd name="T1" fmla="*/ 0 h 40"/>
                <a:gd name="T2" fmla="*/ 6 w 27"/>
                <a:gd name="T3" fmla="*/ 0 h 40"/>
                <a:gd name="T4" fmla="*/ 22 w 27"/>
                <a:gd name="T5" fmla="*/ 34 h 40"/>
                <a:gd name="T6" fmla="*/ 22 w 27"/>
                <a:gd name="T7" fmla="*/ 34 h 40"/>
                <a:gd name="T8" fmla="*/ 22 w 27"/>
                <a:gd name="T9" fmla="*/ 0 h 40"/>
                <a:gd name="T10" fmla="*/ 27 w 27"/>
                <a:gd name="T11" fmla="*/ 0 h 40"/>
                <a:gd name="T12" fmla="*/ 27 w 27"/>
                <a:gd name="T13" fmla="*/ 40 h 40"/>
                <a:gd name="T14" fmla="*/ 21 w 27"/>
                <a:gd name="T15" fmla="*/ 40 h 40"/>
                <a:gd name="T16" fmla="*/ 6 w 27"/>
                <a:gd name="T17" fmla="*/ 8 h 40"/>
                <a:gd name="T18" fmla="*/ 6 w 27"/>
                <a:gd name="T19" fmla="*/ 8 h 40"/>
                <a:gd name="T20" fmla="*/ 6 w 27"/>
                <a:gd name="T21" fmla="*/ 40 h 40"/>
                <a:gd name="T22" fmla="*/ 0 w 27"/>
                <a:gd name="T23" fmla="*/ 40 h 40"/>
                <a:gd name="T24" fmla="*/ 0 w 27"/>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0" y="0"/>
                  </a:moveTo>
                  <a:lnTo>
                    <a:pt x="6" y="0"/>
                  </a:lnTo>
                  <a:lnTo>
                    <a:pt x="22" y="34"/>
                  </a:lnTo>
                  <a:lnTo>
                    <a:pt x="22" y="34"/>
                  </a:lnTo>
                  <a:lnTo>
                    <a:pt x="22" y="0"/>
                  </a:lnTo>
                  <a:lnTo>
                    <a:pt x="27" y="0"/>
                  </a:lnTo>
                  <a:lnTo>
                    <a:pt x="27" y="40"/>
                  </a:lnTo>
                  <a:lnTo>
                    <a:pt x="21" y="40"/>
                  </a:lnTo>
                  <a:lnTo>
                    <a:pt x="6" y="8"/>
                  </a:lnTo>
                  <a:lnTo>
                    <a:pt x="6" y="8"/>
                  </a:lnTo>
                  <a:lnTo>
                    <a:pt x="6"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56" name="Freeform 7"/>
            <p:cNvSpPr>
              <a:spLocks/>
            </p:cNvSpPr>
            <p:nvPr/>
          </p:nvSpPr>
          <p:spPr bwMode="auto">
            <a:xfrm>
              <a:off x="6663309" y="4891650"/>
              <a:ext cx="32603" cy="56699"/>
            </a:xfrm>
            <a:custGeom>
              <a:avLst/>
              <a:gdLst>
                <a:gd name="T0" fmla="*/ 9 w 23"/>
                <a:gd name="T1" fmla="*/ 5 h 40"/>
                <a:gd name="T2" fmla="*/ 0 w 23"/>
                <a:gd name="T3" fmla="*/ 5 h 40"/>
                <a:gd name="T4" fmla="*/ 0 w 23"/>
                <a:gd name="T5" fmla="*/ 0 h 40"/>
                <a:gd name="T6" fmla="*/ 23 w 23"/>
                <a:gd name="T7" fmla="*/ 0 h 40"/>
                <a:gd name="T8" fmla="*/ 23 w 23"/>
                <a:gd name="T9" fmla="*/ 5 h 40"/>
                <a:gd name="T10" fmla="*/ 15 w 23"/>
                <a:gd name="T11" fmla="*/ 5 h 40"/>
                <a:gd name="T12" fmla="*/ 15 w 23"/>
                <a:gd name="T13" fmla="*/ 40 h 40"/>
                <a:gd name="T14" fmla="*/ 9 w 23"/>
                <a:gd name="T15" fmla="*/ 40 h 40"/>
                <a:gd name="T16" fmla="*/ 9 w 23"/>
                <a:gd name="T17"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9" y="5"/>
                  </a:moveTo>
                  <a:lnTo>
                    <a:pt x="0" y="5"/>
                  </a:lnTo>
                  <a:lnTo>
                    <a:pt x="0" y="0"/>
                  </a:lnTo>
                  <a:lnTo>
                    <a:pt x="23" y="0"/>
                  </a:lnTo>
                  <a:lnTo>
                    <a:pt x="23" y="5"/>
                  </a:lnTo>
                  <a:lnTo>
                    <a:pt x="15" y="5"/>
                  </a:lnTo>
                  <a:lnTo>
                    <a:pt x="15" y="40"/>
                  </a:lnTo>
                  <a:lnTo>
                    <a:pt x="9" y="40"/>
                  </a:lnTo>
                  <a:lnTo>
                    <a:pt x="9"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57" name="Freeform 8"/>
            <p:cNvSpPr>
              <a:spLocks/>
            </p:cNvSpPr>
            <p:nvPr/>
          </p:nvSpPr>
          <p:spPr bwMode="auto">
            <a:xfrm>
              <a:off x="6715755" y="4891650"/>
              <a:ext cx="26933" cy="56699"/>
            </a:xfrm>
            <a:custGeom>
              <a:avLst/>
              <a:gdLst>
                <a:gd name="T0" fmla="*/ 0 w 19"/>
                <a:gd name="T1" fmla="*/ 0 h 40"/>
                <a:gd name="T2" fmla="*/ 19 w 19"/>
                <a:gd name="T3" fmla="*/ 0 h 40"/>
                <a:gd name="T4" fmla="*/ 19 w 19"/>
                <a:gd name="T5" fmla="*/ 5 h 40"/>
                <a:gd name="T6" fmla="*/ 5 w 19"/>
                <a:gd name="T7" fmla="*/ 5 h 40"/>
                <a:gd name="T8" fmla="*/ 5 w 19"/>
                <a:gd name="T9" fmla="*/ 18 h 40"/>
                <a:gd name="T10" fmla="*/ 17 w 19"/>
                <a:gd name="T11" fmla="*/ 18 h 40"/>
                <a:gd name="T12" fmla="*/ 17 w 19"/>
                <a:gd name="T13" fmla="*/ 22 h 40"/>
                <a:gd name="T14" fmla="*/ 5 w 19"/>
                <a:gd name="T15" fmla="*/ 22 h 40"/>
                <a:gd name="T16" fmla="*/ 5 w 19"/>
                <a:gd name="T17" fmla="*/ 35 h 40"/>
                <a:gd name="T18" fmla="*/ 19 w 19"/>
                <a:gd name="T19" fmla="*/ 35 h 40"/>
                <a:gd name="T20" fmla="*/ 19 w 19"/>
                <a:gd name="T21" fmla="*/ 40 h 40"/>
                <a:gd name="T22" fmla="*/ 0 w 19"/>
                <a:gd name="T23" fmla="*/ 40 h 40"/>
                <a:gd name="T24" fmla="*/ 0 w 19"/>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0">
                  <a:moveTo>
                    <a:pt x="0" y="0"/>
                  </a:moveTo>
                  <a:lnTo>
                    <a:pt x="19" y="0"/>
                  </a:lnTo>
                  <a:lnTo>
                    <a:pt x="19" y="5"/>
                  </a:lnTo>
                  <a:lnTo>
                    <a:pt x="5" y="5"/>
                  </a:lnTo>
                  <a:lnTo>
                    <a:pt x="5" y="18"/>
                  </a:lnTo>
                  <a:lnTo>
                    <a:pt x="17" y="18"/>
                  </a:lnTo>
                  <a:lnTo>
                    <a:pt x="17" y="22"/>
                  </a:lnTo>
                  <a:lnTo>
                    <a:pt x="5" y="22"/>
                  </a:lnTo>
                  <a:lnTo>
                    <a:pt x="5" y="35"/>
                  </a:lnTo>
                  <a:lnTo>
                    <a:pt x="19" y="35"/>
                  </a:lnTo>
                  <a:lnTo>
                    <a:pt x="19"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58" name="Freeform 9"/>
            <p:cNvSpPr>
              <a:spLocks noEditPoints="1"/>
            </p:cNvSpPr>
            <p:nvPr/>
          </p:nvSpPr>
          <p:spPr bwMode="auto">
            <a:xfrm>
              <a:off x="6765368" y="4891650"/>
              <a:ext cx="32603" cy="56699"/>
            </a:xfrm>
            <a:custGeom>
              <a:avLst/>
              <a:gdLst>
                <a:gd name="T0" fmla="*/ 0 w 16"/>
                <a:gd name="T1" fmla="*/ 0 h 27"/>
                <a:gd name="T2" fmla="*/ 7 w 16"/>
                <a:gd name="T3" fmla="*/ 0 h 27"/>
                <a:gd name="T4" fmla="*/ 12 w 16"/>
                <a:gd name="T5" fmla="*/ 2 h 27"/>
                <a:gd name="T6" fmla="*/ 14 w 16"/>
                <a:gd name="T7" fmla="*/ 7 h 27"/>
                <a:gd name="T8" fmla="*/ 9 w 16"/>
                <a:gd name="T9" fmla="*/ 14 h 27"/>
                <a:gd name="T10" fmla="*/ 9 w 16"/>
                <a:gd name="T11" fmla="*/ 14 h 27"/>
                <a:gd name="T12" fmla="*/ 12 w 16"/>
                <a:gd name="T13" fmla="*/ 16 h 27"/>
                <a:gd name="T14" fmla="*/ 16 w 16"/>
                <a:gd name="T15" fmla="*/ 27 h 27"/>
                <a:gd name="T16" fmla="*/ 12 w 16"/>
                <a:gd name="T17" fmla="*/ 27 h 27"/>
                <a:gd name="T18" fmla="*/ 9 w 16"/>
                <a:gd name="T19" fmla="*/ 18 h 27"/>
                <a:gd name="T20" fmla="*/ 5 w 16"/>
                <a:gd name="T21" fmla="*/ 15 h 27"/>
                <a:gd name="T22" fmla="*/ 3 w 16"/>
                <a:gd name="T23" fmla="*/ 15 h 27"/>
                <a:gd name="T24" fmla="*/ 3 w 16"/>
                <a:gd name="T25" fmla="*/ 27 h 27"/>
                <a:gd name="T26" fmla="*/ 0 w 16"/>
                <a:gd name="T27" fmla="*/ 27 h 27"/>
                <a:gd name="T28" fmla="*/ 0 w 16"/>
                <a:gd name="T29" fmla="*/ 0 h 27"/>
                <a:gd name="T30" fmla="*/ 3 w 16"/>
                <a:gd name="T31" fmla="*/ 12 h 27"/>
                <a:gd name="T32" fmla="*/ 6 w 16"/>
                <a:gd name="T33" fmla="*/ 12 h 27"/>
                <a:gd name="T34" fmla="*/ 11 w 16"/>
                <a:gd name="T35" fmla="*/ 7 h 27"/>
                <a:gd name="T36" fmla="*/ 6 w 16"/>
                <a:gd name="T37" fmla="*/ 3 h 27"/>
                <a:gd name="T38" fmla="*/ 3 w 16"/>
                <a:gd name="T39" fmla="*/ 3 h 27"/>
                <a:gd name="T40" fmla="*/ 3 w 16"/>
                <a:gd name="T41"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27">
                  <a:moveTo>
                    <a:pt x="0" y="0"/>
                  </a:moveTo>
                  <a:cubicBezTo>
                    <a:pt x="7" y="0"/>
                    <a:pt x="7" y="0"/>
                    <a:pt x="7" y="0"/>
                  </a:cubicBezTo>
                  <a:cubicBezTo>
                    <a:pt x="9" y="0"/>
                    <a:pt x="11" y="1"/>
                    <a:pt x="12" y="2"/>
                  </a:cubicBezTo>
                  <a:cubicBezTo>
                    <a:pt x="14" y="3"/>
                    <a:pt x="14" y="5"/>
                    <a:pt x="14" y="7"/>
                  </a:cubicBezTo>
                  <a:cubicBezTo>
                    <a:pt x="14" y="10"/>
                    <a:pt x="13" y="13"/>
                    <a:pt x="9" y="14"/>
                  </a:cubicBezTo>
                  <a:cubicBezTo>
                    <a:pt x="9" y="14"/>
                    <a:pt x="9" y="14"/>
                    <a:pt x="9" y="14"/>
                  </a:cubicBezTo>
                  <a:cubicBezTo>
                    <a:pt x="11" y="14"/>
                    <a:pt x="11" y="15"/>
                    <a:pt x="12" y="16"/>
                  </a:cubicBezTo>
                  <a:cubicBezTo>
                    <a:pt x="16" y="27"/>
                    <a:pt x="16" y="27"/>
                    <a:pt x="16" y="27"/>
                  </a:cubicBezTo>
                  <a:cubicBezTo>
                    <a:pt x="12" y="27"/>
                    <a:pt x="12" y="27"/>
                    <a:pt x="12" y="27"/>
                  </a:cubicBezTo>
                  <a:cubicBezTo>
                    <a:pt x="9" y="18"/>
                    <a:pt x="9" y="18"/>
                    <a:pt x="9" y="18"/>
                  </a:cubicBezTo>
                  <a:cubicBezTo>
                    <a:pt x="8" y="16"/>
                    <a:pt x="7" y="15"/>
                    <a:pt x="5" y="15"/>
                  </a:cubicBezTo>
                  <a:cubicBezTo>
                    <a:pt x="3" y="15"/>
                    <a:pt x="3" y="15"/>
                    <a:pt x="3" y="15"/>
                  </a:cubicBezTo>
                  <a:cubicBezTo>
                    <a:pt x="3" y="27"/>
                    <a:pt x="3" y="27"/>
                    <a:pt x="3" y="27"/>
                  </a:cubicBezTo>
                  <a:cubicBezTo>
                    <a:pt x="0" y="27"/>
                    <a:pt x="0" y="27"/>
                    <a:pt x="0" y="27"/>
                  </a:cubicBezTo>
                  <a:lnTo>
                    <a:pt x="0" y="0"/>
                  </a:lnTo>
                  <a:close/>
                  <a:moveTo>
                    <a:pt x="3" y="12"/>
                  </a:moveTo>
                  <a:cubicBezTo>
                    <a:pt x="6" y="12"/>
                    <a:pt x="6" y="12"/>
                    <a:pt x="6" y="12"/>
                  </a:cubicBezTo>
                  <a:cubicBezTo>
                    <a:pt x="9" y="12"/>
                    <a:pt x="11" y="10"/>
                    <a:pt x="11" y="7"/>
                  </a:cubicBezTo>
                  <a:cubicBezTo>
                    <a:pt x="11" y="4"/>
                    <a:pt x="9" y="3"/>
                    <a:pt x="6" y="3"/>
                  </a:cubicBezTo>
                  <a:cubicBezTo>
                    <a:pt x="3" y="3"/>
                    <a:pt x="3" y="3"/>
                    <a:pt x="3" y="3"/>
                  </a:cubicBezTo>
                  <a:lnTo>
                    <a:pt x="3"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59" name="Freeform 10"/>
            <p:cNvSpPr>
              <a:spLocks/>
            </p:cNvSpPr>
            <p:nvPr/>
          </p:nvSpPr>
          <p:spPr bwMode="auto">
            <a:xfrm>
              <a:off x="6814979" y="4891650"/>
              <a:ext cx="39690" cy="58116"/>
            </a:xfrm>
            <a:custGeom>
              <a:avLst/>
              <a:gdLst>
                <a:gd name="T0" fmla="*/ 19 w 19"/>
                <a:gd name="T1" fmla="*/ 26 h 28"/>
                <a:gd name="T2" fmla="*/ 12 w 19"/>
                <a:gd name="T3" fmla="*/ 28 h 28"/>
                <a:gd name="T4" fmla="*/ 0 w 19"/>
                <a:gd name="T5" fmla="*/ 14 h 28"/>
                <a:gd name="T6" fmla="*/ 12 w 19"/>
                <a:gd name="T7" fmla="*/ 0 h 28"/>
                <a:gd name="T8" fmla="*/ 19 w 19"/>
                <a:gd name="T9" fmla="*/ 1 h 28"/>
                <a:gd name="T10" fmla="*/ 19 w 19"/>
                <a:gd name="T11" fmla="*/ 4 h 28"/>
                <a:gd name="T12" fmla="*/ 12 w 19"/>
                <a:gd name="T13" fmla="*/ 3 h 28"/>
                <a:gd name="T14" fmla="*/ 4 w 19"/>
                <a:gd name="T15" fmla="*/ 13 h 28"/>
                <a:gd name="T16" fmla="*/ 12 w 19"/>
                <a:gd name="T17" fmla="*/ 25 h 28"/>
                <a:gd name="T18" fmla="*/ 16 w 19"/>
                <a:gd name="T19" fmla="*/ 24 h 28"/>
                <a:gd name="T20" fmla="*/ 16 w 19"/>
                <a:gd name="T21" fmla="*/ 15 h 28"/>
                <a:gd name="T22" fmla="*/ 11 w 19"/>
                <a:gd name="T23" fmla="*/ 15 h 28"/>
                <a:gd name="T24" fmla="*/ 11 w 19"/>
                <a:gd name="T25" fmla="*/ 12 h 28"/>
                <a:gd name="T26" fmla="*/ 19 w 19"/>
                <a:gd name="T27" fmla="*/ 12 h 28"/>
                <a:gd name="T28" fmla="*/ 19 w 19"/>
                <a:gd name="T29"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8">
                  <a:moveTo>
                    <a:pt x="19" y="26"/>
                  </a:moveTo>
                  <a:cubicBezTo>
                    <a:pt x="18" y="27"/>
                    <a:pt x="15" y="28"/>
                    <a:pt x="12" y="28"/>
                  </a:cubicBezTo>
                  <a:cubicBezTo>
                    <a:pt x="4" y="28"/>
                    <a:pt x="0" y="21"/>
                    <a:pt x="0" y="14"/>
                  </a:cubicBezTo>
                  <a:cubicBezTo>
                    <a:pt x="0" y="5"/>
                    <a:pt x="5" y="0"/>
                    <a:pt x="12" y="0"/>
                  </a:cubicBezTo>
                  <a:cubicBezTo>
                    <a:pt x="15" y="0"/>
                    <a:pt x="17" y="0"/>
                    <a:pt x="19" y="1"/>
                  </a:cubicBezTo>
                  <a:cubicBezTo>
                    <a:pt x="19" y="4"/>
                    <a:pt x="19" y="4"/>
                    <a:pt x="19" y="4"/>
                  </a:cubicBezTo>
                  <a:cubicBezTo>
                    <a:pt x="16" y="3"/>
                    <a:pt x="14" y="3"/>
                    <a:pt x="12" y="3"/>
                  </a:cubicBezTo>
                  <a:cubicBezTo>
                    <a:pt x="8" y="3"/>
                    <a:pt x="4" y="6"/>
                    <a:pt x="4" y="13"/>
                  </a:cubicBezTo>
                  <a:cubicBezTo>
                    <a:pt x="4" y="20"/>
                    <a:pt x="7" y="25"/>
                    <a:pt x="12" y="25"/>
                  </a:cubicBezTo>
                  <a:cubicBezTo>
                    <a:pt x="14" y="25"/>
                    <a:pt x="15" y="24"/>
                    <a:pt x="16" y="24"/>
                  </a:cubicBezTo>
                  <a:cubicBezTo>
                    <a:pt x="16" y="15"/>
                    <a:pt x="16" y="15"/>
                    <a:pt x="16" y="15"/>
                  </a:cubicBezTo>
                  <a:cubicBezTo>
                    <a:pt x="11" y="15"/>
                    <a:pt x="11" y="15"/>
                    <a:pt x="11" y="15"/>
                  </a:cubicBezTo>
                  <a:cubicBezTo>
                    <a:pt x="11" y="12"/>
                    <a:pt x="11" y="12"/>
                    <a:pt x="11" y="12"/>
                  </a:cubicBezTo>
                  <a:cubicBezTo>
                    <a:pt x="19" y="12"/>
                    <a:pt x="19" y="12"/>
                    <a:pt x="19" y="12"/>
                  </a:cubicBezTo>
                  <a:lnTo>
                    <a:pt x="19"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60" name="Freeform 11"/>
            <p:cNvSpPr>
              <a:spLocks noEditPoints="1"/>
            </p:cNvSpPr>
            <p:nvPr/>
          </p:nvSpPr>
          <p:spPr bwMode="auto">
            <a:xfrm>
              <a:off x="6875931" y="4891650"/>
              <a:ext cx="41107" cy="58116"/>
            </a:xfrm>
            <a:custGeom>
              <a:avLst/>
              <a:gdLst>
                <a:gd name="T0" fmla="*/ 11 w 20"/>
                <a:gd name="T1" fmla="*/ 0 h 28"/>
                <a:gd name="T2" fmla="*/ 20 w 20"/>
                <a:gd name="T3" fmla="*/ 13 h 28"/>
                <a:gd name="T4" fmla="*/ 10 w 20"/>
                <a:gd name="T5" fmla="*/ 28 h 28"/>
                <a:gd name="T6" fmla="*/ 0 w 20"/>
                <a:gd name="T7" fmla="*/ 14 h 28"/>
                <a:gd name="T8" fmla="*/ 11 w 20"/>
                <a:gd name="T9" fmla="*/ 0 h 28"/>
                <a:gd name="T10" fmla="*/ 10 w 20"/>
                <a:gd name="T11" fmla="*/ 25 h 28"/>
                <a:gd name="T12" fmla="*/ 17 w 20"/>
                <a:gd name="T13" fmla="*/ 13 h 28"/>
                <a:gd name="T14" fmla="*/ 11 w 20"/>
                <a:gd name="T15" fmla="*/ 3 h 28"/>
                <a:gd name="T16" fmla="*/ 4 w 20"/>
                <a:gd name="T17" fmla="*/ 14 h 28"/>
                <a:gd name="T18" fmla="*/ 10 w 20"/>
                <a:gd name="T19" fmla="*/ 2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8">
                  <a:moveTo>
                    <a:pt x="11" y="0"/>
                  </a:moveTo>
                  <a:cubicBezTo>
                    <a:pt x="17" y="0"/>
                    <a:pt x="20" y="5"/>
                    <a:pt x="20" y="13"/>
                  </a:cubicBezTo>
                  <a:cubicBezTo>
                    <a:pt x="20" y="23"/>
                    <a:pt x="17" y="28"/>
                    <a:pt x="10" y="28"/>
                  </a:cubicBezTo>
                  <a:cubicBezTo>
                    <a:pt x="4" y="28"/>
                    <a:pt x="0" y="22"/>
                    <a:pt x="0" y="14"/>
                  </a:cubicBezTo>
                  <a:cubicBezTo>
                    <a:pt x="0" y="5"/>
                    <a:pt x="4" y="0"/>
                    <a:pt x="11" y="0"/>
                  </a:cubicBezTo>
                  <a:close/>
                  <a:moveTo>
                    <a:pt x="10" y="25"/>
                  </a:moveTo>
                  <a:cubicBezTo>
                    <a:pt x="14" y="25"/>
                    <a:pt x="17" y="22"/>
                    <a:pt x="17" y="13"/>
                  </a:cubicBezTo>
                  <a:cubicBezTo>
                    <a:pt x="17" y="8"/>
                    <a:pt x="15" y="3"/>
                    <a:pt x="11" y="3"/>
                  </a:cubicBezTo>
                  <a:cubicBezTo>
                    <a:pt x="7" y="3"/>
                    <a:pt x="4" y="6"/>
                    <a:pt x="4" y="14"/>
                  </a:cubicBezTo>
                  <a:cubicBezTo>
                    <a:pt x="4" y="19"/>
                    <a:pt x="6" y="25"/>
                    <a:pt x="1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61" name="Freeform 12"/>
            <p:cNvSpPr>
              <a:spLocks/>
            </p:cNvSpPr>
            <p:nvPr/>
          </p:nvSpPr>
          <p:spPr bwMode="auto">
            <a:xfrm>
              <a:off x="6931213" y="4891650"/>
              <a:ext cx="43942" cy="56699"/>
            </a:xfrm>
            <a:custGeom>
              <a:avLst/>
              <a:gdLst>
                <a:gd name="T0" fmla="*/ 0 w 31"/>
                <a:gd name="T1" fmla="*/ 0 h 40"/>
                <a:gd name="T2" fmla="*/ 6 w 31"/>
                <a:gd name="T3" fmla="*/ 0 h 40"/>
                <a:gd name="T4" fmla="*/ 15 w 31"/>
                <a:gd name="T5" fmla="*/ 33 h 40"/>
                <a:gd name="T6" fmla="*/ 16 w 31"/>
                <a:gd name="T7" fmla="*/ 33 h 40"/>
                <a:gd name="T8" fmla="*/ 25 w 31"/>
                <a:gd name="T9" fmla="*/ 0 h 40"/>
                <a:gd name="T10" fmla="*/ 31 w 31"/>
                <a:gd name="T11" fmla="*/ 0 h 40"/>
                <a:gd name="T12" fmla="*/ 18 w 31"/>
                <a:gd name="T13" fmla="*/ 40 h 40"/>
                <a:gd name="T14" fmla="*/ 13 w 31"/>
                <a:gd name="T15" fmla="*/ 40 h 40"/>
                <a:gd name="T16" fmla="*/ 0 w 31"/>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40">
                  <a:moveTo>
                    <a:pt x="0" y="0"/>
                  </a:moveTo>
                  <a:lnTo>
                    <a:pt x="6" y="0"/>
                  </a:lnTo>
                  <a:lnTo>
                    <a:pt x="15" y="33"/>
                  </a:lnTo>
                  <a:lnTo>
                    <a:pt x="16" y="33"/>
                  </a:lnTo>
                  <a:lnTo>
                    <a:pt x="25" y="0"/>
                  </a:lnTo>
                  <a:lnTo>
                    <a:pt x="31" y="0"/>
                  </a:lnTo>
                  <a:lnTo>
                    <a:pt x="18" y="40"/>
                  </a:lnTo>
                  <a:lnTo>
                    <a:pt x="13"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62" name="Freeform 13"/>
            <p:cNvSpPr>
              <a:spLocks/>
            </p:cNvSpPr>
            <p:nvPr/>
          </p:nvSpPr>
          <p:spPr bwMode="auto">
            <a:xfrm>
              <a:off x="6992165" y="4891650"/>
              <a:ext cx="28350" cy="56699"/>
            </a:xfrm>
            <a:custGeom>
              <a:avLst/>
              <a:gdLst>
                <a:gd name="T0" fmla="*/ 0 w 20"/>
                <a:gd name="T1" fmla="*/ 0 h 40"/>
                <a:gd name="T2" fmla="*/ 19 w 20"/>
                <a:gd name="T3" fmla="*/ 0 h 40"/>
                <a:gd name="T4" fmla="*/ 19 w 20"/>
                <a:gd name="T5" fmla="*/ 5 h 40"/>
                <a:gd name="T6" fmla="*/ 5 w 20"/>
                <a:gd name="T7" fmla="*/ 5 h 40"/>
                <a:gd name="T8" fmla="*/ 5 w 20"/>
                <a:gd name="T9" fmla="*/ 18 h 40"/>
                <a:gd name="T10" fmla="*/ 19 w 20"/>
                <a:gd name="T11" fmla="*/ 18 h 40"/>
                <a:gd name="T12" fmla="*/ 19 w 20"/>
                <a:gd name="T13" fmla="*/ 22 h 40"/>
                <a:gd name="T14" fmla="*/ 5 w 20"/>
                <a:gd name="T15" fmla="*/ 22 h 40"/>
                <a:gd name="T16" fmla="*/ 5 w 20"/>
                <a:gd name="T17" fmla="*/ 35 h 40"/>
                <a:gd name="T18" fmla="*/ 20 w 20"/>
                <a:gd name="T19" fmla="*/ 35 h 40"/>
                <a:gd name="T20" fmla="*/ 20 w 20"/>
                <a:gd name="T21" fmla="*/ 40 h 40"/>
                <a:gd name="T22" fmla="*/ 0 w 20"/>
                <a:gd name="T23" fmla="*/ 40 h 40"/>
                <a:gd name="T24" fmla="*/ 0 w 20"/>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40">
                  <a:moveTo>
                    <a:pt x="0" y="0"/>
                  </a:moveTo>
                  <a:lnTo>
                    <a:pt x="19" y="0"/>
                  </a:lnTo>
                  <a:lnTo>
                    <a:pt x="19" y="5"/>
                  </a:lnTo>
                  <a:lnTo>
                    <a:pt x="5" y="5"/>
                  </a:lnTo>
                  <a:lnTo>
                    <a:pt x="5" y="18"/>
                  </a:lnTo>
                  <a:lnTo>
                    <a:pt x="19" y="18"/>
                  </a:lnTo>
                  <a:lnTo>
                    <a:pt x="19" y="22"/>
                  </a:lnTo>
                  <a:lnTo>
                    <a:pt x="5" y="22"/>
                  </a:lnTo>
                  <a:lnTo>
                    <a:pt x="5" y="35"/>
                  </a:lnTo>
                  <a:lnTo>
                    <a:pt x="20" y="35"/>
                  </a:lnTo>
                  <a:lnTo>
                    <a:pt x="20"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63" name="Freeform 14"/>
            <p:cNvSpPr>
              <a:spLocks noEditPoints="1"/>
            </p:cNvSpPr>
            <p:nvPr/>
          </p:nvSpPr>
          <p:spPr bwMode="auto">
            <a:xfrm>
              <a:off x="7041776" y="4891650"/>
              <a:ext cx="32603" cy="56699"/>
            </a:xfrm>
            <a:custGeom>
              <a:avLst/>
              <a:gdLst>
                <a:gd name="T0" fmla="*/ 0 w 16"/>
                <a:gd name="T1" fmla="*/ 0 h 27"/>
                <a:gd name="T2" fmla="*/ 7 w 16"/>
                <a:gd name="T3" fmla="*/ 0 h 27"/>
                <a:gd name="T4" fmla="*/ 13 w 16"/>
                <a:gd name="T5" fmla="*/ 2 h 27"/>
                <a:gd name="T6" fmla="*/ 15 w 16"/>
                <a:gd name="T7" fmla="*/ 7 h 27"/>
                <a:gd name="T8" fmla="*/ 9 w 16"/>
                <a:gd name="T9" fmla="*/ 14 h 27"/>
                <a:gd name="T10" fmla="*/ 9 w 16"/>
                <a:gd name="T11" fmla="*/ 14 h 27"/>
                <a:gd name="T12" fmla="*/ 12 w 16"/>
                <a:gd name="T13" fmla="*/ 16 h 27"/>
                <a:gd name="T14" fmla="*/ 16 w 16"/>
                <a:gd name="T15" fmla="*/ 27 h 27"/>
                <a:gd name="T16" fmla="*/ 12 w 16"/>
                <a:gd name="T17" fmla="*/ 27 h 27"/>
                <a:gd name="T18" fmla="*/ 9 w 16"/>
                <a:gd name="T19" fmla="*/ 18 h 27"/>
                <a:gd name="T20" fmla="*/ 5 w 16"/>
                <a:gd name="T21" fmla="*/ 15 h 27"/>
                <a:gd name="T22" fmla="*/ 3 w 16"/>
                <a:gd name="T23" fmla="*/ 15 h 27"/>
                <a:gd name="T24" fmla="*/ 3 w 16"/>
                <a:gd name="T25" fmla="*/ 27 h 27"/>
                <a:gd name="T26" fmla="*/ 0 w 16"/>
                <a:gd name="T27" fmla="*/ 27 h 27"/>
                <a:gd name="T28" fmla="*/ 0 w 16"/>
                <a:gd name="T29" fmla="*/ 0 h 27"/>
                <a:gd name="T30" fmla="*/ 3 w 16"/>
                <a:gd name="T31" fmla="*/ 12 h 27"/>
                <a:gd name="T32" fmla="*/ 6 w 16"/>
                <a:gd name="T33" fmla="*/ 12 h 27"/>
                <a:gd name="T34" fmla="*/ 11 w 16"/>
                <a:gd name="T35" fmla="*/ 7 h 27"/>
                <a:gd name="T36" fmla="*/ 6 w 16"/>
                <a:gd name="T37" fmla="*/ 3 h 27"/>
                <a:gd name="T38" fmla="*/ 3 w 16"/>
                <a:gd name="T39" fmla="*/ 3 h 27"/>
                <a:gd name="T40" fmla="*/ 3 w 16"/>
                <a:gd name="T41"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27">
                  <a:moveTo>
                    <a:pt x="0" y="0"/>
                  </a:moveTo>
                  <a:cubicBezTo>
                    <a:pt x="7" y="0"/>
                    <a:pt x="7" y="0"/>
                    <a:pt x="7" y="0"/>
                  </a:cubicBezTo>
                  <a:cubicBezTo>
                    <a:pt x="10" y="0"/>
                    <a:pt x="11" y="1"/>
                    <a:pt x="13" y="2"/>
                  </a:cubicBezTo>
                  <a:cubicBezTo>
                    <a:pt x="14" y="3"/>
                    <a:pt x="15" y="5"/>
                    <a:pt x="15" y="7"/>
                  </a:cubicBezTo>
                  <a:cubicBezTo>
                    <a:pt x="15" y="10"/>
                    <a:pt x="13" y="13"/>
                    <a:pt x="9" y="14"/>
                  </a:cubicBezTo>
                  <a:cubicBezTo>
                    <a:pt x="9" y="14"/>
                    <a:pt x="9" y="14"/>
                    <a:pt x="9" y="14"/>
                  </a:cubicBezTo>
                  <a:cubicBezTo>
                    <a:pt x="11" y="14"/>
                    <a:pt x="12" y="15"/>
                    <a:pt x="12" y="16"/>
                  </a:cubicBezTo>
                  <a:cubicBezTo>
                    <a:pt x="16" y="27"/>
                    <a:pt x="16" y="27"/>
                    <a:pt x="16" y="27"/>
                  </a:cubicBezTo>
                  <a:cubicBezTo>
                    <a:pt x="12" y="27"/>
                    <a:pt x="12" y="27"/>
                    <a:pt x="12" y="27"/>
                  </a:cubicBezTo>
                  <a:cubicBezTo>
                    <a:pt x="9" y="18"/>
                    <a:pt x="9" y="18"/>
                    <a:pt x="9" y="18"/>
                  </a:cubicBezTo>
                  <a:cubicBezTo>
                    <a:pt x="8" y="16"/>
                    <a:pt x="7" y="15"/>
                    <a:pt x="5" y="15"/>
                  </a:cubicBezTo>
                  <a:cubicBezTo>
                    <a:pt x="3" y="15"/>
                    <a:pt x="3" y="15"/>
                    <a:pt x="3" y="15"/>
                  </a:cubicBezTo>
                  <a:cubicBezTo>
                    <a:pt x="3" y="27"/>
                    <a:pt x="3" y="27"/>
                    <a:pt x="3" y="27"/>
                  </a:cubicBezTo>
                  <a:cubicBezTo>
                    <a:pt x="0" y="27"/>
                    <a:pt x="0" y="27"/>
                    <a:pt x="0" y="27"/>
                  </a:cubicBezTo>
                  <a:lnTo>
                    <a:pt x="0" y="0"/>
                  </a:lnTo>
                  <a:close/>
                  <a:moveTo>
                    <a:pt x="3" y="12"/>
                  </a:moveTo>
                  <a:cubicBezTo>
                    <a:pt x="6" y="12"/>
                    <a:pt x="6" y="12"/>
                    <a:pt x="6" y="12"/>
                  </a:cubicBezTo>
                  <a:cubicBezTo>
                    <a:pt x="10" y="12"/>
                    <a:pt x="11" y="10"/>
                    <a:pt x="11" y="7"/>
                  </a:cubicBezTo>
                  <a:cubicBezTo>
                    <a:pt x="11" y="4"/>
                    <a:pt x="9" y="3"/>
                    <a:pt x="6" y="3"/>
                  </a:cubicBezTo>
                  <a:cubicBezTo>
                    <a:pt x="3" y="3"/>
                    <a:pt x="3" y="3"/>
                    <a:pt x="3" y="3"/>
                  </a:cubicBezTo>
                  <a:lnTo>
                    <a:pt x="3"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64" name="Freeform 15"/>
            <p:cNvSpPr>
              <a:spLocks/>
            </p:cNvSpPr>
            <p:nvPr/>
          </p:nvSpPr>
          <p:spPr bwMode="auto">
            <a:xfrm>
              <a:off x="7092806" y="4891650"/>
              <a:ext cx="38272" cy="56699"/>
            </a:xfrm>
            <a:custGeom>
              <a:avLst/>
              <a:gdLst>
                <a:gd name="T0" fmla="*/ 0 w 27"/>
                <a:gd name="T1" fmla="*/ 0 h 40"/>
                <a:gd name="T2" fmla="*/ 8 w 27"/>
                <a:gd name="T3" fmla="*/ 0 h 40"/>
                <a:gd name="T4" fmla="*/ 22 w 27"/>
                <a:gd name="T5" fmla="*/ 34 h 40"/>
                <a:gd name="T6" fmla="*/ 22 w 27"/>
                <a:gd name="T7" fmla="*/ 34 h 40"/>
                <a:gd name="T8" fmla="*/ 22 w 27"/>
                <a:gd name="T9" fmla="*/ 0 h 40"/>
                <a:gd name="T10" fmla="*/ 27 w 27"/>
                <a:gd name="T11" fmla="*/ 0 h 40"/>
                <a:gd name="T12" fmla="*/ 27 w 27"/>
                <a:gd name="T13" fmla="*/ 40 h 40"/>
                <a:gd name="T14" fmla="*/ 21 w 27"/>
                <a:gd name="T15" fmla="*/ 40 h 40"/>
                <a:gd name="T16" fmla="*/ 6 w 27"/>
                <a:gd name="T17" fmla="*/ 8 h 40"/>
                <a:gd name="T18" fmla="*/ 6 w 27"/>
                <a:gd name="T19" fmla="*/ 8 h 40"/>
                <a:gd name="T20" fmla="*/ 6 w 27"/>
                <a:gd name="T21" fmla="*/ 40 h 40"/>
                <a:gd name="T22" fmla="*/ 0 w 27"/>
                <a:gd name="T23" fmla="*/ 40 h 40"/>
                <a:gd name="T24" fmla="*/ 0 w 27"/>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0" y="0"/>
                  </a:moveTo>
                  <a:lnTo>
                    <a:pt x="8" y="0"/>
                  </a:lnTo>
                  <a:lnTo>
                    <a:pt x="22" y="34"/>
                  </a:lnTo>
                  <a:lnTo>
                    <a:pt x="22" y="34"/>
                  </a:lnTo>
                  <a:lnTo>
                    <a:pt x="22" y="0"/>
                  </a:lnTo>
                  <a:lnTo>
                    <a:pt x="27" y="0"/>
                  </a:lnTo>
                  <a:lnTo>
                    <a:pt x="27" y="40"/>
                  </a:lnTo>
                  <a:lnTo>
                    <a:pt x="21" y="40"/>
                  </a:lnTo>
                  <a:lnTo>
                    <a:pt x="6" y="8"/>
                  </a:lnTo>
                  <a:lnTo>
                    <a:pt x="6" y="8"/>
                  </a:lnTo>
                  <a:lnTo>
                    <a:pt x="6"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65" name="Freeform 16"/>
            <p:cNvSpPr>
              <a:spLocks/>
            </p:cNvSpPr>
            <p:nvPr/>
          </p:nvSpPr>
          <p:spPr bwMode="auto">
            <a:xfrm>
              <a:off x="7155175" y="4891650"/>
              <a:ext cx="51029" cy="56699"/>
            </a:xfrm>
            <a:custGeom>
              <a:avLst/>
              <a:gdLst>
                <a:gd name="T0" fmla="*/ 0 w 36"/>
                <a:gd name="T1" fmla="*/ 0 h 40"/>
                <a:gd name="T2" fmla="*/ 8 w 36"/>
                <a:gd name="T3" fmla="*/ 0 h 40"/>
                <a:gd name="T4" fmla="*/ 18 w 36"/>
                <a:gd name="T5" fmla="*/ 33 h 40"/>
                <a:gd name="T6" fmla="*/ 18 w 36"/>
                <a:gd name="T7" fmla="*/ 33 h 40"/>
                <a:gd name="T8" fmla="*/ 28 w 36"/>
                <a:gd name="T9" fmla="*/ 0 h 40"/>
                <a:gd name="T10" fmla="*/ 36 w 36"/>
                <a:gd name="T11" fmla="*/ 0 h 40"/>
                <a:gd name="T12" fmla="*/ 36 w 36"/>
                <a:gd name="T13" fmla="*/ 40 h 40"/>
                <a:gd name="T14" fmla="*/ 31 w 36"/>
                <a:gd name="T15" fmla="*/ 40 h 40"/>
                <a:gd name="T16" fmla="*/ 31 w 36"/>
                <a:gd name="T17" fmla="*/ 6 h 40"/>
                <a:gd name="T18" fmla="*/ 31 w 36"/>
                <a:gd name="T19" fmla="*/ 6 h 40"/>
                <a:gd name="T20" fmla="*/ 20 w 36"/>
                <a:gd name="T21" fmla="*/ 40 h 40"/>
                <a:gd name="T22" fmla="*/ 15 w 36"/>
                <a:gd name="T23" fmla="*/ 40 h 40"/>
                <a:gd name="T24" fmla="*/ 5 w 36"/>
                <a:gd name="T25" fmla="*/ 6 h 40"/>
                <a:gd name="T26" fmla="*/ 5 w 36"/>
                <a:gd name="T27" fmla="*/ 6 h 40"/>
                <a:gd name="T28" fmla="*/ 5 w 36"/>
                <a:gd name="T29" fmla="*/ 40 h 40"/>
                <a:gd name="T30" fmla="*/ 0 w 36"/>
                <a:gd name="T31" fmla="*/ 40 h 40"/>
                <a:gd name="T32" fmla="*/ 0 w 36"/>
                <a:gd name="T3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40">
                  <a:moveTo>
                    <a:pt x="0" y="0"/>
                  </a:moveTo>
                  <a:lnTo>
                    <a:pt x="8" y="0"/>
                  </a:lnTo>
                  <a:lnTo>
                    <a:pt x="18" y="33"/>
                  </a:lnTo>
                  <a:lnTo>
                    <a:pt x="18" y="33"/>
                  </a:lnTo>
                  <a:lnTo>
                    <a:pt x="28" y="0"/>
                  </a:lnTo>
                  <a:lnTo>
                    <a:pt x="36" y="0"/>
                  </a:lnTo>
                  <a:lnTo>
                    <a:pt x="36" y="40"/>
                  </a:lnTo>
                  <a:lnTo>
                    <a:pt x="31" y="40"/>
                  </a:lnTo>
                  <a:lnTo>
                    <a:pt x="31" y="6"/>
                  </a:lnTo>
                  <a:lnTo>
                    <a:pt x="31" y="6"/>
                  </a:lnTo>
                  <a:lnTo>
                    <a:pt x="20" y="40"/>
                  </a:lnTo>
                  <a:lnTo>
                    <a:pt x="15" y="40"/>
                  </a:lnTo>
                  <a:lnTo>
                    <a:pt x="5" y="6"/>
                  </a:lnTo>
                  <a:lnTo>
                    <a:pt x="5" y="6"/>
                  </a:lnTo>
                  <a:lnTo>
                    <a:pt x="5"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66" name="Freeform 17"/>
            <p:cNvSpPr>
              <a:spLocks/>
            </p:cNvSpPr>
            <p:nvPr/>
          </p:nvSpPr>
          <p:spPr bwMode="auto">
            <a:xfrm>
              <a:off x="7228884" y="4891650"/>
              <a:ext cx="28350" cy="56699"/>
            </a:xfrm>
            <a:custGeom>
              <a:avLst/>
              <a:gdLst>
                <a:gd name="T0" fmla="*/ 0 w 20"/>
                <a:gd name="T1" fmla="*/ 0 h 40"/>
                <a:gd name="T2" fmla="*/ 19 w 20"/>
                <a:gd name="T3" fmla="*/ 0 h 40"/>
                <a:gd name="T4" fmla="*/ 19 w 20"/>
                <a:gd name="T5" fmla="*/ 5 h 40"/>
                <a:gd name="T6" fmla="*/ 6 w 20"/>
                <a:gd name="T7" fmla="*/ 5 h 40"/>
                <a:gd name="T8" fmla="*/ 6 w 20"/>
                <a:gd name="T9" fmla="*/ 18 h 40"/>
                <a:gd name="T10" fmla="*/ 19 w 20"/>
                <a:gd name="T11" fmla="*/ 18 h 40"/>
                <a:gd name="T12" fmla="*/ 19 w 20"/>
                <a:gd name="T13" fmla="*/ 22 h 40"/>
                <a:gd name="T14" fmla="*/ 6 w 20"/>
                <a:gd name="T15" fmla="*/ 22 h 40"/>
                <a:gd name="T16" fmla="*/ 6 w 20"/>
                <a:gd name="T17" fmla="*/ 35 h 40"/>
                <a:gd name="T18" fmla="*/ 20 w 20"/>
                <a:gd name="T19" fmla="*/ 35 h 40"/>
                <a:gd name="T20" fmla="*/ 20 w 20"/>
                <a:gd name="T21" fmla="*/ 40 h 40"/>
                <a:gd name="T22" fmla="*/ 0 w 20"/>
                <a:gd name="T23" fmla="*/ 40 h 40"/>
                <a:gd name="T24" fmla="*/ 0 w 20"/>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40">
                  <a:moveTo>
                    <a:pt x="0" y="0"/>
                  </a:moveTo>
                  <a:lnTo>
                    <a:pt x="19" y="0"/>
                  </a:lnTo>
                  <a:lnTo>
                    <a:pt x="19" y="5"/>
                  </a:lnTo>
                  <a:lnTo>
                    <a:pt x="6" y="5"/>
                  </a:lnTo>
                  <a:lnTo>
                    <a:pt x="6" y="18"/>
                  </a:lnTo>
                  <a:lnTo>
                    <a:pt x="19" y="18"/>
                  </a:lnTo>
                  <a:lnTo>
                    <a:pt x="19" y="22"/>
                  </a:lnTo>
                  <a:lnTo>
                    <a:pt x="6" y="22"/>
                  </a:lnTo>
                  <a:lnTo>
                    <a:pt x="6" y="35"/>
                  </a:lnTo>
                  <a:lnTo>
                    <a:pt x="20" y="35"/>
                  </a:lnTo>
                  <a:lnTo>
                    <a:pt x="20"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67" name="Freeform 18"/>
            <p:cNvSpPr>
              <a:spLocks/>
            </p:cNvSpPr>
            <p:nvPr/>
          </p:nvSpPr>
          <p:spPr bwMode="auto">
            <a:xfrm>
              <a:off x="7278497" y="4891650"/>
              <a:ext cx="36855" cy="56699"/>
            </a:xfrm>
            <a:custGeom>
              <a:avLst/>
              <a:gdLst>
                <a:gd name="T0" fmla="*/ 0 w 26"/>
                <a:gd name="T1" fmla="*/ 0 h 40"/>
                <a:gd name="T2" fmla="*/ 6 w 26"/>
                <a:gd name="T3" fmla="*/ 0 h 40"/>
                <a:gd name="T4" fmla="*/ 20 w 26"/>
                <a:gd name="T5" fmla="*/ 34 h 40"/>
                <a:gd name="T6" fmla="*/ 20 w 26"/>
                <a:gd name="T7" fmla="*/ 34 h 40"/>
                <a:gd name="T8" fmla="*/ 20 w 26"/>
                <a:gd name="T9" fmla="*/ 0 h 40"/>
                <a:gd name="T10" fmla="*/ 26 w 26"/>
                <a:gd name="T11" fmla="*/ 0 h 40"/>
                <a:gd name="T12" fmla="*/ 26 w 26"/>
                <a:gd name="T13" fmla="*/ 40 h 40"/>
                <a:gd name="T14" fmla="*/ 19 w 26"/>
                <a:gd name="T15" fmla="*/ 40 h 40"/>
                <a:gd name="T16" fmla="*/ 4 w 26"/>
                <a:gd name="T17" fmla="*/ 8 h 40"/>
                <a:gd name="T18" fmla="*/ 4 w 26"/>
                <a:gd name="T19" fmla="*/ 8 h 40"/>
                <a:gd name="T20" fmla="*/ 4 w 26"/>
                <a:gd name="T21" fmla="*/ 40 h 40"/>
                <a:gd name="T22" fmla="*/ 0 w 26"/>
                <a:gd name="T23" fmla="*/ 40 h 40"/>
                <a:gd name="T24" fmla="*/ 0 w 26"/>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40">
                  <a:moveTo>
                    <a:pt x="0" y="0"/>
                  </a:moveTo>
                  <a:lnTo>
                    <a:pt x="6" y="0"/>
                  </a:lnTo>
                  <a:lnTo>
                    <a:pt x="20" y="34"/>
                  </a:lnTo>
                  <a:lnTo>
                    <a:pt x="20" y="34"/>
                  </a:lnTo>
                  <a:lnTo>
                    <a:pt x="20" y="0"/>
                  </a:lnTo>
                  <a:lnTo>
                    <a:pt x="26" y="0"/>
                  </a:lnTo>
                  <a:lnTo>
                    <a:pt x="26" y="40"/>
                  </a:lnTo>
                  <a:lnTo>
                    <a:pt x="19" y="40"/>
                  </a:lnTo>
                  <a:lnTo>
                    <a:pt x="4" y="8"/>
                  </a:lnTo>
                  <a:lnTo>
                    <a:pt x="4" y="8"/>
                  </a:lnTo>
                  <a:lnTo>
                    <a:pt x="4"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68" name="Freeform 19"/>
            <p:cNvSpPr>
              <a:spLocks/>
            </p:cNvSpPr>
            <p:nvPr/>
          </p:nvSpPr>
          <p:spPr bwMode="auto">
            <a:xfrm>
              <a:off x="7335196" y="4891650"/>
              <a:ext cx="32603" cy="56699"/>
            </a:xfrm>
            <a:custGeom>
              <a:avLst/>
              <a:gdLst>
                <a:gd name="T0" fmla="*/ 8 w 23"/>
                <a:gd name="T1" fmla="*/ 5 h 40"/>
                <a:gd name="T2" fmla="*/ 0 w 23"/>
                <a:gd name="T3" fmla="*/ 5 h 40"/>
                <a:gd name="T4" fmla="*/ 0 w 23"/>
                <a:gd name="T5" fmla="*/ 0 h 40"/>
                <a:gd name="T6" fmla="*/ 23 w 23"/>
                <a:gd name="T7" fmla="*/ 0 h 40"/>
                <a:gd name="T8" fmla="*/ 23 w 23"/>
                <a:gd name="T9" fmla="*/ 5 h 40"/>
                <a:gd name="T10" fmla="*/ 13 w 23"/>
                <a:gd name="T11" fmla="*/ 5 h 40"/>
                <a:gd name="T12" fmla="*/ 13 w 23"/>
                <a:gd name="T13" fmla="*/ 40 h 40"/>
                <a:gd name="T14" fmla="*/ 8 w 23"/>
                <a:gd name="T15" fmla="*/ 40 h 40"/>
                <a:gd name="T16" fmla="*/ 8 w 23"/>
                <a:gd name="T17"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8" y="5"/>
                  </a:moveTo>
                  <a:lnTo>
                    <a:pt x="0" y="5"/>
                  </a:lnTo>
                  <a:lnTo>
                    <a:pt x="0" y="0"/>
                  </a:lnTo>
                  <a:lnTo>
                    <a:pt x="23" y="0"/>
                  </a:lnTo>
                  <a:lnTo>
                    <a:pt x="23" y="5"/>
                  </a:lnTo>
                  <a:lnTo>
                    <a:pt x="13" y="5"/>
                  </a:lnTo>
                  <a:lnTo>
                    <a:pt x="13" y="40"/>
                  </a:lnTo>
                  <a:lnTo>
                    <a:pt x="8" y="40"/>
                  </a:lnTo>
                  <a:lnTo>
                    <a:pt x="8"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69" name="Freeform 20"/>
            <p:cNvSpPr>
              <a:spLocks noEditPoints="1"/>
            </p:cNvSpPr>
            <p:nvPr/>
          </p:nvSpPr>
          <p:spPr bwMode="auto">
            <a:xfrm>
              <a:off x="7376302" y="4891650"/>
              <a:ext cx="45359" cy="56699"/>
            </a:xfrm>
            <a:custGeom>
              <a:avLst/>
              <a:gdLst>
                <a:gd name="T0" fmla="*/ 19 w 32"/>
                <a:gd name="T1" fmla="*/ 0 h 40"/>
                <a:gd name="T2" fmla="*/ 32 w 32"/>
                <a:gd name="T3" fmla="*/ 40 h 40"/>
                <a:gd name="T4" fmla="*/ 28 w 32"/>
                <a:gd name="T5" fmla="*/ 40 h 40"/>
                <a:gd name="T6" fmla="*/ 23 w 32"/>
                <a:gd name="T7" fmla="*/ 30 h 40"/>
                <a:gd name="T8" fmla="*/ 9 w 32"/>
                <a:gd name="T9" fmla="*/ 30 h 40"/>
                <a:gd name="T10" fmla="*/ 6 w 32"/>
                <a:gd name="T11" fmla="*/ 40 h 40"/>
                <a:gd name="T12" fmla="*/ 0 w 32"/>
                <a:gd name="T13" fmla="*/ 40 h 40"/>
                <a:gd name="T14" fmla="*/ 13 w 32"/>
                <a:gd name="T15" fmla="*/ 0 h 40"/>
                <a:gd name="T16" fmla="*/ 19 w 32"/>
                <a:gd name="T17" fmla="*/ 0 h 40"/>
                <a:gd name="T18" fmla="*/ 22 w 32"/>
                <a:gd name="T19" fmla="*/ 25 h 40"/>
                <a:gd name="T20" fmla="*/ 16 w 32"/>
                <a:gd name="T21" fmla="*/ 6 h 40"/>
                <a:gd name="T22" fmla="*/ 16 w 32"/>
                <a:gd name="T23" fmla="*/ 6 h 40"/>
                <a:gd name="T24" fmla="*/ 10 w 32"/>
                <a:gd name="T25" fmla="*/ 25 h 40"/>
                <a:gd name="T26" fmla="*/ 22 w 32"/>
                <a:gd name="T27" fmla="*/ 2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40">
                  <a:moveTo>
                    <a:pt x="19" y="0"/>
                  </a:moveTo>
                  <a:lnTo>
                    <a:pt x="32" y="40"/>
                  </a:lnTo>
                  <a:lnTo>
                    <a:pt x="28" y="40"/>
                  </a:lnTo>
                  <a:lnTo>
                    <a:pt x="23" y="30"/>
                  </a:lnTo>
                  <a:lnTo>
                    <a:pt x="9" y="30"/>
                  </a:lnTo>
                  <a:lnTo>
                    <a:pt x="6" y="40"/>
                  </a:lnTo>
                  <a:lnTo>
                    <a:pt x="0" y="40"/>
                  </a:lnTo>
                  <a:lnTo>
                    <a:pt x="13" y="0"/>
                  </a:lnTo>
                  <a:lnTo>
                    <a:pt x="19" y="0"/>
                  </a:lnTo>
                  <a:close/>
                  <a:moveTo>
                    <a:pt x="22" y="25"/>
                  </a:moveTo>
                  <a:lnTo>
                    <a:pt x="16" y="6"/>
                  </a:lnTo>
                  <a:lnTo>
                    <a:pt x="16" y="6"/>
                  </a:lnTo>
                  <a:lnTo>
                    <a:pt x="10" y="25"/>
                  </a:lnTo>
                  <a:lnTo>
                    <a:pt x="22"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70" name="Freeform 21"/>
            <p:cNvSpPr>
              <a:spLocks/>
            </p:cNvSpPr>
            <p:nvPr/>
          </p:nvSpPr>
          <p:spPr bwMode="auto">
            <a:xfrm>
              <a:off x="7440090" y="4891650"/>
              <a:ext cx="25515" cy="56699"/>
            </a:xfrm>
            <a:custGeom>
              <a:avLst/>
              <a:gdLst>
                <a:gd name="T0" fmla="*/ 0 w 18"/>
                <a:gd name="T1" fmla="*/ 0 h 40"/>
                <a:gd name="T2" fmla="*/ 5 w 18"/>
                <a:gd name="T3" fmla="*/ 0 h 40"/>
                <a:gd name="T4" fmla="*/ 5 w 18"/>
                <a:gd name="T5" fmla="*/ 35 h 40"/>
                <a:gd name="T6" fmla="*/ 18 w 18"/>
                <a:gd name="T7" fmla="*/ 35 h 40"/>
                <a:gd name="T8" fmla="*/ 18 w 18"/>
                <a:gd name="T9" fmla="*/ 40 h 40"/>
                <a:gd name="T10" fmla="*/ 0 w 18"/>
                <a:gd name="T11" fmla="*/ 40 h 40"/>
                <a:gd name="T12" fmla="*/ 0 w 18"/>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8" h="40">
                  <a:moveTo>
                    <a:pt x="0" y="0"/>
                  </a:moveTo>
                  <a:lnTo>
                    <a:pt x="5" y="0"/>
                  </a:lnTo>
                  <a:lnTo>
                    <a:pt x="5" y="35"/>
                  </a:lnTo>
                  <a:lnTo>
                    <a:pt x="18" y="35"/>
                  </a:lnTo>
                  <a:lnTo>
                    <a:pt x="18"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71" name="Freeform 22"/>
            <p:cNvSpPr>
              <a:spLocks noEditPoints="1"/>
            </p:cNvSpPr>
            <p:nvPr/>
          </p:nvSpPr>
          <p:spPr bwMode="auto">
            <a:xfrm>
              <a:off x="7515216" y="4891650"/>
              <a:ext cx="29768" cy="56699"/>
            </a:xfrm>
            <a:custGeom>
              <a:avLst/>
              <a:gdLst>
                <a:gd name="T0" fmla="*/ 0 w 14"/>
                <a:gd name="T1" fmla="*/ 0 h 27"/>
                <a:gd name="T2" fmla="*/ 6 w 14"/>
                <a:gd name="T3" fmla="*/ 0 h 27"/>
                <a:gd name="T4" fmla="*/ 12 w 14"/>
                <a:gd name="T5" fmla="*/ 2 h 27"/>
                <a:gd name="T6" fmla="*/ 14 w 14"/>
                <a:gd name="T7" fmla="*/ 8 h 27"/>
                <a:gd name="T8" fmla="*/ 6 w 14"/>
                <a:gd name="T9" fmla="*/ 16 h 27"/>
                <a:gd name="T10" fmla="*/ 3 w 14"/>
                <a:gd name="T11" fmla="*/ 16 h 27"/>
                <a:gd name="T12" fmla="*/ 3 w 14"/>
                <a:gd name="T13" fmla="*/ 27 h 27"/>
                <a:gd name="T14" fmla="*/ 0 w 14"/>
                <a:gd name="T15" fmla="*/ 27 h 27"/>
                <a:gd name="T16" fmla="*/ 0 w 14"/>
                <a:gd name="T17" fmla="*/ 0 h 27"/>
                <a:gd name="T18" fmla="*/ 3 w 14"/>
                <a:gd name="T19" fmla="*/ 13 h 27"/>
                <a:gd name="T20" fmla="*/ 5 w 14"/>
                <a:gd name="T21" fmla="*/ 13 h 27"/>
                <a:gd name="T22" fmla="*/ 11 w 14"/>
                <a:gd name="T23" fmla="*/ 8 h 27"/>
                <a:gd name="T24" fmla="*/ 5 w 14"/>
                <a:gd name="T25" fmla="*/ 3 h 27"/>
                <a:gd name="T26" fmla="*/ 3 w 14"/>
                <a:gd name="T27" fmla="*/ 3 h 27"/>
                <a:gd name="T28" fmla="*/ 3 w 14"/>
                <a:gd name="T29"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7">
                  <a:moveTo>
                    <a:pt x="0" y="0"/>
                  </a:moveTo>
                  <a:cubicBezTo>
                    <a:pt x="6" y="0"/>
                    <a:pt x="6" y="0"/>
                    <a:pt x="6" y="0"/>
                  </a:cubicBezTo>
                  <a:cubicBezTo>
                    <a:pt x="9" y="0"/>
                    <a:pt x="11" y="1"/>
                    <a:pt x="12" y="2"/>
                  </a:cubicBezTo>
                  <a:cubicBezTo>
                    <a:pt x="14" y="4"/>
                    <a:pt x="14" y="5"/>
                    <a:pt x="14" y="8"/>
                  </a:cubicBezTo>
                  <a:cubicBezTo>
                    <a:pt x="14" y="13"/>
                    <a:pt x="11" y="16"/>
                    <a:pt x="6" y="16"/>
                  </a:cubicBezTo>
                  <a:cubicBezTo>
                    <a:pt x="3" y="16"/>
                    <a:pt x="3" y="16"/>
                    <a:pt x="3" y="16"/>
                  </a:cubicBezTo>
                  <a:cubicBezTo>
                    <a:pt x="3" y="27"/>
                    <a:pt x="3" y="27"/>
                    <a:pt x="3" y="27"/>
                  </a:cubicBezTo>
                  <a:cubicBezTo>
                    <a:pt x="0" y="27"/>
                    <a:pt x="0" y="27"/>
                    <a:pt x="0" y="27"/>
                  </a:cubicBezTo>
                  <a:lnTo>
                    <a:pt x="0" y="0"/>
                  </a:lnTo>
                  <a:close/>
                  <a:moveTo>
                    <a:pt x="3" y="13"/>
                  </a:moveTo>
                  <a:cubicBezTo>
                    <a:pt x="5" y="13"/>
                    <a:pt x="5" y="13"/>
                    <a:pt x="5" y="13"/>
                  </a:cubicBezTo>
                  <a:cubicBezTo>
                    <a:pt x="9" y="13"/>
                    <a:pt x="11" y="11"/>
                    <a:pt x="11" y="8"/>
                  </a:cubicBezTo>
                  <a:cubicBezTo>
                    <a:pt x="11" y="4"/>
                    <a:pt x="9" y="3"/>
                    <a:pt x="5" y="3"/>
                  </a:cubicBezTo>
                  <a:cubicBezTo>
                    <a:pt x="3" y="3"/>
                    <a:pt x="3" y="3"/>
                    <a:pt x="3" y="3"/>
                  </a:cubicBezTo>
                  <a:lnTo>
                    <a:pt x="3"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72" name="Freeform 23"/>
            <p:cNvSpPr>
              <a:spLocks noEditPoints="1"/>
            </p:cNvSpPr>
            <p:nvPr/>
          </p:nvSpPr>
          <p:spPr bwMode="auto">
            <a:xfrm>
              <a:off x="7556323" y="4891650"/>
              <a:ext cx="43942" cy="56699"/>
            </a:xfrm>
            <a:custGeom>
              <a:avLst/>
              <a:gdLst>
                <a:gd name="T0" fmla="*/ 18 w 31"/>
                <a:gd name="T1" fmla="*/ 0 h 40"/>
                <a:gd name="T2" fmla="*/ 31 w 31"/>
                <a:gd name="T3" fmla="*/ 40 h 40"/>
                <a:gd name="T4" fmla="*/ 27 w 31"/>
                <a:gd name="T5" fmla="*/ 40 h 40"/>
                <a:gd name="T6" fmla="*/ 24 w 31"/>
                <a:gd name="T7" fmla="*/ 30 h 40"/>
                <a:gd name="T8" fmla="*/ 8 w 31"/>
                <a:gd name="T9" fmla="*/ 30 h 40"/>
                <a:gd name="T10" fmla="*/ 5 w 31"/>
                <a:gd name="T11" fmla="*/ 40 h 40"/>
                <a:gd name="T12" fmla="*/ 0 w 31"/>
                <a:gd name="T13" fmla="*/ 40 h 40"/>
                <a:gd name="T14" fmla="*/ 14 w 31"/>
                <a:gd name="T15" fmla="*/ 0 h 40"/>
                <a:gd name="T16" fmla="*/ 18 w 31"/>
                <a:gd name="T17" fmla="*/ 0 h 40"/>
                <a:gd name="T18" fmla="*/ 22 w 31"/>
                <a:gd name="T19" fmla="*/ 25 h 40"/>
                <a:gd name="T20" fmla="*/ 15 w 31"/>
                <a:gd name="T21" fmla="*/ 6 h 40"/>
                <a:gd name="T22" fmla="*/ 15 w 31"/>
                <a:gd name="T23" fmla="*/ 6 h 40"/>
                <a:gd name="T24" fmla="*/ 9 w 31"/>
                <a:gd name="T25" fmla="*/ 25 h 40"/>
                <a:gd name="T26" fmla="*/ 22 w 31"/>
                <a:gd name="T27" fmla="*/ 2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40">
                  <a:moveTo>
                    <a:pt x="18" y="0"/>
                  </a:moveTo>
                  <a:lnTo>
                    <a:pt x="31" y="40"/>
                  </a:lnTo>
                  <a:lnTo>
                    <a:pt x="27" y="40"/>
                  </a:lnTo>
                  <a:lnTo>
                    <a:pt x="24" y="30"/>
                  </a:lnTo>
                  <a:lnTo>
                    <a:pt x="8" y="30"/>
                  </a:lnTo>
                  <a:lnTo>
                    <a:pt x="5" y="40"/>
                  </a:lnTo>
                  <a:lnTo>
                    <a:pt x="0" y="40"/>
                  </a:lnTo>
                  <a:lnTo>
                    <a:pt x="14" y="0"/>
                  </a:lnTo>
                  <a:lnTo>
                    <a:pt x="18" y="0"/>
                  </a:lnTo>
                  <a:close/>
                  <a:moveTo>
                    <a:pt x="22" y="25"/>
                  </a:moveTo>
                  <a:lnTo>
                    <a:pt x="15" y="6"/>
                  </a:lnTo>
                  <a:lnTo>
                    <a:pt x="15" y="6"/>
                  </a:lnTo>
                  <a:lnTo>
                    <a:pt x="9" y="25"/>
                  </a:lnTo>
                  <a:lnTo>
                    <a:pt x="22"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73" name="Freeform 24"/>
            <p:cNvSpPr>
              <a:spLocks/>
            </p:cNvSpPr>
            <p:nvPr/>
          </p:nvSpPr>
          <p:spPr bwMode="auto">
            <a:xfrm>
              <a:off x="7618692" y="4891650"/>
              <a:ext cx="38272" cy="56699"/>
            </a:xfrm>
            <a:custGeom>
              <a:avLst/>
              <a:gdLst>
                <a:gd name="T0" fmla="*/ 0 w 27"/>
                <a:gd name="T1" fmla="*/ 0 h 40"/>
                <a:gd name="T2" fmla="*/ 6 w 27"/>
                <a:gd name="T3" fmla="*/ 0 h 40"/>
                <a:gd name="T4" fmla="*/ 21 w 27"/>
                <a:gd name="T5" fmla="*/ 34 h 40"/>
                <a:gd name="T6" fmla="*/ 22 w 27"/>
                <a:gd name="T7" fmla="*/ 34 h 40"/>
                <a:gd name="T8" fmla="*/ 22 w 27"/>
                <a:gd name="T9" fmla="*/ 0 h 40"/>
                <a:gd name="T10" fmla="*/ 27 w 27"/>
                <a:gd name="T11" fmla="*/ 0 h 40"/>
                <a:gd name="T12" fmla="*/ 27 w 27"/>
                <a:gd name="T13" fmla="*/ 40 h 40"/>
                <a:gd name="T14" fmla="*/ 21 w 27"/>
                <a:gd name="T15" fmla="*/ 40 h 40"/>
                <a:gd name="T16" fmla="*/ 5 w 27"/>
                <a:gd name="T17" fmla="*/ 8 h 40"/>
                <a:gd name="T18" fmla="*/ 5 w 27"/>
                <a:gd name="T19" fmla="*/ 8 h 40"/>
                <a:gd name="T20" fmla="*/ 5 w 27"/>
                <a:gd name="T21" fmla="*/ 40 h 40"/>
                <a:gd name="T22" fmla="*/ 0 w 27"/>
                <a:gd name="T23" fmla="*/ 40 h 40"/>
                <a:gd name="T24" fmla="*/ 0 w 27"/>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0" y="0"/>
                  </a:moveTo>
                  <a:lnTo>
                    <a:pt x="6" y="0"/>
                  </a:lnTo>
                  <a:lnTo>
                    <a:pt x="21" y="34"/>
                  </a:lnTo>
                  <a:lnTo>
                    <a:pt x="22" y="34"/>
                  </a:lnTo>
                  <a:lnTo>
                    <a:pt x="22" y="0"/>
                  </a:lnTo>
                  <a:lnTo>
                    <a:pt x="27" y="0"/>
                  </a:lnTo>
                  <a:lnTo>
                    <a:pt x="27" y="40"/>
                  </a:lnTo>
                  <a:lnTo>
                    <a:pt x="21" y="40"/>
                  </a:lnTo>
                  <a:lnTo>
                    <a:pt x="5" y="8"/>
                  </a:lnTo>
                  <a:lnTo>
                    <a:pt x="5" y="8"/>
                  </a:lnTo>
                  <a:lnTo>
                    <a:pt x="5"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74" name="Freeform 25"/>
            <p:cNvSpPr>
              <a:spLocks/>
            </p:cNvSpPr>
            <p:nvPr/>
          </p:nvSpPr>
          <p:spPr bwMode="auto">
            <a:xfrm>
              <a:off x="7679644" y="4891650"/>
              <a:ext cx="26933" cy="56699"/>
            </a:xfrm>
            <a:custGeom>
              <a:avLst/>
              <a:gdLst>
                <a:gd name="T0" fmla="*/ 0 w 19"/>
                <a:gd name="T1" fmla="*/ 0 h 40"/>
                <a:gd name="T2" fmla="*/ 19 w 19"/>
                <a:gd name="T3" fmla="*/ 0 h 40"/>
                <a:gd name="T4" fmla="*/ 19 w 19"/>
                <a:gd name="T5" fmla="*/ 5 h 40"/>
                <a:gd name="T6" fmla="*/ 6 w 19"/>
                <a:gd name="T7" fmla="*/ 5 h 40"/>
                <a:gd name="T8" fmla="*/ 6 w 19"/>
                <a:gd name="T9" fmla="*/ 18 h 40"/>
                <a:gd name="T10" fmla="*/ 18 w 19"/>
                <a:gd name="T11" fmla="*/ 18 h 40"/>
                <a:gd name="T12" fmla="*/ 18 w 19"/>
                <a:gd name="T13" fmla="*/ 22 h 40"/>
                <a:gd name="T14" fmla="*/ 6 w 19"/>
                <a:gd name="T15" fmla="*/ 22 h 40"/>
                <a:gd name="T16" fmla="*/ 6 w 19"/>
                <a:gd name="T17" fmla="*/ 35 h 40"/>
                <a:gd name="T18" fmla="*/ 19 w 19"/>
                <a:gd name="T19" fmla="*/ 35 h 40"/>
                <a:gd name="T20" fmla="*/ 19 w 19"/>
                <a:gd name="T21" fmla="*/ 40 h 40"/>
                <a:gd name="T22" fmla="*/ 0 w 19"/>
                <a:gd name="T23" fmla="*/ 40 h 40"/>
                <a:gd name="T24" fmla="*/ 0 w 19"/>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0">
                  <a:moveTo>
                    <a:pt x="0" y="0"/>
                  </a:moveTo>
                  <a:lnTo>
                    <a:pt x="19" y="0"/>
                  </a:lnTo>
                  <a:lnTo>
                    <a:pt x="19" y="5"/>
                  </a:lnTo>
                  <a:lnTo>
                    <a:pt x="6" y="5"/>
                  </a:lnTo>
                  <a:lnTo>
                    <a:pt x="6" y="18"/>
                  </a:lnTo>
                  <a:lnTo>
                    <a:pt x="18" y="18"/>
                  </a:lnTo>
                  <a:lnTo>
                    <a:pt x="18" y="22"/>
                  </a:lnTo>
                  <a:lnTo>
                    <a:pt x="6" y="22"/>
                  </a:lnTo>
                  <a:lnTo>
                    <a:pt x="6" y="35"/>
                  </a:lnTo>
                  <a:lnTo>
                    <a:pt x="19" y="35"/>
                  </a:lnTo>
                  <a:lnTo>
                    <a:pt x="19"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75" name="Freeform 26"/>
            <p:cNvSpPr>
              <a:spLocks/>
            </p:cNvSpPr>
            <p:nvPr/>
          </p:nvSpPr>
          <p:spPr bwMode="auto">
            <a:xfrm>
              <a:off x="7729256" y="4891650"/>
              <a:ext cx="25515" cy="56699"/>
            </a:xfrm>
            <a:custGeom>
              <a:avLst/>
              <a:gdLst>
                <a:gd name="T0" fmla="*/ 0 w 18"/>
                <a:gd name="T1" fmla="*/ 0 h 40"/>
                <a:gd name="T2" fmla="*/ 5 w 18"/>
                <a:gd name="T3" fmla="*/ 0 h 40"/>
                <a:gd name="T4" fmla="*/ 5 w 18"/>
                <a:gd name="T5" fmla="*/ 35 h 40"/>
                <a:gd name="T6" fmla="*/ 18 w 18"/>
                <a:gd name="T7" fmla="*/ 35 h 40"/>
                <a:gd name="T8" fmla="*/ 18 w 18"/>
                <a:gd name="T9" fmla="*/ 40 h 40"/>
                <a:gd name="T10" fmla="*/ 0 w 18"/>
                <a:gd name="T11" fmla="*/ 40 h 40"/>
                <a:gd name="T12" fmla="*/ 0 w 18"/>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8" h="40">
                  <a:moveTo>
                    <a:pt x="0" y="0"/>
                  </a:moveTo>
                  <a:lnTo>
                    <a:pt x="5" y="0"/>
                  </a:lnTo>
                  <a:lnTo>
                    <a:pt x="5" y="35"/>
                  </a:lnTo>
                  <a:lnTo>
                    <a:pt x="18" y="35"/>
                  </a:lnTo>
                  <a:lnTo>
                    <a:pt x="18"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76" name="Freeform 27"/>
            <p:cNvSpPr>
              <a:spLocks noEditPoints="1"/>
            </p:cNvSpPr>
            <p:nvPr/>
          </p:nvSpPr>
          <p:spPr bwMode="auto">
            <a:xfrm>
              <a:off x="7801547" y="4891650"/>
              <a:ext cx="42524" cy="58116"/>
            </a:xfrm>
            <a:custGeom>
              <a:avLst/>
              <a:gdLst>
                <a:gd name="T0" fmla="*/ 10 w 20"/>
                <a:gd name="T1" fmla="*/ 0 h 28"/>
                <a:gd name="T2" fmla="*/ 20 w 20"/>
                <a:gd name="T3" fmla="*/ 13 h 28"/>
                <a:gd name="T4" fmla="*/ 10 w 20"/>
                <a:gd name="T5" fmla="*/ 28 h 28"/>
                <a:gd name="T6" fmla="*/ 0 w 20"/>
                <a:gd name="T7" fmla="*/ 14 h 28"/>
                <a:gd name="T8" fmla="*/ 10 w 20"/>
                <a:gd name="T9" fmla="*/ 0 h 28"/>
                <a:gd name="T10" fmla="*/ 10 w 20"/>
                <a:gd name="T11" fmla="*/ 25 h 28"/>
                <a:gd name="T12" fmla="*/ 16 w 20"/>
                <a:gd name="T13" fmla="*/ 13 h 28"/>
                <a:gd name="T14" fmla="*/ 10 w 20"/>
                <a:gd name="T15" fmla="*/ 3 h 28"/>
                <a:gd name="T16" fmla="*/ 3 w 20"/>
                <a:gd name="T17" fmla="*/ 14 h 28"/>
                <a:gd name="T18" fmla="*/ 10 w 20"/>
                <a:gd name="T19" fmla="*/ 2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8">
                  <a:moveTo>
                    <a:pt x="10" y="0"/>
                  </a:moveTo>
                  <a:cubicBezTo>
                    <a:pt x="16" y="0"/>
                    <a:pt x="20" y="5"/>
                    <a:pt x="20" y="13"/>
                  </a:cubicBezTo>
                  <a:cubicBezTo>
                    <a:pt x="20" y="23"/>
                    <a:pt x="16" y="28"/>
                    <a:pt x="10" y="28"/>
                  </a:cubicBezTo>
                  <a:cubicBezTo>
                    <a:pt x="3" y="28"/>
                    <a:pt x="0" y="22"/>
                    <a:pt x="0" y="14"/>
                  </a:cubicBezTo>
                  <a:cubicBezTo>
                    <a:pt x="0" y="5"/>
                    <a:pt x="3" y="0"/>
                    <a:pt x="10" y="0"/>
                  </a:cubicBezTo>
                  <a:close/>
                  <a:moveTo>
                    <a:pt x="10" y="25"/>
                  </a:moveTo>
                  <a:cubicBezTo>
                    <a:pt x="13" y="25"/>
                    <a:pt x="16" y="22"/>
                    <a:pt x="16" y="13"/>
                  </a:cubicBezTo>
                  <a:cubicBezTo>
                    <a:pt x="16" y="8"/>
                    <a:pt x="14" y="3"/>
                    <a:pt x="10" y="3"/>
                  </a:cubicBezTo>
                  <a:cubicBezTo>
                    <a:pt x="6" y="3"/>
                    <a:pt x="3" y="6"/>
                    <a:pt x="3" y="14"/>
                  </a:cubicBezTo>
                  <a:cubicBezTo>
                    <a:pt x="3" y="19"/>
                    <a:pt x="5" y="25"/>
                    <a:pt x="1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77" name="Freeform 28"/>
            <p:cNvSpPr>
              <a:spLocks/>
            </p:cNvSpPr>
            <p:nvPr/>
          </p:nvSpPr>
          <p:spPr bwMode="auto">
            <a:xfrm>
              <a:off x="7863917" y="4891650"/>
              <a:ext cx="38272" cy="56699"/>
            </a:xfrm>
            <a:custGeom>
              <a:avLst/>
              <a:gdLst>
                <a:gd name="T0" fmla="*/ 0 w 27"/>
                <a:gd name="T1" fmla="*/ 0 h 40"/>
                <a:gd name="T2" fmla="*/ 6 w 27"/>
                <a:gd name="T3" fmla="*/ 0 h 40"/>
                <a:gd name="T4" fmla="*/ 21 w 27"/>
                <a:gd name="T5" fmla="*/ 34 h 40"/>
                <a:gd name="T6" fmla="*/ 22 w 27"/>
                <a:gd name="T7" fmla="*/ 34 h 40"/>
                <a:gd name="T8" fmla="*/ 22 w 27"/>
                <a:gd name="T9" fmla="*/ 0 h 40"/>
                <a:gd name="T10" fmla="*/ 27 w 27"/>
                <a:gd name="T11" fmla="*/ 0 h 40"/>
                <a:gd name="T12" fmla="*/ 27 w 27"/>
                <a:gd name="T13" fmla="*/ 40 h 40"/>
                <a:gd name="T14" fmla="*/ 21 w 27"/>
                <a:gd name="T15" fmla="*/ 40 h 40"/>
                <a:gd name="T16" fmla="*/ 5 w 27"/>
                <a:gd name="T17" fmla="*/ 8 h 40"/>
                <a:gd name="T18" fmla="*/ 5 w 27"/>
                <a:gd name="T19" fmla="*/ 8 h 40"/>
                <a:gd name="T20" fmla="*/ 5 w 27"/>
                <a:gd name="T21" fmla="*/ 40 h 40"/>
                <a:gd name="T22" fmla="*/ 0 w 27"/>
                <a:gd name="T23" fmla="*/ 40 h 40"/>
                <a:gd name="T24" fmla="*/ 0 w 27"/>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0" y="0"/>
                  </a:moveTo>
                  <a:lnTo>
                    <a:pt x="6" y="0"/>
                  </a:lnTo>
                  <a:lnTo>
                    <a:pt x="21" y="34"/>
                  </a:lnTo>
                  <a:lnTo>
                    <a:pt x="22" y="34"/>
                  </a:lnTo>
                  <a:lnTo>
                    <a:pt x="22" y="0"/>
                  </a:lnTo>
                  <a:lnTo>
                    <a:pt x="27" y="0"/>
                  </a:lnTo>
                  <a:lnTo>
                    <a:pt x="27" y="40"/>
                  </a:lnTo>
                  <a:lnTo>
                    <a:pt x="21" y="40"/>
                  </a:lnTo>
                  <a:lnTo>
                    <a:pt x="5" y="8"/>
                  </a:lnTo>
                  <a:lnTo>
                    <a:pt x="5" y="8"/>
                  </a:lnTo>
                  <a:lnTo>
                    <a:pt x="5" y="40"/>
                  </a:lnTo>
                  <a:lnTo>
                    <a:pt x="0" y="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78" name="Freeform 29"/>
            <p:cNvSpPr>
              <a:spLocks noEditPoints="1"/>
            </p:cNvSpPr>
            <p:nvPr/>
          </p:nvSpPr>
          <p:spPr bwMode="auto">
            <a:xfrm>
              <a:off x="8257977" y="4506095"/>
              <a:ext cx="45359" cy="286332"/>
            </a:xfrm>
            <a:custGeom>
              <a:avLst/>
              <a:gdLst>
                <a:gd name="T0" fmla="*/ 11 w 22"/>
                <a:gd name="T1" fmla="*/ 0 h 138"/>
                <a:gd name="T2" fmla="*/ 22 w 22"/>
                <a:gd name="T3" fmla="*/ 11 h 138"/>
                <a:gd name="T4" fmla="*/ 11 w 22"/>
                <a:gd name="T5" fmla="*/ 22 h 138"/>
                <a:gd name="T6" fmla="*/ 0 w 22"/>
                <a:gd name="T7" fmla="*/ 11 h 138"/>
                <a:gd name="T8" fmla="*/ 11 w 22"/>
                <a:gd name="T9" fmla="*/ 0 h 138"/>
                <a:gd name="T10" fmla="*/ 2 w 22"/>
                <a:gd name="T11" fmla="*/ 32 h 138"/>
                <a:gd name="T12" fmla="*/ 20 w 22"/>
                <a:gd name="T13" fmla="*/ 32 h 138"/>
                <a:gd name="T14" fmla="*/ 20 w 22"/>
                <a:gd name="T15" fmla="*/ 138 h 138"/>
                <a:gd name="T16" fmla="*/ 2 w 22"/>
                <a:gd name="T17" fmla="*/ 138 h 138"/>
                <a:gd name="T18" fmla="*/ 2 w 22"/>
                <a:gd name="T19" fmla="*/ 3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138">
                  <a:moveTo>
                    <a:pt x="11" y="0"/>
                  </a:moveTo>
                  <a:cubicBezTo>
                    <a:pt x="17" y="0"/>
                    <a:pt x="22" y="5"/>
                    <a:pt x="22" y="11"/>
                  </a:cubicBezTo>
                  <a:cubicBezTo>
                    <a:pt x="22" y="17"/>
                    <a:pt x="17" y="22"/>
                    <a:pt x="11" y="22"/>
                  </a:cubicBezTo>
                  <a:cubicBezTo>
                    <a:pt x="5" y="22"/>
                    <a:pt x="0" y="17"/>
                    <a:pt x="0" y="11"/>
                  </a:cubicBezTo>
                  <a:cubicBezTo>
                    <a:pt x="0" y="5"/>
                    <a:pt x="5" y="0"/>
                    <a:pt x="11" y="0"/>
                  </a:cubicBezTo>
                  <a:close/>
                  <a:moveTo>
                    <a:pt x="2" y="32"/>
                  </a:moveTo>
                  <a:cubicBezTo>
                    <a:pt x="20" y="32"/>
                    <a:pt x="20" y="32"/>
                    <a:pt x="20" y="32"/>
                  </a:cubicBezTo>
                  <a:cubicBezTo>
                    <a:pt x="20" y="138"/>
                    <a:pt x="20" y="138"/>
                    <a:pt x="20" y="138"/>
                  </a:cubicBezTo>
                  <a:cubicBezTo>
                    <a:pt x="2" y="138"/>
                    <a:pt x="2" y="138"/>
                    <a:pt x="2" y="138"/>
                  </a:cubicBezTo>
                  <a:lnTo>
                    <a:pt x="2"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79" name="Freeform 30"/>
            <p:cNvSpPr>
              <a:spLocks noEditPoints="1"/>
            </p:cNvSpPr>
            <p:nvPr/>
          </p:nvSpPr>
          <p:spPr bwMode="auto">
            <a:xfrm>
              <a:off x="8335939" y="4568463"/>
              <a:ext cx="137496" cy="267904"/>
            </a:xfrm>
            <a:custGeom>
              <a:avLst/>
              <a:gdLst>
                <a:gd name="T0" fmla="*/ 66 w 66"/>
                <a:gd name="T1" fmla="*/ 78 h 129"/>
                <a:gd name="T2" fmla="*/ 56 w 66"/>
                <a:gd name="T3" fmla="*/ 102 h 129"/>
                <a:gd name="T4" fmla="*/ 35 w 66"/>
                <a:gd name="T5" fmla="*/ 111 h 129"/>
                <a:gd name="T6" fmla="*/ 18 w 66"/>
                <a:gd name="T7" fmla="*/ 106 h 129"/>
                <a:gd name="T8" fmla="*/ 18 w 66"/>
                <a:gd name="T9" fmla="*/ 129 h 129"/>
                <a:gd name="T10" fmla="*/ 0 w 66"/>
                <a:gd name="T11" fmla="*/ 129 h 129"/>
                <a:gd name="T12" fmla="*/ 0 w 66"/>
                <a:gd name="T13" fmla="*/ 33 h 129"/>
                <a:gd name="T14" fmla="*/ 10 w 66"/>
                <a:gd name="T15" fmla="*/ 9 h 129"/>
                <a:gd name="T16" fmla="*/ 33 w 66"/>
                <a:gd name="T17" fmla="*/ 0 h 129"/>
                <a:gd name="T18" fmla="*/ 56 w 66"/>
                <a:gd name="T19" fmla="*/ 9 h 129"/>
                <a:gd name="T20" fmla="*/ 66 w 66"/>
                <a:gd name="T21" fmla="*/ 33 h 129"/>
                <a:gd name="T22" fmla="*/ 66 w 66"/>
                <a:gd name="T23" fmla="*/ 78 h 129"/>
                <a:gd name="T24" fmla="*/ 18 w 66"/>
                <a:gd name="T25" fmla="*/ 78 h 129"/>
                <a:gd name="T26" fmla="*/ 33 w 66"/>
                <a:gd name="T27" fmla="*/ 95 h 129"/>
                <a:gd name="T28" fmla="*/ 47 w 66"/>
                <a:gd name="T29" fmla="*/ 78 h 129"/>
                <a:gd name="T30" fmla="*/ 47 w 66"/>
                <a:gd name="T31" fmla="*/ 33 h 129"/>
                <a:gd name="T32" fmla="*/ 33 w 66"/>
                <a:gd name="T33" fmla="*/ 16 h 129"/>
                <a:gd name="T34" fmla="*/ 18 w 66"/>
                <a:gd name="T35" fmla="*/ 33 h 129"/>
                <a:gd name="T36" fmla="*/ 18 w 66"/>
                <a:gd name="T37" fmla="*/ 7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29">
                  <a:moveTo>
                    <a:pt x="66" y="78"/>
                  </a:moveTo>
                  <a:cubicBezTo>
                    <a:pt x="66" y="88"/>
                    <a:pt x="63" y="96"/>
                    <a:pt x="56" y="102"/>
                  </a:cubicBezTo>
                  <a:cubicBezTo>
                    <a:pt x="50" y="108"/>
                    <a:pt x="43" y="111"/>
                    <a:pt x="35" y="111"/>
                  </a:cubicBezTo>
                  <a:cubicBezTo>
                    <a:pt x="29" y="111"/>
                    <a:pt x="23" y="109"/>
                    <a:pt x="18" y="106"/>
                  </a:cubicBezTo>
                  <a:cubicBezTo>
                    <a:pt x="18" y="129"/>
                    <a:pt x="18" y="129"/>
                    <a:pt x="18" y="129"/>
                  </a:cubicBezTo>
                  <a:cubicBezTo>
                    <a:pt x="0" y="129"/>
                    <a:pt x="0" y="129"/>
                    <a:pt x="0" y="129"/>
                  </a:cubicBezTo>
                  <a:cubicBezTo>
                    <a:pt x="0" y="33"/>
                    <a:pt x="0" y="33"/>
                    <a:pt x="0" y="33"/>
                  </a:cubicBezTo>
                  <a:cubicBezTo>
                    <a:pt x="0" y="23"/>
                    <a:pt x="3" y="15"/>
                    <a:pt x="10" y="9"/>
                  </a:cubicBezTo>
                  <a:cubicBezTo>
                    <a:pt x="16" y="3"/>
                    <a:pt x="24" y="0"/>
                    <a:pt x="33" y="0"/>
                  </a:cubicBezTo>
                  <a:cubicBezTo>
                    <a:pt x="42" y="0"/>
                    <a:pt x="50" y="3"/>
                    <a:pt x="56" y="9"/>
                  </a:cubicBezTo>
                  <a:cubicBezTo>
                    <a:pt x="63" y="15"/>
                    <a:pt x="66" y="23"/>
                    <a:pt x="66" y="33"/>
                  </a:cubicBezTo>
                  <a:lnTo>
                    <a:pt x="66" y="78"/>
                  </a:lnTo>
                  <a:close/>
                  <a:moveTo>
                    <a:pt x="18" y="78"/>
                  </a:moveTo>
                  <a:cubicBezTo>
                    <a:pt x="18" y="90"/>
                    <a:pt x="25" y="95"/>
                    <a:pt x="33" y="95"/>
                  </a:cubicBezTo>
                  <a:cubicBezTo>
                    <a:pt x="41" y="95"/>
                    <a:pt x="47" y="90"/>
                    <a:pt x="47" y="78"/>
                  </a:cubicBezTo>
                  <a:cubicBezTo>
                    <a:pt x="47" y="33"/>
                    <a:pt x="47" y="33"/>
                    <a:pt x="47" y="33"/>
                  </a:cubicBezTo>
                  <a:cubicBezTo>
                    <a:pt x="47" y="21"/>
                    <a:pt x="41" y="16"/>
                    <a:pt x="33" y="16"/>
                  </a:cubicBezTo>
                  <a:cubicBezTo>
                    <a:pt x="25" y="16"/>
                    <a:pt x="18" y="21"/>
                    <a:pt x="18" y="33"/>
                  </a:cubicBezTo>
                  <a:lnTo>
                    <a:pt x="18"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80" name="Freeform 31"/>
            <p:cNvSpPr>
              <a:spLocks/>
            </p:cNvSpPr>
            <p:nvPr/>
          </p:nvSpPr>
          <p:spPr bwMode="auto">
            <a:xfrm>
              <a:off x="8504619" y="4568463"/>
              <a:ext cx="137496" cy="229632"/>
            </a:xfrm>
            <a:custGeom>
              <a:avLst/>
              <a:gdLst>
                <a:gd name="T0" fmla="*/ 66 w 66"/>
                <a:gd name="T1" fmla="*/ 78 h 111"/>
                <a:gd name="T2" fmla="*/ 57 w 66"/>
                <a:gd name="T3" fmla="*/ 102 h 111"/>
                <a:gd name="T4" fmla="*/ 33 w 66"/>
                <a:gd name="T5" fmla="*/ 111 h 111"/>
                <a:gd name="T6" fmla="*/ 10 w 66"/>
                <a:gd name="T7" fmla="*/ 102 h 111"/>
                <a:gd name="T8" fmla="*/ 0 w 66"/>
                <a:gd name="T9" fmla="*/ 78 h 111"/>
                <a:gd name="T10" fmla="*/ 0 w 66"/>
                <a:gd name="T11" fmla="*/ 33 h 111"/>
                <a:gd name="T12" fmla="*/ 10 w 66"/>
                <a:gd name="T13" fmla="*/ 9 h 111"/>
                <a:gd name="T14" fmla="*/ 33 w 66"/>
                <a:gd name="T15" fmla="*/ 0 h 111"/>
                <a:gd name="T16" fmla="*/ 57 w 66"/>
                <a:gd name="T17" fmla="*/ 9 h 111"/>
                <a:gd name="T18" fmla="*/ 66 w 66"/>
                <a:gd name="T19" fmla="*/ 33 h 111"/>
                <a:gd name="T20" fmla="*/ 66 w 66"/>
                <a:gd name="T21" fmla="*/ 35 h 111"/>
                <a:gd name="T22" fmla="*/ 48 w 66"/>
                <a:gd name="T23" fmla="*/ 35 h 111"/>
                <a:gd name="T24" fmla="*/ 48 w 66"/>
                <a:gd name="T25" fmla="*/ 33 h 111"/>
                <a:gd name="T26" fmla="*/ 33 w 66"/>
                <a:gd name="T27" fmla="*/ 16 h 111"/>
                <a:gd name="T28" fmla="*/ 19 w 66"/>
                <a:gd name="T29" fmla="*/ 33 h 111"/>
                <a:gd name="T30" fmla="*/ 19 w 66"/>
                <a:gd name="T31" fmla="*/ 78 h 111"/>
                <a:gd name="T32" fmla="*/ 33 w 66"/>
                <a:gd name="T33" fmla="*/ 95 h 111"/>
                <a:gd name="T34" fmla="*/ 48 w 66"/>
                <a:gd name="T35" fmla="*/ 78 h 111"/>
                <a:gd name="T36" fmla="*/ 48 w 66"/>
                <a:gd name="T37" fmla="*/ 67 h 111"/>
                <a:gd name="T38" fmla="*/ 66 w 66"/>
                <a:gd name="T39" fmla="*/ 67 h 111"/>
                <a:gd name="T40" fmla="*/ 66 w 66"/>
                <a:gd name="T41" fmla="*/ 7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111">
                  <a:moveTo>
                    <a:pt x="66" y="78"/>
                  </a:moveTo>
                  <a:cubicBezTo>
                    <a:pt x="66" y="88"/>
                    <a:pt x="63" y="96"/>
                    <a:pt x="57" y="102"/>
                  </a:cubicBezTo>
                  <a:cubicBezTo>
                    <a:pt x="50" y="108"/>
                    <a:pt x="42" y="111"/>
                    <a:pt x="33" y="111"/>
                  </a:cubicBezTo>
                  <a:cubicBezTo>
                    <a:pt x="24" y="111"/>
                    <a:pt x="17" y="108"/>
                    <a:pt x="10" y="102"/>
                  </a:cubicBezTo>
                  <a:cubicBezTo>
                    <a:pt x="4" y="96"/>
                    <a:pt x="0" y="88"/>
                    <a:pt x="0" y="78"/>
                  </a:cubicBezTo>
                  <a:cubicBezTo>
                    <a:pt x="0" y="33"/>
                    <a:pt x="0" y="33"/>
                    <a:pt x="0" y="33"/>
                  </a:cubicBezTo>
                  <a:cubicBezTo>
                    <a:pt x="0" y="23"/>
                    <a:pt x="4" y="15"/>
                    <a:pt x="10" y="9"/>
                  </a:cubicBezTo>
                  <a:cubicBezTo>
                    <a:pt x="17" y="3"/>
                    <a:pt x="24" y="0"/>
                    <a:pt x="33" y="0"/>
                  </a:cubicBezTo>
                  <a:cubicBezTo>
                    <a:pt x="42" y="0"/>
                    <a:pt x="50" y="3"/>
                    <a:pt x="57" y="9"/>
                  </a:cubicBezTo>
                  <a:cubicBezTo>
                    <a:pt x="63" y="15"/>
                    <a:pt x="66" y="23"/>
                    <a:pt x="66" y="33"/>
                  </a:cubicBezTo>
                  <a:cubicBezTo>
                    <a:pt x="66" y="35"/>
                    <a:pt x="66" y="35"/>
                    <a:pt x="66" y="35"/>
                  </a:cubicBezTo>
                  <a:cubicBezTo>
                    <a:pt x="48" y="35"/>
                    <a:pt x="48" y="35"/>
                    <a:pt x="48" y="35"/>
                  </a:cubicBezTo>
                  <a:cubicBezTo>
                    <a:pt x="48" y="33"/>
                    <a:pt x="48" y="33"/>
                    <a:pt x="48" y="33"/>
                  </a:cubicBezTo>
                  <a:cubicBezTo>
                    <a:pt x="48" y="21"/>
                    <a:pt x="42" y="16"/>
                    <a:pt x="33" y="16"/>
                  </a:cubicBezTo>
                  <a:cubicBezTo>
                    <a:pt x="25" y="16"/>
                    <a:pt x="19" y="21"/>
                    <a:pt x="19" y="33"/>
                  </a:cubicBezTo>
                  <a:cubicBezTo>
                    <a:pt x="19" y="78"/>
                    <a:pt x="19" y="78"/>
                    <a:pt x="19" y="78"/>
                  </a:cubicBezTo>
                  <a:cubicBezTo>
                    <a:pt x="19" y="90"/>
                    <a:pt x="25" y="95"/>
                    <a:pt x="33" y="95"/>
                  </a:cubicBezTo>
                  <a:cubicBezTo>
                    <a:pt x="42" y="95"/>
                    <a:pt x="48" y="90"/>
                    <a:pt x="48" y="78"/>
                  </a:cubicBezTo>
                  <a:cubicBezTo>
                    <a:pt x="48" y="67"/>
                    <a:pt x="48" y="67"/>
                    <a:pt x="48" y="67"/>
                  </a:cubicBezTo>
                  <a:cubicBezTo>
                    <a:pt x="66" y="67"/>
                    <a:pt x="66" y="67"/>
                    <a:pt x="66" y="67"/>
                  </a:cubicBezTo>
                  <a:lnTo>
                    <a:pt x="66"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81" name="Freeform 32"/>
            <p:cNvSpPr>
              <a:spLocks/>
            </p:cNvSpPr>
            <p:nvPr/>
          </p:nvSpPr>
          <p:spPr bwMode="auto">
            <a:xfrm>
              <a:off x="8674717" y="4568463"/>
              <a:ext cx="137496" cy="229632"/>
            </a:xfrm>
            <a:custGeom>
              <a:avLst/>
              <a:gdLst>
                <a:gd name="T0" fmla="*/ 66 w 66"/>
                <a:gd name="T1" fmla="*/ 78 h 111"/>
                <a:gd name="T2" fmla="*/ 56 w 66"/>
                <a:gd name="T3" fmla="*/ 102 h 111"/>
                <a:gd name="T4" fmla="*/ 33 w 66"/>
                <a:gd name="T5" fmla="*/ 111 h 111"/>
                <a:gd name="T6" fmla="*/ 9 w 66"/>
                <a:gd name="T7" fmla="*/ 102 h 111"/>
                <a:gd name="T8" fmla="*/ 0 w 66"/>
                <a:gd name="T9" fmla="*/ 78 h 111"/>
                <a:gd name="T10" fmla="*/ 0 w 66"/>
                <a:gd name="T11" fmla="*/ 33 h 111"/>
                <a:gd name="T12" fmla="*/ 9 w 66"/>
                <a:gd name="T13" fmla="*/ 9 h 111"/>
                <a:gd name="T14" fmla="*/ 33 w 66"/>
                <a:gd name="T15" fmla="*/ 0 h 111"/>
                <a:gd name="T16" fmla="*/ 56 w 66"/>
                <a:gd name="T17" fmla="*/ 9 h 111"/>
                <a:gd name="T18" fmla="*/ 66 w 66"/>
                <a:gd name="T19" fmla="*/ 33 h 111"/>
                <a:gd name="T20" fmla="*/ 66 w 66"/>
                <a:gd name="T21" fmla="*/ 35 h 111"/>
                <a:gd name="T22" fmla="*/ 47 w 66"/>
                <a:gd name="T23" fmla="*/ 35 h 111"/>
                <a:gd name="T24" fmla="*/ 47 w 66"/>
                <a:gd name="T25" fmla="*/ 33 h 111"/>
                <a:gd name="T26" fmla="*/ 33 w 66"/>
                <a:gd name="T27" fmla="*/ 16 h 111"/>
                <a:gd name="T28" fmla="*/ 18 w 66"/>
                <a:gd name="T29" fmla="*/ 33 h 111"/>
                <a:gd name="T30" fmla="*/ 18 w 66"/>
                <a:gd name="T31" fmla="*/ 78 h 111"/>
                <a:gd name="T32" fmla="*/ 33 w 66"/>
                <a:gd name="T33" fmla="*/ 95 h 111"/>
                <a:gd name="T34" fmla="*/ 47 w 66"/>
                <a:gd name="T35" fmla="*/ 78 h 111"/>
                <a:gd name="T36" fmla="*/ 47 w 66"/>
                <a:gd name="T37" fmla="*/ 67 h 111"/>
                <a:gd name="T38" fmla="*/ 66 w 66"/>
                <a:gd name="T39" fmla="*/ 67 h 111"/>
                <a:gd name="T40" fmla="*/ 66 w 66"/>
                <a:gd name="T41" fmla="*/ 7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111">
                  <a:moveTo>
                    <a:pt x="66" y="78"/>
                  </a:moveTo>
                  <a:cubicBezTo>
                    <a:pt x="66" y="88"/>
                    <a:pt x="62" y="96"/>
                    <a:pt x="56" y="102"/>
                  </a:cubicBezTo>
                  <a:cubicBezTo>
                    <a:pt x="49" y="108"/>
                    <a:pt x="42" y="111"/>
                    <a:pt x="33" y="111"/>
                  </a:cubicBezTo>
                  <a:cubicBezTo>
                    <a:pt x="24" y="111"/>
                    <a:pt x="16" y="108"/>
                    <a:pt x="9" y="102"/>
                  </a:cubicBezTo>
                  <a:cubicBezTo>
                    <a:pt x="3" y="96"/>
                    <a:pt x="0" y="88"/>
                    <a:pt x="0" y="78"/>
                  </a:cubicBezTo>
                  <a:cubicBezTo>
                    <a:pt x="0" y="33"/>
                    <a:pt x="0" y="33"/>
                    <a:pt x="0" y="33"/>
                  </a:cubicBezTo>
                  <a:cubicBezTo>
                    <a:pt x="0" y="23"/>
                    <a:pt x="3" y="15"/>
                    <a:pt x="9" y="9"/>
                  </a:cubicBezTo>
                  <a:cubicBezTo>
                    <a:pt x="16" y="3"/>
                    <a:pt x="24" y="0"/>
                    <a:pt x="33" y="0"/>
                  </a:cubicBezTo>
                  <a:cubicBezTo>
                    <a:pt x="42" y="0"/>
                    <a:pt x="49" y="3"/>
                    <a:pt x="56" y="9"/>
                  </a:cubicBezTo>
                  <a:cubicBezTo>
                    <a:pt x="62" y="15"/>
                    <a:pt x="66" y="23"/>
                    <a:pt x="66" y="33"/>
                  </a:cubicBezTo>
                  <a:cubicBezTo>
                    <a:pt x="66" y="35"/>
                    <a:pt x="66" y="35"/>
                    <a:pt x="66" y="35"/>
                  </a:cubicBezTo>
                  <a:cubicBezTo>
                    <a:pt x="47" y="35"/>
                    <a:pt x="47" y="35"/>
                    <a:pt x="47" y="35"/>
                  </a:cubicBezTo>
                  <a:cubicBezTo>
                    <a:pt x="47" y="33"/>
                    <a:pt x="47" y="33"/>
                    <a:pt x="47" y="33"/>
                  </a:cubicBezTo>
                  <a:cubicBezTo>
                    <a:pt x="47" y="21"/>
                    <a:pt x="41" y="16"/>
                    <a:pt x="33" y="16"/>
                  </a:cubicBezTo>
                  <a:cubicBezTo>
                    <a:pt x="24" y="16"/>
                    <a:pt x="18" y="21"/>
                    <a:pt x="18" y="33"/>
                  </a:cubicBezTo>
                  <a:cubicBezTo>
                    <a:pt x="18" y="78"/>
                    <a:pt x="18" y="78"/>
                    <a:pt x="18" y="78"/>
                  </a:cubicBezTo>
                  <a:cubicBezTo>
                    <a:pt x="18" y="90"/>
                    <a:pt x="24" y="95"/>
                    <a:pt x="33" y="95"/>
                  </a:cubicBezTo>
                  <a:cubicBezTo>
                    <a:pt x="41" y="95"/>
                    <a:pt x="47" y="90"/>
                    <a:pt x="47" y="78"/>
                  </a:cubicBezTo>
                  <a:cubicBezTo>
                    <a:pt x="47" y="67"/>
                    <a:pt x="47" y="67"/>
                    <a:pt x="47" y="67"/>
                  </a:cubicBezTo>
                  <a:cubicBezTo>
                    <a:pt x="66" y="67"/>
                    <a:pt x="66" y="67"/>
                    <a:pt x="66" y="67"/>
                  </a:cubicBezTo>
                  <a:lnTo>
                    <a:pt x="66"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82" name="Freeform 33"/>
            <p:cNvSpPr>
              <a:spLocks/>
            </p:cNvSpPr>
            <p:nvPr/>
          </p:nvSpPr>
          <p:spPr bwMode="auto">
            <a:xfrm>
              <a:off x="7968810" y="4873223"/>
              <a:ext cx="45359" cy="76544"/>
            </a:xfrm>
            <a:custGeom>
              <a:avLst/>
              <a:gdLst>
                <a:gd name="T0" fmla="*/ 22 w 22"/>
                <a:gd name="T1" fmla="*/ 26 h 37"/>
                <a:gd name="T2" fmla="*/ 19 w 22"/>
                <a:gd name="T3" fmla="*/ 34 h 37"/>
                <a:gd name="T4" fmla="*/ 11 w 22"/>
                <a:gd name="T5" fmla="*/ 37 h 37"/>
                <a:gd name="T6" fmla="*/ 3 w 22"/>
                <a:gd name="T7" fmla="*/ 34 h 37"/>
                <a:gd name="T8" fmla="*/ 0 w 22"/>
                <a:gd name="T9" fmla="*/ 26 h 37"/>
                <a:gd name="T10" fmla="*/ 0 w 22"/>
                <a:gd name="T11" fmla="*/ 11 h 37"/>
                <a:gd name="T12" fmla="*/ 3 w 22"/>
                <a:gd name="T13" fmla="*/ 3 h 37"/>
                <a:gd name="T14" fmla="*/ 11 w 22"/>
                <a:gd name="T15" fmla="*/ 0 h 37"/>
                <a:gd name="T16" fmla="*/ 19 w 22"/>
                <a:gd name="T17" fmla="*/ 3 h 37"/>
                <a:gd name="T18" fmla="*/ 22 w 22"/>
                <a:gd name="T19" fmla="*/ 11 h 37"/>
                <a:gd name="T20" fmla="*/ 22 w 22"/>
                <a:gd name="T21" fmla="*/ 12 h 37"/>
                <a:gd name="T22" fmla="*/ 16 w 22"/>
                <a:gd name="T23" fmla="*/ 12 h 37"/>
                <a:gd name="T24" fmla="*/ 16 w 22"/>
                <a:gd name="T25" fmla="*/ 11 h 37"/>
                <a:gd name="T26" fmla="*/ 11 w 22"/>
                <a:gd name="T27" fmla="*/ 5 h 37"/>
                <a:gd name="T28" fmla="*/ 6 w 22"/>
                <a:gd name="T29" fmla="*/ 11 h 37"/>
                <a:gd name="T30" fmla="*/ 6 w 22"/>
                <a:gd name="T31" fmla="*/ 26 h 37"/>
                <a:gd name="T32" fmla="*/ 11 w 22"/>
                <a:gd name="T33" fmla="*/ 32 h 37"/>
                <a:gd name="T34" fmla="*/ 16 w 22"/>
                <a:gd name="T35" fmla="*/ 26 h 37"/>
                <a:gd name="T36" fmla="*/ 16 w 22"/>
                <a:gd name="T37" fmla="*/ 22 h 37"/>
                <a:gd name="T38" fmla="*/ 22 w 22"/>
                <a:gd name="T39" fmla="*/ 22 h 37"/>
                <a:gd name="T40" fmla="*/ 22 w 22"/>
                <a:gd name="T41"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37">
                  <a:moveTo>
                    <a:pt x="22" y="26"/>
                  </a:moveTo>
                  <a:cubicBezTo>
                    <a:pt x="22" y="29"/>
                    <a:pt x="21" y="32"/>
                    <a:pt x="19" y="34"/>
                  </a:cubicBezTo>
                  <a:cubicBezTo>
                    <a:pt x="16" y="36"/>
                    <a:pt x="14" y="37"/>
                    <a:pt x="11" y="37"/>
                  </a:cubicBezTo>
                  <a:cubicBezTo>
                    <a:pt x="8" y="37"/>
                    <a:pt x="5" y="36"/>
                    <a:pt x="3" y="34"/>
                  </a:cubicBezTo>
                  <a:cubicBezTo>
                    <a:pt x="1" y="32"/>
                    <a:pt x="0" y="29"/>
                    <a:pt x="0" y="26"/>
                  </a:cubicBezTo>
                  <a:cubicBezTo>
                    <a:pt x="0" y="11"/>
                    <a:pt x="0" y="11"/>
                    <a:pt x="0" y="11"/>
                  </a:cubicBezTo>
                  <a:cubicBezTo>
                    <a:pt x="0" y="8"/>
                    <a:pt x="1" y="5"/>
                    <a:pt x="3" y="3"/>
                  </a:cubicBezTo>
                  <a:cubicBezTo>
                    <a:pt x="5" y="1"/>
                    <a:pt x="8" y="0"/>
                    <a:pt x="11" y="0"/>
                  </a:cubicBezTo>
                  <a:cubicBezTo>
                    <a:pt x="14" y="0"/>
                    <a:pt x="16" y="1"/>
                    <a:pt x="19" y="3"/>
                  </a:cubicBezTo>
                  <a:cubicBezTo>
                    <a:pt x="21" y="5"/>
                    <a:pt x="22" y="8"/>
                    <a:pt x="22" y="11"/>
                  </a:cubicBezTo>
                  <a:cubicBezTo>
                    <a:pt x="22" y="12"/>
                    <a:pt x="22" y="12"/>
                    <a:pt x="22" y="12"/>
                  </a:cubicBezTo>
                  <a:cubicBezTo>
                    <a:pt x="16" y="12"/>
                    <a:pt x="16" y="12"/>
                    <a:pt x="16" y="12"/>
                  </a:cubicBezTo>
                  <a:cubicBezTo>
                    <a:pt x="16" y="11"/>
                    <a:pt x="16" y="11"/>
                    <a:pt x="16" y="11"/>
                  </a:cubicBezTo>
                  <a:cubicBezTo>
                    <a:pt x="16" y="7"/>
                    <a:pt x="13" y="5"/>
                    <a:pt x="11" y="5"/>
                  </a:cubicBezTo>
                  <a:cubicBezTo>
                    <a:pt x="8" y="5"/>
                    <a:pt x="6" y="7"/>
                    <a:pt x="6" y="11"/>
                  </a:cubicBezTo>
                  <a:cubicBezTo>
                    <a:pt x="6" y="26"/>
                    <a:pt x="6" y="26"/>
                    <a:pt x="6" y="26"/>
                  </a:cubicBezTo>
                  <a:cubicBezTo>
                    <a:pt x="6" y="30"/>
                    <a:pt x="8" y="32"/>
                    <a:pt x="11" y="32"/>
                  </a:cubicBezTo>
                  <a:cubicBezTo>
                    <a:pt x="13" y="32"/>
                    <a:pt x="16" y="30"/>
                    <a:pt x="16" y="26"/>
                  </a:cubicBezTo>
                  <a:cubicBezTo>
                    <a:pt x="16" y="22"/>
                    <a:pt x="16" y="22"/>
                    <a:pt x="16" y="22"/>
                  </a:cubicBezTo>
                  <a:cubicBezTo>
                    <a:pt x="22" y="22"/>
                    <a:pt x="22" y="22"/>
                    <a:pt x="22" y="22"/>
                  </a:cubicBezTo>
                  <a:lnTo>
                    <a:pt x="2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83" name="Rectangle 34"/>
            <p:cNvSpPr>
              <a:spLocks noChangeArrowheads="1"/>
            </p:cNvSpPr>
            <p:nvPr/>
          </p:nvSpPr>
          <p:spPr bwMode="auto">
            <a:xfrm>
              <a:off x="8035432" y="4854795"/>
              <a:ext cx="11340" cy="935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84" name="Freeform 35"/>
            <p:cNvSpPr>
              <a:spLocks noEditPoints="1"/>
            </p:cNvSpPr>
            <p:nvPr/>
          </p:nvSpPr>
          <p:spPr bwMode="auto">
            <a:xfrm>
              <a:off x="8068034" y="4851960"/>
              <a:ext cx="17010" cy="96389"/>
            </a:xfrm>
            <a:custGeom>
              <a:avLst/>
              <a:gdLst>
                <a:gd name="T0" fmla="*/ 4 w 8"/>
                <a:gd name="T1" fmla="*/ 0 h 46"/>
                <a:gd name="T2" fmla="*/ 8 w 8"/>
                <a:gd name="T3" fmla="*/ 4 h 46"/>
                <a:gd name="T4" fmla="*/ 4 w 8"/>
                <a:gd name="T5" fmla="*/ 8 h 46"/>
                <a:gd name="T6" fmla="*/ 0 w 8"/>
                <a:gd name="T7" fmla="*/ 4 h 46"/>
                <a:gd name="T8" fmla="*/ 4 w 8"/>
                <a:gd name="T9" fmla="*/ 0 h 46"/>
                <a:gd name="T10" fmla="*/ 1 w 8"/>
                <a:gd name="T11" fmla="*/ 11 h 46"/>
                <a:gd name="T12" fmla="*/ 7 w 8"/>
                <a:gd name="T13" fmla="*/ 11 h 46"/>
                <a:gd name="T14" fmla="*/ 7 w 8"/>
                <a:gd name="T15" fmla="*/ 46 h 46"/>
                <a:gd name="T16" fmla="*/ 1 w 8"/>
                <a:gd name="T17" fmla="*/ 46 h 46"/>
                <a:gd name="T18" fmla="*/ 1 w 8"/>
                <a:gd name="T19" fmla="*/ 1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46">
                  <a:moveTo>
                    <a:pt x="4" y="0"/>
                  </a:moveTo>
                  <a:cubicBezTo>
                    <a:pt x="6" y="0"/>
                    <a:pt x="8" y="2"/>
                    <a:pt x="8" y="4"/>
                  </a:cubicBezTo>
                  <a:cubicBezTo>
                    <a:pt x="8" y="6"/>
                    <a:pt x="6" y="8"/>
                    <a:pt x="4" y="8"/>
                  </a:cubicBezTo>
                  <a:cubicBezTo>
                    <a:pt x="2" y="8"/>
                    <a:pt x="0" y="6"/>
                    <a:pt x="0" y="4"/>
                  </a:cubicBezTo>
                  <a:cubicBezTo>
                    <a:pt x="0" y="2"/>
                    <a:pt x="2" y="0"/>
                    <a:pt x="4" y="0"/>
                  </a:cubicBezTo>
                  <a:close/>
                  <a:moveTo>
                    <a:pt x="1" y="11"/>
                  </a:moveTo>
                  <a:cubicBezTo>
                    <a:pt x="7" y="11"/>
                    <a:pt x="7" y="11"/>
                    <a:pt x="7" y="11"/>
                  </a:cubicBezTo>
                  <a:cubicBezTo>
                    <a:pt x="7" y="46"/>
                    <a:pt x="7" y="46"/>
                    <a:pt x="7" y="46"/>
                  </a:cubicBezTo>
                  <a:cubicBezTo>
                    <a:pt x="1" y="46"/>
                    <a:pt x="1" y="46"/>
                    <a:pt x="1" y="46"/>
                  </a:cubicBezTo>
                  <a:lnTo>
                    <a:pt x="1"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85" name="Freeform 36"/>
            <p:cNvSpPr>
              <a:spLocks/>
            </p:cNvSpPr>
            <p:nvPr/>
          </p:nvSpPr>
          <p:spPr bwMode="auto">
            <a:xfrm>
              <a:off x="8106307" y="4873223"/>
              <a:ext cx="77962" cy="75126"/>
            </a:xfrm>
            <a:custGeom>
              <a:avLst/>
              <a:gdLst>
                <a:gd name="T0" fmla="*/ 0 w 38"/>
                <a:gd name="T1" fmla="*/ 36 h 36"/>
                <a:gd name="T2" fmla="*/ 0 w 38"/>
                <a:gd name="T3" fmla="*/ 11 h 36"/>
                <a:gd name="T4" fmla="*/ 3 w 38"/>
                <a:gd name="T5" fmla="*/ 3 h 36"/>
                <a:gd name="T6" fmla="*/ 11 w 38"/>
                <a:gd name="T7" fmla="*/ 0 h 36"/>
                <a:gd name="T8" fmla="*/ 19 w 38"/>
                <a:gd name="T9" fmla="*/ 4 h 36"/>
                <a:gd name="T10" fmla="*/ 27 w 38"/>
                <a:gd name="T11" fmla="*/ 0 h 36"/>
                <a:gd name="T12" fmla="*/ 35 w 38"/>
                <a:gd name="T13" fmla="*/ 3 h 36"/>
                <a:gd name="T14" fmla="*/ 38 w 38"/>
                <a:gd name="T15" fmla="*/ 11 h 36"/>
                <a:gd name="T16" fmla="*/ 38 w 38"/>
                <a:gd name="T17" fmla="*/ 36 h 36"/>
                <a:gd name="T18" fmla="*/ 32 w 38"/>
                <a:gd name="T19" fmla="*/ 36 h 36"/>
                <a:gd name="T20" fmla="*/ 32 w 38"/>
                <a:gd name="T21" fmla="*/ 11 h 36"/>
                <a:gd name="T22" fmla="*/ 27 w 38"/>
                <a:gd name="T23" fmla="*/ 5 h 36"/>
                <a:gd name="T24" fmla="*/ 22 w 38"/>
                <a:gd name="T25" fmla="*/ 11 h 36"/>
                <a:gd name="T26" fmla="*/ 22 w 38"/>
                <a:gd name="T27" fmla="*/ 36 h 36"/>
                <a:gd name="T28" fmla="*/ 16 w 38"/>
                <a:gd name="T29" fmla="*/ 36 h 36"/>
                <a:gd name="T30" fmla="*/ 16 w 38"/>
                <a:gd name="T31" fmla="*/ 11 h 36"/>
                <a:gd name="T32" fmla="*/ 11 w 38"/>
                <a:gd name="T33" fmla="*/ 5 h 36"/>
                <a:gd name="T34" fmla="*/ 6 w 38"/>
                <a:gd name="T35" fmla="*/ 11 h 36"/>
                <a:gd name="T36" fmla="*/ 6 w 38"/>
                <a:gd name="T37" fmla="*/ 36 h 36"/>
                <a:gd name="T38" fmla="*/ 0 w 38"/>
                <a:gd name="T3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6">
                  <a:moveTo>
                    <a:pt x="0" y="36"/>
                  </a:moveTo>
                  <a:cubicBezTo>
                    <a:pt x="0" y="11"/>
                    <a:pt x="0" y="11"/>
                    <a:pt x="0" y="11"/>
                  </a:cubicBezTo>
                  <a:cubicBezTo>
                    <a:pt x="0" y="8"/>
                    <a:pt x="1" y="5"/>
                    <a:pt x="3" y="3"/>
                  </a:cubicBezTo>
                  <a:cubicBezTo>
                    <a:pt x="5" y="1"/>
                    <a:pt x="8" y="0"/>
                    <a:pt x="11" y="0"/>
                  </a:cubicBezTo>
                  <a:cubicBezTo>
                    <a:pt x="14" y="0"/>
                    <a:pt x="17" y="1"/>
                    <a:pt x="19" y="4"/>
                  </a:cubicBezTo>
                  <a:cubicBezTo>
                    <a:pt x="21" y="1"/>
                    <a:pt x="24" y="0"/>
                    <a:pt x="27" y="0"/>
                  </a:cubicBezTo>
                  <a:cubicBezTo>
                    <a:pt x="30" y="0"/>
                    <a:pt x="33" y="1"/>
                    <a:pt x="35" y="3"/>
                  </a:cubicBezTo>
                  <a:cubicBezTo>
                    <a:pt x="37" y="5"/>
                    <a:pt x="38" y="8"/>
                    <a:pt x="38" y="11"/>
                  </a:cubicBezTo>
                  <a:cubicBezTo>
                    <a:pt x="38" y="36"/>
                    <a:pt x="38" y="36"/>
                    <a:pt x="38" y="36"/>
                  </a:cubicBezTo>
                  <a:cubicBezTo>
                    <a:pt x="32" y="36"/>
                    <a:pt x="32" y="36"/>
                    <a:pt x="32" y="36"/>
                  </a:cubicBezTo>
                  <a:cubicBezTo>
                    <a:pt x="32" y="11"/>
                    <a:pt x="32" y="11"/>
                    <a:pt x="32" y="11"/>
                  </a:cubicBezTo>
                  <a:cubicBezTo>
                    <a:pt x="32" y="7"/>
                    <a:pt x="30" y="5"/>
                    <a:pt x="27" y="5"/>
                  </a:cubicBezTo>
                  <a:cubicBezTo>
                    <a:pt x="24" y="5"/>
                    <a:pt x="22" y="7"/>
                    <a:pt x="22" y="11"/>
                  </a:cubicBezTo>
                  <a:cubicBezTo>
                    <a:pt x="22" y="36"/>
                    <a:pt x="22" y="36"/>
                    <a:pt x="22" y="36"/>
                  </a:cubicBezTo>
                  <a:cubicBezTo>
                    <a:pt x="16" y="36"/>
                    <a:pt x="16" y="36"/>
                    <a:pt x="16" y="36"/>
                  </a:cubicBezTo>
                  <a:cubicBezTo>
                    <a:pt x="16" y="11"/>
                    <a:pt x="16" y="11"/>
                    <a:pt x="16" y="11"/>
                  </a:cubicBezTo>
                  <a:cubicBezTo>
                    <a:pt x="16" y="7"/>
                    <a:pt x="14" y="5"/>
                    <a:pt x="11" y="5"/>
                  </a:cubicBezTo>
                  <a:cubicBezTo>
                    <a:pt x="8" y="5"/>
                    <a:pt x="6" y="7"/>
                    <a:pt x="6" y="11"/>
                  </a:cubicBezTo>
                  <a:cubicBezTo>
                    <a:pt x="6" y="36"/>
                    <a:pt x="6" y="36"/>
                    <a:pt x="6" y="36"/>
                  </a:cubicBezTo>
                  <a:lnTo>
                    <a:pt x="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86" name="Freeform 37"/>
            <p:cNvSpPr>
              <a:spLocks noEditPoints="1"/>
            </p:cNvSpPr>
            <p:nvPr/>
          </p:nvSpPr>
          <p:spPr bwMode="auto">
            <a:xfrm>
              <a:off x="8205530" y="4873223"/>
              <a:ext cx="45359" cy="76544"/>
            </a:xfrm>
            <a:custGeom>
              <a:avLst/>
              <a:gdLst>
                <a:gd name="T0" fmla="*/ 6 w 22"/>
                <a:gd name="T1" fmla="*/ 11 h 37"/>
                <a:gd name="T2" fmla="*/ 6 w 22"/>
                <a:gd name="T3" fmla="*/ 12 h 37"/>
                <a:gd name="T4" fmla="*/ 0 w 22"/>
                <a:gd name="T5" fmla="*/ 12 h 37"/>
                <a:gd name="T6" fmla="*/ 0 w 22"/>
                <a:gd name="T7" fmla="*/ 11 h 37"/>
                <a:gd name="T8" fmla="*/ 3 w 22"/>
                <a:gd name="T9" fmla="*/ 3 h 37"/>
                <a:gd name="T10" fmla="*/ 11 w 22"/>
                <a:gd name="T11" fmla="*/ 0 h 37"/>
                <a:gd name="T12" fmla="*/ 18 w 22"/>
                <a:gd name="T13" fmla="*/ 3 h 37"/>
                <a:gd name="T14" fmla="*/ 22 w 22"/>
                <a:gd name="T15" fmla="*/ 11 h 37"/>
                <a:gd name="T16" fmla="*/ 22 w 22"/>
                <a:gd name="T17" fmla="*/ 27 h 37"/>
                <a:gd name="T18" fmla="*/ 18 w 22"/>
                <a:gd name="T19" fmla="*/ 34 h 37"/>
                <a:gd name="T20" fmla="*/ 11 w 22"/>
                <a:gd name="T21" fmla="*/ 37 h 37"/>
                <a:gd name="T22" fmla="*/ 3 w 22"/>
                <a:gd name="T23" fmla="*/ 34 h 37"/>
                <a:gd name="T24" fmla="*/ 0 w 22"/>
                <a:gd name="T25" fmla="*/ 26 h 37"/>
                <a:gd name="T26" fmla="*/ 3 w 22"/>
                <a:gd name="T27" fmla="*/ 18 h 37"/>
                <a:gd name="T28" fmla="*/ 11 w 22"/>
                <a:gd name="T29" fmla="*/ 15 h 37"/>
                <a:gd name="T30" fmla="*/ 16 w 22"/>
                <a:gd name="T31" fmla="*/ 17 h 37"/>
                <a:gd name="T32" fmla="*/ 16 w 22"/>
                <a:gd name="T33" fmla="*/ 11 h 37"/>
                <a:gd name="T34" fmla="*/ 11 w 22"/>
                <a:gd name="T35" fmla="*/ 5 h 37"/>
                <a:gd name="T36" fmla="*/ 6 w 22"/>
                <a:gd name="T37" fmla="*/ 11 h 37"/>
                <a:gd name="T38" fmla="*/ 6 w 22"/>
                <a:gd name="T39" fmla="*/ 27 h 37"/>
                <a:gd name="T40" fmla="*/ 11 w 22"/>
                <a:gd name="T41" fmla="*/ 32 h 37"/>
                <a:gd name="T42" fmla="*/ 16 w 22"/>
                <a:gd name="T43" fmla="*/ 27 h 37"/>
                <a:gd name="T44" fmla="*/ 16 w 22"/>
                <a:gd name="T45" fmla="*/ 25 h 37"/>
                <a:gd name="T46" fmla="*/ 11 w 22"/>
                <a:gd name="T47" fmla="*/ 20 h 37"/>
                <a:gd name="T48" fmla="*/ 6 w 22"/>
                <a:gd name="T49" fmla="*/ 25 h 37"/>
                <a:gd name="T50" fmla="*/ 6 w 22"/>
                <a:gd name="T51"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 h="37">
                  <a:moveTo>
                    <a:pt x="6" y="11"/>
                  </a:moveTo>
                  <a:cubicBezTo>
                    <a:pt x="6" y="12"/>
                    <a:pt x="6" y="12"/>
                    <a:pt x="6" y="12"/>
                  </a:cubicBezTo>
                  <a:cubicBezTo>
                    <a:pt x="0" y="12"/>
                    <a:pt x="0" y="12"/>
                    <a:pt x="0" y="12"/>
                  </a:cubicBezTo>
                  <a:cubicBezTo>
                    <a:pt x="0" y="11"/>
                    <a:pt x="0" y="11"/>
                    <a:pt x="0" y="11"/>
                  </a:cubicBezTo>
                  <a:cubicBezTo>
                    <a:pt x="0" y="8"/>
                    <a:pt x="1" y="5"/>
                    <a:pt x="3" y="3"/>
                  </a:cubicBezTo>
                  <a:cubicBezTo>
                    <a:pt x="5" y="1"/>
                    <a:pt x="8" y="0"/>
                    <a:pt x="11" y="0"/>
                  </a:cubicBezTo>
                  <a:cubicBezTo>
                    <a:pt x="14" y="0"/>
                    <a:pt x="16" y="1"/>
                    <a:pt x="18" y="3"/>
                  </a:cubicBezTo>
                  <a:cubicBezTo>
                    <a:pt x="21" y="5"/>
                    <a:pt x="22" y="8"/>
                    <a:pt x="22" y="11"/>
                  </a:cubicBezTo>
                  <a:cubicBezTo>
                    <a:pt x="22" y="27"/>
                    <a:pt x="22" y="27"/>
                    <a:pt x="22" y="27"/>
                  </a:cubicBezTo>
                  <a:cubicBezTo>
                    <a:pt x="22" y="30"/>
                    <a:pt x="21" y="32"/>
                    <a:pt x="18" y="34"/>
                  </a:cubicBezTo>
                  <a:cubicBezTo>
                    <a:pt x="16" y="36"/>
                    <a:pt x="14" y="37"/>
                    <a:pt x="11" y="37"/>
                  </a:cubicBezTo>
                  <a:cubicBezTo>
                    <a:pt x="8" y="37"/>
                    <a:pt x="5" y="36"/>
                    <a:pt x="3" y="34"/>
                  </a:cubicBezTo>
                  <a:cubicBezTo>
                    <a:pt x="1" y="32"/>
                    <a:pt x="0" y="29"/>
                    <a:pt x="0" y="26"/>
                  </a:cubicBezTo>
                  <a:cubicBezTo>
                    <a:pt x="0" y="23"/>
                    <a:pt x="1" y="20"/>
                    <a:pt x="3" y="18"/>
                  </a:cubicBezTo>
                  <a:cubicBezTo>
                    <a:pt x="5" y="16"/>
                    <a:pt x="8" y="15"/>
                    <a:pt x="11" y="15"/>
                  </a:cubicBezTo>
                  <a:cubicBezTo>
                    <a:pt x="12" y="15"/>
                    <a:pt x="14" y="15"/>
                    <a:pt x="16" y="17"/>
                  </a:cubicBezTo>
                  <a:cubicBezTo>
                    <a:pt x="16" y="11"/>
                    <a:pt x="16" y="11"/>
                    <a:pt x="16" y="11"/>
                  </a:cubicBezTo>
                  <a:cubicBezTo>
                    <a:pt x="16" y="7"/>
                    <a:pt x="13" y="5"/>
                    <a:pt x="11" y="5"/>
                  </a:cubicBezTo>
                  <a:cubicBezTo>
                    <a:pt x="8" y="5"/>
                    <a:pt x="6" y="7"/>
                    <a:pt x="6" y="11"/>
                  </a:cubicBezTo>
                  <a:close/>
                  <a:moveTo>
                    <a:pt x="6" y="27"/>
                  </a:moveTo>
                  <a:cubicBezTo>
                    <a:pt x="6" y="30"/>
                    <a:pt x="8" y="32"/>
                    <a:pt x="11" y="32"/>
                  </a:cubicBezTo>
                  <a:cubicBezTo>
                    <a:pt x="13" y="32"/>
                    <a:pt x="16" y="30"/>
                    <a:pt x="16" y="27"/>
                  </a:cubicBezTo>
                  <a:cubicBezTo>
                    <a:pt x="16" y="25"/>
                    <a:pt x="16" y="25"/>
                    <a:pt x="16" y="25"/>
                  </a:cubicBezTo>
                  <a:cubicBezTo>
                    <a:pt x="15" y="22"/>
                    <a:pt x="13" y="20"/>
                    <a:pt x="11" y="20"/>
                  </a:cubicBezTo>
                  <a:cubicBezTo>
                    <a:pt x="8" y="20"/>
                    <a:pt x="6" y="22"/>
                    <a:pt x="6" y="25"/>
                  </a:cubicBezTo>
                  <a:lnTo>
                    <a:pt x="6"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87" name="Freeform 38"/>
            <p:cNvSpPr>
              <a:spLocks/>
            </p:cNvSpPr>
            <p:nvPr/>
          </p:nvSpPr>
          <p:spPr bwMode="auto">
            <a:xfrm>
              <a:off x="8265065" y="4876058"/>
              <a:ext cx="43942" cy="73709"/>
            </a:xfrm>
            <a:custGeom>
              <a:avLst/>
              <a:gdLst>
                <a:gd name="T0" fmla="*/ 18 w 21"/>
                <a:gd name="T1" fmla="*/ 36 h 36"/>
                <a:gd name="T2" fmla="*/ 10 w 21"/>
                <a:gd name="T3" fmla="*/ 33 h 36"/>
                <a:gd name="T4" fmla="*/ 7 w 21"/>
                <a:gd name="T5" fmla="*/ 25 h 36"/>
                <a:gd name="T6" fmla="*/ 7 w 21"/>
                <a:gd name="T7" fmla="*/ 4 h 36"/>
                <a:gd name="T8" fmla="*/ 0 w 21"/>
                <a:gd name="T9" fmla="*/ 4 h 36"/>
                <a:gd name="T10" fmla="*/ 0 w 21"/>
                <a:gd name="T11" fmla="*/ 0 h 36"/>
                <a:gd name="T12" fmla="*/ 21 w 21"/>
                <a:gd name="T13" fmla="*/ 0 h 36"/>
                <a:gd name="T14" fmla="*/ 21 w 21"/>
                <a:gd name="T15" fmla="*/ 4 h 36"/>
                <a:gd name="T16" fmla="*/ 13 w 21"/>
                <a:gd name="T17" fmla="*/ 4 h 36"/>
                <a:gd name="T18" fmla="*/ 13 w 21"/>
                <a:gd name="T19" fmla="*/ 25 h 36"/>
                <a:gd name="T20" fmla="*/ 18 w 21"/>
                <a:gd name="T21" fmla="*/ 31 h 36"/>
                <a:gd name="T22" fmla="*/ 18 w 21"/>
                <a:gd name="T23"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36">
                  <a:moveTo>
                    <a:pt x="18" y="36"/>
                  </a:moveTo>
                  <a:cubicBezTo>
                    <a:pt x="15" y="36"/>
                    <a:pt x="13" y="35"/>
                    <a:pt x="10" y="33"/>
                  </a:cubicBezTo>
                  <a:cubicBezTo>
                    <a:pt x="8" y="31"/>
                    <a:pt x="7" y="28"/>
                    <a:pt x="7" y="25"/>
                  </a:cubicBezTo>
                  <a:cubicBezTo>
                    <a:pt x="7" y="4"/>
                    <a:pt x="7" y="4"/>
                    <a:pt x="7" y="4"/>
                  </a:cubicBezTo>
                  <a:cubicBezTo>
                    <a:pt x="0" y="4"/>
                    <a:pt x="0" y="4"/>
                    <a:pt x="0" y="4"/>
                  </a:cubicBezTo>
                  <a:cubicBezTo>
                    <a:pt x="0" y="0"/>
                    <a:pt x="0" y="0"/>
                    <a:pt x="0" y="0"/>
                  </a:cubicBezTo>
                  <a:cubicBezTo>
                    <a:pt x="21" y="0"/>
                    <a:pt x="21" y="0"/>
                    <a:pt x="21" y="0"/>
                  </a:cubicBezTo>
                  <a:cubicBezTo>
                    <a:pt x="21" y="4"/>
                    <a:pt x="21" y="4"/>
                    <a:pt x="21" y="4"/>
                  </a:cubicBezTo>
                  <a:cubicBezTo>
                    <a:pt x="13" y="4"/>
                    <a:pt x="13" y="4"/>
                    <a:pt x="13" y="4"/>
                  </a:cubicBezTo>
                  <a:cubicBezTo>
                    <a:pt x="13" y="25"/>
                    <a:pt x="13" y="25"/>
                    <a:pt x="13" y="25"/>
                  </a:cubicBezTo>
                  <a:cubicBezTo>
                    <a:pt x="13" y="29"/>
                    <a:pt x="16" y="31"/>
                    <a:pt x="18" y="31"/>
                  </a:cubicBezTo>
                  <a:lnTo>
                    <a:pt x="1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88" name="Freeform 39"/>
            <p:cNvSpPr>
              <a:spLocks noEditPoints="1"/>
            </p:cNvSpPr>
            <p:nvPr/>
          </p:nvSpPr>
          <p:spPr bwMode="auto">
            <a:xfrm>
              <a:off x="8326016" y="4873223"/>
              <a:ext cx="45359" cy="76544"/>
            </a:xfrm>
            <a:custGeom>
              <a:avLst/>
              <a:gdLst>
                <a:gd name="T0" fmla="*/ 7 w 22"/>
                <a:gd name="T1" fmla="*/ 21 h 37"/>
                <a:gd name="T2" fmla="*/ 7 w 22"/>
                <a:gd name="T3" fmla="*/ 26 h 37"/>
                <a:gd name="T4" fmla="*/ 11 w 22"/>
                <a:gd name="T5" fmla="*/ 32 h 37"/>
                <a:gd name="T6" fmla="*/ 16 w 22"/>
                <a:gd name="T7" fmla="*/ 26 h 37"/>
                <a:gd name="T8" fmla="*/ 22 w 22"/>
                <a:gd name="T9" fmla="*/ 26 h 37"/>
                <a:gd name="T10" fmla="*/ 19 w 22"/>
                <a:gd name="T11" fmla="*/ 34 h 37"/>
                <a:gd name="T12" fmla="*/ 11 w 22"/>
                <a:gd name="T13" fmla="*/ 37 h 37"/>
                <a:gd name="T14" fmla="*/ 4 w 22"/>
                <a:gd name="T15" fmla="*/ 34 h 37"/>
                <a:gd name="T16" fmla="*/ 0 w 22"/>
                <a:gd name="T17" fmla="*/ 26 h 37"/>
                <a:gd name="T18" fmla="*/ 0 w 22"/>
                <a:gd name="T19" fmla="*/ 11 h 37"/>
                <a:gd name="T20" fmla="*/ 4 w 22"/>
                <a:gd name="T21" fmla="*/ 3 h 37"/>
                <a:gd name="T22" fmla="*/ 11 w 22"/>
                <a:gd name="T23" fmla="*/ 0 h 37"/>
                <a:gd name="T24" fmla="*/ 19 w 22"/>
                <a:gd name="T25" fmla="*/ 3 h 37"/>
                <a:gd name="T26" fmla="*/ 22 w 22"/>
                <a:gd name="T27" fmla="*/ 11 h 37"/>
                <a:gd name="T28" fmla="*/ 22 w 22"/>
                <a:gd name="T29" fmla="*/ 21 h 37"/>
                <a:gd name="T30" fmla="*/ 7 w 22"/>
                <a:gd name="T31" fmla="*/ 21 h 37"/>
                <a:gd name="T32" fmla="*/ 7 w 22"/>
                <a:gd name="T33" fmla="*/ 15 h 37"/>
                <a:gd name="T34" fmla="*/ 16 w 22"/>
                <a:gd name="T35" fmla="*/ 15 h 37"/>
                <a:gd name="T36" fmla="*/ 16 w 22"/>
                <a:gd name="T37" fmla="*/ 11 h 37"/>
                <a:gd name="T38" fmla="*/ 11 w 22"/>
                <a:gd name="T39" fmla="*/ 5 h 37"/>
                <a:gd name="T40" fmla="*/ 7 w 22"/>
                <a:gd name="T41" fmla="*/ 11 h 37"/>
                <a:gd name="T42" fmla="*/ 7 w 22"/>
                <a:gd name="T43" fmla="*/ 1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37">
                  <a:moveTo>
                    <a:pt x="7" y="21"/>
                  </a:moveTo>
                  <a:cubicBezTo>
                    <a:pt x="7" y="26"/>
                    <a:pt x="7" y="26"/>
                    <a:pt x="7" y="26"/>
                  </a:cubicBezTo>
                  <a:cubicBezTo>
                    <a:pt x="7" y="30"/>
                    <a:pt x="9" y="32"/>
                    <a:pt x="11" y="32"/>
                  </a:cubicBezTo>
                  <a:cubicBezTo>
                    <a:pt x="14" y="32"/>
                    <a:pt x="16" y="30"/>
                    <a:pt x="16" y="26"/>
                  </a:cubicBezTo>
                  <a:cubicBezTo>
                    <a:pt x="22" y="26"/>
                    <a:pt x="22" y="26"/>
                    <a:pt x="22" y="26"/>
                  </a:cubicBezTo>
                  <a:cubicBezTo>
                    <a:pt x="22" y="29"/>
                    <a:pt x="21" y="32"/>
                    <a:pt x="19" y="34"/>
                  </a:cubicBezTo>
                  <a:cubicBezTo>
                    <a:pt x="17" y="36"/>
                    <a:pt x="14" y="37"/>
                    <a:pt x="11" y="37"/>
                  </a:cubicBezTo>
                  <a:cubicBezTo>
                    <a:pt x="8" y="37"/>
                    <a:pt x="6" y="36"/>
                    <a:pt x="4" y="34"/>
                  </a:cubicBezTo>
                  <a:cubicBezTo>
                    <a:pt x="1" y="32"/>
                    <a:pt x="0" y="29"/>
                    <a:pt x="0" y="26"/>
                  </a:cubicBezTo>
                  <a:cubicBezTo>
                    <a:pt x="0" y="11"/>
                    <a:pt x="0" y="11"/>
                    <a:pt x="0" y="11"/>
                  </a:cubicBezTo>
                  <a:cubicBezTo>
                    <a:pt x="0" y="8"/>
                    <a:pt x="1" y="5"/>
                    <a:pt x="4" y="3"/>
                  </a:cubicBezTo>
                  <a:cubicBezTo>
                    <a:pt x="6" y="1"/>
                    <a:pt x="8" y="0"/>
                    <a:pt x="11" y="0"/>
                  </a:cubicBezTo>
                  <a:cubicBezTo>
                    <a:pt x="14" y="0"/>
                    <a:pt x="17" y="1"/>
                    <a:pt x="19" y="3"/>
                  </a:cubicBezTo>
                  <a:cubicBezTo>
                    <a:pt x="21" y="5"/>
                    <a:pt x="22" y="8"/>
                    <a:pt x="22" y="11"/>
                  </a:cubicBezTo>
                  <a:cubicBezTo>
                    <a:pt x="22" y="21"/>
                    <a:pt x="22" y="21"/>
                    <a:pt x="22" y="21"/>
                  </a:cubicBezTo>
                  <a:lnTo>
                    <a:pt x="7" y="21"/>
                  </a:lnTo>
                  <a:close/>
                  <a:moveTo>
                    <a:pt x="7" y="15"/>
                  </a:moveTo>
                  <a:cubicBezTo>
                    <a:pt x="16" y="15"/>
                    <a:pt x="16" y="15"/>
                    <a:pt x="16" y="15"/>
                  </a:cubicBezTo>
                  <a:cubicBezTo>
                    <a:pt x="16" y="11"/>
                    <a:pt x="16" y="11"/>
                    <a:pt x="16" y="11"/>
                  </a:cubicBezTo>
                  <a:cubicBezTo>
                    <a:pt x="16" y="7"/>
                    <a:pt x="14" y="5"/>
                    <a:pt x="11" y="5"/>
                  </a:cubicBezTo>
                  <a:cubicBezTo>
                    <a:pt x="9" y="5"/>
                    <a:pt x="7" y="7"/>
                    <a:pt x="7" y="11"/>
                  </a:cubicBezTo>
                  <a:lnTo>
                    <a:pt x="7"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89" name="Freeform 40"/>
            <p:cNvSpPr>
              <a:spLocks/>
            </p:cNvSpPr>
            <p:nvPr/>
          </p:nvSpPr>
          <p:spPr bwMode="auto">
            <a:xfrm>
              <a:off x="8432328" y="4873223"/>
              <a:ext cx="45359" cy="76544"/>
            </a:xfrm>
            <a:custGeom>
              <a:avLst/>
              <a:gdLst>
                <a:gd name="T0" fmla="*/ 22 w 22"/>
                <a:gd name="T1" fmla="*/ 26 h 37"/>
                <a:gd name="T2" fmla="*/ 18 w 22"/>
                <a:gd name="T3" fmla="*/ 34 h 37"/>
                <a:gd name="T4" fmla="*/ 11 w 22"/>
                <a:gd name="T5" fmla="*/ 37 h 37"/>
                <a:gd name="T6" fmla="*/ 3 w 22"/>
                <a:gd name="T7" fmla="*/ 34 h 37"/>
                <a:gd name="T8" fmla="*/ 0 w 22"/>
                <a:gd name="T9" fmla="*/ 26 h 37"/>
                <a:gd name="T10" fmla="*/ 0 w 22"/>
                <a:gd name="T11" fmla="*/ 11 h 37"/>
                <a:gd name="T12" fmla="*/ 3 w 22"/>
                <a:gd name="T13" fmla="*/ 3 h 37"/>
                <a:gd name="T14" fmla="*/ 11 w 22"/>
                <a:gd name="T15" fmla="*/ 0 h 37"/>
                <a:gd name="T16" fmla="*/ 18 w 22"/>
                <a:gd name="T17" fmla="*/ 3 h 37"/>
                <a:gd name="T18" fmla="*/ 22 w 22"/>
                <a:gd name="T19" fmla="*/ 11 h 37"/>
                <a:gd name="T20" fmla="*/ 22 w 22"/>
                <a:gd name="T21" fmla="*/ 12 h 37"/>
                <a:gd name="T22" fmla="*/ 15 w 22"/>
                <a:gd name="T23" fmla="*/ 12 h 37"/>
                <a:gd name="T24" fmla="*/ 15 w 22"/>
                <a:gd name="T25" fmla="*/ 11 h 37"/>
                <a:gd name="T26" fmla="*/ 11 w 22"/>
                <a:gd name="T27" fmla="*/ 5 h 37"/>
                <a:gd name="T28" fmla="*/ 6 w 22"/>
                <a:gd name="T29" fmla="*/ 11 h 37"/>
                <a:gd name="T30" fmla="*/ 6 w 22"/>
                <a:gd name="T31" fmla="*/ 26 h 37"/>
                <a:gd name="T32" fmla="*/ 11 w 22"/>
                <a:gd name="T33" fmla="*/ 32 h 37"/>
                <a:gd name="T34" fmla="*/ 15 w 22"/>
                <a:gd name="T35" fmla="*/ 26 h 37"/>
                <a:gd name="T36" fmla="*/ 15 w 22"/>
                <a:gd name="T37" fmla="*/ 22 h 37"/>
                <a:gd name="T38" fmla="*/ 22 w 22"/>
                <a:gd name="T39" fmla="*/ 22 h 37"/>
                <a:gd name="T40" fmla="*/ 22 w 22"/>
                <a:gd name="T41"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37">
                  <a:moveTo>
                    <a:pt x="22" y="26"/>
                  </a:moveTo>
                  <a:cubicBezTo>
                    <a:pt x="22" y="29"/>
                    <a:pt x="20" y="32"/>
                    <a:pt x="18" y="34"/>
                  </a:cubicBezTo>
                  <a:cubicBezTo>
                    <a:pt x="16" y="36"/>
                    <a:pt x="14" y="37"/>
                    <a:pt x="11" y="37"/>
                  </a:cubicBezTo>
                  <a:cubicBezTo>
                    <a:pt x="8" y="37"/>
                    <a:pt x="5" y="36"/>
                    <a:pt x="3" y="34"/>
                  </a:cubicBezTo>
                  <a:cubicBezTo>
                    <a:pt x="1" y="32"/>
                    <a:pt x="0" y="29"/>
                    <a:pt x="0" y="26"/>
                  </a:cubicBezTo>
                  <a:cubicBezTo>
                    <a:pt x="0" y="11"/>
                    <a:pt x="0" y="11"/>
                    <a:pt x="0" y="11"/>
                  </a:cubicBezTo>
                  <a:cubicBezTo>
                    <a:pt x="0" y="8"/>
                    <a:pt x="1" y="5"/>
                    <a:pt x="3" y="3"/>
                  </a:cubicBezTo>
                  <a:cubicBezTo>
                    <a:pt x="5" y="1"/>
                    <a:pt x="8" y="0"/>
                    <a:pt x="11" y="0"/>
                  </a:cubicBezTo>
                  <a:cubicBezTo>
                    <a:pt x="14" y="0"/>
                    <a:pt x="16" y="1"/>
                    <a:pt x="18" y="3"/>
                  </a:cubicBezTo>
                  <a:cubicBezTo>
                    <a:pt x="20" y="5"/>
                    <a:pt x="22" y="8"/>
                    <a:pt x="22" y="11"/>
                  </a:cubicBezTo>
                  <a:cubicBezTo>
                    <a:pt x="22" y="12"/>
                    <a:pt x="22" y="12"/>
                    <a:pt x="22" y="12"/>
                  </a:cubicBezTo>
                  <a:cubicBezTo>
                    <a:pt x="15" y="12"/>
                    <a:pt x="15" y="12"/>
                    <a:pt x="15" y="12"/>
                  </a:cubicBezTo>
                  <a:cubicBezTo>
                    <a:pt x="15" y="11"/>
                    <a:pt x="15" y="11"/>
                    <a:pt x="15" y="11"/>
                  </a:cubicBezTo>
                  <a:cubicBezTo>
                    <a:pt x="15" y="7"/>
                    <a:pt x="13" y="5"/>
                    <a:pt x="11" y="5"/>
                  </a:cubicBezTo>
                  <a:cubicBezTo>
                    <a:pt x="8" y="5"/>
                    <a:pt x="6" y="7"/>
                    <a:pt x="6" y="11"/>
                  </a:cubicBezTo>
                  <a:cubicBezTo>
                    <a:pt x="6" y="26"/>
                    <a:pt x="6" y="26"/>
                    <a:pt x="6" y="26"/>
                  </a:cubicBezTo>
                  <a:cubicBezTo>
                    <a:pt x="6" y="30"/>
                    <a:pt x="8" y="32"/>
                    <a:pt x="11" y="32"/>
                  </a:cubicBezTo>
                  <a:cubicBezTo>
                    <a:pt x="13" y="32"/>
                    <a:pt x="15" y="30"/>
                    <a:pt x="15" y="26"/>
                  </a:cubicBezTo>
                  <a:cubicBezTo>
                    <a:pt x="15" y="22"/>
                    <a:pt x="15" y="22"/>
                    <a:pt x="15" y="22"/>
                  </a:cubicBezTo>
                  <a:cubicBezTo>
                    <a:pt x="22" y="22"/>
                    <a:pt x="22" y="22"/>
                    <a:pt x="22" y="22"/>
                  </a:cubicBezTo>
                  <a:lnTo>
                    <a:pt x="2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90" name="Freeform 41"/>
            <p:cNvSpPr>
              <a:spLocks/>
            </p:cNvSpPr>
            <p:nvPr/>
          </p:nvSpPr>
          <p:spPr bwMode="auto">
            <a:xfrm>
              <a:off x="8498949" y="4854795"/>
              <a:ext cx="45359" cy="93554"/>
            </a:xfrm>
            <a:custGeom>
              <a:avLst/>
              <a:gdLst>
                <a:gd name="T0" fmla="*/ 0 w 22"/>
                <a:gd name="T1" fmla="*/ 0 h 45"/>
                <a:gd name="T2" fmla="*/ 6 w 22"/>
                <a:gd name="T3" fmla="*/ 0 h 45"/>
                <a:gd name="T4" fmla="*/ 6 w 22"/>
                <a:gd name="T5" fmla="*/ 11 h 45"/>
                <a:gd name="T6" fmla="*/ 11 w 22"/>
                <a:gd name="T7" fmla="*/ 9 h 45"/>
                <a:gd name="T8" fmla="*/ 18 w 22"/>
                <a:gd name="T9" fmla="*/ 12 h 45"/>
                <a:gd name="T10" fmla="*/ 22 w 22"/>
                <a:gd name="T11" fmla="*/ 20 h 45"/>
                <a:gd name="T12" fmla="*/ 22 w 22"/>
                <a:gd name="T13" fmla="*/ 45 h 45"/>
                <a:gd name="T14" fmla="*/ 16 w 22"/>
                <a:gd name="T15" fmla="*/ 45 h 45"/>
                <a:gd name="T16" fmla="*/ 16 w 22"/>
                <a:gd name="T17" fmla="*/ 20 h 45"/>
                <a:gd name="T18" fmla="*/ 11 w 22"/>
                <a:gd name="T19" fmla="*/ 14 h 45"/>
                <a:gd name="T20" fmla="*/ 6 w 22"/>
                <a:gd name="T21" fmla="*/ 20 h 45"/>
                <a:gd name="T22" fmla="*/ 6 w 22"/>
                <a:gd name="T23" fmla="*/ 45 h 45"/>
                <a:gd name="T24" fmla="*/ 0 w 22"/>
                <a:gd name="T25" fmla="*/ 45 h 45"/>
                <a:gd name="T26" fmla="*/ 0 w 22"/>
                <a:gd name="T2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45">
                  <a:moveTo>
                    <a:pt x="0" y="0"/>
                  </a:moveTo>
                  <a:cubicBezTo>
                    <a:pt x="6" y="0"/>
                    <a:pt x="6" y="0"/>
                    <a:pt x="6" y="0"/>
                  </a:cubicBezTo>
                  <a:cubicBezTo>
                    <a:pt x="6" y="11"/>
                    <a:pt x="6" y="11"/>
                    <a:pt x="6" y="11"/>
                  </a:cubicBezTo>
                  <a:cubicBezTo>
                    <a:pt x="7" y="10"/>
                    <a:pt x="9" y="9"/>
                    <a:pt x="11" y="9"/>
                  </a:cubicBezTo>
                  <a:cubicBezTo>
                    <a:pt x="14" y="9"/>
                    <a:pt x="16" y="10"/>
                    <a:pt x="18" y="12"/>
                  </a:cubicBezTo>
                  <a:cubicBezTo>
                    <a:pt x="21" y="14"/>
                    <a:pt x="22" y="16"/>
                    <a:pt x="22" y="20"/>
                  </a:cubicBezTo>
                  <a:cubicBezTo>
                    <a:pt x="22" y="45"/>
                    <a:pt x="22" y="45"/>
                    <a:pt x="22" y="45"/>
                  </a:cubicBezTo>
                  <a:cubicBezTo>
                    <a:pt x="16" y="45"/>
                    <a:pt x="16" y="45"/>
                    <a:pt x="16" y="45"/>
                  </a:cubicBezTo>
                  <a:cubicBezTo>
                    <a:pt x="16" y="20"/>
                    <a:pt x="16" y="20"/>
                    <a:pt x="16" y="20"/>
                  </a:cubicBezTo>
                  <a:cubicBezTo>
                    <a:pt x="16" y="16"/>
                    <a:pt x="13" y="14"/>
                    <a:pt x="11" y="14"/>
                  </a:cubicBezTo>
                  <a:cubicBezTo>
                    <a:pt x="8" y="14"/>
                    <a:pt x="6" y="16"/>
                    <a:pt x="6" y="20"/>
                  </a:cubicBezTo>
                  <a:cubicBezTo>
                    <a:pt x="6" y="45"/>
                    <a:pt x="6" y="45"/>
                    <a:pt x="6" y="45"/>
                  </a:cubicBezTo>
                  <a:cubicBezTo>
                    <a:pt x="0" y="45"/>
                    <a:pt x="0" y="45"/>
                    <a:pt x="0" y="45"/>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91" name="Freeform 42"/>
            <p:cNvSpPr>
              <a:spLocks noEditPoints="1"/>
            </p:cNvSpPr>
            <p:nvPr/>
          </p:nvSpPr>
          <p:spPr bwMode="auto">
            <a:xfrm>
              <a:off x="8566988" y="4873223"/>
              <a:ext cx="45359" cy="76544"/>
            </a:xfrm>
            <a:custGeom>
              <a:avLst/>
              <a:gdLst>
                <a:gd name="T0" fmla="*/ 6 w 22"/>
                <a:gd name="T1" fmla="*/ 11 h 37"/>
                <a:gd name="T2" fmla="*/ 6 w 22"/>
                <a:gd name="T3" fmla="*/ 12 h 37"/>
                <a:gd name="T4" fmla="*/ 0 w 22"/>
                <a:gd name="T5" fmla="*/ 12 h 37"/>
                <a:gd name="T6" fmla="*/ 0 w 22"/>
                <a:gd name="T7" fmla="*/ 11 h 37"/>
                <a:gd name="T8" fmla="*/ 3 w 22"/>
                <a:gd name="T9" fmla="*/ 3 h 37"/>
                <a:gd name="T10" fmla="*/ 11 w 22"/>
                <a:gd name="T11" fmla="*/ 0 h 37"/>
                <a:gd name="T12" fmla="*/ 18 w 22"/>
                <a:gd name="T13" fmla="*/ 3 h 37"/>
                <a:gd name="T14" fmla="*/ 22 w 22"/>
                <a:gd name="T15" fmla="*/ 11 h 37"/>
                <a:gd name="T16" fmla="*/ 22 w 22"/>
                <a:gd name="T17" fmla="*/ 27 h 37"/>
                <a:gd name="T18" fmla="*/ 18 w 22"/>
                <a:gd name="T19" fmla="*/ 34 h 37"/>
                <a:gd name="T20" fmla="*/ 11 w 22"/>
                <a:gd name="T21" fmla="*/ 37 h 37"/>
                <a:gd name="T22" fmla="*/ 3 w 22"/>
                <a:gd name="T23" fmla="*/ 34 h 37"/>
                <a:gd name="T24" fmla="*/ 0 w 22"/>
                <a:gd name="T25" fmla="*/ 26 h 37"/>
                <a:gd name="T26" fmla="*/ 3 w 22"/>
                <a:gd name="T27" fmla="*/ 18 h 37"/>
                <a:gd name="T28" fmla="*/ 11 w 22"/>
                <a:gd name="T29" fmla="*/ 15 h 37"/>
                <a:gd name="T30" fmla="*/ 16 w 22"/>
                <a:gd name="T31" fmla="*/ 17 h 37"/>
                <a:gd name="T32" fmla="*/ 16 w 22"/>
                <a:gd name="T33" fmla="*/ 11 h 37"/>
                <a:gd name="T34" fmla="*/ 11 w 22"/>
                <a:gd name="T35" fmla="*/ 5 h 37"/>
                <a:gd name="T36" fmla="*/ 6 w 22"/>
                <a:gd name="T37" fmla="*/ 11 h 37"/>
                <a:gd name="T38" fmla="*/ 6 w 22"/>
                <a:gd name="T39" fmla="*/ 27 h 37"/>
                <a:gd name="T40" fmla="*/ 11 w 22"/>
                <a:gd name="T41" fmla="*/ 32 h 37"/>
                <a:gd name="T42" fmla="*/ 16 w 22"/>
                <a:gd name="T43" fmla="*/ 27 h 37"/>
                <a:gd name="T44" fmla="*/ 16 w 22"/>
                <a:gd name="T45" fmla="*/ 25 h 37"/>
                <a:gd name="T46" fmla="*/ 11 w 22"/>
                <a:gd name="T47" fmla="*/ 20 h 37"/>
                <a:gd name="T48" fmla="*/ 6 w 22"/>
                <a:gd name="T49" fmla="*/ 25 h 37"/>
                <a:gd name="T50" fmla="*/ 6 w 22"/>
                <a:gd name="T51"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 h="37">
                  <a:moveTo>
                    <a:pt x="6" y="11"/>
                  </a:moveTo>
                  <a:cubicBezTo>
                    <a:pt x="6" y="12"/>
                    <a:pt x="6" y="12"/>
                    <a:pt x="6" y="12"/>
                  </a:cubicBezTo>
                  <a:cubicBezTo>
                    <a:pt x="0" y="12"/>
                    <a:pt x="0" y="12"/>
                    <a:pt x="0" y="12"/>
                  </a:cubicBezTo>
                  <a:cubicBezTo>
                    <a:pt x="0" y="11"/>
                    <a:pt x="0" y="11"/>
                    <a:pt x="0" y="11"/>
                  </a:cubicBezTo>
                  <a:cubicBezTo>
                    <a:pt x="0" y="8"/>
                    <a:pt x="1" y="5"/>
                    <a:pt x="3" y="3"/>
                  </a:cubicBezTo>
                  <a:cubicBezTo>
                    <a:pt x="5" y="1"/>
                    <a:pt x="8" y="0"/>
                    <a:pt x="11" y="0"/>
                  </a:cubicBezTo>
                  <a:cubicBezTo>
                    <a:pt x="14" y="0"/>
                    <a:pt x="16" y="1"/>
                    <a:pt x="18" y="3"/>
                  </a:cubicBezTo>
                  <a:cubicBezTo>
                    <a:pt x="21" y="5"/>
                    <a:pt x="22" y="8"/>
                    <a:pt x="22" y="11"/>
                  </a:cubicBezTo>
                  <a:cubicBezTo>
                    <a:pt x="22" y="27"/>
                    <a:pt x="22" y="27"/>
                    <a:pt x="22" y="27"/>
                  </a:cubicBezTo>
                  <a:cubicBezTo>
                    <a:pt x="22" y="30"/>
                    <a:pt x="20" y="32"/>
                    <a:pt x="18" y="34"/>
                  </a:cubicBezTo>
                  <a:cubicBezTo>
                    <a:pt x="16" y="36"/>
                    <a:pt x="14" y="37"/>
                    <a:pt x="11" y="37"/>
                  </a:cubicBezTo>
                  <a:cubicBezTo>
                    <a:pt x="8" y="37"/>
                    <a:pt x="5" y="36"/>
                    <a:pt x="3" y="34"/>
                  </a:cubicBezTo>
                  <a:cubicBezTo>
                    <a:pt x="1" y="32"/>
                    <a:pt x="0" y="29"/>
                    <a:pt x="0" y="26"/>
                  </a:cubicBezTo>
                  <a:cubicBezTo>
                    <a:pt x="0" y="23"/>
                    <a:pt x="1" y="20"/>
                    <a:pt x="3" y="18"/>
                  </a:cubicBezTo>
                  <a:cubicBezTo>
                    <a:pt x="5" y="16"/>
                    <a:pt x="8" y="15"/>
                    <a:pt x="11" y="15"/>
                  </a:cubicBezTo>
                  <a:cubicBezTo>
                    <a:pt x="12" y="15"/>
                    <a:pt x="14" y="15"/>
                    <a:pt x="16" y="17"/>
                  </a:cubicBezTo>
                  <a:cubicBezTo>
                    <a:pt x="16" y="11"/>
                    <a:pt x="16" y="11"/>
                    <a:pt x="16" y="11"/>
                  </a:cubicBezTo>
                  <a:cubicBezTo>
                    <a:pt x="16" y="7"/>
                    <a:pt x="13" y="5"/>
                    <a:pt x="11" y="5"/>
                  </a:cubicBezTo>
                  <a:cubicBezTo>
                    <a:pt x="8" y="5"/>
                    <a:pt x="6" y="7"/>
                    <a:pt x="6" y="11"/>
                  </a:cubicBezTo>
                  <a:close/>
                  <a:moveTo>
                    <a:pt x="6" y="27"/>
                  </a:moveTo>
                  <a:cubicBezTo>
                    <a:pt x="6" y="30"/>
                    <a:pt x="8" y="32"/>
                    <a:pt x="11" y="32"/>
                  </a:cubicBezTo>
                  <a:cubicBezTo>
                    <a:pt x="13" y="32"/>
                    <a:pt x="16" y="30"/>
                    <a:pt x="16" y="27"/>
                  </a:cubicBezTo>
                  <a:cubicBezTo>
                    <a:pt x="16" y="25"/>
                    <a:pt x="16" y="25"/>
                    <a:pt x="16" y="25"/>
                  </a:cubicBezTo>
                  <a:cubicBezTo>
                    <a:pt x="15" y="22"/>
                    <a:pt x="13" y="20"/>
                    <a:pt x="11" y="20"/>
                  </a:cubicBezTo>
                  <a:cubicBezTo>
                    <a:pt x="8" y="20"/>
                    <a:pt x="6" y="22"/>
                    <a:pt x="6" y="25"/>
                  </a:cubicBezTo>
                  <a:lnTo>
                    <a:pt x="6"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92" name="Freeform 43"/>
            <p:cNvSpPr>
              <a:spLocks/>
            </p:cNvSpPr>
            <p:nvPr/>
          </p:nvSpPr>
          <p:spPr bwMode="auto">
            <a:xfrm>
              <a:off x="8630775" y="4873223"/>
              <a:ext cx="46777" cy="75126"/>
            </a:xfrm>
            <a:custGeom>
              <a:avLst/>
              <a:gdLst>
                <a:gd name="T0" fmla="*/ 0 w 22"/>
                <a:gd name="T1" fmla="*/ 36 h 36"/>
                <a:gd name="T2" fmla="*/ 0 w 22"/>
                <a:gd name="T3" fmla="*/ 11 h 36"/>
                <a:gd name="T4" fmla="*/ 3 w 22"/>
                <a:gd name="T5" fmla="*/ 3 h 36"/>
                <a:gd name="T6" fmla="*/ 11 w 22"/>
                <a:gd name="T7" fmla="*/ 0 h 36"/>
                <a:gd name="T8" fmla="*/ 19 w 22"/>
                <a:gd name="T9" fmla="*/ 3 h 36"/>
                <a:gd name="T10" fmla="*/ 22 w 22"/>
                <a:gd name="T11" fmla="*/ 11 h 36"/>
                <a:gd name="T12" fmla="*/ 22 w 22"/>
                <a:gd name="T13" fmla="*/ 36 h 36"/>
                <a:gd name="T14" fmla="*/ 16 w 22"/>
                <a:gd name="T15" fmla="*/ 36 h 36"/>
                <a:gd name="T16" fmla="*/ 16 w 22"/>
                <a:gd name="T17" fmla="*/ 11 h 36"/>
                <a:gd name="T18" fmla="*/ 11 w 22"/>
                <a:gd name="T19" fmla="*/ 5 h 36"/>
                <a:gd name="T20" fmla="*/ 6 w 22"/>
                <a:gd name="T21" fmla="*/ 11 h 36"/>
                <a:gd name="T22" fmla="*/ 6 w 22"/>
                <a:gd name="T23" fmla="*/ 36 h 36"/>
                <a:gd name="T24" fmla="*/ 0 w 22"/>
                <a:gd name="T25"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36">
                  <a:moveTo>
                    <a:pt x="0" y="36"/>
                  </a:moveTo>
                  <a:cubicBezTo>
                    <a:pt x="0" y="11"/>
                    <a:pt x="0" y="11"/>
                    <a:pt x="0" y="11"/>
                  </a:cubicBezTo>
                  <a:cubicBezTo>
                    <a:pt x="0" y="8"/>
                    <a:pt x="1" y="5"/>
                    <a:pt x="3" y="3"/>
                  </a:cubicBezTo>
                  <a:cubicBezTo>
                    <a:pt x="6" y="1"/>
                    <a:pt x="8" y="0"/>
                    <a:pt x="11" y="0"/>
                  </a:cubicBezTo>
                  <a:cubicBezTo>
                    <a:pt x="14" y="0"/>
                    <a:pt x="17" y="1"/>
                    <a:pt x="19" y="3"/>
                  </a:cubicBezTo>
                  <a:cubicBezTo>
                    <a:pt x="21" y="5"/>
                    <a:pt x="22" y="8"/>
                    <a:pt x="22" y="11"/>
                  </a:cubicBezTo>
                  <a:cubicBezTo>
                    <a:pt x="22" y="36"/>
                    <a:pt x="22" y="36"/>
                    <a:pt x="22" y="36"/>
                  </a:cubicBezTo>
                  <a:cubicBezTo>
                    <a:pt x="16" y="36"/>
                    <a:pt x="16" y="36"/>
                    <a:pt x="16" y="36"/>
                  </a:cubicBezTo>
                  <a:cubicBezTo>
                    <a:pt x="16" y="11"/>
                    <a:pt x="16" y="11"/>
                    <a:pt x="16" y="11"/>
                  </a:cubicBezTo>
                  <a:cubicBezTo>
                    <a:pt x="16" y="7"/>
                    <a:pt x="14" y="5"/>
                    <a:pt x="11" y="5"/>
                  </a:cubicBezTo>
                  <a:cubicBezTo>
                    <a:pt x="8" y="5"/>
                    <a:pt x="6" y="7"/>
                    <a:pt x="6" y="11"/>
                  </a:cubicBezTo>
                  <a:cubicBezTo>
                    <a:pt x="6" y="36"/>
                    <a:pt x="6" y="36"/>
                    <a:pt x="6" y="36"/>
                  </a:cubicBezTo>
                  <a:lnTo>
                    <a:pt x="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93" name="Freeform 44"/>
            <p:cNvSpPr>
              <a:spLocks noEditPoints="1"/>
            </p:cNvSpPr>
            <p:nvPr/>
          </p:nvSpPr>
          <p:spPr bwMode="auto">
            <a:xfrm>
              <a:off x="8700231" y="4864718"/>
              <a:ext cx="45359" cy="97806"/>
            </a:xfrm>
            <a:custGeom>
              <a:avLst/>
              <a:gdLst>
                <a:gd name="T0" fmla="*/ 16 w 22"/>
                <a:gd name="T1" fmla="*/ 35 h 47"/>
                <a:gd name="T2" fmla="*/ 22 w 22"/>
                <a:gd name="T3" fmla="*/ 42 h 47"/>
                <a:gd name="T4" fmla="*/ 22 w 22"/>
                <a:gd name="T5" fmla="*/ 47 h 47"/>
                <a:gd name="T6" fmla="*/ 16 w 22"/>
                <a:gd name="T7" fmla="*/ 47 h 47"/>
                <a:gd name="T8" fmla="*/ 16 w 22"/>
                <a:gd name="T9" fmla="*/ 43 h 47"/>
                <a:gd name="T10" fmla="*/ 13 w 22"/>
                <a:gd name="T11" fmla="*/ 40 h 47"/>
                <a:gd name="T12" fmla="*/ 11 w 22"/>
                <a:gd name="T13" fmla="*/ 40 h 47"/>
                <a:gd name="T14" fmla="*/ 3 w 22"/>
                <a:gd name="T15" fmla="*/ 37 h 47"/>
                <a:gd name="T16" fmla="*/ 0 w 22"/>
                <a:gd name="T17" fmla="*/ 29 h 47"/>
                <a:gd name="T18" fmla="*/ 2 w 22"/>
                <a:gd name="T19" fmla="*/ 22 h 47"/>
                <a:gd name="T20" fmla="*/ 0 w 22"/>
                <a:gd name="T21" fmla="*/ 15 h 47"/>
                <a:gd name="T22" fmla="*/ 2 w 22"/>
                <a:gd name="T23" fmla="*/ 8 h 47"/>
                <a:gd name="T24" fmla="*/ 8 w 22"/>
                <a:gd name="T25" fmla="*/ 5 h 47"/>
                <a:gd name="T26" fmla="*/ 8 w 22"/>
                <a:gd name="T27" fmla="*/ 0 h 47"/>
                <a:gd name="T28" fmla="*/ 14 w 22"/>
                <a:gd name="T29" fmla="*/ 0 h 47"/>
                <a:gd name="T30" fmla="*/ 14 w 22"/>
                <a:gd name="T31" fmla="*/ 5 h 47"/>
                <a:gd name="T32" fmla="*/ 19 w 22"/>
                <a:gd name="T33" fmla="*/ 9 h 47"/>
                <a:gd name="T34" fmla="*/ 22 w 22"/>
                <a:gd name="T35" fmla="*/ 15 h 47"/>
                <a:gd name="T36" fmla="*/ 18 w 22"/>
                <a:gd name="T37" fmla="*/ 23 h 47"/>
                <a:gd name="T38" fmla="*/ 11 w 22"/>
                <a:gd name="T39" fmla="*/ 26 h 47"/>
                <a:gd name="T40" fmla="*/ 7 w 22"/>
                <a:gd name="T41" fmla="*/ 26 h 47"/>
                <a:gd name="T42" fmla="*/ 6 w 22"/>
                <a:gd name="T43" fmla="*/ 29 h 47"/>
                <a:gd name="T44" fmla="*/ 11 w 22"/>
                <a:gd name="T45" fmla="*/ 35 h 47"/>
                <a:gd name="T46" fmla="*/ 16 w 22"/>
                <a:gd name="T47" fmla="*/ 35 h 47"/>
                <a:gd name="T48" fmla="*/ 6 w 22"/>
                <a:gd name="T49" fmla="*/ 16 h 47"/>
                <a:gd name="T50" fmla="*/ 11 w 22"/>
                <a:gd name="T51" fmla="*/ 21 h 47"/>
                <a:gd name="T52" fmla="*/ 16 w 22"/>
                <a:gd name="T53" fmla="*/ 16 h 47"/>
                <a:gd name="T54" fmla="*/ 16 w 22"/>
                <a:gd name="T55" fmla="*/ 14 h 47"/>
                <a:gd name="T56" fmla="*/ 11 w 22"/>
                <a:gd name="T57" fmla="*/ 9 h 47"/>
                <a:gd name="T58" fmla="*/ 6 w 22"/>
                <a:gd name="T59" fmla="*/ 14 h 47"/>
                <a:gd name="T60" fmla="*/ 6 w 22"/>
                <a:gd name="T61" fmla="*/ 1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47">
                  <a:moveTo>
                    <a:pt x="16" y="35"/>
                  </a:moveTo>
                  <a:cubicBezTo>
                    <a:pt x="19" y="35"/>
                    <a:pt x="22" y="37"/>
                    <a:pt x="22" y="42"/>
                  </a:cubicBezTo>
                  <a:cubicBezTo>
                    <a:pt x="22" y="47"/>
                    <a:pt x="22" y="47"/>
                    <a:pt x="22" y="47"/>
                  </a:cubicBezTo>
                  <a:cubicBezTo>
                    <a:pt x="16" y="47"/>
                    <a:pt x="16" y="47"/>
                    <a:pt x="16" y="47"/>
                  </a:cubicBezTo>
                  <a:cubicBezTo>
                    <a:pt x="16" y="43"/>
                    <a:pt x="16" y="43"/>
                    <a:pt x="16" y="43"/>
                  </a:cubicBezTo>
                  <a:cubicBezTo>
                    <a:pt x="16" y="41"/>
                    <a:pt x="14" y="40"/>
                    <a:pt x="13" y="40"/>
                  </a:cubicBezTo>
                  <a:cubicBezTo>
                    <a:pt x="11" y="40"/>
                    <a:pt x="11" y="40"/>
                    <a:pt x="11" y="40"/>
                  </a:cubicBezTo>
                  <a:cubicBezTo>
                    <a:pt x="8" y="40"/>
                    <a:pt x="5" y="39"/>
                    <a:pt x="3" y="37"/>
                  </a:cubicBezTo>
                  <a:cubicBezTo>
                    <a:pt x="1" y="35"/>
                    <a:pt x="0" y="32"/>
                    <a:pt x="0" y="29"/>
                  </a:cubicBezTo>
                  <a:cubicBezTo>
                    <a:pt x="0" y="27"/>
                    <a:pt x="0" y="24"/>
                    <a:pt x="2" y="22"/>
                  </a:cubicBezTo>
                  <a:cubicBezTo>
                    <a:pt x="0" y="20"/>
                    <a:pt x="0" y="18"/>
                    <a:pt x="0" y="15"/>
                  </a:cubicBezTo>
                  <a:cubicBezTo>
                    <a:pt x="0" y="13"/>
                    <a:pt x="0" y="10"/>
                    <a:pt x="2" y="8"/>
                  </a:cubicBezTo>
                  <a:cubicBezTo>
                    <a:pt x="3" y="7"/>
                    <a:pt x="5" y="5"/>
                    <a:pt x="8" y="5"/>
                  </a:cubicBezTo>
                  <a:cubicBezTo>
                    <a:pt x="8" y="0"/>
                    <a:pt x="8" y="0"/>
                    <a:pt x="8" y="0"/>
                  </a:cubicBezTo>
                  <a:cubicBezTo>
                    <a:pt x="14" y="0"/>
                    <a:pt x="14" y="0"/>
                    <a:pt x="14" y="0"/>
                  </a:cubicBezTo>
                  <a:cubicBezTo>
                    <a:pt x="14" y="5"/>
                    <a:pt x="14" y="5"/>
                    <a:pt x="14" y="5"/>
                  </a:cubicBezTo>
                  <a:cubicBezTo>
                    <a:pt x="16" y="5"/>
                    <a:pt x="18" y="7"/>
                    <a:pt x="19" y="9"/>
                  </a:cubicBezTo>
                  <a:cubicBezTo>
                    <a:pt x="21" y="10"/>
                    <a:pt x="22" y="13"/>
                    <a:pt x="22" y="15"/>
                  </a:cubicBezTo>
                  <a:cubicBezTo>
                    <a:pt x="22" y="18"/>
                    <a:pt x="21" y="21"/>
                    <a:pt x="18" y="23"/>
                  </a:cubicBezTo>
                  <a:cubicBezTo>
                    <a:pt x="16" y="25"/>
                    <a:pt x="14" y="26"/>
                    <a:pt x="11" y="26"/>
                  </a:cubicBezTo>
                  <a:cubicBezTo>
                    <a:pt x="10" y="26"/>
                    <a:pt x="8" y="26"/>
                    <a:pt x="7" y="26"/>
                  </a:cubicBezTo>
                  <a:cubicBezTo>
                    <a:pt x="6" y="27"/>
                    <a:pt x="6" y="28"/>
                    <a:pt x="6" y="29"/>
                  </a:cubicBezTo>
                  <a:cubicBezTo>
                    <a:pt x="6" y="33"/>
                    <a:pt x="8" y="35"/>
                    <a:pt x="11" y="35"/>
                  </a:cubicBezTo>
                  <a:lnTo>
                    <a:pt x="16" y="35"/>
                  </a:lnTo>
                  <a:close/>
                  <a:moveTo>
                    <a:pt x="6" y="16"/>
                  </a:moveTo>
                  <a:cubicBezTo>
                    <a:pt x="6" y="19"/>
                    <a:pt x="8" y="21"/>
                    <a:pt x="11" y="21"/>
                  </a:cubicBezTo>
                  <a:cubicBezTo>
                    <a:pt x="13" y="21"/>
                    <a:pt x="16" y="19"/>
                    <a:pt x="16" y="16"/>
                  </a:cubicBezTo>
                  <a:cubicBezTo>
                    <a:pt x="16" y="14"/>
                    <a:pt x="16" y="14"/>
                    <a:pt x="16" y="14"/>
                  </a:cubicBezTo>
                  <a:cubicBezTo>
                    <a:pt x="15" y="11"/>
                    <a:pt x="13" y="9"/>
                    <a:pt x="11" y="9"/>
                  </a:cubicBezTo>
                  <a:cubicBezTo>
                    <a:pt x="8" y="9"/>
                    <a:pt x="6" y="11"/>
                    <a:pt x="6" y="14"/>
                  </a:cubicBezTo>
                  <a:lnTo>
                    <a:pt x="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94" name="Freeform 45"/>
            <p:cNvSpPr>
              <a:spLocks noEditPoints="1"/>
            </p:cNvSpPr>
            <p:nvPr/>
          </p:nvSpPr>
          <p:spPr bwMode="auto">
            <a:xfrm>
              <a:off x="8766854" y="4873223"/>
              <a:ext cx="45359" cy="76544"/>
            </a:xfrm>
            <a:custGeom>
              <a:avLst/>
              <a:gdLst>
                <a:gd name="T0" fmla="*/ 6 w 22"/>
                <a:gd name="T1" fmla="*/ 21 h 37"/>
                <a:gd name="T2" fmla="*/ 6 w 22"/>
                <a:gd name="T3" fmla="*/ 26 h 37"/>
                <a:gd name="T4" fmla="*/ 11 w 22"/>
                <a:gd name="T5" fmla="*/ 32 h 37"/>
                <a:gd name="T6" fmla="*/ 15 w 22"/>
                <a:gd name="T7" fmla="*/ 26 h 37"/>
                <a:gd name="T8" fmla="*/ 22 w 22"/>
                <a:gd name="T9" fmla="*/ 26 h 37"/>
                <a:gd name="T10" fmla="*/ 18 w 22"/>
                <a:gd name="T11" fmla="*/ 34 h 37"/>
                <a:gd name="T12" fmla="*/ 11 w 22"/>
                <a:gd name="T13" fmla="*/ 37 h 37"/>
                <a:gd name="T14" fmla="*/ 3 w 22"/>
                <a:gd name="T15" fmla="*/ 34 h 37"/>
                <a:gd name="T16" fmla="*/ 0 w 22"/>
                <a:gd name="T17" fmla="*/ 26 h 37"/>
                <a:gd name="T18" fmla="*/ 0 w 22"/>
                <a:gd name="T19" fmla="*/ 11 h 37"/>
                <a:gd name="T20" fmla="*/ 3 w 22"/>
                <a:gd name="T21" fmla="*/ 3 h 37"/>
                <a:gd name="T22" fmla="*/ 11 w 22"/>
                <a:gd name="T23" fmla="*/ 0 h 37"/>
                <a:gd name="T24" fmla="*/ 19 w 22"/>
                <a:gd name="T25" fmla="*/ 3 h 37"/>
                <a:gd name="T26" fmla="*/ 22 w 22"/>
                <a:gd name="T27" fmla="*/ 11 h 37"/>
                <a:gd name="T28" fmla="*/ 22 w 22"/>
                <a:gd name="T29" fmla="*/ 21 h 37"/>
                <a:gd name="T30" fmla="*/ 6 w 22"/>
                <a:gd name="T31" fmla="*/ 21 h 37"/>
                <a:gd name="T32" fmla="*/ 6 w 22"/>
                <a:gd name="T33" fmla="*/ 15 h 37"/>
                <a:gd name="T34" fmla="*/ 16 w 22"/>
                <a:gd name="T35" fmla="*/ 15 h 37"/>
                <a:gd name="T36" fmla="*/ 16 w 22"/>
                <a:gd name="T37" fmla="*/ 11 h 37"/>
                <a:gd name="T38" fmla="*/ 11 w 22"/>
                <a:gd name="T39" fmla="*/ 5 h 37"/>
                <a:gd name="T40" fmla="*/ 6 w 22"/>
                <a:gd name="T41" fmla="*/ 11 h 37"/>
                <a:gd name="T42" fmla="*/ 6 w 22"/>
                <a:gd name="T43" fmla="*/ 1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37">
                  <a:moveTo>
                    <a:pt x="6" y="21"/>
                  </a:moveTo>
                  <a:cubicBezTo>
                    <a:pt x="6" y="26"/>
                    <a:pt x="6" y="26"/>
                    <a:pt x="6" y="26"/>
                  </a:cubicBezTo>
                  <a:cubicBezTo>
                    <a:pt x="6" y="30"/>
                    <a:pt x="8" y="32"/>
                    <a:pt x="11" y="32"/>
                  </a:cubicBezTo>
                  <a:cubicBezTo>
                    <a:pt x="13" y="32"/>
                    <a:pt x="15" y="30"/>
                    <a:pt x="15" y="26"/>
                  </a:cubicBezTo>
                  <a:cubicBezTo>
                    <a:pt x="22" y="26"/>
                    <a:pt x="22" y="26"/>
                    <a:pt x="22" y="26"/>
                  </a:cubicBezTo>
                  <a:cubicBezTo>
                    <a:pt x="22" y="29"/>
                    <a:pt x="21" y="32"/>
                    <a:pt x="18" y="34"/>
                  </a:cubicBezTo>
                  <a:cubicBezTo>
                    <a:pt x="16" y="36"/>
                    <a:pt x="14" y="37"/>
                    <a:pt x="11" y="37"/>
                  </a:cubicBezTo>
                  <a:cubicBezTo>
                    <a:pt x="8" y="37"/>
                    <a:pt x="5" y="36"/>
                    <a:pt x="3" y="34"/>
                  </a:cubicBezTo>
                  <a:cubicBezTo>
                    <a:pt x="1" y="32"/>
                    <a:pt x="0" y="29"/>
                    <a:pt x="0" y="26"/>
                  </a:cubicBezTo>
                  <a:cubicBezTo>
                    <a:pt x="0" y="11"/>
                    <a:pt x="0" y="11"/>
                    <a:pt x="0" y="11"/>
                  </a:cubicBezTo>
                  <a:cubicBezTo>
                    <a:pt x="0" y="8"/>
                    <a:pt x="1" y="5"/>
                    <a:pt x="3" y="3"/>
                  </a:cubicBezTo>
                  <a:cubicBezTo>
                    <a:pt x="5" y="1"/>
                    <a:pt x="8" y="0"/>
                    <a:pt x="11" y="0"/>
                  </a:cubicBezTo>
                  <a:cubicBezTo>
                    <a:pt x="14" y="0"/>
                    <a:pt x="16" y="1"/>
                    <a:pt x="19" y="3"/>
                  </a:cubicBezTo>
                  <a:cubicBezTo>
                    <a:pt x="21" y="5"/>
                    <a:pt x="22" y="8"/>
                    <a:pt x="22" y="11"/>
                  </a:cubicBezTo>
                  <a:cubicBezTo>
                    <a:pt x="22" y="21"/>
                    <a:pt x="22" y="21"/>
                    <a:pt x="22" y="21"/>
                  </a:cubicBezTo>
                  <a:lnTo>
                    <a:pt x="6" y="21"/>
                  </a:lnTo>
                  <a:close/>
                  <a:moveTo>
                    <a:pt x="6" y="15"/>
                  </a:moveTo>
                  <a:cubicBezTo>
                    <a:pt x="16" y="15"/>
                    <a:pt x="16" y="15"/>
                    <a:pt x="16" y="15"/>
                  </a:cubicBezTo>
                  <a:cubicBezTo>
                    <a:pt x="16" y="11"/>
                    <a:pt x="16" y="11"/>
                    <a:pt x="16" y="11"/>
                  </a:cubicBezTo>
                  <a:cubicBezTo>
                    <a:pt x="16" y="7"/>
                    <a:pt x="13" y="5"/>
                    <a:pt x="11" y="5"/>
                  </a:cubicBezTo>
                  <a:cubicBezTo>
                    <a:pt x="8" y="5"/>
                    <a:pt x="6" y="7"/>
                    <a:pt x="6" y="11"/>
                  </a:cubicBezTo>
                  <a:lnTo>
                    <a:pt x="6"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grpSp>
      <p:sp>
        <p:nvSpPr>
          <p:cNvPr id="98" name="Rectangle 97"/>
          <p:cNvSpPr/>
          <p:nvPr/>
        </p:nvSpPr>
        <p:spPr>
          <a:xfrm>
            <a:off x="-10024" y="1122948"/>
            <a:ext cx="9162045" cy="673767"/>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Calibri"/>
            </a:endParaRPr>
          </a:p>
        </p:txBody>
      </p:sp>
      <p:cxnSp>
        <p:nvCxnSpPr>
          <p:cNvPr id="106" name="Straight Connector 105"/>
          <p:cNvCxnSpPr/>
          <p:nvPr/>
        </p:nvCxnSpPr>
        <p:spPr>
          <a:xfrm>
            <a:off x="-10024" y="1125956"/>
            <a:ext cx="915243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02" name="Rectangle 101"/>
          <p:cNvSpPr/>
          <p:nvPr/>
        </p:nvSpPr>
        <p:spPr>
          <a:xfrm>
            <a:off x="381574" y="1223211"/>
            <a:ext cx="6514344" cy="535531"/>
          </a:xfrm>
          <a:prstGeom prst="rect">
            <a:avLst/>
          </a:prstGeom>
        </p:spPr>
        <p:txBody>
          <a:bodyPr wrap="square">
            <a:spAutoFit/>
          </a:bodyPr>
          <a:lstStyle/>
          <a:p>
            <a:pPr defTabSz="457200">
              <a:lnSpc>
                <a:spcPct val="90000"/>
              </a:lnSpc>
              <a:spcAft>
                <a:spcPts val="600"/>
              </a:spcAft>
            </a:pPr>
            <a:r>
              <a:rPr lang="en-US" sz="3200" b="1" dirty="0">
                <a:solidFill>
                  <a:prstClr val="white"/>
                </a:solidFill>
                <a:latin typeface="Verdana" panose="020B0604030504040204" pitchFamily="34" charset="0"/>
                <a:ea typeface="Verdana" panose="020B0604030504040204" pitchFamily="34" charset="0"/>
                <a:cs typeface="Verdana" panose="020B0604030504040204" pitchFamily="34" charset="0"/>
              </a:rPr>
              <a:t>CLIMATE CHANGE 2014: </a:t>
            </a:r>
            <a:endParaRPr lang="en-US" sz="2800" b="1" dirty="0">
              <a:solidFill>
                <a:prstClr val="white"/>
              </a:solidFill>
              <a:latin typeface="Verdana" panose="020B0604030504040204" pitchFamily="34" charset="0"/>
              <a:ea typeface="Verdana" panose="020B0604030504040204" pitchFamily="34" charset="0"/>
              <a:cs typeface="Verdana" panose="020B0604030504040204" pitchFamily="34" charset="0"/>
            </a:endParaRPr>
          </a:p>
        </p:txBody>
      </p:sp>
      <p:sp>
        <p:nvSpPr>
          <p:cNvPr id="103" name="Rectangle 102"/>
          <p:cNvSpPr/>
          <p:nvPr/>
        </p:nvSpPr>
        <p:spPr>
          <a:xfrm>
            <a:off x="377825" y="1812827"/>
            <a:ext cx="8509501" cy="480131"/>
          </a:xfrm>
          <a:prstGeom prst="rect">
            <a:avLst/>
          </a:prstGeom>
        </p:spPr>
        <p:txBody>
          <a:bodyPr wrap="square">
            <a:spAutoFit/>
          </a:bodyPr>
          <a:lstStyle/>
          <a:p>
            <a:pPr defTabSz="457200">
              <a:lnSpc>
                <a:spcPct val="90000"/>
              </a:lnSpc>
              <a:spcAft>
                <a:spcPts val="600"/>
              </a:spcAft>
            </a:pPr>
            <a:r>
              <a:rPr lang="en-US" sz="2800" dirty="0">
                <a:solidFill>
                  <a:prstClr val="white"/>
                </a:solidFill>
                <a:latin typeface="Verdana" panose="020B0604030504040204" pitchFamily="34" charset="0"/>
                <a:ea typeface="Verdana" panose="020B0604030504040204" pitchFamily="34" charset="0"/>
                <a:cs typeface="Verdana" panose="020B0604030504040204" pitchFamily="34" charset="0"/>
              </a:rPr>
              <a:t>IMPACTS, ADAPTATION, </a:t>
            </a:r>
            <a:r>
              <a:rPr lang="en-US" sz="2800" dirty="0" smtClean="0">
                <a:solidFill>
                  <a:prstClr val="white"/>
                </a:solidFill>
                <a:latin typeface="Verdana" panose="020B0604030504040204" pitchFamily="34" charset="0"/>
                <a:ea typeface="Verdana" panose="020B0604030504040204" pitchFamily="34" charset="0"/>
                <a:cs typeface="Verdana" panose="020B0604030504040204" pitchFamily="34" charset="0"/>
              </a:rPr>
              <a:t>AND </a:t>
            </a:r>
            <a:r>
              <a:rPr lang="en-US" sz="2800" dirty="0">
                <a:solidFill>
                  <a:prstClr val="white"/>
                </a:solidFill>
                <a:latin typeface="Verdana" panose="020B0604030504040204" pitchFamily="34" charset="0"/>
                <a:ea typeface="Verdana" panose="020B0604030504040204" pitchFamily="34" charset="0"/>
                <a:cs typeface="Verdana" panose="020B0604030504040204" pitchFamily="34" charset="0"/>
              </a:rPr>
              <a:t>VULNERABILITY</a:t>
            </a:r>
          </a:p>
        </p:txBody>
      </p:sp>
    </p:spTree>
    <p:extLst>
      <p:ext uri="{BB962C8B-B14F-4D97-AF65-F5344CB8AC3E}">
        <p14:creationId xmlns:p14="http://schemas.microsoft.com/office/powerpoint/2010/main" val="14307971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hidden="1"/>
          <p:cNvPicPr/>
          <p:nvPr/>
        </p:nvPicPr>
        <p:blipFill>
          <a:blip r:embed="rId2"/>
          <a:stretch>
            <a:fillRect/>
          </a:stretch>
        </p:blipFill>
        <p:spPr>
          <a:xfrm>
            <a:off x="132693" y="376556"/>
            <a:ext cx="8884582" cy="6159181"/>
          </a:xfrm>
          <a:prstGeom prst="rect">
            <a:avLst/>
          </a:prstGeom>
        </p:spPr>
      </p:pic>
      <p:pic>
        <p:nvPicPr>
          <p:cNvPr id="1430" name="Picture 6" descr="C:\Users\contractor\Desktop\1.pn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b="28530"/>
          <a:stretch/>
        </p:blipFill>
        <p:spPr bwMode="auto">
          <a:xfrm>
            <a:off x="-6774" y="-11430"/>
            <a:ext cx="9211734" cy="493776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67734" y="4937760"/>
            <a:ext cx="9211734" cy="1899920"/>
            <a:chOff x="-67734" y="4937760"/>
            <a:chExt cx="9211734" cy="1899920"/>
          </a:xfrm>
        </p:grpSpPr>
        <p:sp>
          <p:nvSpPr>
            <p:cNvPr id="5" name="Rectangle 4"/>
            <p:cNvSpPr/>
            <p:nvPr/>
          </p:nvSpPr>
          <p:spPr>
            <a:xfrm>
              <a:off x="-13547" y="4937760"/>
              <a:ext cx="9157547" cy="1798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 name="Rectangle 1"/>
            <p:cNvSpPr/>
            <p:nvPr/>
          </p:nvSpPr>
          <p:spPr>
            <a:xfrm>
              <a:off x="-13547" y="4937760"/>
              <a:ext cx="9157547" cy="1798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latin typeface="Calibri"/>
              </a:endParaRPr>
            </a:p>
          </p:txBody>
        </p:sp>
        <p:pic>
          <p:nvPicPr>
            <p:cNvPr id="1435" name="Picture 6" descr="C:\Users\contractor\Desktop\1.pn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t="72500"/>
            <a:stretch/>
          </p:blipFill>
          <p:spPr bwMode="auto">
            <a:xfrm>
              <a:off x="-67734" y="4937760"/>
              <a:ext cx="9211734" cy="189992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366709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C:\Users\contractor\Desktop\1.png"/>
          <p:cNvPicPr>
            <a:picLocks noChangeAspect="1" noChangeArrowheads="1"/>
          </p:cNvPicPr>
          <p:nvPr/>
        </p:nvPicPr>
        <p:blipFill rotWithShape="1">
          <a:blip r:embed="rId2">
            <a:extLst>
              <a:ext uri="{28A0092B-C50C-407E-A947-70E740481C1C}">
                <a14:useLocalDpi xmlns:a14="http://schemas.microsoft.com/office/drawing/2010/main" val="0"/>
              </a:ext>
            </a:extLst>
          </a:blip>
          <a:srcRect b="28530"/>
          <a:stretch/>
        </p:blipFill>
        <p:spPr bwMode="auto">
          <a:xfrm>
            <a:off x="440265" y="-6309"/>
            <a:ext cx="13886233" cy="744342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hidden="1"/>
          <p:cNvPicPr/>
          <p:nvPr/>
        </p:nvPicPr>
        <p:blipFill>
          <a:blip r:embed="rId3"/>
          <a:stretch>
            <a:fillRect/>
          </a:stretch>
        </p:blipFill>
        <p:spPr>
          <a:xfrm>
            <a:off x="132693" y="376556"/>
            <a:ext cx="8884582" cy="6159181"/>
          </a:xfrm>
          <a:prstGeom prst="rect">
            <a:avLst/>
          </a:prstGeom>
        </p:spPr>
      </p:pic>
      <p:pic>
        <p:nvPicPr>
          <p:cNvPr id="1430" name="Picture 6" descr="C:\Users\contractor\Desktop\1.png"/>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b="28530"/>
          <a:stretch/>
        </p:blipFill>
        <p:spPr bwMode="auto">
          <a:xfrm>
            <a:off x="-6774" y="-11430"/>
            <a:ext cx="9211734" cy="493776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13547" y="4937760"/>
            <a:ext cx="9157547" cy="1920240"/>
            <a:chOff x="-13547" y="4937760"/>
            <a:chExt cx="9157547" cy="1920240"/>
          </a:xfrm>
        </p:grpSpPr>
        <p:sp>
          <p:nvSpPr>
            <p:cNvPr id="5" name="Rectangle 4"/>
            <p:cNvSpPr/>
            <p:nvPr/>
          </p:nvSpPr>
          <p:spPr>
            <a:xfrm>
              <a:off x="-13547" y="4937760"/>
              <a:ext cx="9157547" cy="1798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 name="Rectangle 1"/>
            <p:cNvSpPr/>
            <p:nvPr/>
          </p:nvSpPr>
          <p:spPr>
            <a:xfrm>
              <a:off x="-13547" y="4937760"/>
              <a:ext cx="9157547" cy="1920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10" name="Rectangle 9"/>
          <p:cNvSpPr/>
          <p:nvPr/>
        </p:nvSpPr>
        <p:spPr>
          <a:xfrm>
            <a:off x="0" y="0"/>
            <a:ext cx="9144000" cy="92869"/>
          </a:xfrm>
          <a:prstGeom prst="rect">
            <a:avLst/>
          </a:prstGeom>
          <a:solidFill>
            <a:srgbClr val="5492CD"/>
          </a:solidFill>
          <a:ln>
            <a:noFill/>
          </a:ln>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Calibri"/>
            </a:endParaRPr>
          </a:p>
        </p:txBody>
      </p:sp>
      <p:sp>
        <p:nvSpPr>
          <p:cNvPr id="11" name="Rectangle 10"/>
          <p:cNvSpPr/>
          <p:nvPr/>
        </p:nvSpPr>
        <p:spPr>
          <a:xfrm>
            <a:off x="0" y="6765131"/>
            <a:ext cx="9144000" cy="92869"/>
          </a:xfrm>
          <a:prstGeom prst="rect">
            <a:avLst/>
          </a:pr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Calibri"/>
            </a:endParaRPr>
          </a:p>
        </p:txBody>
      </p:sp>
      <p:pic>
        <p:nvPicPr>
          <p:cNvPr id="12" name="Picture 6" descr="C:\Users\contractor\Desktop\1.png"/>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t="72500"/>
          <a:stretch/>
        </p:blipFill>
        <p:spPr bwMode="auto">
          <a:xfrm>
            <a:off x="-67734" y="4937760"/>
            <a:ext cx="9211734" cy="1899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518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decel="100000" fill="hold" nodeType="afterEffect">
                                  <p:stCondLst>
                                    <p:cond delay="0"/>
                                  </p:stCondLst>
                                  <p:childTnLst>
                                    <p:animScale>
                                      <p:cBhvr>
                                        <p:cTn id="6" dur="2000" fill="hold"/>
                                        <p:tgtEl>
                                          <p:spTgt spid="1430"/>
                                        </p:tgtEl>
                                      </p:cBhvr>
                                      <p:by x="150000" y="150000"/>
                                    </p:animScale>
                                  </p:childTnLst>
                                </p:cTn>
                              </p:par>
                              <p:par>
                                <p:cTn id="7" presetID="42" presetClass="path" presetSubtype="0" decel="100000" fill="hold" nodeType="withEffect">
                                  <p:stCondLst>
                                    <p:cond delay="0"/>
                                  </p:stCondLst>
                                  <p:childTnLst>
                                    <p:animMotion origin="layout" path="M 1.94444E-6 1.73028E-6 L 0.30208 0.18297 " pathEditMode="relative" rAng="0" ptsTypes="AA">
                                      <p:cBhvr>
                                        <p:cTn id="8" dur="2000" fill="hold"/>
                                        <p:tgtEl>
                                          <p:spTgt spid="1430"/>
                                        </p:tgtEl>
                                        <p:attrNameLst>
                                          <p:attrName>ppt_x</p:attrName>
                                          <p:attrName>ppt_y</p:attrName>
                                        </p:attrNameLst>
                                      </p:cBhvr>
                                      <p:rCtr x="15104" y="9137"/>
                                    </p:animMotion>
                                  </p:childTnLst>
                                </p:cTn>
                              </p:par>
                              <p:par>
                                <p:cTn id="9" presetID="1" presetClass="exit" presetSubtype="0" fill="hold" nodeType="withEffect">
                                  <p:stCondLst>
                                    <p:cond delay="1750"/>
                                  </p:stCondLst>
                                  <p:childTnLst>
                                    <p:set>
                                      <p:cBhvr>
                                        <p:cTn id="10" dur="1" fill="hold">
                                          <p:stCondLst>
                                            <p:cond delay="0"/>
                                          </p:stCondLst>
                                        </p:cTn>
                                        <p:tgtEl>
                                          <p:spTgt spid="1430"/>
                                        </p:tgtEl>
                                        <p:attrNameLst>
                                          <p:attrName>style.visibility</p:attrName>
                                        </p:attrNameLst>
                                      </p:cBhvr>
                                      <p:to>
                                        <p:strVal val="hidden"/>
                                      </p:to>
                                    </p:set>
                                  </p:childTnLst>
                                </p:cTn>
                              </p:par>
                              <p:par>
                                <p:cTn id="11" presetID="1" presetClass="entr" presetSubtype="0" fill="hold" nodeType="withEffect">
                                  <p:stCondLst>
                                    <p:cond delay="175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64" presetClass="path" presetSubtype="0" accel="50000" decel="50000" fill="hold" nodeType="clickEffect">
                                  <p:stCondLst>
                                    <p:cond delay="0"/>
                                  </p:stCondLst>
                                  <p:childTnLst>
                                    <p:animMotion origin="layout" path="M -0.00018 2.96296E-6 L -0.00018 -0.34676 " pathEditMode="relative" rAng="0" ptsTypes="AA">
                                      <p:cBhvr>
                                        <p:cTn id="16" dur="2000" fill="hold"/>
                                        <p:tgtEl>
                                          <p:spTgt spid="9"/>
                                        </p:tgtEl>
                                        <p:attrNameLst>
                                          <p:attrName>ppt_x</p:attrName>
                                          <p:attrName>ppt_y</p:attrName>
                                        </p:attrNameLst>
                                      </p:cBhvr>
                                      <p:rCtr x="0" y="-17338"/>
                                    </p:animMotion>
                                  </p:childTnLst>
                                </p:cTn>
                              </p:par>
                            </p:childTnLst>
                          </p:cTn>
                        </p:par>
                      </p:childTnLst>
                    </p:cTn>
                  </p:par>
                  <p:par>
                    <p:cTn id="17" fill="hold">
                      <p:stCondLst>
                        <p:cond delay="indefinite"/>
                      </p:stCondLst>
                      <p:childTnLst>
                        <p:par>
                          <p:cTn id="18" fill="hold">
                            <p:stCondLst>
                              <p:cond delay="0"/>
                            </p:stCondLst>
                            <p:childTnLst>
                              <p:par>
                                <p:cTn id="19" presetID="42" presetClass="path" presetSubtype="0" accel="50000" decel="50000" fill="hold" nodeType="clickEffect">
                                  <p:stCondLst>
                                    <p:cond delay="0"/>
                                  </p:stCondLst>
                                  <p:childTnLst>
                                    <p:animMotion origin="layout" path="M -0.00018 -0.34676 L -0.56407 -0.09676 " pathEditMode="relative" rAng="0" ptsTypes="AA">
                                      <p:cBhvr>
                                        <p:cTn id="20" dur="2000" fill="hold"/>
                                        <p:tgtEl>
                                          <p:spTgt spid="9"/>
                                        </p:tgtEl>
                                        <p:attrNameLst>
                                          <p:attrName>ppt_x</p:attrName>
                                          <p:attrName>ppt_y</p:attrName>
                                        </p:attrNameLst>
                                      </p:cBhvr>
                                      <p:rCtr x="-28194" y="12500"/>
                                    </p:animMotion>
                                  </p:childTnLst>
                                </p:cTn>
                              </p:par>
                            </p:childTnLst>
                          </p:cTn>
                        </p:par>
                      </p:childTnLst>
                    </p:cTn>
                  </p:par>
                  <p:par>
                    <p:cTn id="21" fill="hold">
                      <p:stCondLst>
                        <p:cond delay="indefinite"/>
                      </p:stCondLst>
                      <p:childTnLst>
                        <p:par>
                          <p:cTn id="22" fill="hold">
                            <p:stCondLst>
                              <p:cond delay="0"/>
                            </p:stCondLst>
                            <p:childTnLst>
                              <p:par>
                                <p:cTn id="23" presetID="64" presetClass="path" presetSubtype="0" accel="50000" decel="50000" fill="hold" nodeType="clickEffect">
                                  <p:stCondLst>
                                    <p:cond delay="0"/>
                                  </p:stCondLst>
                                  <p:childTnLst>
                                    <p:animMotion origin="layout" path="M -0.56407 -0.09676 L -0.56407 -0.34676 " pathEditMode="relative" rAng="0" ptsTypes="AA">
                                      <p:cBhvr>
                                        <p:cTn id="24" dur="2000" fill="hold"/>
                                        <p:tgtEl>
                                          <p:spTgt spid="9"/>
                                        </p:tgtEl>
                                        <p:attrNameLst>
                                          <p:attrName>ppt_x</p:attrName>
                                          <p:attrName>ppt_y</p:attrName>
                                        </p:attrNameLst>
                                      </p:cBhvr>
                                      <p:rCtr x="0" y="-12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8474" y="2731994"/>
            <a:ext cx="7556313" cy="1116106"/>
          </a:xfrm>
        </p:spPr>
        <p:txBody>
          <a:bodyPr/>
          <a:lstStyle/>
          <a:p>
            <a:r>
              <a:rPr lang="en-US" dirty="0" smtClean="0"/>
              <a:t>So What Do We Do?</a:t>
            </a:r>
            <a:endParaRPr lang="en-US" dirty="0"/>
          </a:p>
        </p:txBody>
      </p:sp>
    </p:spTree>
    <p:extLst>
      <p:ext uri="{BB962C8B-B14F-4D97-AF65-F5344CB8AC3E}">
        <p14:creationId xmlns:p14="http://schemas.microsoft.com/office/powerpoint/2010/main" val="345654941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41104tt climate re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7000" y="698500"/>
            <a:ext cx="6350000" cy="5461000"/>
          </a:xfrm>
          <a:prstGeom prst="rect">
            <a:avLst/>
          </a:prstGeom>
        </p:spPr>
      </p:pic>
    </p:spTree>
    <p:extLst>
      <p:ext uri="{BB962C8B-B14F-4D97-AF65-F5344CB8AC3E}">
        <p14:creationId xmlns:p14="http://schemas.microsoft.com/office/powerpoint/2010/main" val="59174426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Responses</a:t>
            </a:r>
            <a:endParaRPr lang="en-US" dirty="0"/>
          </a:p>
        </p:txBody>
      </p:sp>
      <p:sp>
        <p:nvSpPr>
          <p:cNvPr id="3" name="Content Placeholder 2"/>
          <p:cNvSpPr txBox="1">
            <a:spLocks/>
          </p:cNvSpPr>
          <p:nvPr/>
        </p:nvSpPr>
        <p:spPr>
          <a:xfrm>
            <a:off x="381000" y="1447800"/>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dirty="0" smtClean="0">
                <a:solidFill>
                  <a:srgbClr val="FFFFFF"/>
                </a:solidFill>
                <a:latin typeface="Calibri"/>
              </a:rPr>
              <a:t>There are important opportunities to reduce future warming by reducing greenhouse gas emissions and increasing carbon dioxide uptake.</a:t>
            </a:r>
          </a:p>
          <a:p>
            <a:pPr marL="0" indent="0">
              <a:buFont typeface="Arial" panose="020B0604020202020204" pitchFamily="34" charset="0"/>
              <a:buNone/>
            </a:pPr>
            <a:endParaRPr lang="en-US" dirty="0" smtClean="0">
              <a:solidFill>
                <a:srgbClr val="FFFFFF"/>
              </a:solidFill>
              <a:latin typeface="Calibri"/>
            </a:endParaRPr>
          </a:p>
          <a:p>
            <a:pPr marL="0" indent="0">
              <a:buFont typeface="Arial" panose="020B0604020202020204" pitchFamily="34" charset="0"/>
              <a:buNone/>
            </a:pPr>
            <a:r>
              <a:rPr lang="en-US" dirty="0" smtClean="0">
                <a:solidFill>
                  <a:srgbClr val="FFFFFF"/>
                </a:solidFill>
                <a:latin typeface="Calibri"/>
              </a:rPr>
              <a:t>There are also actions we can take to prepare for impacts that are already unavoidable. </a:t>
            </a:r>
          </a:p>
          <a:p>
            <a:pPr marL="0" indent="0">
              <a:buFont typeface="Arial" panose="020B0604020202020204" pitchFamily="34" charset="0"/>
              <a:buNone/>
            </a:pPr>
            <a:endParaRPr lang="en-US" dirty="0">
              <a:solidFill>
                <a:srgbClr val="FFFFFF"/>
              </a:solidFill>
              <a:latin typeface="Calibri"/>
            </a:endParaRPr>
          </a:p>
          <a:p>
            <a:pPr marL="0" indent="0">
              <a:buFont typeface="Arial" panose="020B0604020202020204" pitchFamily="34" charset="0"/>
              <a:buNone/>
            </a:pPr>
            <a:r>
              <a:rPr lang="en-US" dirty="0" smtClean="0">
                <a:solidFill>
                  <a:srgbClr val="FFFFFF"/>
                </a:solidFill>
                <a:latin typeface="Calibri"/>
              </a:rPr>
              <a:t>Some actions are already underway.  </a:t>
            </a:r>
            <a:endParaRPr lang="en-US" dirty="0">
              <a:solidFill>
                <a:srgbClr val="FFFFFF"/>
              </a:solidFill>
              <a:latin typeface="Calibri"/>
            </a:endParaRPr>
          </a:p>
        </p:txBody>
      </p:sp>
    </p:spTree>
    <p:extLst>
      <p:ext uri="{BB962C8B-B14F-4D97-AF65-F5344CB8AC3E}">
        <p14:creationId xmlns:p14="http://schemas.microsoft.com/office/powerpoint/2010/main" val="101843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6200"/>
            <a:ext cx="9144000" cy="954107"/>
          </a:xfrm>
          <a:prstGeom prst="rect">
            <a:avLst/>
          </a:prstGeom>
          <a:noFill/>
        </p:spPr>
        <p:txBody>
          <a:bodyPr wrap="square" rtlCol="0">
            <a:spAutoFit/>
          </a:bodyPr>
          <a:lstStyle/>
          <a:p>
            <a:pPr algn="ctr"/>
            <a:r>
              <a:rPr lang="en-US" sz="3800" dirty="0">
                <a:solidFill>
                  <a:prstClr val="white"/>
                </a:solidFill>
                <a:latin typeface="Calibri"/>
              </a:rPr>
              <a:t>Mitigation</a:t>
            </a:r>
          </a:p>
          <a:p>
            <a:endParaRPr lang="en-US" dirty="0">
              <a:solidFill>
                <a:prstClr val="white"/>
              </a:solidFill>
              <a:latin typeface="Calibri"/>
            </a:endParaRPr>
          </a:p>
        </p:txBody>
      </p:sp>
      <p:pic>
        <p:nvPicPr>
          <p:cNvPr id="4" name="docs-internal-guid-918b2ad2-1efd-07c9-d2ef-944abce41ed0" descr="https://lh5.googleusercontent.com/YPemjV-6aSi-32pyhRqErWEj5oRriSlWuniE5LKCY00_dO1XEzOm3Ry4AQd8exVqcfmfbLPOafl2qDmUkhQOzLGAIsX2rUgzDO-uctWsp-kTgY0g2cAA4I0thqnMY8UQ"/>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876800" y="1600200"/>
            <a:ext cx="4038600" cy="2819400"/>
          </a:xfrm>
          <a:prstGeom prst="rect">
            <a:avLst/>
          </a:prstGeom>
          <a:noFill/>
          <a:ln>
            <a:noFill/>
          </a:ln>
        </p:spPr>
      </p:pic>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66800" y="3826329"/>
            <a:ext cx="4343400" cy="2895600"/>
          </a:xfrm>
          <a:prstGeom prst="rect">
            <a:avLst/>
          </a:prstGeom>
        </p:spPr>
      </p:pic>
      <p:sp>
        <p:nvSpPr>
          <p:cNvPr id="8" name="TextBox 7"/>
          <p:cNvSpPr txBox="1"/>
          <p:nvPr/>
        </p:nvSpPr>
        <p:spPr>
          <a:xfrm rot="5400000">
            <a:off x="-1189911" y="2162890"/>
            <a:ext cx="3048000" cy="246221"/>
          </a:xfrm>
          <a:prstGeom prst="rect">
            <a:avLst/>
          </a:prstGeom>
          <a:noFill/>
        </p:spPr>
        <p:txBody>
          <a:bodyPr wrap="square" rtlCol="0">
            <a:spAutoFit/>
          </a:bodyPr>
          <a:lstStyle/>
          <a:p>
            <a:pPr algn="r"/>
            <a:r>
              <a:rPr lang="en-US" sz="1000" dirty="0">
                <a:solidFill>
                  <a:prstClr val="white">
                    <a:lumMod val="50000"/>
                  </a:prstClr>
                </a:solidFill>
                <a:latin typeface="Calibri"/>
              </a:rPr>
              <a:t>© Jerome </a:t>
            </a:r>
            <a:r>
              <a:rPr lang="en-US" sz="1000" dirty="0" err="1">
                <a:solidFill>
                  <a:prstClr val="white">
                    <a:lumMod val="50000"/>
                  </a:prstClr>
                </a:solidFill>
                <a:latin typeface="Calibri"/>
              </a:rPr>
              <a:t>Levitch</a:t>
            </a:r>
            <a:r>
              <a:rPr lang="en-US" sz="1000" dirty="0">
                <a:solidFill>
                  <a:prstClr val="white">
                    <a:lumMod val="50000"/>
                  </a:prstClr>
                </a:solidFill>
                <a:latin typeface="Calibri"/>
              </a:rPr>
              <a:t>/Corbis</a:t>
            </a:r>
          </a:p>
        </p:txBody>
      </p:sp>
      <p:sp>
        <p:nvSpPr>
          <p:cNvPr id="9" name="TextBox 8"/>
          <p:cNvSpPr txBox="1"/>
          <p:nvPr/>
        </p:nvSpPr>
        <p:spPr>
          <a:xfrm rot="5400000">
            <a:off x="3976653" y="5151021"/>
            <a:ext cx="3048000" cy="246221"/>
          </a:xfrm>
          <a:prstGeom prst="rect">
            <a:avLst/>
          </a:prstGeom>
          <a:noFill/>
        </p:spPr>
        <p:txBody>
          <a:bodyPr wrap="square" rtlCol="0">
            <a:spAutoFit/>
          </a:bodyPr>
          <a:lstStyle/>
          <a:p>
            <a:pPr algn="r"/>
            <a:r>
              <a:rPr lang="en-US" sz="1000" dirty="0">
                <a:solidFill>
                  <a:prstClr val="white">
                    <a:lumMod val="50000"/>
                  </a:prstClr>
                </a:solidFill>
                <a:latin typeface="Calibri"/>
              </a:rPr>
              <a:t>© </a:t>
            </a:r>
            <a:r>
              <a:rPr lang="en-US" sz="1000" dirty="0" err="1">
                <a:solidFill>
                  <a:prstClr val="white">
                    <a:lumMod val="50000"/>
                  </a:prstClr>
                </a:solidFill>
                <a:latin typeface="Calibri"/>
              </a:rPr>
              <a:t>Najlah</a:t>
            </a:r>
            <a:r>
              <a:rPr lang="en-US" sz="1000" dirty="0">
                <a:solidFill>
                  <a:prstClr val="white">
                    <a:lumMod val="50000"/>
                  </a:prstClr>
                </a:solidFill>
                <a:latin typeface="Calibri"/>
              </a:rPr>
              <a:t> </a:t>
            </a:r>
            <a:r>
              <a:rPr lang="en-US" sz="1000" dirty="0" err="1">
                <a:solidFill>
                  <a:prstClr val="white">
                    <a:lumMod val="50000"/>
                  </a:prstClr>
                </a:solidFill>
                <a:latin typeface="Calibri"/>
              </a:rPr>
              <a:t>Feanny</a:t>
            </a:r>
            <a:r>
              <a:rPr lang="en-US" sz="1000" dirty="0">
                <a:solidFill>
                  <a:prstClr val="white">
                    <a:lumMod val="50000"/>
                  </a:prstClr>
                </a:solidFill>
                <a:latin typeface="Calibri"/>
              </a:rPr>
              <a:t>/Corbis</a:t>
            </a:r>
          </a:p>
        </p:txBody>
      </p:sp>
      <p:pic>
        <p:nvPicPr>
          <p:cNvPr id="11" name="Picture 10"/>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05267" y="819909"/>
            <a:ext cx="4395333" cy="2930222"/>
          </a:xfrm>
          <a:prstGeom prst="rect">
            <a:avLst/>
          </a:prstGeom>
        </p:spPr>
      </p:pic>
      <p:sp>
        <p:nvSpPr>
          <p:cNvPr id="13" name="TextBox 12"/>
          <p:cNvSpPr txBox="1"/>
          <p:nvPr/>
        </p:nvSpPr>
        <p:spPr>
          <a:xfrm rot="5400000">
            <a:off x="8123411" y="2383796"/>
            <a:ext cx="1828801" cy="261610"/>
          </a:xfrm>
          <a:prstGeom prst="rect">
            <a:avLst/>
          </a:prstGeom>
          <a:noFill/>
        </p:spPr>
        <p:txBody>
          <a:bodyPr wrap="square" rtlCol="0">
            <a:spAutoFit/>
          </a:bodyPr>
          <a:lstStyle/>
          <a:p>
            <a:r>
              <a:rPr lang="en-US" sz="1100" dirty="0">
                <a:solidFill>
                  <a:prstClr val="white">
                    <a:lumMod val="50000"/>
                  </a:prstClr>
                </a:solidFill>
                <a:latin typeface="Calibri"/>
              </a:rPr>
              <a:t>©Dennis Schroeder, NREL</a:t>
            </a:r>
          </a:p>
        </p:txBody>
      </p:sp>
    </p:spTree>
    <p:extLst>
      <p:ext uri="{BB962C8B-B14F-4D97-AF65-F5344CB8AC3E}">
        <p14:creationId xmlns:p14="http://schemas.microsoft.com/office/powerpoint/2010/main" val="61526141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Future Climate Change Depends Primarily on Emissions Levels</a:t>
            </a:r>
            <a:endParaRPr lang="en-US" dirty="0"/>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val="0"/>
              </a:ext>
            </a:extLst>
          </a:blip>
          <a:srcRect l="5770" t="17032" r="4915"/>
          <a:stretch/>
        </p:blipFill>
        <p:spPr>
          <a:xfrm>
            <a:off x="838199" y="1676400"/>
            <a:ext cx="7399239" cy="4756483"/>
          </a:xfrm>
          <a:prstGeom prst="rect">
            <a:avLst/>
          </a:prstGeom>
        </p:spPr>
      </p:pic>
      <p:sp>
        <p:nvSpPr>
          <p:cNvPr id="5" name="TextBox 4"/>
          <p:cNvSpPr txBox="1"/>
          <p:nvPr/>
        </p:nvSpPr>
        <p:spPr>
          <a:xfrm rot="5400000">
            <a:off x="6834152" y="4798533"/>
            <a:ext cx="3048000" cy="246221"/>
          </a:xfrm>
          <a:prstGeom prst="rect">
            <a:avLst/>
          </a:prstGeom>
          <a:noFill/>
        </p:spPr>
        <p:txBody>
          <a:bodyPr wrap="square" rtlCol="0">
            <a:spAutoFit/>
          </a:bodyPr>
          <a:lstStyle/>
          <a:p>
            <a:pPr algn="r"/>
            <a:r>
              <a:rPr lang="en-US" sz="1000" dirty="0">
                <a:solidFill>
                  <a:prstClr val="white">
                    <a:lumMod val="65000"/>
                  </a:prstClr>
                </a:solidFill>
                <a:latin typeface="Calibri"/>
              </a:rPr>
              <a:t>© Jim West/</a:t>
            </a:r>
            <a:r>
              <a:rPr lang="en-US" sz="1000" dirty="0" err="1">
                <a:solidFill>
                  <a:prstClr val="white">
                    <a:lumMod val="65000"/>
                  </a:prstClr>
                </a:solidFill>
                <a:latin typeface="Calibri"/>
              </a:rPr>
              <a:t>imagebroker</a:t>
            </a:r>
            <a:r>
              <a:rPr lang="en-US" sz="1000" dirty="0">
                <a:solidFill>
                  <a:prstClr val="white">
                    <a:lumMod val="65000"/>
                  </a:prstClr>
                </a:solidFill>
                <a:latin typeface="Calibri"/>
              </a:rPr>
              <a:t>/Corbis</a:t>
            </a:r>
          </a:p>
        </p:txBody>
      </p:sp>
    </p:spTree>
    <p:extLst>
      <p:ext uri="{BB962C8B-B14F-4D97-AF65-F5344CB8AC3E}">
        <p14:creationId xmlns:p14="http://schemas.microsoft.com/office/powerpoint/2010/main" val="82988903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8400"/>
            <a:ext cx="8229600" cy="1739900"/>
          </a:xfrm>
        </p:spPr>
        <p:txBody>
          <a:bodyPr>
            <a:normAutofit/>
          </a:bodyPr>
          <a:lstStyle/>
          <a:p>
            <a:r>
              <a:rPr lang="en-US" sz="4800" dirty="0" smtClean="0"/>
              <a:t>Mitigation</a:t>
            </a:r>
            <a:br>
              <a:rPr lang="en-US" sz="4800" dirty="0" smtClean="0"/>
            </a:br>
            <a:r>
              <a:rPr lang="en-US" sz="2200" dirty="0">
                <a:hlinkClick r:id="rId2"/>
              </a:rPr>
              <a:t>http://nca2014.globalchange.gov/report/response-strategies/mitigation</a:t>
            </a:r>
            <a:endParaRPr lang="en-US" sz="2200" dirty="0"/>
          </a:p>
        </p:txBody>
      </p:sp>
      <p:sp>
        <p:nvSpPr>
          <p:cNvPr id="3" name="Content Placeholder 2"/>
          <p:cNvSpPr>
            <a:spLocks noGrp="1"/>
          </p:cNvSpPr>
          <p:nvPr>
            <p:ph idx="1"/>
          </p:nvPr>
        </p:nvSpPr>
        <p:spPr>
          <a:xfrm>
            <a:off x="1257300" y="3251200"/>
            <a:ext cx="6858000" cy="3606800"/>
          </a:xfrm>
        </p:spPr>
        <p:txBody>
          <a:bodyPr>
            <a:normAutofit/>
          </a:bodyPr>
          <a:lstStyle/>
          <a:p>
            <a:r>
              <a:rPr lang="en-US" sz="1200" dirty="0" smtClean="0"/>
              <a:t>Convening Lead Authors</a:t>
            </a:r>
          </a:p>
          <a:p>
            <a:pPr lvl="1" fontAlgn="base"/>
            <a:r>
              <a:rPr lang="en-US" sz="1200" dirty="0"/>
              <a:t>Henry D. Jacoby, Massachusetts Institute of </a:t>
            </a:r>
            <a:r>
              <a:rPr lang="en-US" sz="1200" dirty="0" smtClean="0"/>
              <a:t>Technology</a:t>
            </a:r>
          </a:p>
          <a:p>
            <a:pPr lvl="1" fontAlgn="base"/>
            <a:r>
              <a:rPr lang="en-US" sz="1200" dirty="0"/>
              <a:t>Anthony C. </a:t>
            </a:r>
            <a:r>
              <a:rPr lang="en-US" sz="1200" dirty="0" err="1"/>
              <a:t>Janetos</a:t>
            </a:r>
            <a:r>
              <a:rPr lang="en-US" sz="1200" dirty="0"/>
              <a:t>, Boston </a:t>
            </a:r>
            <a:r>
              <a:rPr lang="en-US" sz="1200" dirty="0" smtClean="0"/>
              <a:t>University</a:t>
            </a:r>
          </a:p>
          <a:p>
            <a:r>
              <a:rPr lang="en-US" sz="1200" dirty="0" smtClean="0"/>
              <a:t>Lead Authors</a:t>
            </a:r>
          </a:p>
          <a:p>
            <a:pPr lvl="1" fontAlgn="base"/>
            <a:r>
              <a:rPr lang="en-US" sz="1200" dirty="0"/>
              <a:t>Richard </a:t>
            </a:r>
            <a:r>
              <a:rPr lang="en-US" sz="1200" dirty="0" err="1"/>
              <a:t>Birdsey</a:t>
            </a:r>
            <a:r>
              <a:rPr lang="en-US" sz="1200" dirty="0"/>
              <a:t>, U.S. Forest Service</a:t>
            </a:r>
          </a:p>
          <a:p>
            <a:pPr lvl="1" fontAlgn="base"/>
            <a:r>
              <a:rPr lang="en-US" sz="1200" dirty="0"/>
              <a:t>James </a:t>
            </a:r>
            <a:r>
              <a:rPr lang="en-US" sz="1200" dirty="0" err="1"/>
              <a:t>Buizer</a:t>
            </a:r>
            <a:r>
              <a:rPr lang="en-US" sz="1200" dirty="0"/>
              <a:t>, University of </a:t>
            </a:r>
            <a:r>
              <a:rPr lang="en-US" sz="1200" dirty="0" smtClean="0"/>
              <a:t>Arizona</a:t>
            </a:r>
          </a:p>
          <a:p>
            <a:pPr lvl="1" fontAlgn="base"/>
            <a:r>
              <a:rPr lang="en-US" sz="1200" dirty="0"/>
              <a:t>Katherine Calvin, Pacific Northwest National Laboratory, University of </a:t>
            </a:r>
            <a:r>
              <a:rPr lang="en-US" sz="1200" dirty="0" smtClean="0"/>
              <a:t>Maryland</a:t>
            </a:r>
          </a:p>
          <a:p>
            <a:pPr lvl="1" fontAlgn="base"/>
            <a:r>
              <a:rPr lang="en-US" sz="1200" dirty="0"/>
              <a:t>Francisco de la </a:t>
            </a:r>
            <a:r>
              <a:rPr lang="en-US" sz="1200" dirty="0" err="1"/>
              <a:t>Chesnaye</a:t>
            </a:r>
            <a:r>
              <a:rPr lang="en-US" sz="1200" dirty="0"/>
              <a:t>, Electric Power Research </a:t>
            </a:r>
            <a:r>
              <a:rPr lang="en-US" sz="1200" dirty="0" smtClean="0"/>
              <a:t>Institute</a:t>
            </a:r>
          </a:p>
          <a:p>
            <a:pPr lvl="1" fontAlgn="base"/>
            <a:r>
              <a:rPr lang="en-US" sz="1200" dirty="0"/>
              <a:t>David </a:t>
            </a:r>
            <a:r>
              <a:rPr lang="en-US" sz="1200" dirty="0" err="1"/>
              <a:t>Schimel</a:t>
            </a:r>
            <a:r>
              <a:rPr lang="en-US" sz="1200" dirty="0"/>
              <a:t>, NASA Jet Propulsion </a:t>
            </a:r>
            <a:r>
              <a:rPr lang="en-US" sz="1200" dirty="0" smtClean="0"/>
              <a:t>Laboratory</a:t>
            </a:r>
          </a:p>
          <a:p>
            <a:pPr lvl="1" fontAlgn="base"/>
            <a:r>
              <a:rPr lang="en-US" sz="1200" dirty="0"/>
              <a:t>Ian Sue Wing, Boston University</a:t>
            </a:r>
            <a:endParaRPr lang="en-US" sz="1200" dirty="0" smtClean="0"/>
          </a:p>
          <a:p>
            <a:r>
              <a:rPr lang="en-US" sz="1200" dirty="0" smtClean="0"/>
              <a:t>Contributing Authors</a:t>
            </a:r>
          </a:p>
          <a:p>
            <a:pPr lvl="1" fontAlgn="base"/>
            <a:r>
              <a:rPr lang="en-US" sz="1200" dirty="0" smtClean="0"/>
              <a:t>Reid </a:t>
            </a:r>
            <a:r>
              <a:rPr lang="en-US" sz="1200" dirty="0" err="1"/>
              <a:t>Detchon</a:t>
            </a:r>
            <a:r>
              <a:rPr lang="en-US" sz="1200" dirty="0"/>
              <a:t>, United Nations </a:t>
            </a:r>
            <a:r>
              <a:rPr lang="en-US" sz="1200" dirty="0" smtClean="0"/>
              <a:t>Foundation</a:t>
            </a:r>
          </a:p>
          <a:p>
            <a:pPr lvl="1" fontAlgn="base"/>
            <a:r>
              <a:rPr lang="en-US" sz="1200" dirty="0"/>
              <a:t>Jae Edmonds, Pacific Northwest National Laboratory, University of </a:t>
            </a:r>
            <a:r>
              <a:rPr lang="en-US" sz="1200" dirty="0" smtClean="0"/>
              <a:t>Maryland</a:t>
            </a:r>
          </a:p>
          <a:p>
            <a:pPr lvl="1" fontAlgn="base"/>
            <a:r>
              <a:rPr lang="en-US" sz="1200" dirty="0"/>
              <a:t>Lynn Russell, Scripps Institution of Oceanography, University of California, San </a:t>
            </a:r>
            <a:r>
              <a:rPr lang="en-US" sz="1200" dirty="0" smtClean="0"/>
              <a:t>Diego</a:t>
            </a:r>
          </a:p>
          <a:p>
            <a:pPr lvl="1" fontAlgn="base"/>
            <a:r>
              <a:rPr lang="en-US" sz="1200" dirty="0"/>
              <a:t>Jason West, University of North Carolina</a:t>
            </a:r>
          </a:p>
        </p:txBody>
      </p:sp>
    </p:spTree>
    <p:extLst>
      <p:ext uri="{BB962C8B-B14F-4D97-AF65-F5344CB8AC3E}">
        <p14:creationId xmlns:p14="http://schemas.microsoft.com/office/powerpoint/2010/main" val="387357135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Message 1</a:t>
            </a:r>
            <a:endParaRPr lang="en-US" dirty="0"/>
          </a:p>
        </p:txBody>
      </p:sp>
      <p:sp>
        <p:nvSpPr>
          <p:cNvPr id="3" name="Content Placeholder 2"/>
          <p:cNvSpPr>
            <a:spLocks noGrp="1"/>
          </p:cNvSpPr>
          <p:nvPr>
            <p:ph idx="1"/>
          </p:nvPr>
        </p:nvSpPr>
        <p:spPr/>
        <p:txBody>
          <a:bodyPr>
            <a:normAutofit fontScale="92500" lnSpcReduction="10000"/>
          </a:bodyPr>
          <a:lstStyle/>
          <a:p>
            <a:r>
              <a:rPr lang="en-US" dirty="0"/>
              <a:t>Carbon dioxide is removed from the atmosphere by natural processes at a rate that is </a:t>
            </a:r>
            <a:r>
              <a:rPr lang="en-US" dirty="0" smtClean="0"/>
              <a:t>roughly half </a:t>
            </a:r>
            <a:r>
              <a:rPr lang="en-US" dirty="0"/>
              <a:t>of the current rate of emissions from human </a:t>
            </a:r>
            <a:r>
              <a:rPr lang="en-US" dirty="0" smtClean="0"/>
              <a:t>activities.</a:t>
            </a:r>
          </a:p>
          <a:p>
            <a:r>
              <a:rPr lang="en-US" dirty="0"/>
              <a:t>M</a:t>
            </a:r>
            <a:r>
              <a:rPr lang="en-US" dirty="0" smtClean="0"/>
              <a:t>itigation </a:t>
            </a:r>
            <a:r>
              <a:rPr lang="en-US" dirty="0"/>
              <a:t>efforts </a:t>
            </a:r>
            <a:r>
              <a:rPr lang="en-US" dirty="0" smtClean="0"/>
              <a:t>that only </a:t>
            </a:r>
            <a:r>
              <a:rPr lang="en-US" dirty="0"/>
              <a:t>stabilize global emissions will not </a:t>
            </a:r>
            <a:r>
              <a:rPr lang="en-US" dirty="0" smtClean="0"/>
              <a:t>reduce atmospheric </a:t>
            </a:r>
            <a:r>
              <a:rPr lang="en-US" dirty="0"/>
              <a:t>concentrations of carbon dioxide</a:t>
            </a:r>
            <a:r>
              <a:rPr lang="en-US" dirty="0" smtClean="0"/>
              <a:t>, but </a:t>
            </a:r>
            <a:r>
              <a:rPr lang="en-US" dirty="0"/>
              <a:t>will only limit their rate of </a:t>
            </a:r>
            <a:r>
              <a:rPr lang="en-US" dirty="0" smtClean="0"/>
              <a:t>increase.</a:t>
            </a:r>
          </a:p>
          <a:p>
            <a:r>
              <a:rPr lang="en-US" dirty="0" smtClean="0"/>
              <a:t>The same </a:t>
            </a:r>
            <a:r>
              <a:rPr lang="en-US" dirty="0"/>
              <a:t>is true for other long-lived </a:t>
            </a:r>
            <a:r>
              <a:rPr lang="en-US" dirty="0" smtClean="0"/>
              <a:t>greenhouse gases</a:t>
            </a:r>
            <a:r>
              <a:rPr lang="en-US" dirty="0"/>
              <a:t>.</a:t>
            </a:r>
          </a:p>
        </p:txBody>
      </p:sp>
    </p:spTree>
    <p:extLst>
      <p:ext uri="{BB962C8B-B14F-4D97-AF65-F5344CB8AC3E}">
        <p14:creationId xmlns:p14="http://schemas.microsoft.com/office/powerpoint/2010/main" val="2202123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152400"/>
            <a:ext cx="9144000" cy="762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800" dirty="0" smtClean="0">
                <a:solidFill>
                  <a:prstClr val="white"/>
                </a:solidFill>
                <a:latin typeface="Calibri"/>
              </a:rPr>
              <a:t>Adaptation</a:t>
            </a:r>
            <a:endParaRPr lang="en-US" sz="3800" dirty="0">
              <a:solidFill>
                <a:prstClr val="white"/>
              </a:solidFill>
              <a:latin typeface="Calibri"/>
            </a:endParaRPr>
          </a:p>
        </p:txBody>
      </p:sp>
      <p:pic>
        <p:nvPicPr>
          <p:cNvPr id="8" name="docs-internal-guid-c3b15ffe-1ef6-3e6a-1e3e-d6045869ffdd" descr="https://lh3.googleusercontent.com/Jf1IKLT4_dShTOe5D2HSI7TPFwmKQj3bDvxusolQsHYgRxQaZoFOaH1C9GVaNXO1zlXK8INCGWOCjewtVe6dRsm2jj8dqIOZ9XxmNu-kTyS6IkDbswNifyCF3fx_84LV"/>
          <p:cNvPicPr/>
          <p:nvPr/>
        </p:nvPicPr>
        <p:blipFill rotWithShape="1">
          <a:blip r:embed="rId2" cstate="email">
            <a:extLst>
              <a:ext uri="{28A0092B-C50C-407E-A947-70E740481C1C}">
                <a14:useLocalDpi xmlns:a14="http://schemas.microsoft.com/office/drawing/2010/main" val="0"/>
              </a:ext>
            </a:extLst>
          </a:blip>
          <a:srcRect r="2831"/>
          <a:stretch/>
        </p:blipFill>
        <p:spPr bwMode="auto">
          <a:xfrm>
            <a:off x="990600" y="990600"/>
            <a:ext cx="3983807" cy="3429000"/>
          </a:xfrm>
          <a:prstGeom prst="rect">
            <a:avLst/>
          </a:prstGeom>
          <a:noFill/>
          <a:ln>
            <a:noFill/>
          </a:ln>
        </p:spPr>
      </p:pic>
      <p:pic>
        <p:nvPicPr>
          <p:cNvPr id="10" name="docs-internal-guid-822f03ba-1ef9-25c3-3598-f21f0daa588e" descr="https://lh4.googleusercontent.com/EvFxlnQy4-GYbCgOmBbQArNYyEMkYEyNbxSOvE269t2qpgAfNdAqa9x7ZUokk5Tcn_pJvu59tIihjXgC_5EVOyNyKLnAOpP885-4aMK3435Pfj0TiYE05IWb6ghgOLZA"/>
          <p:cNvPicPr/>
          <p:nvPr/>
        </p:nvPicPr>
        <p:blipFill rotWithShape="1">
          <a:blip r:embed="rId3" cstate="email">
            <a:extLst>
              <a:ext uri="{28A0092B-C50C-407E-A947-70E740481C1C}">
                <a14:useLocalDpi xmlns:a14="http://schemas.microsoft.com/office/drawing/2010/main" val="0"/>
              </a:ext>
            </a:extLst>
          </a:blip>
          <a:srcRect b="38400"/>
          <a:stretch/>
        </p:blipFill>
        <p:spPr bwMode="auto">
          <a:xfrm>
            <a:off x="609600" y="4572000"/>
            <a:ext cx="4692644" cy="1919994"/>
          </a:xfrm>
          <a:prstGeom prst="rect">
            <a:avLst/>
          </a:prstGeom>
          <a:noFill/>
          <a:ln>
            <a:noFill/>
          </a:ln>
        </p:spPr>
      </p:pic>
      <p:sp>
        <p:nvSpPr>
          <p:cNvPr id="6" name="TextBox 5"/>
          <p:cNvSpPr txBox="1"/>
          <p:nvPr/>
        </p:nvSpPr>
        <p:spPr>
          <a:xfrm rot="5400000">
            <a:off x="-950425" y="2473133"/>
            <a:ext cx="3733799" cy="246221"/>
          </a:xfrm>
          <a:prstGeom prst="rect">
            <a:avLst/>
          </a:prstGeom>
          <a:noFill/>
        </p:spPr>
        <p:txBody>
          <a:bodyPr wrap="square" rtlCol="0">
            <a:spAutoFit/>
          </a:bodyPr>
          <a:lstStyle/>
          <a:p>
            <a:pPr algn="r"/>
            <a:r>
              <a:rPr lang="en-US" sz="1000" dirty="0">
                <a:solidFill>
                  <a:prstClr val="white">
                    <a:lumMod val="65000"/>
                  </a:prstClr>
                </a:solidFill>
                <a:latin typeface="Calibri"/>
              </a:rPr>
              <a:t>©Esperanza </a:t>
            </a:r>
            <a:r>
              <a:rPr lang="en-US" sz="1000" dirty="0" err="1">
                <a:solidFill>
                  <a:prstClr val="white">
                    <a:lumMod val="65000"/>
                  </a:prstClr>
                </a:solidFill>
                <a:latin typeface="Calibri"/>
              </a:rPr>
              <a:t>Stancioff</a:t>
            </a:r>
            <a:r>
              <a:rPr lang="en-US" sz="1000" dirty="0">
                <a:solidFill>
                  <a:prstClr val="white">
                    <a:lumMod val="65000"/>
                  </a:prstClr>
                </a:solidFill>
                <a:latin typeface="Calibri"/>
              </a:rPr>
              <a:t>, </a:t>
            </a:r>
            <a:r>
              <a:rPr lang="en-US" sz="1000" dirty="0" err="1">
                <a:solidFill>
                  <a:prstClr val="white">
                    <a:lumMod val="65000"/>
                  </a:prstClr>
                </a:solidFill>
                <a:latin typeface="Calibri"/>
              </a:rPr>
              <a:t>UMaine</a:t>
            </a:r>
            <a:r>
              <a:rPr lang="en-US" sz="1000" dirty="0">
                <a:solidFill>
                  <a:prstClr val="white">
                    <a:lumMod val="65000"/>
                  </a:prstClr>
                </a:solidFill>
                <a:latin typeface="Calibri"/>
              </a:rPr>
              <a:t> Extension and Maine Sea Grant</a:t>
            </a:r>
          </a:p>
        </p:txBody>
      </p:sp>
      <p:sp>
        <p:nvSpPr>
          <p:cNvPr id="2" name="TextBox 1"/>
          <p:cNvSpPr txBox="1"/>
          <p:nvPr/>
        </p:nvSpPr>
        <p:spPr>
          <a:xfrm rot="5400000">
            <a:off x="4002696" y="5095258"/>
            <a:ext cx="2743200" cy="246221"/>
          </a:xfrm>
          <a:prstGeom prst="rect">
            <a:avLst/>
          </a:prstGeom>
          <a:noFill/>
        </p:spPr>
        <p:txBody>
          <a:bodyPr wrap="square" rtlCol="0">
            <a:spAutoFit/>
          </a:bodyPr>
          <a:lstStyle/>
          <a:p>
            <a:pPr algn="r"/>
            <a:r>
              <a:rPr lang="en-US" sz="1000" dirty="0">
                <a:solidFill>
                  <a:prstClr val="white">
                    <a:lumMod val="50000"/>
                  </a:prstClr>
                </a:solidFill>
                <a:latin typeface="Calibri"/>
              </a:rPr>
              <a:t>FEMA photo by Wendell A. Davis Jr.</a:t>
            </a:r>
          </a:p>
        </p:txBody>
      </p:sp>
      <p:sp>
        <p:nvSpPr>
          <p:cNvPr id="11" name="TextBox 10"/>
          <p:cNvSpPr txBox="1"/>
          <p:nvPr/>
        </p:nvSpPr>
        <p:spPr>
          <a:xfrm rot="5400000">
            <a:off x="7375191" y="3631133"/>
            <a:ext cx="2743200" cy="246221"/>
          </a:xfrm>
          <a:prstGeom prst="rect">
            <a:avLst/>
          </a:prstGeom>
          <a:noFill/>
        </p:spPr>
        <p:txBody>
          <a:bodyPr wrap="square" rtlCol="0">
            <a:spAutoFit/>
          </a:bodyPr>
          <a:lstStyle/>
          <a:p>
            <a:pPr algn="r"/>
            <a:r>
              <a:rPr lang="en-US" sz="1000" dirty="0">
                <a:solidFill>
                  <a:prstClr val="white">
                    <a:lumMod val="50000"/>
                  </a:prstClr>
                </a:solidFill>
                <a:latin typeface="Calibri"/>
              </a:rPr>
              <a:t>©</a:t>
            </a:r>
            <a:r>
              <a:rPr lang="en-US" sz="1000" dirty="0" err="1">
                <a:solidFill>
                  <a:prstClr val="white">
                    <a:lumMod val="50000"/>
                  </a:prstClr>
                </a:solidFill>
                <a:latin typeface="Calibri"/>
              </a:rPr>
              <a:t>Proehl</a:t>
            </a:r>
            <a:r>
              <a:rPr lang="en-US" sz="1000" dirty="0">
                <a:solidFill>
                  <a:prstClr val="white">
                    <a:lumMod val="50000"/>
                  </a:prstClr>
                </a:solidFill>
                <a:latin typeface="Calibri"/>
              </a:rPr>
              <a:t> Studios/Corbis</a:t>
            </a:r>
          </a:p>
        </p:txBody>
      </p:sp>
      <p:pic>
        <p:nvPicPr>
          <p:cNvPr id="4" name="Picture 3"/>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544838" y="990600"/>
            <a:ext cx="3106058" cy="4076700"/>
          </a:xfrm>
          <a:prstGeom prst="rect">
            <a:avLst/>
          </a:prstGeom>
        </p:spPr>
      </p:pic>
    </p:spTree>
    <p:extLst>
      <p:ext uri="{BB962C8B-B14F-4D97-AF65-F5344CB8AC3E}">
        <p14:creationId xmlns:p14="http://schemas.microsoft.com/office/powerpoint/2010/main" val="290064229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b="1" dirty="0">
                <a:ea typeface="ＭＳ Ｐゴシック" pitchFamily="34" charset="-128"/>
              </a:rPr>
              <a:t>Lots of Local Action</a:t>
            </a:r>
            <a:endParaRPr lang="en-US" dirty="0"/>
          </a:p>
        </p:txBody>
      </p:sp>
      <p:pic>
        <p:nvPicPr>
          <p:cNvPr id="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4163" y="1871663"/>
            <a:ext cx="1652587"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8525" y="1871663"/>
            <a:ext cx="212725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32325" y="1871663"/>
            <a:ext cx="2174875"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18338" y="1793875"/>
            <a:ext cx="1790700" cy="232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578350" y="4133850"/>
            <a:ext cx="2373313"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260600" y="4089400"/>
            <a:ext cx="2035175" cy="263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873875" y="4249738"/>
            <a:ext cx="2051050" cy="255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17488" y="4160838"/>
            <a:ext cx="1938337" cy="264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512507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ca-climate-adaptation-plans.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92115" y="862114"/>
            <a:ext cx="6628959" cy="5056295"/>
          </a:xfrm>
          <a:prstGeom prst="rect">
            <a:avLst/>
          </a:prstGeom>
        </p:spPr>
      </p:pic>
    </p:spTree>
    <p:extLst>
      <p:ext uri="{BB962C8B-B14F-4D97-AF65-F5344CB8AC3E}">
        <p14:creationId xmlns:p14="http://schemas.microsoft.com/office/powerpoint/2010/main" val="402553600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smtClean="0">
                <a:latin typeface="Arial" pitchFamily="34" charset="0"/>
                <a:ea typeface="ＭＳ Ｐゴシック" pitchFamily="34" charset="-128"/>
                <a:cs typeface="Arial" pitchFamily="34" charset="0"/>
              </a:rPr>
              <a:t>Sustainability </a:t>
            </a:r>
            <a:r>
              <a:rPr lang="en-US" altLang="en-US" b="1" dirty="0">
                <a:latin typeface="Arial" pitchFamily="34" charset="0"/>
                <a:ea typeface="ＭＳ Ｐゴシック" pitchFamily="34" charset="-128"/>
                <a:cs typeface="Arial" pitchFamily="34" charset="0"/>
              </a:rPr>
              <a:t>Plans for every </a:t>
            </a:r>
            <a:r>
              <a:rPr lang="en-US" altLang="en-US" b="1" dirty="0" smtClean="0">
                <a:latin typeface="Arial" pitchFamily="34" charset="0"/>
                <a:ea typeface="ＭＳ Ｐゴシック" pitchFamily="34" charset="-128"/>
                <a:cs typeface="Arial" pitchFamily="34" charset="0"/>
              </a:rPr>
              <a:t>Federal Agency</a:t>
            </a:r>
            <a:endParaRPr lang="en-US" dirty="0"/>
          </a:p>
        </p:txBody>
      </p:sp>
      <p:pic>
        <p:nvPicPr>
          <p:cNvPr id="4" name="Picture 8"/>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181600" y="2209803"/>
            <a:ext cx="1614488"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3"/>
          <p:cNvSpPr>
            <a:spLocks noGrp="1"/>
          </p:cNvSpPr>
          <p:nvPr>
            <p:ph type="sldNum" sz="quarter" idx="4294967295"/>
          </p:nvPr>
        </p:nvSpPr>
        <p:spPr bwMode="auto">
          <a:xfrm>
            <a:off x="457200" y="6356350"/>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863" indent="-285716" eaLnBrk="0" hangingPunct="0">
              <a:defRPr>
                <a:solidFill>
                  <a:schemeClr val="tx1"/>
                </a:solidFill>
                <a:latin typeface="Arial" pitchFamily="34" charset="0"/>
                <a:ea typeface="ＭＳ Ｐゴシック" pitchFamily="34" charset="-128"/>
              </a:defRPr>
            </a:lvl2pPr>
            <a:lvl3pPr marL="1142867" indent="-228573" eaLnBrk="0" hangingPunct="0">
              <a:defRPr>
                <a:solidFill>
                  <a:schemeClr val="tx1"/>
                </a:solidFill>
                <a:latin typeface="Arial" pitchFamily="34" charset="0"/>
                <a:ea typeface="ＭＳ Ｐゴシック" pitchFamily="34" charset="-128"/>
              </a:defRPr>
            </a:lvl3pPr>
            <a:lvl4pPr marL="1600014" indent="-228573" eaLnBrk="0" hangingPunct="0">
              <a:defRPr>
                <a:solidFill>
                  <a:schemeClr val="tx1"/>
                </a:solidFill>
                <a:latin typeface="Arial" pitchFamily="34" charset="0"/>
                <a:ea typeface="ＭＳ Ｐゴシック" pitchFamily="34" charset="-128"/>
              </a:defRPr>
            </a:lvl4pPr>
            <a:lvl5pPr marL="2057160" indent="-228573" eaLnBrk="0" hangingPunct="0">
              <a:defRPr>
                <a:solidFill>
                  <a:schemeClr val="tx1"/>
                </a:solidFill>
                <a:latin typeface="Arial" pitchFamily="34" charset="0"/>
                <a:ea typeface="ＭＳ Ｐゴシック" pitchFamily="34" charset="-128"/>
              </a:defRPr>
            </a:lvl5pPr>
            <a:lvl6pPr marL="2514307" indent="-228573"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455" indent="-228573"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8602" indent="-228573"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5749" indent="-228573"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3FF18084-E02A-4F0D-A0E8-F20FF30959E7}" type="slidenum">
              <a:rPr lang="en-US" altLang="en-US" smtClean="0">
                <a:solidFill>
                  <a:srgbClr val="333333"/>
                </a:solidFill>
              </a:rPr>
              <a:pPr eaLnBrk="1" hangingPunct="1"/>
              <a:t>50</a:t>
            </a:fld>
            <a:endParaRPr lang="en-US" altLang="en-US" smtClean="0">
              <a:solidFill>
                <a:srgbClr val="333333"/>
              </a:solidFill>
            </a:endParaRPr>
          </a:p>
        </p:txBody>
      </p:sp>
      <p:pic>
        <p:nvPicPr>
          <p:cNvPr id="6" name="Picture 3"/>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505203" y="1752603"/>
            <a:ext cx="1644650" cy="21113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4"/>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828800" y="2209800"/>
            <a:ext cx="1643063" cy="2133600"/>
          </a:xfrm>
          <a:prstGeom prst="rect">
            <a:avLst/>
          </a:prstGeom>
          <a:noFill/>
          <a:ln w="9525">
            <a:solidFill>
              <a:srgbClr val="333333"/>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5"/>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99502" y="1743074"/>
            <a:ext cx="1598613" cy="207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929438" y="1676400"/>
            <a:ext cx="1681162" cy="2208213"/>
          </a:xfrm>
          <a:prstGeom prst="rect">
            <a:avLst/>
          </a:prstGeom>
          <a:noFill/>
          <a:ln w="9525">
            <a:solidFill>
              <a:srgbClr val="333333"/>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8"/>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3505200" y="4038600"/>
            <a:ext cx="1639888"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9"/>
          <p:cNvPicPr>
            <a:picLocks noChangeAspect="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1828803" y="4419600"/>
            <a:ext cx="1562100" cy="203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p:cNvPicPr>
            <a:picLocks noChangeAspect="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152403" y="4038600"/>
            <a:ext cx="1628775" cy="233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5077783" y="4267203"/>
            <a:ext cx="1867532" cy="2560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5181600" y="2019860"/>
            <a:ext cx="1666875" cy="2171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3"/>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7058796" y="4267203"/>
            <a:ext cx="2009004" cy="25907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6704739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Effectiveness?</a:t>
            </a:r>
          </a:p>
        </p:txBody>
      </p:sp>
      <p:sp>
        <p:nvSpPr>
          <p:cNvPr id="3" name="Content Placeholder 2"/>
          <p:cNvSpPr>
            <a:spLocks noGrp="1"/>
          </p:cNvSpPr>
          <p:nvPr>
            <p:ph idx="1"/>
          </p:nvPr>
        </p:nvSpPr>
        <p:spPr/>
        <p:txBody>
          <a:bodyPr/>
          <a:lstStyle/>
          <a:p>
            <a:r>
              <a:rPr lang="en-US" dirty="0"/>
              <a:t>Plans more than actions</a:t>
            </a:r>
          </a:p>
          <a:p>
            <a:r>
              <a:rPr lang="en-US" dirty="0"/>
              <a:t>Challenge of developing a counterfactual</a:t>
            </a:r>
          </a:p>
          <a:p>
            <a:r>
              <a:rPr lang="en-US" dirty="0" smtClean="0"/>
              <a:t>Academic </a:t>
            </a:r>
            <a:r>
              <a:rPr lang="en-US" dirty="0"/>
              <a:t>knowledge not yet penetrating private and public </a:t>
            </a:r>
            <a:r>
              <a:rPr lang="en-US" dirty="0" smtClean="0"/>
              <a:t>institutions</a:t>
            </a:r>
          </a:p>
          <a:p>
            <a:r>
              <a:rPr lang="en-US" dirty="0" smtClean="0"/>
              <a:t>Private and public experience not yet penetrating academic institutions</a:t>
            </a:r>
            <a:endParaRPr lang="en-US" dirty="0"/>
          </a:p>
        </p:txBody>
      </p:sp>
    </p:spTree>
    <p:extLst>
      <p:ext uri="{BB962C8B-B14F-4D97-AF65-F5344CB8AC3E}">
        <p14:creationId xmlns:p14="http://schemas.microsoft.com/office/powerpoint/2010/main" val="1624571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We Headed?</a:t>
            </a:r>
            <a:endParaRPr lang="en-US" dirty="0"/>
          </a:p>
        </p:txBody>
      </p:sp>
      <p:sp>
        <p:nvSpPr>
          <p:cNvPr id="3" name="Content Placeholder 2"/>
          <p:cNvSpPr>
            <a:spLocks noGrp="1"/>
          </p:cNvSpPr>
          <p:nvPr>
            <p:ph idx="1"/>
          </p:nvPr>
        </p:nvSpPr>
        <p:spPr/>
        <p:txBody>
          <a:bodyPr/>
          <a:lstStyle/>
          <a:p>
            <a:r>
              <a:rPr lang="en-US" dirty="0" smtClean="0"/>
              <a:t>Future assessments clearly need to evaluate </a:t>
            </a:r>
            <a:r>
              <a:rPr lang="en-US" dirty="0"/>
              <a:t>where </a:t>
            </a:r>
            <a:r>
              <a:rPr lang="en-US" dirty="0" smtClean="0"/>
              <a:t>scientific knowledge is </a:t>
            </a:r>
            <a:r>
              <a:rPr lang="en-US" dirty="0"/>
              <a:t>moving</a:t>
            </a:r>
          </a:p>
          <a:p>
            <a:r>
              <a:rPr lang="en-US" dirty="0"/>
              <a:t>At the same time, keep track of progress </a:t>
            </a:r>
            <a:r>
              <a:rPr lang="en-US" dirty="0" smtClean="0"/>
              <a:t>on responses to climate change</a:t>
            </a:r>
          </a:p>
        </p:txBody>
      </p:sp>
    </p:spTree>
    <p:extLst>
      <p:ext uri="{BB962C8B-B14F-4D97-AF65-F5344CB8AC3E}">
        <p14:creationId xmlns:p14="http://schemas.microsoft.com/office/powerpoint/2010/main" val="3696966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normAutofit/>
          </a:bodyPr>
          <a:lstStyle/>
          <a:p>
            <a:r>
              <a:rPr lang="en-US" dirty="0" smtClean="0"/>
              <a:t>Keep Your Eye on the Ball</a:t>
            </a:r>
            <a:endParaRPr lang="en-US" dirty="0"/>
          </a:p>
        </p:txBody>
      </p:sp>
      <p:pic>
        <p:nvPicPr>
          <p:cNvPr id="45060" name="Picture 4"/>
          <p:cNvPicPr>
            <a:picLocks noGrp="1" noChangeAspect="1" noChangeArrowheads="1"/>
          </p:cNvPicPr>
          <p:nvPr>
            <p:ph type="clipArt" sz="half" idx="4294967295"/>
          </p:nvPr>
        </p:nvPicPr>
        <p:blipFill>
          <a:blip r:embed="rId3"/>
          <a:srcRect/>
          <a:stretch>
            <a:fillRect/>
          </a:stretch>
        </p:blipFill>
        <p:spPr>
          <a:xfrm>
            <a:off x="1187437" y="1433728"/>
            <a:ext cx="6736620" cy="4740754"/>
          </a:xfrm>
          <a:ln/>
        </p:spPr>
      </p:pic>
      <p:pic>
        <p:nvPicPr>
          <p:cNvPr id="5" name="Picture 4"/>
          <p:cNvPicPr>
            <a:picLocks noChangeAspect="1"/>
          </p:cNvPicPr>
          <p:nvPr/>
        </p:nvPicPr>
        <p:blipFill>
          <a:blip r:embed="rId4"/>
          <a:stretch>
            <a:fillRect/>
          </a:stretch>
        </p:blipFill>
        <p:spPr>
          <a:xfrm>
            <a:off x="4298491" y="6351085"/>
            <a:ext cx="4845509" cy="506915"/>
          </a:xfrm>
          <a:prstGeom prst="rect">
            <a:avLst/>
          </a:prstGeom>
        </p:spPr>
      </p:pic>
      <p:pic>
        <p:nvPicPr>
          <p:cNvPr id="2" name="Picture 1" descr="Chevron Mini.jp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8173319" y="677332"/>
            <a:ext cx="680195" cy="680195"/>
          </a:xfrm>
          <a:prstGeom prst="rect">
            <a:avLst/>
          </a:prstGeom>
        </p:spPr>
      </p:pic>
    </p:spTree>
    <p:extLst>
      <p:ext uri="{BB962C8B-B14F-4D97-AF65-F5344CB8AC3E}">
        <p14:creationId xmlns:p14="http://schemas.microsoft.com/office/powerpoint/2010/main" val="1302136710"/>
      </p:ext>
    </p:extLst>
  </p:cSld>
  <p:clrMapOvr>
    <a:masterClrMapping/>
  </p:clrMapOvr>
  <p:transition spd="med">
    <p:dissolv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Thoughts</a:t>
            </a:r>
          </a:p>
        </p:txBody>
      </p:sp>
      <p:sp>
        <p:nvSpPr>
          <p:cNvPr id="3" name="Content Placeholder 2"/>
          <p:cNvSpPr>
            <a:spLocks noGrp="1"/>
          </p:cNvSpPr>
          <p:nvPr>
            <p:ph idx="1"/>
          </p:nvPr>
        </p:nvSpPr>
        <p:spPr>
          <a:xfrm>
            <a:off x="625474" y="1651000"/>
            <a:ext cx="7556313" cy="4144963"/>
          </a:xfrm>
        </p:spPr>
        <p:txBody>
          <a:bodyPr>
            <a:normAutofit/>
          </a:bodyPr>
          <a:lstStyle/>
          <a:p>
            <a:r>
              <a:rPr lang="en-US" dirty="0" smtClean="0"/>
              <a:t>We are clearly seeing the consequences of changes in the climate system</a:t>
            </a:r>
          </a:p>
          <a:p>
            <a:r>
              <a:rPr lang="en-US" dirty="0" smtClean="0"/>
              <a:t>While we typically don’t use the phrase “settled science,” there is a lot of what we do know that is simply not in serious question</a:t>
            </a:r>
          </a:p>
          <a:p>
            <a:r>
              <a:rPr lang="en-US" dirty="0" smtClean="0"/>
              <a:t>But we do have a very challenging problem of communicating</a:t>
            </a:r>
          </a:p>
        </p:txBody>
      </p:sp>
    </p:spTree>
    <p:extLst>
      <p:ext uri="{BB962C8B-B14F-4D97-AF65-F5344CB8AC3E}">
        <p14:creationId xmlns:p14="http://schemas.microsoft.com/office/powerpoint/2010/main" val="387305108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Concluding Thoughts</a:t>
            </a:r>
            <a:endParaRPr lang="en-US" dirty="0"/>
          </a:p>
        </p:txBody>
      </p:sp>
      <p:sp>
        <p:nvSpPr>
          <p:cNvPr id="3" name="Content Placeholder 2"/>
          <p:cNvSpPr>
            <a:spLocks noGrp="1"/>
          </p:cNvSpPr>
          <p:nvPr>
            <p:ph idx="1"/>
          </p:nvPr>
        </p:nvSpPr>
        <p:spPr/>
        <p:txBody>
          <a:bodyPr/>
          <a:lstStyle/>
          <a:p>
            <a:r>
              <a:rPr lang="en-US" dirty="0" smtClean="0"/>
              <a:t>We need to acknowledge that the world will not wait while we sort out the things we’re not so sure about</a:t>
            </a:r>
          </a:p>
          <a:p>
            <a:r>
              <a:rPr lang="en-US" dirty="0" smtClean="0"/>
              <a:t>We are managing risks as well as seeking to understand the world better</a:t>
            </a:r>
          </a:p>
          <a:p>
            <a:r>
              <a:rPr lang="en-US" dirty="0" smtClean="0"/>
              <a:t>The very epitome of being useful while being interesting</a:t>
            </a:r>
            <a:endParaRPr lang="en-US" dirty="0"/>
          </a:p>
        </p:txBody>
      </p:sp>
    </p:spTree>
    <p:extLst>
      <p:ext uri="{BB962C8B-B14F-4D97-AF65-F5344CB8AC3E}">
        <p14:creationId xmlns:p14="http://schemas.microsoft.com/office/powerpoint/2010/main" val="394851607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1338.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extBox 1"/>
          <p:cNvSpPr txBox="1"/>
          <p:nvPr/>
        </p:nvSpPr>
        <p:spPr>
          <a:xfrm>
            <a:off x="3251200" y="1892300"/>
            <a:ext cx="2539477" cy="584776"/>
          </a:xfrm>
          <a:prstGeom prst="rect">
            <a:avLst/>
          </a:prstGeom>
          <a:noFill/>
        </p:spPr>
        <p:txBody>
          <a:bodyPr wrap="none" rtlCol="0">
            <a:spAutoFit/>
          </a:bodyPr>
          <a:lstStyle/>
          <a:p>
            <a:r>
              <a:rPr lang="en-US" sz="3200" dirty="0" smtClean="0">
                <a:solidFill>
                  <a:srgbClr val="FF0000"/>
                </a:solidFill>
              </a:rPr>
              <a:t>Thank you…</a:t>
            </a:r>
            <a:endParaRPr lang="en-US" sz="3200" dirty="0">
              <a:solidFill>
                <a:srgbClr val="FF0000"/>
              </a:solidFill>
            </a:endParaRPr>
          </a:p>
        </p:txBody>
      </p:sp>
    </p:spTree>
    <p:extLst>
      <p:ext uri="{BB962C8B-B14F-4D97-AF65-F5344CB8AC3E}">
        <p14:creationId xmlns:p14="http://schemas.microsoft.com/office/powerpoint/2010/main" val="24163831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PardeeCenterTemplateRevised">
  <a:themeElements>
    <a:clrScheme name="Custom 9">
      <a:dk1>
        <a:sysClr val="windowText" lastClr="000000"/>
      </a:dk1>
      <a:lt1>
        <a:sysClr val="window" lastClr="FFFFFF"/>
      </a:lt1>
      <a:dk2>
        <a:srgbClr val="2B142D"/>
      </a:dk2>
      <a:lt2>
        <a:srgbClr val="C3AFCC"/>
      </a:lt2>
      <a:accent1>
        <a:srgbClr val="720000"/>
      </a:accent1>
      <a:accent2>
        <a:srgbClr val="330F42"/>
      </a:accent2>
      <a:accent3>
        <a:srgbClr val="D3D3D3"/>
      </a:accent3>
      <a:accent4>
        <a:srgbClr val="999966"/>
      </a:accent4>
      <a:accent5>
        <a:srgbClr val="660000"/>
      </a:accent5>
      <a:accent6>
        <a:srgbClr val="A3A101"/>
      </a:accent6>
      <a:hlink>
        <a:srgbClr val="BC5FBC"/>
      </a:hlink>
      <a:folHlink>
        <a:srgbClr val="9775A7"/>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PardeeCenterTemplateRevised">
  <a:themeElements>
    <a:clrScheme name="Custom 9">
      <a:dk1>
        <a:sysClr val="windowText" lastClr="000000"/>
      </a:dk1>
      <a:lt1>
        <a:sysClr val="window" lastClr="FFFFFF"/>
      </a:lt1>
      <a:dk2>
        <a:srgbClr val="2B142D"/>
      </a:dk2>
      <a:lt2>
        <a:srgbClr val="C3AFCC"/>
      </a:lt2>
      <a:accent1>
        <a:srgbClr val="720000"/>
      </a:accent1>
      <a:accent2>
        <a:srgbClr val="330F42"/>
      </a:accent2>
      <a:accent3>
        <a:srgbClr val="D3D3D3"/>
      </a:accent3>
      <a:accent4>
        <a:srgbClr val="999966"/>
      </a:accent4>
      <a:accent5>
        <a:srgbClr val="660000"/>
      </a:accent5>
      <a:accent6>
        <a:srgbClr val="A3A101"/>
      </a:accent6>
      <a:hlink>
        <a:srgbClr val="BC5FBC"/>
      </a:hlink>
      <a:folHlink>
        <a:srgbClr val="9775A7"/>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PardeeCenterTemplateRevised">
  <a:themeElements>
    <a:clrScheme name="Custom 9">
      <a:dk1>
        <a:sysClr val="windowText" lastClr="000000"/>
      </a:dk1>
      <a:lt1>
        <a:sysClr val="window" lastClr="FFFFFF"/>
      </a:lt1>
      <a:dk2>
        <a:srgbClr val="2B142D"/>
      </a:dk2>
      <a:lt2>
        <a:srgbClr val="C3AFCC"/>
      </a:lt2>
      <a:accent1>
        <a:srgbClr val="720000"/>
      </a:accent1>
      <a:accent2>
        <a:srgbClr val="330F42"/>
      </a:accent2>
      <a:accent3>
        <a:srgbClr val="D3D3D3"/>
      </a:accent3>
      <a:accent4>
        <a:srgbClr val="999966"/>
      </a:accent4>
      <a:accent5>
        <a:srgbClr val="660000"/>
      </a:accent5>
      <a:accent6>
        <a:srgbClr val="A3A101"/>
      </a:accent6>
      <a:hlink>
        <a:srgbClr val="BC5FBC"/>
      </a:hlink>
      <a:folHlink>
        <a:srgbClr val="9775A7"/>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Pardee Template 2 Leeann cop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6_Office Theme">
  <a:themeElements>
    <a:clrScheme name="Custom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92D050"/>
      </a:hlink>
      <a:folHlink>
        <a:srgbClr val="76923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PardeeCenterTemplateRevised.potx</Template>
  <TotalTime>691</TotalTime>
  <Words>2548</Words>
  <Application>Microsoft Office PowerPoint</Application>
  <PresentationFormat>On-screen Show (4:3)</PresentationFormat>
  <Paragraphs>173</Paragraphs>
  <Slides>56</Slides>
  <Notes>18</Notes>
  <HiddenSlides>0</HiddenSlides>
  <MMClips>0</MMClips>
  <ScaleCrop>false</ScaleCrop>
  <HeadingPairs>
    <vt:vector size="4" baseType="variant">
      <vt:variant>
        <vt:lpstr>Theme</vt:lpstr>
      </vt:variant>
      <vt:variant>
        <vt:i4>8</vt:i4>
      </vt:variant>
      <vt:variant>
        <vt:lpstr>Slide Titles</vt:lpstr>
      </vt:variant>
      <vt:variant>
        <vt:i4>56</vt:i4>
      </vt:variant>
    </vt:vector>
  </HeadingPairs>
  <TitlesOfParts>
    <vt:vector size="64" baseType="lpstr">
      <vt:lpstr>PardeeCenterTemplateRevised</vt:lpstr>
      <vt:lpstr>1_PardeeCenterTemplateRevised</vt:lpstr>
      <vt:lpstr>Office Theme</vt:lpstr>
      <vt:lpstr>1_Office Theme</vt:lpstr>
      <vt:lpstr>4_Office Theme</vt:lpstr>
      <vt:lpstr>2_PardeeCenterTemplateRevised</vt:lpstr>
      <vt:lpstr>Pardee Template 2 Leeann copy</vt:lpstr>
      <vt:lpstr>6_Office Theme</vt:lpstr>
      <vt:lpstr>Climate Change and Its Impacts in Today’s World – and Prospects for the Future</vt:lpstr>
      <vt:lpstr>Outline</vt:lpstr>
      <vt:lpstr>PowerPoint Presentation</vt:lpstr>
      <vt:lpstr>PowerPoint Presentation</vt:lpstr>
      <vt:lpstr>Why Does This Matter?</vt:lpstr>
      <vt:lpstr>A Long History</vt:lpstr>
      <vt:lpstr>A History of US Assessments</vt:lpstr>
      <vt:lpstr>Climate Change Impacts in the United States </vt:lpstr>
      <vt:lpstr>Human-induced climate change has moved firmly into the present. </vt:lpstr>
      <vt:lpstr>Americans are already feeling the effects of increases in some types of extreme weather and sea level rise.</vt:lpstr>
      <vt:lpstr>Impacts are apparent in every region and in important sectors including health, water, agriculture, energy, and more.</vt:lpstr>
      <vt:lpstr>There are many actions we can take to reduce future climate change and its impacts and to prepare for the impacts we can’t avoid.</vt:lpstr>
      <vt:lpstr>The World is Warming</vt:lpstr>
      <vt:lpstr>Global Temperature and Carbon Dioxide</vt:lpstr>
      <vt:lpstr>Temperature Change by Decade</vt:lpstr>
      <vt:lpstr>Arctic Sea Ice Decline</vt:lpstr>
      <vt:lpstr>Ice Loss from the Two Polar Ice Sheets</vt:lpstr>
      <vt:lpstr>Human activity is the primary cause</vt:lpstr>
      <vt:lpstr>Carbon Emissions in the Industrial Age</vt:lpstr>
      <vt:lpstr>Major North American CO2 Sources and Sinks</vt:lpstr>
      <vt:lpstr>Impacts Are Already Widespread</vt:lpstr>
      <vt:lpstr>Sea Level is Rising</vt:lpstr>
      <vt:lpstr>PowerPoint Presentation</vt:lpstr>
      <vt:lpstr>PowerPoint Presentation</vt:lpstr>
      <vt:lpstr>Paths of Hurricanes Katrina and Rita Relative to Oil and Gas Production Facilities</vt:lpstr>
      <vt:lpstr>Gulf Coast Transportation Hubs at Risk</vt:lpstr>
      <vt:lpstr>Energy Supply and Use http://nca2014.globalchange.gov/report/sectors/energy </vt:lpstr>
      <vt:lpstr>Disruptions from Extreme Weather</vt:lpstr>
      <vt:lpstr>Climate Change and Seasonal Energy Demands</vt:lpstr>
      <vt:lpstr>Implications of Less Water for Energy Production </vt:lpstr>
      <vt:lpstr>Sea Level Rise and Infrastructure Damage</vt:lpstr>
      <vt:lpstr>California Power Plants Potentially at Risk from Sea Level Rise</vt:lpstr>
      <vt:lpstr>Impacts are Projected to Increase</vt:lpstr>
      <vt:lpstr>Projected Global Temperature Change</vt:lpstr>
      <vt:lpstr>Past and Projected Changes in Global Sea Level</vt:lpstr>
      <vt:lpstr>The international process has led to strikingly similar conclusions </vt:lpstr>
      <vt:lpstr>PowerPoint Presentation</vt:lpstr>
      <vt:lpstr>PowerPoint Presentation</vt:lpstr>
      <vt:lpstr>PowerPoint Presentation</vt:lpstr>
      <vt:lpstr>So What Do We Do?</vt:lpstr>
      <vt:lpstr>PowerPoint Presentation</vt:lpstr>
      <vt:lpstr>Responses</vt:lpstr>
      <vt:lpstr>PowerPoint Presentation</vt:lpstr>
      <vt:lpstr>Future Climate Change Depends Primarily on Emissions Levels</vt:lpstr>
      <vt:lpstr>Mitigation http://nca2014.globalchange.gov/report/response-strategies/mitigation</vt:lpstr>
      <vt:lpstr>Key Message 1</vt:lpstr>
      <vt:lpstr>PowerPoint Presentation</vt:lpstr>
      <vt:lpstr>Lots of Local Action</vt:lpstr>
      <vt:lpstr>PowerPoint Presentation</vt:lpstr>
      <vt:lpstr>Sustainability Plans for every Federal Agency</vt:lpstr>
      <vt:lpstr>Effectiveness?</vt:lpstr>
      <vt:lpstr>Where Are We Headed?</vt:lpstr>
      <vt:lpstr>Keep Your Eye on the Ball</vt:lpstr>
      <vt:lpstr>Concluding Thoughts</vt:lpstr>
      <vt:lpstr>Concluding Thoughts</vt:lpstr>
      <vt:lpstr>PowerPoint Presentation</vt:lpstr>
    </vt:vector>
  </TitlesOfParts>
  <Company>Boston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Becca Fink</dc:creator>
  <cp:lastModifiedBy>Katharine Lusk</cp:lastModifiedBy>
  <cp:revision>65</cp:revision>
  <dcterms:created xsi:type="dcterms:W3CDTF">2014-10-17T15:50:09Z</dcterms:created>
  <dcterms:modified xsi:type="dcterms:W3CDTF">2014-11-13T01:37:06Z</dcterms:modified>
</cp:coreProperties>
</file>