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19" r:id="rId37"/>
    <p:sldId id="345" r:id="rId38"/>
    <p:sldId id="34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7413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A5D068-1C93-47D1-854C-D9BEC798754E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0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0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5" tIns="45718" rIns="91435" bIns="45718"/>
          <a:lstStyle/>
          <a:p>
            <a:pPr defTabSz="457200" eaLnBrk="1" hangingPunct="1"/>
            <a:endParaRPr lang="en-US" altLang="en-US" smtClean="0"/>
          </a:p>
        </p:txBody>
      </p:sp>
      <p:sp>
        <p:nvSpPr>
          <p:cNvPr id="4101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8663" indent="-2794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2363" indent="-225425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0038" indent="-223838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9300" indent="-225425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6500" indent="-225425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3700" indent="-225425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0900" indent="-225425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8100" indent="-225425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76B2205-8515-4B43-B30D-83809956C65A}" type="slidenum">
              <a:rPr lang="en-US" altLang="en-US" sz="1200" smtClean="0">
                <a:solidFill>
                  <a:srgbClr val="000000"/>
                </a:solidFill>
                <a:latin typeface="Calibri" panose="020F0502020204030204" pitchFamily="34" charset="0"/>
                <a:ea typeface="Osaka"/>
                <a:cs typeface="Osaka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z="1200" smtClean="0">
              <a:solidFill>
                <a:srgbClr val="000000"/>
              </a:solidFill>
              <a:latin typeface="Calibri" panose="020F0502020204030204" pitchFamily="34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097547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FF5690-98CC-43EF-96DB-CC5B7F65C1ED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833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yvettec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Yvette Cozier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Assistant </a:t>
            </a:r>
            <a:r>
              <a:rPr lang="en-US" sz="2250" i="1" dirty="0" smtClean="0">
                <a:solidFill>
                  <a:srgbClr val="000000"/>
                </a:solidFill>
              </a:rPr>
              <a:t>Professor, Epidemiology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Assistant Dean for Diversity &amp; Inclusion</a:t>
            </a:r>
            <a:endParaRPr lang="en-US" sz="2250" i="1" dirty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Public Health</a:t>
            </a:r>
          </a:p>
        </p:txBody>
      </p:sp>
      <p:sp>
        <p:nvSpPr>
          <p:cNvPr id="4" name="Rectangle 3"/>
          <p:cNvSpPr/>
          <p:nvPr/>
        </p:nvSpPr>
        <p:spPr>
          <a:xfrm>
            <a:off x="3559291" y="5285105"/>
            <a:ext cx="1734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yvettec@bu.edu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36703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1" y="443346"/>
            <a:ext cx="5391727" cy="593725"/>
          </a:xfrm>
        </p:spPr>
        <p:txBody>
          <a:bodyPr anchor="t"/>
          <a:lstStyle/>
          <a:p>
            <a:pPr algn="ctr" eaLnBrk="1" hangingPunct="1"/>
            <a:r>
              <a:rPr lang="en-US" altLang="en-US" sz="3600" dirty="0" smtClean="0">
                <a:solidFill>
                  <a:srgbClr val="161645"/>
                </a:solidFill>
              </a:rPr>
              <a:t>Boston Neighborhoods</a:t>
            </a:r>
          </a:p>
        </p:txBody>
      </p:sp>
      <p:pic>
        <p:nvPicPr>
          <p:cNvPr id="30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9" t="19087" b="9236"/>
          <a:stretch>
            <a:fillRect/>
          </a:stretch>
        </p:blipFill>
        <p:spPr bwMode="auto">
          <a:xfrm>
            <a:off x="2244725" y="1195388"/>
            <a:ext cx="4103688" cy="385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Oval 1"/>
          <p:cNvSpPr>
            <a:spLocks noChangeArrowheads="1"/>
          </p:cNvSpPr>
          <p:nvPr/>
        </p:nvSpPr>
        <p:spPr bwMode="auto">
          <a:xfrm>
            <a:off x="5048250" y="1500188"/>
            <a:ext cx="366713" cy="2000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srgbClr val="000000"/>
              </a:solidFill>
              <a:ea typeface="Osaka"/>
              <a:cs typeface="Osaka"/>
            </a:endParaRPr>
          </a:p>
        </p:txBody>
      </p:sp>
      <p:cxnSp>
        <p:nvCxnSpPr>
          <p:cNvPr id="3077" name="Straight Connector 4"/>
          <p:cNvCxnSpPr>
            <a:cxnSpLocks noChangeShapeType="1"/>
          </p:cNvCxnSpPr>
          <p:nvPr/>
        </p:nvCxnSpPr>
        <p:spPr bwMode="auto">
          <a:xfrm>
            <a:off x="5414963" y="1600200"/>
            <a:ext cx="98583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6400800" y="1371600"/>
            <a:ext cx="1800225" cy="468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Maverick Square: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12% poverty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4.4 premature deaths per 1,000</a:t>
            </a:r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 rot="-2525899">
            <a:off x="3540125" y="4632325"/>
            <a:ext cx="547688" cy="2000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srgbClr val="000000"/>
              </a:solidFill>
              <a:ea typeface="Osaka"/>
              <a:cs typeface="Osaka"/>
            </a:endParaRPr>
          </a:p>
        </p:txBody>
      </p:sp>
      <p:cxnSp>
        <p:nvCxnSpPr>
          <p:cNvPr id="3080" name="Straight Connector 8"/>
          <p:cNvCxnSpPr>
            <a:cxnSpLocks noChangeShapeType="1"/>
          </p:cNvCxnSpPr>
          <p:nvPr/>
        </p:nvCxnSpPr>
        <p:spPr bwMode="auto">
          <a:xfrm>
            <a:off x="4489450" y="3581400"/>
            <a:ext cx="1835150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1" name="TextBox 10"/>
          <p:cNvSpPr txBox="1">
            <a:spLocks noChangeArrowheads="1"/>
          </p:cNvSpPr>
          <p:nvPr/>
        </p:nvSpPr>
        <p:spPr bwMode="auto">
          <a:xfrm>
            <a:off x="6324600" y="3429000"/>
            <a:ext cx="1763713" cy="468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Dudley Square: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32% poverty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5.7 premature deaths per 1,000</a:t>
            </a:r>
          </a:p>
        </p:txBody>
      </p:sp>
      <p:sp>
        <p:nvSpPr>
          <p:cNvPr id="3082" name="TextBox 11"/>
          <p:cNvSpPr txBox="1">
            <a:spLocks noChangeArrowheads="1"/>
          </p:cNvSpPr>
          <p:nvPr/>
        </p:nvSpPr>
        <p:spPr bwMode="auto">
          <a:xfrm>
            <a:off x="4267200" y="5105400"/>
            <a:ext cx="1789113" cy="468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Mattapan Square: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16% poverty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4.4 premature deaths per 1,000</a:t>
            </a:r>
          </a:p>
        </p:txBody>
      </p:sp>
      <p:sp>
        <p:nvSpPr>
          <p:cNvPr id="3083" name="Oval 12"/>
          <p:cNvSpPr>
            <a:spLocks noChangeArrowheads="1"/>
          </p:cNvSpPr>
          <p:nvPr/>
        </p:nvSpPr>
        <p:spPr bwMode="auto">
          <a:xfrm>
            <a:off x="2463800" y="2344738"/>
            <a:ext cx="547688" cy="198437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srgbClr val="000000"/>
              </a:solidFill>
              <a:ea typeface="Osaka"/>
              <a:cs typeface="Osaka"/>
            </a:endParaRPr>
          </a:p>
        </p:txBody>
      </p:sp>
      <p:sp>
        <p:nvSpPr>
          <p:cNvPr id="3084" name="Oval 13"/>
          <p:cNvSpPr>
            <a:spLocks noChangeArrowheads="1"/>
          </p:cNvSpPr>
          <p:nvPr/>
        </p:nvSpPr>
        <p:spPr bwMode="auto">
          <a:xfrm>
            <a:off x="3940175" y="3529013"/>
            <a:ext cx="549275" cy="166687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srgbClr val="000000"/>
              </a:solidFill>
              <a:ea typeface="Osaka"/>
              <a:cs typeface="Osaka"/>
            </a:endParaRPr>
          </a:p>
        </p:txBody>
      </p:sp>
      <p:cxnSp>
        <p:nvCxnSpPr>
          <p:cNvPr id="3085" name="Straight Connector 16"/>
          <p:cNvCxnSpPr>
            <a:cxnSpLocks noChangeShapeType="1"/>
          </p:cNvCxnSpPr>
          <p:nvPr/>
        </p:nvCxnSpPr>
        <p:spPr bwMode="auto">
          <a:xfrm>
            <a:off x="3900488" y="4794250"/>
            <a:ext cx="366712" cy="31115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6" name="Oval 18"/>
          <p:cNvSpPr>
            <a:spLocks noChangeArrowheads="1"/>
          </p:cNvSpPr>
          <p:nvPr/>
        </p:nvSpPr>
        <p:spPr bwMode="auto">
          <a:xfrm rot="-2570366">
            <a:off x="3368675" y="2360613"/>
            <a:ext cx="549275" cy="166687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srgbClr val="000000"/>
              </a:solidFill>
              <a:ea typeface="Osaka"/>
              <a:cs typeface="Osaka"/>
            </a:endParaRPr>
          </a:p>
        </p:txBody>
      </p:sp>
      <p:cxnSp>
        <p:nvCxnSpPr>
          <p:cNvPr id="3087" name="Straight Connector 19"/>
          <p:cNvCxnSpPr>
            <a:cxnSpLocks noChangeShapeType="1"/>
          </p:cNvCxnSpPr>
          <p:nvPr/>
        </p:nvCxnSpPr>
        <p:spPr bwMode="auto">
          <a:xfrm flipV="1">
            <a:off x="2209800" y="2438400"/>
            <a:ext cx="254000" cy="635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8" name="Straight Connector 22"/>
          <p:cNvCxnSpPr>
            <a:cxnSpLocks noChangeShapeType="1"/>
            <a:endCxn id="3086" idx="2"/>
          </p:cNvCxnSpPr>
          <p:nvPr/>
        </p:nvCxnSpPr>
        <p:spPr bwMode="auto">
          <a:xfrm flipV="1">
            <a:off x="1763713" y="2630488"/>
            <a:ext cx="1677987" cy="798512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9" name="TextBox 27"/>
          <p:cNvSpPr txBox="1">
            <a:spLocks noChangeArrowheads="1"/>
          </p:cNvSpPr>
          <p:nvPr/>
        </p:nvSpPr>
        <p:spPr bwMode="auto">
          <a:xfrm>
            <a:off x="381000" y="3429000"/>
            <a:ext cx="1828800" cy="468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Arlington Street: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4% poverty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2.6 premature deaths  per 1,000</a:t>
            </a:r>
          </a:p>
        </p:txBody>
      </p:sp>
      <p:sp>
        <p:nvSpPr>
          <p:cNvPr id="3090" name="TextBox 28"/>
          <p:cNvSpPr txBox="1">
            <a:spLocks noChangeArrowheads="1"/>
          </p:cNvSpPr>
          <p:nvPr/>
        </p:nvSpPr>
        <p:spPr bwMode="auto">
          <a:xfrm>
            <a:off x="381000" y="2209800"/>
            <a:ext cx="1828800" cy="468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Fenway: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14% poverty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smtClean="0">
                <a:solidFill>
                  <a:srgbClr val="000000"/>
                </a:solidFill>
                <a:ea typeface="Osaka"/>
                <a:cs typeface="Osaka"/>
              </a:rPr>
              <a:t> 4.3 premature deaths per 1,000</a:t>
            </a:r>
          </a:p>
        </p:txBody>
      </p:sp>
      <p:sp>
        <p:nvSpPr>
          <p:cNvPr id="3091" name="TextBox 29"/>
          <p:cNvSpPr txBox="1">
            <a:spLocks noChangeArrowheads="1"/>
          </p:cNvSpPr>
          <p:nvPr/>
        </p:nvSpPr>
        <p:spPr bwMode="auto">
          <a:xfrm>
            <a:off x="950913" y="5864225"/>
            <a:ext cx="68770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800" smtClean="0">
                <a:solidFill>
                  <a:srgbClr val="000000"/>
                </a:solidFill>
                <a:ea typeface="Osaka"/>
                <a:cs typeface="Osaka"/>
              </a:rPr>
              <a:t>Adapted from S. Galea: https://www.bu.edu/sph/2015/03/29/health-of-a-city-health-inequalities-in-boston-by-t-stops-a-pictorial-essay/</a:t>
            </a:r>
          </a:p>
        </p:txBody>
      </p:sp>
      <p:sp>
        <p:nvSpPr>
          <p:cNvPr id="26" name="5-Point Star 25"/>
          <p:cNvSpPr/>
          <p:nvPr/>
        </p:nvSpPr>
        <p:spPr bwMode="auto">
          <a:xfrm>
            <a:off x="3048000" y="2819400"/>
            <a:ext cx="319088" cy="22225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2" name="5-Point Star 25"/>
          <p:cNvSpPr/>
          <p:nvPr/>
        </p:nvSpPr>
        <p:spPr bwMode="auto">
          <a:xfrm>
            <a:off x="3962400" y="1752600"/>
            <a:ext cx="319088" cy="22225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3" name="5-Point Star 25"/>
          <p:cNvSpPr/>
          <p:nvPr/>
        </p:nvSpPr>
        <p:spPr bwMode="auto">
          <a:xfrm>
            <a:off x="4953000" y="1295400"/>
            <a:ext cx="319088" cy="22225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4" name="5-Point Star 25"/>
          <p:cNvSpPr/>
          <p:nvPr/>
        </p:nvSpPr>
        <p:spPr bwMode="auto">
          <a:xfrm>
            <a:off x="4038600" y="2971800"/>
            <a:ext cx="471488" cy="30480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5" name="5-Point Star 25"/>
          <p:cNvSpPr/>
          <p:nvPr/>
        </p:nvSpPr>
        <p:spPr bwMode="auto">
          <a:xfrm>
            <a:off x="3810000" y="4267200"/>
            <a:ext cx="319088" cy="22225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3099" name="AutoShape 27"/>
          <p:cNvSpPr>
            <a:spLocks noChangeArrowheads="1"/>
          </p:cNvSpPr>
          <p:nvPr/>
        </p:nvSpPr>
        <p:spPr bwMode="auto">
          <a:xfrm>
            <a:off x="3124200" y="30480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00" name="AutoShape 28"/>
          <p:cNvSpPr>
            <a:spLocks noChangeArrowheads="1"/>
          </p:cNvSpPr>
          <p:nvPr/>
        </p:nvSpPr>
        <p:spPr bwMode="auto">
          <a:xfrm>
            <a:off x="3505200" y="38100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01" name="AutoShape 29"/>
          <p:cNvSpPr>
            <a:spLocks noChangeArrowheads="1"/>
          </p:cNvSpPr>
          <p:nvPr/>
        </p:nvSpPr>
        <p:spPr bwMode="auto">
          <a:xfrm>
            <a:off x="3810000" y="33528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" name="5-Point Star 25"/>
          <p:cNvSpPr/>
          <p:nvPr/>
        </p:nvSpPr>
        <p:spPr bwMode="auto">
          <a:xfrm>
            <a:off x="3911600" y="2659063"/>
            <a:ext cx="319088" cy="22225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Osaka" charset="-128"/>
              <a:cs typeface="Osak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3495095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8" grpId="0" animBg="1"/>
      <p:bldP spid="3079" grpId="0" animBg="1"/>
      <p:bldP spid="3081" grpId="0" animBg="1"/>
      <p:bldP spid="3082" grpId="0" animBg="1"/>
      <p:bldP spid="3083" grpId="0" animBg="1"/>
      <p:bldP spid="3083" grpId="1" animBg="1"/>
      <p:bldP spid="3084" grpId="0" animBg="1"/>
      <p:bldP spid="3086" grpId="0" animBg="1"/>
      <p:bldP spid="3089" grpId="0" animBg="1"/>
      <p:bldP spid="3090" grpId="0" animBg="1"/>
      <p:bldP spid="3090" grpId="1" animBg="1"/>
      <p:bldP spid="3099" grpId="0" animBg="1"/>
      <p:bldP spid="3100" grpId="0" animBg="1"/>
      <p:bldP spid="31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161645"/>
                </a:solidFill>
              </a:rPr>
              <a:t>Boston Neighborhoods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8382000" cy="5029200"/>
          </a:xfrm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</a:rPr>
              <a:t>Recognition that neighborhood of residence is an important risk factor for health outcomes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>
                <a:solidFill>
                  <a:srgbClr val="000000"/>
                </a:solidFill>
              </a:rPr>
              <a:t>Independent of individual–level factors (Cozier et al, 2007, 2014; Krishnan et al, 2010; </a:t>
            </a:r>
            <a:r>
              <a:rPr lang="en-US" altLang="en-US" sz="2200" dirty="0" err="1" smtClean="0">
                <a:solidFill>
                  <a:srgbClr val="000000"/>
                </a:solidFill>
              </a:rPr>
              <a:t>Coogan</a:t>
            </a:r>
            <a:r>
              <a:rPr lang="en-US" altLang="en-US" sz="2200" dirty="0" smtClean="0">
                <a:solidFill>
                  <a:srgbClr val="000000"/>
                </a:solidFill>
              </a:rPr>
              <a:t> et al, 2010)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</a:rPr>
              <a:t>Update policy,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>
                <a:solidFill>
                  <a:srgbClr val="000000"/>
                </a:solidFill>
              </a:rPr>
              <a:t>Neighborhood redevelopment initiatives must include local redevelopment authorities, urban planning boards, public health, medicine, education, finance, etc.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>
                <a:solidFill>
                  <a:srgbClr val="000000"/>
                </a:solidFill>
              </a:rPr>
              <a:t>“Redevelop and Remain” vs. Redevelop and Gentrify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</a:rPr>
              <a:t>Support all schools in all neighborhoods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 i="1" dirty="0" smtClean="0">
                <a:solidFill>
                  <a:srgbClr val="000000"/>
                </a:solidFill>
              </a:rPr>
              <a:t>ALL</a:t>
            </a:r>
            <a:r>
              <a:rPr lang="en-US" altLang="en-US" sz="2200" dirty="0" smtClean="0">
                <a:solidFill>
                  <a:srgbClr val="000000"/>
                </a:solidFill>
              </a:rPr>
              <a:t> BPS elementary schools should be pipelines to Boston Latin School (BLS)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>
                <a:solidFill>
                  <a:srgbClr val="000000"/>
                </a:solidFill>
              </a:rPr>
              <a:t>Expand the BLS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>
                <a:solidFill>
                  <a:srgbClr val="000000"/>
                </a:solidFill>
              </a:rPr>
              <a:t>Expand the Vo-tech model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609600" y="1143000"/>
            <a:ext cx="7924800" cy="0"/>
          </a:xfrm>
          <a:prstGeom prst="line">
            <a:avLst/>
          </a:prstGeom>
          <a:noFill/>
          <a:ln w="38100" cmpd="dbl">
            <a:solidFill>
              <a:srgbClr val="7878D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754938" y="6400800"/>
            <a:ext cx="779462" cy="427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srgbClr val="808080">
                  <a:lumMod val="75000"/>
                </a:srgb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558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1276</TotalTime>
  <Words>274</Words>
  <Application>Microsoft Macintosh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Yvette Cozier</vt:lpstr>
      <vt:lpstr>Boston Neighborhoods</vt:lpstr>
      <vt:lpstr>Boston Neighborhoods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48</cp:revision>
  <dcterms:created xsi:type="dcterms:W3CDTF">2016-09-23T17:11:09Z</dcterms:created>
  <dcterms:modified xsi:type="dcterms:W3CDTF">2016-09-29T20:51:00Z</dcterms:modified>
</cp:coreProperties>
</file>