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3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4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6.xml" ContentType="application/vnd.openxmlformats-officedocument.theme+xml"/>
  <Override PartName="/ppt/theme/themeOverride1.xml" ContentType="application/vnd.openxmlformats-officedocument.themeOverrid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7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8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9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20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21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2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3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24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25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26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27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8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0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theme/theme31.xml" ContentType="application/vnd.openxmlformats-officedocument.theme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32.xml" ContentType="application/vnd.openxmlformats-officedocument.theme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3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theme/theme34.xml" ContentType="application/vnd.openxmlformats-officedocument.theme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theme/theme35.xml" ContentType="application/vnd.openxmlformats-officedocument.theme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6.xml" ContentType="application/vnd.openxmlformats-officedocument.theme+xml"/>
  <Override PartName="/ppt/theme/theme3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  <p:sldMasterId id="2147483790" r:id="rId2"/>
    <p:sldMasterId id="2147483802" r:id="rId3"/>
    <p:sldMasterId id="2147483814" r:id="rId4"/>
    <p:sldMasterId id="2147483826" r:id="rId5"/>
    <p:sldMasterId id="2147483838" r:id="rId6"/>
    <p:sldMasterId id="2147483850" r:id="rId7"/>
    <p:sldMasterId id="2147483863" r:id="rId8"/>
    <p:sldMasterId id="2147483875" r:id="rId9"/>
    <p:sldMasterId id="2147483888" r:id="rId10"/>
    <p:sldMasterId id="2147483901" r:id="rId11"/>
    <p:sldMasterId id="2147483914" r:id="rId12"/>
    <p:sldMasterId id="2147483927" r:id="rId13"/>
    <p:sldMasterId id="2147483940" r:id="rId14"/>
    <p:sldMasterId id="2147483952" r:id="rId15"/>
    <p:sldMasterId id="2147483964" r:id="rId16"/>
    <p:sldMasterId id="2147483976" r:id="rId17"/>
    <p:sldMasterId id="2147483990" r:id="rId18"/>
    <p:sldMasterId id="2147484002" r:id="rId19"/>
    <p:sldMasterId id="2147484014" r:id="rId20"/>
    <p:sldMasterId id="2147484026" r:id="rId21"/>
    <p:sldMasterId id="2147484038" r:id="rId22"/>
    <p:sldMasterId id="2147484050" r:id="rId23"/>
    <p:sldMasterId id="2147484062" r:id="rId24"/>
    <p:sldMasterId id="2147484074" r:id="rId25"/>
    <p:sldMasterId id="2147484086" r:id="rId26"/>
    <p:sldMasterId id="2147484098" r:id="rId27"/>
    <p:sldMasterId id="2147484110" r:id="rId28"/>
    <p:sldMasterId id="2147484122" r:id="rId29"/>
    <p:sldMasterId id="2147484135" r:id="rId30"/>
    <p:sldMasterId id="2147484147" r:id="rId31"/>
    <p:sldMasterId id="2147484160" r:id="rId32"/>
    <p:sldMasterId id="2147484173" r:id="rId33"/>
    <p:sldMasterId id="2147484186" r:id="rId34"/>
    <p:sldMasterId id="2147484199" r:id="rId35"/>
    <p:sldMasterId id="2147484212" r:id="rId36"/>
  </p:sldMasterIdLst>
  <p:notesMasterIdLst>
    <p:notesMasterId r:id="rId40"/>
  </p:notesMasterIdLst>
  <p:sldIdLst>
    <p:sldId id="332" r:id="rId37"/>
    <p:sldId id="333" r:id="rId38"/>
    <p:sldId id="334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0" autoAdjust="0"/>
    <p:restoredTop sz="95204" autoAdjust="0"/>
  </p:normalViewPr>
  <p:slideViewPr>
    <p:cSldViewPr snapToGrid="0">
      <p:cViewPr>
        <p:scale>
          <a:sx n="110" d="100"/>
          <a:sy n="110" d="100"/>
        </p:scale>
        <p:origin x="-416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7" Type="http://schemas.openxmlformats.org/officeDocument/2006/relationships/slide" Target="slides/slide1.xml"/><Relationship Id="rId38" Type="http://schemas.openxmlformats.org/officeDocument/2006/relationships/slide" Target="slides/slide2.xml"/><Relationship Id="rId39" Type="http://schemas.openxmlformats.org/officeDocument/2006/relationships/slide" Target="slides/slide3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en-US" sz="1800" dirty="0">
                <a:latin typeface="+mj-lt"/>
              </a:rPr>
              <a:t>Number of FIO Reports by Officer </a:t>
            </a:r>
            <a:r>
              <a:rPr lang="en-US" sz="1800" dirty="0" smtClean="0">
                <a:latin typeface="+mj-lt"/>
              </a:rPr>
              <a:t>Under</a:t>
            </a:r>
          </a:p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en-US" sz="1800" u="sng" dirty="0" smtClean="0">
                <a:latin typeface="+mj-lt"/>
              </a:rPr>
              <a:t>One Supervisor</a:t>
            </a:r>
          </a:p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en-US" sz="1800" dirty="0" smtClean="0">
                <a:latin typeface="+mj-lt"/>
              </a:rPr>
              <a:t>Boston Police Department, 2011-2014</a:t>
            </a:r>
            <a:endParaRPr lang="en-US" sz="1800" dirty="0">
              <a:latin typeface="+mj-lt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5400">
                <a:solidFill>
                  <a:schemeClr val="accent1"/>
                </a:solidFill>
              </a:ln>
              <a:effectLst/>
            </c:spPr>
          </c:marker>
          <c:xVal>
            <c:strRef>
              <c:f>Sheet6!$C$285:$C$378</c:f>
              <c:strCache>
                <c:ptCount val="94"/>
                <c:pt idx="0">
                  <c:v>Anthony   Poulos</c:v>
                </c:pt>
                <c:pt idx="1">
                  <c:v>Nicholas   Onishuk</c:v>
                </c:pt>
                <c:pt idx="2">
                  <c:v>William  J Flaherty</c:v>
                </c:pt>
                <c:pt idx="3">
                  <c:v>Javier  A Velasquez</c:v>
                </c:pt>
                <c:pt idx="4">
                  <c:v>John  E Ball</c:v>
                </c:pt>
                <c:pt idx="5">
                  <c:v>TIMOTHY M HORAN</c:v>
                </c:pt>
                <c:pt idx="6">
                  <c:v>William   Walker</c:v>
                </c:pt>
                <c:pt idx="7">
                  <c:v>Joseph   Cloherty</c:v>
                </c:pt>
                <c:pt idx="8">
                  <c:v>RICHARD L MEDINA</c:v>
                </c:pt>
                <c:pt idx="9">
                  <c:v>Michael   Miller</c:v>
                </c:pt>
                <c:pt idx="10">
                  <c:v>WAYNE E HESTER</c:v>
                </c:pt>
                <c:pt idx="11">
                  <c:v>Lylana   Jones-Henderson</c:v>
                </c:pt>
                <c:pt idx="12">
                  <c:v>Nicholas G Moore</c:v>
                </c:pt>
                <c:pt idx="13">
                  <c:v>Matthew G Shea</c:v>
                </c:pt>
                <c:pt idx="14">
                  <c:v>Timothy   Cullen</c:v>
                </c:pt>
                <c:pt idx="15">
                  <c:v>Jason   Romano</c:v>
                </c:pt>
                <c:pt idx="16">
                  <c:v>Michael  D Holden</c:v>
                </c:pt>
                <c:pt idx="17">
                  <c:v>PATRICK J KELLY</c:v>
                </c:pt>
                <c:pt idx="18">
                  <c:v>Kevin   Sullivan</c:v>
                </c:pt>
                <c:pt idx="19">
                  <c:v>Joseph   McDonough</c:v>
                </c:pt>
                <c:pt idx="20">
                  <c:v>Matthew   Walsh</c:v>
                </c:pt>
                <c:pt idx="21">
                  <c:v>Timothy Paul Coughlin</c:v>
                </c:pt>
                <c:pt idx="22">
                  <c:v>Andrew   Caron</c:v>
                </c:pt>
                <c:pt idx="23">
                  <c:v>JOSEPH D MCDONOUGH</c:v>
                </c:pt>
                <c:pt idx="24">
                  <c:v>Daniel   Toomey</c:v>
                </c:pt>
                <c:pt idx="25">
                  <c:v>SEAN   MARTIN</c:v>
                </c:pt>
                <c:pt idx="26">
                  <c:v>Connor   Hardy</c:v>
                </c:pt>
                <c:pt idx="27">
                  <c:v>Justin D Cremins</c:v>
                </c:pt>
                <c:pt idx="28">
                  <c:v>Matthew F Becker</c:v>
                </c:pt>
                <c:pt idx="29">
                  <c:v>Domenic   Columbo</c:v>
                </c:pt>
                <c:pt idx="30">
                  <c:v>Patrick   Kane</c:v>
                </c:pt>
                <c:pt idx="31">
                  <c:v>Stephen   O'Connell</c:v>
                </c:pt>
                <c:pt idx="32">
                  <c:v>Fabian    Belgrave</c:v>
                </c:pt>
                <c:pt idx="33">
                  <c:v>Matthew J Grogan</c:v>
                </c:pt>
                <c:pt idx="34">
                  <c:v>EDWARD L GATLEY III</c:v>
                </c:pt>
                <c:pt idx="35">
                  <c:v>Jeffrey   Lopes</c:v>
                </c:pt>
                <c:pt idx="36">
                  <c:v>Quandell   Ballard</c:v>
                </c:pt>
                <c:pt idx="37">
                  <c:v>Brian   Carlson</c:v>
                </c:pt>
                <c:pt idx="38">
                  <c:v>BRIAN M FITZGIBBON</c:v>
                </c:pt>
                <c:pt idx="39">
                  <c:v>Michael   O'Dwyer</c:v>
                </c:pt>
                <c:pt idx="40">
                  <c:v> Mary   Courtney</c:v>
                </c:pt>
                <c:pt idx="41">
                  <c:v>Gregory   Joseph</c:v>
                </c:pt>
                <c:pt idx="42">
                  <c:v>Kevin   Coakley</c:v>
                </c:pt>
                <c:pt idx="43">
                  <c:v>Isaac   Jackson</c:v>
                </c:pt>
                <c:pt idx="44">
                  <c:v>Reivilo  Degrave</c:v>
                </c:pt>
                <c:pt idx="45">
                  <c:v>Stephen M O'Neil</c:v>
                </c:pt>
                <c:pt idx="46">
                  <c:v>Scott D Lucas</c:v>
                </c:pt>
                <c:pt idx="47">
                  <c:v>Edwin   Lopez</c:v>
                </c:pt>
                <c:pt idx="48">
                  <c:v>STEVEN A.   DODD</c:v>
                </c:pt>
                <c:pt idx="49">
                  <c:v>Daniel  B Kornetsky</c:v>
                </c:pt>
                <c:pt idx="50">
                  <c:v>Christopher   Stevens</c:v>
                </c:pt>
                <c:pt idx="51">
                  <c:v>David   Crabbe</c:v>
                </c:pt>
                <c:pt idx="52">
                  <c:v>Thomas  Michael Finn</c:v>
                </c:pt>
                <c:pt idx="53">
                  <c:v>Nicholas   Bernazzani</c:v>
                </c:pt>
                <c:pt idx="54">
                  <c:v>John   Burke</c:v>
                </c:pt>
                <c:pt idx="55">
                  <c:v>JAMES L GALVIN</c:v>
                </c:pt>
                <c:pt idx="56">
                  <c:v>CHRISTOPHER R.   CARR</c:v>
                </c:pt>
                <c:pt idx="57">
                  <c:v>Michael  F Fanning</c:v>
                </c:pt>
                <c:pt idx="58">
                  <c:v>Paul William   Sheehan</c:v>
                </c:pt>
                <c:pt idx="59">
                  <c:v>Michael T McManus</c:v>
                </c:pt>
                <c:pt idx="60">
                  <c:v>Brian W Johnson</c:v>
                </c:pt>
                <c:pt idx="61">
                  <c:v>Nicole   Ryan</c:v>
                </c:pt>
                <c:pt idx="62">
                  <c:v>Kevin R Plunkett</c:v>
                </c:pt>
                <c:pt idx="63">
                  <c:v>Serge  A Sanon</c:v>
                </c:pt>
                <c:pt idx="64">
                  <c:v>Dany   Matos</c:v>
                </c:pt>
                <c:pt idx="65">
                  <c:v>James L Walsh</c:v>
                </c:pt>
                <c:pt idx="66">
                  <c:v>LUIS M ANJOS</c:v>
                </c:pt>
                <c:pt idx="67">
                  <c:v>John P Quinn</c:v>
                </c:pt>
                <c:pt idx="68">
                  <c:v>Melissa A   Lombardo</c:v>
                </c:pt>
                <c:pt idx="69">
                  <c:v>unknown   unknown - see comments</c:v>
                </c:pt>
                <c:pt idx="70">
                  <c:v>Samora   Lopes</c:v>
                </c:pt>
                <c:pt idx="71">
                  <c:v>Joseph   Abasciano</c:v>
                </c:pt>
                <c:pt idx="72">
                  <c:v>Andrew   Hunter</c:v>
                </c:pt>
                <c:pt idx="73">
                  <c:v>David   Bianchetto</c:v>
                </c:pt>
                <c:pt idx="74">
                  <c:v>Kevin J McClay</c:v>
                </c:pt>
                <c:pt idx="75">
                  <c:v>Eric   Merner</c:v>
                </c:pt>
                <c:pt idx="76">
                  <c:v>Michael   Burke</c:v>
                </c:pt>
                <c:pt idx="77">
                  <c:v>Brian P Holmes</c:v>
                </c:pt>
                <c:pt idx="78">
                  <c:v>Michael   Golden</c:v>
                </c:pt>
                <c:pt idx="79">
                  <c:v>Brendan   Lyons</c:v>
                </c:pt>
                <c:pt idx="80">
                  <c:v>Eric  L MacPherson</c:v>
                </c:pt>
                <c:pt idx="81">
                  <c:v>Antoine   Ramos</c:v>
                </c:pt>
                <c:pt idx="82">
                  <c:v>Jeffrey C Connolly</c:v>
                </c:pt>
                <c:pt idx="83">
                  <c:v>Michael   McDougall</c:v>
                </c:pt>
                <c:pt idx="84">
                  <c:v>Nicholas   Fisher</c:v>
                </c:pt>
                <c:pt idx="85">
                  <c:v>David   Godin</c:v>
                </c:pt>
                <c:pt idx="86">
                  <c:v>Donald   Nicholas</c:v>
                </c:pt>
                <c:pt idx="87">
                  <c:v>Jose   Diaz</c:v>
                </c:pt>
                <c:pt idx="88">
                  <c:v>Shawn J McCarthy</c:v>
                </c:pt>
                <c:pt idx="89">
                  <c:v>ANDREW   BLAKE</c:v>
                </c:pt>
                <c:pt idx="90">
                  <c:v>MICHAEL   O'ROURKE</c:v>
                </c:pt>
                <c:pt idx="91">
                  <c:v>David L Santosuosso</c:v>
                </c:pt>
                <c:pt idx="92">
                  <c:v>EDWARD P.   DERVAN</c:v>
                </c:pt>
                <c:pt idx="93">
                  <c:v>James   O'Loughlin</c:v>
                </c:pt>
              </c:strCache>
            </c:strRef>
          </c:xVal>
          <c:yVal>
            <c:numRef>
              <c:f>Sheet6!$D$285:$D$378</c:f>
              <c:numCache>
                <c:formatCode>###0</c:formatCode>
                <c:ptCount val="94"/>
                <c:pt idx="0">
                  <c:v>20.0</c:v>
                </c:pt>
                <c:pt idx="1">
                  <c:v>20.0</c:v>
                </c:pt>
                <c:pt idx="2">
                  <c:v>20.0</c:v>
                </c:pt>
                <c:pt idx="3">
                  <c:v>21.0</c:v>
                </c:pt>
                <c:pt idx="4">
                  <c:v>21.0</c:v>
                </c:pt>
                <c:pt idx="5">
                  <c:v>21.0</c:v>
                </c:pt>
                <c:pt idx="6">
                  <c:v>21.0</c:v>
                </c:pt>
                <c:pt idx="7">
                  <c:v>22.0</c:v>
                </c:pt>
                <c:pt idx="8">
                  <c:v>23.0</c:v>
                </c:pt>
                <c:pt idx="9">
                  <c:v>24.0</c:v>
                </c:pt>
                <c:pt idx="10">
                  <c:v>24.0</c:v>
                </c:pt>
                <c:pt idx="11">
                  <c:v>26.0</c:v>
                </c:pt>
                <c:pt idx="12">
                  <c:v>26.0</c:v>
                </c:pt>
                <c:pt idx="13">
                  <c:v>27.0</c:v>
                </c:pt>
                <c:pt idx="14">
                  <c:v>27.0</c:v>
                </c:pt>
                <c:pt idx="15">
                  <c:v>28.0</c:v>
                </c:pt>
                <c:pt idx="16">
                  <c:v>28.0</c:v>
                </c:pt>
                <c:pt idx="17">
                  <c:v>28.0</c:v>
                </c:pt>
                <c:pt idx="18">
                  <c:v>29.0</c:v>
                </c:pt>
                <c:pt idx="19">
                  <c:v>30.0</c:v>
                </c:pt>
                <c:pt idx="20">
                  <c:v>30.0</c:v>
                </c:pt>
                <c:pt idx="21">
                  <c:v>30.0</c:v>
                </c:pt>
                <c:pt idx="22">
                  <c:v>31.0</c:v>
                </c:pt>
                <c:pt idx="23">
                  <c:v>33.0</c:v>
                </c:pt>
                <c:pt idx="24">
                  <c:v>34.0</c:v>
                </c:pt>
                <c:pt idx="25">
                  <c:v>34.0</c:v>
                </c:pt>
                <c:pt idx="26">
                  <c:v>36.0</c:v>
                </c:pt>
                <c:pt idx="27">
                  <c:v>37.0</c:v>
                </c:pt>
                <c:pt idx="28">
                  <c:v>37.0</c:v>
                </c:pt>
                <c:pt idx="29">
                  <c:v>40.0</c:v>
                </c:pt>
                <c:pt idx="30">
                  <c:v>41.0</c:v>
                </c:pt>
                <c:pt idx="31">
                  <c:v>41.0</c:v>
                </c:pt>
                <c:pt idx="32">
                  <c:v>43.0</c:v>
                </c:pt>
                <c:pt idx="33">
                  <c:v>46.0</c:v>
                </c:pt>
                <c:pt idx="34">
                  <c:v>48.0</c:v>
                </c:pt>
                <c:pt idx="35">
                  <c:v>52.0</c:v>
                </c:pt>
                <c:pt idx="36">
                  <c:v>52.0</c:v>
                </c:pt>
                <c:pt idx="37">
                  <c:v>53.0</c:v>
                </c:pt>
                <c:pt idx="38">
                  <c:v>53.0</c:v>
                </c:pt>
                <c:pt idx="39">
                  <c:v>54.0</c:v>
                </c:pt>
                <c:pt idx="40">
                  <c:v>57.0</c:v>
                </c:pt>
                <c:pt idx="41">
                  <c:v>58.0</c:v>
                </c:pt>
                <c:pt idx="42">
                  <c:v>59.0</c:v>
                </c:pt>
                <c:pt idx="43">
                  <c:v>62.0</c:v>
                </c:pt>
                <c:pt idx="44">
                  <c:v>62.0</c:v>
                </c:pt>
                <c:pt idx="45">
                  <c:v>66.0</c:v>
                </c:pt>
                <c:pt idx="46">
                  <c:v>67.0</c:v>
                </c:pt>
                <c:pt idx="47">
                  <c:v>68.0</c:v>
                </c:pt>
                <c:pt idx="48">
                  <c:v>68.0</c:v>
                </c:pt>
                <c:pt idx="49">
                  <c:v>69.0</c:v>
                </c:pt>
                <c:pt idx="50">
                  <c:v>70.0</c:v>
                </c:pt>
                <c:pt idx="51">
                  <c:v>70.0</c:v>
                </c:pt>
                <c:pt idx="52">
                  <c:v>72.0</c:v>
                </c:pt>
                <c:pt idx="53">
                  <c:v>78.0</c:v>
                </c:pt>
                <c:pt idx="54">
                  <c:v>82.0</c:v>
                </c:pt>
                <c:pt idx="55">
                  <c:v>86.0</c:v>
                </c:pt>
                <c:pt idx="56">
                  <c:v>88.0</c:v>
                </c:pt>
                <c:pt idx="57">
                  <c:v>89.0</c:v>
                </c:pt>
                <c:pt idx="58">
                  <c:v>93.0</c:v>
                </c:pt>
                <c:pt idx="59">
                  <c:v>95.0</c:v>
                </c:pt>
                <c:pt idx="60">
                  <c:v>99.0</c:v>
                </c:pt>
                <c:pt idx="61">
                  <c:v>101.0</c:v>
                </c:pt>
                <c:pt idx="62">
                  <c:v>103.0</c:v>
                </c:pt>
                <c:pt idx="63">
                  <c:v>105.0</c:v>
                </c:pt>
                <c:pt idx="64">
                  <c:v>113.0</c:v>
                </c:pt>
                <c:pt idx="65">
                  <c:v>128.0</c:v>
                </c:pt>
                <c:pt idx="66">
                  <c:v>129.0</c:v>
                </c:pt>
                <c:pt idx="67">
                  <c:v>130.0</c:v>
                </c:pt>
                <c:pt idx="68">
                  <c:v>130.0</c:v>
                </c:pt>
                <c:pt idx="69">
                  <c:v>139.0</c:v>
                </c:pt>
                <c:pt idx="70">
                  <c:v>149.0</c:v>
                </c:pt>
                <c:pt idx="71">
                  <c:v>159.0</c:v>
                </c:pt>
                <c:pt idx="72">
                  <c:v>161.0</c:v>
                </c:pt>
                <c:pt idx="73">
                  <c:v>165.0</c:v>
                </c:pt>
                <c:pt idx="74">
                  <c:v>174.0</c:v>
                </c:pt>
                <c:pt idx="75">
                  <c:v>180.0</c:v>
                </c:pt>
                <c:pt idx="76">
                  <c:v>184.0</c:v>
                </c:pt>
                <c:pt idx="77">
                  <c:v>195.0</c:v>
                </c:pt>
                <c:pt idx="78">
                  <c:v>201.0</c:v>
                </c:pt>
                <c:pt idx="79">
                  <c:v>218.0</c:v>
                </c:pt>
                <c:pt idx="80">
                  <c:v>225.0</c:v>
                </c:pt>
                <c:pt idx="81">
                  <c:v>244.0</c:v>
                </c:pt>
                <c:pt idx="82">
                  <c:v>245.0</c:v>
                </c:pt>
                <c:pt idx="83">
                  <c:v>246.0</c:v>
                </c:pt>
                <c:pt idx="84">
                  <c:v>284.0</c:v>
                </c:pt>
                <c:pt idx="85">
                  <c:v>318.0</c:v>
                </c:pt>
                <c:pt idx="86">
                  <c:v>335.0</c:v>
                </c:pt>
                <c:pt idx="87">
                  <c:v>335.0</c:v>
                </c:pt>
                <c:pt idx="88">
                  <c:v>362.0</c:v>
                </c:pt>
                <c:pt idx="89">
                  <c:v>461.0</c:v>
                </c:pt>
                <c:pt idx="90">
                  <c:v>516.0</c:v>
                </c:pt>
                <c:pt idx="91">
                  <c:v>520.0</c:v>
                </c:pt>
                <c:pt idx="92">
                  <c:v>1523.0</c:v>
                </c:pt>
                <c:pt idx="93">
                  <c:v>1658.0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8488968"/>
        <c:axId val="2108477608"/>
      </c:scatterChart>
      <c:valAx>
        <c:axId val="21084889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8477608"/>
        <c:crosses val="autoZero"/>
        <c:crossBetween val="midCat"/>
      </c:valAx>
      <c:valAx>
        <c:axId val="210847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1084889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FF096-5A76-48E9-80B6-E27143C7BBA4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86826-82B5-42B1-838E-80AA596C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25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070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5888" y="1163638"/>
            <a:ext cx="418782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DE208-265E-4773-8E6E-58CB7FE5E345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122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5888" y="1163638"/>
            <a:ext cx="418782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DE208-265E-4773-8E6E-58CB7FE5E345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648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3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3.pn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3.pn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3.png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3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3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Relationship Id="rId2" Type="http://schemas.openxmlformats.org/officeDocument/2006/relationships/image" Target="../media/image7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Relationship Id="rId2" Type="http://schemas.openxmlformats.org/officeDocument/2006/relationships/image" Target="../media/image3.png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3.png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3.png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Relationship Id="rId2" Type="http://schemas.openxmlformats.org/officeDocument/2006/relationships/image" Target="../media/image3.png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Relationship Id="rId2" Type="http://schemas.openxmlformats.org/officeDocument/2006/relationships/image" Target="../media/image3.png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Relationship Id="rId2" Type="http://schemas.openxmlformats.org/officeDocument/2006/relationships/image" Target="../media/image3.png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Relationship Id="rId2" Type="http://schemas.openxmlformats.org/officeDocument/2006/relationships/image" Target="../media/image3.png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3.png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Relationship Id="rId2" Type="http://schemas.openxmlformats.org/officeDocument/2006/relationships/image" Target="../media/image3.png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Relationship Id="rId2" Type="http://schemas.openxmlformats.org/officeDocument/2006/relationships/image" Target="../media/image3.png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Relationship Id="rId2" Type="http://schemas.openxmlformats.org/officeDocument/2006/relationships/image" Target="../media/image3.png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Relationship Id="rId2" Type="http://schemas.openxmlformats.org/officeDocument/2006/relationships/image" Target="../media/image3.png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14207902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7312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318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7962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2221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1813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2539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94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6427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3416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5259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/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D84D07-A273-439C-B394-BF0DD20B0BE3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7027C6E-9348-47AC-A8F2-99C29C66DBC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0234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611ADB-6DA0-4D63-A994-F0855A0C7AD8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2B8DD4-CF3F-4022-B2CA-11F74E31EA09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9529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07A367-6614-4A2C-B10B-57B5BB3465B2}" type="datetimeFigureOut">
              <a:rPr lang="en-US" altLang="en-US"/>
              <a:pPr/>
              <a:t>9/29/16</a:t>
            </a:fld>
            <a:endParaRPr lang="en-US" alt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15505C8-4F8E-4DD9-BCE9-1126EC7C3F5E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2389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92FEE2-99E2-4B47-B6B4-CFB1BBF7B3E5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32BDEA-092E-45DF-9433-31C75BE0D9B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08733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FF8F8C-4A8E-4B38-9542-5A00B91B1A6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49DC5-8973-41C6-80A9-80988BD20F05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40789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5CED70-E5DC-4518-A0D7-35E941D38CB1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0F4885-6BB0-4194-B23F-03E0C4F59A9E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01895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0813"/>
            <a:ext cx="8831263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6B83B8-7BF8-42D9-9914-2EA52919964E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B1E67-66F6-4016-A490-9996D223000A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52944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ectangle 6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8C9AFE-F48A-4951-A94D-81E0F2DB5D36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0457B37-5F3B-46A0-ADBF-934E34DB16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001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D0D90A-B39F-421A-8920-A6C294148D82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C3078-4FAC-482B-8573-CA1FF1C18E6C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307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1F76A2-6C30-41AD-B713-A33D5DC0108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D8CEA-9902-49C0-BC0E-685813A8D85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27063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7638"/>
            <a:ext cx="6705600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10400" y="147638"/>
            <a:ext cx="19558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78CD78-E7E9-4549-B673-E5A1C99814D9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21B307-4B53-4E0D-BD5C-4F54AFA4AF66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3246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pl-PL" noProof="0" smtClean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oston_univ_cmyk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73" y="6172200"/>
            <a:ext cx="1143000" cy="548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366306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5810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5620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617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3148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5841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1685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8561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31455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626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7265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srgbClr val="F5F5F5"/>
                </a:solidFill>
              </a:rPr>
              <a:pPr/>
              <a:t>9/29/16</a:t>
            </a:fld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645135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645135">
                  <a:lumMod val="50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91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=""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0017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20868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65797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4604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3534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9821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09854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215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27731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85449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65941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2849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08840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3756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29055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4257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2332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8417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11836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6506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52246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461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9836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7743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2795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3591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20243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4082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19008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2567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33710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74867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299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21427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51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6434" y="2638044"/>
            <a:ext cx="3203828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02685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62256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57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7577" y="3143250"/>
            <a:ext cx="3202686" cy="259677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190113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5300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0126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9481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3504" y="2243829"/>
            <a:ext cx="3364992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55552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6392" y="2243828"/>
            <a:ext cx="3371249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9/29/16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6065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227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973956" cy="498348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3352" y="937260"/>
            <a:ext cx="4648867" cy="498348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5915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2C019-681E-42C9-A157-BF87927B34F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562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A3C9A-9EB4-439A-B06B-12A16F3A34A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71840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AEE53-0E89-4C7B-8BCF-498B4E1138E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5446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88748-494F-46F6-9948-59821F74E8C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579274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EED06-17BA-48AD-9B38-A4F8B49A2F8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62273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7AE12-5A7E-4A23-8605-C6E7A47BAEB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6951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5895E-8016-4DFB-9A30-A18C633C8EA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6603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AF1D9-AFD0-49FE-B428-7BD4C356DA4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02729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23E3A-7969-4652-9AC8-FFD6705A698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30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31B2E-C8F4-499D-A156-C302338E25C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62153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A8DB-35F3-4DC7-9DF8-19616F37675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1434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9.xml"/><Relationship Id="rId3" Type="http://schemas.openxmlformats.org/officeDocument/2006/relationships/slideLayout" Target="../slideLayouts/slideLayout60.xml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1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81.xml"/><Relationship Id="rId2" Type="http://schemas.openxmlformats.org/officeDocument/2006/relationships/slideLayout" Target="../slideLayouts/slideLayout82.xml"/><Relationship Id="rId3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5.xml"/><Relationship Id="rId6" Type="http://schemas.openxmlformats.org/officeDocument/2006/relationships/slideLayout" Target="../slideLayouts/slideLayout86.xml"/><Relationship Id="rId7" Type="http://schemas.openxmlformats.org/officeDocument/2006/relationships/slideLayout" Target="../slideLayouts/slideLayout87.xml"/><Relationship Id="rId8" Type="http://schemas.openxmlformats.org/officeDocument/2006/relationships/slideLayout" Target="../slideLayouts/slideLayout88.xml"/><Relationship Id="rId9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theme" Target="../theme/theme9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5.xml"/><Relationship Id="rId13" Type="http://schemas.openxmlformats.org/officeDocument/2006/relationships/theme" Target="../theme/theme10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3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27.xml"/><Relationship Id="rId13" Type="http://schemas.openxmlformats.org/officeDocument/2006/relationships/theme" Target="../theme/theme1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5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39.xml"/><Relationship Id="rId13" Type="http://schemas.openxmlformats.org/officeDocument/2006/relationships/theme" Target="../theme/theme1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4.xml"/><Relationship Id="rId8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1.xml"/><Relationship Id="rId13" Type="http://schemas.openxmlformats.org/officeDocument/2006/relationships/theme" Target="../theme/theme1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9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2.xml"/><Relationship Id="rId12" Type="http://schemas.openxmlformats.org/officeDocument/2006/relationships/theme" Target="../theme/theme14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58.xml"/><Relationship Id="rId8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1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3.xml"/><Relationship Id="rId12" Type="http://schemas.openxmlformats.org/officeDocument/2006/relationships/theme" Target="../theme/theme1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69.xml"/><Relationship Id="rId8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2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4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3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197.xml"/><Relationship Id="rId14" Type="http://schemas.openxmlformats.org/officeDocument/2006/relationships/theme" Target="../theme/theme17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1.xml"/><Relationship Id="rId8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4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8.xml"/><Relationship Id="rId12" Type="http://schemas.openxmlformats.org/officeDocument/2006/relationships/theme" Target="../theme/theme18.xml"/><Relationship Id="rId1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4.xml"/><Relationship Id="rId8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7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9.xml"/><Relationship Id="rId12" Type="http://schemas.openxmlformats.org/officeDocument/2006/relationships/theme" Target="../theme/theme19.xml"/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0.xml"/><Relationship Id="rId12" Type="http://schemas.openxmlformats.org/officeDocument/2006/relationships/theme" Target="../theme/theme20.xml"/><Relationship Id="rId1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6.xml"/><Relationship Id="rId8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29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1.xml"/><Relationship Id="rId12" Type="http://schemas.openxmlformats.org/officeDocument/2006/relationships/theme" Target="../theme/theme21.xml"/><Relationship Id="rId1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37.xml"/><Relationship Id="rId8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0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2.xml"/><Relationship Id="rId12" Type="http://schemas.openxmlformats.org/officeDocument/2006/relationships/theme" Target="../theme/theme22.xml"/><Relationship Id="rId1" Type="http://schemas.openxmlformats.org/officeDocument/2006/relationships/slideLayout" Target="../slideLayouts/slideLayout242.xml"/><Relationship Id="rId2" Type="http://schemas.openxmlformats.org/officeDocument/2006/relationships/slideLayout" Target="../slideLayouts/slideLayout243.xml"/><Relationship Id="rId3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48.xml"/><Relationship Id="rId8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51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3.xml"/><Relationship Id="rId12" Type="http://schemas.openxmlformats.org/officeDocument/2006/relationships/theme" Target="../theme/theme23.xml"/><Relationship Id="rId1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59.xml"/><Relationship Id="rId8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2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4.xml"/><Relationship Id="rId12" Type="http://schemas.openxmlformats.org/officeDocument/2006/relationships/theme" Target="../theme/theme2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70.xml"/><Relationship Id="rId8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73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5.xml"/><Relationship Id="rId12" Type="http://schemas.openxmlformats.org/officeDocument/2006/relationships/theme" Target="../theme/theme2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78.xml"/><Relationship Id="rId5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1.xml"/><Relationship Id="rId8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84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6.xml"/><Relationship Id="rId12" Type="http://schemas.openxmlformats.org/officeDocument/2006/relationships/theme" Target="../theme/theme2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2.xml"/><Relationship Id="rId8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4.xml"/><Relationship Id="rId10" Type="http://schemas.openxmlformats.org/officeDocument/2006/relationships/slideLayout" Target="../slideLayouts/slideLayout295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7.xml"/><Relationship Id="rId12" Type="http://schemas.openxmlformats.org/officeDocument/2006/relationships/theme" Target="../theme/theme27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3.xml"/><Relationship Id="rId8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06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8.xml"/><Relationship Id="rId12" Type="http://schemas.openxmlformats.org/officeDocument/2006/relationships/theme" Target="../theme/theme28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309.xml"/><Relationship Id="rId3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4.xml"/><Relationship Id="rId8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17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0.xml"/><Relationship Id="rId13" Type="http://schemas.openxmlformats.org/officeDocument/2006/relationships/theme" Target="../theme/theme29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20.xml"/><Relationship Id="rId3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4.xml"/><Relationship Id="rId7" Type="http://schemas.openxmlformats.org/officeDocument/2006/relationships/slideLayout" Target="../slideLayouts/slideLayout325.xml"/><Relationship Id="rId8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28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1.xml"/><Relationship Id="rId12" Type="http://schemas.openxmlformats.org/officeDocument/2006/relationships/theme" Target="../theme/theme30.xml"/><Relationship Id="rId1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37.xml"/><Relationship Id="rId8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40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2.xml"/><Relationship Id="rId12" Type="http://schemas.openxmlformats.org/officeDocument/2006/relationships/slideLayout" Target="../slideLayouts/slideLayout353.xml"/><Relationship Id="rId13" Type="http://schemas.openxmlformats.org/officeDocument/2006/relationships/theme" Target="../theme/theme3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45.xml"/><Relationship Id="rId5" Type="http://schemas.openxmlformats.org/officeDocument/2006/relationships/slideLayout" Target="../slideLayouts/slideLayout346.xml"/><Relationship Id="rId6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48.xml"/><Relationship Id="rId8" Type="http://schemas.openxmlformats.org/officeDocument/2006/relationships/slideLayout" Target="../slideLayouts/slideLayout349.xml"/><Relationship Id="rId9" Type="http://schemas.openxmlformats.org/officeDocument/2006/relationships/slideLayout" Target="../slideLayouts/slideLayout350.xml"/><Relationship Id="rId10" Type="http://schemas.openxmlformats.org/officeDocument/2006/relationships/slideLayout" Target="../slideLayouts/slideLayout351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4.xml"/><Relationship Id="rId12" Type="http://schemas.openxmlformats.org/officeDocument/2006/relationships/slideLayout" Target="../slideLayouts/slideLayout365.xml"/><Relationship Id="rId13" Type="http://schemas.openxmlformats.org/officeDocument/2006/relationships/theme" Target="../theme/theme3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55.xml"/><Relationship Id="rId3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8.xml"/><Relationship Id="rId6" Type="http://schemas.openxmlformats.org/officeDocument/2006/relationships/slideLayout" Target="../slideLayouts/slideLayout359.xml"/><Relationship Id="rId7" Type="http://schemas.openxmlformats.org/officeDocument/2006/relationships/slideLayout" Target="../slideLayouts/slideLayout360.xml"/><Relationship Id="rId8" Type="http://schemas.openxmlformats.org/officeDocument/2006/relationships/slideLayout" Target="../slideLayouts/slideLayout361.xml"/><Relationship Id="rId9" Type="http://schemas.openxmlformats.org/officeDocument/2006/relationships/slideLayout" Target="../slideLayouts/slideLayout362.xml"/><Relationship Id="rId10" Type="http://schemas.openxmlformats.org/officeDocument/2006/relationships/slideLayout" Target="../slideLayouts/slideLayout363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6.xml"/><Relationship Id="rId12" Type="http://schemas.openxmlformats.org/officeDocument/2006/relationships/slideLayout" Target="../slideLayouts/slideLayout377.xml"/><Relationship Id="rId13" Type="http://schemas.openxmlformats.org/officeDocument/2006/relationships/theme" Target="../theme/theme3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66.xml"/><Relationship Id="rId2" Type="http://schemas.openxmlformats.org/officeDocument/2006/relationships/slideLayout" Target="../slideLayouts/slideLayout367.xml"/><Relationship Id="rId3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69.xml"/><Relationship Id="rId5" Type="http://schemas.openxmlformats.org/officeDocument/2006/relationships/slideLayout" Target="../slideLayouts/slideLayout370.xml"/><Relationship Id="rId6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2.xml"/><Relationship Id="rId8" Type="http://schemas.openxmlformats.org/officeDocument/2006/relationships/slideLayout" Target="../slideLayouts/slideLayout373.xml"/><Relationship Id="rId9" Type="http://schemas.openxmlformats.org/officeDocument/2006/relationships/slideLayout" Target="../slideLayouts/slideLayout374.xml"/><Relationship Id="rId10" Type="http://schemas.openxmlformats.org/officeDocument/2006/relationships/slideLayout" Target="../slideLayouts/slideLayout375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8.xml"/><Relationship Id="rId12" Type="http://schemas.openxmlformats.org/officeDocument/2006/relationships/slideLayout" Target="../slideLayouts/slideLayout389.xml"/><Relationship Id="rId13" Type="http://schemas.openxmlformats.org/officeDocument/2006/relationships/theme" Target="../theme/theme34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79.xml"/><Relationship Id="rId3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81.xml"/><Relationship Id="rId5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4.xml"/><Relationship Id="rId8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86.xml"/><Relationship Id="rId10" Type="http://schemas.openxmlformats.org/officeDocument/2006/relationships/slideLayout" Target="../slideLayouts/slideLayout387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0.xml"/><Relationship Id="rId12" Type="http://schemas.openxmlformats.org/officeDocument/2006/relationships/slideLayout" Target="../slideLayouts/slideLayout401.xml"/><Relationship Id="rId13" Type="http://schemas.openxmlformats.org/officeDocument/2006/relationships/theme" Target="../theme/theme35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90.xml"/><Relationship Id="rId2" Type="http://schemas.openxmlformats.org/officeDocument/2006/relationships/slideLayout" Target="../slideLayouts/slideLayout391.xml"/><Relationship Id="rId3" Type="http://schemas.openxmlformats.org/officeDocument/2006/relationships/slideLayout" Target="../slideLayouts/slideLayout392.xml"/><Relationship Id="rId4" Type="http://schemas.openxmlformats.org/officeDocument/2006/relationships/slideLayout" Target="../slideLayouts/slideLayout393.xml"/><Relationship Id="rId5" Type="http://schemas.openxmlformats.org/officeDocument/2006/relationships/slideLayout" Target="../slideLayouts/slideLayout394.xml"/><Relationship Id="rId6" Type="http://schemas.openxmlformats.org/officeDocument/2006/relationships/slideLayout" Target="../slideLayouts/slideLayout395.xml"/><Relationship Id="rId7" Type="http://schemas.openxmlformats.org/officeDocument/2006/relationships/slideLayout" Target="../slideLayouts/slideLayout396.xml"/><Relationship Id="rId8" Type="http://schemas.openxmlformats.org/officeDocument/2006/relationships/slideLayout" Target="../slideLayouts/slideLayout397.xml"/><Relationship Id="rId9" Type="http://schemas.openxmlformats.org/officeDocument/2006/relationships/slideLayout" Target="../slideLayouts/slideLayout398.xml"/><Relationship Id="rId10" Type="http://schemas.openxmlformats.org/officeDocument/2006/relationships/slideLayout" Target="../slideLayouts/slideLayout399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2.xml"/><Relationship Id="rId12" Type="http://schemas.openxmlformats.org/officeDocument/2006/relationships/theme" Target="../theme/theme36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402.xml"/><Relationship Id="rId2" Type="http://schemas.openxmlformats.org/officeDocument/2006/relationships/slideLayout" Target="../slideLayouts/slideLayout403.xml"/><Relationship Id="rId3" Type="http://schemas.openxmlformats.org/officeDocument/2006/relationships/slideLayout" Target="../slideLayouts/slideLayout404.xml"/><Relationship Id="rId4" Type="http://schemas.openxmlformats.org/officeDocument/2006/relationships/slideLayout" Target="../slideLayouts/slideLayout405.xml"/><Relationship Id="rId5" Type="http://schemas.openxmlformats.org/officeDocument/2006/relationships/slideLayout" Target="../slideLayouts/slideLayout406.xml"/><Relationship Id="rId6" Type="http://schemas.openxmlformats.org/officeDocument/2006/relationships/slideLayout" Target="../slideLayouts/slideLayout407.xml"/><Relationship Id="rId7" Type="http://schemas.openxmlformats.org/officeDocument/2006/relationships/slideLayout" Target="../slideLayouts/slideLayout408.xml"/><Relationship Id="rId8" Type="http://schemas.openxmlformats.org/officeDocument/2006/relationships/slideLayout" Target="../slideLayouts/slideLayout409.xml"/><Relationship Id="rId9" Type="http://schemas.openxmlformats.org/officeDocument/2006/relationships/slideLayout" Target="../slideLayouts/slideLayout410.xml"/><Relationship Id="rId10" Type="http://schemas.openxmlformats.org/officeDocument/2006/relationships/slideLayout" Target="../slideLayouts/slideLayout4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 userDrawn="1"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1488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5125"/>
            <a:ext cx="8831263" cy="5045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19263"/>
            <a:ext cx="8407400" cy="440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438A35E6-2CCA-4094-A787-099CF39E7695}" type="datetimeFigureOut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9/29/16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363" y="6354763"/>
            <a:ext cx="582612" cy="274637"/>
          </a:xfrm>
          <a:prstGeom prst="rect">
            <a:avLst/>
          </a:prstGeom>
          <a:ln w="1905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D72BEE5-F5CE-4F76-A10A-E16837DB9890}" type="slidenum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98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9pPr>
    </p:titleStyle>
    <p:bodyStyle>
      <a:lvl1pPr marL="27305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"/>
        <a:defRPr sz="2000" kern="1200" spc="150">
          <a:solidFill>
            <a:schemeClr val="tx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1825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ct val="0"/>
        </a:spcAft>
        <a:buClr>
          <a:srgbClr val="928B70"/>
        </a:buClr>
        <a:buFont typeface="Wingdings" panose="05000000000000000000" pitchFamily="2" charset="2"/>
        <a:buChar char="§"/>
        <a:defRPr sz="16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ct val="0"/>
        </a:spcAft>
        <a:buClr>
          <a:srgbClr val="87706B"/>
        </a:buClr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4pPr>
      <a:lvl5pPr marL="1279525" indent="-182563" algn="l" rtl="0" eaLnBrk="1" fontAlgn="base" hangingPunct="1">
        <a:spcBef>
          <a:spcPct val="20000"/>
        </a:spcBef>
        <a:spcAft>
          <a:spcPct val="0"/>
        </a:spcAft>
        <a:buClr>
          <a:srgbClr val="6F777D"/>
        </a:buClr>
        <a:buFont typeface="Wingdings" panose="05000000000000000000" pitchFamily="2" charset="2"/>
        <a:buChar char="§"/>
        <a:defRPr sz="13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6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defTabSz="457200"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pPr defTabSz="457200"/>
            <a:fld id="{2AC27A5A-7290-4DE1-BA94-4BE8A8E57DCF}" type="slidenum">
              <a:rPr lang="en-US" smtClean="0">
                <a:solidFill>
                  <a:srgbClr val="F5F5F5"/>
                </a:solidFill>
              </a:rPr>
              <a:pPr defTabSz="457200"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146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2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1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73352" y="964692"/>
            <a:ext cx="5797296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3352" y="2638045"/>
            <a:ext cx="5797296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66072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fld id="{1160EA64-D806-43AC-9DF2-F8C432F32B4C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 defTabSz="457200"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150" y="6236208"/>
            <a:ext cx="442589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9192" y="6217920"/>
            <a:ext cx="27432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pPr defTabSz="457200"/>
            <a:fld id="{8A7A6979-0714-4377-B894-6BE4C2D6E202}" type="slidenum">
              <a:rPr lang="en-US" dirty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81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100" kern="1200" cap="all" spc="15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4647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23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412081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ECBE64-6FA9-4A04-86B9-08916E7ACC67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85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  <p:sldLayoutId id="2147484134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  <p:sldLayoutId id="2147484198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emf"/><Relationship Id="rId7" Type="http://schemas.openxmlformats.org/officeDocument/2006/relationships/image" Target="../media/image12.emf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ctrTitle"/>
          </p:nvPr>
        </p:nvSpPr>
        <p:spPr>
          <a:xfrm>
            <a:off x="685800" y="711545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dirty="0"/>
              <a:t>Shea </a:t>
            </a:r>
            <a:r>
              <a:rPr lang="en-US" dirty="0" smtClean="0"/>
              <a:t>W. Cronin </a:t>
            </a:r>
            <a:endParaRPr lang="en-US" dirty="0"/>
          </a:p>
        </p:txBody>
      </p:sp>
      <p:sp>
        <p:nvSpPr>
          <p:cNvPr id="109" name="Shape 109"/>
          <p:cNvSpPr txBox="1">
            <a:spLocks noGrp="1"/>
          </p:cNvSpPr>
          <p:nvPr>
            <p:ph type="subTitle" idx="1"/>
          </p:nvPr>
        </p:nvSpPr>
        <p:spPr>
          <a:xfrm>
            <a:off x="1143000" y="3814071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i="1" dirty="0">
                <a:solidFill>
                  <a:srgbClr val="000000"/>
                </a:solidFill>
              </a:rPr>
              <a:t>Assistant </a:t>
            </a:r>
            <a:r>
              <a:rPr lang="en-US" sz="2250" i="1" dirty="0" smtClean="0">
                <a:solidFill>
                  <a:srgbClr val="000000"/>
                </a:solidFill>
              </a:rPr>
              <a:t>Professor, Department of Criminal </a:t>
            </a:r>
            <a:r>
              <a:rPr lang="en-US" sz="2250" i="1" dirty="0">
                <a:solidFill>
                  <a:srgbClr val="000000"/>
                </a:solidFill>
              </a:rPr>
              <a:t>Justice </a:t>
            </a:r>
            <a:endParaRPr lang="en-US" sz="2250" i="1" dirty="0" smtClean="0">
              <a:solidFill>
                <a:srgbClr val="000000"/>
              </a:solidFill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i="1" dirty="0" smtClean="0">
                <a:solidFill>
                  <a:srgbClr val="000000"/>
                </a:solidFill>
              </a:rPr>
              <a:t>Metropolitan College</a:t>
            </a:r>
            <a:endParaRPr lang="en-US" sz="2250" i="1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367333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14042" y="1988395"/>
            <a:ext cx="2899805" cy="22725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8156" y="1851044"/>
            <a:ext cx="3231575" cy="29396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1298" y="1851044"/>
            <a:ext cx="3205292" cy="307822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66851" y="788128"/>
            <a:ext cx="8634694" cy="387610"/>
          </a:xfrm>
          <a:prstGeom prst="rect">
            <a:avLst/>
          </a:prstGeom>
        </p:spPr>
        <p:txBody>
          <a:bodyPr wrap="square" lIns="68547" tIns="34273" rIns="68547" bIns="34273">
            <a:spAutoFit/>
          </a:bodyPr>
          <a:lstStyle/>
          <a:p>
            <a:r>
              <a:rPr lang="en-US" sz="2069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Tackling Racial </a:t>
            </a:r>
            <a:r>
              <a:rPr lang="en-US" sz="2069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Inequities</a:t>
            </a:r>
            <a:r>
              <a:rPr lang="en-US" sz="2069" b="1" dirty="0" smtClean="0">
                <a:solidFill>
                  <a:srgbClr val="C00000"/>
                </a:solidFill>
              </a:rPr>
              <a:t>:  </a:t>
            </a:r>
            <a:r>
              <a:rPr lang="en-US" sz="2069" b="1" dirty="0">
                <a:solidFill>
                  <a:prstClr val="black"/>
                </a:solidFill>
              </a:rPr>
              <a:t>Implications of What BU is Learning?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12241" y="1277055"/>
            <a:ext cx="8244679" cy="1809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utoShape 2" descr="Image result for rudy giuliani"/>
          <p:cNvSpPr>
            <a:spLocks noChangeAspect="1" noChangeArrowheads="1"/>
          </p:cNvSpPr>
          <p:nvPr/>
        </p:nvSpPr>
        <p:spPr bwMode="auto">
          <a:xfrm>
            <a:off x="133934" y="567749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4" name="AutoShape 4" descr="Image result for rudy giuliani"/>
          <p:cNvSpPr>
            <a:spLocks noChangeAspect="1" noChangeArrowheads="1"/>
          </p:cNvSpPr>
          <p:nvPr/>
        </p:nvSpPr>
        <p:spPr bwMode="auto">
          <a:xfrm>
            <a:off x="248234" y="682049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4076" y="154508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1. Political leadership change has implications for distribution of arrest practices across neighborhoods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4076" y="263424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2. Neighborhood political power can reduce association between activity and racial composition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2534" y="372341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3. Compstat does not improve the association between measures of crime and police activity levels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2534" y="479066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4. NIJ funded project led by SPH Profs. Siegel &amp; Rothman will examine differential impact of gun legislation</a:t>
            </a: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157" y="1506791"/>
            <a:ext cx="3187772" cy="1976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726" y="3430817"/>
            <a:ext cx="3187773" cy="1860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2519676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0690" y="1003919"/>
            <a:ext cx="7379770" cy="387636"/>
          </a:xfrm>
          <a:prstGeom prst="rect">
            <a:avLst/>
          </a:prstGeom>
        </p:spPr>
        <p:txBody>
          <a:bodyPr wrap="square" lIns="68547" tIns="34273" rIns="68547" bIns="34273">
            <a:spAutoFit/>
          </a:bodyPr>
          <a:lstStyle/>
          <a:p>
            <a:r>
              <a:rPr lang="en-US" sz="2069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Tackling Racial </a:t>
            </a:r>
            <a:r>
              <a:rPr lang="en-US" sz="2069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Inequities</a:t>
            </a:r>
            <a:r>
              <a:rPr lang="en-US" sz="2069" b="1" dirty="0" smtClean="0">
                <a:solidFill>
                  <a:srgbClr val="C00000"/>
                </a:solidFill>
              </a:rPr>
              <a:t>:  </a:t>
            </a:r>
            <a:r>
              <a:rPr lang="en-US" sz="2069" b="1" dirty="0">
                <a:solidFill>
                  <a:prstClr val="black"/>
                </a:solidFill>
              </a:rPr>
              <a:t>What more can BU do?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94988" y="1458209"/>
            <a:ext cx="8244679" cy="1809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utoShape 2" descr="Image result for rudy giuliani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4" name="AutoShape 4" descr="Image result for rudy giuliani"/>
          <p:cNvSpPr>
            <a:spLocks noChangeAspect="1" noChangeArrowheads="1"/>
          </p:cNvSpPr>
          <p:nvPr/>
        </p:nvSpPr>
        <p:spPr bwMode="auto">
          <a:xfrm>
            <a:off x="230981" y="8632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4988" y="175796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1. Demonstrate the value and use of data-driven management and supervision responses to address disparities in police contacts &amp; post-contact decisions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4988" y="317669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2. Understand variation in procedural justice practices &amp; methods of institutionalizing practices within law enforcement agencies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4988" y="443149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3. Develop multidisciplinary, experiential learning course around diversity, justice policy and practice </a:t>
            </a:r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/>
          </p:nvPr>
        </p:nvGraphicFramePr>
        <p:xfrm>
          <a:off x="5121389" y="1842706"/>
          <a:ext cx="3701218" cy="2933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1571" y="1946617"/>
            <a:ext cx="3320852" cy="27827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9918" y="1837801"/>
            <a:ext cx="3304156" cy="305536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1067726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Graphic spid="16" grpId="0">
        <p:bldAsOne/>
      </p:bldGraphic>
      <p:bldGraphic spid="16" grpId="1">
        <p:bldAsOne/>
      </p:bldGraphic>
    </p:bldLst>
  </p:timing>
</p:sld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.xml><?xml version="1.0" encoding="utf-8"?>
<a:theme xmlns:a="http://schemas.openxmlformats.org/drawingml/2006/main" name="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5.xml><?xml version="1.0" encoding="utf-8"?>
<a:theme xmlns:a="http://schemas.openxmlformats.org/drawingml/2006/main" name="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6.xml><?xml version="1.0" encoding="utf-8"?>
<a:theme xmlns:a="http://schemas.openxmlformats.org/drawingml/2006/main" name="1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7.xml><?xml version="1.0" encoding="utf-8"?>
<a:theme xmlns:a="http://schemas.openxmlformats.org/drawingml/2006/main" name="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DPA" id="{D413C5D6-0E85-A941-B1FF-1D11DBCDA72F}" vid="{B43BF3D5-8DDE-D742-9AAC-8FCD80A28579}"/>
    </a:ext>
  </a:extLst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0.xml><?xml version="1.0" encoding="utf-8"?>
<a:theme xmlns:a="http://schemas.openxmlformats.org/drawingml/2006/main" name="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1.xml><?xml version="1.0" encoding="utf-8"?>
<a:theme xmlns:a="http://schemas.openxmlformats.org/drawingml/2006/main" name="4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2.xml><?xml version="1.0" encoding="utf-8"?>
<a:theme xmlns:a="http://schemas.openxmlformats.org/drawingml/2006/main" name="5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3.xml><?xml version="1.0" encoding="utf-8"?>
<a:theme xmlns:a="http://schemas.openxmlformats.org/drawingml/2006/main" name="6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4.xml><?xml version="1.0" encoding="utf-8"?>
<a:theme xmlns:a="http://schemas.openxmlformats.org/drawingml/2006/main" name="2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15.xml><?xml version="1.0" encoding="utf-8"?>
<a:theme xmlns:a="http://schemas.openxmlformats.org/drawingml/2006/main" name="Tackling Racial Inequities_slide deck 9-26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Adjacency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Headlines" id="{3841520A-25F2-4EB8-BE4C-611DB5ABEED9}" vid="{ECD25A4C-D97E-4C12-84B1-63580BFFAEEB}"/>
    </a:ext>
  </a:extLst>
</a:theme>
</file>

<file path=ppt/theme/theme2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ppt/theme/theme2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7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25.xml><?xml version="1.0" encoding="utf-8"?>
<a:theme xmlns:a="http://schemas.openxmlformats.org/drawingml/2006/main" name="1_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8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27.xml><?xml version="1.0" encoding="utf-8"?>
<a:theme xmlns:a="http://schemas.openxmlformats.org/drawingml/2006/main" name="3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28.xml><?xml version="1.0" encoding="utf-8"?>
<a:theme xmlns:a="http://schemas.openxmlformats.org/drawingml/2006/main" name="4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29.xml><?xml version="1.0" encoding="utf-8"?>
<a:theme xmlns:a="http://schemas.openxmlformats.org/drawingml/2006/main" name="1_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DPA" id="{D413C5D6-0E85-A941-B1FF-1D11DBCDA72F}" vid="{B43BF3D5-8DDE-D742-9AAC-8FCD80A28579}"/>
    </a:ext>
  </a:extLst>
</a:theme>
</file>

<file path=ppt/theme/theme30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1.xml><?xml version="1.0" encoding="utf-8"?>
<a:theme xmlns:a="http://schemas.openxmlformats.org/drawingml/2006/main" name="9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2.xml><?xml version="1.0" encoding="utf-8"?>
<a:theme xmlns:a="http://schemas.openxmlformats.org/drawingml/2006/main" name="10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3.xml><?xml version="1.0" encoding="utf-8"?>
<a:theme xmlns:a="http://schemas.openxmlformats.org/drawingml/2006/main" name="1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4.xml><?xml version="1.0" encoding="utf-8"?>
<a:theme xmlns:a="http://schemas.openxmlformats.org/drawingml/2006/main" name="1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5.xml><?xml version="1.0" encoding="utf-8"?>
<a:theme xmlns:a="http://schemas.openxmlformats.org/drawingml/2006/main" name="1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6.xml><?xml version="1.0" encoding="utf-8"?>
<a:theme xmlns:a="http://schemas.openxmlformats.org/drawingml/2006/main" name="5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3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id">
    <a:dk1>
      <a:sysClr val="windowText" lastClr="000000"/>
    </a:dk1>
    <a:lt1>
      <a:sysClr val="window" lastClr="FFFFFF"/>
    </a:lt1>
    <a:dk2>
      <a:srgbClr val="534949"/>
    </a:dk2>
    <a:lt2>
      <a:srgbClr val="CCD1B9"/>
    </a:lt2>
    <a:accent1>
      <a:srgbClr val="C66951"/>
    </a:accent1>
    <a:accent2>
      <a:srgbClr val="BF974D"/>
    </a:accent2>
    <a:accent3>
      <a:srgbClr val="928B70"/>
    </a:accent3>
    <a:accent4>
      <a:srgbClr val="87706B"/>
    </a:accent4>
    <a:accent5>
      <a:srgbClr val="94734E"/>
    </a:accent5>
    <a:accent6>
      <a:srgbClr val="6F777D"/>
    </a:accent6>
    <a:hlink>
      <a:srgbClr val="CC9900"/>
    </a:hlink>
    <a:folHlink>
      <a:srgbClr val="C0C0C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1275</TotalTime>
  <Words>215</Words>
  <Application>Microsoft Macintosh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36</vt:i4>
      </vt:variant>
      <vt:variant>
        <vt:lpstr>Slide Titles</vt:lpstr>
      </vt:variant>
      <vt:variant>
        <vt:i4>3</vt:i4>
      </vt:variant>
    </vt:vector>
  </HeadingPairs>
  <TitlesOfParts>
    <vt:vector size="39" baseType="lpstr">
      <vt:lpstr>2_Default Design</vt:lpstr>
      <vt:lpstr>VPRtheme</vt:lpstr>
      <vt:lpstr>RoT theme</vt:lpstr>
      <vt:lpstr>1_VPRtheme</vt:lpstr>
      <vt:lpstr>VPRtheme2</vt:lpstr>
      <vt:lpstr>1_VPRtheme2</vt:lpstr>
      <vt:lpstr>PDPA</vt:lpstr>
      <vt:lpstr>3_Office Theme</vt:lpstr>
      <vt:lpstr>2_VPRtheme</vt:lpstr>
      <vt:lpstr>3_VPRtheme</vt:lpstr>
      <vt:lpstr>4_VPRtheme</vt:lpstr>
      <vt:lpstr>5_VPRtheme</vt:lpstr>
      <vt:lpstr>6_VPRtheme</vt:lpstr>
      <vt:lpstr>2_VPRtheme2</vt:lpstr>
      <vt:lpstr>Tackling Racial Inequities_slide deck 9-26</vt:lpstr>
      <vt:lpstr>Grid</vt:lpstr>
      <vt:lpstr>3_Default Design</vt:lpstr>
      <vt:lpstr>Adjacency</vt:lpstr>
      <vt:lpstr>Headlines</vt:lpstr>
      <vt:lpstr>1_Office Theme</vt:lpstr>
      <vt:lpstr>2_Office Theme</vt:lpstr>
      <vt:lpstr>Parcel</vt:lpstr>
      <vt:lpstr>Default Design</vt:lpstr>
      <vt:lpstr>7_VPRtheme</vt:lpstr>
      <vt:lpstr>1_RoT theme</vt:lpstr>
      <vt:lpstr>8_VPRtheme</vt:lpstr>
      <vt:lpstr>3_VPRtheme2</vt:lpstr>
      <vt:lpstr>4_VPRtheme2</vt:lpstr>
      <vt:lpstr>1_PDPA</vt:lpstr>
      <vt:lpstr>4_Office Theme</vt:lpstr>
      <vt:lpstr>9_VPRtheme</vt:lpstr>
      <vt:lpstr>10_VPRtheme</vt:lpstr>
      <vt:lpstr>11_VPRtheme</vt:lpstr>
      <vt:lpstr>12_VPRtheme</vt:lpstr>
      <vt:lpstr>13_VPRtheme</vt:lpstr>
      <vt:lpstr>5_VPRtheme2</vt:lpstr>
      <vt:lpstr>Shea W. Cronin </vt:lpstr>
      <vt:lpstr>PowerPoint Presentation</vt:lpstr>
      <vt:lpstr>PowerPoint Presentation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Lusk, Katharine</dc:creator>
  <cp:lastModifiedBy>Sophia Wedeen</cp:lastModifiedBy>
  <cp:revision>49</cp:revision>
  <dcterms:created xsi:type="dcterms:W3CDTF">2016-09-23T17:11:09Z</dcterms:created>
  <dcterms:modified xsi:type="dcterms:W3CDTF">2016-09-29T20:53:12Z</dcterms:modified>
</cp:coreProperties>
</file>