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6.xml" ContentType="application/vnd.openxmlformats-officedocument.theme+xml"/>
  <Override PartName="/ppt/theme/themeOverride1.xml" ContentType="application/vnd.openxmlformats-officedocument.themeOverrid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7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8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9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20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1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2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3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4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5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26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7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8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theme/theme31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32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3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34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5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790" r:id="rId2"/>
    <p:sldMasterId id="2147483802" r:id="rId3"/>
    <p:sldMasterId id="2147483814" r:id="rId4"/>
    <p:sldMasterId id="2147483826" r:id="rId5"/>
    <p:sldMasterId id="2147483838" r:id="rId6"/>
    <p:sldMasterId id="2147483850" r:id="rId7"/>
    <p:sldMasterId id="2147483863" r:id="rId8"/>
    <p:sldMasterId id="2147483875" r:id="rId9"/>
    <p:sldMasterId id="2147483888" r:id="rId10"/>
    <p:sldMasterId id="2147483901" r:id="rId11"/>
    <p:sldMasterId id="2147483914" r:id="rId12"/>
    <p:sldMasterId id="2147483927" r:id="rId13"/>
    <p:sldMasterId id="2147483940" r:id="rId14"/>
    <p:sldMasterId id="2147483952" r:id="rId15"/>
    <p:sldMasterId id="2147483964" r:id="rId16"/>
    <p:sldMasterId id="2147483976" r:id="rId17"/>
    <p:sldMasterId id="2147483990" r:id="rId18"/>
    <p:sldMasterId id="2147484002" r:id="rId19"/>
    <p:sldMasterId id="2147484014" r:id="rId20"/>
    <p:sldMasterId id="2147484026" r:id="rId21"/>
    <p:sldMasterId id="2147484038" r:id="rId22"/>
    <p:sldMasterId id="2147484050" r:id="rId23"/>
    <p:sldMasterId id="2147484062" r:id="rId24"/>
    <p:sldMasterId id="2147484074" r:id="rId25"/>
    <p:sldMasterId id="2147484086" r:id="rId26"/>
    <p:sldMasterId id="2147484098" r:id="rId27"/>
    <p:sldMasterId id="2147484110" r:id="rId28"/>
    <p:sldMasterId id="2147484122" r:id="rId29"/>
    <p:sldMasterId id="2147484135" r:id="rId30"/>
    <p:sldMasterId id="2147484147" r:id="rId31"/>
    <p:sldMasterId id="2147484160" r:id="rId32"/>
    <p:sldMasterId id="2147484173" r:id="rId33"/>
    <p:sldMasterId id="2147484186" r:id="rId34"/>
    <p:sldMasterId id="2147484199" r:id="rId35"/>
    <p:sldMasterId id="2147484212" r:id="rId36"/>
  </p:sldMasterIdLst>
  <p:notesMasterIdLst>
    <p:notesMasterId r:id="rId40"/>
  </p:notesMasterIdLst>
  <p:sldIdLst>
    <p:sldId id="335" r:id="rId37"/>
    <p:sldId id="336" r:id="rId38"/>
    <p:sldId id="33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95204" autoAdjust="0"/>
  </p:normalViewPr>
  <p:slideViewPr>
    <p:cSldViewPr snapToGrid="0">
      <p:cViewPr>
        <p:scale>
          <a:sx n="110" d="100"/>
          <a:sy n="110" d="100"/>
        </p:scale>
        <p:origin x="-41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" Target="slides/slide1.xml"/><Relationship Id="rId38" Type="http://schemas.openxmlformats.org/officeDocument/2006/relationships/slide" Target="slides/slide2.xml"/><Relationship Id="rId39" Type="http://schemas.openxmlformats.org/officeDocument/2006/relationships/slide" Target="slides/slide3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FF096-5A76-48E9-80B6-E27143C7BBA4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86826-82B5-42B1-838E-80AA596C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2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5701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3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3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3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3.pn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3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3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Relationship Id="rId2" Type="http://schemas.openxmlformats.org/officeDocument/2006/relationships/image" Target="../media/image7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3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3.png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3.png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3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Relationship Id="rId2" Type="http://schemas.openxmlformats.org/officeDocument/2006/relationships/image" Target="../media/image3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Relationship Id="rId2" Type="http://schemas.openxmlformats.org/officeDocument/2006/relationships/image" Target="../media/image3.png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Relationship Id="rId2" Type="http://schemas.openxmlformats.org/officeDocument/2006/relationships/image" Target="../media/image3.png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3.png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Relationship Id="rId2" Type="http://schemas.openxmlformats.org/officeDocument/2006/relationships/image" Target="../media/image3.png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Relationship Id="rId2" Type="http://schemas.openxmlformats.org/officeDocument/2006/relationships/image" Target="../media/image3.png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Relationship Id="rId2" Type="http://schemas.openxmlformats.org/officeDocument/2006/relationships/image" Target="../media/image3.png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Relationship Id="rId2" Type="http://schemas.openxmlformats.org/officeDocument/2006/relationships/image" Target="../media/image3.png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14207902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7312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318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796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222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1813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2539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94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6427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3416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5259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D84D07-A273-439C-B394-BF0DD20B0BE3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027C6E-9348-47AC-A8F2-99C29C66DBC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0234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611ADB-6DA0-4D63-A994-F0855A0C7AD8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B8DD4-CF3F-4022-B2CA-11F74E31EA09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9529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07A367-6614-4A2C-B10B-57B5BB3465B2}" type="datetimeFigureOut">
              <a:rPr lang="en-US" altLang="en-US"/>
              <a:pPr/>
              <a:t>9/29/16</a:t>
            </a:fld>
            <a:endParaRPr lang="en-US" alt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15505C8-4F8E-4DD9-BCE9-1126EC7C3F5E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2389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92FEE2-99E2-4B47-B6B4-CFB1BBF7B3E5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32BDEA-092E-45DF-9433-31C75BE0D9B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8733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FF8F8C-4A8E-4B38-9542-5A00B91B1A6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49DC5-8973-41C6-80A9-80988BD20F05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0789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5CED70-E5DC-4518-A0D7-35E941D38CB1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F4885-6BB0-4194-B23F-03E0C4F59A9E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01895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0813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6B83B8-7BF8-42D9-9914-2EA52919964E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B1E67-66F6-4016-A490-9996D223000A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2944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8C9AFE-F48A-4951-A94D-81E0F2DB5D36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457B37-5F3B-46A0-ADBF-934E34DB16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001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D0D90A-B39F-421A-8920-A6C294148D82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3078-4FAC-482B-8573-CA1FF1C18E6C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307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1F76A2-6C30-41AD-B713-A33D5DC0108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D8CEA-9902-49C0-BC0E-685813A8D85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27063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78CD78-E7E9-4549-B673-E5A1C99814D9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21B307-4B53-4E0D-BD5C-4F54AFA4AF66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324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pl-PL" noProof="0" smtClean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oston_univ_cmyk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73" y="6172200"/>
            <a:ext cx="1143000" cy="548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366306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5810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5620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617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3148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5841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1685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8561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1455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626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7265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srgbClr val="F5F5F5"/>
                </a:solidFill>
              </a:rPr>
              <a:pPr/>
              <a:t>9/29/16</a:t>
            </a:fld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64513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645135">
                  <a:lumMod val="5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91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0017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20868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5797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4604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353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821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09854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215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27731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85449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5941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2849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8840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3756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9055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425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2332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8417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1836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6506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52246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461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9836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7743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2795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3591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0243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4082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9008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2567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3710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74867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299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142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51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2638044"/>
            <a:ext cx="3203828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02685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62256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3143250"/>
            <a:ext cx="3202686" cy="259677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190113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5300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012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9481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3504" y="2243829"/>
            <a:ext cx="3364992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5552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6392" y="2243828"/>
            <a:ext cx="3371249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9/29/16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6065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227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973956" cy="498348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937260"/>
            <a:ext cx="4648867" cy="498348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5915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2C019-681E-42C9-A157-BF87927B34F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62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3C9A-9EB4-439A-B06B-12A16F3A34A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1840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AEE53-0E89-4C7B-8BCF-498B4E1138E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5446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8748-494F-46F6-9948-59821F74E8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7927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EED06-17BA-48AD-9B38-A4F8B49A2F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2273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7AE12-5A7E-4A23-8605-C6E7A47BAEB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695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5895E-8016-4DFB-9A30-A18C633C8E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6603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AF1D9-AFD0-49FE-B428-7BD4C356DA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2729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3E3A-7969-4652-9AC8-FFD6705A698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30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31B2E-C8F4-499D-A156-C302338E25C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2153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A8DB-35F3-4DC7-9DF8-19616F37675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1434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5.xml"/><Relationship Id="rId6" Type="http://schemas.openxmlformats.org/officeDocument/2006/relationships/slideLayout" Target="../slideLayouts/slideLayout86.xml"/><Relationship Id="rId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8.xml"/><Relationship Id="rId9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39.xml"/><Relationship Id="rId13" Type="http://schemas.openxmlformats.org/officeDocument/2006/relationships/theme" Target="../theme/theme1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4.xml"/><Relationship Id="rId8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1.xml"/><Relationship Id="rId13" Type="http://schemas.openxmlformats.org/officeDocument/2006/relationships/theme" Target="../theme/theme1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9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2.xml"/><Relationship Id="rId12" Type="http://schemas.openxmlformats.org/officeDocument/2006/relationships/theme" Target="../theme/theme14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1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3.xml"/><Relationship Id="rId12" Type="http://schemas.openxmlformats.org/officeDocument/2006/relationships/theme" Target="../theme/theme1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2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4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3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197.xml"/><Relationship Id="rId14" Type="http://schemas.openxmlformats.org/officeDocument/2006/relationships/theme" Target="../theme/theme17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1.xml"/><Relationship Id="rId8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4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8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4.xml"/><Relationship Id="rId8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7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9.xml"/><Relationship Id="rId12" Type="http://schemas.openxmlformats.org/officeDocument/2006/relationships/theme" Target="../theme/theme19.xml"/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0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1.xml"/><Relationship Id="rId12" Type="http://schemas.openxmlformats.org/officeDocument/2006/relationships/theme" Target="../theme/theme21.xml"/><Relationship Id="rId1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37.xml"/><Relationship Id="rId8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0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2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43.xml"/><Relationship Id="rId3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48.xml"/><Relationship Id="rId8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51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3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59.xml"/><Relationship Id="rId8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2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4.xml"/><Relationship Id="rId12" Type="http://schemas.openxmlformats.org/officeDocument/2006/relationships/theme" Target="../theme/theme2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0.xml"/><Relationship Id="rId8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3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5.xml"/><Relationship Id="rId12" Type="http://schemas.openxmlformats.org/officeDocument/2006/relationships/theme" Target="../theme/theme2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1.xml"/><Relationship Id="rId8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4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6.xml"/><Relationship Id="rId12" Type="http://schemas.openxmlformats.org/officeDocument/2006/relationships/theme" Target="../theme/theme2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2.xml"/><Relationship Id="rId8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4.xml"/><Relationship Id="rId10" Type="http://schemas.openxmlformats.org/officeDocument/2006/relationships/slideLayout" Target="../slideLayouts/slideLayout295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7.xml"/><Relationship Id="rId12" Type="http://schemas.openxmlformats.org/officeDocument/2006/relationships/theme" Target="../theme/theme27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3.xml"/><Relationship Id="rId8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06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8.xml"/><Relationship Id="rId12" Type="http://schemas.openxmlformats.org/officeDocument/2006/relationships/theme" Target="../theme/theme28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4.xml"/><Relationship Id="rId8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17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0.xml"/><Relationship Id="rId13" Type="http://schemas.openxmlformats.org/officeDocument/2006/relationships/theme" Target="../theme/theme29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20.xml"/><Relationship Id="rId3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4.xml"/><Relationship Id="rId7" Type="http://schemas.openxmlformats.org/officeDocument/2006/relationships/slideLayout" Target="../slideLayouts/slideLayout325.xml"/><Relationship Id="rId8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28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1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37.xml"/><Relationship Id="rId8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4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2.xml"/><Relationship Id="rId12" Type="http://schemas.openxmlformats.org/officeDocument/2006/relationships/slideLayout" Target="../slideLayouts/slideLayout353.xml"/><Relationship Id="rId13" Type="http://schemas.openxmlformats.org/officeDocument/2006/relationships/theme" Target="../theme/theme3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48.xml"/><Relationship Id="rId8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51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4.xml"/><Relationship Id="rId12" Type="http://schemas.openxmlformats.org/officeDocument/2006/relationships/slideLayout" Target="../slideLayouts/slideLayout365.xml"/><Relationship Id="rId13" Type="http://schemas.openxmlformats.org/officeDocument/2006/relationships/theme" Target="../theme/theme3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55.xml"/><Relationship Id="rId3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59.xml"/><Relationship Id="rId7" Type="http://schemas.openxmlformats.org/officeDocument/2006/relationships/slideLayout" Target="../slideLayouts/slideLayout360.xml"/><Relationship Id="rId8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77.xml"/><Relationship Id="rId13" Type="http://schemas.openxmlformats.org/officeDocument/2006/relationships/theme" Target="../theme/theme3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67.xml"/><Relationship Id="rId3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2.xml"/><Relationship Id="rId8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4.xml"/><Relationship Id="rId10" Type="http://schemas.openxmlformats.org/officeDocument/2006/relationships/slideLayout" Target="../slideLayouts/slideLayout375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slideLayout" Target="../slideLayouts/slideLayout389.xml"/><Relationship Id="rId13" Type="http://schemas.openxmlformats.org/officeDocument/2006/relationships/theme" Target="../theme/theme34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0.xml"/><Relationship Id="rId12" Type="http://schemas.openxmlformats.org/officeDocument/2006/relationships/slideLayout" Target="../slideLayouts/slideLayout401.xml"/><Relationship Id="rId13" Type="http://schemas.openxmlformats.org/officeDocument/2006/relationships/theme" Target="../theme/theme35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91.xml"/><Relationship Id="rId3" Type="http://schemas.openxmlformats.org/officeDocument/2006/relationships/slideLayout" Target="../slideLayouts/slideLayout392.xml"/><Relationship Id="rId4" Type="http://schemas.openxmlformats.org/officeDocument/2006/relationships/slideLayout" Target="../slideLayouts/slideLayout393.xml"/><Relationship Id="rId5" Type="http://schemas.openxmlformats.org/officeDocument/2006/relationships/slideLayout" Target="../slideLayouts/slideLayout394.xml"/><Relationship Id="rId6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6.xml"/><Relationship Id="rId8" Type="http://schemas.openxmlformats.org/officeDocument/2006/relationships/slideLayout" Target="../slideLayouts/slideLayout397.xml"/><Relationship Id="rId9" Type="http://schemas.openxmlformats.org/officeDocument/2006/relationships/slideLayout" Target="../slideLayouts/slideLayout398.xml"/><Relationship Id="rId10" Type="http://schemas.openxmlformats.org/officeDocument/2006/relationships/slideLayout" Target="../slideLayouts/slideLayout399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2.xml"/><Relationship Id="rId12" Type="http://schemas.openxmlformats.org/officeDocument/2006/relationships/theme" Target="../theme/theme36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402.xml"/><Relationship Id="rId2" Type="http://schemas.openxmlformats.org/officeDocument/2006/relationships/slideLayout" Target="../slideLayouts/slideLayout403.xml"/><Relationship Id="rId3" Type="http://schemas.openxmlformats.org/officeDocument/2006/relationships/slideLayout" Target="../slideLayouts/slideLayout404.xml"/><Relationship Id="rId4" Type="http://schemas.openxmlformats.org/officeDocument/2006/relationships/slideLayout" Target="../slideLayouts/slideLayout405.xml"/><Relationship Id="rId5" Type="http://schemas.openxmlformats.org/officeDocument/2006/relationships/slideLayout" Target="../slideLayouts/slideLayout406.xml"/><Relationship Id="rId6" Type="http://schemas.openxmlformats.org/officeDocument/2006/relationships/slideLayout" Target="../slideLayouts/slideLayout407.xml"/><Relationship Id="rId7" Type="http://schemas.openxmlformats.org/officeDocument/2006/relationships/slideLayout" Target="../slideLayouts/slideLayout408.xml"/><Relationship Id="rId8" Type="http://schemas.openxmlformats.org/officeDocument/2006/relationships/slideLayout" Target="../slideLayouts/slideLayout409.xml"/><Relationship Id="rId9" Type="http://schemas.openxmlformats.org/officeDocument/2006/relationships/slideLayout" Target="../slideLayouts/slideLayout410.xml"/><Relationship Id="rId10" Type="http://schemas.openxmlformats.org/officeDocument/2006/relationships/slideLayout" Target="../slideLayouts/slideLayout4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 userDrawn="1"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1488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38A35E6-2CCA-4094-A787-099CF39E7695}" type="datetimeFigureOut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9/29/16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D72BEE5-F5CE-4F76-A10A-E16837DB9890}" type="slidenum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98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9pPr>
    </p:titleStyle>
    <p:bodyStyle>
      <a:lvl1pPr marL="27305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"/>
        <a:defRPr sz="2000" kern="1200" spc="150"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1825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ct val="0"/>
        </a:spcAft>
        <a:buClr>
          <a:srgbClr val="928B70"/>
        </a:buClr>
        <a:buFont typeface="Wingdings" panose="05000000000000000000" pitchFamily="2" charset="2"/>
        <a:buChar char="§"/>
        <a:defRPr sz="16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ct val="0"/>
        </a:spcAft>
        <a:buClr>
          <a:srgbClr val="87706B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4pPr>
      <a:lvl5pPr marL="1279525" indent="-182563" algn="l" rtl="0" eaLnBrk="1" fontAlgn="base" hangingPunct="1">
        <a:spcBef>
          <a:spcPct val="20000"/>
        </a:spcBef>
        <a:spcAft>
          <a:spcPct val="0"/>
        </a:spcAft>
        <a:buClr>
          <a:srgbClr val="6F777D"/>
        </a:buClr>
        <a:buFont typeface="Wingdings" panose="05000000000000000000" pitchFamily="2" charset="2"/>
        <a:buChar char="§"/>
        <a:defRPr sz="13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6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defTabSz="457200"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pPr defTabSz="457200"/>
            <a:fld id="{2AC27A5A-7290-4DE1-BA94-4BE8A8E57DCF}" type="slidenum">
              <a:rPr lang="en-US" smtClean="0">
                <a:solidFill>
                  <a:srgbClr val="F5F5F5"/>
                </a:solidFill>
              </a:rPr>
              <a:pPr defTabSz="457200"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14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2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73352" y="964692"/>
            <a:ext cx="5797296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2638045"/>
            <a:ext cx="579729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fld id="{1160EA64-D806-43AC-9DF2-F8C432F32B4C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 defTabSz="457200"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6236208"/>
            <a:ext cx="442589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6217920"/>
            <a:ext cx="27432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pPr defTabSz="457200"/>
            <a:fld id="{8A7A6979-0714-4377-B894-6BE4C2D6E202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1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ECBE64-6FA9-4A04-86B9-08916E7ACC67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5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  <p:sldLayoutId id="2147484134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198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.edu/sth/resources/research/howard-thurman-papers-project/" TargetMode="External"/><Relationship Id="rId4" Type="http://schemas.openxmlformats.org/officeDocument/2006/relationships/hyperlink" Target="http://www.bu.edu/sth/profile/walter-e-fluker/" TargetMode="External"/><Relationship Id="rId5" Type="http://schemas.openxmlformats.org/officeDocument/2006/relationships/hyperlink" Target="mailto:yvettec@bu.edu" TargetMode="Externa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Relationship Id="rId2" Type="http://schemas.openxmlformats.org/officeDocument/2006/relationships/image" Target="../media/image8.png"/><Relationship Id="rId3" Type="http://schemas.openxmlformats.org/officeDocument/2006/relationships/hyperlink" Target="http://www.edx.org/course/ethical-leadership-character-civility-bux-leadershipx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ctrTitle"/>
          </p:nvPr>
        </p:nvSpPr>
        <p:spPr>
          <a:xfrm>
            <a:off x="720437" y="0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dirty="0"/>
              <a:t>Walter </a:t>
            </a:r>
            <a:r>
              <a:rPr lang="en-US" dirty="0" smtClean="0"/>
              <a:t>Earl Fluker </a:t>
            </a:r>
            <a:endParaRPr lang="en-US" dirty="0"/>
          </a:p>
        </p:txBody>
      </p:sp>
      <p:sp>
        <p:nvSpPr>
          <p:cNvPr id="121" name="Shape 121"/>
          <p:cNvSpPr txBox="1">
            <a:spLocks noGrp="1"/>
          </p:cNvSpPr>
          <p:nvPr>
            <p:ph type="subTitle" idx="1"/>
          </p:nvPr>
        </p:nvSpPr>
        <p:spPr>
          <a:xfrm>
            <a:off x="808182" y="2694162"/>
            <a:ext cx="7758545" cy="165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>
                <a:solidFill>
                  <a:srgbClr val="000000"/>
                </a:solidFill>
              </a:rPr>
              <a:t>Martin Luther </a:t>
            </a:r>
            <a:r>
              <a:rPr lang="en-US" sz="2250" i="1" dirty="0" smtClean="0">
                <a:solidFill>
                  <a:srgbClr val="000000"/>
                </a:solidFill>
              </a:rPr>
              <a:t>King, Jr. Professor of Ethical Leadership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2250" i="1" dirty="0">
                <a:solidFill>
                  <a:srgbClr val="000000"/>
                </a:solidFill>
              </a:rPr>
              <a:t>Editor and Director, The Howard Thurman Papers </a:t>
            </a:r>
            <a:r>
              <a:rPr lang="en-US" sz="2250" i="1" dirty="0" smtClean="0">
                <a:solidFill>
                  <a:srgbClr val="000000"/>
                </a:solidFill>
              </a:rPr>
              <a:t>Project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b="0" i="1" u="none" strike="noStrike" cap="none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BU School </a:t>
            </a:r>
            <a:r>
              <a:rPr lang="en-US" sz="2250" b="0" i="1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of </a:t>
            </a:r>
            <a:r>
              <a:rPr lang="en-US" sz="2250" i="1" dirty="0">
                <a:solidFill>
                  <a:srgbClr val="000000"/>
                </a:solidFill>
              </a:rPr>
              <a:t>Theology </a:t>
            </a:r>
          </a:p>
        </p:txBody>
      </p:sp>
      <p:sp>
        <p:nvSpPr>
          <p:cNvPr id="3" name="Rectangle 2"/>
          <p:cNvSpPr/>
          <p:nvPr/>
        </p:nvSpPr>
        <p:spPr>
          <a:xfrm>
            <a:off x="1255823" y="4914598"/>
            <a:ext cx="68207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u="sng" dirty="0">
                <a:solidFill>
                  <a:srgbClr val="000000"/>
                </a:solidFill>
                <a:latin typeface="Century Gothic"/>
                <a:cs typeface="Century Gothic"/>
                <a:hlinkClick r:id="rId3"/>
              </a:rPr>
              <a:t>http://www.bu.edu/sth/resources/research/howard-thurman-papers-project/</a:t>
            </a:r>
          </a:p>
          <a:p>
            <a:pPr algn="ctr"/>
            <a:r>
              <a:rPr lang="en-US" sz="1200" u="sng" dirty="0">
                <a:solidFill>
                  <a:srgbClr val="000000"/>
                </a:solidFill>
                <a:latin typeface="Century Gothic"/>
                <a:cs typeface="Century Gothic"/>
                <a:hlinkClick r:id="rId4"/>
              </a:rPr>
              <a:t>http://www.bu.edu/sth/profile/walter-e-fluker/</a:t>
            </a:r>
            <a:endParaRPr lang="en-US" sz="120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97837" y="4246014"/>
            <a:ext cx="1755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hlinkClick r:id="rId5"/>
              </a:rPr>
              <a:t>wfluker@bu.edu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309833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5684" y="2280145"/>
            <a:ext cx="792454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dirty="0">
                <a:solidFill>
                  <a:srgbClr val="800000"/>
                </a:solidFill>
                <a:latin typeface="Verdana" pitchFamily="34" charset="0"/>
                <a:cs typeface="Arial" charset="0"/>
              </a:rPr>
              <a:t>In 2010, I accepted the invitation to become MLK Professor of Boston University and I began the Martin Luther King, Jr. Initiative on the Development of Ethical Leadership (MLK-IDEAL)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dirty="0">
              <a:solidFill>
                <a:srgbClr val="800000"/>
              </a:solidFill>
              <a:latin typeface="Verdana" pitchFamily="34" charset="0"/>
              <a:cs typeface="Arial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dirty="0">
                <a:solidFill>
                  <a:srgbClr val="800000"/>
                </a:solidFill>
                <a:latin typeface="Verdana" pitchFamily="34" charset="0"/>
                <a:cs typeface="Arial" charset="0"/>
              </a:rPr>
              <a:t>Since 1990, my teaching, research and writings have been devoted to two prominent figures of racial justice: MLK and Howard Thurman; Educating Ethical Leaders for Diversity &amp; Inclusion; Global Citizenship; Black Churches and Social Action; MOOC: Ethical Leadership Character, Civility and Community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800000"/>
              </a:solidFill>
              <a:latin typeface="Verdana" pitchFamily="34" charset="0"/>
              <a:cs typeface="Arial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dirty="0">
                <a:solidFill>
                  <a:srgbClr val="800000"/>
                </a:solidFill>
                <a:latin typeface="Verdana" pitchFamily="34" charset="0"/>
                <a:cs typeface="Arial" charset="0"/>
              </a:rPr>
              <a:t>During my sabbatical year (2016-2017), I propose to further develop the MLK-IDEAL and to launch the first phase of its programs upon my return (2017-2020). </a:t>
            </a:r>
            <a:br>
              <a:rPr lang="en-US" dirty="0">
                <a:solidFill>
                  <a:srgbClr val="800000"/>
                </a:solidFill>
                <a:latin typeface="Verdana" pitchFamily="34" charset="0"/>
                <a:cs typeface="Arial" charset="0"/>
              </a:rPr>
            </a:br>
            <a:endParaRPr lang="en-US" dirty="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335481"/>
            <a:ext cx="680357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990000"/>
                </a:solidFill>
                <a:cs typeface="Arial" charset="0"/>
              </a:rPr>
              <a:t>Martin Luther King, Jr. Initiative for the Development of Ethical Leadership (MLK-IDEAL)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400" b="1" dirty="0">
              <a:solidFill>
                <a:srgbClr val="99000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5" name="Picture Placeholder 4" descr="LeadershipX-Course_Image_edX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0" b="2820"/>
          <a:stretch>
            <a:fillRect/>
          </a:stretch>
        </p:blipFill>
        <p:spPr>
          <a:xfrm>
            <a:off x="6787739" y="193963"/>
            <a:ext cx="2155371" cy="17280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600" y="6354140"/>
            <a:ext cx="8839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800000"/>
                </a:solidFill>
                <a:latin typeface="Verdana" pitchFamily="34" charset="0"/>
                <a:cs typeface="Arial" charset="0"/>
                <a:hlinkClick r:id="rId3"/>
              </a:rPr>
              <a:t>www.edx.org/course/ethical-leadership-character-civility-bux-leadershipx</a:t>
            </a:r>
            <a:r>
              <a:rPr lang="en-US" sz="1600" dirty="0">
                <a:solidFill>
                  <a:srgbClr val="800000"/>
                </a:solidFill>
                <a:latin typeface="Verdana" pitchFamily="34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7437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744" y="2381939"/>
            <a:ext cx="808808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800000"/>
                </a:solidFill>
                <a:latin typeface="Verdana" pitchFamily="34" charset="0"/>
                <a:cs typeface="Arial" charset="0"/>
              </a:rPr>
              <a:t>The MLK-IDEAL will become a center of education, research, service and training in ethical leadership theory and practice serving Boston University (BU) and local, national and global communities.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800000"/>
              </a:solidFill>
              <a:latin typeface="Verdana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800000"/>
                </a:solidFill>
                <a:latin typeface="Verdana" pitchFamily="34" charset="0"/>
                <a:cs typeface="Arial" charset="0"/>
              </a:rPr>
              <a:t>Through its programs, the MLK-IDEAL will be responsive to the increasing need for diverse, ethical leadership in a broad range of academic, civil, community, governmental, religious/theological and business contexts.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800000"/>
              </a:solidFill>
              <a:latin typeface="Verdana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800000"/>
                </a:solidFill>
                <a:latin typeface="Verdana" pitchFamily="34" charset="0"/>
                <a:cs typeface="Arial" charset="0"/>
              </a:rPr>
              <a:t>One of the programs, “Ethical Leadership in Local Communities” would provide a T-T-T Model for addressing racial equities and racial healing in BU and local Boston communities.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6" name="Picture Placeholder 4" descr="LeadershipX-Course_Image_edX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0" b="2820"/>
          <a:stretch>
            <a:fillRect/>
          </a:stretch>
        </p:blipFill>
        <p:spPr>
          <a:xfrm>
            <a:off x="6811489" y="228600"/>
            <a:ext cx="2166257" cy="172801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335481"/>
            <a:ext cx="680357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990000"/>
                </a:solidFill>
                <a:cs typeface="Arial" charset="0"/>
              </a:rPr>
              <a:t>Martin Luther King, Jr. Initiative for the Development of Ethical Leadership (MLK-IDEAL)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400" b="1" dirty="0">
              <a:solidFill>
                <a:srgbClr val="990000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207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.xml><?xml version="1.0" encoding="utf-8"?>
<a:theme xmlns:a="http://schemas.openxmlformats.org/drawingml/2006/main" name="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5.xml><?xml version="1.0" encoding="utf-8"?>
<a:theme xmlns:a="http://schemas.openxmlformats.org/drawingml/2006/main" name="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6.xml><?xml version="1.0" encoding="utf-8"?>
<a:theme xmlns:a="http://schemas.openxmlformats.org/drawingml/2006/main" name="1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7.xml><?xml version="1.0" encoding="utf-8"?>
<a:theme xmlns:a="http://schemas.openxmlformats.org/drawingml/2006/main" name="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DPA" id="{D413C5D6-0E85-A941-B1FF-1D11DBCDA72F}" vid="{B43BF3D5-8DDE-D742-9AAC-8FCD80A28579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0.xml><?xml version="1.0" encoding="utf-8"?>
<a:theme xmlns:a="http://schemas.openxmlformats.org/drawingml/2006/main" name="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1.xml><?xml version="1.0" encoding="utf-8"?>
<a:theme xmlns:a="http://schemas.openxmlformats.org/drawingml/2006/main" name="4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2.xml><?xml version="1.0" encoding="utf-8"?>
<a:theme xmlns:a="http://schemas.openxmlformats.org/drawingml/2006/main" name="5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3.xml><?xml version="1.0" encoding="utf-8"?>
<a:theme xmlns:a="http://schemas.openxmlformats.org/drawingml/2006/main" name="6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4.xml><?xml version="1.0" encoding="utf-8"?>
<a:theme xmlns:a="http://schemas.openxmlformats.org/drawingml/2006/main" name="2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15.xml><?xml version="1.0" encoding="utf-8"?>
<a:theme xmlns:a="http://schemas.openxmlformats.org/drawingml/2006/main" name="Tackling Racial Inequities_slide deck 9-26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Adjacency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Headlines" id="{3841520A-25F2-4EB8-BE4C-611DB5ABEED9}" vid="{ECD25A4C-D97E-4C12-84B1-63580BFFAEEB}"/>
    </a:ext>
  </a:extLst>
</a:theme>
</file>

<file path=ppt/theme/theme2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ppt/theme/theme2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7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25.xml><?xml version="1.0" encoding="utf-8"?>
<a:theme xmlns:a="http://schemas.openxmlformats.org/drawingml/2006/main" name="1_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8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27.xml><?xml version="1.0" encoding="utf-8"?>
<a:theme xmlns:a="http://schemas.openxmlformats.org/drawingml/2006/main" name="3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28.xml><?xml version="1.0" encoding="utf-8"?>
<a:theme xmlns:a="http://schemas.openxmlformats.org/drawingml/2006/main" name="4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29.xml><?xml version="1.0" encoding="utf-8"?>
<a:theme xmlns:a="http://schemas.openxmlformats.org/drawingml/2006/main" name="1_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DPA" id="{D413C5D6-0E85-A941-B1FF-1D11DBCDA72F}" vid="{B43BF3D5-8DDE-D742-9AAC-8FCD80A28579}"/>
    </a:ext>
  </a:extLst>
</a:theme>
</file>

<file path=ppt/theme/theme30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9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2.xml><?xml version="1.0" encoding="utf-8"?>
<a:theme xmlns:a="http://schemas.openxmlformats.org/drawingml/2006/main" name="10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3.xml><?xml version="1.0" encoding="utf-8"?>
<a:theme xmlns:a="http://schemas.openxmlformats.org/drawingml/2006/main" name="1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4.xml><?xml version="1.0" encoding="utf-8"?>
<a:theme xmlns:a="http://schemas.openxmlformats.org/drawingml/2006/main" name="1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5.xml><?xml version="1.0" encoding="utf-8"?>
<a:theme xmlns:a="http://schemas.openxmlformats.org/drawingml/2006/main" name="1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6.xml><?xml version="1.0" encoding="utf-8"?>
<a:theme xmlns:a="http://schemas.openxmlformats.org/drawingml/2006/main" name="5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3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id">
    <a:dk1>
      <a:sysClr val="windowText" lastClr="000000"/>
    </a:dk1>
    <a:lt1>
      <a:sysClr val="window" lastClr="FFFFFF"/>
    </a:lt1>
    <a:dk2>
      <a:srgbClr val="534949"/>
    </a:dk2>
    <a:lt2>
      <a:srgbClr val="CCD1B9"/>
    </a:lt2>
    <a:accent1>
      <a:srgbClr val="C66951"/>
    </a:accent1>
    <a:accent2>
      <a:srgbClr val="BF974D"/>
    </a:accent2>
    <a:accent3>
      <a:srgbClr val="928B70"/>
    </a:accent3>
    <a:accent4>
      <a:srgbClr val="87706B"/>
    </a:accent4>
    <a:accent5>
      <a:srgbClr val="94734E"/>
    </a:accent5>
    <a:accent6>
      <a:srgbClr val="6F777D"/>
    </a:accent6>
    <a:hlink>
      <a:srgbClr val="CC9900"/>
    </a:hlink>
    <a:folHlink>
      <a:srgbClr val="C0C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1275</TotalTime>
  <Words>365</Words>
  <Application>Microsoft Macintosh PowerPoint</Application>
  <PresentationFormat>On-screen Show (4:3)</PresentationFormat>
  <Paragraphs>21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36</vt:i4>
      </vt:variant>
      <vt:variant>
        <vt:lpstr>Slide Titles</vt:lpstr>
      </vt:variant>
      <vt:variant>
        <vt:i4>3</vt:i4>
      </vt:variant>
    </vt:vector>
  </HeadingPairs>
  <TitlesOfParts>
    <vt:vector size="39" baseType="lpstr">
      <vt:lpstr>2_Default Design</vt:lpstr>
      <vt:lpstr>VPRtheme</vt:lpstr>
      <vt:lpstr>RoT theme</vt:lpstr>
      <vt:lpstr>1_VPRtheme</vt:lpstr>
      <vt:lpstr>VPRtheme2</vt:lpstr>
      <vt:lpstr>1_VPRtheme2</vt:lpstr>
      <vt:lpstr>PDPA</vt:lpstr>
      <vt:lpstr>3_Office Theme</vt:lpstr>
      <vt:lpstr>2_VPRtheme</vt:lpstr>
      <vt:lpstr>3_VPRtheme</vt:lpstr>
      <vt:lpstr>4_VPRtheme</vt:lpstr>
      <vt:lpstr>5_VPRtheme</vt:lpstr>
      <vt:lpstr>6_VPRtheme</vt:lpstr>
      <vt:lpstr>2_VPRtheme2</vt:lpstr>
      <vt:lpstr>Tackling Racial Inequities_slide deck 9-26</vt:lpstr>
      <vt:lpstr>Grid</vt:lpstr>
      <vt:lpstr>3_Default Design</vt:lpstr>
      <vt:lpstr>Adjacency</vt:lpstr>
      <vt:lpstr>Headlines</vt:lpstr>
      <vt:lpstr>1_Office Theme</vt:lpstr>
      <vt:lpstr>2_Office Theme</vt:lpstr>
      <vt:lpstr>Parcel</vt:lpstr>
      <vt:lpstr>Default Design</vt:lpstr>
      <vt:lpstr>7_VPRtheme</vt:lpstr>
      <vt:lpstr>1_RoT theme</vt:lpstr>
      <vt:lpstr>8_VPRtheme</vt:lpstr>
      <vt:lpstr>3_VPRtheme2</vt:lpstr>
      <vt:lpstr>4_VPRtheme2</vt:lpstr>
      <vt:lpstr>1_PDPA</vt:lpstr>
      <vt:lpstr>4_Office Theme</vt:lpstr>
      <vt:lpstr>9_VPRtheme</vt:lpstr>
      <vt:lpstr>10_VPRtheme</vt:lpstr>
      <vt:lpstr>11_VPRtheme</vt:lpstr>
      <vt:lpstr>12_VPRtheme</vt:lpstr>
      <vt:lpstr>13_VPRtheme</vt:lpstr>
      <vt:lpstr>5_VPRtheme2</vt:lpstr>
      <vt:lpstr>Walter Earl Fluker 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Lusk, Katharine</dc:creator>
  <cp:lastModifiedBy>Sophia Wedeen</cp:lastModifiedBy>
  <cp:revision>49</cp:revision>
  <dcterms:created xsi:type="dcterms:W3CDTF">2016-09-23T17:11:09Z</dcterms:created>
  <dcterms:modified xsi:type="dcterms:W3CDTF">2016-09-29T20:53:44Z</dcterms:modified>
</cp:coreProperties>
</file>