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6.xml" ContentType="application/vnd.openxmlformats-officedocument.theme+xml"/>
  <Override PartName="/ppt/theme/themeOverride1.xml" ContentType="application/vnd.openxmlformats-officedocument.themeOverrid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8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20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5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2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7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8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3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4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5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90" r:id="rId2"/>
    <p:sldMasterId id="2147483802" r:id="rId3"/>
    <p:sldMasterId id="2147483814" r:id="rId4"/>
    <p:sldMasterId id="2147483826" r:id="rId5"/>
    <p:sldMasterId id="2147483838" r:id="rId6"/>
    <p:sldMasterId id="2147483850" r:id="rId7"/>
    <p:sldMasterId id="2147483863" r:id="rId8"/>
    <p:sldMasterId id="2147483875" r:id="rId9"/>
    <p:sldMasterId id="2147483888" r:id="rId10"/>
    <p:sldMasterId id="2147483901" r:id="rId11"/>
    <p:sldMasterId id="2147483914" r:id="rId12"/>
    <p:sldMasterId id="2147483927" r:id="rId13"/>
    <p:sldMasterId id="2147483940" r:id="rId14"/>
    <p:sldMasterId id="2147483952" r:id="rId15"/>
    <p:sldMasterId id="2147483964" r:id="rId16"/>
    <p:sldMasterId id="2147483976" r:id="rId17"/>
    <p:sldMasterId id="2147483990" r:id="rId18"/>
    <p:sldMasterId id="2147484002" r:id="rId19"/>
    <p:sldMasterId id="2147484014" r:id="rId20"/>
    <p:sldMasterId id="2147484026" r:id="rId21"/>
    <p:sldMasterId id="2147484038" r:id="rId22"/>
    <p:sldMasterId id="2147484050" r:id="rId23"/>
    <p:sldMasterId id="2147484062" r:id="rId24"/>
    <p:sldMasterId id="2147484074" r:id="rId25"/>
    <p:sldMasterId id="2147484086" r:id="rId26"/>
    <p:sldMasterId id="2147484098" r:id="rId27"/>
    <p:sldMasterId id="2147484110" r:id="rId28"/>
    <p:sldMasterId id="2147484122" r:id="rId29"/>
    <p:sldMasterId id="2147484135" r:id="rId30"/>
    <p:sldMasterId id="2147484147" r:id="rId31"/>
    <p:sldMasterId id="2147484160" r:id="rId32"/>
    <p:sldMasterId id="2147484173" r:id="rId33"/>
    <p:sldMasterId id="2147484186" r:id="rId34"/>
    <p:sldMasterId id="2147484199" r:id="rId35"/>
    <p:sldMasterId id="2147484212" r:id="rId36"/>
  </p:sldMasterIdLst>
  <p:notesMasterIdLst>
    <p:notesMasterId r:id="rId40"/>
  </p:notesMasterIdLst>
  <p:sldIdLst>
    <p:sldId id="327" r:id="rId37"/>
    <p:sldId id="263" r:id="rId38"/>
    <p:sldId id="264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5204" autoAdjust="0"/>
  </p:normalViewPr>
  <p:slideViewPr>
    <p:cSldViewPr snapToGrid="0">
      <p:cViewPr>
        <p:scale>
          <a:sx n="110" d="100"/>
          <a:sy n="110" d="100"/>
        </p:scale>
        <p:origin x="-41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.xml"/><Relationship Id="rId38" Type="http://schemas.openxmlformats.org/officeDocument/2006/relationships/slide" Target="slides/slide2.xml"/><Relationship Id="rId39" Type="http://schemas.openxmlformats.org/officeDocument/2006/relationships/slide" Target="slides/slide3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FF096-5A76-48E9-80B6-E27143C7BBA4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6826-82B5-42B1-838E-80AA596C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4576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3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Relationship Id="rId2" Type="http://schemas.openxmlformats.org/officeDocument/2006/relationships/image" Target="../media/image7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3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png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Relationship Id="rId2" Type="http://schemas.openxmlformats.org/officeDocument/2006/relationships/image" Target="../media/image3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Relationship Id="rId2" Type="http://schemas.openxmlformats.org/officeDocument/2006/relationships/image" Target="../media/image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Relationship Id="rId2" Type="http://schemas.openxmlformats.org/officeDocument/2006/relationships/image" Target="../media/image3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Relationship Id="rId2" Type="http://schemas.openxmlformats.org/officeDocument/2006/relationships/image" Target="../media/image3.png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Relationship Id="rId2" Type="http://schemas.openxmlformats.org/officeDocument/2006/relationships/image" Target="../media/image3.png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Relationship Id="rId2" Type="http://schemas.openxmlformats.org/officeDocument/2006/relationships/image" Target="../media/image3.png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Relationship Id="rId2" Type="http://schemas.openxmlformats.org/officeDocument/2006/relationships/image" Target="../media/image3.png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Relationship Id="rId2" Type="http://schemas.openxmlformats.org/officeDocument/2006/relationships/image" Target="../media/image3.png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579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14207902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1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18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9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22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81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253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4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416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06C7-A401-4D30-ACF5-1A2659C60A9C}" type="datetimeFigureOut">
              <a:rPr lang="en-US" smtClean="0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826F-2091-48DB-8FA1-6BA9BB88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59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84D07-A273-439C-B394-BF0DD20B0BE3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027C6E-9348-47AC-A8F2-99C29C66DBC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023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11ADB-6DA0-4D63-A994-F0855A0C7AD8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B8DD4-CF3F-4022-B2CA-11F74E31EA09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95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07A367-6614-4A2C-B10B-57B5BB3465B2}" type="datetimeFigureOut">
              <a:rPr lang="en-US" altLang="en-US"/>
              <a:pPr/>
              <a:t>9/29/16</a:t>
            </a:fld>
            <a:endParaRPr lang="en-US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5505C8-4F8E-4DD9-BCE9-1126EC7C3F5E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89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FEE2-99E2-4B47-B6B4-CFB1BBF7B3E5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2BDEA-092E-45DF-9433-31C75BE0D9B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873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F8F8C-4A8E-4B38-9542-5A00B91B1A6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49DC5-8973-41C6-80A9-80988BD20F05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078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ED70-E5DC-4518-A0D7-35E941D38CB1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F4885-6BB0-4194-B23F-03E0C4F59A9E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189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B83B8-7BF8-42D9-9914-2EA52919964E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B1E67-66F6-4016-A490-9996D223000A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294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8C9AFE-F48A-4951-A94D-81E0F2DB5D36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457B37-5F3B-46A0-ADBF-934E34DB1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001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D0D90A-B39F-421A-8920-A6C294148D82}" type="datetimeFigureOut">
              <a:rPr lang="en-US" altLang="en-US">
                <a:solidFill>
                  <a:srgbClr val="CCD1B9"/>
                </a:solidFill>
              </a:rPr>
              <a:pPr/>
              <a:t>9/29/16</a:t>
            </a:fld>
            <a:endParaRPr lang="en-US" altLang="en-US">
              <a:solidFill>
                <a:srgbClr val="CCD1B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CCD1B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078-4FAC-482B-8573-CA1FF1C18E6C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0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1F76A2-6C30-41AD-B713-A33D5DC01080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D8CEA-9902-49C0-BC0E-685813A8D85C}" type="slidenum">
              <a:rPr lang="en-US" altLang="en-US">
                <a:solidFill>
                  <a:srgbClr val="534949"/>
                </a:solidFill>
              </a:rPr>
              <a:pPr/>
              <a:t>‹#›</a:t>
            </a:fld>
            <a:endParaRPr lang="en-US" altLang="en-US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70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8CD78-E7E9-4549-B673-E5A1C99814D9}" type="datetimeFigureOut">
              <a:rPr lang="en-US" altLang="en-US">
                <a:solidFill>
                  <a:srgbClr val="534949"/>
                </a:solidFill>
              </a:rPr>
              <a:pPr/>
              <a:t>9/29/16</a:t>
            </a:fld>
            <a:endParaRPr lang="en-US" altLang="en-US">
              <a:solidFill>
                <a:srgbClr val="53494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21B307-4B53-4E0D-BD5C-4F54AFA4AF66}" type="slidenum">
              <a:rPr lang="en-US" altLang="en-US">
                <a:solidFill>
                  <a:srgbClr val="CCD1B9"/>
                </a:solidFill>
              </a:rPr>
              <a:pPr/>
              <a:t>‹#›</a:t>
            </a:fld>
            <a:endParaRPr lang="en-US" altLang="en-US">
              <a:solidFill>
                <a:srgbClr val="CCD1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24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8" descr="bm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BU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12" descr="bm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BUSE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 userDrawn="1"/>
        </p:nvSpPr>
        <p:spPr bwMode="auto">
          <a:xfrm>
            <a:off x="1676400" y="6477000"/>
            <a:ext cx="6248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9C1A-CFD1-4437-8A6A-7D3AAD9750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536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68732-D6B8-49B7-AD30-0E96DA7F49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627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78462-BB4C-43C2-9FCF-6CE8D3463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89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FE1CA-C13B-461F-8406-8C47E8F846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9856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986FE-5673-4940-ACDA-5E8B1C98C2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200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D2BC-5C1E-413A-BEC1-5D38FD5390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169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99CE-8530-45DA-9663-D8B54CF0AB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14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D6F5-7692-4D00-B84D-C63D3CDC58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375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45362-B439-42AA-96BF-44136E4544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26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A86A-5DCF-4ACF-8232-D47D92F154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10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5176A-06FE-4676-A9A4-6777746D58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2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A476-AB2B-4841-B6FC-399E7A410B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84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l-PL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CFC0-E9BA-43C1-9B30-E7DBB7885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0769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oston_univ_cmyk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3" y="6172200"/>
            <a:ext cx="1143000" cy="548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630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581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5620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314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8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685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56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14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26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26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srgbClr val="F5F5F5"/>
                </a:solidFill>
              </a:rPr>
              <a:pPr/>
              <a:t>9/29/16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91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001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0868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579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460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5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821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098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15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27731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2AC27A5A-7290-4DE1-BA94-4BE8A8E57DCF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449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594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2849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840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3756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9055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2332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8417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183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650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224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46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836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43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795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3591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0243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40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9008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256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3710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4867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9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142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>
                <a:solidFill>
                  <a:srgbClr val="FFFFFF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51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2256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530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012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481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552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9/29/16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06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27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5915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C019-681E-42C9-A157-BF87927B34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62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3C9A-9EB4-439A-B06B-12A16F3A34A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840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AEE53-0E89-4C7B-8BCF-498B4E1138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5446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8748-494F-46F6-9948-59821F74E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7927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EED06-17BA-48AD-9B38-A4F8B49A2F8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227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7AE12-5A7E-4A23-8605-C6E7A47BAE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695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895E-8016-4DFB-9A30-A18C633C8E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6603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F1D9-AFD0-49FE-B428-7BD4C356DA4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2729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3E3A-7969-4652-9AC8-FFD6705A698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3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1B2E-C8F4-499D-A156-C302338E25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2153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A8DB-35F3-4DC7-9DF8-19616F37675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43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7501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552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5836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816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8669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50099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60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985706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86648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18748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29781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79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3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9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5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6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9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5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0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7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4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5" y="60198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646009" y="6119005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0308"/>
      </p:ext>
    </p:extLst>
  </p:cSld>
  <p:clrMapOvr>
    <a:masterClrMapping/>
  </p:clrMapOvr>
  <p:hf sldNum="0" hdr="0" dt="0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1959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972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221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7255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8967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0644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0500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32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FB3CB363-EE86-40E9-8C4C-F6D02D71F0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/>
          <a:lstStyle/>
          <a:p>
            <a:fld id="{A522EED8-90E7-472C-81AF-84D7A5E831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609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841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83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933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4243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8733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15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9498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0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7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0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3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0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6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2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9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9517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0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1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7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1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9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6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60198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 anchor="ctr"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pPr lvl="0"/>
            <a:r>
              <a:rPr lang="pl-PL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004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pl-PL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6009" y="6119006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2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4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762000"/>
            <a:ext cx="1981200" cy="4953000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791200" cy="4953000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39.xml"/><Relationship Id="rId13" Type="http://schemas.openxmlformats.org/officeDocument/2006/relationships/theme" Target="../theme/theme1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1.xml"/><Relationship Id="rId13" Type="http://schemas.openxmlformats.org/officeDocument/2006/relationships/theme" Target="../theme/theme1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7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3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59.xml"/><Relationship Id="rId8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4.xml"/><Relationship Id="rId12" Type="http://schemas.openxmlformats.org/officeDocument/2006/relationships/theme" Target="../theme/theme2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5.xml"/><Relationship Id="rId12" Type="http://schemas.openxmlformats.org/officeDocument/2006/relationships/theme" Target="../theme/theme2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1.xml"/><Relationship Id="rId8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6.xml"/><Relationship Id="rId12" Type="http://schemas.openxmlformats.org/officeDocument/2006/relationships/theme" Target="../theme/theme26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4.xml"/><Relationship Id="rId10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7.xml"/><Relationship Id="rId12" Type="http://schemas.openxmlformats.org/officeDocument/2006/relationships/theme" Target="../theme/theme27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8.xml"/><Relationship Id="rId12" Type="http://schemas.openxmlformats.org/officeDocument/2006/relationships/theme" Target="../theme/theme28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4.xml"/><Relationship Id="rId8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0.xml"/><Relationship Id="rId13" Type="http://schemas.openxmlformats.org/officeDocument/2006/relationships/theme" Target="../theme/theme29.xml"/><Relationship Id="rId14" Type="http://schemas.openxmlformats.org/officeDocument/2006/relationships/image" Target="../media/image4.gif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5.xml"/><Relationship Id="rId8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3.xml"/><Relationship Id="rId13" Type="http://schemas.openxmlformats.org/officeDocument/2006/relationships/theme" Target="../theme/theme31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48.xml"/><Relationship Id="rId8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4.xml"/><Relationship Id="rId12" Type="http://schemas.openxmlformats.org/officeDocument/2006/relationships/slideLayout" Target="../slideLayouts/slideLayout365.xml"/><Relationship Id="rId13" Type="http://schemas.openxmlformats.org/officeDocument/2006/relationships/theme" Target="../theme/theme32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55.xml"/><Relationship Id="rId3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0.xml"/><Relationship Id="rId8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77.xml"/><Relationship Id="rId13" Type="http://schemas.openxmlformats.org/officeDocument/2006/relationships/theme" Target="../theme/theme33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2.xml"/><Relationship Id="rId8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7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slideLayout" Target="../slideLayouts/slideLayout389.xml"/><Relationship Id="rId13" Type="http://schemas.openxmlformats.org/officeDocument/2006/relationships/theme" Target="../theme/theme34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1.xml"/><Relationship Id="rId13" Type="http://schemas.openxmlformats.org/officeDocument/2006/relationships/theme" Target="../theme/theme35.xml"/><Relationship Id="rId14" Type="http://schemas.openxmlformats.org/officeDocument/2006/relationships/image" Target="../media/image3.png"/><Relationship Id="rId15" Type="http://schemas.openxmlformats.org/officeDocument/2006/relationships/image" Target="../media/image4.gif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6.xml"/><Relationship Id="rId13" Type="http://schemas.openxmlformats.org/officeDocument/2006/relationships/image" Target="../media/image3.png"/><Relationship Id="rId14" Type="http://schemas.openxmlformats.org/officeDocument/2006/relationships/image" Target="../media/image4.gif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>
            <a:off x="0" y="-42863"/>
            <a:ext cx="9144000" cy="366136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1488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38A35E6-2CCA-4094-A787-099CF39E7695}" type="datetimeFigureOut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9/29/16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D72BEE5-F5CE-4F76-A10A-E16837DB9890}" type="slidenum">
              <a:rPr lang="en-US" altLang="en-US">
                <a:solidFill>
                  <a:srgbClr val="534949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4949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98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charset="0"/>
          <a:ea typeface="ＭＳ Ｐゴシック" charset="0"/>
          <a:cs typeface="ＭＳ Ｐゴシック" charset="0"/>
        </a:defRPr>
      </a:lvl9pPr>
    </p:titleStyle>
    <p:bodyStyle>
      <a:lvl1pPr marL="27305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182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ct val="0"/>
        </a:spcAft>
        <a:buClr>
          <a:srgbClr val="928B70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ct val="0"/>
        </a:spcAft>
        <a:buClr>
          <a:srgbClr val="87706B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rgbClr val="6F777D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7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540A9E-B862-4F1C-A1BF-5C4B061FBCE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2" name="Picture 8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676400" y="6477000"/>
            <a:ext cx="5638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3300"/>
                </a:solidFill>
              </a:rPr>
              <a:t>Hospital Medicine Unit / Section of General Internal Medicine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7" name="Picture 13" descr="bmc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38200" cy="414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BUSEAL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400800"/>
            <a:ext cx="373063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676400" y="6477000"/>
            <a:ext cx="6096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Health/Care Disparities Research Program,  Section of General Internal Medicine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V="1">
            <a:off x="457200" y="1447800"/>
            <a:ext cx="8305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B4BAA88-5F03-4CED-96D1-E162BF419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C8C8B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51A34E-F02E-4FE2-9D88-F2AF202B92A3}" type="datetimeFigureOut">
              <a:rPr lang="en-US" smtClean="0">
                <a:solidFill>
                  <a:srgbClr val="C8C8B1"/>
                </a:solidFill>
              </a:rPr>
              <a:pPr/>
              <a:t>9/29/16</a:t>
            </a:fld>
            <a:endParaRPr lang="en-US">
              <a:solidFill>
                <a:srgbClr val="C8C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fld id="{3C633830-2244-49AE-BC4A-47F415C177C6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defTabSz="457200"/>
              <a:t>9/29/16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defTabSz="457200"/>
            <a:fld id="{2AC27A5A-7290-4DE1-BA94-4BE8A8E57DCF}" type="slidenum">
              <a:rPr lang="en-US" smtClean="0">
                <a:solidFill>
                  <a:srgbClr val="F5F5F5"/>
                </a:solidFill>
              </a:rPr>
              <a:pPr defTabSz="457200"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1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0FC5-B6CC-3441-9106-283708D0F08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0BBBB-D8A4-E943-A557-854109F879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BCFE-C844-40C3-89A4-431DC092E4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F732-C862-4ABF-A87A-329FC571D3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fld id="{1160EA64-D806-43AC-9DF2-F8C432F32B4C}" type="datetimeFigureOut">
              <a:rPr lang="en-US" dirty="0">
                <a:solidFill>
                  <a:srgbClr val="000000">
                    <a:alpha val="70000"/>
                  </a:srgbClr>
                </a:solidFill>
              </a:rPr>
              <a:pPr defTabSz="457200"/>
              <a:t>9/29/16</a:t>
            </a:fld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alpha val="7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pPr defTabSz="457200"/>
            <a:fld id="{8A7A6979-0714-4377-B894-6BE4C2D6E202}" type="slidenum">
              <a:rPr lang="en-US" dirty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 smtClean="0"/>
              <a:t>Click to edit Master text styles</a:t>
            </a:r>
          </a:p>
          <a:p>
            <a:pPr lvl="1"/>
            <a:r>
              <a:rPr lang="pl-PL" altLang="en-US" smtClean="0"/>
              <a:t>Second level</a:t>
            </a:r>
          </a:p>
          <a:p>
            <a:pPr lvl="2"/>
            <a:r>
              <a:rPr lang="pl-PL" altLang="en-US" smtClean="0"/>
              <a:t>Third level</a:t>
            </a:r>
          </a:p>
          <a:p>
            <a:pPr lvl="3"/>
            <a:r>
              <a:rPr lang="pl-PL" altLang="en-US" smtClean="0"/>
              <a:t>Fourth level</a:t>
            </a:r>
          </a:p>
          <a:p>
            <a:pPr lvl="4"/>
            <a:r>
              <a:rPr lang="pl-PL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ECBE64-6FA9-4A04-86B9-08916E7ACC67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5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  <a:latin typeface="Arial"/>
                <a:ea typeface="Osaka"/>
                <a:cs typeface="Osaka"/>
              </a:rPr>
              <a:t>Event, Date</a:t>
            </a:r>
            <a:endParaRPr lang="en-US" dirty="0">
              <a:solidFill>
                <a:prstClr val="white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Arial"/>
              <a:ea typeface="Osaka"/>
              <a:cs typeface="Osaka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200" dirty="0">
                <a:solidFill>
                  <a:prstClr val="white"/>
                </a:solidFill>
                <a:latin typeface="Arial" charset="0"/>
                <a:ea typeface="Osaka"/>
                <a:cs typeface="Osaka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Boston University</a:t>
            </a:r>
            <a:r>
              <a:rPr lang="en-US" sz="1400" dirty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 Office of the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Osaka"/>
                <a:cs typeface="Osaka"/>
              </a:rPr>
              <a:t>Vice President and Associate Provost for Research</a:t>
            </a:r>
            <a:endParaRPr lang="en-US" sz="1400" dirty="0">
              <a:solidFill>
                <a:prstClr val="black"/>
              </a:solidFill>
              <a:latin typeface="Arial" charset="0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187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9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Event, Date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12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172200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682625" y="6248400"/>
            <a:ext cx="6843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Boston University</a:t>
            </a:r>
            <a:r>
              <a:rPr lang="en-US" sz="1400" dirty="0">
                <a:latin typeface="Arial" charset="0"/>
              </a:rPr>
              <a:t> Office of the </a:t>
            </a:r>
            <a:r>
              <a:rPr lang="en-US" sz="1400" dirty="0" smtClean="0">
                <a:latin typeface="Arial" charset="0"/>
              </a:rPr>
              <a:t>Vice President and Associate</a:t>
            </a:r>
            <a:r>
              <a:rPr lang="en-US" sz="1400" baseline="0" dirty="0" smtClean="0">
                <a:latin typeface="Arial" charset="0"/>
              </a:rPr>
              <a:t> </a:t>
            </a:r>
            <a:r>
              <a:rPr lang="en-US" sz="1400" dirty="0" smtClean="0">
                <a:latin typeface="Arial" charset="0"/>
              </a:rPr>
              <a:t>Provost for Research</a:t>
            </a:r>
            <a:endParaRPr lang="en-US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  <p:sldLayoutId id="2147484134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2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03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is the title of this slide.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b="1" dirty="0">
                <a:solidFill>
                  <a:schemeClr val="bg1"/>
                </a:solidFill>
                <a:latin typeface="Arial" charset="0"/>
              </a:rPr>
              <a:t>Boston University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Slideshow Title Goes Here</a:t>
            </a: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6" y="6172202"/>
            <a:ext cx="9683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82626" y="6248401"/>
            <a:ext cx="51940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</a:rPr>
              <a:t>Boston University</a:t>
            </a:r>
            <a:r>
              <a:rPr lang="en-US" sz="1050" dirty="0">
                <a:latin typeface="Arial" charset="0"/>
              </a:rPr>
              <a:t> Office of the </a:t>
            </a:r>
            <a:r>
              <a:rPr lang="en-US" sz="1050" dirty="0" smtClean="0">
                <a:latin typeface="Arial" charset="0"/>
              </a:rPr>
              <a:t>Vice President and Associate</a:t>
            </a:r>
            <a:r>
              <a:rPr lang="en-US" sz="1050" baseline="0" dirty="0" smtClean="0">
                <a:latin typeface="Arial" charset="0"/>
              </a:rPr>
              <a:t> </a:t>
            </a:r>
            <a:r>
              <a:rPr lang="en-US" sz="1050" dirty="0" smtClean="0">
                <a:latin typeface="Arial" charset="0"/>
              </a:rPr>
              <a:t>Provost for Research</a:t>
            </a:r>
            <a:endParaRPr lang="en-US" sz="1050" dirty="0">
              <a:latin typeface="Arial" charset="0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" y="-25771"/>
            <a:ext cx="5105400" cy="3048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Event, Date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42063"/>
            <a:ext cx="9144000" cy="825209"/>
          </a:xfrm>
          <a:prstGeom prst="rect">
            <a:avLst/>
          </a:prstGeom>
          <a:solidFill>
            <a:srgbClr val="201B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bu_logo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961" y="6189148"/>
            <a:ext cx="881653" cy="524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897" y="6075421"/>
            <a:ext cx="337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Professional Development &amp; Postdoctoral Affairs</a:t>
            </a:r>
          </a:p>
          <a:p>
            <a:endParaRPr lang="en-US" sz="75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750" b="1" dirty="0" smtClean="0">
                <a:solidFill>
                  <a:schemeClr val="bg1"/>
                </a:solidFill>
                <a:latin typeface="Arial"/>
                <a:cs typeface="Arial"/>
              </a:rPr>
              <a:t>Boston University </a:t>
            </a:r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Office of the Provost</a:t>
            </a:r>
          </a:p>
          <a:p>
            <a:r>
              <a:rPr lang="en-US" sz="750" dirty="0" smtClean="0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en-US" sz="750" baseline="0" dirty="0" smtClean="0">
                <a:solidFill>
                  <a:schemeClr val="bg1"/>
                </a:solidFill>
                <a:latin typeface="Arial"/>
                <a:cs typeface="Arial"/>
              </a:rPr>
              <a:t> Education Initiatives</a:t>
            </a:r>
            <a:endParaRPr lang="en-US" sz="75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Arial" charset="0"/>
          <a:ea typeface="Osaka" charset="0"/>
          <a:cs typeface="Osaka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hcox@bu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ctrTitle"/>
          </p:nvPr>
        </p:nvSpPr>
        <p:spPr>
          <a:xfrm>
            <a:off x="674255" y="446000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 smtClean="0"/>
              <a:t>Jonathan </a:t>
            </a:r>
            <a:r>
              <a:rPr lang="en-US" dirty="0"/>
              <a:t>Levy 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type="subTitle" idx="1"/>
          </p:nvPr>
        </p:nvSpPr>
        <p:spPr>
          <a:xfrm>
            <a:off x="1085273" y="3179071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>
                <a:solidFill>
                  <a:srgbClr val="000000"/>
                </a:solidFill>
              </a:rPr>
              <a:t> Professor, Environmental </a:t>
            </a:r>
            <a:r>
              <a:rPr lang="en-US" sz="2250" i="1" dirty="0" smtClean="0">
                <a:solidFill>
                  <a:srgbClr val="000000"/>
                </a:solidFill>
              </a:rPr>
              <a:t>Health, and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i="1" dirty="0" smtClean="0">
                <a:solidFill>
                  <a:srgbClr val="000000"/>
                </a:solidFill>
              </a:rPr>
              <a:t>Director, Center for Research on Environmental Health and Social Stressors in Housing Across the Life Course </a:t>
            </a:r>
            <a:endParaRPr lang="en-US" sz="2250" i="1" dirty="0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250" b="0" i="1" u="none" strike="noStrike" cap="none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School </a:t>
            </a:r>
            <a:r>
              <a:rPr lang="en-US" sz="2250" b="0" i="1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of Public Health</a:t>
            </a:r>
          </a:p>
        </p:txBody>
      </p:sp>
      <p:sp>
        <p:nvSpPr>
          <p:cNvPr id="5" name="Rectangle 4"/>
          <p:cNvSpPr/>
          <p:nvPr/>
        </p:nvSpPr>
        <p:spPr>
          <a:xfrm>
            <a:off x="3622173" y="5284174"/>
            <a:ext cx="1726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jonlevy@bu.edu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2780664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44" y="0"/>
            <a:ext cx="1932041" cy="1316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317" y="0"/>
            <a:ext cx="1889089" cy="13277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454" y="0"/>
            <a:ext cx="2512142" cy="1232890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5"/>
          <a:srcRect b="7767"/>
          <a:stretch/>
        </p:blipFill>
        <p:spPr>
          <a:xfrm>
            <a:off x="0" y="1065040"/>
            <a:ext cx="5752418" cy="37126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5097" y="3487598"/>
            <a:ext cx="6988904" cy="357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56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230" y="541397"/>
            <a:ext cx="7886700" cy="785674"/>
          </a:xfrm>
        </p:spPr>
        <p:txBody>
          <a:bodyPr>
            <a:normAutofit fontScale="90000"/>
          </a:bodyPr>
          <a:lstStyle/>
          <a:p>
            <a:r>
              <a:rPr lang="en-US" sz="3000" dirty="0"/>
              <a:t>Advancing racial equity (from an </a:t>
            </a:r>
            <a:r>
              <a:rPr lang="en-US" sz="3000" dirty="0" smtClean="0"/>
              <a:t>Environmental Health perspective</a:t>
            </a:r>
            <a:r>
              <a:rPr lang="en-US" sz="30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037" y="1499170"/>
            <a:ext cx="7936586" cy="3263504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Green housing to reduce energy costs and improve indoor environment</a:t>
            </a:r>
          </a:p>
          <a:p>
            <a:pPr lvl="1"/>
            <a:r>
              <a:rPr lang="en-US" sz="2000" dirty="0" smtClean="0"/>
              <a:t>Reduce indoor sources (smoking, lead paint, gas stoves, cockroaches)</a:t>
            </a:r>
          </a:p>
          <a:p>
            <a:pPr lvl="1"/>
            <a:r>
              <a:rPr lang="en-US" sz="2000" dirty="0" smtClean="0"/>
              <a:t>Improve ventilation</a:t>
            </a:r>
          </a:p>
          <a:p>
            <a:pPr lvl="1"/>
            <a:r>
              <a:rPr lang="en-US" sz="2000" dirty="0" smtClean="0"/>
              <a:t>Improve insulation</a:t>
            </a:r>
          </a:p>
          <a:p>
            <a:pPr lvl="1"/>
            <a:r>
              <a:rPr lang="en-US" sz="2000" dirty="0" smtClean="0"/>
              <a:t>Eliminate “heat or eat”</a:t>
            </a:r>
          </a:p>
          <a:p>
            <a:r>
              <a:rPr lang="en-US" sz="2000" b="1" dirty="0" err="1" smtClean="0"/>
              <a:t>MassSave</a:t>
            </a:r>
            <a:r>
              <a:rPr lang="en-US" sz="2000" b="1" dirty="0" smtClean="0"/>
              <a:t> with a health component</a:t>
            </a:r>
          </a:p>
          <a:p>
            <a:r>
              <a:rPr lang="en-US" sz="2000" b="1" dirty="0" smtClean="0"/>
              <a:t>Pollution controls, access to green space, no food deserts/swamps</a:t>
            </a:r>
          </a:p>
          <a:p>
            <a:r>
              <a:rPr lang="en-US" sz="2000" b="1" dirty="0" smtClean="0"/>
              <a:t>Address community violence</a:t>
            </a:r>
          </a:p>
          <a:p>
            <a:pPr lvl="1"/>
            <a:r>
              <a:rPr lang="en-US" sz="2000" dirty="0" smtClean="0"/>
              <a:t>Stress, indoor environmental exposures</a:t>
            </a:r>
          </a:p>
          <a:p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Research on Tap | Tackling Racial Inequities in Boston: What’s BU Learning? 	</a:t>
            </a:r>
          </a:p>
        </p:txBody>
      </p:sp>
    </p:spTree>
    <p:extLst>
      <p:ext uri="{BB962C8B-B14F-4D97-AF65-F5344CB8AC3E}">
        <p14:creationId xmlns:p14="http://schemas.microsoft.com/office/powerpoint/2010/main" val="877747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.xml><?xml version="1.0" encoding="utf-8"?>
<a:theme xmlns:a="http://schemas.openxmlformats.org/drawingml/2006/main" name="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5.xml><?xml version="1.0" encoding="utf-8"?>
<a:theme xmlns:a="http://schemas.openxmlformats.org/drawingml/2006/main" name="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6.xml><?xml version="1.0" encoding="utf-8"?>
<a:theme xmlns:a="http://schemas.openxmlformats.org/drawingml/2006/main" name="1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7.xml><?xml version="1.0" encoding="utf-8"?>
<a:theme xmlns:a="http://schemas.openxmlformats.org/drawingml/2006/main" name="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DPA" id="{D413C5D6-0E85-A941-B1FF-1D11DBCDA72F}" vid="{B43BF3D5-8DDE-D742-9AAC-8FCD80A28579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0.xml><?xml version="1.0" encoding="utf-8"?>
<a:theme xmlns:a="http://schemas.openxmlformats.org/drawingml/2006/main" name="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1.xml><?xml version="1.0" encoding="utf-8"?>
<a:theme xmlns:a="http://schemas.openxmlformats.org/drawingml/2006/main" name="4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2.xml><?xml version="1.0" encoding="utf-8"?>
<a:theme xmlns:a="http://schemas.openxmlformats.org/drawingml/2006/main" name="5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3.xml><?xml version="1.0" encoding="utf-8"?>
<a:theme xmlns:a="http://schemas.openxmlformats.org/drawingml/2006/main" name="6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14.xml><?xml version="1.0" encoding="utf-8"?>
<a:theme xmlns:a="http://schemas.openxmlformats.org/drawingml/2006/main" name="2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15.xml><?xml version="1.0" encoding="utf-8"?>
<a:theme xmlns:a="http://schemas.openxmlformats.org/drawingml/2006/main" name="Tackling Racial Inequities_slide deck 9-2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eadlines" id="{3841520A-25F2-4EB8-BE4C-611DB5ABEED9}" vid="{ECD25A4C-D97E-4C12-84B1-63580BFFAEEB}"/>
    </a:ext>
  </a:extLst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ppt/theme/theme2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7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25.xml><?xml version="1.0" encoding="utf-8"?>
<a:theme xmlns:a="http://schemas.openxmlformats.org/drawingml/2006/main" name="1_RoT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27.xml><?xml version="1.0" encoding="utf-8"?>
<a:theme xmlns:a="http://schemas.openxmlformats.org/drawingml/2006/main" name="3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28.xml><?xml version="1.0" encoding="utf-8"?>
<a:theme xmlns:a="http://schemas.openxmlformats.org/drawingml/2006/main" name="4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29.xml><?xml version="1.0" encoding="utf-8"?>
<a:theme xmlns:a="http://schemas.openxmlformats.org/drawingml/2006/main" name="1_PDP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DPA" id="{D413C5D6-0E85-A941-B1FF-1D11DBCDA72F}" vid="{B43BF3D5-8DDE-D742-9AAC-8FCD80A28579}"/>
    </a:ext>
  </a:extLst>
</a:theme>
</file>

<file path=ppt/theme/theme3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9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2.xml><?xml version="1.0" encoding="utf-8"?>
<a:theme xmlns:a="http://schemas.openxmlformats.org/drawingml/2006/main" name="10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3.xml><?xml version="1.0" encoding="utf-8"?>
<a:theme xmlns:a="http://schemas.openxmlformats.org/drawingml/2006/main" name="11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4.xml><?xml version="1.0" encoding="utf-8"?>
<a:theme xmlns:a="http://schemas.openxmlformats.org/drawingml/2006/main" name="12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5.xml><?xml version="1.0" encoding="utf-8"?>
<a:theme xmlns:a="http://schemas.openxmlformats.org/drawingml/2006/main" name="13_VPR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VPRtheme" id="{7C10A4DC-97CC-3847-B3CA-B0454B90AD2A}" vid="{4581B555-93F5-2249-87E5-68ECE7217435}"/>
    </a:ext>
  </a:extLst>
</a:theme>
</file>

<file path=ppt/theme/theme36.xml><?xml version="1.0" encoding="utf-8"?>
<a:theme xmlns:a="http://schemas.openxmlformats.org/drawingml/2006/main" name="5_VPRthem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lide Master" id="{F4B423F9-CADB-4D47-ADB7-7B63FCA12E02}" vid="{A8B4271B-37D4-AF4F-8E5C-A67B4B0780CC}"/>
    </a:ext>
  </a:extLst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1275</TotalTime>
  <Words>131</Words>
  <Application>Microsoft Macintosh PowerPoint</Application>
  <PresentationFormat>On-screen Show (4:3)</PresentationFormat>
  <Paragraphs>17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36</vt:i4>
      </vt:variant>
      <vt:variant>
        <vt:lpstr>Slide Titles</vt:lpstr>
      </vt:variant>
      <vt:variant>
        <vt:i4>3</vt:i4>
      </vt:variant>
    </vt:vector>
  </HeadingPairs>
  <TitlesOfParts>
    <vt:vector size="39" baseType="lpstr">
      <vt:lpstr>2_Default Design</vt:lpstr>
      <vt:lpstr>VPRtheme</vt:lpstr>
      <vt:lpstr>RoT theme</vt:lpstr>
      <vt:lpstr>1_VPRtheme</vt:lpstr>
      <vt:lpstr>VPRtheme2</vt:lpstr>
      <vt:lpstr>1_VPRtheme2</vt:lpstr>
      <vt:lpstr>PDPA</vt:lpstr>
      <vt:lpstr>3_Office Theme</vt:lpstr>
      <vt:lpstr>2_VPRtheme</vt:lpstr>
      <vt:lpstr>3_VPRtheme</vt:lpstr>
      <vt:lpstr>4_VPRtheme</vt:lpstr>
      <vt:lpstr>5_VPRtheme</vt:lpstr>
      <vt:lpstr>6_VPRtheme</vt:lpstr>
      <vt:lpstr>2_VPRtheme2</vt:lpstr>
      <vt:lpstr>Tackling Racial Inequities_slide deck 9-26</vt:lpstr>
      <vt:lpstr>Grid</vt:lpstr>
      <vt:lpstr>3_Default Design</vt:lpstr>
      <vt:lpstr>Adjacency</vt:lpstr>
      <vt:lpstr>Headlines</vt:lpstr>
      <vt:lpstr>1_Office Theme</vt:lpstr>
      <vt:lpstr>2_Office Theme</vt:lpstr>
      <vt:lpstr>Parcel</vt:lpstr>
      <vt:lpstr>Default Design</vt:lpstr>
      <vt:lpstr>7_VPRtheme</vt:lpstr>
      <vt:lpstr>1_RoT theme</vt:lpstr>
      <vt:lpstr>8_VPRtheme</vt:lpstr>
      <vt:lpstr>3_VPRtheme2</vt:lpstr>
      <vt:lpstr>4_VPRtheme2</vt:lpstr>
      <vt:lpstr>1_PDPA</vt:lpstr>
      <vt:lpstr>4_Office Theme</vt:lpstr>
      <vt:lpstr>9_VPRtheme</vt:lpstr>
      <vt:lpstr>10_VPRtheme</vt:lpstr>
      <vt:lpstr>11_VPRtheme</vt:lpstr>
      <vt:lpstr>12_VPRtheme</vt:lpstr>
      <vt:lpstr>13_VPRtheme</vt:lpstr>
      <vt:lpstr>5_VPRtheme2</vt:lpstr>
      <vt:lpstr>Jonathan Levy </vt:lpstr>
      <vt:lpstr>PowerPoint Presentation</vt:lpstr>
      <vt:lpstr>Advancing racial equity (from an Environmental Health perspective)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Lusk, Katharine</dc:creator>
  <cp:lastModifiedBy>Sophia Wedeen</cp:lastModifiedBy>
  <cp:revision>47</cp:revision>
  <dcterms:created xsi:type="dcterms:W3CDTF">2016-09-23T17:11:09Z</dcterms:created>
  <dcterms:modified xsi:type="dcterms:W3CDTF">2016-09-29T20:49:16Z</dcterms:modified>
</cp:coreProperties>
</file>