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17" r:id="rId37"/>
    <p:sldId id="266" r:id="rId38"/>
    <p:sldId id="26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206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My research focuses on how teachers teach about race and enact culturally relevant practices through in-depth case studies and state-wide surveys of teachers.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7F11F56-220A-4F92-8741-9D3AE9826515}" type="slidenum">
              <a:rPr lang="en-US" altLang="en-US" sz="1200">
                <a:solidFill>
                  <a:prstClr val="black"/>
                </a:solidFill>
              </a:rPr>
              <a:pPr eaLnBrk="1" hangingPunct="1"/>
              <a:t>2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167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91F9724-9AF6-4700-8CB8-E4A2D747EDCD}" type="slidenum">
              <a:rPr lang="en-US" altLang="en-US" sz="1200">
                <a:solidFill>
                  <a:prstClr val="black"/>
                </a:solidFill>
              </a:rPr>
              <a:pPr eaLnBrk="1" hangingPunct="1"/>
              <a:t>3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88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cmartell@bu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ctrTitle"/>
          </p:nvPr>
        </p:nvSpPr>
        <p:spPr>
          <a:xfrm>
            <a:off x="600740" y="775340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 smtClean="0"/>
              <a:t>Christopher </a:t>
            </a:r>
            <a:r>
              <a:rPr lang="en-US" dirty="0"/>
              <a:t>Martell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subTitle" idx="1"/>
          </p:nvPr>
        </p:nvSpPr>
        <p:spPr>
          <a:xfrm>
            <a:off x="1036674" y="38140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 Clinical Assistant Professor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School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of </a:t>
            </a:r>
            <a:r>
              <a:rPr lang="en-US" sz="2250" i="1" dirty="0">
                <a:solidFill>
                  <a:srgbClr val="000000"/>
                </a:solidFill>
              </a:rPr>
              <a:t>Education </a:t>
            </a:r>
          </a:p>
        </p:txBody>
      </p:sp>
      <p:sp>
        <p:nvSpPr>
          <p:cNvPr id="5" name="Rectangle 4"/>
          <p:cNvSpPr/>
          <p:nvPr/>
        </p:nvSpPr>
        <p:spPr>
          <a:xfrm>
            <a:off x="3563824" y="4998706"/>
            <a:ext cx="1775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u="none" strike="noStrike" baseline="0" dirty="0" smtClean="0">
                <a:latin typeface="TimesNewRomanPSMT"/>
                <a:hlinkClick r:id="rId3"/>
              </a:rPr>
              <a:t>cmartell@bu.edu</a:t>
            </a:r>
            <a:r>
              <a:rPr lang="en-US" b="0" i="0" u="none" strike="noStrike" baseline="0" dirty="0" smtClean="0">
                <a:latin typeface="TimesNewRomanPSMT"/>
              </a:rPr>
              <a:t>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04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ea typeface="+mn-ea"/>
                <a:cs typeface="+mn-cs"/>
              </a:rPr>
              <a:t>Culturally relevant teachers: </a:t>
            </a:r>
          </a:p>
          <a:p>
            <a:pPr marL="674370" lvl="1" indent="-18288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US" sz="2000" dirty="0" smtClean="0">
                <a:ea typeface="+mn-ea"/>
              </a:rPr>
              <a:t>Place race at the center of their teaching and curriculum</a:t>
            </a:r>
          </a:p>
          <a:p>
            <a:pPr marL="674370" lvl="1" indent="-18288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US" sz="2000" dirty="0" smtClean="0">
                <a:ea typeface="+mn-ea"/>
              </a:rPr>
              <a:t>Focus on equity over tolerance</a:t>
            </a:r>
            <a:endParaRPr lang="en-US" sz="2000" dirty="0">
              <a:ea typeface="+mn-ea"/>
            </a:endParaRPr>
          </a:p>
          <a:p>
            <a:pPr marL="674370" lvl="1" indent="-18288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US" sz="2000" dirty="0" smtClean="0">
                <a:ea typeface="+mn-ea"/>
              </a:rPr>
              <a:t>Classroom practices look similar across racially diverse and segregated schools, but the teachers make direct connections to the racial/cultural backgrounds of their students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ea typeface="+mn-ea"/>
                <a:cs typeface="+mn-cs"/>
              </a:rPr>
              <a:t>History/social </a:t>
            </a:r>
            <a:r>
              <a:rPr lang="en-US" sz="2400" dirty="0">
                <a:ea typeface="+mn-ea"/>
                <a:cs typeface="+mn-cs"/>
              </a:rPr>
              <a:t>studies </a:t>
            </a:r>
            <a:r>
              <a:rPr lang="en-US" sz="2400" dirty="0" smtClean="0">
                <a:ea typeface="+mn-ea"/>
                <a:cs typeface="+mn-cs"/>
              </a:rPr>
              <a:t>teachers in Massachusetts:</a:t>
            </a:r>
          </a:p>
          <a:p>
            <a:pPr marL="674370" lvl="1" indent="-18288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US" sz="2000" dirty="0" smtClean="0">
                <a:ea typeface="+mn-ea"/>
              </a:rPr>
              <a:t>Teach </a:t>
            </a:r>
            <a:r>
              <a:rPr lang="en-US" sz="2000" dirty="0">
                <a:ea typeface="+mn-ea"/>
              </a:rPr>
              <a:t>about race </a:t>
            </a:r>
            <a:r>
              <a:rPr lang="en-US" sz="2000" dirty="0" smtClean="0">
                <a:ea typeface="+mn-ea"/>
              </a:rPr>
              <a:t>regularly and increase focus equity</a:t>
            </a:r>
          </a:p>
          <a:p>
            <a:pPr marL="674370" lvl="1" indent="-18288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US" sz="2000" dirty="0">
                <a:ea typeface="+mn-ea"/>
              </a:rPr>
              <a:t>L</a:t>
            </a:r>
            <a:r>
              <a:rPr lang="en-US" sz="2000" dirty="0" smtClean="0">
                <a:ea typeface="+mn-ea"/>
              </a:rPr>
              <a:t>ess </a:t>
            </a:r>
            <a:r>
              <a:rPr lang="en-US" sz="2000" dirty="0">
                <a:ea typeface="+mn-ea"/>
              </a:rPr>
              <a:t>likely to </a:t>
            </a:r>
            <a:r>
              <a:rPr lang="en-US" sz="2000" dirty="0" smtClean="0">
                <a:ea typeface="+mn-ea"/>
              </a:rPr>
              <a:t>teach regularly about the experiences of Latino, Asian, Middle Eastern, and </a:t>
            </a:r>
            <a:r>
              <a:rPr lang="en-US" sz="2000" dirty="0">
                <a:ea typeface="+mn-ea"/>
              </a:rPr>
              <a:t>indigenous </a:t>
            </a:r>
            <a:r>
              <a:rPr lang="en-US" sz="2000" dirty="0" smtClean="0">
                <a:ea typeface="+mn-ea"/>
              </a:rPr>
              <a:t>people</a:t>
            </a:r>
            <a:endParaRPr lang="en-US" sz="2000" dirty="0">
              <a:ea typeface="+mn-ea"/>
            </a:endParaRPr>
          </a:p>
          <a:p>
            <a:pPr marL="674370" lvl="1" indent="-18288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US" sz="2000" dirty="0" smtClean="0">
                <a:ea typeface="+mn-ea"/>
              </a:rPr>
              <a:t>Have </a:t>
            </a:r>
            <a:r>
              <a:rPr lang="en-US" sz="2000" dirty="0">
                <a:ea typeface="+mn-ea"/>
              </a:rPr>
              <a:t>almost no teacher preparation or professional development on teaching </a:t>
            </a:r>
            <a:r>
              <a:rPr lang="en-US" sz="2000" dirty="0" smtClean="0">
                <a:ea typeface="+mn-ea"/>
              </a:rPr>
              <a:t>race</a:t>
            </a:r>
            <a:r>
              <a:rPr lang="en-US" sz="2000" dirty="0">
                <a:ea typeface="+mn-ea"/>
              </a:rPr>
              <a:t> </a:t>
            </a:r>
            <a:r>
              <a:rPr lang="en-US" sz="2000" dirty="0" smtClean="0">
                <a:ea typeface="+mn-ea"/>
              </a:rPr>
              <a:t>and multicultural education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US" sz="2400" dirty="0" smtClean="0"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a typeface="+mj-ea"/>
                <a:cs typeface="+mj-cs"/>
              </a:rPr>
              <a:t>Insights on Better Understanding Racial </a:t>
            </a:r>
            <a:r>
              <a:rPr lang="en-US" sz="2800" dirty="0">
                <a:ea typeface="+mj-ea"/>
                <a:cs typeface="+mj-cs"/>
              </a:rPr>
              <a:t>I</a:t>
            </a:r>
            <a:r>
              <a:rPr lang="en-US" sz="2800" dirty="0" smtClean="0">
                <a:ea typeface="+mj-ea"/>
                <a:cs typeface="+mj-cs"/>
              </a:rPr>
              <a:t>nequities in the Boston Region</a:t>
            </a:r>
            <a:br>
              <a:rPr lang="en-US" sz="2800" dirty="0" smtClean="0">
                <a:ea typeface="+mj-ea"/>
                <a:cs typeface="+mj-cs"/>
              </a:rPr>
            </a:br>
            <a:endParaRPr lang="en-US" sz="28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5106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200" dirty="0" smtClean="0"/>
              <a:t>Increase professional development around teaching race for all teachers (state and federal funding)</a:t>
            </a:r>
          </a:p>
          <a:p>
            <a:pPr eaLnBrk="1" hangingPunct="1"/>
            <a:r>
              <a:rPr lang="en-US" altLang="en-US" sz="2200" dirty="0" smtClean="0"/>
              <a:t>Redesign teacher preparation programs for all teachers (even math and science) to include courses on teaching race and multicultural education</a:t>
            </a:r>
          </a:p>
          <a:p>
            <a:pPr eaLnBrk="1" hangingPunct="1"/>
            <a:r>
              <a:rPr lang="en-US" altLang="en-US" sz="2200" dirty="0" smtClean="0"/>
              <a:t>Revise the state’s K-12 History and Social Science Curriculum Framework to be more inclusive of the racial/ethnic diversity of the state; include more topics specific to race</a:t>
            </a:r>
          </a:p>
          <a:p>
            <a:pPr eaLnBrk="1" hangingPunct="1"/>
            <a:r>
              <a:rPr lang="en-US" altLang="en-US" sz="2200" dirty="0" smtClean="0"/>
              <a:t>Require ethnic studies courses (or add components within traditional courses, such as history and civics) as a state graduation requirement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500" dirty="0" smtClean="0">
                <a:ea typeface="+mj-ea"/>
                <a:cs typeface="+mj-cs"/>
              </a:rPr>
              <a:t>Ideas to Help Advance </a:t>
            </a:r>
            <a:r>
              <a:rPr lang="en-US" sz="2500" dirty="0">
                <a:ea typeface="+mj-ea"/>
                <a:cs typeface="+mj-cs"/>
              </a:rPr>
              <a:t>R</a:t>
            </a:r>
            <a:r>
              <a:rPr lang="en-US" sz="2500" dirty="0" smtClean="0">
                <a:ea typeface="+mj-ea"/>
                <a:cs typeface="+mj-cs"/>
              </a:rPr>
              <a:t>acial </a:t>
            </a:r>
            <a:r>
              <a:rPr lang="en-US" sz="2500" dirty="0">
                <a:ea typeface="+mj-ea"/>
                <a:cs typeface="+mj-cs"/>
              </a:rPr>
              <a:t>E</a:t>
            </a:r>
            <a:r>
              <a:rPr lang="en-US" sz="2500" dirty="0" smtClean="0">
                <a:ea typeface="+mj-ea"/>
                <a:cs typeface="+mj-cs"/>
              </a:rPr>
              <a:t>quity in Our Region</a:t>
            </a:r>
            <a:endParaRPr lang="en-US" sz="25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33145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1276</TotalTime>
  <Words>261</Words>
  <Application>Microsoft Macintosh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Christopher Martell</vt:lpstr>
      <vt:lpstr>Insights on Better Understanding Racial Inequities in the Boston Region </vt:lpstr>
      <vt:lpstr>Ideas to Help Advance Racial Equity in Our Region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46</cp:revision>
  <dcterms:created xsi:type="dcterms:W3CDTF">2016-09-23T17:11:09Z</dcterms:created>
  <dcterms:modified xsi:type="dcterms:W3CDTF">2016-09-29T20:45:41Z</dcterms:modified>
</cp:coreProperties>
</file>