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15" r:id="rId37"/>
    <p:sldId id="339" r:id="rId38"/>
    <p:sldId id="34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2088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6934B5B-42F6-1645-A4D0-DC6876801A8F}" type="slidenum">
              <a:rPr lang="en-US" altLang="en-US">
                <a:solidFill>
                  <a:prstClr val="black"/>
                </a:solidFill>
              </a:rPr>
              <a:pPr eaLnBrk="1" hangingPunct="1"/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328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lsmarti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Linda </a:t>
            </a:r>
            <a:r>
              <a:rPr lang="en-US" dirty="0" smtClean="0"/>
              <a:t>Sprague Martinez</a:t>
            </a:r>
            <a:endParaRPr lang="en-US" dirty="0"/>
          </a:p>
        </p:txBody>
      </p:sp>
      <p:sp>
        <p:nvSpPr>
          <p:cNvPr id="163" name="Shape 163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 Associate Professor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</a:t>
            </a:r>
            <a:r>
              <a:rPr lang="en-US" sz="2250" i="1" dirty="0">
                <a:solidFill>
                  <a:srgbClr val="000000"/>
                </a:solidFill>
              </a:rPr>
              <a:t>Social Work </a:t>
            </a:r>
          </a:p>
        </p:txBody>
      </p:sp>
      <p:sp>
        <p:nvSpPr>
          <p:cNvPr id="2" name="Rectangle 1"/>
          <p:cNvSpPr/>
          <p:nvPr/>
        </p:nvSpPr>
        <p:spPr>
          <a:xfrm>
            <a:off x="3670150" y="4998706"/>
            <a:ext cx="1660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u="none" strike="noStrike" baseline="0" dirty="0" smtClean="0">
                <a:latin typeface="TimesNewRomanPSMT"/>
                <a:hlinkClick r:id="rId3"/>
              </a:rPr>
              <a:t>lsmarti@bu.edu</a:t>
            </a:r>
            <a:r>
              <a:rPr lang="en-US" b="0" i="0" u="none" strike="noStrike" baseline="0" dirty="0" smtClean="0">
                <a:latin typeface="TimesNewRomanPSMT"/>
              </a:rPr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44426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485900" y="1085850"/>
            <a:ext cx="6000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44546A"/>
                </a:solidFill>
              </a:rPr>
              <a:t/>
            </a:r>
            <a:br>
              <a:rPr lang="en-US" altLang="en-US" sz="2400">
                <a:solidFill>
                  <a:srgbClr val="44546A"/>
                </a:solidFill>
              </a:rPr>
            </a:br>
            <a:r>
              <a:rPr lang="en-US" altLang="en-US" sz="2400">
                <a:solidFill>
                  <a:srgbClr val="44546A"/>
                </a:solidFill>
              </a:rPr>
              <a:t/>
            </a:r>
            <a:br>
              <a:rPr lang="en-US" altLang="en-US" sz="2400">
                <a:solidFill>
                  <a:srgbClr val="44546A"/>
                </a:solidFill>
              </a:rPr>
            </a:br>
            <a:r>
              <a:rPr lang="en-US" altLang="en-US" sz="2400">
                <a:solidFill>
                  <a:srgbClr val="44546A"/>
                </a:solidFill>
              </a:rPr>
              <a:t/>
            </a:r>
            <a:br>
              <a:rPr lang="en-US" altLang="en-US" sz="2400">
                <a:solidFill>
                  <a:srgbClr val="44546A"/>
                </a:solidFill>
              </a:rPr>
            </a:br>
            <a:endParaRPr lang="en-US" altLang="en-US" sz="2400">
              <a:solidFill>
                <a:srgbClr val="44546A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227811" y="716139"/>
            <a:ext cx="6575038" cy="994172"/>
          </a:xfrm>
        </p:spPr>
        <p:txBody>
          <a:bodyPr/>
          <a:lstStyle/>
          <a:p>
            <a:pPr eaLnBrk="1" hangingPunct="1"/>
            <a:r>
              <a:rPr lang="en-US" altLang="en-US" sz="2700" dirty="0">
                <a:latin typeface="Verdana" charset="0"/>
              </a:rPr>
              <a:t>Looking for </a:t>
            </a:r>
            <a:r>
              <a:rPr lang="en-US" altLang="en-US" sz="2700" b="1" i="1" dirty="0">
                <a:latin typeface="Verdana" charset="0"/>
              </a:rPr>
              <a:t>Causes</a:t>
            </a:r>
            <a:br>
              <a:rPr lang="en-US" altLang="en-US" sz="2700" b="1" i="1" dirty="0">
                <a:latin typeface="Verdana" charset="0"/>
              </a:rPr>
            </a:br>
            <a:r>
              <a:rPr lang="en-US" altLang="en-US" sz="2700" b="1" i="1" dirty="0">
                <a:latin typeface="Verdana" charset="0"/>
              </a:rPr>
              <a:t>…</a:t>
            </a:r>
            <a:r>
              <a:rPr lang="en-US" altLang="en-US" sz="2700" dirty="0">
                <a:latin typeface="Verdana" charset="0"/>
              </a:rPr>
              <a:t>in all the </a:t>
            </a:r>
            <a:r>
              <a:rPr lang="en-US" altLang="en-US" sz="2700" b="1" i="1" dirty="0">
                <a:latin typeface="Verdana" charset="0"/>
              </a:rPr>
              <a:t>WRONG PLACES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978" y="1831968"/>
            <a:ext cx="3486150" cy="34861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</a:rPr>
              <a:t>  T</a:t>
            </a:r>
            <a:r>
              <a:rPr lang="en-US" altLang="en-US" sz="1800" dirty="0">
                <a:solidFill>
                  <a:srgbClr val="0070C0"/>
                </a:solidFill>
              </a:rPr>
              <a:t>here’s an old joke about a man who late one night dropped his keys in the middle of a dark parking lot. He moves some distance over to the side of the lot and begins a fruitless search for them under a bright light. When asked why he was not looking where he actually dropped them, he replied, “because this is where the light is.”</a:t>
            </a:r>
          </a:p>
        </p:txBody>
      </p:sp>
      <p:pic>
        <p:nvPicPr>
          <p:cNvPr id="17413" name="Picture 5" descr="determinan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507" b="-36507"/>
          <a:stretch>
            <a:fillRect/>
          </a:stretch>
        </p:blipFill>
        <p:spPr>
          <a:xfrm>
            <a:off x="4047893" y="150541"/>
            <a:ext cx="3702426" cy="6707459"/>
          </a:xfr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485900" y="5600700"/>
            <a:ext cx="61722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350">
                <a:solidFill>
                  <a:prstClr val="black"/>
                </a:solidFill>
              </a:rPr>
              <a:t>                  </a:t>
            </a:r>
            <a:r>
              <a:rPr lang="en-US" altLang="en-US" sz="1125">
                <a:solidFill>
                  <a:prstClr val="black"/>
                </a:solidFill>
              </a:rPr>
              <a:t>          </a:t>
            </a:r>
            <a:r>
              <a:rPr lang="en-US" altLang="en-US" sz="1125" i="1">
                <a:solidFill>
                  <a:prstClr val="black"/>
                </a:solidFill>
              </a:rPr>
              <a:t>Network</a:t>
            </a:r>
            <a:r>
              <a:rPr lang="en-US" altLang="en-US" sz="1125">
                <a:solidFill>
                  <a:prstClr val="black"/>
                </a:solidFill>
              </a:rPr>
              <a:t>, New England Research Institutes, Summer, 2002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13353202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285" y="699097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Advancing </a:t>
            </a:r>
            <a:r>
              <a:rPr lang="en-US" dirty="0"/>
              <a:t>E</a:t>
            </a:r>
            <a:r>
              <a:rPr lang="en-US" dirty="0" smtClean="0"/>
              <a:t>quity through Community and Youth-led Research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2" y="2045672"/>
            <a:ext cx="42737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Center for Community Engaged Scholarship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marL="600075" lvl="1" indent="-257175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Community based participatory research partnerships</a:t>
            </a:r>
          </a:p>
          <a:p>
            <a:pPr marL="600075" lvl="1" indent="-257175"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600075" lvl="1" indent="-257175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Informal science education </a:t>
            </a:r>
          </a:p>
          <a:p>
            <a:pPr marL="600075" lvl="1" indent="-257175"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600075" lvl="1" indent="-257175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Workforce development</a:t>
            </a:r>
          </a:p>
          <a:p>
            <a:pPr marL="600075" lvl="1" indent="-257175"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600075" lvl="1" indent="-257175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College and career readiness</a:t>
            </a:r>
          </a:p>
          <a:p>
            <a:pPr marL="600075" lvl="1" indent="-257175"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600075" lvl="1" indent="-257175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Student research training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     (research-as-curriculum)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337" y="2160155"/>
            <a:ext cx="4025900" cy="3276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034632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1276</TotalTime>
  <Words>182</Words>
  <Application>Microsoft Macintosh PowerPoint</Application>
  <PresentationFormat>On-screen Show (4:3)</PresentationFormat>
  <Paragraphs>25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Linda Sprague Martinez</vt:lpstr>
      <vt:lpstr>Looking for Causes …in all the WRONG PLACES</vt:lpstr>
      <vt:lpstr>Advancing Equity through Community and Youth-led Research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47</cp:revision>
  <dcterms:created xsi:type="dcterms:W3CDTF">2016-09-23T17:11:09Z</dcterms:created>
  <dcterms:modified xsi:type="dcterms:W3CDTF">2016-09-29T20:47:07Z</dcterms:modified>
</cp:coreProperties>
</file>