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3"/>
  </p:notesMasterIdLst>
  <p:handoutMasterIdLst>
    <p:handoutMasterId r:id="rId24"/>
  </p:handoutMasterIdLst>
  <p:sldIdLst>
    <p:sldId id="256" r:id="rId5"/>
    <p:sldId id="257" r:id="rId6"/>
    <p:sldId id="340" r:id="rId7"/>
    <p:sldId id="258" r:id="rId8"/>
    <p:sldId id="285" r:id="rId9"/>
    <p:sldId id="279" r:id="rId10"/>
    <p:sldId id="317" r:id="rId11"/>
    <p:sldId id="323" r:id="rId12"/>
    <p:sldId id="330" r:id="rId13"/>
    <p:sldId id="344" r:id="rId14"/>
    <p:sldId id="345" r:id="rId15"/>
    <p:sldId id="320" r:id="rId16"/>
    <p:sldId id="346" r:id="rId17"/>
    <p:sldId id="347" r:id="rId18"/>
    <p:sldId id="342" r:id="rId19"/>
    <p:sldId id="348" r:id="rId20"/>
    <p:sldId id="349" r:id="rId21"/>
    <p:sldId id="275"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D4D4D"/>
    <a:srgbClr val="333333"/>
    <a:srgbClr val="2675B4"/>
    <a:srgbClr val="CC0000"/>
    <a:srgbClr val="D9D9D9"/>
    <a:srgbClr val="F2F2F2"/>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64" autoAdjust="0"/>
    <p:restoredTop sz="91348" autoAdjust="0"/>
  </p:normalViewPr>
  <p:slideViewPr>
    <p:cSldViewPr>
      <p:cViewPr varScale="1">
        <p:scale>
          <a:sx n="100" d="100"/>
          <a:sy n="100" d="100"/>
        </p:scale>
        <p:origin x="162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44" d="100"/>
          <a:sy n="144" d="100"/>
        </p:scale>
        <p:origin x="-23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loskey, Jennifer" userId="49835b9f-f0a9-4c2a-8732-cea4e1a2fb9f" providerId="ADAL" clId="{E8279D4B-7A26-4083-B220-DE4F7BF428A8}"/>
    <pc:docChg chg="custSel modSld sldOrd">
      <pc:chgData name="McCloskey, Jennifer" userId="49835b9f-f0a9-4c2a-8732-cea4e1a2fb9f" providerId="ADAL" clId="{E8279D4B-7A26-4083-B220-DE4F7BF428A8}" dt="2025-01-21T19:12:09.229" v="2547" actId="14100"/>
      <pc:docMkLst>
        <pc:docMk/>
      </pc:docMkLst>
      <pc:sldChg chg="modSp mod">
        <pc:chgData name="McCloskey, Jennifer" userId="49835b9f-f0a9-4c2a-8732-cea4e1a2fb9f" providerId="ADAL" clId="{E8279D4B-7A26-4083-B220-DE4F7BF428A8}" dt="2025-01-21T13:13:41.783" v="0" actId="20577"/>
        <pc:sldMkLst>
          <pc:docMk/>
          <pc:sldMk cId="0" sldId="256"/>
        </pc:sldMkLst>
        <pc:spChg chg="mod">
          <ac:chgData name="McCloskey, Jennifer" userId="49835b9f-f0a9-4c2a-8732-cea4e1a2fb9f" providerId="ADAL" clId="{E8279D4B-7A26-4083-B220-DE4F7BF428A8}" dt="2025-01-21T13:13:41.783" v="0" actId="20577"/>
          <ac:spMkLst>
            <pc:docMk/>
            <pc:sldMk cId="0" sldId="256"/>
            <ac:spMk id="5123" creationId="{00000000-0000-0000-0000-000000000000}"/>
          </ac:spMkLst>
        </pc:spChg>
      </pc:sldChg>
      <pc:sldChg chg="modSp mod">
        <pc:chgData name="McCloskey, Jennifer" userId="49835b9f-f0a9-4c2a-8732-cea4e1a2fb9f" providerId="ADAL" clId="{E8279D4B-7A26-4083-B220-DE4F7BF428A8}" dt="2025-01-21T13:17:15.804" v="231" actId="20577"/>
        <pc:sldMkLst>
          <pc:docMk/>
          <pc:sldMk cId="2903977449" sldId="258"/>
        </pc:sldMkLst>
        <pc:spChg chg="mod">
          <ac:chgData name="McCloskey, Jennifer" userId="49835b9f-f0a9-4c2a-8732-cea4e1a2fb9f" providerId="ADAL" clId="{E8279D4B-7A26-4083-B220-DE4F7BF428A8}" dt="2025-01-21T13:17:15.804" v="231" actId="20577"/>
          <ac:spMkLst>
            <pc:docMk/>
            <pc:sldMk cId="2903977449" sldId="258"/>
            <ac:spMk id="3" creationId="{00000000-0000-0000-0000-000000000000}"/>
          </ac:spMkLst>
        </pc:spChg>
      </pc:sldChg>
      <pc:sldChg chg="modSp mod">
        <pc:chgData name="McCloskey, Jennifer" userId="49835b9f-f0a9-4c2a-8732-cea4e1a2fb9f" providerId="ADAL" clId="{E8279D4B-7A26-4083-B220-DE4F7BF428A8}" dt="2025-01-21T19:12:09.229" v="2547" actId="14100"/>
        <pc:sldMkLst>
          <pc:docMk/>
          <pc:sldMk cId="3781381765" sldId="285"/>
        </pc:sldMkLst>
        <pc:spChg chg="mod">
          <ac:chgData name="McCloskey, Jennifer" userId="49835b9f-f0a9-4c2a-8732-cea4e1a2fb9f" providerId="ADAL" clId="{E8279D4B-7A26-4083-B220-DE4F7BF428A8}" dt="2025-01-21T19:12:09.229" v="2547" actId="14100"/>
          <ac:spMkLst>
            <pc:docMk/>
            <pc:sldMk cId="3781381765" sldId="285"/>
            <ac:spMk id="31747" creationId="{00000000-0000-0000-0000-000000000000}"/>
          </ac:spMkLst>
        </pc:spChg>
        <pc:spChg chg="mod">
          <ac:chgData name="McCloskey, Jennifer" userId="49835b9f-f0a9-4c2a-8732-cea4e1a2fb9f" providerId="ADAL" clId="{E8279D4B-7A26-4083-B220-DE4F7BF428A8}" dt="2025-01-21T19:12:05.890" v="2546" actId="1076"/>
          <ac:spMkLst>
            <pc:docMk/>
            <pc:sldMk cId="3781381765" sldId="285"/>
            <ac:spMk id="33794" creationId="{00000000-0000-0000-0000-000000000000}"/>
          </ac:spMkLst>
        </pc:spChg>
      </pc:sldChg>
      <pc:sldChg chg="modSp mod">
        <pc:chgData name="McCloskey, Jennifer" userId="49835b9f-f0a9-4c2a-8732-cea4e1a2fb9f" providerId="ADAL" clId="{E8279D4B-7A26-4083-B220-DE4F7BF428A8}" dt="2025-01-21T13:18:04.362" v="274" actId="14100"/>
        <pc:sldMkLst>
          <pc:docMk/>
          <pc:sldMk cId="1043554930" sldId="317"/>
        </pc:sldMkLst>
        <pc:spChg chg="mod">
          <ac:chgData name="McCloskey, Jennifer" userId="49835b9f-f0a9-4c2a-8732-cea4e1a2fb9f" providerId="ADAL" clId="{E8279D4B-7A26-4083-B220-DE4F7BF428A8}" dt="2025-01-21T13:18:04.362" v="274" actId="14100"/>
          <ac:spMkLst>
            <pc:docMk/>
            <pc:sldMk cId="1043554930" sldId="317"/>
            <ac:spMk id="7172" creationId="{00000000-0000-0000-0000-000000000000}"/>
          </ac:spMkLst>
        </pc:spChg>
      </pc:sldChg>
      <pc:sldChg chg="modSp mod">
        <pc:chgData name="McCloskey, Jennifer" userId="49835b9f-f0a9-4c2a-8732-cea4e1a2fb9f" providerId="ADAL" clId="{E8279D4B-7A26-4083-B220-DE4F7BF428A8}" dt="2025-01-21T13:21:06.971" v="553" actId="20577"/>
        <pc:sldMkLst>
          <pc:docMk/>
          <pc:sldMk cId="835522909" sldId="320"/>
        </pc:sldMkLst>
        <pc:spChg chg="mod">
          <ac:chgData name="McCloskey, Jennifer" userId="49835b9f-f0a9-4c2a-8732-cea4e1a2fb9f" providerId="ADAL" clId="{E8279D4B-7A26-4083-B220-DE4F7BF428A8}" dt="2025-01-21T13:21:06.971" v="553" actId="20577"/>
          <ac:spMkLst>
            <pc:docMk/>
            <pc:sldMk cId="835522909" sldId="320"/>
            <ac:spMk id="12291" creationId="{00000000-0000-0000-0000-000000000000}"/>
          </ac:spMkLst>
        </pc:spChg>
        <pc:spChg chg="mod">
          <ac:chgData name="McCloskey, Jennifer" userId="49835b9f-f0a9-4c2a-8732-cea4e1a2fb9f" providerId="ADAL" clId="{E8279D4B-7A26-4083-B220-DE4F7BF428A8}" dt="2025-01-21T13:20:55.312" v="532" actId="20577"/>
          <ac:spMkLst>
            <pc:docMk/>
            <pc:sldMk cId="835522909" sldId="320"/>
            <ac:spMk id="12292" creationId="{00000000-0000-0000-0000-000000000000}"/>
          </ac:spMkLst>
        </pc:spChg>
      </pc:sldChg>
      <pc:sldChg chg="modSp mod">
        <pc:chgData name="McCloskey, Jennifer" userId="49835b9f-f0a9-4c2a-8732-cea4e1a2fb9f" providerId="ADAL" clId="{E8279D4B-7A26-4083-B220-DE4F7BF428A8}" dt="2025-01-21T13:19:49.564" v="463" actId="20577"/>
        <pc:sldMkLst>
          <pc:docMk/>
          <pc:sldMk cId="2754875375" sldId="323"/>
        </pc:sldMkLst>
        <pc:spChg chg="mod">
          <ac:chgData name="McCloskey, Jennifer" userId="49835b9f-f0a9-4c2a-8732-cea4e1a2fb9f" providerId="ADAL" clId="{E8279D4B-7A26-4083-B220-DE4F7BF428A8}" dt="2025-01-21T13:19:49.564" v="463" actId="20577"/>
          <ac:spMkLst>
            <pc:docMk/>
            <pc:sldMk cId="2754875375" sldId="323"/>
            <ac:spMk id="31747" creationId="{00000000-0000-0000-0000-000000000000}"/>
          </ac:spMkLst>
        </pc:spChg>
      </pc:sldChg>
      <pc:sldChg chg="modSp mod">
        <pc:chgData name="McCloskey, Jennifer" userId="49835b9f-f0a9-4c2a-8732-cea4e1a2fb9f" providerId="ADAL" clId="{E8279D4B-7A26-4083-B220-DE4F7BF428A8}" dt="2025-01-21T15:12:53.229" v="2026" actId="20577"/>
        <pc:sldMkLst>
          <pc:docMk/>
          <pc:sldMk cId="2958428915" sldId="342"/>
        </pc:sldMkLst>
        <pc:spChg chg="mod">
          <ac:chgData name="McCloskey, Jennifer" userId="49835b9f-f0a9-4c2a-8732-cea4e1a2fb9f" providerId="ADAL" clId="{E8279D4B-7A26-4083-B220-DE4F7BF428A8}" dt="2025-01-21T14:56:30.337" v="1827" actId="13926"/>
          <ac:spMkLst>
            <pc:docMk/>
            <pc:sldMk cId="2958428915" sldId="342"/>
            <ac:spMk id="9218" creationId="{00000000-0000-0000-0000-000000000000}"/>
          </ac:spMkLst>
        </pc:spChg>
        <pc:spChg chg="mod">
          <ac:chgData name="McCloskey, Jennifer" userId="49835b9f-f0a9-4c2a-8732-cea4e1a2fb9f" providerId="ADAL" clId="{E8279D4B-7A26-4083-B220-DE4F7BF428A8}" dt="2025-01-21T15:12:53.229" v="2026" actId="20577"/>
          <ac:spMkLst>
            <pc:docMk/>
            <pc:sldMk cId="2958428915" sldId="342"/>
            <ac:spMk id="9219" creationId="{00000000-0000-0000-0000-000000000000}"/>
          </ac:spMkLst>
        </pc:spChg>
      </pc:sldChg>
      <pc:sldChg chg="modSp mod ord modAnim">
        <pc:chgData name="McCloskey, Jennifer" userId="49835b9f-f0a9-4c2a-8732-cea4e1a2fb9f" providerId="ADAL" clId="{E8279D4B-7A26-4083-B220-DE4F7BF428A8}" dt="2025-01-21T13:29:48.495" v="1157" actId="20577"/>
        <pc:sldMkLst>
          <pc:docMk/>
          <pc:sldMk cId="3429756008" sldId="346"/>
        </pc:sldMkLst>
        <pc:spChg chg="mod">
          <ac:chgData name="McCloskey, Jennifer" userId="49835b9f-f0a9-4c2a-8732-cea4e1a2fb9f" providerId="ADAL" clId="{E8279D4B-7A26-4083-B220-DE4F7BF428A8}" dt="2025-01-21T13:28:42.847" v="1118" actId="20577"/>
          <ac:spMkLst>
            <pc:docMk/>
            <pc:sldMk cId="3429756008" sldId="346"/>
            <ac:spMk id="12291" creationId="{00000000-0000-0000-0000-000000000000}"/>
          </ac:spMkLst>
        </pc:spChg>
        <pc:spChg chg="mod">
          <ac:chgData name="McCloskey, Jennifer" userId="49835b9f-f0a9-4c2a-8732-cea4e1a2fb9f" providerId="ADAL" clId="{E8279D4B-7A26-4083-B220-DE4F7BF428A8}" dt="2025-01-21T13:29:48.495" v="1157" actId="20577"/>
          <ac:spMkLst>
            <pc:docMk/>
            <pc:sldMk cId="3429756008" sldId="346"/>
            <ac:spMk id="12292" creationId="{00000000-0000-0000-0000-000000000000}"/>
          </ac:spMkLst>
        </pc:spChg>
      </pc:sldChg>
      <pc:sldChg chg="modSp mod modAnim">
        <pc:chgData name="McCloskey, Jennifer" userId="49835b9f-f0a9-4c2a-8732-cea4e1a2fb9f" providerId="ADAL" clId="{E8279D4B-7A26-4083-B220-DE4F7BF428A8}" dt="2025-01-21T13:54:40.678" v="1825" actId="20577"/>
        <pc:sldMkLst>
          <pc:docMk/>
          <pc:sldMk cId="2636730399" sldId="347"/>
        </pc:sldMkLst>
        <pc:spChg chg="mod">
          <ac:chgData name="McCloskey, Jennifer" userId="49835b9f-f0a9-4c2a-8732-cea4e1a2fb9f" providerId="ADAL" clId="{E8279D4B-7A26-4083-B220-DE4F7BF428A8}" dt="2025-01-21T13:45:23.811" v="1188" actId="20577"/>
          <ac:spMkLst>
            <pc:docMk/>
            <pc:sldMk cId="2636730399" sldId="347"/>
            <ac:spMk id="12291" creationId="{00000000-0000-0000-0000-000000000000}"/>
          </ac:spMkLst>
        </pc:spChg>
        <pc:spChg chg="mod">
          <ac:chgData name="McCloskey, Jennifer" userId="49835b9f-f0a9-4c2a-8732-cea4e1a2fb9f" providerId="ADAL" clId="{E8279D4B-7A26-4083-B220-DE4F7BF428A8}" dt="2025-01-21T13:54:40.678" v="1825" actId="20577"/>
          <ac:spMkLst>
            <pc:docMk/>
            <pc:sldMk cId="2636730399" sldId="347"/>
            <ac:spMk id="12292" creationId="{00000000-0000-0000-0000-000000000000}"/>
          </ac:spMkLst>
        </pc:spChg>
      </pc:sldChg>
      <pc:sldChg chg="modSp mod">
        <pc:chgData name="McCloskey, Jennifer" userId="49835b9f-f0a9-4c2a-8732-cea4e1a2fb9f" providerId="ADAL" clId="{E8279D4B-7A26-4083-B220-DE4F7BF428A8}" dt="2025-01-21T15:55:58.817" v="2159" actId="20577"/>
        <pc:sldMkLst>
          <pc:docMk/>
          <pc:sldMk cId="664897870" sldId="348"/>
        </pc:sldMkLst>
        <pc:spChg chg="mod">
          <ac:chgData name="McCloskey, Jennifer" userId="49835b9f-f0a9-4c2a-8732-cea4e1a2fb9f" providerId="ADAL" clId="{E8279D4B-7A26-4083-B220-DE4F7BF428A8}" dt="2025-01-21T15:55:58.817" v="2159" actId="20577"/>
          <ac:spMkLst>
            <pc:docMk/>
            <pc:sldMk cId="664897870" sldId="348"/>
            <ac:spMk id="9219" creationId="{00000000-0000-0000-0000-000000000000}"/>
          </ac:spMkLst>
        </pc:spChg>
      </pc:sldChg>
      <pc:sldChg chg="modSp mod">
        <pc:chgData name="McCloskey, Jennifer" userId="49835b9f-f0a9-4c2a-8732-cea4e1a2fb9f" providerId="ADAL" clId="{E8279D4B-7A26-4083-B220-DE4F7BF428A8}" dt="2025-01-21T16:27:17.099" v="2268" actId="20577"/>
        <pc:sldMkLst>
          <pc:docMk/>
          <pc:sldMk cId="3939032493" sldId="349"/>
        </pc:sldMkLst>
        <pc:spChg chg="mod">
          <ac:chgData name="McCloskey, Jennifer" userId="49835b9f-f0a9-4c2a-8732-cea4e1a2fb9f" providerId="ADAL" clId="{E8279D4B-7A26-4083-B220-DE4F7BF428A8}" dt="2025-01-21T16:27:17.099" v="2268" actId="20577"/>
          <ac:spMkLst>
            <pc:docMk/>
            <pc:sldMk cId="3939032493" sldId="349"/>
            <ac:spMk id="921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AFDD44D-E9C7-4D3F-BC08-BC5A05E1BCA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DDFFD40-9BC8-49A4-B929-723D87B2DA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F72F2383-ECA0-4BC4-9EE2-B9645AFF202D}" type="slidenum">
              <a:rPr lang="en-US" altLang="en-US" sz="120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baseline="0" dirty="0"/>
          </a:p>
        </p:txBody>
      </p:sp>
      <p:sp>
        <p:nvSpPr>
          <p:cNvPr id="102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55650" indent="-290513">
              <a:defRPr sz="2400">
                <a:solidFill>
                  <a:schemeClr val="tx1"/>
                </a:solidFill>
                <a:latin typeface="Arial" panose="020B0604020202020204" pitchFamily="34" charset="0"/>
                <a:ea typeface="Osaka" pitchFamily="-64" charset="-128"/>
              </a:defRPr>
            </a:lvl2pPr>
            <a:lvl3pPr marL="1163638" indent="-231775">
              <a:defRPr sz="2400">
                <a:solidFill>
                  <a:schemeClr val="tx1"/>
                </a:solidFill>
                <a:latin typeface="Arial" panose="020B0604020202020204" pitchFamily="34" charset="0"/>
                <a:ea typeface="Osaka" pitchFamily="-64" charset="-128"/>
              </a:defRPr>
            </a:lvl3pPr>
            <a:lvl4pPr marL="1630363" indent="-231775">
              <a:defRPr sz="2400">
                <a:solidFill>
                  <a:schemeClr val="tx1"/>
                </a:solidFill>
                <a:latin typeface="Arial" panose="020B0604020202020204" pitchFamily="34" charset="0"/>
                <a:ea typeface="Osaka" pitchFamily="-64" charset="-128"/>
              </a:defRPr>
            </a:lvl4pPr>
            <a:lvl5pPr marL="2095500" indent="-231775">
              <a:defRPr sz="2400">
                <a:solidFill>
                  <a:schemeClr val="tx1"/>
                </a:solidFill>
                <a:latin typeface="Arial" panose="020B0604020202020204" pitchFamily="34" charset="0"/>
                <a:ea typeface="Osaka" pitchFamily="-6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D43B80DC-08D5-4B53-962D-EA9A9845F266}" type="slidenum">
              <a:rPr lang="en-US" altLang="en-US" sz="1200" smtClean="0"/>
              <a:pPr/>
              <a:t>11</a:t>
            </a:fld>
            <a:endParaRPr lang="en-US" altLang="en-US" sz="1200"/>
          </a:p>
        </p:txBody>
      </p:sp>
    </p:spTree>
    <p:extLst>
      <p:ext uri="{BB962C8B-B14F-4D97-AF65-F5344CB8AC3E}">
        <p14:creationId xmlns:p14="http://schemas.microsoft.com/office/powerpoint/2010/main" val="149653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a:cs typeface="Osaka"/>
              </a:defRPr>
            </a:lvl1pPr>
            <a:lvl2pPr marL="770007" indent="-296033">
              <a:defRPr sz="2400">
                <a:solidFill>
                  <a:schemeClr val="tx1"/>
                </a:solidFill>
                <a:latin typeface="Arial" panose="020B0604020202020204" pitchFamily="34" charset="0"/>
                <a:ea typeface="Osaka"/>
                <a:cs typeface="Osaka"/>
              </a:defRPr>
            </a:lvl2pPr>
            <a:lvl3pPr marL="1185747" indent="-236179">
              <a:defRPr sz="2400">
                <a:solidFill>
                  <a:schemeClr val="tx1"/>
                </a:solidFill>
                <a:latin typeface="Arial" panose="020B0604020202020204" pitchFamily="34" charset="0"/>
                <a:ea typeface="Osaka"/>
                <a:cs typeface="Osaka"/>
              </a:defRPr>
            </a:lvl3pPr>
            <a:lvl4pPr marL="1661340" indent="-236179">
              <a:defRPr sz="2400">
                <a:solidFill>
                  <a:schemeClr val="tx1"/>
                </a:solidFill>
                <a:latin typeface="Arial" panose="020B0604020202020204" pitchFamily="34" charset="0"/>
                <a:ea typeface="Osaka"/>
                <a:cs typeface="Osaka"/>
              </a:defRPr>
            </a:lvl4pPr>
            <a:lvl5pPr marL="2135315" indent="-236179">
              <a:defRPr sz="2400">
                <a:solidFill>
                  <a:schemeClr val="tx1"/>
                </a:solidFill>
                <a:latin typeface="Arial" panose="020B0604020202020204" pitchFamily="34" charset="0"/>
                <a:ea typeface="Osaka"/>
                <a:cs typeface="Osaka"/>
              </a:defRPr>
            </a:lvl5pPr>
            <a:lvl6pPr marL="2601201"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6pPr>
            <a:lvl7pPr marL="3067088"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7pPr>
            <a:lvl8pPr marL="3532975"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8pPr>
            <a:lvl9pPr marL="3998862"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9pPr>
          </a:lstStyle>
          <a:p>
            <a:fld id="{95E58A09-0F7B-4661-BC57-61D8B5C7F907}" type="slidenum">
              <a:rPr lang="en-US" altLang="en-US" sz="1200"/>
              <a:pPr/>
              <a:t>12</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dirty="0">
              <a:ea typeface="Osaka"/>
            </a:endParaRPr>
          </a:p>
        </p:txBody>
      </p:sp>
    </p:spTree>
    <p:extLst>
      <p:ext uri="{BB962C8B-B14F-4D97-AF65-F5344CB8AC3E}">
        <p14:creationId xmlns:p14="http://schemas.microsoft.com/office/powerpoint/2010/main" val="357609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a:cs typeface="Osaka"/>
              </a:defRPr>
            </a:lvl1pPr>
            <a:lvl2pPr marL="770007" indent="-296033">
              <a:defRPr sz="2400">
                <a:solidFill>
                  <a:schemeClr val="tx1"/>
                </a:solidFill>
                <a:latin typeface="Arial" panose="020B0604020202020204" pitchFamily="34" charset="0"/>
                <a:ea typeface="Osaka"/>
                <a:cs typeface="Osaka"/>
              </a:defRPr>
            </a:lvl2pPr>
            <a:lvl3pPr marL="1185747" indent="-236179">
              <a:defRPr sz="2400">
                <a:solidFill>
                  <a:schemeClr val="tx1"/>
                </a:solidFill>
                <a:latin typeface="Arial" panose="020B0604020202020204" pitchFamily="34" charset="0"/>
                <a:ea typeface="Osaka"/>
                <a:cs typeface="Osaka"/>
              </a:defRPr>
            </a:lvl3pPr>
            <a:lvl4pPr marL="1661340" indent="-236179">
              <a:defRPr sz="2400">
                <a:solidFill>
                  <a:schemeClr val="tx1"/>
                </a:solidFill>
                <a:latin typeface="Arial" panose="020B0604020202020204" pitchFamily="34" charset="0"/>
                <a:ea typeface="Osaka"/>
                <a:cs typeface="Osaka"/>
              </a:defRPr>
            </a:lvl4pPr>
            <a:lvl5pPr marL="2135315" indent="-236179">
              <a:defRPr sz="2400">
                <a:solidFill>
                  <a:schemeClr val="tx1"/>
                </a:solidFill>
                <a:latin typeface="Arial" panose="020B0604020202020204" pitchFamily="34" charset="0"/>
                <a:ea typeface="Osaka"/>
                <a:cs typeface="Osaka"/>
              </a:defRPr>
            </a:lvl5pPr>
            <a:lvl6pPr marL="2601201"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6pPr>
            <a:lvl7pPr marL="3067088"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7pPr>
            <a:lvl8pPr marL="3532975"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8pPr>
            <a:lvl9pPr marL="3998862"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9pPr>
          </a:lstStyle>
          <a:p>
            <a:fld id="{95E58A09-0F7B-4661-BC57-61D8B5C7F907}" type="slidenum">
              <a:rPr lang="en-US" altLang="en-US" sz="1200"/>
              <a:pPr/>
              <a:t>13</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dirty="0">
              <a:ea typeface="Osaka"/>
            </a:endParaRPr>
          </a:p>
        </p:txBody>
      </p:sp>
    </p:spTree>
    <p:extLst>
      <p:ext uri="{BB962C8B-B14F-4D97-AF65-F5344CB8AC3E}">
        <p14:creationId xmlns:p14="http://schemas.microsoft.com/office/powerpoint/2010/main" val="1418914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a:cs typeface="Osaka"/>
              </a:defRPr>
            </a:lvl1pPr>
            <a:lvl2pPr marL="770007" indent="-296033">
              <a:defRPr sz="2400">
                <a:solidFill>
                  <a:schemeClr val="tx1"/>
                </a:solidFill>
                <a:latin typeface="Arial" panose="020B0604020202020204" pitchFamily="34" charset="0"/>
                <a:ea typeface="Osaka"/>
                <a:cs typeface="Osaka"/>
              </a:defRPr>
            </a:lvl2pPr>
            <a:lvl3pPr marL="1185747" indent="-236179">
              <a:defRPr sz="2400">
                <a:solidFill>
                  <a:schemeClr val="tx1"/>
                </a:solidFill>
                <a:latin typeface="Arial" panose="020B0604020202020204" pitchFamily="34" charset="0"/>
                <a:ea typeface="Osaka"/>
                <a:cs typeface="Osaka"/>
              </a:defRPr>
            </a:lvl3pPr>
            <a:lvl4pPr marL="1661340" indent="-236179">
              <a:defRPr sz="2400">
                <a:solidFill>
                  <a:schemeClr val="tx1"/>
                </a:solidFill>
                <a:latin typeface="Arial" panose="020B0604020202020204" pitchFamily="34" charset="0"/>
                <a:ea typeface="Osaka"/>
                <a:cs typeface="Osaka"/>
              </a:defRPr>
            </a:lvl4pPr>
            <a:lvl5pPr marL="2135315" indent="-236179">
              <a:defRPr sz="2400">
                <a:solidFill>
                  <a:schemeClr val="tx1"/>
                </a:solidFill>
                <a:latin typeface="Arial" panose="020B0604020202020204" pitchFamily="34" charset="0"/>
                <a:ea typeface="Osaka"/>
                <a:cs typeface="Osaka"/>
              </a:defRPr>
            </a:lvl5pPr>
            <a:lvl6pPr marL="2601201"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6pPr>
            <a:lvl7pPr marL="3067088"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7pPr>
            <a:lvl8pPr marL="3532975"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8pPr>
            <a:lvl9pPr marL="3998862"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9pPr>
          </a:lstStyle>
          <a:p>
            <a:fld id="{95E58A09-0F7B-4661-BC57-61D8B5C7F907}" type="slidenum">
              <a:rPr lang="en-US" altLang="en-US" sz="1200"/>
              <a:pPr/>
              <a:t>14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dirty="0">
              <a:ea typeface="Osaka"/>
            </a:endParaRPr>
          </a:p>
        </p:txBody>
      </p:sp>
    </p:spTree>
    <p:extLst>
      <p:ext uri="{BB962C8B-B14F-4D97-AF65-F5344CB8AC3E}">
        <p14:creationId xmlns:p14="http://schemas.microsoft.com/office/powerpoint/2010/main" val="176886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baseline="0" dirty="0"/>
          </a:p>
        </p:txBody>
      </p:sp>
      <p:sp>
        <p:nvSpPr>
          <p:cNvPr id="102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55650" indent="-290513">
              <a:defRPr sz="2400">
                <a:solidFill>
                  <a:schemeClr val="tx1"/>
                </a:solidFill>
                <a:latin typeface="Arial" panose="020B0604020202020204" pitchFamily="34" charset="0"/>
                <a:ea typeface="Osaka" pitchFamily="-64" charset="-128"/>
              </a:defRPr>
            </a:lvl2pPr>
            <a:lvl3pPr marL="1163638" indent="-231775">
              <a:defRPr sz="2400">
                <a:solidFill>
                  <a:schemeClr val="tx1"/>
                </a:solidFill>
                <a:latin typeface="Arial" panose="020B0604020202020204" pitchFamily="34" charset="0"/>
                <a:ea typeface="Osaka" pitchFamily="-64" charset="-128"/>
              </a:defRPr>
            </a:lvl3pPr>
            <a:lvl4pPr marL="1630363" indent="-231775">
              <a:defRPr sz="2400">
                <a:solidFill>
                  <a:schemeClr val="tx1"/>
                </a:solidFill>
                <a:latin typeface="Arial" panose="020B0604020202020204" pitchFamily="34" charset="0"/>
                <a:ea typeface="Osaka" pitchFamily="-64" charset="-128"/>
              </a:defRPr>
            </a:lvl4pPr>
            <a:lvl5pPr marL="2095500" indent="-231775">
              <a:defRPr sz="2400">
                <a:solidFill>
                  <a:schemeClr val="tx1"/>
                </a:solidFill>
                <a:latin typeface="Arial" panose="020B0604020202020204" pitchFamily="34" charset="0"/>
                <a:ea typeface="Osaka" pitchFamily="-6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D43B80DC-08D5-4B53-962D-EA9A9845F266}" type="slidenum">
              <a:rPr lang="en-US" altLang="en-US" sz="1200" smtClean="0"/>
              <a:pPr/>
              <a:t>15</a:t>
            </a:fld>
            <a:endParaRPr lang="en-US" altLang="en-US" sz="1200"/>
          </a:p>
        </p:txBody>
      </p:sp>
    </p:spTree>
    <p:extLst>
      <p:ext uri="{BB962C8B-B14F-4D97-AF65-F5344CB8AC3E}">
        <p14:creationId xmlns:p14="http://schemas.microsoft.com/office/powerpoint/2010/main" val="1670541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baseline="0" dirty="0"/>
          </a:p>
        </p:txBody>
      </p:sp>
      <p:sp>
        <p:nvSpPr>
          <p:cNvPr id="102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55650" indent="-290513">
              <a:defRPr sz="2400">
                <a:solidFill>
                  <a:schemeClr val="tx1"/>
                </a:solidFill>
                <a:latin typeface="Arial" panose="020B0604020202020204" pitchFamily="34" charset="0"/>
                <a:ea typeface="Osaka" pitchFamily="-64" charset="-128"/>
              </a:defRPr>
            </a:lvl2pPr>
            <a:lvl3pPr marL="1163638" indent="-231775">
              <a:defRPr sz="2400">
                <a:solidFill>
                  <a:schemeClr val="tx1"/>
                </a:solidFill>
                <a:latin typeface="Arial" panose="020B0604020202020204" pitchFamily="34" charset="0"/>
                <a:ea typeface="Osaka" pitchFamily="-64" charset="-128"/>
              </a:defRPr>
            </a:lvl3pPr>
            <a:lvl4pPr marL="1630363" indent="-231775">
              <a:defRPr sz="2400">
                <a:solidFill>
                  <a:schemeClr val="tx1"/>
                </a:solidFill>
                <a:latin typeface="Arial" panose="020B0604020202020204" pitchFamily="34" charset="0"/>
                <a:ea typeface="Osaka" pitchFamily="-64" charset="-128"/>
              </a:defRPr>
            </a:lvl4pPr>
            <a:lvl5pPr marL="2095500" indent="-231775">
              <a:defRPr sz="2400">
                <a:solidFill>
                  <a:schemeClr val="tx1"/>
                </a:solidFill>
                <a:latin typeface="Arial" panose="020B0604020202020204" pitchFamily="34" charset="0"/>
                <a:ea typeface="Osaka" pitchFamily="-6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D43B80DC-08D5-4B53-962D-EA9A9845F266}" type="slidenum">
              <a:rPr lang="en-US" altLang="en-US" sz="1200" smtClean="0"/>
              <a:pPr/>
              <a:t>16</a:t>
            </a:fld>
            <a:endParaRPr lang="en-US" altLang="en-US" sz="1200"/>
          </a:p>
        </p:txBody>
      </p:sp>
    </p:spTree>
    <p:extLst>
      <p:ext uri="{BB962C8B-B14F-4D97-AF65-F5344CB8AC3E}">
        <p14:creationId xmlns:p14="http://schemas.microsoft.com/office/powerpoint/2010/main" val="3802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baseline="0" dirty="0"/>
          </a:p>
        </p:txBody>
      </p:sp>
      <p:sp>
        <p:nvSpPr>
          <p:cNvPr id="102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55650" indent="-290513">
              <a:defRPr sz="2400">
                <a:solidFill>
                  <a:schemeClr val="tx1"/>
                </a:solidFill>
                <a:latin typeface="Arial" panose="020B0604020202020204" pitchFamily="34" charset="0"/>
                <a:ea typeface="Osaka" pitchFamily="-64" charset="-128"/>
              </a:defRPr>
            </a:lvl2pPr>
            <a:lvl3pPr marL="1163638" indent="-231775">
              <a:defRPr sz="2400">
                <a:solidFill>
                  <a:schemeClr val="tx1"/>
                </a:solidFill>
                <a:latin typeface="Arial" panose="020B0604020202020204" pitchFamily="34" charset="0"/>
                <a:ea typeface="Osaka" pitchFamily="-64" charset="-128"/>
              </a:defRPr>
            </a:lvl3pPr>
            <a:lvl4pPr marL="1630363" indent="-231775">
              <a:defRPr sz="2400">
                <a:solidFill>
                  <a:schemeClr val="tx1"/>
                </a:solidFill>
                <a:latin typeface="Arial" panose="020B0604020202020204" pitchFamily="34" charset="0"/>
                <a:ea typeface="Osaka" pitchFamily="-64" charset="-128"/>
              </a:defRPr>
            </a:lvl4pPr>
            <a:lvl5pPr marL="2095500" indent="-231775">
              <a:defRPr sz="2400">
                <a:solidFill>
                  <a:schemeClr val="tx1"/>
                </a:solidFill>
                <a:latin typeface="Arial" panose="020B0604020202020204" pitchFamily="34" charset="0"/>
                <a:ea typeface="Osaka" pitchFamily="-6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D43B80DC-08D5-4B53-962D-EA9A9845F266}" type="slidenum">
              <a:rPr lang="en-US" altLang="en-US" sz="1200" smtClean="0"/>
              <a:pPr/>
              <a:t>17</a:t>
            </a:fld>
            <a:endParaRPr lang="en-US" altLang="en-US" sz="1200"/>
          </a:p>
        </p:txBody>
      </p:sp>
    </p:spTree>
    <p:extLst>
      <p:ext uri="{BB962C8B-B14F-4D97-AF65-F5344CB8AC3E}">
        <p14:creationId xmlns:p14="http://schemas.microsoft.com/office/powerpoint/2010/main" val="307102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3CC1353E-4929-42E1-9FE5-56542A6E2413}" type="slidenum">
              <a:rPr lang="en-US" altLang="en-US" sz="1200"/>
              <a:pPr/>
              <a:t>2</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Osaka" pitchFamily="-64" charset="-128"/>
              </a:defRPr>
            </a:lvl1pPr>
            <a:lvl2pPr marL="755650" indent="-290513">
              <a:spcBef>
                <a:spcPct val="30000"/>
              </a:spcBef>
              <a:defRPr sz="1200">
                <a:solidFill>
                  <a:schemeClr val="tx1"/>
                </a:solidFill>
                <a:latin typeface="Arial" panose="020B0604020202020204" pitchFamily="34" charset="0"/>
                <a:ea typeface="Osaka" pitchFamily="-64" charset="-128"/>
              </a:defRPr>
            </a:lvl2pPr>
            <a:lvl3pPr marL="1163638" indent="-231775">
              <a:spcBef>
                <a:spcPct val="30000"/>
              </a:spcBef>
              <a:defRPr sz="1200">
                <a:solidFill>
                  <a:schemeClr val="tx1"/>
                </a:solidFill>
                <a:latin typeface="Arial" panose="020B0604020202020204" pitchFamily="34" charset="0"/>
                <a:ea typeface="Osaka" pitchFamily="-64" charset="-128"/>
              </a:defRPr>
            </a:lvl3pPr>
            <a:lvl4pPr marL="1630363" indent="-231775">
              <a:spcBef>
                <a:spcPct val="30000"/>
              </a:spcBef>
              <a:defRPr sz="1200">
                <a:solidFill>
                  <a:schemeClr val="tx1"/>
                </a:solidFill>
                <a:latin typeface="Arial" panose="020B0604020202020204" pitchFamily="34" charset="0"/>
                <a:ea typeface="Osaka" pitchFamily="-64" charset="-128"/>
              </a:defRPr>
            </a:lvl4pPr>
            <a:lvl5pPr marL="2095500" indent="-231775">
              <a:spcBef>
                <a:spcPct val="30000"/>
              </a:spcBef>
              <a:defRPr sz="1200">
                <a:solidFill>
                  <a:schemeClr val="tx1"/>
                </a:solidFill>
                <a:latin typeface="Arial" panose="020B0604020202020204" pitchFamily="34" charset="0"/>
                <a:ea typeface="Osaka" pitchFamily="-64" charset="-128"/>
              </a:defRPr>
            </a:lvl5pPr>
            <a:lvl6pPr marL="25527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6pPr>
            <a:lvl7pPr marL="30099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7pPr>
            <a:lvl8pPr marL="34671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8pPr>
            <a:lvl9pPr marL="39243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9pPr>
          </a:lstStyle>
          <a:p>
            <a:pPr eaLnBrk="1" hangingPunct="1">
              <a:spcBef>
                <a:spcPct val="0"/>
              </a:spcBef>
            </a:pPr>
            <a:fld id="{943BFA20-432E-4CB7-95DE-5526CC32CCFC}" type="slidenum">
              <a:rPr lang="en-US" altLang="en-US" smtClean="0">
                <a:ea typeface="MS PGothic" panose="020B0600070205080204" pitchFamily="34" charset="-128"/>
              </a:rPr>
              <a:pPr eaLnBrk="1" hangingPunct="1">
                <a:spcBef>
                  <a:spcPct val="0"/>
                </a:spcBef>
              </a:pPr>
              <a:t>3</a:t>
            </a:fld>
            <a:endParaRPr lang="en-US" altLang="en-US">
              <a:ea typeface="MS PGothic" panose="020B0600070205080204" pitchFamily="34" charset="-128"/>
            </a:endParaRPr>
          </a:p>
        </p:txBody>
      </p:sp>
    </p:spTree>
    <p:extLst>
      <p:ext uri="{BB962C8B-B14F-4D97-AF65-F5344CB8AC3E}">
        <p14:creationId xmlns:p14="http://schemas.microsoft.com/office/powerpoint/2010/main" val="360538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Osaka" pitchFamily="-64" charset="-128"/>
              </a:defRPr>
            </a:lvl1pPr>
            <a:lvl2pPr marL="755650" indent="-290513">
              <a:spcBef>
                <a:spcPct val="30000"/>
              </a:spcBef>
              <a:defRPr sz="1200">
                <a:solidFill>
                  <a:schemeClr val="tx1"/>
                </a:solidFill>
                <a:latin typeface="Arial" panose="020B0604020202020204" pitchFamily="34" charset="0"/>
                <a:ea typeface="Osaka" pitchFamily="-64" charset="-128"/>
              </a:defRPr>
            </a:lvl2pPr>
            <a:lvl3pPr marL="1163638" indent="-231775">
              <a:spcBef>
                <a:spcPct val="30000"/>
              </a:spcBef>
              <a:defRPr sz="1200">
                <a:solidFill>
                  <a:schemeClr val="tx1"/>
                </a:solidFill>
                <a:latin typeface="Arial" panose="020B0604020202020204" pitchFamily="34" charset="0"/>
                <a:ea typeface="Osaka" pitchFamily="-64" charset="-128"/>
              </a:defRPr>
            </a:lvl3pPr>
            <a:lvl4pPr marL="1630363" indent="-231775">
              <a:spcBef>
                <a:spcPct val="30000"/>
              </a:spcBef>
              <a:defRPr sz="1200">
                <a:solidFill>
                  <a:schemeClr val="tx1"/>
                </a:solidFill>
                <a:latin typeface="Arial" panose="020B0604020202020204" pitchFamily="34" charset="0"/>
                <a:ea typeface="Osaka" pitchFamily="-64" charset="-128"/>
              </a:defRPr>
            </a:lvl4pPr>
            <a:lvl5pPr marL="2095500" indent="-231775">
              <a:spcBef>
                <a:spcPct val="30000"/>
              </a:spcBef>
              <a:defRPr sz="1200">
                <a:solidFill>
                  <a:schemeClr val="tx1"/>
                </a:solidFill>
                <a:latin typeface="Arial" panose="020B0604020202020204" pitchFamily="34" charset="0"/>
                <a:ea typeface="Osaka" pitchFamily="-64" charset="-128"/>
              </a:defRPr>
            </a:lvl5pPr>
            <a:lvl6pPr marL="25527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6pPr>
            <a:lvl7pPr marL="30099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7pPr>
            <a:lvl8pPr marL="34671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8pPr>
            <a:lvl9pPr marL="39243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9pPr>
          </a:lstStyle>
          <a:p>
            <a:pPr eaLnBrk="1" hangingPunct="1">
              <a:spcBef>
                <a:spcPct val="0"/>
              </a:spcBef>
            </a:pPr>
            <a:fld id="{943BFA20-432E-4CB7-95DE-5526CC32CCFC}" type="slidenum">
              <a:rPr lang="en-US" altLang="en-US" smtClean="0">
                <a:ea typeface="MS PGothic" panose="020B0600070205080204" pitchFamily="34" charset="-128"/>
              </a:rPr>
              <a:pPr eaLnBrk="1" hangingPunct="1">
                <a:spcBef>
                  <a:spcPct val="0"/>
                </a:spcBef>
              </a:pPr>
              <a:t>5</a:t>
            </a:fld>
            <a:endParaRPr lang="en-US" altLang="en-US">
              <a:ea typeface="MS PGothic" panose="020B0600070205080204" pitchFamily="34" charset="-128"/>
            </a:endParaRPr>
          </a:p>
        </p:txBody>
      </p:sp>
    </p:spTree>
    <p:extLst>
      <p:ext uri="{BB962C8B-B14F-4D97-AF65-F5344CB8AC3E}">
        <p14:creationId xmlns:p14="http://schemas.microsoft.com/office/powerpoint/2010/main" val="14193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55650" indent="-290513">
              <a:defRPr sz="2400">
                <a:solidFill>
                  <a:schemeClr val="tx1"/>
                </a:solidFill>
                <a:latin typeface="Arial" panose="020B0604020202020204" pitchFamily="34" charset="0"/>
                <a:ea typeface="Osaka" pitchFamily="-64" charset="-128"/>
              </a:defRPr>
            </a:lvl2pPr>
            <a:lvl3pPr marL="1163638" indent="-231775">
              <a:defRPr sz="2400">
                <a:solidFill>
                  <a:schemeClr val="tx1"/>
                </a:solidFill>
                <a:latin typeface="Arial" panose="020B0604020202020204" pitchFamily="34" charset="0"/>
                <a:ea typeface="Osaka" pitchFamily="-64" charset="-128"/>
              </a:defRPr>
            </a:lvl3pPr>
            <a:lvl4pPr marL="1630363" indent="-231775">
              <a:defRPr sz="2400">
                <a:solidFill>
                  <a:schemeClr val="tx1"/>
                </a:solidFill>
                <a:latin typeface="Arial" panose="020B0604020202020204" pitchFamily="34" charset="0"/>
                <a:ea typeface="Osaka" pitchFamily="-64" charset="-128"/>
              </a:defRPr>
            </a:lvl4pPr>
            <a:lvl5pPr marL="2095500" indent="-231775">
              <a:defRPr sz="2400">
                <a:solidFill>
                  <a:schemeClr val="tx1"/>
                </a:solidFill>
                <a:latin typeface="Arial" panose="020B0604020202020204" pitchFamily="34" charset="0"/>
                <a:ea typeface="Osaka" pitchFamily="-6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2D67052A-52C9-48C3-80A1-34C938B4D39D}" type="slidenum">
              <a:rPr lang="en-US" altLang="en-US" sz="1200" smtClean="0"/>
              <a:pPr/>
              <a:t>6</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z="1100" dirty="0"/>
          </a:p>
        </p:txBody>
      </p:sp>
    </p:spTree>
    <p:extLst>
      <p:ext uri="{BB962C8B-B14F-4D97-AF65-F5344CB8AC3E}">
        <p14:creationId xmlns:p14="http://schemas.microsoft.com/office/powerpoint/2010/main" val="163068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Osaka"/>
                <a:cs typeface="Osaka"/>
              </a:defRPr>
            </a:lvl1pPr>
            <a:lvl2pPr marL="770007" indent="-296033">
              <a:defRPr sz="2400">
                <a:solidFill>
                  <a:schemeClr val="tx1"/>
                </a:solidFill>
                <a:latin typeface="Arial" panose="020B0604020202020204" pitchFamily="34" charset="0"/>
                <a:ea typeface="Osaka"/>
                <a:cs typeface="Osaka"/>
              </a:defRPr>
            </a:lvl2pPr>
            <a:lvl3pPr marL="1185747" indent="-236179">
              <a:defRPr sz="2400">
                <a:solidFill>
                  <a:schemeClr val="tx1"/>
                </a:solidFill>
                <a:latin typeface="Arial" panose="020B0604020202020204" pitchFamily="34" charset="0"/>
                <a:ea typeface="Osaka"/>
                <a:cs typeface="Osaka"/>
              </a:defRPr>
            </a:lvl3pPr>
            <a:lvl4pPr marL="1661340" indent="-236179">
              <a:defRPr sz="2400">
                <a:solidFill>
                  <a:schemeClr val="tx1"/>
                </a:solidFill>
                <a:latin typeface="Arial" panose="020B0604020202020204" pitchFamily="34" charset="0"/>
                <a:ea typeface="Osaka"/>
                <a:cs typeface="Osaka"/>
              </a:defRPr>
            </a:lvl4pPr>
            <a:lvl5pPr marL="2135315" indent="-236179">
              <a:defRPr sz="2400">
                <a:solidFill>
                  <a:schemeClr val="tx1"/>
                </a:solidFill>
                <a:latin typeface="Arial" panose="020B0604020202020204" pitchFamily="34" charset="0"/>
                <a:ea typeface="Osaka"/>
                <a:cs typeface="Osaka"/>
              </a:defRPr>
            </a:lvl5pPr>
            <a:lvl6pPr marL="2601201"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6pPr>
            <a:lvl7pPr marL="3067088"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7pPr>
            <a:lvl8pPr marL="3532975"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8pPr>
            <a:lvl9pPr marL="3998862" indent="-236179" eaLnBrk="0" fontAlgn="base" hangingPunct="0">
              <a:spcBef>
                <a:spcPct val="0"/>
              </a:spcBef>
              <a:spcAft>
                <a:spcPct val="0"/>
              </a:spcAft>
              <a:defRPr sz="2400">
                <a:solidFill>
                  <a:schemeClr val="tx1"/>
                </a:solidFill>
                <a:latin typeface="Arial" panose="020B0604020202020204" pitchFamily="34" charset="0"/>
                <a:ea typeface="Osaka"/>
                <a:cs typeface="Osaka"/>
              </a:defRPr>
            </a:lvl9pPr>
          </a:lstStyle>
          <a:p>
            <a:fld id="{3830451F-48C0-42B6-B376-1CC3DBE0F635}" type="slidenum">
              <a:rPr lang="en-US" altLang="en-US" sz="1200"/>
              <a:pPr/>
              <a:t>7</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ea typeface="Osaka"/>
            </a:endParaRPr>
          </a:p>
        </p:txBody>
      </p:sp>
    </p:spTree>
    <p:extLst>
      <p:ext uri="{BB962C8B-B14F-4D97-AF65-F5344CB8AC3E}">
        <p14:creationId xmlns:p14="http://schemas.microsoft.com/office/powerpoint/2010/main" val="54613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Osaka" pitchFamily="-64" charset="-128"/>
              </a:defRPr>
            </a:lvl1pPr>
            <a:lvl2pPr marL="755650" indent="-290513">
              <a:spcBef>
                <a:spcPct val="30000"/>
              </a:spcBef>
              <a:defRPr sz="1200">
                <a:solidFill>
                  <a:schemeClr val="tx1"/>
                </a:solidFill>
                <a:latin typeface="Arial" panose="020B0604020202020204" pitchFamily="34" charset="0"/>
                <a:ea typeface="Osaka" pitchFamily="-64" charset="-128"/>
              </a:defRPr>
            </a:lvl2pPr>
            <a:lvl3pPr marL="1163638" indent="-231775">
              <a:spcBef>
                <a:spcPct val="30000"/>
              </a:spcBef>
              <a:defRPr sz="1200">
                <a:solidFill>
                  <a:schemeClr val="tx1"/>
                </a:solidFill>
                <a:latin typeface="Arial" panose="020B0604020202020204" pitchFamily="34" charset="0"/>
                <a:ea typeface="Osaka" pitchFamily="-64" charset="-128"/>
              </a:defRPr>
            </a:lvl3pPr>
            <a:lvl4pPr marL="1630363" indent="-231775">
              <a:spcBef>
                <a:spcPct val="30000"/>
              </a:spcBef>
              <a:defRPr sz="1200">
                <a:solidFill>
                  <a:schemeClr val="tx1"/>
                </a:solidFill>
                <a:latin typeface="Arial" panose="020B0604020202020204" pitchFamily="34" charset="0"/>
                <a:ea typeface="Osaka" pitchFamily="-64" charset="-128"/>
              </a:defRPr>
            </a:lvl4pPr>
            <a:lvl5pPr marL="2095500" indent="-231775">
              <a:spcBef>
                <a:spcPct val="30000"/>
              </a:spcBef>
              <a:defRPr sz="1200">
                <a:solidFill>
                  <a:schemeClr val="tx1"/>
                </a:solidFill>
                <a:latin typeface="Arial" panose="020B0604020202020204" pitchFamily="34" charset="0"/>
                <a:ea typeface="Osaka" pitchFamily="-64" charset="-128"/>
              </a:defRPr>
            </a:lvl5pPr>
            <a:lvl6pPr marL="25527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6pPr>
            <a:lvl7pPr marL="30099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7pPr>
            <a:lvl8pPr marL="34671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8pPr>
            <a:lvl9pPr marL="3924300" indent="-231775" eaLnBrk="0" fontAlgn="base" hangingPunct="0">
              <a:spcBef>
                <a:spcPct val="30000"/>
              </a:spcBef>
              <a:spcAft>
                <a:spcPct val="0"/>
              </a:spcAft>
              <a:defRPr sz="1200">
                <a:solidFill>
                  <a:schemeClr val="tx1"/>
                </a:solidFill>
                <a:latin typeface="Arial" panose="020B0604020202020204" pitchFamily="34" charset="0"/>
                <a:ea typeface="Osaka" pitchFamily="-64" charset="-128"/>
              </a:defRPr>
            </a:lvl9pPr>
          </a:lstStyle>
          <a:p>
            <a:pPr eaLnBrk="1" hangingPunct="1">
              <a:spcBef>
                <a:spcPct val="0"/>
              </a:spcBef>
            </a:pPr>
            <a:fld id="{943BFA20-432E-4CB7-95DE-5526CC32CCFC}" type="slidenum">
              <a:rPr lang="en-US" altLang="en-US" smtClean="0">
                <a:ea typeface="MS PGothic" panose="020B0600070205080204" pitchFamily="34" charset="-128"/>
              </a:rPr>
              <a:pPr eaLnBrk="1" hangingPunct="1">
                <a:spcBef>
                  <a:spcPct val="0"/>
                </a:spcBef>
              </a:pPr>
              <a:t>8</a:t>
            </a:fld>
            <a:endParaRPr lang="en-US" altLang="en-US">
              <a:ea typeface="MS PGothic" panose="020B0600070205080204" pitchFamily="34" charset="-128"/>
            </a:endParaRPr>
          </a:p>
        </p:txBody>
      </p:sp>
    </p:spTree>
    <p:extLst>
      <p:ext uri="{BB962C8B-B14F-4D97-AF65-F5344CB8AC3E}">
        <p14:creationId xmlns:p14="http://schemas.microsoft.com/office/powerpoint/2010/main" val="96115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baseline="0" dirty="0"/>
          </a:p>
        </p:txBody>
      </p:sp>
      <p:sp>
        <p:nvSpPr>
          <p:cNvPr id="102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55650" indent="-290513">
              <a:defRPr sz="2400">
                <a:solidFill>
                  <a:schemeClr val="tx1"/>
                </a:solidFill>
                <a:latin typeface="Arial" panose="020B0604020202020204" pitchFamily="34" charset="0"/>
                <a:ea typeface="Osaka" pitchFamily="-64" charset="-128"/>
              </a:defRPr>
            </a:lvl2pPr>
            <a:lvl3pPr marL="1163638" indent="-231775">
              <a:defRPr sz="2400">
                <a:solidFill>
                  <a:schemeClr val="tx1"/>
                </a:solidFill>
                <a:latin typeface="Arial" panose="020B0604020202020204" pitchFamily="34" charset="0"/>
                <a:ea typeface="Osaka" pitchFamily="-64" charset="-128"/>
              </a:defRPr>
            </a:lvl3pPr>
            <a:lvl4pPr marL="1630363" indent="-231775">
              <a:defRPr sz="2400">
                <a:solidFill>
                  <a:schemeClr val="tx1"/>
                </a:solidFill>
                <a:latin typeface="Arial" panose="020B0604020202020204" pitchFamily="34" charset="0"/>
                <a:ea typeface="Osaka" pitchFamily="-64" charset="-128"/>
              </a:defRPr>
            </a:lvl4pPr>
            <a:lvl5pPr marL="2095500" indent="-231775">
              <a:defRPr sz="2400">
                <a:solidFill>
                  <a:schemeClr val="tx1"/>
                </a:solidFill>
                <a:latin typeface="Arial" panose="020B0604020202020204" pitchFamily="34" charset="0"/>
                <a:ea typeface="Osaka" pitchFamily="-6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D43B80DC-08D5-4B53-962D-EA9A9845F266}" type="slidenum">
              <a:rPr lang="en-US" altLang="en-US" sz="1200" smtClean="0"/>
              <a:pPr/>
              <a:t>9</a:t>
            </a:fld>
            <a:endParaRPr lang="en-US" altLang="en-US" sz="1200"/>
          </a:p>
        </p:txBody>
      </p:sp>
    </p:spTree>
    <p:extLst>
      <p:ext uri="{BB962C8B-B14F-4D97-AF65-F5344CB8AC3E}">
        <p14:creationId xmlns:p14="http://schemas.microsoft.com/office/powerpoint/2010/main" val="371965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baseline="0" dirty="0"/>
          </a:p>
        </p:txBody>
      </p:sp>
      <p:sp>
        <p:nvSpPr>
          <p:cNvPr id="102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Osaka" pitchFamily="-64" charset="-128"/>
              </a:defRPr>
            </a:lvl1pPr>
            <a:lvl2pPr marL="755650" indent="-290513">
              <a:defRPr sz="2400">
                <a:solidFill>
                  <a:schemeClr val="tx1"/>
                </a:solidFill>
                <a:latin typeface="Arial" panose="020B0604020202020204" pitchFamily="34" charset="0"/>
                <a:ea typeface="Osaka" pitchFamily="-64" charset="-128"/>
              </a:defRPr>
            </a:lvl2pPr>
            <a:lvl3pPr marL="1163638" indent="-231775">
              <a:defRPr sz="2400">
                <a:solidFill>
                  <a:schemeClr val="tx1"/>
                </a:solidFill>
                <a:latin typeface="Arial" panose="020B0604020202020204" pitchFamily="34" charset="0"/>
                <a:ea typeface="Osaka" pitchFamily="-64" charset="-128"/>
              </a:defRPr>
            </a:lvl3pPr>
            <a:lvl4pPr marL="1630363" indent="-231775">
              <a:defRPr sz="2400">
                <a:solidFill>
                  <a:schemeClr val="tx1"/>
                </a:solidFill>
                <a:latin typeface="Arial" panose="020B0604020202020204" pitchFamily="34" charset="0"/>
                <a:ea typeface="Osaka" pitchFamily="-64" charset="-128"/>
              </a:defRPr>
            </a:lvl4pPr>
            <a:lvl5pPr marL="2095500" indent="-231775">
              <a:defRPr sz="2400">
                <a:solidFill>
                  <a:schemeClr val="tx1"/>
                </a:solidFill>
                <a:latin typeface="Arial" panose="020B0604020202020204" pitchFamily="34" charset="0"/>
                <a:ea typeface="Osaka" pitchFamily="-6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fld id="{D43B80DC-08D5-4B53-962D-EA9A9845F266}" type="slidenum">
              <a:rPr lang="en-US" altLang="en-US" sz="1200" smtClean="0"/>
              <a:pPr/>
              <a:t>10</a:t>
            </a:fld>
            <a:endParaRPr lang="en-US" altLang="en-US" sz="1200"/>
          </a:p>
        </p:txBody>
      </p:sp>
    </p:spTree>
    <p:extLst>
      <p:ext uri="{BB962C8B-B14F-4D97-AF65-F5344CB8AC3E}">
        <p14:creationId xmlns:p14="http://schemas.microsoft.com/office/powerpoint/2010/main" val="3986015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5"/>
          <p:cNvSpPr>
            <a:spLocks noChangeArrowheads="1"/>
          </p:cNvSpPr>
          <p:nvPr userDrawn="1"/>
        </p:nvSpPr>
        <p:spPr bwMode="auto">
          <a:xfrm>
            <a:off x="0" y="-76200"/>
            <a:ext cx="9144000" cy="2895600"/>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endParaRPr lang="en-US" altLang="en-US"/>
          </a:p>
        </p:txBody>
      </p:sp>
      <p:sp>
        <p:nvSpPr>
          <p:cNvPr id="6" name="Rectangle 19"/>
          <p:cNvSpPr>
            <a:spLocks noChangeArrowheads="1"/>
          </p:cNvSpPr>
          <p:nvPr userDrawn="1"/>
        </p:nvSpPr>
        <p:spPr bwMode="auto">
          <a:xfrm>
            <a:off x="609600" y="6172200"/>
            <a:ext cx="4664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r>
              <a:rPr lang="en-US" altLang="en-US" sz="1200">
                <a:latin typeface="Arial Bold" panose="020B0704020202020204" pitchFamily="34" charset="0"/>
              </a:rPr>
              <a:t>Boston University</a:t>
            </a:r>
            <a:r>
              <a:rPr lang="en-US" altLang="en-US" sz="1200"/>
              <a:t> School of Law</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panose="05000000000000000000" pitchFamily="2" charset="2"/>
              <a:buNone/>
              <a:defRPr sz="1800">
                <a:solidFill>
                  <a:srgbClr val="CCCCCC"/>
                </a:solidFill>
              </a:defRPr>
            </a:lvl1pPr>
          </a:lstStyle>
          <a:p>
            <a:pPr lvl="0"/>
            <a:r>
              <a:rPr lang="en-US" altLang="en-US" noProof="0"/>
              <a:t>Click to edit Master subtitle style</a:t>
            </a:r>
          </a:p>
        </p:txBody>
      </p:sp>
      <p:sp>
        <p:nvSpPr>
          <p:cNvPr id="3074" name="Rectangle 2"/>
          <p:cNvSpPr>
            <a:spLocks noGrp="1" noChangeArrowheads="1"/>
          </p:cNvSpPr>
          <p:nvPr>
            <p:ph type="ctrTitle"/>
          </p:nvPr>
        </p:nvSpPr>
        <p:spPr>
          <a:xfrm>
            <a:off x="685800" y="1600200"/>
            <a:ext cx="7772400" cy="1143000"/>
          </a:xfrm>
        </p:spPr>
        <p:txBody>
          <a:bodyPr anchor="ctr"/>
          <a:lstStyle>
            <a:lvl1pPr>
              <a:defRPr>
                <a:solidFill>
                  <a:schemeClr val="bg1"/>
                </a:solidFill>
              </a:defRPr>
            </a:lvl1pPr>
          </a:lstStyle>
          <a:p>
            <a:pPr lvl="0"/>
            <a:r>
              <a:rPr lang="en-US" altLang="en-US" noProof="0"/>
              <a:t>Click to edit Master title style</a:t>
            </a:r>
          </a:p>
        </p:txBody>
      </p:sp>
    </p:spTree>
    <p:extLst>
      <p:ext uri="{BB962C8B-B14F-4D97-AF65-F5344CB8AC3E}">
        <p14:creationId xmlns:p14="http://schemas.microsoft.com/office/powerpoint/2010/main" val="163823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5" name="Rectangle 18"/>
          <p:cNvSpPr>
            <a:spLocks noGrp="1" noChangeArrowheads="1"/>
          </p:cNvSpPr>
          <p:nvPr>
            <p:ph type="dt" sz="half" idx="11"/>
          </p:nvPr>
        </p:nvSpPr>
        <p:spPr>
          <a:ln/>
        </p:spPr>
        <p:txBody>
          <a:bodyPr/>
          <a:lstStyle>
            <a:lvl1pPr>
              <a:defRPr/>
            </a:lvl1pPr>
          </a:lstStyle>
          <a:p>
            <a:pPr>
              <a:defRPr/>
            </a:pPr>
            <a:r>
              <a:rPr lang="en-US" altLang="en-US"/>
              <a:t>2/3/08  </a:t>
            </a:r>
            <a:fld id="{4D0DB421-B3A2-436B-AF3B-CB7660E6B7B4}" type="slidenum">
              <a:rPr lang="en-US" altLang="en-US"/>
              <a:pPr>
                <a:defRPr/>
              </a:pPr>
              <a:t>‹#›</a:t>
            </a:fld>
            <a:endParaRPr lang="en-US" altLang="en-US" baseline="0"/>
          </a:p>
        </p:txBody>
      </p:sp>
    </p:spTree>
    <p:extLst>
      <p:ext uri="{BB962C8B-B14F-4D97-AF65-F5344CB8AC3E}">
        <p14:creationId xmlns:p14="http://schemas.microsoft.com/office/powerpoint/2010/main" val="237922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0"/>
            <a:ext cx="19812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0"/>
            <a:ext cx="5791200" cy="4953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5" name="Rectangle 18"/>
          <p:cNvSpPr>
            <a:spLocks noGrp="1" noChangeArrowheads="1"/>
          </p:cNvSpPr>
          <p:nvPr>
            <p:ph type="dt" sz="half" idx="11"/>
          </p:nvPr>
        </p:nvSpPr>
        <p:spPr>
          <a:ln/>
        </p:spPr>
        <p:txBody>
          <a:bodyPr/>
          <a:lstStyle>
            <a:lvl1pPr>
              <a:defRPr/>
            </a:lvl1pPr>
          </a:lstStyle>
          <a:p>
            <a:pPr>
              <a:defRPr/>
            </a:pPr>
            <a:r>
              <a:rPr lang="en-US" altLang="en-US"/>
              <a:t>2/3/08  </a:t>
            </a:r>
            <a:fld id="{38E1A855-5E7B-411C-80D4-D17366C1DF7D}" type="slidenum">
              <a:rPr lang="en-US" altLang="en-US"/>
              <a:pPr>
                <a:defRPr/>
              </a:pPr>
              <a:t>‹#›</a:t>
            </a:fld>
            <a:endParaRPr lang="en-US" altLang="en-US" baseline="0"/>
          </a:p>
        </p:txBody>
      </p:sp>
    </p:spTree>
    <p:extLst>
      <p:ext uri="{BB962C8B-B14F-4D97-AF65-F5344CB8AC3E}">
        <p14:creationId xmlns:p14="http://schemas.microsoft.com/office/powerpoint/2010/main" val="199445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5" name="Rectangle 18"/>
          <p:cNvSpPr>
            <a:spLocks noGrp="1" noChangeArrowheads="1"/>
          </p:cNvSpPr>
          <p:nvPr>
            <p:ph type="dt" sz="half" idx="11"/>
          </p:nvPr>
        </p:nvSpPr>
        <p:spPr>
          <a:ln/>
        </p:spPr>
        <p:txBody>
          <a:bodyPr/>
          <a:lstStyle>
            <a:lvl1pPr>
              <a:defRPr/>
            </a:lvl1pPr>
          </a:lstStyle>
          <a:p>
            <a:pPr>
              <a:defRPr/>
            </a:pPr>
            <a:r>
              <a:rPr lang="en-US" altLang="en-US"/>
              <a:t>2/3/08  </a:t>
            </a:r>
            <a:fld id="{9EE47069-945F-4611-A145-DC973448A32F}" type="slidenum">
              <a:rPr lang="en-US" altLang="en-US"/>
              <a:pPr>
                <a:defRPr/>
              </a:pPr>
              <a:t>‹#›</a:t>
            </a:fld>
            <a:endParaRPr lang="en-US" altLang="en-US" baseline="0"/>
          </a:p>
        </p:txBody>
      </p:sp>
    </p:spTree>
    <p:extLst>
      <p:ext uri="{BB962C8B-B14F-4D97-AF65-F5344CB8AC3E}">
        <p14:creationId xmlns:p14="http://schemas.microsoft.com/office/powerpoint/2010/main" val="426184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5" name="Rectangle 18"/>
          <p:cNvSpPr>
            <a:spLocks noGrp="1" noChangeArrowheads="1"/>
          </p:cNvSpPr>
          <p:nvPr>
            <p:ph type="dt" sz="half" idx="11"/>
          </p:nvPr>
        </p:nvSpPr>
        <p:spPr>
          <a:ln/>
        </p:spPr>
        <p:txBody>
          <a:bodyPr/>
          <a:lstStyle>
            <a:lvl1pPr>
              <a:defRPr/>
            </a:lvl1pPr>
          </a:lstStyle>
          <a:p>
            <a:pPr>
              <a:defRPr/>
            </a:pPr>
            <a:r>
              <a:rPr lang="en-US" altLang="en-US"/>
              <a:t>2/3/08  </a:t>
            </a:r>
            <a:fld id="{291D618B-53AA-4403-8082-8FAADE4177D7}" type="slidenum">
              <a:rPr lang="en-US" altLang="en-US"/>
              <a:pPr>
                <a:defRPr/>
              </a:pPr>
              <a:t>‹#›</a:t>
            </a:fld>
            <a:endParaRPr lang="en-US" altLang="en-US" baseline="0"/>
          </a:p>
        </p:txBody>
      </p:sp>
    </p:spTree>
    <p:extLst>
      <p:ext uri="{BB962C8B-B14F-4D97-AF65-F5344CB8AC3E}">
        <p14:creationId xmlns:p14="http://schemas.microsoft.com/office/powerpoint/2010/main" val="30365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6" name="Rectangle 18"/>
          <p:cNvSpPr>
            <a:spLocks noGrp="1" noChangeArrowheads="1"/>
          </p:cNvSpPr>
          <p:nvPr>
            <p:ph type="dt" sz="half" idx="11"/>
          </p:nvPr>
        </p:nvSpPr>
        <p:spPr>
          <a:ln/>
        </p:spPr>
        <p:txBody>
          <a:bodyPr/>
          <a:lstStyle>
            <a:lvl1pPr>
              <a:defRPr/>
            </a:lvl1pPr>
          </a:lstStyle>
          <a:p>
            <a:pPr>
              <a:defRPr/>
            </a:pPr>
            <a:r>
              <a:rPr lang="en-US" altLang="en-US"/>
              <a:t>2/3/08  </a:t>
            </a:r>
            <a:fld id="{97D29492-BF73-48A6-9D4B-94CE2E723A3C}" type="slidenum">
              <a:rPr lang="en-US" altLang="en-US"/>
              <a:pPr>
                <a:defRPr/>
              </a:pPr>
              <a:t>‹#›</a:t>
            </a:fld>
            <a:endParaRPr lang="en-US" altLang="en-US" baseline="0"/>
          </a:p>
        </p:txBody>
      </p:sp>
    </p:spTree>
    <p:extLst>
      <p:ext uri="{BB962C8B-B14F-4D97-AF65-F5344CB8AC3E}">
        <p14:creationId xmlns:p14="http://schemas.microsoft.com/office/powerpoint/2010/main" val="243178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8" name="Rectangle 18"/>
          <p:cNvSpPr>
            <a:spLocks noGrp="1" noChangeArrowheads="1"/>
          </p:cNvSpPr>
          <p:nvPr>
            <p:ph type="dt" sz="half" idx="11"/>
          </p:nvPr>
        </p:nvSpPr>
        <p:spPr>
          <a:ln/>
        </p:spPr>
        <p:txBody>
          <a:bodyPr/>
          <a:lstStyle>
            <a:lvl1pPr>
              <a:defRPr/>
            </a:lvl1pPr>
          </a:lstStyle>
          <a:p>
            <a:pPr>
              <a:defRPr/>
            </a:pPr>
            <a:r>
              <a:rPr lang="en-US" altLang="en-US"/>
              <a:t>2/3/08  </a:t>
            </a:r>
            <a:fld id="{F61648CA-EBC5-4802-8DAB-25D49693C90D}" type="slidenum">
              <a:rPr lang="en-US" altLang="en-US"/>
              <a:pPr>
                <a:defRPr/>
              </a:pPr>
              <a:t>‹#›</a:t>
            </a:fld>
            <a:endParaRPr lang="en-US" altLang="en-US" baseline="0"/>
          </a:p>
        </p:txBody>
      </p:sp>
    </p:spTree>
    <p:extLst>
      <p:ext uri="{BB962C8B-B14F-4D97-AF65-F5344CB8AC3E}">
        <p14:creationId xmlns:p14="http://schemas.microsoft.com/office/powerpoint/2010/main" val="101835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4" name="Rectangle 18"/>
          <p:cNvSpPr>
            <a:spLocks noGrp="1" noChangeArrowheads="1"/>
          </p:cNvSpPr>
          <p:nvPr>
            <p:ph type="dt" sz="half" idx="11"/>
          </p:nvPr>
        </p:nvSpPr>
        <p:spPr>
          <a:ln/>
        </p:spPr>
        <p:txBody>
          <a:bodyPr/>
          <a:lstStyle>
            <a:lvl1pPr>
              <a:defRPr/>
            </a:lvl1pPr>
          </a:lstStyle>
          <a:p>
            <a:pPr>
              <a:defRPr/>
            </a:pPr>
            <a:r>
              <a:rPr lang="en-US" altLang="en-US"/>
              <a:t>2/3/08  </a:t>
            </a:r>
            <a:fld id="{84E44725-4FA5-4705-84CE-E23A2E681350}" type="slidenum">
              <a:rPr lang="en-US" altLang="en-US"/>
              <a:pPr>
                <a:defRPr/>
              </a:pPr>
              <a:t>‹#›</a:t>
            </a:fld>
            <a:endParaRPr lang="en-US" altLang="en-US" baseline="0"/>
          </a:p>
        </p:txBody>
      </p:sp>
    </p:spTree>
    <p:extLst>
      <p:ext uri="{BB962C8B-B14F-4D97-AF65-F5344CB8AC3E}">
        <p14:creationId xmlns:p14="http://schemas.microsoft.com/office/powerpoint/2010/main" val="133779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3" name="Rectangle 18"/>
          <p:cNvSpPr>
            <a:spLocks noGrp="1" noChangeArrowheads="1"/>
          </p:cNvSpPr>
          <p:nvPr>
            <p:ph type="dt" sz="half" idx="11"/>
          </p:nvPr>
        </p:nvSpPr>
        <p:spPr>
          <a:ln/>
        </p:spPr>
        <p:txBody>
          <a:bodyPr/>
          <a:lstStyle>
            <a:lvl1pPr>
              <a:defRPr/>
            </a:lvl1pPr>
          </a:lstStyle>
          <a:p>
            <a:pPr>
              <a:defRPr/>
            </a:pPr>
            <a:r>
              <a:rPr lang="en-US" altLang="en-US"/>
              <a:t>2/3/08  </a:t>
            </a:r>
            <a:fld id="{BFFAF6B6-D240-4AA6-81A5-80E7E95EECFA}" type="slidenum">
              <a:rPr lang="en-US" altLang="en-US"/>
              <a:pPr>
                <a:defRPr/>
              </a:pPr>
              <a:t>‹#›</a:t>
            </a:fld>
            <a:endParaRPr lang="en-US" altLang="en-US" baseline="0"/>
          </a:p>
        </p:txBody>
      </p:sp>
    </p:spTree>
    <p:extLst>
      <p:ext uri="{BB962C8B-B14F-4D97-AF65-F5344CB8AC3E}">
        <p14:creationId xmlns:p14="http://schemas.microsoft.com/office/powerpoint/2010/main" val="389572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6" name="Rectangle 18"/>
          <p:cNvSpPr>
            <a:spLocks noGrp="1" noChangeArrowheads="1"/>
          </p:cNvSpPr>
          <p:nvPr>
            <p:ph type="dt" sz="half" idx="11"/>
          </p:nvPr>
        </p:nvSpPr>
        <p:spPr>
          <a:ln/>
        </p:spPr>
        <p:txBody>
          <a:bodyPr/>
          <a:lstStyle>
            <a:lvl1pPr>
              <a:defRPr/>
            </a:lvl1pPr>
          </a:lstStyle>
          <a:p>
            <a:pPr>
              <a:defRPr/>
            </a:pPr>
            <a:r>
              <a:rPr lang="en-US" altLang="en-US"/>
              <a:t>2/3/08  </a:t>
            </a:r>
            <a:fld id="{551A4474-1E77-42B8-B8AE-762B0F822E11}" type="slidenum">
              <a:rPr lang="en-US" altLang="en-US"/>
              <a:pPr>
                <a:defRPr/>
              </a:pPr>
              <a:t>‹#›</a:t>
            </a:fld>
            <a:endParaRPr lang="en-US" altLang="en-US" baseline="0"/>
          </a:p>
        </p:txBody>
      </p:sp>
    </p:spTree>
    <p:extLst>
      <p:ext uri="{BB962C8B-B14F-4D97-AF65-F5344CB8AC3E}">
        <p14:creationId xmlns:p14="http://schemas.microsoft.com/office/powerpoint/2010/main" val="210462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Trustees Presentation</a:t>
            </a:r>
          </a:p>
        </p:txBody>
      </p:sp>
      <p:sp>
        <p:nvSpPr>
          <p:cNvPr id="6" name="Rectangle 18"/>
          <p:cNvSpPr>
            <a:spLocks noGrp="1" noChangeArrowheads="1"/>
          </p:cNvSpPr>
          <p:nvPr>
            <p:ph type="dt" sz="half" idx="11"/>
          </p:nvPr>
        </p:nvSpPr>
        <p:spPr>
          <a:ln/>
        </p:spPr>
        <p:txBody>
          <a:bodyPr/>
          <a:lstStyle>
            <a:lvl1pPr>
              <a:defRPr/>
            </a:lvl1pPr>
          </a:lstStyle>
          <a:p>
            <a:pPr>
              <a:defRPr/>
            </a:pPr>
            <a:r>
              <a:rPr lang="en-US" altLang="en-US"/>
              <a:t>2/3/08  </a:t>
            </a:r>
            <a:fld id="{CA0EF367-154A-4E44-8325-3D55F9184A53}" type="slidenum">
              <a:rPr lang="en-US" altLang="en-US"/>
              <a:pPr>
                <a:defRPr/>
              </a:pPr>
              <a:t>‹#›</a:t>
            </a:fld>
            <a:endParaRPr lang="en-US" altLang="en-US" baseline="0"/>
          </a:p>
        </p:txBody>
      </p:sp>
    </p:spTree>
    <p:extLst>
      <p:ext uri="{BB962C8B-B14F-4D97-AF65-F5344CB8AC3E}">
        <p14:creationId xmlns:p14="http://schemas.microsoft.com/office/powerpoint/2010/main" val="240028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42863"/>
            <a:ext cx="9144000" cy="347663"/>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endParaRPr lang="en-US" altLang="en-US"/>
          </a:p>
        </p:txBody>
      </p:sp>
      <p:sp>
        <p:nvSpPr>
          <p:cNvPr id="1027" name="Rectangle 2"/>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8288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 y="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bg1"/>
                </a:solidFill>
              </a:defRPr>
            </a:lvl1pPr>
          </a:lstStyle>
          <a:p>
            <a:pPr>
              <a:defRPr/>
            </a:pPr>
            <a:r>
              <a:rPr lang="en-US" altLang="en-US"/>
              <a:t>Trustees Presentation</a:t>
            </a:r>
          </a:p>
        </p:txBody>
      </p:sp>
      <p:sp>
        <p:nvSpPr>
          <p:cNvPr id="1030" name="Text Box 12"/>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spcBef>
                <a:spcPct val="50000"/>
              </a:spcBef>
            </a:pPr>
            <a:r>
              <a:rPr lang="en-US" altLang="en-US" sz="1200" b="1">
                <a:solidFill>
                  <a:schemeClr val="bg1"/>
                </a:solidFill>
              </a:rPr>
              <a:t>Boston University</a:t>
            </a:r>
            <a:r>
              <a:rPr lang="en-US" altLang="en-US" sz="1200">
                <a:solidFill>
                  <a:schemeClr val="bg1"/>
                </a:solidFill>
              </a:rPr>
              <a:t> Slideshow Title Goes Here</a:t>
            </a:r>
          </a:p>
        </p:txBody>
      </p:sp>
      <p:pic>
        <p:nvPicPr>
          <p:cNvPr id="1031"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2" name="Rectangle 18"/>
          <p:cNvSpPr>
            <a:spLocks noGrp="1" noChangeArrowheads="1"/>
          </p:cNvSpPr>
          <p:nvPr>
            <p:ph type="dt" sz="half" idx="2"/>
          </p:nvPr>
        </p:nvSpPr>
        <p:spPr bwMode="auto">
          <a:xfrm>
            <a:off x="8001000" y="7620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30000" smtClean="0">
                <a:solidFill>
                  <a:srgbClr val="CCCCCC"/>
                </a:solidFill>
              </a:defRPr>
            </a:lvl1pPr>
          </a:lstStyle>
          <a:p>
            <a:pPr>
              <a:defRPr/>
            </a:pPr>
            <a:r>
              <a:rPr lang="en-US" altLang="en-US"/>
              <a:t>2/3/08  </a:t>
            </a:r>
            <a:fld id="{8BAB9A6B-D1B9-4D00-9AF7-7EF4A39EA3C0}" type="slidenum">
              <a:rPr lang="en-US" altLang="en-US"/>
              <a:pPr>
                <a:defRPr/>
              </a:pPr>
              <a:t>‹#›</a:t>
            </a:fld>
            <a:endParaRPr lang="en-US" altLang="en-US" baseline="0"/>
          </a:p>
        </p:txBody>
      </p:sp>
      <p:sp>
        <p:nvSpPr>
          <p:cNvPr id="1033" name="Rectangle 23"/>
          <p:cNvSpPr>
            <a:spLocks noChangeArrowheads="1"/>
          </p:cNvSpPr>
          <p:nvPr userDrawn="1"/>
        </p:nvSpPr>
        <p:spPr bwMode="auto">
          <a:xfrm>
            <a:off x="609600" y="6172200"/>
            <a:ext cx="4664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r>
              <a:rPr lang="en-US" altLang="en-US" sz="1200">
                <a:latin typeface="Arial Bold" panose="020B0704020202020204" pitchFamily="34" charset="0"/>
              </a:rPr>
              <a:t>Boston University</a:t>
            </a:r>
            <a:r>
              <a:rPr lang="en-US" altLang="en-US" sz="1200"/>
              <a:t> School of Law</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p:txStyles>
    <p:title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Osaka" pitchFamily="-64" charset="-128"/>
        </a:defRPr>
      </a:lvl2pPr>
      <a:lvl3pPr algn="l" rtl="0" eaLnBrk="0" fontAlgn="base" hangingPunct="0">
        <a:spcBef>
          <a:spcPct val="0"/>
        </a:spcBef>
        <a:spcAft>
          <a:spcPct val="0"/>
        </a:spcAft>
        <a:defRPr sz="2400">
          <a:solidFill>
            <a:schemeClr val="tx1"/>
          </a:solidFill>
          <a:latin typeface="Arial" panose="020B0604020202020204" pitchFamily="34" charset="0"/>
          <a:ea typeface="Osaka" pitchFamily="-64" charset="-128"/>
        </a:defRPr>
      </a:lvl3pPr>
      <a:lvl4pPr algn="l" rtl="0" eaLnBrk="0" fontAlgn="base" hangingPunct="0">
        <a:spcBef>
          <a:spcPct val="0"/>
        </a:spcBef>
        <a:spcAft>
          <a:spcPct val="0"/>
        </a:spcAft>
        <a:defRPr sz="2400">
          <a:solidFill>
            <a:schemeClr val="tx1"/>
          </a:solidFill>
          <a:latin typeface="Arial" panose="020B0604020202020204" pitchFamily="34" charset="0"/>
          <a:ea typeface="Osaka" pitchFamily="-64" charset="-128"/>
        </a:defRPr>
      </a:lvl4pPr>
      <a:lvl5pPr algn="l" rtl="0" eaLnBrk="0" fontAlgn="base" hangingPunct="0">
        <a:spcBef>
          <a:spcPct val="0"/>
        </a:spcBef>
        <a:spcAft>
          <a:spcPct val="0"/>
        </a:spcAft>
        <a:defRPr sz="2400">
          <a:solidFill>
            <a:schemeClr val="tx1"/>
          </a:solidFill>
          <a:latin typeface="Arial" panose="020B0604020202020204" pitchFamily="34" charset="0"/>
          <a:ea typeface="Osaka" pitchFamily="-64" charset="-128"/>
        </a:defRPr>
      </a:lvl5pPr>
      <a:lvl6pPr marL="457200" algn="l" rtl="0" fontAlgn="base">
        <a:spcBef>
          <a:spcPct val="0"/>
        </a:spcBef>
        <a:spcAft>
          <a:spcPct val="0"/>
        </a:spcAft>
        <a:defRPr sz="2400">
          <a:solidFill>
            <a:schemeClr val="tx1"/>
          </a:solidFill>
          <a:latin typeface="Arial" panose="020B0604020202020204" pitchFamily="34" charset="0"/>
          <a:ea typeface="Osaka" pitchFamily="-64" charset="-128"/>
        </a:defRPr>
      </a:lvl6pPr>
      <a:lvl7pPr marL="914400" algn="l" rtl="0" fontAlgn="base">
        <a:spcBef>
          <a:spcPct val="0"/>
        </a:spcBef>
        <a:spcAft>
          <a:spcPct val="0"/>
        </a:spcAft>
        <a:defRPr sz="2400">
          <a:solidFill>
            <a:schemeClr val="tx1"/>
          </a:solidFill>
          <a:latin typeface="Arial" panose="020B0604020202020204" pitchFamily="34" charset="0"/>
          <a:ea typeface="Osaka" pitchFamily="-64" charset="-128"/>
        </a:defRPr>
      </a:lvl7pPr>
      <a:lvl8pPr marL="1371600" algn="l" rtl="0" fontAlgn="base">
        <a:spcBef>
          <a:spcPct val="0"/>
        </a:spcBef>
        <a:spcAft>
          <a:spcPct val="0"/>
        </a:spcAft>
        <a:defRPr sz="2400">
          <a:solidFill>
            <a:schemeClr val="tx1"/>
          </a:solidFill>
          <a:latin typeface="Arial" panose="020B0604020202020204" pitchFamily="34" charset="0"/>
          <a:ea typeface="Osaka" pitchFamily="-64" charset="-128"/>
        </a:defRPr>
      </a:lvl8pPr>
      <a:lvl9pPr marL="1828800" algn="l" rtl="0" fontAlgn="base">
        <a:spcBef>
          <a:spcPct val="0"/>
        </a:spcBef>
        <a:spcAft>
          <a:spcPct val="0"/>
        </a:spcAft>
        <a:defRPr sz="2400">
          <a:solidFill>
            <a:schemeClr val="tx1"/>
          </a:solidFill>
          <a:latin typeface="Arial" panose="020B0604020202020204" pitchFamily="34" charset="0"/>
          <a:ea typeface="Osaka" pitchFamily="-64" charset="-128"/>
        </a:defRPr>
      </a:lvl9pPr>
    </p:titleStyle>
    <p:bodyStyle>
      <a:lvl1pPr marL="342900" indent="-342900" algn="l" rtl="0" eaLnBrk="0" fontAlgn="base" hangingPunct="0">
        <a:spcBef>
          <a:spcPct val="20000"/>
        </a:spcBef>
        <a:spcAft>
          <a:spcPct val="0"/>
        </a:spcAft>
        <a:buClr>
          <a:srgbClr val="2675B4"/>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z="3600" dirty="0"/>
              <a:t>Albers Moot Court</a:t>
            </a:r>
            <a:endParaRPr lang="en-US" altLang="en-US" sz="3600" dirty="0"/>
          </a:p>
        </p:txBody>
      </p:sp>
      <p:sp>
        <p:nvSpPr>
          <p:cNvPr id="5123" name="Rectangle 3"/>
          <p:cNvSpPr>
            <a:spLocks noGrp="1" noChangeArrowheads="1"/>
          </p:cNvSpPr>
          <p:nvPr>
            <p:ph type="subTitle" idx="1"/>
          </p:nvPr>
        </p:nvSpPr>
        <p:spPr/>
        <p:txBody>
          <a:bodyPr/>
          <a:lstStyle/>
          <a:p>
            <a:pPr eaLnBrk="1" hangingPunct="1"/>
            <a:r>
              <a:rPr lang="en-US" sz="2800" dirty="0">
                <a:solidFill>
                  <a:srgbClr val="C00000"/>
                </a:solidFill>
                <a:latin typeface="+mj-lt"/>
              </a:rPr>
              <a:t>Brief Writing Workshop</a:t>
            </a:r>
          </a:p>
          <a:p>
            <a:pPr eaLnBrk="1" hangingPunct="1"/>
            <a:r>
              <a:rPr lang="en-US" altLang="en-US" sz="2800" dirty="0">
                <a:solidFill>
                  <a:srgbClr val="C00000"/>
                </a:solidFill>
                <a:latin typeface="+mj-lt"/>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55661" y="533400"/>
            <a:ext cx="8458200" cy="533400"/>
          </a:xfrm>
        </p:spPr>
        <p:txBody>
          <a:bodyPr/>
          <a:lstStyle/>
          <a:p>
            <a:r>
              <a:rPr lang="en-US" altLang="en-US" b="1" dirty="0"/>
              <a:t>Framing Persuasive Rules, cont.</a:t>
            </a:r>
          </a:p>
        </p:txBody>
      </p:sp>
      <p:sp>
        <p:nvSpPr>
          <p:cNvPr id="9219" name="Content Placeholder 2"/>
          <p:cNvSpPr>
            <a:spLocks noGrp="1"/>
          </p:cNvSpPr>
          <p:nvPr>
            <p:ph idx="1"/>
          </p:nvPr>
        </p:nvSpPr>
        <p:spPr>
          <a:xfrm>
            <a:off x="533400" y="1295400"/>
            <a:ext cx="8001000" cy="4724400"/>
          </a:xfrm>
        </p:spPr>
        <p:txBody>
          <a:bodyPr/>
          <a:lstStyle/>
          <a:p>
            <a:pPr>
              <a:spcBef>
                <a:spcPts val="600"/>
              </a:spcBef>
              <a:defRPr/>
            </a:pPr>
            <a:r>
              <a:rPr lang="en-US" dirty="0"/>
              <a:t>Consider whether to frame in </a:t>
            </a:r>
            <a:r>
              <a:rPr lang="en-US" dirty="0">
                <a:solidFill>
                  <a:srgbClr val="FF0000"/>
                </a:solidFill>
              </a:rPr>
              <a:t>positive or negative terms. </a:t>
            </a:r>
          </a:p>
          <a:p>
            <a:pPr>
              <a:spcBef>
                <a:spcPts val="600"/>
              </a:spcBef>
              <a:defRPr/>
            </a:pPr>
            <a:r>
              <a:rPr lang="en-US" dirty="0"/>
              <a:t>Who wrote each of these rules? </a:t>
            </a:r>
          </a:p>
          <a:p>
            <a:pPr lvl="1">
              <a:spcBef>
                <a:spcPts val="600"/>
              </a:spcBef>
              <a:defRPr/>
            </a:pPr>
            <a:r>
              <a:rPr lang="en-US" sz="2000" dirty="0"/>
              <a:t>A university complies with Title IX if it effectively accommodates the interests and abilities of its students.</a:t>
            </a:r>
          </a:p>
          <a:p>
            <a:pPr lvl="1">
              <a:spcBef>
                <a:spcPts val="600"/>
              </a:spcBef>
              <a:defRPr/>
            </a:pPr>
            <a:r>
              <a:rPr lang="en-US" sz="2000" dirty="0"/>
              <a:t>A university discriminates against its female students when it fails to effectively accommodate the interests and abilities of its female students.</a:t>
            </a:r>
          </a:p>
          <a:p>
            <a:pPr>
              <a:defRPr/>
            </a:pPr>
            <a:endParaRPr lang="en-US" dirty="0"/>
          </a:p>
        </p:txBody>
      </p:sp>
      <p:sp>
        <p:nvSpPr>
          <p:cNvPr id="922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Tree>
    <p:extLst>
      <p:ext uri="{BB962C8B-B14F-4D97-AF65-F5344CB8AC3E}">
        <p14:creationId xmlns:p14="http://schemas.microsoft.com/office/powerpoint/2010/main" val="24462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55661" y="533400"/>
            <a:ext cx="8458200" cy="533400"/>
          </a:xfrm>
        </p:spPr>
        <p:txBody>
          <a:bodyPr/>
          <a:lstStyle/>
          <a:p>
            <a:r>
              <a:rPr lang="en-US" altLang="en-US" b="1" dirty="0"/>
              <a:t>Framing Persuasive Rules, cont.</a:t>
            </a:r>
          </a:p>
        </p:txBody>
      </p:sp>
      <p:sp>
        <p:nvSpPr>
          <p:cNvPr id="9219" name="Content Placeholder 2"/>
          <p:cNvSpPr>
            <a:spLocks noGrp="1"/>
          </p:cNvSpPr>
          <p:nvPr>
            <p:ph idx="1"/>
          </p:nvPr>
        </p:nvSpPr>
        <p:spPr>
          <a:xfrm>
            <a:off x="533400" y="1295400"/>
            <a:ext cx="8001000" cy="4724400"/>
          </a:xfrm>
        </p:spPr>
        <p:txBody>
          <a:bodyPr/>
          <a:lstStyle/>
          <a:p>
            <a:pPr>
              <a:defRPr/>
            </a:pPr>
            <a:r>
              <a:rPr lang="en-US" dirty="0">
                <a:solidFill>
                  <a:srgbClr val="FF0000"/>
                </a:solidFill>
              </a:rPr>
              <a:t>Divide the rule into parts / elements for emphasis</a:t>
            </a:r>
          </a:p>
          <a:p>
            <a:pPr lvl="1">
              <a:defRPr/>
            </a:pPr>
            <a:r>
              <a:rPr lang="en-US" sz="2000" dirty="0"/>
              <a:t>Consider:</a:t>
            </a:r>
          </a:p>
          <a:p>
            <a:pPr lvl="2">
              <a:defRPr/>
            </a:pPr>
            <a:r>
              <a:rPr lang="en-US" dirty="0"/>
              <a:t>Intentional infliction of emotional distress is reckless or intentional “extreme and outrageous” conduct that causes severe emotional distress to the plaintiff. </a:t>
            </a:r>
          </a:p>
          <a:p>
            <a:pPr marL="342900" lvl="1" indent="0">
              <a:buNone/>
              <a:defRPr/>
            </a:pPr>
            <a:r>
              <a:rPr lang="en-US" dirty="0"/>
              <a:t>vs.</a:t>
            </a:r>
          </a:p>
          <a:p>
            <a:pPr lvl="2">
              <a:defRPr/>
            </a:pPr>
            <a:r>
              <a:rPr lang="en-US" dirty="0"/>
              <a:t>Conduct does not constitute intentional infliction of emotional distress unless the plaintiff proves all of the following elements: (1) the defendant’s conduct was “extreme and outrageous,” (2) the defendant acted intentionally or recklessly, (3) the defendant’s actions caused the emotional distress to the plaintiff, and (4) the plaintiff’s distress was severe. </a:t>
            </a:r>
          </a:p>
          <a:p>
            <a:pPr marL="685800" lvl="1" indent="-342900">
              <a:defRPr/>
            </a:pPr>
            <a:endParaRPr lang="en-US" dirty="0"/>
          </a:p>
        </p:txBody>
      </p:sp>
      <p:sp>
        <p:nvSpPr>
          <p:cNvPr id="922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Tree>
    <p:extLst>
      <p:ext uri="{BB962C8B-B14F-4D97-AF65-F5344CB8AC3E}">
        <p14:creationId xmlns:p14="http://schemas.microsoft.com/office/powerpoint/2010/main" val="193394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49274" y="609600"/>
            <a:ext cx="7924800" cy="685800"/>
          </a:xfrm>
        </p:spPr>
        <p:txBody>
          <a:bodyPr/>
          <a:lstStyle/>
          <a:p>
            <a:pPr>
              <a:spcAft>
                <a:spcPts val="600"/>
              </a:spcAft>
              <a:buClr>
                <a:srgbClr val="C00000"/>
              </a:buClr>
            </a:pPr>
            <a:r>
              <a:rPr lang="en-US" altLang="en-US" sz="3200" b="1" dirty="0"/>
              <a:t>Arguing About the Law</a:t>
            </a:r>
          </a:p>
        </p:txBody>
      </p:sp>
      <p:sp>
        <p:nvSpPr>
          <p:cNvPr id="12292" name="Rectangle 3"/>
          <p:cNvSpPr>
            <a:spLocks noGrp="1" noChangeArrowheads="1"/>
          </p:cNvSpPr>
          <p:nvPr>
            <p:ph type="body" idx="1"/>
          </p:nvPr>
        </p:nvSpPr>
        <p:spPr>
          <a:xfrm>
            <a:off x="549274" y="1524000"/>
            <a:ext cx="8213725" cy="4495800"/>
          </a:xfrm>
        </p:spPr>
        <p:txBody>
          <a:bodyPr/>
          <a:lstStyle/>
          <a:p>
            <a:pPr>
              <a:defRPr/>
            </a:pPr>
            <a:r>
              <a:rPr lang="en-US" altLang="en-US" sz="2200" dirty="0"/>
              <a:t>Review Stone slides for general circuit split reminders</a:t>
            </a:r>
          </a:p>
          <a:p>
            <a:pPr>
              <a:defRPr/>
            </a:pPr>
            <a:r>
              <a:rPr lang="en-US" altLang="en-US" sz="2200" dirty="0"/>
              <a:t>Both Albers issues involve more of a lack of clarity in the lower courts than an actual split</a:t>
            </a:r>
          </a:p>
          <a:p>
            <a:pPr>
              <a:defRPr/>
            </a:pPr>
            <a:r>
              <a:rPr lang="en-US" altLang="en-US" sz="2200" dirty="0"/>
              <a:t>Supreme Court does not really care which lower court has it “right,” so when using lower court cases:</a:t>
            </a:r>
          </a:p>
          <a:p>
            <a:pPr lvl="1">
              <a:defRPr/>
            </a:pPr>
            <a:r>
              <a:rPr lang="en-US" altLang="en-US" sz="2000" dirty="0"/>
              <a:t>Focus on the arguments in/reasoning from the lower court cases</a:t>
            </a:r>
          </a:p>
          <a:p>
            <a:pPr lvl="1">
              <a:defRPr/>
            </a:pPr>
            <a:r>
              <a:rPr lang="en-US" altLang="en-US" sz="2000" dirty="0"/>
              <a:t>Specific holdings of lower court cases not as compelling (though can be helpful for your reader to understand, so explanatory parentheticals can be useful!)</a:t>
            </a:r>
          </a:p>
          <a:p>
            <a:pPr>
              <a:defRPr/>
            </a:pPr>
            <a:endParaRPr lang="en-US" altLang="en-US" sz="2200" dirty="0"/>
          </a:p>
        </p:txBody>
      </p:sp>
      <p:sp>
        <p:nvSpPr>
          <p:cNvPr id="12293"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a:cs typeface="Osaka"/>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9pPr>
          </a:lstStyle>
          <a:p>
            <a:pPr>
              <a:spcBef>
                <a:spcPct val="0"/>
              </a:spcBef>
              <a:buClrTx/>
              <a:buFontTx/>
              <a:buNone/>
            </a:pPr>
            <a:endParaRPr lang="en-US" altLang="en-US"/>
          </a:p>
        </p:txBody>
      </p:sp>
    </p:spTree>
    <p:extLst>
      <p:ext uri="{BB962C8B-B14F-4D97-AF65-F5344CB8AC3E}">
        <p14:creationId xmlns:p14="http://schemas.microsoft.com/office/powerpoint/2010/main" val="83552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49274" y="419100"/>
            <a:ext cx="7924800" cy="685800"/>
          </a:xfrm>
        </p:spPr>
        <p:txBody>
          <a:bodyPr/>
          <a:lstStyle/>
          <a:p>
            <a:pPr>
              <a:spcAft>
                <a:spcPts val="600"/>
              </a:spcAft>
              <a:buClr>
                <a:srgbClr val="C00000"/>
              </a:buClr>
            </a:pPr>
            <a:r>
              <a:rPr lang="en-US" altLang="en-US" sz="2800" b="1" dirty="0"/>
              <a:t>Issue 1: Fourth Amendment</a:t>
            </a:r>
            <a:endParaRPr lang="en-US" altLang="en-US" sz="2800" b="1" u="sng" dirty="0"/>
          </a:p>
        </p:txBody>
      </p:sp>
      <p:sp>
        <p:nvSpPr>
          <p:cNvPr id="12292" name="Rectangle 3"/>
          <p:cNvSpPr>
            <a:spLocks noGrp="1" noChangeArrowheads="1"/>
          </p:cNvSpPr>
          <p:nvPr>
            <p:ph type="body" idx="1"/>
          </p:nvPr>
        </p:nvSpPr>
        <p:spPr>
          <a:xfrm>
            <a:off x="549274" y="1219200"/>
            <a:ext cx="8213725" cy="4800600"/>
          </a:xfrm>
        </p:spPr>
        <p:txBody>
          <a:bodyPr/>
          <a:lstStyle/>
          <a:p>
            <a:pPr>
              <a:defRPr/>
            </a:pPr>
            <a:r>
              <a:rPr lang="en-US" altLang="en-US" sz="1800" b="1" dirty="0"/>
              <a:t>Issue(s)?</a:t>
            </a:r>
          </a:p>
          <a:p>
            <a:pPr lvl="1">
              <a:defRPr/>
            </a:pPr>
            <a:r>
              <a:rPr lang="en-US" altLang="en-US" sz="1600" dirty="0"/>
              <a:t>Is creation of an SNP DNA profile and its upload into a genetic genealogy database a Fourth Amendment search?</a:t>
            </a:r>
          </a:p>
          <a:p>
            <a:pPr lvl="1">
              <a:defRPr/>
            </a:pPr>
            <a:r>
              <a:rPr lang="en-US" altLang="en-US" sz="1600" dirty="0"/>
              <a:t>If it was, was the search reasonable such that the warrant requirement does not apply?</a:t>
            </a:r>
          </a:p>
          <a:p>
            <a:pPr>
              <a:defRPr/>
            </a:pPr>
            <a:r>
              <a:rPr lang="en-US" altLang="en-US" sz="1800" b="1" dirty="0"/>
              <a:t>Which issue(s) should you spend more time on?</a:t>
            </a:r>
          </a:p>
          <a:p>
            <a:pPr>
              <a:defRPr/>
            </a:pPr>
            <a:r>
              <a:rPr lang="en-US" altLang="en-US" sz="1800" b="1" dirty="0"/>
              <a:t>Supreme Court cases? </a:t>
            </a:r>
            <a:r>
              <a:rPr lang="en-US" altLang="en-US" sz="1800" dirty="0"/>
              <a:t>Lots.</a:t>
            </a:r>
            <a:endParaRPr lang="en-US" altLang="en-US" sz="1800" b="1" dirty="0"/>
          </a:p>
          <a:p>
            <a:pPr>
              <a:defRPr/>
            </a:pPr>
            <a:r>
              <a:rPr lang="en-US" altLang="en-US" sz="1800" b="1" dirty="0"/>
              <a:t>Arguments re: Fourth Amendment’s application?</a:t>
            </a:r>
          </a:p>
          <a:p>
            <a:pPr lvl="1">
              <a:defRPr/>
            </a:pPr>
            <a:r>
              <a:rPr lang="en-US" altLang="en-US" sz="1600" dirty="0"/>
              <a:t>What is not at issue?</a:t>
            </a:r>
          </a:p>
          <a:p>
            <a:pPr lvl="1">
              <a:defRPr/>
            </a:pPr>
            <a:r>
              <a:rPr lang="en-US" altLang="en-US" sz="1600" dirty="0"/>
              <a:t>Objectively reasonable expectation of privacy?</a:t>
            </a:r>
          </a:p>
          <a:p>
            <a:pPr lvl="2">
              <a:defRPr/>
            </a:pPr>
            <a:r>
              <a:rPr lang="en-US" altLang="en-US" sz="1400" dirty="0"/>
              <a:t>Extend/limit existing Fourth Amendment precedent?</a:t>
            </a:r>
          </a:p>
          <a:p>
            <a:pPr lvl="2">
              <a:defRPr/>
            </a:pPr>
            <a:r>
              <a:rPr lang="en-US" altLang="en-US" sz="1400" dirty="0"/>
              <a:t>Policy?</a:t>
            </a:r>
          </a:p>
          <a:p>
            <a:pPr lvl="1">
              <a:defRPr/>
            </a:pPr>
            <a:r>
              <a:rPr lang="en-US" altLang="en-US" sz="1600" dirty="0"/>
              <a:t>Ways to lose a REP?</a:t>
            </a:r>
          </a:p>
          <a:p>
            <a:pPr>
              <a:defRPr/>
            </a:pPr>
            <a:r>
              <a:rPr lang="en-US" altLang="en-US" sz="1800" b="1" dirty="0"/>
              <a:t>Arguments re: reasonableness?</a:t>
            </a:r>
          </a:p>
          <a:p>
            <a:pPr lvl="1">
              <a:defRPr/>
            </a:pPr>
            <a:r>
              <a:rPr lang="en-US" altLang="en-US" sz="1600" dirty="0"/>
              <a:t>What is (probably) not at issue?</a:t>
            </a:r>
          </a:p>
          <a:p>
            <a:pPr lvl="1">
              <a:defRPr/>
            </a:pPr>
            <a:r>
              <a:rPr lang="en-US" altLang="en-US" sz="1600" dirty="0"/>
              <a:t>How does a court determine reasonableness?</a:t>
            </a:r>
            <a:endParaRPr lang="en-US" altLang="en-US" sz="1400" dirty="0"/>
          </a:p>
          <a:p>
            <a:pPr>
              <a:defRPr/>
            </a:pPr>
            <a:endParaRPr lang="en-US" altLang="en-US" sz="1800" dirty="0"/>
          </a:p>
        </p:txBody>
      </p:sp>
      <p:sp>
        <p:nvSpPr>
          <p:cNvPr id="12293"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a:cs typeface="Osaka"/>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9pPr>
          </a:lstStyle>
          <a:p>
            <a:pPr>
              <a:spcBef>
                <a:spcPct val="0"/>
              </a:spcBef>
              <a:buClrTx/>
              <a:buFontTx/>
              <a:buNone/>
            </a:pPr>
            <a:endParaRPr lang="en-US" altLang="en-US"/>
          </a:p>
        </p:txBody>
      </p:sp>
    </p:spTree>
    <p:extLst>
      <p:ext uri="{BB962C8B-B14F-4D97-AF65-F5344CB8AC3E}">
        <p14:creationId xmlns:p14="http://schemas.microsoft.com/office/powerpoint/2010/main" val="34297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29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29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29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292">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29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49274" y="495300"/>
            <a:ext cx="7924800" cy="685800"/>
          </a:xfrm>
        </p:spPr>
        <p:txBody>
          <a:bodyPr/>
          <a:lstStyle/>
          <a:p>
            <a:pPr>
              <a:spcAft>
                <a:spcPts val="600"/>
              </a:spcAft>
              <a:buClr>
                <a:srgbClr val="C00000"/>
              </a:buClr>
            </a:pPr>
            <a:r>
              <a:rPr lang="en-US" altLang="en-US" b="1" dirty="0"/>
              <a:t>Issue 2: ACCA Sentencing Enhancement</a:t>
            </a:r>
          </a:p>
        </p:txBody>
      </p:sp>
      <p:sp>
        <p:nvSpPr>
          <p:cNvPr id="12292" name="Rectangle 3"/>
          <p:cNvSpPr>
            <a:spLocks noGrp="1" noChangeArrowheads="1"/>
          </p:cNvSpPr>
          <p:nvPr>
            <p:ph type="body" idx="1"/>
          </p:nvPr>
        </p:nvSpPr>
        <p:spPr>
          <a:xfrm>
            <a:off x="549274" y="1181100"/>
            <a:ext cx="8213725" cy="4838700"/>
          </a:xfrm>
        </p:spPr>
        <p:txBody>
          <a:bodyPr/>
          <a:lstStyle/>
          <a:p>
            <a:pPr>
              <a:defRPr/>
            </a:pPr>
            <a:r>
              <a:rPr lang="en-US" altLang="en-US" sz="1800" b="1" dirty="0"/>
              <a:t>Issue(s)?</a:t>
            </a:r>
            <a:r>
              <a:rPr lang="en-US" altLang="en-US" sz="1800" dirty="0"/>
              <a:t> Whether Petitioner’s prior convictions are ACCA predicates that trigger the ACCA’s mandatory minimum. </a:t>
            </a:r>
            <a:endParaRPr lang="en-US" altLang="en-US" sz="1800" b="1" dirty="0"/>
          </a:p>
          <a:p>
            <a:pPr lvl="1">
              <a:defRPr/>
            </a:pPr>
            <a:r>
              <a:rPr lang="en-US" altLang="en-US" sz="1600" dirty="0"/>
              <a:t>Three separate occasions?</a:t>
            </a:r>
          </a:p>
          <a:p>
            <a:pPr lvl="1">
              <a:defRPr/>
            </a:pPr>
            <a:r>
              <a:rPr lang="en-US" altLang="en-US" sz="1600" dirty="0"/>
              <a:t>Violent felony?</a:t>
            </a:r>
          </a:p>
          <a:p>
            <a:pPr>
              <a:defRPr/>
            </a:pPr>
            <a:r>
              <a:rPr lang="en-US" altLang="en-US" sz="1800" b="1" dirty="0"/>
              <a:t>Who needs to win on just one of these? Who needs to win on both?</a:t>
            </a:r>
          </a:p>
          <a:p>
            <a:pPr>
              <a:defRPr/>
            </a:pPr>
            <a:r>
              <a:rPr lang="en-US" altLang="en-US" sz="1800" b="1" dirty="0"/>
              <a:t>What is not at issue?</a:t>
            </a:r>
          </a:p>
          <a:p>
            <a:pPr>
              <a:defRPr/>
            </a:pPr>
            <a:r>
              <a:rPr lang="en-US" altLang="en-US" sz="1800" b="1" dirty="0"/>
              <a:t>Arguments re: number of occasions?</a:t>
            </a:r>
          </a:p>
          <a:p>
            <a:pPr lvl="1">
              <a:defRPr/>
            </a:pPr>
            <a:r>
              <a:rPr lang="en-US" altLang="en-US" sz="1600" u="sng" dirty="0"/>
              <a:t>Wooden</a:t>
            </a:r>
            <a:r>
              <a:rPr lang="en-US" altLang="en-US" sz="1600" dirty="0"/>
              <a:t> factors (time, place, nature of crime)</a:t>
            </a:r>
          </a:p>
          <a:p>
            <a:pPr lvl="2">
              <a:defRPr/>
            </a:pPr>
            <a:r>
              <a:rPr lang="en-US" altLang="en-US" sz="1600" dirty="0"/>
              <a:t>District court and appellate cases?</a:t>
            </a:r>
          </a:p>
          <a:p>
            <a:pPr lvl="1">
              <a:defRPr/>
            </a:pPr>
            <a:r>
              <a:rPr lang="en-US" altLang="en-US" sz="1600" dirty="0"/>
              <a:t>Policy arguments – purpose of ACCA enhancement?</a:t>
            </a:r>
          </a:p>
          <a:p>
            <a:pPr>
              <a:defRPr/>
            </a:pPr>
            <a:r>
              <a:rPr lang="en-US" altLang="en-US" sz="1800" b="1" dirty="0"/>
              <a:t>Arguments re: violent felony?</a:t>
            </a:r>
          </a:p>
          <a:p>
            <a:pPr lvl="1">
              <a:defRPr/>
            </a:pPr>
            <a:r>
              <a:rPr lang="en-US" altLang="en-US" sz="1600" dirty="0"/>
              <a:t>Divisibility of the relevant statute?</a:t>
            </a:r>
          </a:p>
          <a:p>
            <a:pPr lvl="2">
              <a:defRPr/>
            </a:pPr>
            <a:r>
              <a:rPr lang="en-US" altLang="en-US" sz="1400" dirty="0"/>
              <a:t>How to deal with </a:t>
            </a:r>
            <a:r>
              <a:rPr lang="en-US" altLang="en-US" sz="1400" u="sng" dirty="0"/>
              <a:t>Brown</a:t>
            </a:r>
            <a:r>
              <a:rPr lang="en-US" altLang="en-US" sz="1400" dirty="0"/>
              <a:t> (Mo.)?</a:t>
            </a:r>
          </a:p>
          <a:p>
            <a:pPr lvl="1">
              <a:defRPr/>
            </a:pPr>
            <a:r>
              <a:rPr lang="en-US" altLang="en-US" sz="1600" dirty="0"/>
              <a:t>Supreme Court case?</a:t>
            </a:r>
          </a:p>
          <a:p>
            <a:pPr lvl="1">
              <a:defRPr/>
            </a:pPr>
            <a:r>
              <a:rPr lang="en-US" altLang="en-US" sz="1600" dirty="0"/>
              <a:t>State court, federal appeals court, district court cases?</a:t>
            </a:r>
          </a:p>
          <a:p>
            <a:pPr>
              <a:defRPr/>
            </a:pPr>
            <a:endParaRPr lang="en-US" altLang="en-US" sz="1800" dirty="0"/>
          </a:p>
        </p:txBody>
      </p:sp>
      <p:sp>
        <p:nvSpPr>
          <p:cNvPr id="12293"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a:cs typeface="Osaka"/>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9pPr>
          </a:lstStyle>
          <a:p>
            <a:pPr>
              <a:spcBef>
                <a:spcPct val="0"/>
              </a:spcBef>
              <a:buClrTx/>
              <a:buFontTx/>
              <a:buNone/>
            </a:pPr>
            <a:endParaRPr lang="en-US" altLang="en-US"/>
          </a:p>
        </p:txBody>
      </p:sp>
    </p:spTree>
    <p:extLst>
      <p:ext uri="{BB962C8B-B14F-4D97-AF65-F5344CB8AC3E}">
        <p14:creationId xmlns:p14="http://schemas.microsoft.com/office/powerpoint/2010/main" val="26367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29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29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292">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292">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292">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29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571500"/>
            <a:ext cx="8458200" cy="533400"/>
          </a:xfrm>
        </p:spPr>
        <p:txBody>
          <a:bodyPr/>
          <a:lstStyle/>
          <a:p>
            <a:r>
              <a:rPr lang="en-US" altLang="en-US" sz="3200" b="1" dirty="0"/>
              <a:t>Overall Conclusion</a:t>
            </a:r>
          </a:p>
        </p:txBody>
      </p:sp>
      <p:sp>
        <p:nvSpPr>
          <p:cNvPr id="9219" name="Content Placeholder 2"/>
          <p:cNvSpPr>
            <a:spLocks noGrp="1"/>
          </p:cNvSpPr>
          <p:nvPr>
            <p:ph idx="1"/>
          </p:nvPr>
        </p:nvSpPr>
        <p:spPr>
          <a:xfrm>
            <a:off x="609600" y="1295400"/>
            <a:ext cx="8001000" cy="4724400"/>
          </a:xfrm>
        </p:spPr>
        <p:txBody>
          <a:bodyPr/>
          <a:lstStyle/>
          <a:p>
            <a:pPr>
              <a:defRPr/>
            </a:pPr>
            <a:r>
              <a:rPr lang="en-US" altLang="en-US" dirty="0"/>
              <a:t>If the Court reaches the holdings you want, what does the Court actually do?</a:t>
            </a:r>
          </a:p>
          <a:p>
            <a:pPr>
              <a:defRPr/>
            </a:pPr>
            <a:r>
              <a:rPr lang="en-US" altLang="en-US" dirty="0"/>
              <a:t>Which conviction is impacted by the Fourth Amendment claim? </a:t>
            </a:r>
          </a:p>
          <a:p>
            <a:pPr>
              <a:defRPr/>
            </a:pPr>
            <a:r>
              <a:rPr lang="en-US" altLang="en-US" dirty="0"/>
              <a:t>Which sentence is impacted by the ACCA claim?</a:t>
            </a:r>
          </a:p>
          <a:p>
            <a:pPr>
              <a:defRPr/>
            </a:pPr>
            <a:r>
              <a:rPr lang="en-US" altLang="en-US" dirty="0"/>
              <a:t>What happens if the Court agrees with you on both? On just one? On neither?</a:t>
            </a:r>
          </a:p>
          <a:p>
            <a:pPr marL="457200" lvl="1" indent="0">
              <a:buNone/>
              <a:defRPr/>
            </a:pPr>
            <a:endParaRPr lang="en-US" altLang="en-US" dirty="0"/>
          </a:p>
        </p:txBody>
      </p:sp>
    </p:spTree>
    <p:extLst>
      <p:ext uri="{BB962C8B-B14F-4D97-AF65-F5344CB8AC3E}">
        <p14:creationId xmlns:p14="http://schemas.microsoft.com/office/powerpoint/2010/main" val="295842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571500"/>
            <a:ext cx="8458200" cy="533400"/>
          </a:xfrm>
        </p:spPr>
        <p:txBody>
          <a:bodyPr/>
          <a:lstStyle/>
          <a:p>
            <a:r>
              <a:rPr lang="en-US" altLang="en-US" sz="3200" b="1" dirty="0"/>
              <a:t>Potpourri</a:t>
            </a:r>
          </a:p>
        </p:txBody>
      </p:sp>
      <p:sp>
        <p:nvSpPr>
          <p:cNvPr id="9219" name="Content Placeholder 2"/>
          <p:cNvSpPr>
            <a:spLocks noGrp="1"/>
          </p:cNvSpPr>
          <p:nvPr>
            <p:ph idx="1"/>
          </p:nvPr>
        </p:nvSpPr>
        <p:spPr>
          <a:xfrm>
            <a:off x="609600" y="1295400"/>
            <a:ext cx="8001000" cy="4724400"/>
          </a:xfrm>
        </p:spPr>
        <p:txBody>
          <a:bodyPr/>
          <a:lstStyle/>
          <a:p>
            <a:pPr>
              <a:defRPr/>
            </a:pPr>
            <a:r>
              <a:rPr lang="en-US" altLang="en-US" dirty="0"/>
              <a:t>Download the problem again today if you have not, to ensure you have the corrected version.</a:t>
            </a:r>
          </a:p>
          <a:p>
            <a:pPr>
              <a:defRPr/>
            </a:pPr>
            <a:r>
              <a:rPr lang="en-US" altLang="en-US" dirty="0"/>
              <a:t>The fake Albers law is fake, it does not actually exist somewhere (the real law it is based on does).</a:t>
            </a:r>
          </a:p>
          <a:p>
            <a:pPr>
              <a:defRPr/>
            </a:pPr>
            <a:r>
              <a:rPr lang="en-US" altLang="en-US" dirty="0"/>
              <a:t>Pay attention to concessions/things expressly not at issue (check all the footnotes in the problem).</a:t>
            </a:r>
          </a:p>
          <a:p>
            <a:pPr>
              <a:defRPr/>
            </a:pPr>
            <a:r>
              <a:rPr lang="en-US" altLang="en-US" dirty="0"/>
              <a:t>Underlying facts are not in dispute, but inferences and conclusions one can draw from them are appropriately debatable.</a:t>
            </a:r>
          </a:p>
          <a:p>
            <a:pPr>
              <a:defRPr/>
            </a:pPr>
            <a:endParaRPr lang="en-US" altLang="en-US" dirty="0"/>
          </a:p>
          <a:p>
            <a:pPr marL="457200" lvl="1" indent="0">
              <a:buNone/>
              <a:defRPr/>
            </a:pPr>
            <a:endParaRPr lang="en-US" altLang="en-US" dirty="0"/>
          </a:p>
        </p:txBody>
      </p:sp>
    </p:spTree>
    <p:extLst>
      <p:ext uri="{BB962C8B-B14F-4D97-AF65-F5344CB8AC3E}">
        <p14:creationId xmlns:p14="http://schemas.microsoft.com/office/powerpoint/2010/main" val="66489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571500"/>
            <a:ext cx="8458200" cy="533400"/>
          </a:xfrm>
        </p:spPr>
        <p:txBody>
          <a:bodyPr/>
          <a:lstStyle/>
          <a:p>
            <a:r>
              <a:rPr lang="en-US" altLang="en-US" sz="3200" b="1" dirty="0"/>
              <a:t>Office Hours</a:t>
            </a:r>
          </a:p>
        </p:txBody>
      </p:sp>
      <p:sp>
        <p:nvSpPr>
          <p:cNvPr id="9219" name="Content Placeholder 2"/>
          <p:cNvSpPr>
            <a:spLocks noGrp="1"/>
          </p:cNvSpPr>
          <p:nvPr>
            <p:ph idx="1"/>
          </p:nvPr>
        </p:nvSpPr>
        <p:spPr>
          <a:xfrm>
            <a:off x="609600" y="1295400"/>
            <a:ext cx="8001000" cy="4724400"/>
          </a:xfrm>
        </p:spPr>
        <p:txBody>
          <a:bodyPr/>
          <a:lstStyle/>
          <a:p>
            <a:pPr>
              <a:defRPr/>
            </a:pPr>
            <a:r>
              <a:rPr lang="en-US" altLang="en-US" sz="2000" dirty="0"/>
              <a:t>On Zoom (for ease for everyone, but you can always come see if I am in my office and we can do hybrid – I will indicate whether a session is Zoom-only or hybrid on the website)</a:t>
            </a:r>
          </a:p>
          <a:p>
            <a:pPr>
              <a:defRPr/>
            </a:pPr>
            <a:r>
              <a:rPr lang="en-US" altLang="en-US" sz="2000" dirty="0"/>
              <a:t>I will email the link once the recording for this session is available and post it on the website</a:t>
            </a:r>
          </a:p>
          <a:p>
            <a:pPr>
              <a:defRPr/>
            </a:pPr>
            <a:r>
              <a:rPr lang="en-US" altLang="en-US" sz="2000" b="1" dirty="0"/>
              <a:t>Dates:</a:t>
            </a:r>
          </a:p>
          <a:p>
            <a:pPr lvl="1">
              <a:defRPr/>
            </a:pPr>
            <a:r>
              <a:rPr lang="en-US" altLang="en-US" sz="2000" dirty="0"/>
              <a:t>Monday, Feb. 3, 1-2pm: Mid-brief check-in</a:t>
            </a:r>
          </a:p>
          <a:p>
            <a:pPr lvl="1">
              <a:defRPr/>
            </a:pPr>
            <a:r>
              <a:rPr lang="en-US" altLang="en-US" sz="2000" dirty="0"/>
              <a:t>Wednesday, Feb. 12, 1-2pm: Final check in (small questions only)</a:t>
            </a:r>
          </a:p>
          <a:p>
            <a:pPr>
              <a:defRPr/>
            </a:pPr>
            <a:r>
              <a:rPr lang="en-US" altLang="en-US" dirty="0"/>
              <a:t>Directors may hold additional OH for their issue at their discretion</a:t>
            </a:r>
          </a:p>
          <a:p>
            <a:pPr marL="457200" lvl="1" indent="0">
              <a:buNone/>
              <a:defRPr/>
            </a:pPr>
            <a:endParaRPr lang="en-US" altLang="en-US" sz="1600" dirty="0"/>
          </a:p>
        </p:txBody>
      </p:sp>
    </p:spTree>
    <p:extLst>
      <p:ext uri="{BB962C8B-B14F-4D97-AF65-F5344CB8AC3E}">
        <p14:creationId xmlns:p14="http://schemas.microsoft.com/office/powerpoint/2010/main" val="393903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685800"/>
          </a:xfrm>
        </p:spPr>
        <p:txBody>
          <a:bodyPr/>
          <a:lstStyle/>
          <a:p>
            <a:r>
              <a:rPr lang="en-US" sz="3200" b="1" dirty="0"/>
              <a:t>Questions?</a:t>
            </a:r>
          </a:p>
        </p:txBody>
      </p:sp>
      <p:sp>
        <p:nvSpPr>
          <p:cNvPr id="5" name="Date Placeholder 4"/>
          <p:cNvSpPr>
            <a:spLocks noGrp="1"/>
          </p:cNvSpPr>
          <p:nvPr>
            <p:ph type="dt" sz="half" idx="11"/>
          </p:nvPr>
        </p:nvSpPr>
        <p:spPr/>
        <p:txBody>
          <a:bodyPr/>
          <a:lstStyle/>
          <a:p>
            <a:pPr>
              <a:defRPr/>
            </a:pPr>
            <a:r>
              <a:rPr lang="en-US" altLang="en-US"/>
              <a:t>2/3/08  </a:t>
            </a:r>
            <a:fld id="{9EE47069-945F-4611-A145-DC973448A32F}" type="slidenum">
              <a:rPr lang="en-US" altLang="en-US" smtClean="0"/>
              <a:pPr>
                <a:defRPr/>
              </a:pPr>
              <a:t>18</a:t>
            </a:fld>
            <a:endParaRPr lang="en-US" altLang="en-US" baseline="0"/>
          </a:p>
        </p:txBody>
      </p:sp>
      <p:pic>
        <p:nvPicPr>
          <p:cNvPr id="4" name="Picture 3">
            <a:extLst>
              <a:ext uri="{FF2B5EF4-FFF2-40B4-BE49-F238E27FC236}">
                <a16:creationId xmlns:a16="http://schemas.microsoft.com/office/drawing/2014/main" id="{B7670DE6-A328-4299-803C-591574A13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764" y="2209800"/>
            <a:ext cx="5300472" cy="2819400"/>
          </a:xfrm>
          <a:prstGeom prst="rect">
            <a:avLst/>
          </a:prstGeom>
        </p:spPr>
      </p:pic>
    </p:spTree>
    <p:extLst>
      <p:ext uri="{BB962C8B-B14F-4D97-AF65-F5344CB8AC3E}">
        <p14:creationId xmlns:p14="http://schemas.microsoft.com/office/powerpoint/2010/main" val="38911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r>
              <a:rPr lang="en-US" altLang="en-US" sz="1200">
                <a:solidFill>
                  <a:srgbClr val="CCCCCC"/>
                </a:solidFill>
              </a:rPr>
              <a:t>2/3/08  </a:t>
            </a:r>
            <a:fld id="{3CDED072-74C5-49CC-919D-BC91D132C694}" type="slidenum">
              <a:rPr lang="en-US" altLang="en-US" sz="1200">
                <a:solidFill>
                  <a:srgbClr val="CCCCCC"/>
                </a:solidFill>
              </a:rPr>
              <a:pPr/>
              <a:t>2</a:t>
            </a:fld>
            <a:endParaRPr lang="en-US" altLang="en-US" sz="1200" baseline="0">
              <a:solidFill>
                <a:srgbClr val="CCCCCC"/>
              </a:solidFill>
            </a:endParaRPr>
          </a:p>
        </p:txBody>
      </p:sp>
      <p:sp>
        <p:nvSpPr>
          <p:cNvPr id="7172" name="Rectangle 2"/>
          <p:cNvSpPr>
            <a:spLocks noGrp="1" noChangeArrowheads="1"/>
          </p:cNvSpPr>
          <p:nvPr>
            <p:ph type="title"/>
          </p:nvPr>
        </p:nvSpPr>
        <p:spPr>
          <a:xfrm>
            <a:off x="609600" y="581025"/>
            <a:ext cx="7924800" cy="685800"/>
          </a:xfrm>
        </p:spPr>
        <p:txBody>
          <a:bodyPr/>
          <a:lstStyle/>
          <a:p>
            <a:pPr eaLnBrk="1" hangingPunct="1"/>
            <a:r>
              <a:rPr lang="en-US" sz="3200" b="1" dirty="0"/>
              <a:t>Why does the brief matter?</a:t>
            </a:r>
            <a:endParaRPr lang="en-US" altLang="en-US" sz="3200" dirty="0"/>
          </a:p>
        </p:txBody>
      </p:sp>
      <p:sp>
        <p:nvSpPr>
          <p:cNvPr id="7173" name="Rectangle 3"/>
          <p:cNvSpPr>
            <a:spLocks noGrp="1" noChangeArrowheads="1"/>
          </p:cNvSpPr>
          <p:nvPr>
            <p:ph type="body" idx="1"/>
          </p:nvPr>
        </p:nvSpPr>
        <p:spPr>
          <a:xfrm>
            <a:off x="609600" y="1266825"/>
            <a:ext cx="7924800" cy="4448175"/>
          </a:xfrm>
        </p:spPr>
        <p:txBody>
          <a:bodyPr/>
          <a:lstStyle/>
          <a:p>
            <a:pPr>
              <a:spcBef>
                <a:spcPts val="600"/>
              </a:spcBef>
            </a:pPr>
            <a:r>
              <a:rPr lang="en-US" sz="2200" b="1" dirty="0"/>
              <a:t>Scoring:</a:t>
            </a:r>
          </a:p>
          <a:p>
            <a:pPr lvl="1">
              <a:spcBef>
                <a:spcPts val="600"/>
              </a:spcBef>
            </a:pPr>
            <a:r>
              <a:rPr lang="en-US" dirty="0"/>
              <a:t>50% of score in preliminary rounds</a:t>
            </a:r>
          </a:p>
          <a:p>
            <a:pPr lvl="1">
              <a:spcBef>
                <a:spcPts val="600"/>
              </a:spcBef>
            </a:pPr>
            <a:r>
              <a:rPr lang="en-US" dirty="0"/>
              <a:t>25% of score in Faculty elimination round</a:t>
            </a:r>
          </a:p>
          <a:p>
            <a:pPr>
              <a:spcBef>
                <a:spcPts val="600"/>
              </a:spcBef>
            </a:pPr>
            <a:r>
              <a:rPr lang="en-US" sz="2200" dirty="0"/>
              <a:t>Law School’s Reputation</a:t>
            </a:r>
          </a:p>
          <a:p>
            <a:pPr>
              <a:spcBef>
                <a:spcPts val="600"/>
              </a:spcBef>
            </a:pPr>
            <a:r>
              <a:rPr lang="en-US" sz="2200" dirty="0"/>
              <a:t>Prizes for Best Brief!</a:t>
            </a:r>
          </a:p>
          <a:p>
            <a:pPr eaLnBrk="1" hangingPunct="1"/>
            <a:r>
              <a:rPr lang="en-US" sz="2200" b="1" dirty="0"/>
              <a:t>At a minimum:</a:t>
            </a:r>
          </a:p>
          <a:p>
            <a:pPr lvl="1" eaLnBrk="1" hangingPunct="1"/>
            <a:r>
              <a:rPr lang="en-US" dirty="0"/>
              <a:t>No/minimal typos</a:t>
            </a:r>
          </a:p>
          <a:p>
            <a:pPr lvl="1" eaLnBrk="1" hangingPunct="1"/>
            <a:r>
              <a:rPr lang="en-US" dirty="0"/>
              <a:t>Proper citations</a:t>
            </a:r>
          </a:p>
          <a:p>
            <a:pPr lvl="1" eaLnBrk="1" hangingPunct="1"/>
            <a:r>
              <a:rPr lang="en-US" dirty="0"/>
              <a:t>Looks neat</a:t>
            </a:r>
          </a:p>
          <a:p>
            <a:pPr eaLnBrk="1" hangingPunct="1"/>
            <a:r>
              <a:rPr lang="en-US" sz="2200" b="1" dirty="0"/>
              <a:t>Use the lower court opinion!</a:t>
            </a:r>
            <a:endParaRPr lang="en-US" sz="2200" dirty="0"/>
          </a:p>
          <a:p>
            <a:pPr lvl="1" eaLnBrk="1" hangingPunct="1"/>
            <a:r>
              <a:rPr lang="en-US" dirty="0"/>
              <a:t>One good case method</a:t>
            </a:r>
          </a:p>
          <a:p>
            <a:pPr lvl="1" eaLnBrk="1" hangingPunct="1"/>
            <a:r>
              <a:rPr lang="en-US" b="1" dirty="0">
                <a:solidFill>
                  <a:srgbClr val="FF0000"/>
                </a:solidFill>
              </a:rPr>
              <a:t>NOTE: </a:t>
            </a:r>
            <a:r>
              <a:rPr lang="en-US" dirty="0"/>
              <a:t>Lower court opinion (intentionally) not as helpful as it was in Stone! Still a good place to start.</a:t>
            </a:r>
          </a:p>
          <a:p>
            <a:pPr marL="0" indent="0" eaLnBrk="1" hangingPunct="1">
              <a:buNone/>
            </a:pPr>
            <a:endParaRPr lang="en-US" altLang="en-US" dirty="0"/>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endParaRPr lang="en-US" altLang="en-US"/>
          </a:p>
        </p:txBody>
      </p:sp>
      <p:pic>
        <p:nvPicPr>
          <p:cNvPr id="4" name="Picture 3">
            <a:extLst>
              <a:ext uri="{FF2B5EF4-FFF2-40B4-BE49-F238E27FC236}">
                <a16:creationId xmlns:a16="http://schemas.microsoft.com/office/drawing/2014/main" id="{ED158CBE-6300-47C7-808B-F3AE41658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447800"/>
            <a:ext cx="2590800" cy="2590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99465"/>
            <a:ext cx="8458200" cy="685800"/>
          </a:xfrm>
        </p:spPr>
        <p:txBody>
          <a:bodyPr anchor="b"/>
          <a:lstStyle/>
          <a:p>
            <a:pPr eaLnBrk="1" hangingPunct="1"/>
            <a:r>
              <a:rPr lang="en-US" altLang="en-US" sz="2800" b="1" dirty="0">
                <a:ea typeface="MS PGothic" panose="020B0600070205080204" pitchFamily="34" charset="-128"/>
              </a:rPr>
              <a:t>Research Review: Getting Started </a:t>
            </a:r>
            <a:endParaRPr lang="en-US" altLang="en-US" sz="3200" b="1" dirty="0">
              <a:ea typeface="MS PGothic" panose="020B0600070205080204" pitchFamily="34" charset="-128"/>
            </a:endParaRPr>
          </a:p>
        </p:txBody>
      </p:sp>
      <p:sp>
        <p:nvSpPr>
          <p:cNvPr id="31747" name="Rectangle 3"/>
          <p:cNvSpPr>
            <a:spLocks noGrp="1" noChangeArrowheads="1"/>
          </p:cNvSpPr>
          <p:nvPr>
            <p:ph type="body" idx="1"/>
          </p:nvPr>
        </p:nvSpPr>
        <p:spPr>
          <a:xfrm>
            <a:off x="587375" y="1219200"/>
            <a:ext cx="7947025" cy="5181600"/>
          </a:xfrm>
        </p:spPr>
        <p:txBody>
          <a:bodyPr/>
          <a:lstStyle/>
          <a:p>
            <a:pPr>
              <a:defRPr/>
            </a:pPr>
            <a:r>
              <a:rPr lang="en-US" sz="1800" b="1" dirty="0"/>
              <a:t>Re-read the lower court opinion</a:t>
            </a:r>
          </a:p>
          <a:p>
            <a:pPr lvl="1">
              <a:defRPr/>
            </a:pPr>
            <a:r>
              <a:rPr lang="en-US" sz="1600" dirty="0"/>
              <a:t>Identify the issues decided by the Court – </a:t>
            </a:r>
            <a:r>
              <a:rPr lang="en-US" sz="1600" b="1" dirty="0">
                <a:solidFill>
                  <a:srgbClr val="FF0000"/>
                </a:solidFill>
              </a:rPr>
              <a:t>BUT</a:t>
            </a:r>
            <a:r>
              <a:rPr lang="en-US" sz="1600" dirty="0"/>
              <a:t>, more so than in Stone, there are gaps and weaknesses!</a:t>
            </a:r>
          </a:p>
          <a:p>
            <a:pPr lvl="1">
              <a:defRPr/>
            </a:pPr>
            <a:r>
              <a:rPr lang="en-US" sz="1600" dirty="0"/>
              <a:t>Identify the cases supporting/opposing your position and review those cases</a:t>
            </a:r>
          </a:p>
          <a:p>
            <a:pPr lvl="1">
              <a:defRPr/>
            </a:pPr>
            <a:r>
              <a:rPr lang="en-US" sz="1600" dirty="0"/>
              <a:t>Leave gaps in your outline to add arguments and </a:t>
            </a:r>
            <a:r>
              <a:rPr lang="en-US" sz="1600" dirty="0" err="1"/>
              <a:t>subarguments</a:t>
            </a:r>
            <a:r>
              <a:rPr lang="en-US" sz="1600" dirty="0"/>
              <a:t>! </a:t>
            </a:r>
          </a:p>
          <a:p>
            <a:pPr marL="0" indent="0">
              <a:buNone/>
              <a:defRPr/>
            </a:pPr>
            <a:endParaRPr lang="en-US" sz="600" dirty="0"/>
          </a:p>
          <a:p>
            <a:pPr>
              <a:defRPr/>
            </a:pPr>
            <a:r>
              <a:rPr lang="en-US" sz="1800" b="1" dirty="0"/>
              <a:t>Next, use research techniques to help identify additional relevant case law </a:t>
            </a:r>
          </a:p>
          <a:p>
            <a:pPr lvl="1">
              <a:defRPr/>
            </a:pPr>
            <a:r>
              <a:rPr lang="en-US" sz="1600" dirty="0"/>
              <a:t>Secondary sources</a:t>
            </a:r>
          </a:p>
          <a:p>
            <a:pPr lvl="1">
              <a:defRPr/>
            </a:pPr>
            <a:r>
              <a:rPr lang="en-US" sz="1600"/>
              <a:t>One </a:t>
            </a:r>
            <a:r>
              <a:rPr lang="en-US" sz="1600" dirty="0"/>
              <a:t>good case method!</a:t>
            </a:r>
          </a:p>
          <a:p>
            <a:pPr marL="0" indent="0">
              <a:buNone/>
              <a:defRPr/>
            </a:pPr>
            <a:endParaRPr lang="en-US" sz="700" dirty="0"/>
          </a:p>
          <a:p>
            <a:pPr>
              <a:spcBef>
                <a:spcPts val="300"/>
              </a:spcBef>
              <a:defRPr/>
            </a:pPr>
            <a:r>
              <a:rPr lang="en-US" sz="1800" b="1" dirty="0"/>
              <a:t>Consider the weight of authority</a:t>
            </a:r>
            <a:endParaRPr lang="en-US" sz="1800" dirty="0"/>
          </a:p>
          <a:p>
            <a:pPr lvl="1">
              <a:defRPr/>
            </a:pPr>
            <a:r>
              <a:rPr lang="en-US" sz="1600" dirty="0"/>
              <a:t>Supreme Court cases = </a:t>
            </a:r>
            <a:r>
              <a:rPr lang="en-US" sz="1600" b="1" dirty="0"/>
              <a:t>binding</a:t>
            </a:r>
            <a:r>
              <a:rPr lang="en-US" sz="1600" dirty="0"/>
              <a:t> (show how what you want comports w/ them)</a:t>
            </a:r>
          </a:p>
          <a:p>
            <a:pPr lvl="1">
              <a:defRPr/>
            </a:pPr>
            <a:r>
              <a:rPr lang="en-US" sz="1600" dirty="0"/>
              <a:t>Courts of Appeal cases outside of the (fake) Fourteenth Circuit = </a:t>
            </a:r>
            <a:r>
              <a:rPr lang="en-US" sz="1600" b="1" dirty="0"/>
              <a:t>persuasive</a:t>
            </a:r>
          </a:p>
          <a:p>
            <a:pPr lvl="1">
              <a:defRPr/>
            </a:pPr>
            <a:r>
              <a:rPr lang="en-US" sz="1600" dirty="0"/>
              <a:t>District Court cases = </a:t>
            </a:r>
            <a:r>
              <a:rPr lang="en-US" sz="1600" b="1" dirty="0"/>
              <a:t>illustrative and fairly persuasive</a:t>
            </a:r>
            <a:endParaRPr lang="en-US" sz="2000" dirty="0"/>
          </a:p>
        </p:txBody>
      </p:sp>
      <p:sp>
        <p:nvSpPr>
          <p:cNvPr id="33796" name="Date Placeholder 1"/>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Tree>
    <p:extLst>
      <p:ext uri="{BB962C8B-B14F-4D97-AF65-F5344CB8AC3E}">
        <p14:creationId xmlns:p14="http://schemas.microsoft.com/office/powerpoint/2010/main" val="150303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533400"/>
            <a:ext cx="7924800" cy="685800"/>
          </a:xfrm>
        </p:spPr>
        <p:txBody>
          <a:bodyPr/>
          <a:lstStyle/>
          <a:p>
            <a:r>
              <a:rPr lang="en-US" sz="3200" b="1" dirty="0"/>
              <a:t>Purpose of Brief</a:t>
            </a:r>
            <a:endParaRPr lang="en-US" sz="3200" dirty="0"/>
          </a:p>
        </p:txBody>
      </p:sp>
      <p:sp>
        <p:nvSpPr>
          <p:cNvPr id="3" name="Content Placeholder 2"/>
          <p:cNvSpPr>
            <a:spLocks noGrp="1"/>
          </p:cNvSpPr>
          <p:nvPr>
            <p:ph idx="1"/>
          </p:nvPr>
        </p:nvSpPr>
        <p:spPr>
          <a:xfrm>
            <a:off x="609600" y="1219200"/>
            <a:ext cx="7924800" cy="4495800"/>
          </a:xfrm>
        </p:spPr>
        <p:txBody>
          <a:bodyPr/>
          <a:lstStyle/>
          <a:p>
            <a:r>
              <a:rPr lang="en-US" sz="2000" b="1" dirty="0"/>
              <a:t>Every sentence should support your case!</a:t>
            </a:r>
          </a:p>
          <a:p>
            <a:r>
              <a:rPr lang="en-US" sz="2000" b="1" dirty="0"/>
              <a:t>Accurate but persuasive</a:t>
            </a:r>
          </a:p>
          <a:p>
            <a:r>
              <a:rPr lang="en-US" sz="2000" b="1" dirty="0">
                <a:effectLst/>
              </a:rPr>
              <a:t>Persuade the court</a:t>
            </a:r>
          </a:p>
          <a:p>
            <a:pPr lvl="1"/>
            <a:r>
              <a:rPr lang="en-US" dirty="0">
                <a:effectLst/>
              </a:rPr>
              <a:t>Make positive arguments (where you can)</a:t>
            </a:r>
          </a:p>
          <a:p>
            <a:pPr lvl="2">
              <a:defRPr/>
            </a:pPr>
            <a:r>
              <a:rPr lang="en-US" sz="1600" u="sng" dirty="0"/>
              <a:t>Negative</a:t>
            </a:r>
            <a:r>
              <a:rPr lang="en-US" sz="1600" dirty="0"/>
              <a:t>: This Court should not find that creation and use of an SNP profile is a Fourth Amendment search because . . .</a:t>
            </a:r>
          </a:p>
          <a:p>
            <a:pPr lvl="2">
              <a:defRPr/>
            </a:pPr>
            <a:r>
              <a:rPr lang="en-US" sz="1600" u="sng" dirty="0"/>
              <a:t>Positive</a:t>
            </a:r>
            <a:r>
              <a:rPr lang="en-US" sz="1600" dirty="0"/>
              <a:t>: This Court should find that law enforcement’s use of FGG is constitutional because . . . </a:t>
            </a:r>
            <a:endParaRPr lang="en-US" dirty="0">
              <a:effectLst/>
            </a:endParaRPr>
          </a:p>
          <a:p>
            <a:pPr lvl="1"/>
            <a:r>
              <a:rPr lang="en-US" dirty="0">
                <a:effectLst/>
              </a:rPr>
              <a:t>Do not make opponent’s case for them</a:t>
            </a:r>
          </a:p>
          <a:p>
            <a:pPr lvl="2"/>
            <a:r>
              <a:rPr lang="en-US" sz="1600" dirty="0">
                <a:effectLst/>
              </a:rPr>
              <a:t>Avoid: “Respondent will argue…”</a:t>
            </a:r>
          </a:p>
          <a:p>
            <a:pPr lvl="2"/>
            <a:r>
              <a:rPr lang="en-US" sz="1600" dirty="0"/>
              <a:t>Use “Although” statements instead</a:t>
            </a:r>
            <a:endParaRPr lang="en-US" sz="1600" dirty="0">
              <a:effectLst/>
            </a:endParaRPr>
          </a:p>
          <a:p>
            <a:r>
              <a:rPr lang="en-US" sz="2000" b="1" dirty="0">
                <a:solidFill>
                  <a:srgbClr val="FF0000"/>
                </a:solidFill>
              </a:rPr>
              <a:t>Review the Stone brief workshop recording slides!</a:t>
            </a:r>
          </a:p>
          <a:p>
            <a:pPr lvl="1"/>
            <a:r>
              <a:rPr lang="en-US" sz="1600" dirty="0"/>
              <a:t>Theory of the case &amp; theme, persuasive word choices, questions presented/statement of the case/summary of the argument basics, circuit split basics, etc.</a:t>
            </a:r>
          </a:p>
          <a:p>
            <a:endParaRPr lang="en-US" sz="2000" dirty="0"/>
          </a:p>
        </p:txBody>
      </p:sp>
      <p:sp>
        <p:nvSpPr>
          <p:cNvPr id="5" name="Date Placeholder 4"/>
          <p:cNvSpPr>
            <a:spLocks noGrp="1"/>
          </p:cNvSpPr>
          <p:nvPr>
            <p:ph type="dt" sz="half" idx="11"/>
          </p:nvPr>
        </p:nvSpPr>
        <p:spPr/>
        <p:txBody>
          <a:bodyPr/>
          <a:lstStyle/>
          <a:p>
            <a:pPr>
              <a:defRPr/>
            </a:pPr>
            <a:r>
              <a:rPr lang="en-US" altLang="en-US"/>
              <a:t>2/3/08  </a:t>
            </a:r>
            <a:fld id="{9EE47069-945F-4611-A145-DC973448A32F}" type="slidenum">
              <a:rPr lang="en-US" altLang="en-US" smtClean="0"/>
              <a:pPr>
                <a:defRPr/>
              </a:pPr>
              <a:t>4</a:t>
            </a:fld>
            <a:endParaRPr lang="en-US" altLang="en-US" baseline="0"/>
          </a:p>
        </p:txBody>
      </p:sp>
    </p:spTree>
    <p:extLst>
      <p:ext uri="{BB962C8B-B14F-4D97-AF65-F5344CB8AC3E}">
        <p14:creationId xmlns:p14="http://schemas.microsoft.com/office/powerpoint/2010/main" val="290397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458200" cy="685800"/>
          </a:xfrm>
        </p:spPr>
        <p:txBody>
          <a:bodyPr anchor="b"/>
          <a:lstStyle/>
          <a:p>
            <a:pPr eaLnBrk="1" hangingPunct="1"/>
            <a:r>
              <a:rPr lang="en-US" altLang="en-US" sz="3200" b="1" dirty="0">
                <a:ea typeface="MS PGothic" panose="020B0600070205080204" pitchFamily="34" charset="-128"/>
              </a:rPr>
              <a:t>Questions Presented</a:t>
            </a:r>
            <a:endParaRPr lang="en-US" altLang="en-US" sz="3600" b="1" dirty="0">
              <a:ea typeface="MS PGothic" panose="020B0600070205080204" pitchFamily="34" charset="-128"/>
            </a:endParaRPr>
          </a:p>
        </p:txBody>
      </p:sp>
      <p:sp>
        <p:nvSpPr>
          <p:cNvPr id="31747" name="Rectangle 3"/>
          <p:cNvSpPr>
            <a:spLocks noGrp="1" noChangeArrowheads="1"/>
          </p:cNvSpPr>
          <p:nvPr>
            <p:ph type="body" idx="1"/>
          </p:nvPr>
        </p:nvSpPr>
        <p:spPr>
          <a:xfrm>
            <a:off x="587375" y="990600"/>
            <a:ext cx="7947025" cy="5105401"/>
          </a:xfrm>
        </p:spPr>
        <p:txBody>
          <a:bodyPr/>
          <a:lstStyle/>
          <a:p>
            <a:pPr>
              <a:spcBef>
                <a:spcPts val="0"/>
              </a:spcBef>
              <a:spcAft>
                <a:spcPts val="600"/>
              </a:spcAft>
            </a:pPr>
            <a:r>
              <a:rPr lang="en-US" altLang="en-US" sz="2000" b="1" u="sng" dirty="0"/>
              <a:t>Purpose</a:t>
            </a:r>
            <a:r>
              <a:rPr lang="en-US" altLang="en-US" sz="2000" b="1" dirty="0"/>
              <a:t>: Describe questions before this Court – what does it have to decide?</a:t>
            </a:r>
            <a:endParaRPr lang="en-US" altLang="en-US" sz="600" dirty="0"/>
          </a:p>
          <a:p>
            <a:pPr>
              <a:spcBef>
                <a:spcPts val="0"/>
              </a:spcBef>
              <a:spcAft>
                <a:spcPts val="600"/>
              </a:spcAft>
            </a:pPr>
            <a:r>
              <a:rPr lang="en-US" altLang="en-US" sz="2000" dirty="0"/>
              <a:t>You have a lot of leeway to frame your question when you are arguing to the Supreme Court, because the Court can consider any and all relevant arguments. Think about:</a:t>
            </a:r>
          </a:p>
          <a:p>
            <a:pPr lvl="1">
              <a:spcBef>
                <a:spcPts val="0"/>
              </a:spcBef>
              <a:spcAft>
                <a:spcPts val="600"/>
              </a:spcAft>
            </a:pPr>
            <a:r>
              <a:rPr lang="en-US" altLang="en-US" b="1" dirty="0"/>
              <a:t>Scope</a:t>
            </a:r>
            <a:r>
              <a:rPr lang="en-US" altLang="en-US" dirty="0"/>
              <a:t> of your question</a:t>
            </a:r>
          </a:p>
          <a:p>
            <a:pPr lvl="2">
              <a:spcBef>
                <a:spcPts val="0"/>
              </a:spcBef>
              <a:spcAft>
                <a:spcPts val="600"/>
              </a:spcAft>
            </a:pPr>
            <a:r>
              <a:rPr lang="en-US" altLang="en-US" sz="1600" dirty="0"/>
              <a:t>For Petitioner: May want to focus on broad constitutional protections, systemic/societal impacts, nature of offenses versus length of sentence, policy behind ACCA</a:t>
            </a:r>
          </a:p>
          <a:p>
            <a:pPr lvl="2">
              <a:spcBef>
                <a:spcPts val="0"/>
              </a:spcBef>
              <a:spcAft>
                <a:spcPts val="600"/>
              </a:spcAft>
            </a:pPr>
            <a:r>
              <a:rPr lang="en-US" altLang="en-US" sz="1600" dirty="0"/>
              <a:t>For Respondent: May want to focus on Court’s desire not to unduly expand 4A rights, government interests, clear language and policy of ACCA</a:t>
            </a:r>
          </a:p>
          <a:p>
            <a:pPr lvl="1">
              <a:spcBef>
                <a:spcPts val="0"/>
              </a:spcBef>
              <a:spcAft>
                <a:spcPts val="600"/>
              </a:spcAft>
            </a:pPr>
            <a:r>
              <a:rPr lang="en-US" altLang="en-US" dirty="0"/>
              <a:t>What </a:t>
            </a:r>
            <a:r>
              <a:rPr lang="en-US" altLang="en-US" b="1" dirty="0"/>
              <a:t>facts</a:t>
            </a:r>
            <a:r>
              <a:rPr lang="en-US" altLang="en-US" dirty="0"/>
              <a:t> you might include</a:t>
            </a:r>
          </a:p>
          <a:p>
            <a:pPr lvl="1">
              <a:spcBef>
                <a:spcPts val="0"/>
              </a:spcBef>
              <a:spcAft>
                <a:spcPts val="600"/>
              </a:spcAft>
            </a:pPr>
            <a:r>
              <a:rPr lang="en-US" altLang="en-US" dirty="0"/>
              <a:t>How to frame them so they can be answered </a:t>
            </a:r>
            <a:r>
              <a:rPr lang="en-US" altLang="en-US" b="1" dirty="0"/>
              <a:t>“yes”</a:t>
            </a:r>
          </a:p>
          <a:p>
            <a:pPr lvl="1">
              <a:spcBef>
                <a:spcPts val="0"/>
              </a:spcBef>
              <a:spcAft>
                <a:spcPts val="600"/>
              </a:spcAft>
            </a:pPr>
            <a:r>
              <a:rPr lang="en-US" altLang="en-US" dirty="0"/>
              <a:t>Move away from the “did the district court err” formulation</a:t>
            </a:r>
          </a:p>
          <a:p>
            <a:pPr lvl="1">
              <a:spcBef>
                <a:spcPts val="0"/>
              </a:spcBef>
              <a:spcAft>
                <a:spcPts val="600"/>
              </a:spcAft>
            </a:pPr>
            <a:r>
              <a:rPr lang="en-US" altLang="en-US" b="1" dirty="0"/>
              <a:t>Hint:</a:t>
            </a:r>
            <a:r>
              <a:rPr lang="en-US" altLang="en-US" dirty="0"/>
              <a:t> Look at actual QPs in SCOTUS briefs/petitions for cert</a:t>
            </a:r>
          </a:p>
          <a:p>
            <a:pPr lvl="1">
              <a:spcBef>
                <a:spcPts val="0"/>
              </a:spcBef>
              <a:spcAft>
                <a:spcPts val="600"/>
              </a:spcAft>
            </a:pPr>
            <a:endParaRPr lang="en-US" altLang="en-US" sz="1200" dirty="0"/>
          </a:p>
          <a:p>
            <a:pPr>
              <a:spcBef>
                <a:spcPts val="0"/>
              </a:spcBef>
              <a:spcAft>
                <a:spcPts val="600"/>
              </a:spcAft>
            </a:pPr>
            <a:endParaRPr lang="en-US" altLang="en-US" sz="1800" b="1" u="sng" dirty="0"/>
          </a:p>
          <a:p>
            <a:pPr>
              <a:spcBef>
                <a:spcPts val="0"/>
              </a:spcBef>
              <a:spcAft>
                <a:spcPts val="600"/>
              </a:spcAft>
            </a:pPr>
            <a:endParaRPr lang="en-US" altLang="en-US" sz="1800" b="1" u="sng" dirty="0"/>
          </a:p>
          <a:p>
            <a:pPr>
              <a:spcBef>
                <a:spcPts val="0"/>
              </a:spcBef>
              <a:spcAft>
                <a:spcPts val="600"/>
              </a:spcAft>
            </a:pPr>
            <a:endParaRPr lang="en-US" altLang="en-US" sz="1800" dirty="0"/>
          </a:p>
        </p:txBody>
      </p:sp>
      <p:sp>
        <p:nvSpPr>
          <p:cNvPr id="33796" name="Date Placeholder 1"/>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Tree>
    <p:extLst>
      <p:ext uri="{BB962C8B-B14F-4D97-AF65-F5344CB8AC3E}">
        <p14:creationId xmlns:p14="http://schemas.microsoft.com/office/powerpoint/2010/main" val="378138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
        <p:nvSpPr>
          <p:cNvPr id="7172" name="Rectangle 2"/>
          <p:cNvSpPr>
            <a:spLocks noGrp="1" noChangeArrowheads="1"/>
          </p:cNvSpPr>
          <p:nvPr>
            <p:ph type="title"/>
          </p:nvPr>
        </p:nvSpPr>
        <p:spPr>
          <a:xfrm>
            <a:off x="609600" y="685800"/>
            <a:ext cx="8534400" cy="609600"/>
          </a:xfrm>
        </p:spPr>
        <p:txBody>
          <a:bodyPr/>
          <a:lstStyle/>
          <a:p>
            <a:pPr eaLnBrk="1" hangingPunct="1"/>
            <a:r>
              <a:rPr lang="en-US" altLang="en-US" sz="3200" b="1" dirty="0"/>
              <a:t>Statement of the Case</a:t>
            </a:r>
            <a:endParaRPr lang="en-US" altLang="en-US" sz="3200" dirty="0"/>
          </a:p>
        </p:txBody>
      </p:sp>
      <p:sp>
        <p:nvSpPr>
          <p:cNvPr id="7173" name="Rectangle 3"/>
          <p:cNvSpPr>
            <a:spLocks noGrp="1" noChangeArrowheads="1"/>
          </p:cNvSpPr>
          <p:nvPr>
            <p:ph type="body" idx="1"/>
          </p:nvPr>
        </p:nvSpPr>
        <p:spPr>
          <a:xfrm>
            <a:off x="609600" y="1371600"/>
            <a:ext cx="7620000" cy="4343400"/>
          </a:xfrm>
        </p:spPr>
        <p:txBody>
          <a:bodyPr/>
          <a:lstStyle/>
          <a:p>
            <a:pPr>
              <a:defRPr/>
            </a:pPr>
            <a:r>
              <a:rPr lang="en-US" altLang="en-US" sz="2000" b="1" dirty="0"/>
              <a:t>Be thoughtful about your language: </a:t>
            </a:r>
          </a:p>
          <a:p>
            <a:pPr lvl="1" eaLnBrk="1" hangingPunct="1">
              <a:defRPr/>
            </a:pPr>
            <a:r>
              <a:rPr lang="en-US" altLang="en-US" dirty="0">
                <a:ea typeface="MS PGothic" panose="020B0600070205080204" pitchFamily="34" charset="-128"/>
              </a:rPr>
              <a:t>Every sentence you write should be persuasive but accurate and respectful of all parties</a:t>
            </a:r>
          </a:p>
          <a:p>
            <a:pPr lvl="1" eaLnBrk="1" hangingPunct="1">
              <a:defRPr/>
            </a:pPr>
            <a:r>
              <a:rPr lang="en-US" altLang="en-US" dirty="0">
                <a:ea typeface="MS PGothic" panose="020B0600070205080204" pitchFamily="34" charset="-128"/>
              </a:rPr>
              <a:t>Highlight the good facts and frame the negative facts</a:t>
            </a:r>
          </a:p>
          <a:p>
            <a:pPr>
              <a:defRPr/>
            </a:pPr>
            <a:r>
              <a:rPr lang="en-US" altLang="en-US" sz="2000" b="1" dirty="0"/>
              <a:t>Persuasive ordering: where do you start?</a:t>
            </a:r>
          </a:p>
          <a:p>
            <a:pPr lvl="1">
              <a:defRPr/>
            </a:pPr>
            <a:r>
              <a:rPr lang="en-US" altLang="en-US" dirty="0"/>
              <a:t>Describing your client/the parties?</a:t>
            </a:r>
          </a:p>
          <a:p>
            <a:pPr lvl="1">
              <a:defRPr/>
            </a:pPr>
            <a:r>
              <a:rPr lang="en-US" altLang="en-US" dirty="0"/>
              <a:t>With the main events (is there a way to make that work with two)?</a:t>
            </a:r>
          </a:p>
          <a:p>
            <a:pPr lvl="1">
              <a:defRPr/>
            </a:pPr>
            <a:r>
              <a:rPr lang="en-US" altLang="en-US" dirty="0"/>
              <a:t>With the impact on your client (which party might this work for)?</a:t>
            </a:r>
          </a:p>
          <a:p>
            <a:pPr lvl="1">
              <a:defRPr/>
            </a:pPr>
            <a:r>
              <a:rPr lang="en-US" altLang="en-US" dirty="0"/>
              <a:t>With the underlying criminal act (which party might this work for)?</a:t>
            </a:r>
          </a:p>
          <a:p>
            <a:pPr lvl="1">
              <a:defRPr/>
            </a:pPr>
            <a:r>
              <a:rPr lang="en-US" altLang="en-US" dirty="0"/>
              <a:t>Would point headings be helpful?</a:t>
            </a:r>
          </a:p>
          <a:p>
            <a:pPr>
              <a:defRPr/>
            </a:pPr>
            <a:r>
              <a:rPr lang="en-US" altLang="en-US" sz="2000" b="1" dirty="0"/>
              <a:t>Review Stone slides for general reminders!</a:t>
            </a:r>
            <a:endParaRPr lang="en-US" altLang="en-US" sz="1800" dirty="0"/>
          </a:p>
        </p:txBody>
      </p:sp>
      <p:sp>
        <p:nvSpPr>
          <p:cNvPr id="7174"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endParaRPr lang="en-US" altLang="en-US"/>
          </a:p>
        </p:txBody>
      </p:sp>
    </p:spTree>
    <p:extLst>
      <p:ext uri="{BB962C8B-B14F-4D97-AF65-F5344CB8AC3E}">
        <p14:creationId xmlns:p14="http://schemas.microsoft.com/office/powerpoint/2010/main" val="146827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33400" y="390525"/>
            <a:ext cx="7924800" cy="685800"/>
          </a:xfrm>
        </p:spPr>
        <p:txBody>
          <a:bodyPr/>
          <a:lstStyle/>
          <a:p>
            <a:pPr eaLnBrk="1" hangingPunct="1"/>
            <a:r>
              <a:rPr lang="en-US" altLang="en-US" sz="2800" b="1" dirty="0"/>
              <a:t>Summary of the Argument</a:t>
            </a:r>
            <a:endParaRPr lang="en-US" altLang="en-US" sz="2800" dirty="0"/>
          </a:p>
        </p:txBody>
      </p:sp>
      <p:sp>
        <p:nvSpPr>
          <p:cNvPr id="7172" name="Rectangle 3"/>
          <p:cNvSpPr>
            <a:spLocks noGrp="1" noChangeArrowheads="1"/>
          </p:cNvSpPr>
          <p:nvPr>
            <p:ph type="body" idx="1"/>
          </p:nvPr>
        </p:nvSpPr>
        <p:spPr>
          <a:xfrm>
            <a:off x="609600" y="1219200"/>
            <a:ext cx="7924800" cy="4953000"/>
          </a:xfrm>
        </p:spPr>
        <p:txBody>
          <a:bodyPr/>
          <a:lstStyle/>
          <a:p>
            <a:pPr>
              <a:defRPr/>
            </a:pPr>
            <a:r>
              <a:rPr lang="en-US" altLang="en-US" sz="2000" b="1" dirty="0"/>
              <a:t>Remember: Judge might read first or read right before oral argument – either way, sets tone</a:t>
            </a:r>
          </a:p>
          <a:p>
            <a:pPr>
              <a:defRPr/>
            </a:pPr>
            <a:r>
              <a:rPr lang="en-US" altLang="en-US" sz="2000" b="1" dirty="0"/>
              <a:t>How to begin? </a:t>
            </a:r>
            <a:endParaRPr lang="en-US" altLang="en-US" sz="2000" dirty="0"/>
          </a:p>
          <a:p>
            <a:pPr lvl="1">
              <a:defRPr/>
            </a:pPr>
            <a:r>
              <a:rPr lang="en-US" altLang="en-US" dirty="0"/>
              <a:t>This is the Supreme Court! Make the Court care.</a:t>
            </a:r>
          </a:p>
          <a:p>
            <a:pPr lvl="1">
              <a:defRPr/>
            </a:pPr>
            <a:r>
              <a:rPr lang="en-US" altLang="en-US" dirty="0"/>
              <a:t>Give context: start with big concepts and big values.</a:t>
            </a:r>
          </a:p>
          <a:p>
            <a:pPr>
              <a:defRPr/>
            </a:pPr>
            <a:r>
              <a:rPr lang="en-US" altLang="en-US" sz="2000" b="1" dirty="0"/>
              <a:t>After providing context, present your theory of the case </a:t>
            </a:r>
          </a:p>
          <a:p>
            <a:pPr lvl="1">
              <a:defRPr/>
            </a:pPr>
            <a:r>
              <a:rPr lang="en-US" altLang="en-US" dirty="0"/>
              <a:t>Avoid focusing much on what the lower courts got wrong (or even right): the Supreme Court does not really care. </a:t>
            </a:r>
          </a:p>
          <a:p>
            <a:pPr lvl="1">
              <a:defRPr/>
            </a:pPr>
            <a:r>
              <a:rPr lang="en-US" altLang="en-US" dirty="0"/>
              <a:t>Should track headings/subheadings to an extent . . .  </a:t>
            </a:r>
          </a:p>
          <a:p>
            <a:pPr lvl="1">
              <a:defRPr/>
            </a:pPr>
            <a:r>
              <a:rPr lang="en-US" altLang="en-US" dirty="0"/>
              <a:t>But not all arguments carry equal weight – focus on your best and most important arguments, and spend a little more time on them.</a:t>
            </a:r>
          </a:p>
          <a:p>
            <a:pPr lvl="1">
              <a:defRPr/>
            </a:pPr>
            <a:r>
              <a:rPr lang="en-US" altLang="en-US" dirty="0"/>
              <a:t>Create empathy by including some facts (including if you represent Respondent – there are government interests at stake, too).</a:t>
            </a:r>
          </a:p>
          <a:p>
            <a:pPr>
              <a:defRPr/>
            </a:pPr>
            <a:r>
              <a:rPr lang="en-US" altLang="en-US" sz="2000" b="1" dirty="0"/>
              <a:t>Review Stone slides for general reminders!</a:t>
            </a:r>
            <a:endParaRPr lang="en-US" altLang="en-US" sz="2000" dirty="0"/>
          </a:p>
          <a:p>
            <a:pPr>
              <a:defRPr/>
            </a:pPr>
            <a:endParaRPr lang="en-US" altLang="en-US" dirty="0"/>
          </a:p>
          <a:p>
            <a:pPr lvl="1">
              <a:defRPr/>
            </a:pPr>
            <a:endParaRPr lang="en-US" altLang="en-US" dirty="0"/>
          </a:p>
          <a:p>
            <a:pPr marL="457200" lvl="1" indent="0">
              <a:buNone/>
              <a:defRPr/>
            </a:pPr>
            <a:endParaRPr lang="en-US" altLang="en-US" sz="1000" dirty="0"/>
          </a:p>
        </p:txBody>
      </p:sp>
      <p:sp>
        <p:nvSpPr>
          <p:cNvPr id="7173"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a:cs typeface="Osaka"/>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a:cs typeface="Osaka"/>
              </a:defRPr>
            </a:lvl9pPr>
          </a:lstStyle>
          <a:p>
            <a:pPr>
              <a:spcBef>
                <a:spcPct val="0"/>
              </a:spcBef>
              <a:buClrTx/>
              <a:buFontTx/>
              <a:buNone/>
            </a:pPr>
            <a:endParaRPr lang="en-US" altLang="en-US"/>
          </a:p>
        </p:txBody>
      </p:sp>
    </p:spTree>
    <p:extLst>
      <p:ext uri="{BB962C8B-B14F-4D97-AF65-F5344CB8AC3E}">
        <p14:creationId xmlns:p14="http://schemas.microsoft.com/office/powerpoint/2010/main" val="104355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458200" cy="685800"/>
          </a:xfrm>
        </p:spPr>
        <p:txBody>
          <a:bodyPr anchor="b"/>
          <a:lstStyle/>
          <a:p>
            <a:pPr eaLnBrk="1" hangingPunct="1"/>
            <a:r>
              <a:rPr lang="en-US" altLang="en-US" sz="2800" b="1" dirty="0">
                <a:ea typeface="MS PGothic" panose="020B0600070205080204" pitchFamily="34" charset="-128"/>
              </a:rPr>
              <a:t>Argument: Structure (Overview)</a:t>
            </a:r>
            <a:endParaRPr lang="en-US" altLang="en-US" sz="3200" b="1" dirty="0">
              <a:ea typeface="MS PGothic" panose="020B0600070205080204" pitchFamily="34" charset="-128"/>
            </a:endParaRPr>
          </a:p>
        </p:txBody>
      </p:sp>
      <p:sp>
        <p:nvSpPr>
          <p:cNvPr id="31747" name="Rectangle 3"/>
          <p:cNvSpPr>
            <a:spLocks noGrp="1" noChangeArrowheads="1"/>
          </p:cNvSpPr>
          <p:nvPr>
            <p:ph type="body" idx="1"/>
          </p:nvPr>
        </p:nvSpPr>
        <p:spPr>
          <a:xfrm>
            <a:off x="587375" y="1143000"/>
            <a:ext cx="7947025" cy="4953001"/>
          </a:xfrm>
        </p:spPr>
        <p:txBody>
          <a:bodyPr/>
          <a:lstStyle/>
          <a:p>
            <a:pPr eaLnBrk="1" hangingPunct="1">
              <a:spcBef>
                <a:spcPts val="400"/>
              </a:spcBef>
            </a:pPr>
            <a:r>
              <a:rPr lang="en-US" altLang="en-US" sz="1800" b="1" dirty="0"/>
              <a:t>Headings:</a:t>
            </a:r>
          </a:p>
          <a:p>
            <a:pPr lvl="1">
              <a:spcBef>
                <a:spcPts val="400"/>
              </a:spcBef>
              <a:spcAft>
                <a:spcPts val="0"/>
              </a:spcAft>
            </a:pPr>
            <a:r>
              <a:rPr lang="en-US" altLang="en-US" sz="1400" dirty="0"/>
              <a:t>Review Stone slides</a:t>
            </a:r>
          </a:p>
          <a:p>
            <a:pPr lvl="1">
              <a:spcBef>
                <a:spcPts val="400"/>
              </a:spcBef>
              <a:spcAft>
                <a:spcPts val="0"/>
              </a:spcAft>
            </a:pPr>
            <a:r>
              <a:rPr lang="en-US" altLang="en-US" sz="1400" dirty="0"/>
              <a:t>Strong contentions that are specific to the section</a:t>
            </a:r>
          </a:p>
          <a:p>
            <a:pPr eaLnBrk="1" hangingPunct="1">
              <a:spcBef>
                <a:spcPts val="400"/>
              </a:spcBef>
            </a:pPr>
            <a:r>
              <a:rPr lang="en-US" altLang="en-US" sz="1800" b="1" dirty="0"/>
              <a:t>Start with an umbrella section; some subsections may need, too</a:t>
            </a:r>
          </a:p>
          <a:p>
            <a:pPr lvl="1" eaLnBrk="1" hangingPunct="1">
              <a:spcBef>
                <a:spcPts val="400"/>
              </a:spcBef>
            </a:pPr>
            <a:r>
              <a:rPr lang="en-US" altLang="en-US" sz="1400" dirty="0"/>
              <a:t>Umbrellas are VERY important when dealing with big constitutional issues statutes.</a:t>
            </a:r>
          </a:p>
          <a:p>
            <a:pPr lvl="1" eaLnBrk="1" hangingPunct="1">
              <a:spcBef>
                <a:spcPts val="400"/>
              </a:spcBef>
            </a:pPr>
            <a:r>
              <a:rPr lang="en-US" altLang="en-US" sz="1400" dirty="0"/>
              <a:t>Review Stone slides on umbrellas (don’t forget standard of review)!</a:t>
            </a:r>
          </a:p>
          <a:p>
            <a:pPr lvl="1" eaLnBrk="1" hangingPunct="1">
              <a:spcBef>
                <a:spcPts val="400"/>
              </a:spcBef>
            </a:pPr>
            <a:r>
              <a:rPr lang="en-US" altLang="en-US" sz="1400" b="1" dirty="0"/>
              <a:t>Additional things you MAY want to consider for your umbrellas in Albers:</a:t>
            </a:r>
          </a:p>
          <a:p>
            <a:pPr lvl="2" eaLnBrk="1" hangingPunct="1">
              <a:spcBef>
                <a:spcPts val="400"/>
              </a:spcBef>
            </a:pPr>
            <a:r>
              <a:rPr lang="en-US" altLang="en-US" sz="1400" dirty="0"/>
              <a:t>Framing constitutional concerns</a:t>
            </a:r>
          </a:p>
          <a:p>
            <a:pPr lvl="2" eaLnBrk="1" hangingPunct="1">
              <a:spcBef>
                <a:spcPts val="400"/>
              </a:spcBef>
            </a:pPr>
            <a:r>
              <a:rPr lang="en-US" altLang="en-US" sz="1400" dirty="0"/>
              <a:t>Quoting relevant parts of statutes</a:t>
            </a:r>
          </a:p>
          <a:p>
            <a:pPr lvl="2" eaLnBrk="1" hangingPunct="1">
              <a:spcBef>
                <a:spcPts val="400"/>
              </a:spcBef>
            </a:pPr>
            <a:r>
              <a:rPr lang="en-US" altLang="en-US" sz="1400" dirty="0"/>
              <a:t>In-text case summaries of major or especially illustrative cases</a:t>
            </a:r>
          </a:p>
          <a:p>
            <a:pPr lvl="2" eaLnBrk="1" hangingPunct="1">
              <a:spcBef>
                <a:spcPts val="400"/>
              </a:spcBef>
            </a:pPr>
            <a:r>
              <a:rPr lang="en-US" altLang="en-US" sz="1400" dirty="0"/>
              <a:t>Framing factual context (who/what will be impacted by Court’s decision, and how?)</a:t>
            </a:r>
          </a:p>
          <a:p>
            <a:pPr eaLnBrk="1" hangingPunct="1">
              <a:spcBef>
                <a:spcPts val="400"/>
              </a:spcBef>
              <a:spcAft>
                <a:spcPts val="0"/>
              </a:spcAft>
            </a:pPr>
            <a:r>
              <a:rPr lang="en-US" altLang="en-US" sz="1800" b="1" dirty="0"/>
              <a:t>Follow CREAC under each heading:</a:t>
            </a:r>
          </a:p>
          <a:p>
            <a:pPr lvl="1">
              <a:spcBef>
                <a:spcPts val="400"/>
              </a:spcBef>
            </a:pPr>
            <a:r>
              <a:rPr lang="en-US" altLang="en-US" sz="1400" dirty="0"/>
              <a:t>Contention </a:t>
            </a:r>
          </a:p>
          <a:p>
            <a:pPr lvl="1">
              <a:spcBef>
                <a:spcPts val="400"/>
              </a:spcBef>
            </a:pPr>
            <a:r>
              <a:rPr lang="en-US" altLang="en-US" sz="1400" dirty="0"/>
              <a:t>Rule/explanation (a.k.a., the relevant law)</a:t>
            </a:r>
          </a:p>
          <a:p>
            <a:pPr lvl="1">
              <a:spcBef>
                <a:spcPts val="400"/>
              </a:spcBef>
            </a:pPr>
            <a:r>
              <a:rPr lang="en-US" altLang="en-US" sz="1400" dirty="0"/>
              <a:t>Application (application of the law to the facts OR arguments from the relevant law about why the legal approach you want is the right approach)</a:t>
            </a:r>
          </a:p>
          <a:p>
            <a:pPr lvl="1">
              <a:spcBef>
                <a:spcPts val="400"/>
              </a:spcBef>
            </a:pPr>
            <a:r>
              <a:rPr lang="en-US" altLang="en-US" sz="1400" dirty="0"/>
              <a:t>Conclusion</a:t>
            </a:r>
          </a:p>
          <a:p>
            <a:pPr lvl="1">
              <a:spcBef>
                <a:spcPts val="400"/>
              </a:spcBef>
            </a:pPr>
            <a:r>
              <a:rPr lang="en-US" altLang="en-US" sz="1400" dirty="0"/>
              <a:t>Review Stone slides for CREAC specifics!</a:t>
            </a:r>
          </a:p>
          <a:p>
            <a:pPr eaLnBrk="1" hangingPunct="1">
              <a:spcBef>
                <a:spcPts val="400"/>
              </a:spcBef>
              <a:spcAft>
                <a:spcPts val="1200"/>
              </a:spcAft>
            </a:pPr>
            <a:endParaRPr lang="en-US" altLang="en-US" sz="1800" dirty="0"/>
          </a:p>
          <a:p>
            <a:pPr eaLnBrk="1" hangingPunct="1">
              <a:spcBef>
                <a:spcPts val="400"/>
              </a:spcBef>
              <a:spcAft>
                <a:spcPts val="1200"/>
              </a:spcAft>
            </a:pPr>
            <a:endParaRPr lang="en-US" altLang="en-US" sz="1800" dirty="0"/>
          </a:p>
          <a:p>
            <a:pPr eaLnBrk="1" hangingPunct="1">
              <a:spcBef>
                <a:spcPts val="400"/>
              </a:spcBef>
            </a:pPr>
            <a:endParaRPr lang="en-US" altLang="en-US" sz="1800" dirty="0"/>
          </a:p>
        </p:txBody>
      </p:sp>
      <p:sp>
        <p:nvSpPr>
          <p:cNvPr id="33796" name="Date Placeholder 1"/>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Tree>
    <p:extLst>
      <p:ext uri="{BB962C8B-B14F-4D97-AF65-F5344CB8AC3E}">
        <p14:creationId xmlns:p14="http://schemas.microsoft.com/office/powerpoint/2010/main" val="275487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55661" y="533400"/>
            <a:ext cx="8458200" cy="533400"/>
          </a:xfrm>
        </p:spPr>
        <p:txBody>
          <a:bodyPr/>
          <a:lstStyle/>
          <a:p>
            <a:r>
              <a:rPr lang="en-US" altLang="en-US" b="1" dirty="0">
                <a:solidFill>
                  <a:srgbClr val="FF0000"/>
                </a:solidFill>
              </a:rPr>
              <a:t>R</a:t>
            </a:r>
            <a:r>
              <a:rPr lang="en-US" altLang="en-US" b="1" dirty="0"/>
              <a:t>ule &amp; Rule </a:t>
            </a:r>
            <a:r>
              <a:rPr lang="en-US" altLang="en-US" b="1" dirty="0">
                <a:solidFill>
                  <a:srgbClr val="FF0000"/>
                </a:solidFill>
              </a:rPr>
              <a:t>E</a:t>
            </a:r>
            <a:r>
              <a:rPr lang="en-US" altLang="en-US" b="1" dirty="0"/>
              <a:t>xplanation: Framing Persuasive Rules</a:t>
            </a:r>
          </a:p>
        </p:txBody>
      </p:sp>
      <p:sp>
        <p:nvSpPr>
          <p:cNvPr id="9219" name="Content Placeholder 2"/>
          <p:cNvSpPr>
            <a:spLocks noGrp="1"/>
          </p:cNvSpPr>
          <p:nvPr>
            <p:ph idx="1"/>
          </p:nvPr>
        </p:nvSpPr>
        <p:spPr>
          <a:xfrm>
            <a:off x="533400" y="1295400"/>
            <a:ext cx="8001000" cy="4724400"/>
          </a:xfrm>
        </p:spPr>
        <p:txBody>
          <a:bodyPr/>
          <a:lstStyle/>
          <a:p>
            <a:pPr marL="0" indent="0">
              <a:spcBef>
                <a:spcPts val="600"/>
              </a:spcBef>
              <a:buNone/>
              <a:defRPr/>
            </a:pPr>
            <a:r>
              <a:rPr lang="en-US" sz="2000" dirty="0">
                <a:solidFill>
                  <a:srgbClr val="008A3E"/>
                </a:solidFill>
              </a:rPr>
              <a:t>How do you synthesize </a:t>
            </a:r>
            <a:r>
              <a:rPr lang="en-US" sz="2000" dirty="0"/>
              <a:t>and state the rule in a way that favors your client (while remaining correct)?</a:t>
            </a:r>
            <a:endParaRPr lang="en-US" sz="1600" dirty="0"/>
          </a:p>
          <a:p>
            <a:pPr>
              <a:spcBef>
                <a:spcPts val="600"/>
              </a:spcBef>
              <a:defRPr/>
            </a:pPr>
            <a:r>
              <a:rPr lang="en-US" sz="2000" dirty="0">
                <a:solidFill>
                  <a:srgbClr val="FF0000"/>
                </a:solidFill>
              </a:rPr>
              <a:t>Create a favorable context. </a:t>
            </a:r>
            <a:r>
              <a:rPr lang="en-US" sz="2000" dirty="0"/>
              <a:t>State the rule from the perspective most favorable to your client. </a:t>
            </a:r>
          </a:p>
          <a:p>
            <a:pPr>
              <a:spcBef>
                <a:spcPts val="600"/>
              </a:spcBef>
              <a:defRPr/>
            </a:pPr>
            <a:r>
              <a:rPr lang="en-US" sz="2000" dirty="0"/>
              <a:t>Consider the following </a:t>
            </a:r>
            <a:r>
              <a:rPr lang="en-US" sz="2000" u="sng" dirty="0"/>
              <a:t>objective</a:t>
            </a:r>
            <a:r>
              <a:rPr lang="en-US" sz="2000" dirty="0"/>
              <a:t> rule: </a:t>
            </a:r>
          </a:p>
          <a:p>
            <a:pPr marL="628650" lvl="1">
              <a:spcBef>
                <a:spcPts val="600"/>
              </a:spcBef>
              <a:defRPr/>
            </a:pPr>
            <a:r>
              <a:rPr lang="en-US" sz="1600" dirty="0"/>
              <a:t>The court shall grant summary judgment if the movant shows that there is no genuine dispute as to any material fact and the movant is entitled to judgment as a matter of law.  Fed. R. Civ. P. 56(a).</a:t>
            </a:r>
          </a:p>
          <a:p>
            <a:pPr>
              <a:spcBef>
                <a:spcPts val="600"/>
              </a:spcBef>
              <a:defRPr/>
            </a:pPr>
            <a:r>
              <a:rPr lang="en-US" sz="2000" dirty="0">
                <a:solidFill>
                  <a:srgbClr val="FF0000"/>
                </a:solidFill>
              </a:rPr>
              <a:t>Consider the following </a:t>
            </a:r>
            <a:r>
              <a:rPr lang="en-US" sz="2000" u="sng" dirty="0">
                <a:solidFill>
                  <a:srgbClr val="FF0000"/>
                </a:solidFill>
              </a:rPr>
              <a:t>persuasive</a:t>
            </a:r>
            <a:r>
              <a:rPr lang="en-US" sz="2000" dirty="0">
                <a:solidFill>
                  <a:srgbClr val="FF0000"/>
                </a:solidFill>
              </a:rPr>
              <a:t> rules. Who wrote each?</a:t>
            </a:r>
          </a:p>
          <a:p>
            <a:pPr lvl="1">
              <a:spcBef>
                <a:spcPts val="600"/>
              </a:spcBef>
              <a:defRPr/>
            </a:pPr>
            <a:r>
              <a:rPr lang="en-US" sz="1600" dirty="0"/>
              <a:t>This Court should grant summary judgment if no material facts are in dispute and the moving party is entitled to judgment as a matter of law. Fed. R. Civ. P. 56(a).</a:t>
            </a:r>
          </a:p>
          <a:p>
            <a:pPr lvl="1">
              <a:spcBef>
                <a:spcPts val="600"/>
              </a:spcBef>
              <a:defRPr/>
            </a:pPr>
            <a:r>
              <a:rPr lang="en-US" sz="1600" dirty="0"/>
              <a:t>This Court should not grant summary judgment when a dispute over an issue of material fact exists. Fed. R. Civ. P. 56(a).</a:t>
            </a:r>
          </a:p>
        </p:txBody>
      </p:sp>
      <p:sp>
        <p:nvSpPr>
          <p:cNvPr id="9221" name="Date Placeholder 4"/>
          <p:cNvSpPr>
            <a:spLocks noGrp="1"/>
          </p:cNvSpPr>
          <p:nvPr>
            <p:ph type="dt" sz="quarter" idx="11"/>
          </p:nvPr>
        </p:nvSpPr>
        <p:spPr>
          <a:noFill/>
        </p:spPr>
        <p:txBody>
          <a:bodyPr/>
          <a:lstStyle>
            <a:lvl1pPr>
              <a:spcBef>
                <a:spcPct val="20000"/>
              </a:spcBef>
              <a:buClr>
                <a:srgbClr val="2675B4"/>
              </a:buClr>
              <a:buFont typeface="Wingdings" panose="05000000000000000000" pitchFamily="2" charset="2"/>
              <a:buChar char="§"/>
              <a:defRPr sz="2400">
                <a:solidFill>
                  <a:schemeClr val="tx1"/>
                </a:solidFill>
                <a:latin typeface="Arial" panose="020B0604020202020204" pitchFamily="34" charset="0"/>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Arial" panose="020B0604020202020204" pitchFamily="34" charset="0"/>
                <a:ea typeface="Osaka" pitchFamily="-64" charset="-128"/>
              </a:defRPr>
            </a:lvl9pPr>
          </a:lstStyle>
          <a:p>
            <a:pPr>
              <a:spcBef>
                <a:spcPct val="0"/>
              </a:spcBef>
              <a:buClrTx/>
              <a:buFontTx/>
              <a:buNone/>
            </a:pPr>
            <a:r>
              <a:rPr lang="en-US" altLang="en-US" sz="1200">
                <a:solidFill>
                  <a:srgbClr val="CCCCCC"/>
                </a:solidFill>
              </a:rPr>
              <a:t>2/3/08  3</a:t>
            </a:r>
            <a:endParaRPr lang="en-US" altLang="en-US" sz="1200" baseline="0">
              <a:solidFill>
                <a:srgbClr val="CCCCCC"/>
              </a:solidFill>
            </a:endParaRPr>
          </a:p>
        </p:txBody>
      </p:sp>
    </p:spTree>
    <p:extLst>
      <p:ext uri="{BB962C8B-B14F-4D97-AF65-F5344CB8AC3E}">
        <p14:creationId xmlns:p14="http://schemas.microsoft.com/office/powerpoint/2010/main" val="230526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Osak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Osaka"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dc8b47-f539-428f-9dcd-b393aadd97b0">
      <Terms xmlns="http://schemas.microsoft.com/office/infopath/2007/PartnerControls"/>
    </lcf76f155ced4ddcb4097134ff3c332f>
    <TaxCatchAll xmlns="9799f0a0-a5fd-4b10-8853-7e2c40240a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B2E15F11F5874D91B97707031E7ECA" ma:contentTypeVersion="13" ma:contentTypeDescription="Create a new document." ma:contentTypeScope="" ma:versionID="61d71ad58004e4eeb9bef0290bbcee70">
  <xsd:schema xmlns:xsd="http://www.w3.org/2001/XMLSchema" xmlns:xs="http://www.w3.org/2001/XMLSchema" xmlns:p="http://schemas.microsoft.com/office/2006/metadata/properties" xmlns:ns2="97dc8b47-f539-428f-9dcd-b393aadd97b0" xmlns:ns3="9799f0a0-a5fd-4b10-8853-7e2c40240a05" targetNamespace="http://schemas.microsoft.com/office/2006/metadata/properties" ma:root="true" ma:fieldsID="f04f1d2b67d24d7488c937672ccdd901" ns2:_="" ns3:_="">
    <xsd:import namespace="97dc8b47-f539-428f-9dcd-b393aadd97b0"/>
    <xsd:import namespace="9799f0a0-a5fd-4b10-8853-7e2c40240a0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c8b47-f539-428f-9dcd-b393aadd9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0fdde71-3d84-4f2a-8a39-a81d5da30a6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99f0a0-a5fd-4b10-8853-7e2c40240a0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96f6d1d-32c7-435c-a687-e2cab959d0c7}" ma:internalName="TaxCatchAll" ma:showField="CatchAllData" ma:web="9799f0a0-a5fd-4b10-8853-7e2c40240a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4CAB4-B882-4561-8F6E-01C9487E1B12}">
  <ds:schemaRefs>
    <ds:schemaRef ds:uri="http://schemas.microsoft.com/sharepoint/v3/contenttype/forms"/>
  </ds:schemaRefs>
</ds:datastoreItem>
</file>

<file path=customXml/itemProps2.xml><?xml version="1.0" encoding="utf-8"?>
<ds:datastoreItem xmlns:ds="http://schemas.openxmlformats.org/officeDocument/2006/customXml" ds:itemID="{4F46C046-E6E5-481D-B633-0696703865E6}">
  <ds:schemaRefs>
    <ds:schemaRef ds:uri="http://schemas.microsoft.com/office/2006/metadata/properties"/>
    <ds:schemaRef ds:uri="http://schemas.microsoft.com/office/infopath/2007/PartnerControls"/>
    <ds:schemaRef ds:uri="97dc8b47-f539-428f-9dcd-b393aadd97b0"/>
    <ds:schemaRef ds:uri="9799f0a0-a5fd-4b10-8853-7e2c40240a05"/>
  </ds:schemaRefs>
</ds:datastoreItem>
</file>

<file path=customXml/itemProps3.xml><?xml version="1.0" encoding="utf-8"?>
<ds:datastoreItem xmlns:ds="http://schemas.openxmlformats.org/officeDocument/2006/customXml" ds:itemID="{83B00C2D-8011-4743-9EA0-8D4DDDACA3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dc8b47-f539-428f-9dcd-b393aadd97b0"/>
    <ds:schemaRef ds:uri="9799f0a0-a5fd-4b10-8853-7e2c40240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819</TotalTime>
  <Words>1837</Words>
  <Application>Microsoft Office PowerPoint</Application>
  <PresentationFormat>On-screen Show (4:3)</PresentationFormat>
  <Paragraphs>195</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Bold</vt:lpstr>
      <vt:lpstr>Wingdings</vt:lpstr>
      <vt:lpstr>Blank Presentation</vt:lpstr>
      <vt:lpstr>Albers Moot Court</vt:lpstr>
      <vt:lpstr>Why does the brief matter?</vt:lpstr>
      <vt:lpstr>Research Review: Getting Started </vt:lpstr>
      <vt:lpstr>Purpose of Brief</vt:lpstr>
      <vt:lpstr>Questions Presented</vt:lpstr>
      <vt:lpstr>Statement of the Case</vt:lpstr>
      <vt:lpstr>Summary of the Argument</vt:lpstr>
      <vt:lpstr>Argument: Structure (Overview)</vt:lpstr>
      <vt:lpstr>Rule &amp; Rule Explanation: Framing Persuasive Rules</vt:lpstr>
      <vt:lpstr>Framing Persuasive Rules, cont.</vt:lpstr>
      <vt:lpstr>Framing Persuasive Rules, cont.</vt:lpstr>
      <vt:lpstr>Arguing About the Law</vt:lpstr>
      <vt:lpstr>Issue 1: Fourth Amendment</vt:lpstr>
      <vt:lpstr>Issue 2: ACCA Sentencing Enhancement</vt:lpstr>
      <vt:lpstr>Overall Conclusion</vt:lpstr>
      <vt:lpstr>Potpourri</vt:lpstr>
      <vt:lpstr>Office Hours</vt:lpstr>
      <vt:lpstr>Questions?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McCloskey, Jennifer</cp:lastModifiedBy>
  <cp:revision>81</cp:revision>
  <cp:lastPrinted>1904-01-01T00:00:00Z</cp:lastPrinted>
  <dcterms:created xsi:type="dcterms:W3CDTF">2008-01-28T19:49:47Z</dcterms:created>
  <dcterms:modified xsi:type="dcterms:W3CDTF">2025-01-21T19:12:09Z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0x010100D1B2E15F11F5874D91B97707031E7ECA</vt:lpwstr>
  </property>
  <property fmtid="{D5CDD505-2E9C-101B-9397-08002B2CF9AE}" pid="3" name="MediaServiceImageTags">
    <vt:lpwstr/>
  </property>
</Properties>
</file>