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7" r:id="rId2"/>
    <p:sldId id="566" r:id="rId3"/>
    <p:sldId id="575" r:id="rId4"/>
    <p:sldId id="571" r:id="rId5"/>
    <p:sldId id="572" r:id="rId6"/>
    <p:sldId id="325" r:id="rId7"/>
    <p:sldId id="323" r:id="rId8"/>
    <p:sldId id="324" r:id="rId9"/>
    <p:sldId id="561" r:id="rId10"/>
    <p:sldId id="327" r:id="rId11"/>
    <p:sldId id="578" r:id="rId12"/>
    <p:sldId id="477" r:id="rId13"/>
    <p:sldId id="514" r:id="rId14"/>
    <p:sldId id="329" r:id="rId15"/>
    <p:sldId id="564" r:id="rId16"/>
    <p:sldId id="330" r:id="rId17"/>
    <p:sldId id="550" r:id="rId18"/>
    <p:sldId id="331" r:id="rId19"/>
    <p:sldId id="333" r:id="rId20"/>
    <p:sldId id="334" r:id="rId21"/>
    <p:sldId id="516" r:id="rId22"/>
    <p:sldId id="551" r:id="rId23"/>
    <p:sldId id="552" r:id="rId24"/>
    <p:sldId id="553" r:id="rId25"/>
    <p:sldId id="554" r:id="rId26"/>
    <p:sldId id="556" r:id="rId27"/>
    <p:sldId id="555" r:id="rId28"/>
    <p:sldId id="56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jamin Fuller" initials="BF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2683C6"/>
    <a:srgbClr val="FFFFFF"/>
    <a:srgbClr val="1482AC"/>
    <a:srgbClr val="CC66FF"/>
    <a:srgbClr val="D9D2E9"/>
    <a:srgbClr val="A9D18E"/>
    <a:srgbClr val="F6B79C"/>
    <a:srgbClr val="BDD7EE"/>
    <a:srgbClr val="FCE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6374" autoAdjust="0"/>
  </p:normalViewPr>
  <p:slideViewPr>
    <p:cSldViewPr>
      <p:cViewPr varScale="1">
        <p:scale>
          <a:sx n="110" d="100"/>
          <a:sy n="110" d="100"/>
        </p:scale>
        <p:origin x="792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3106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10T13:50:21.319" idx="9">
    <p:pos x="10" y="10"/>
    <p:text>Try and make the colors here line up with your previous slide.  Password is spelled wrong.</p:text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CA7E4-518F-4785-A145-3A797F4961F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64178-97B7-4C19-8040-A17BF4622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11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3EFF5-3065-409F-8DC2-628E1B712EB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CB94B-C533-4C43-9B40-101C70BCB2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16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93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731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32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00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220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037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831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75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53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CCB44DF-FDC4-421E-9677-4713DDAC3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CCB44DF-FDC4-421E-9677-4713DDAC3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47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8E9485-EBE0-451C-8237-18582189CFBF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484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58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services that we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0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en-US" sz="1100" dirty="0" err="1"/>
              <a:t>AccessNode</a:t>
            </a:r>
            <a:r>
              <a:rPr lang="en-US" sz="1100" dirty="0"/>
              <a:t>: Allows a user to execute a command on one of their nodes.</a:t>
            </a:r>
          </a:p>
          <a:p>
            <a:pPr lvl="1" algn="just"/>
            <a:r>
              <a:rPr lang="en-US" sz="1100" dirty="0" err="1"/>
              <a:t>AttachVolume</a:t>
            </a:r>
            <a:r>
              <a:rPr lang="en-US" sz="1100" dirty="0"/>
              <a:t>: Allows a user to attach one of their volumes to an existing node.</a:t>
            </a:r>
          </a:p>
          <a:p>
            <a:pPr lvl="1" algn="just"/>
            <a:r>
              <a:rPr lang="en-US" sz="1100" dirty="0" err="1"/>
              <a:t>DetachVolume</a:t>
            </a:r>
            <a:r>
              <a:rPr lang="en-US" sz="1100" dirty="0"/>
              <a:t>: Allows a user to detach a volume that had been attached to one of their nodes.</a:t>
            </a:r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72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Message bus: OpenStack’s internal message queue that handles communication between services.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178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32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analysis shows that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95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CB94B-C533-4C43-9B40-101C70BCB22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44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H="1">
            <a:off x="946637" y="2819400"/>
            <a:ext cx="10287000" cy="124"/>
          </a:xfrm>
          <a:prstGeom prst="line">
            <a:avLst/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946637" y="841883"/>
            <a:ext cx="9720072" cy="1499616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269008"/>
            <a:ext cx="1371600" cy="286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2" y="3018480"/>
            <a:ext cx="1725110" cy="339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47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4736" y="427940"/>
            <a:ext cx="8366064" cy="101985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7013" indent="-227013">
              <a:buFont typeface="Wingdings" panose="05000000000000000000" pitchFamily="2" charset="2"/>
              <a:buChar char="§"/>
              <a:defRPr/>
            </a:lvl1pPr>
            <a:lvl2pPr marL="398463" indent="-160338">
              <a:defRPr/>
            </a:lvl2pPr>
            <a:lvl3pPr marL="515938" indent="-136525">
              <a:defRPr/>
            </a:lvl3pPr>
            <a:lvl4pPr marL="625475" indent="-136525">
              <a:defRPr/>
            </a:lvl4pPr>
            <a:lvl5pPr marL="742950" indent="-136525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D767-31E1-48BE-AC2E-E0C2012294A9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2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598B5-8499-4A6C-A052-8FF5EB8EE7D7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AC7C-C2CC-49DF-B821-DBB9B331A566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2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0BF3-AE60-44B3-9E94-D05FF669DBE5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94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CB1A-3A04-45BE-A1F5-5B3AFFABCCC0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22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7B3A-CBF4-459F-8297-9A6F067D9291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2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F86B-155D-40CD-9DE1-64B8CC7B3BA8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8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CA98-5539-4A0D-B445-608679782D13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80F9-7C4C-4758-AAF2-260D1CFC2229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3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8F4C-93B2-43C5-8F9C-2805035E9E2B}" type="datetime1">
              <a:rPr lang="en-US" smtClean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36687"/>
            <a:ext cx="1371600" cy="2867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64526"/>
            <a:ext cx="447556" cy="88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1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E1BE904-6A4A-4CCA-A0D3-ACC84B3ADE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32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44736" y="427941"/>
            <a:ext cx="8366064" cy="7150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524000"/>
            <a:ext cx="9720073" cy="4785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ACEA7B4-31AC-4B40-9C46-962751184891}" type="datetime1">
              <a:rPr lang="en-US" smtClean="0"/>
              <a:pPr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FFD5FBD-E545-4CFF-9D3E-0E04A8F2413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1337447"/>
            <a:ext cx="10352314" cy="1992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6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5000" kern="1200" cap="none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Universal Composability Security Analysis of OpenStack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2209" y="3429000"/>
            <a:ext cx="4708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Hoda </a:t>
            </a:r>
            <a:r>
              <a:rPr lang="en-US" sz="2400" b="1" dirty="0" err="1"/>
              <a:t>Maleki</a:t>
            </a:r>
            <a:endParaRPr lang="en-US" sz="2400" b="1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B8796F0-9EFE-4104-B770-46C13CBCE831}"/>
              </a:ext>
            </a:extLst>
          </p:cNvPr>
          <p:cNvSpPr txBox="1">
            <a:spLocks/>
          </p:cNvSpPr>
          <p:nvPr/>
        </p:nvSpPr>
        <p:spPr>
          <a:xfrm>
            <a:off x="950648" y="4143977"/>
            <a:ext cx="9829800" cy="121191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dirty="0"/>
              <a:t>A joint work with: </a:t>
            </a:r>
          </a:p>
          <a:p>
            <a:pPr algn="ctr">
              <a:lnSpc>
                <a:spcPct val="170000"/>
              </a:lnSpc>
            </a:pPr>
            <a:r>
              <a:rPr lang="en-US" sz="8800" dirty="0">
                <a:solidFill>
                  <a:schemeClr val="tx2"/>
                </a:solidFill>
              </a:rPr>
              <a:t>Ran Canetti, Marten van Dijk, Jason Hennessey, Kyle Hogan, Reza </a:t>
            </a:r>
            <a:r>
              <a:rPr lang="en-US" sz="8800" dirty="0" err="1">
                <a:solidFill>
                  <a:schemeClr val="tx2"/>
                </a:solidFill>
              </a:rPr>
              <a:t>Rahaeimehr</a:t>
            </a:r>
            <a:r>
              <a:rPr lang="en-US" sz="8800" dirty="0">
                <a:solidFill>
                  <a:schemeClr val="tx2"/>
                </a:solidFill>
              </a:rPr>
              <a:t>, Mayank </a:t>
            </a:r>
            <a:r>
              <a:rPr lang="en-US" sz="8800" dirty="0" err="1">
                <a:solidFill>
                  <a:schemeClr val="tx2"/>
                </a:solidFill>
              </a:rPr>
              <a:t>Varia</a:t>
            </a:r>
            <a:r>
              <a:rPr lang="en-US" sz="8800" dirty="0">
                <a:solidFill>
                  <a:schemeClr val="tx2"/>
                </a:solidFill>
              </a:rPr>
              <a:t>, and </a:t>
            </a:r>
            <a:r>
              <a:rPr lang="en-US" sz="8800" dirty="0" err="1">
                <a:solidFill>
                  <a:schemeClr val="tx2"/>
                </a:solidFill>
              </a:rPr>
              <a:t>Haibin</a:t>
            </a:r>
            <a:r>
              <a:rPr lang="en-US" sz="8800" dirty="0">
                <a:solidFill>
                  <a:schemeClr val="tx2"/>
                </a:solidFill>
              </a:rPr>
              <a:t> Zhang</a:t>
            </a:r>
          </a:p>
        </p:txBody>
      </p:sp>
    </p:spTree>
    <p:extLst>
      <p:ext uri="{BB962C8B-B14F-4D97-AF65-F5344CB8AC3E}">
        <p14:creationId xmlns:p14="http://schemas.microsoft.com/office/powerpoint/2010/main" val="2689643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Outlines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OpenStack</a:t>
            </a:r>
          </a:p>
          <a:p>
            <a:r>
              <a:rPr lang="en-US" dirty="0"/>
              <a:t>Universal Composability</a:t>
            </a:r>
          </a:p>
          <a:p>
            <a:r>
              <a:rPr lang="en-US" dirty="0"/>
              <a:t>Security Analysis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142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09016"/>
            <a:ext cx="9720072" cy="862584"/>
          </a:xfrm>
        </p:spPr>
        <p:txBody>
          <a:bodyPr/>
          <a:lstStyle/>
          <a:p>
            <a:r>
              <a:rPr lang="en-US"/>
              <a:t>OpenStack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Reliable Open Source Cloud Platform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Widely Used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 75% of clouds in production or full operational 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Infrastructure as a Service (IaaS)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Highly Modular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23 main modules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Many plug-ins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Community based development Model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More than 6500 contributors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Rapidly growing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6-month cycles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2514600"/>
            <a:ext cx="4754562" cy="276799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59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IaaS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495800"/>
            <a:ext cx="5715000" cy="15177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3886200"/>
            <a:ext cx="10820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Cloud Platform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609600" y="1638299"/>
            <a:ext cx="10515600" cy="1714501"/>
          </a:xfrm>
          <a:prstGeom prst="cloudCallout">
            <a:avLst>
              <a:gd name="adj1" fmla="val -6359"/>
              <a:gd name="adj2" fmla="val 857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937" y="2057400"/>
            <a:ext cx="1662125" cy="9477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879" y="2066925"/>
            <a:ext cx="1128721" cy="9286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2066925"/>
            <a:ext cx="1662125" cy="9477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492359"/>
            <a:ext cx="1514475" cy="1514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4419600"/>
            <a:ext cx="306705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3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Cloud Platform</a:t>
            </a:r>
          </a:p>
          <a:p>
            <a:pPr lvl="1"/>
            <a:r>
              <a:rPr lang="en-US" dirty="0"/>
              <a:t>Huge software</a:t>
            </a:r>
          </a:p>
          <a:p>
            <a:pPr lvl="1"/>
            <a:r>
              <a:rPr lang="en-US" dirty="0"/>
              <a:t>Many bugs</a:t>
            </a:r>
          </a:p>
          <a:p>
            <a:r>
              <a:rPr lang="en-US" dirty="0"/>
              <a:t>Cloud servers several different applications</a:t>
            </a:r>
          </a:p>
          <a:p>
            <a:pPr lvl="1"/>
            <a:r>
              <a:rPr lang="en-US" dirty="0"/>
              <a:t>Isolation</a:t>
            </a:r>
          </a:p>
          <a:p>
            <a:pPr lvl="2"/>
            <a:r>
              <a:rPr lang="en-US" dirty="0"/>
              <a:t>Shared underling hardware</a:t>
            </a:r>
          </a:p>
          <a:p>
            <a:pPr lvl="2"/>
            <a:r>
              <a:rPr lang="en-US" dirty="0"/>
              <a:t>Bugs</a:t>
            </a:r>
          </a:p>
          <a:p>
            <a:r>
              <a:rPr lang="en-US" dirty="0"/>
              <a:t>Cloud serves many people</a:t>
            </a:r>
          </a:p>
          <a:p>
            <a:pPr lvl="1"/>
            <a:r>
              <a:rPr lang="en-US" dirty="0"/>
              <a:t>Attackers, Hackers</a:t>
            </a:r>
          </a:p>
          <a:p>
            <a:pPr lvl="1"/>
            <a:r>
              <a:rPr lang="en-US" dirty="0"/>
              <a:t>Privacy, Confidentiality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4" y="1676400"/>
            <a:ext cx="2722561" cy="372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25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OpenStack Security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Cloud issues</a:t>
            </a:r>
          </a:p>
          <a:p>
            <a:r>
              <a:rPr lang="en-US" dirty="0"/>
              <a:t>Difficulty of security analysis</a:t>
            </a:r>
          </a:p>
          <a:p>
            <a:pPr lvl="1"/>
            <a:r>
              <a:rPr lang="en-US" dirty="0"/>
              <a:t>More than 10 million lines of code</a:t>
            </a:r>
          </a:p>
          <a:p>
            <a:pPr lvl="1"/>
            <a:r>
              <a:rPr lang="en-US" dirty="0"/>
              <a:t>More than 6,500 contributors </a:t>
            </a:r>
          </a:p>
          <a:p>
            <a:r>
              <a:rPr lang="en-US" dirty="0"/>
              <a:t>Lack of clear security model</a:t>
            </a:r>
          </a:p>
          <a:p>
            <a:r>
              <a:rPr lang="en-US" dirty="0"/>
              <a:t>Not well defined APIs</a:t>
            </a:r>
          </a:p>
          <a:p>
            <a:r>
              <a:rPr lang="en-US" dirty="0"/>
              <a:t>Lots of plug ins</a:t>
            </a:r>
          </a:p>
          <a:p>
            <a:pPr lvl="1"/>
            <a:r>
              <a:rPr lang="en-US" dirty="0"/>
              <a:t>VMM: KVM, XEN, Hyper-V, VMware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4" y="1676400"/>
            <a:ext cx="2722561" cy="37223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1493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Services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BA425D-5D55-4559-8578-D098FEDE64A0}"/>
              </a:ext>
            </a:extLst>
          </p:cNvPr>
          <p:cNvSpPr/>
          <p:nvPr/>
        </p:nvSpPr>
        <p:spPr>
          <a:xfrm>
            <a:off x="936025" y="2862604"/>
            <a:ext cx="1447800" cy="1477060"/>
          </a:xfrm>
          <a:prstGeom prst="rect">
            <a:avLst/>
          </a:prstGeom>
          <a:solidFill>
            <a:srgbClr val="CC66FF"/>
          </a:solidFill>
          <a:ln w="28575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Object storage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F51EF0-D837-4FD8-BE8F-B9C172BD3E75}"/>
              </a:ext>
            </a:extLst>
          </p:cNvPr>
          <p:cNvSpPr/>
          <p:nvPr/>
        </p:nvSpPr>
        <p:spPr>
          <a:xfrm>
            <a:off x="2705175" y="2867208"/>
            <a:ext cx="1447800" cy="1477060"/>
          </a:xfrm>
          <a:prstGeom prst="rect">
            <a:avLst/>
          </a:prstGeom>
          <a:solidFill>
            <a:srgbClr val="EAD1DC"/>
          </a:solidFill>
          <a:ln w="19050">
            <a:solidFill>
              <a:srgbClr val="7416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Identity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8C661F-A926-4778-AED7-9F7519D3F02B}"/>
              </a:ext>
            </a:extLst>
          </p:cNvPr>
          <p:cNvSpPr/>
          <p:nvPr/>
        </p:nvSpPr>
        <p:spPr>
          <a:xfrm>
            <a:off x="4397216" y="2867208"/>
            <a:ext cx="1447800" cy="1477060"/>
          </a:xfrm>
          <a:prstGeom prst="rect">
            <a:avLst/>
          </a:prstGeom>
          <a:solidFill>
            <a:srgbClr val="D0E0E3"/>
          </a:solidFill>
          <a:ln w="19050">
            <a:solidFill>
              <a:srgbClr val="0E4D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FD2821-2B02-40B1-85D1-C582B063B884}"/>
              </a:ext>
            </a:extLst>
          </p:cNvPr>
          <p:cNvSpPr/>
          <p:nvPr/>
        </p:nvSpPr>
        <p:spPr>
          <a:xfrm>
            <a:off x="6096000" y="2871319"/>
            <a:ext cx="1447800" cy="1477060"/>
          </a:xfrm>
          <a:prstGeom prst="rect">
            <a:avLst/>
          </a:prstGeom>
          <a:solidFill>
            <a:srgbClr val="7DE2E7"/>
          </a:solidFill>
          <a:ln w="19050">
            <a:solidFill>
              <a:srgbClr val="0E44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Networking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C8D774-EB68-4EFF-89EF-7ED2F2255716}"/>
              </a:ext>
            </a:extLst>
          </p:cNvPr>
          <p:cNvSpPr/>
          <p:nvPr/>
        </p:nvSpPr>
        <p:spPr>
          <a:xfrm>
            <a:off x="7904983" y="2871319"/>
            <a:ext cx="1447800" cy="1477060"/>
          </a:xfrm>
          <a:prstGeom prst="rect">
            <a:avLst/>
          </a:prstGeom>
          <a:solidFill>
            <a:srgbClr val="FF9966"/>
          </a:solidFill>
          <a:ln w="19050">
            <a:solidFill>
              <a:srgbClr val="AF30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Block Storage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E02BB8-A72C-43D5-B461-322BC47269FF}"/>
              </a:ext>
            </a:extLst>
          </p:cNvPr>
          <p:cNvSpPr/>
          <p:nvPr/>
        </p:nvSpPr>
        <p:spPr>
          <a:xfrm>
            <a:off x="9614509" y="2871319"/>
            <a:ext cx="1447800" cy="1477060"/>
          </a:xfrm>
          <a:prstGeom prst="rect">
            <a:avLst/>
          </a:prstGeom>
          <a:solidFill>
            <a:srgbClr val="FCE5CD"/>
          </a:solidFill>
          <a:ln w="19050">
            <a:solidFill>
              <a:srgbClr val="B45F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Image Service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4EB8F42-DE1F-4773-A1F3-C78FCDD2D9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625" y="2902318"/>
            <a:ext cx="457200" cy="457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C04A88-7BDB-4530-8767-FBDA664DEA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63" y="2955977"/>
            <a:ext cx="445333" cy="4453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9BE4B5-9F4B-44CC-9724-5D449D7793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201" y="2853515"/>
            <a:ext cx="554805" cy="5548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C7E23C-B483-42F8-8385-02568A52C9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726" y="3008480"/>
            <a:ext cx="381583" cy="3815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7EEF738-031A-41D4-8A76-68CD734302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609" y="2970398"/>
            <a:ext cx="365760" cy="30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F6D09A-86ED-4952-8977-A13C14D271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257" y="2932722"/>
            <a:ext cx="380152" cy="3801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EF41D8-CC2B-437A-B9CA-948374D8219B}"/>
              </a:ext>
            </a:extLst>
          </p:cNvPr>
          <p:cNvSpPr txBox="1"/>
          <p:nvPr/>
        </p:nvSpPr>
        <p:spPr>
          <a:xfrm>
            <a:off x="1295400" y="3929241"/>
            <a:ext cx="10385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SWIFT	            KEYSTONE 	              NOVA 	        NEUTRON 	          CINDER 	       GLANCE </a:t>
            </a:r>
          </a:p>
        </p:txBody>
      </p:sp>
    </p:spTree>
    <p:extLst>
      <p:ext uri="{BB962C8B-B14F-4D97-AF65-F5344CB8AC3E}">
        <p14:creationId xmlns:p14="http://schemas.microsoft.com/office/powerpoint/2010/main" val="143629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Optional Services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3938" y="1838645"/>
            <a:ext cx="9720262" cy="415543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249A-033F-426B-9FE8-40A9BD4C8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33984"/>
          </a:xfrm>
        </p:spPr>
        <p:txBody>
          <a:bodyPr>
            <a:normAutofit fontScale="90000"/>
          </a:bodyPr>
          <a:lstStyle/>
          <a:p>
            <a:r>
              <a:rPr lang="en-US" dirty="0"/>
              <a:t>User Request flow in OpenStack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3399BE-6EDA-45B3-9435-FD419AAD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E870BB23-8BB8-4A8B-80F2-F40CE2D889BC}"/>
              </a:ext>
            </a:extLst>
          </p:cNvPr>
          <p:cNvSpPr/>
          <p:nvPr/>
        </p:nvSpPr>
        <p:spPr>
          <a:xfrm>
            <a:off x="7542078" y="2923555"/>
            <a:ext cx="2209800" cy="1219200"/>
          </a:xfrm>
          <a:prstGeom prst="diamond">
            <a:avLst/>
          </a:prstGeom>
          <a:solidFill>
            <a:srgbClr val="EAD1DC"/>
          </a:solidFill>
          <a:ln w="19050">
            <a:solidFill>
              <a:srgbClr val="7416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Identity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92059C-05DD-4F11-ACAD-C68E26E23B8C}"/>
              </a:ext>
            </a:extLst>
          </p:cNvPr>
          <p:cNvSpPr/>
          <p:nvPr/>
        </p:nvSpPr>
        <p:spPr>
          <a:xfrm>
            <a:off x="4953000" y="1524000"/>
            <a:ext cx="2362200" cy="633984"/>
          </a:xfrm>
          <a:prstGeom prst="rect">
            <a:avLst/>
          </a:prstGeom>
          <a:solidFill>
            <a:srgbClr val="D9D2E9"/>
          </a:solidFill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User Dashboard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6815B4-B1A3-4E9F-86F5-61B4003B4610}"/>
              </a:ext>
            </a:extLst>
          </p:cNvPr>
          <p:cNvSpPr/>
          <p:nvPr/>
        </p:nvSpPr>
        <p:spPr>
          <a:xfrm>
            <a:off x="4798878" y="3990355"/>
            <a:ext cx="1752600" cy="633984"/>
          </a:xfrm>
          <a:prstGeom prst="rect">
            <a:avLst/>
          </a:prstGeom>
          <a:solidFill>
            <a:srgbClr val="D0E0E3"/>
          </a:solidFill>
          <a:ln w="19050">
            <a:solidFill>
              <a:srgbClr val="0E4D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5744FE-CA7B-4075-A0A0-4FCF0C3E054C}"/>
              </a:ext>
            </a:extLst>
          </p:cNvPr>
          <p:cNvSpPr/>
          <p:nvPr/>
        </p:nvSpPr>
        <p:spPr>
          <a:xfrm>
            <a:off x="1516802" y="3978836"/>
            <a:ext cx="1752600" cy="633984"/>
          </a:xfrm>
          <a:prstGeom prst="rect">
            <a:avLst/>
          </a:prstGeom>
          <a:solidFill>
            <a:srgbClr val="E6B8AF"/>
          </a:solidFill>
          <a:ln w="19050">
            <a:solidFill>
              <a:srgbClr val="AF30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Block Storage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4A2687-03F0-46AA-854C-B80638449023}"/>
              </a:ext>
            </a:extLst>
          </p:cNvPr>
          <p:cNvSpPr/>
          <p:nvPr/>
        </p:nvSpPr>
        <p:spPr>
          <a:xfrm>
            <a:off x="7075353" y="4828555"/>
            <a:ext cx="1752600" cy="633984"/>
          </a:xfrm>
          <a:prstGeom prst="rect">
            <a:avLst/>
          </a:prstGeom>
          <a:solidFill>
            <a:srgbClr val="FCE5CD"/>
          </a:solidFill>
          <a:ln w="28575">
            <a:solidFill>
              <a:srgbClr val="B45F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Image Service</a:t>
            </a:r>
          </a:p>
        </p:txBody>
      </p: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6CC08122-5F2A-4D1C-A697-3D44525C2A71}"/>
              </a:ext>
            </a:extLst>
          </p:cNvPr>
          <p:cNvSpPr/>
          <p:nvPr/>
        </p:nvSpPr>
        <p:spPr>
          <a:xfrm>
            <a:off x="8456478" y="3761755"/>
            <a:ext cx="381000" cy="228600"/>
          </a:xfrm>
          <a:prstGeom prst="flowChartMagneticDisk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D49301-223F-40C7-8C71-E2A2CAD0AE75}"/>
              </a:ext>
            </a:extLst>
          </p:cNvPr>
          <p:cNvSpPr/>
          <p:nvPr/>
        </p:nvSpPr>
        <p:spPr>
          <a:xfrm>
            <a:off x="4798878" y="5425963"/>
            <a:ext cx="1752600" cy="633984"/>
          </a:xfrm>
          <a:prstGeom prst="rect">
            <a:avLst/>
          </a:prstGeom>
          <a:solidFill>
            <a:srgbClr val="7DE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Networking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27A420-B007-47DE-BC89-2E1475140086}"/>
              </a:ext>
            </a:extLst>
          </p:cNvPr>
          <p:cNvSpPr/>
          <p:nvPr/>
        </p:nvSpPr>
        <p:spPr>
          <a:xfrm>
            <a:off x="2331903" y="5435488"/>
            <a:ext cx="1752600" cy="633984"/>
          </a:xfrm>
          <a:prstGeom prst="rect">
            <a:avLst/>
          </a:prstGeom>
          <a:solidFill>
            <a:srgbClr val="CC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Object Storage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0F94CF1-7E5B-4016-B82A-CA645E6C4F71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7315200" y="1840992"/>
            <a:ext cx="1331778" cy="1082563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7B0DFB8-77BF-4BD1-A329-CE00773E2BA1}"/>
              </a:ext>
            </a:extLst>
          </p:cNvPr>
          <p:cNvSpPr txBox="1"/>
          <p:nvPr/>
        </p:nvSpPr>
        <p:spPr>
          <a:xfrm rot="2233723">
            <a:off x="7204412" y="2096753"/>
            <a:ext cx="1681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UserName</a:t>
            </a:r>
            <a:r>
              <a:rPr lang="en-US" sz="1400" dirty="0"/>
              <a:t>/Password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208E512-2C0F-452A-BF05-CDFDC199415A}"/>
              </a:ext>
            </a:extLst>
          </p:cNvPr>
          <p:cNvCxnSpPr>
            <a:cxnSpLocks/>
          </p:cNvCxnSpPr>
          <p:nvPr/>
        </p:nvCxnSpPr>
        <p:spPr>
          <a:xfrm>
            <a:off x="7315200" y="2113788"/>
            <a:ext cx="1141278" cy="936644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5BD18E9-C23F-41BC-85C6-67BA9CC8ABF7}"/>
              </a:ext>
            </a:extLst>
          </p:cNvPr>
          <p:cNvSpPr txBox="1"/>
          <p:nvPr/>
        </p:nvSpPr>
        <p:spPr>
          <a:xfrm rot="2317004">
            <a:off x="7260687" y="2516532"/>
            <a:ext cx="1180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Bearer Token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08E6EA8-2D33-4C64-AFFA-16AC5BD07F8E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5675178" y="2157984"/>
            <a:ext cx="458922" cy="1832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CBCE730-9CB5-4AFE-AA0C-8173A9CA0AC8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6551478" y="3783398"/>
            <a:ext cx="1427028" cy="523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7C08A01-FE66-4676-AC07-EA7420D22A33}"/>
              </a:ext>
            </a:extLst>
          </p:cNvPr>
          <p:cNvCxnSpPr>
            <a:cxnSpLocks/>
          </p:cNvCxnSpPr>
          <p:nvPr/>
        </p:nvCxnSpPr>
        <p:spPr>
          <a:xfrm flipH="1">
            <a:off x="6551478" y="3876055"/>
            <a:ext cx="1600200" cy="571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736B494-5E7F-4358-B590-9A03850BE884}"/>
              </a:ext>
            </a:extLst>
          </p:cNvPr>
          <p:cNvCxnSpPr>
            <a:cxnSpLocks/>
          </p:cNvCxnSpPr>
          <p:nvPr/>
        </p:nvCxnSpPr>
        <p:spPr>
          <a:xfrm flipV="1">
            <a:off x="5402428" y="2157984"/>
            <a:ext cx="501350" cy="1832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741F33B-7D8E-4F9B-ADA2-AC373F4E31CB}"/>
              </a:ext>
            </a:extLst>
          </p:cNvPr>
          <p:cNvCxnSpPr>
            <a:cxnSpLocks/>
            <a:stCxn id="8" idx="2"/>
            <a:endCxn id="14" idx="0"/>
          </p:cNvCxnSpPr>
          <p:nvPr/>
        </p:nvCxnSpPr>
        <p:spPr>
          <a:xfrm>
            <a:off x="5675178" y="4624339"/>
            <a:ext cx="0" cy="801624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C428FA0-EABF-4643-9B90-16C4D60824CD}"/>
              </a:ext>
            </a:extLst>
          </p:cNvPr>
          <p:cNvCxnSpPr>
            <a:cxnSpLocks/>
            <a:stCxn id="9" idx="3"/>
            <a:endCxn id="8" idx="1"/>
          </p:cNvCxnSpPr>
          <p:nvPr/>
        </p:nvCxnSpPr>
        <p:spPr>
          <a:xfrm>
            <a:off x="3269402" y="4295828"/>
            <a:ext cx="1529476" cy="11519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E539C1C-213D-43E4-8A7E-1D347FC686CD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3208203" y="4624339"/>
            <a:ext cx="1597174" cy="811149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C9D512C-AA5D-41E3-904F-9A1E6246D93B}"/>
              </a:ext>
            </a:extLst>
          </p:cNvPr>
          <p:cNvCxnSpPr>
            <a:cxnSpLocks/>
            <a:stCxn id="10" idx="1"/>
            <a:endCxn id="8" idx="2"/>
          </p:cNvCxnSpPr>
          <p:nvPr/>
        </p:nvCxnSpPr>
        <p:spPr>
          <a:xfrm flipH="1" flipV="1">
            <a:off x="5675178" y="4624339"/>
            <a:ext cx="1400175" cy="521208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FB15C7E-817B-4F3E-8D83-5A15A5465F90}"/>
              </a:ext>
            </a:extLst>
          </p:cNvPr>
          <p:cNvCxnSpPr>
            <a:stCxn id="14" idx="0"/>
            <a:endCxn id="9" idx="2"/>
          </p:cNvCxnSpPr>
          <p:nvPr/>
        </p:nvCxnSpPr>
        <p:spPr>
          <a:xfrm rot="16200000" flipV="1">
            <a:off x="3627569" y="3378354"/>
            <a:ext cx="813143" cy="3282076"/>
          </a:xfrm>
          <a:prstGeom prst="bentConnector3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931432D7-0518-459D-9D29-D426CCC083C8}"/>
              </a:ext>
            </a:extLst>
          </p:cNvPr>
          <p:cNvCxnSpPr>
            <a:stCxn id="15" idx="0"/>
            <a:endCxn id="14" idx="1"/>
          </p:cNvCxnSpPr>
          <p:nvPr/>
        </p:nvCxnSpPr>
        <p:spPr>
          <a:xfrm rot="16200000" flipH="1">
            <a:off x="3849806" y="4793884"/>
            <a:ext cx="307467" cy="1590675"/>
          </a:xfrm>
          <a:prstGeom prst="bentConnector4">
            <a:avLst>
              <a:gd name="adj1" fmla="val -74349"/>
              <a:gd name="adj2" fmla="val 77545"/>
            </a:avLst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0EE0BEE0-3F7B-4A45-9C5D-F833C531B8FF}"/>
              </a:ext>
            </a:extLst>
          </p:cNvPr>
          <p:cNvCxnSpPr>
            <a:stCxn id="10" idx="0"/>
            <a:endCxn id="14" idx="3"/>
          </p:cNvCxnSpPr>
          <p:nvPr/>
        </p:nvCxnSpPr>
        <p:spPr>
          <a:xfrm rot="16200000" flipH="1" flipV="1">
            <a:off x="6794366" y="4585667"/>
            <a:ext cx="914400" cy="1400175"/>
          </a:xfrm>
          <a:prstGeom prst="bentConnector4">
            <a:avLst>
              <a:gd name="adj1" fmla="val -25000"/>
              <a:gd name="adj2" fmla="val 81292"/>
            </a:avLst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D068BA73-4CA3-465C-8295-3D0CF200F6D8}"/>
              </a:ext>
            </a:extLst>
          </p:cNvPr>
          <p:cNvCxnSpPr>
            <a:stCxn id="6" idx="2"/>
            <a:endCxn id="10" idx="0"/>
          </p:cNvCxnSpPr>
          <p:nvPr/>
        </p:nvCxnSpPr>
        <p:spPr>
          <a:xfrm rot="5400000">
            <a:off x="7956416" y="4137993"/>
            <a:ext cx="685800" cy="695325"/>
          </a:xfrm>
          <a:prstGeom prst="bentConnector3">
            <a:avLst/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2FCDAF1D-F542-4B50-A651-116F34290A5C}"/>
              </a:ext>
            </a:extLst>
          </p:cNvPr>
          <p:cNvCxnSpPr>
            <a:stCxn id="6" idx="1"/>
            <a:endCxn id="9" idx="0"/>
          </p:cNvCxnSpPr>
          <p:nvPr/>
        </p:nvCxnSpPr>
        <p:spPr>
          <a:xfrm rot="10800000" flipV="1">
            <a:off x="2393102" y="3533154"/>
            <a:ext cx="5148976" cy="445681"/>
          </a:xfrm>
          <a:prstGeom prst="bentConnector2">
            <a:avLst/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F6212413-0CA2-48B2-BECA-85FBBFA58C2B}"/>
              </a:ext>
            </a:extLst>
          </p:cNvPr>
          <p:cNvCxnSpPr>
            <a:stCxn id="6" idx="2"/>
            <a:endCxn id="14" idx="0"/>
          </p:cNvCxnSpPr>
          <p:nvPr/>
        </p:nvCxnSpPr>
        <p:spPr>
          <a:xfrm rot="5400000">
            <a:off x="6519474" y="3298459"/>
            <a:ext cx="1283208" cy="2971800"/>
          </a:xfrm>
          <a:prstGeom prst="bentConnector3">
            <a:avLst/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ED0672C0-3F6C-4311-AD5C-FD01DA736FD9}"/>
              </a:ext>
            </a:extLst>
          </p:cNvPr>
          <p:cNvCxnSpPr>
            <a:stCxn id="6" idx="2"/>
            <a:endCxn id="15" idx="0"/>
          </p:cNvCxnSpPr>
          <p:nvPr/>
        </p:nvCxnSpPr>
        <p:spPr>
          <a:xfrm rot="5400000">
            <a:off x="5281225" y="2069734"/>
            <a:ext cx="1292733" cy="5438775"/>
          </a:xfrm>
          <a:prstGeom prst="bentConnector3">
            <a:avLst/>
          </a:prstGeom>
          <a:ln>
            <a:solidFill>
              <a:schemeClr val="bg2">
                <a:lumMod val="9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19CA9C5-664A-433F-ACDF-1ACFF2DA49E1}"/>
              </a:ext>
            </a:extLst>
          </p:cNvPr>
          <p:cNvSpPr txBox="1"/>
          <p:nvPr/>
        </p:nvSpPr>
        <p:spPr>
          <a:xfrm rot="17136815">
            <a:off x="5453394" y="2722810"/>
            <a:ext cx="1198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Token,Request</a:t>
            </a:r>
            <a:endParaRPr lang="en-US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D76E136-3B19-499B-88CF-B932D523C642}"/>
              </a:ext>
            </a:extLst>
          </p:cNvPr>
          <p:cNvSpPr txBox="1"/>
          <p:nvPr/>
        </p:nvSpPr>
        <p:spPr>
          <a:xfrm rot="20438189">
            <a:off x="6560140" y="3798121"/>
            <a:ext cx="1198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Token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186D797-4B6D-4BE0-B27E-35764F109CF8}"/>
              </a:ext>
            </a:extLst>
          </p:cNvPr>
          <p:cNvSpPr txBox="1"/>
          <p:nvPr/>
        </p:nvSpPr>
        <p:spPr>
          <a:xfrm rot="20438189">
            <a:off x="6788904" y="4045844"/>
            <a:ext cx="1431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Validation result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608AE19-6305-4655-93FC-2E7F6E582551}"/>
              </a:ext>
            </a:extLst>
          </p:cNvPr>
          <p:cNvSpPr txBox="1"/>
          <p:nvPr/>
        </p:nvSpPr>
        <p:spPr>
          <a:xfrm rot="17136815">
            <a:off x="4958671" y="2753401"/>
            <a:ext cx="1198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Result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0D4354F-F442-4C92-B991-3A4DAF57CBB9}"/>
              </a:ext>
            </a:extLst>
          </p:cNvPr>
          <p:cNvCxnSpPr>
            <a:cxnSpLocks/>
          </p:cNvCxnSpPr>
          <p:nvPr/>
        </p:nvCxnSpPr>
        <p:spPr>
          <a:xfrm flipH="1">
            <a:off x="3257624" y="4069586"/>
            <a:ext cx="1536268" cy="68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A2789B2-2E24-485D-AF4B-8D48563BAF16}"/>
              </a:ext>
            </a:extLst>
          </p:cNvPr>
          <p:cNvSpPr txBox="1"/>
          <p:nvPr/>
        </p:nvSpPr>
        <p:spPr>
          <a:xfrm>
            <a:off x="3432559" y="3784298"/>
            <a:ext cx="1198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Token,Request</a:t>
            </a:r>
            <a:endParaRPr lang="en-US" sz="14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F6BC233-B7DB-4AAB-A92C-461A8DBAAB73}"/>
              </a:ext>
            </a:extLst>
          </p:cNvPr>
          <p:cNvSpPr/>
          <p:nvPr/>
        </p:nvSpPr>
        <p:spPr>
          <a:xfrm>
            <a:off x="2460396" y="3062839"/>
            <a:ext cx="5308560" cy="877565"/>
          </a:xfrm>
          <a:custGeom>
            <a:avLst/>
            <a:gdLst>
              <a:gd name="connsiteX0" fmla="*/ 0 w 5241303"/>
              <a:gd name="connsiteY0" fmla="*/ 877565 h 877565"/>
              <a:gd name="connsiteX1" fmla="*/ 1875934 w 5241303"/>
              <a:gd name="connsiteY1" fmla="*/ 19726 h 877565"/>
              <a:gd name="connsiteX2" fmla="*/ 5241303 w 5241303"/>
              <a:gd name="connsiteY2" fmla="*/ 359091 h 87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41303" h="877565">
                <a:moveTo>
                  <a:pt x="0" y="877565"/>
                </a:moveTo>
                <a:cubicBezTo>
                  <a:pt x="501192" y="491851"/>
                  <a:pt x="1002384" y="106138"/>
                  <a:pt x="1875934" y="19726"/>
                </a:cubicBezTo>
                <a:cubicBezTo>
                  <a:pt x="2749484" y="-66686"/>
                  <a:pt x="3995393" y="146202"/>
                  <a:pt x="5241303" y="35909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2D767A9-BC80-4FD1-93D5-4C5D19D5D51F}"/>
              </a:ext>
            </a:extLst>
          </p:cNvPr>
          <p:cNvSpPr txBox="1"/>
          <p:nvPr/>
        </p:nvSpPr>
        <p:spPr>
          <a:xfrm rot="21287497">
            <a:off x="3956639" y="2801267"/>
            <a:ext cx="1198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Token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95D07B2-D196-48BE-BA57-3A36A9DB511C}"/>
              </a:ext>
            </a:extLst>
          </p:cNvPr>
          <p:cNvSpPr/>
          <p:nvPr/>
        </p:nvSpPr>
        <p:spPr>
          <a:xfrm>
            <a:off x="2213811" y="2536067"/>
            <a:ext cx="5621153" cy="1439167"/>
          </a:xfrm>
          <a:custGeom>
            <a:avLst/>
            <a:gdLst>
              <a:gd name="connsiteX0" fmla="*/ 5621153 w 5621153"/>
              <a:gd name="connsiteY0" fmla="*/ 823150 h 1439167"/>
              <a:gd name="connsiteX1" fmla="*/ 2810576 w 5621153"/>
              <a:gd name="connsiteY1" fmla="*/ 14628 h 1439167"/>
              <a:gd name="connsiteX2" fmla="*/ 0 w 5621153"/>
              <a:gd name="connsiteY2" fmla="*/ 1439167 h 143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21153" h="1439167">
                <a:moveTo>
                  <a:pt x="5621153" y="823150"/>
                </a:moveTo>
                <a:cubicBezTo>
                  <a:pt x="4684294" y="367554"/>
                  <a:pt x="3747435" y="-88041"/>
                  <a:pt x="2810576" y="14628"/>
                </a:cubicBezTo>
                <a:cubicBezTo>
                  <a:pt x="1873717" y="117297"/>
                  <a:pt x="936858" y="778232"/>
                  <a:pt x="0" y="143916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F4CD05-5F0D-4CDD-9FE3-CA5916768619}"/>
              </a:ext>
            </a:extLst>
          </p:cNvPr>
          <p:cNvSpPr txBox="1"/>
          <p:nvPr/>
        </p:nvSpPr>
        <p:spPr>
          <a:xfrm rot="20438189">
            <a:off x="3839000" y="2389537"/>
            <a:ext cx="1431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Validation result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4EB4200-C86A-435B-9571-73930CBB9F0C}"/>
              </a:ext>
            </a:extLst>
          </p:cNvPr>
          <p:cNvCxnSpPr>
            <a:stCxn id="9" idx="3"/>
            <a:endCxn id="8" idx="1"/>
          </p:cNvCxnSpPr>
          <p:nvPr/>
        </p:nvCxnSpPr>
        <p:spPr>
          <a:xfrm>
            <a:off x="3269402" y="4295828"/>
            <a:ext cx="1529476" cy="115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0B6E4B4-EE10-4EC1-87B0-16F4C0AF8895}"/>
              </a:ext>
            </a:extLst>
          </p:cNvPr>
          <p:cNvSpPr txBox="1"/>
          <p:nvPr/>
        </p:nvSpPr>
        <p:spPr>
          <a:xfrm>
            <a:off x="3761137" y="4210064"/>
            <a:ext cx="5597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48382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1" grpId="0"/>
      <p:bldP spid="21" grpId="1"/>
      <p:bldP spid="69" grpId="0"/>
      <p:bldP spid="71" grpId="0"/>
      <p:bldP spid="71" grpId="1"/>
      <p:bldP spid="72" grpId="0"/>
      <p:bldP spid="72" grpId="1"/>
      <p:bldP spid="73" grpId="0"/>
      <p:bldP spid="37" grpId="0"/>
      <p:bldP spid="37" grpId="1"/>
      <p:bldP spid="20" grpId="0" animBg="1"/>
      <p:bldP spid="20" grpId="1" animBg="1"/>
      <p:bldP spid="43" grpId="0"/>
      <p:bldP spid="43" grpId="1"/>
      <p:bldP spid="22" grpId="0" animBg="1"/>
      <p:bldP spid="22" grpId="1" animBg="1"/>
      <p:bldP spid="45" grpId="0"/>
      <p:bldP spid="45" grpId="1"/>
      <p:bldP spid="27" grpId="0"/>
      <p:bldP spid="2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Composability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General-purpose model for security analysis of protocols</a:t>
            </a:r>
          </a:p>
          <a:p>
            <a:r>
              <a:rPr lang="en-US" sz="3000" dirty="0"/>
              <a:t>Common understanding and common language</a:t>
            </a:r>
          </a:p>
          <a:p>
            <a:r>
              <a:rPr lang="en-US" altLang="en-US" sz="3000" dirty="0"/>
              <a:t>The UC approach:</a:t>
            </a:r>
            <a:br>
              <a:rPr lang="en-US" altLang="en-US" sz="3000" dirty="0"/>
            </a:br>
            <a:r>
              <a:rPr lang="en-US" altLang="en-US" sz="3000" dirty="0"/>
              <a:t>Specification via an Ideal-Service</a:t>
            </a:r>
            <a:endParaRPr lang="en-US" sz="3000" dirty="0"/>
          </a:p>
          <a:p>
            <a:pPr lvl="1"/>
            <a:r>
              <a:rPr lang="en-US" altLang="en-US" sz="2600" dirty="0">
                <a:sym typeface="Wingdings" pitchFamily="82" charset="2"/>
              </a:rPr>
              <a:t>The security of a system is reflected only in its effects on the rest of the external environment.</a:t>
            </a:r>
          </a:p>
          <a:p>
            <a:pPr lvl="1"/>
            <a:r>
              <a:rPr lang="en-US" altLang="en-US" sz="2600" dirty="0">
                <a:sym typeface="Wingdings" pitchFamily="82" charset="2"/>
              </a:rPr>
              <a:t>Therefore to capture the desired security of system </a:t>
            </a:r>
            <a:r>
              <a:rPr lang="el-GR" sz="2800" dirty="0"/>
              <a:t>π</a:t>
            </a:r>
            <a:r>
              <a:rPr lang="en-US" altLang="en-US" sz="2600" dirty="0">
                <a:sym typeface="Wingdings" pitchFamily="82" charset="2"/>
              </a:rPr>
              <a:t>:</a:t>
            </a:r>
          </a:p>
          <a:p>
            <a:pPr lvl="1"/>
            <a:r>
              <a:rPr lang="en-US" altLang="en-US" sz="2600" dirty="0">
                <a:sym typeface="Wingdings" pitchFamily="82" charset="2"/>
              </a:rPr>
              <a:t> 	Write an “ideal system” </a:t>
            </a:r>
            <a:r>
              <a:rPr lang="el-GR" sz="2800" dirty="0"/>
              <a:t>φ</a:t>
            </a:r>
            <a:r>
              <a:rPr lang="en-US" altLang="en-US" sz="2600" dirty="0">
                <a:sym typeface="Wingdings" pitchFamily="82" charset="2"/>
              </a:rPr>
              <a:t> that captures the desired effect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29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Composability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General-purpose model for security analysis of protocols</a:t>
            </a:r>
          </a:p>
          <a:p>
            <a:r>
              <a:rPr lang="en-US" sz="3000" dirty="0"/>
              <a:t>Common understanding and common language</a:t>
            </a:r>
          </a:p>
          <a:p>
            <a:r>
              <a:rPr lang="en-US" altLang="en-US" sz="3000" dirty="0"/>
              <a:t>The UC approach:</a:t>
            </a:r>
            <a:br>
              <a:rPr lang="en-US" altLang="en-US" sz="3000" dirty="0"/>
            </a:br>
            <a:r>
              <a:rPr lang="en-US" altLang="en-US" sz="3000" dirty="0"/>
              <a:t>Specification via an Ideal-Service</a:t>
            </a:r>
            <a:endParaRPr lang="en-US" sz="3000" dirty="0"/>
          </a:p>
          <a:p>
            <a:pPr lvl="1"/>
            <a:r>
              <a:rPr lang="en-US" altLang="en-US" sz="2600" dirty="0">
                <a:sym typeface="Wingdings" pitchFamily="82" charset="2"/>
              </a:rPr>
              <a:t>The security of a system is reflected only in its effects on the rest of the external environment.</a:t>
            </a:r>
          </a:p>
          <a:p>
            <a:pPr lvl="1"/>
            <a:r>
              <a:rPr lang="en-US" altLang="en-US" sz="2600" dirty="0">
                <a:sym typeface="Wingdings" pitchFamily="82" charset="2"/>
              </a:rPr>
              <a:t>Therefore to capture the desired security of system </a:t>
            </a:r>
            <a:r>
              <a:rPr lang="el-GR" sz="2800" dirty="0"/>
              <a:t>π</a:t>
            </a:r>
            <a:r>
              <a:rPr lang="en-US" altLang="en-US" sz="2600" dirty="0">
                <a:sym typeface="Wingdings" pitchFamily="82" charset="2"/>
              </a:rPr>
              <a:t>:</a:t>
            </a:r>
          </a:p>
          <a:p>
            <a:pPr lvl="1"/>
            <a:r>
              <a:rPr lang="en-US" altLang="en-US" sz="2600" dirty="0">
                <a:sym typeface="Wingdings" pitchFamily="82" charset="2"/>
              </a:rPr>
              <a:t> 	Write an “ideal system” </a:t>
            </a:r>
            <a:r>
              <a:rPr lang="el-GR" sz="2800" dirty="0"/>
              <a:t>φ</a:t>
            </a:r>
            <a:r>
              <a:rPr lang="en-US" altLang="en-US" sz="2600" dirty="0">
                <a:sym typeface="Wingdings" pitchFamily="82" charset="2"/>
              </a:rPr>
              <a:t> that captures the desired effect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026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91440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 dirty="0"/>
              <a:t>Protocol emulation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4800600"/>
            <a:ext cx="8305800" cy="190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>
                <a:sym typeface="Wingdings" pitchFamily="82" charset="2"/>
              </a:rPr>
              <a:t>Protocol  </a:t>
            </a:r>
            <a:r>
              <a:rPr lang="el-GR" altLang="en-US" sz="2400" dirty="0">
                <a:sym typeface="Wingdings" pitchFamily="82" charset="2"/>
              </a:rPr>
              <a:t>π</a:t>
            </a:r>
            <a:r>
              <a:rPr lang="en-US" altLang="en-US" sz="2400" dirty="0">
                <a:sym typeface="Wingdings" pitchFamily="82" charset="2"/>
              </a:rPr>
              <a:t>  </a:t>
            </a:r>
            <a:r>
              <a:rPr lang="en-US" altLang="en-US" sz="2400" i="1" dirty="0">
                <a:solidFill>
                  <a:srgbClr val="9933FF"/>
                </a:solidFill>
                <a:sym typeface="Wingdings" pitchFamily="82" charset="2"/>
              </a:rPr>
              <a:t>UC-emulates</a:t>
            </a:r>
            <a:r>
              <a:rPr lang="en-US" altLang="en-US" sz="2400" dirty="0">
                <a:sym typeface="Wingdings" pitchFamily="82" charset="2"/>
              </a:rPr>
              <a:t> protocol </a:t>
            </a:r>
            <a:r>
              <a:rPr lang="el-GR" altLang="en-US" sz="2400" dirty="0">
                <a:sym typeface="Wingdings" pitchFamily="82" charset="2"/>
              </a:rPr>
              <a:t>φ</a:t>
            </a:r>
            <a:r>
              <a:rPr lang="en-US" altLang="en-US" sz="2400" dirty="0">
                <a:sym typeface="Wingdings" pitchFamily="82" charset="2"/>
              </a:rPr>
              <a:t> if  for all A there     exists S such that for all E,     </a:t>
            </a:r>
            <a:r>
              <a:rPr lang="en-US" altLang="en-US" sz="2400" dirty="0" err="1">
                <a:sym typeface="Wingdings" pitchFamily="82" charset="2"/>
              </a:rPr>
              <a:t>Exec</a:t>
            </a:r>
            <a:r>
              <a:rPr lang="en-US" altLang="en-US" sz="2400" baseline="-25000" dirty="0" err="1">
                <a:sym typeface="Wingdings" pitchFamily="82" charset="2"/>
              </a:rPr>
              <a:t>E,A</a:t>
            </a:r>
            <a:r>
              <a:rPr lang="en-US" altLang="en-US" sz="2400" baseline="-25000" dirty="0">
                <a:sym typeface="Wingdings" pitchFamily="82" charset="2"/>
              </a:rPr>
              <a:t>,</a:t>
            </a:r>
            <a:r>
              <a:rPr lang="el-GR" altLang="en-US" sz="2400" baseline="-25000" dirty="0">
                <a:sym typeface="Wingdings" pitchFamily="82" charset="2"/>
              </a:rPr>
              <a:t>π</a:t>
            </a:r>
            <a:r>
              <a:rPr lang="en-US" altLang="en-US" sz="2400" dirty="0">
                <a:sym typeface="Wingdings" pitchFamily="82" charset="2"/>
              </a:rPr>
              <a:t> ~ </a:t>
            </a:r>
            <a:r>
              <a:rPr lang="en-US" altLang="en-US" sz="2400" dirty="0" err="1">
                <a:sym typeface="Wingdings" pitchFamily="82" charset="2"/>
              </a:rPr>
              <a:t>Exec</a:t>
            </a:r>
            <a:r>
              <a:rPr lang="en-US" altLang="en-US" sz="2400" baseline="-25000" dirty="0" err="1">
                <a:sym typeface="Wingdings" pitchFamily="82" charset="2"/>
              </a:rPr>
              <a:t>E,S</a:t>
            </a:r>
            <a:r>
              <a:rPr lang="en-US" altLang="en-US" sz="2400" baseline="-25000" dirty="0">
                <a:sym typeface="Wingdings" pitchFamily="82" charset="2"/>
              </a:rPr>
              <a:t>,</a:t>
            </a:r>
            <a:r>
              <a:rPr lang="el-GR" altLang="en-US" sz="2400" baseline="-25000" dirty="0">
                <a:sym typeface="Wingdings" pitchFamily="82" charset="2"/>
              </a:rPr>
              <a:t>φ</a:t>
            </a:r>
            <a:r>
              <a:rPr lang="en-US" altLang="en-US" sz="2400" baseline="-25000" dirty="0">
                <a:sym typeface="Wingdings" pitchFamily="82" charset="2"/>
              </a:rPr>
              <a:t> .</a:t>
            </a:r>
          </a:p>
          <a:p>
            <a:pPr marL="0" indent="0">
              <a:buNone/>
            </a:pPr>
            <a:r>
              <a:rPr lang="en-US" altLang="en-US" sz="2400" dirty="0">
                <a:sym typeface="Wingdings" pitchFamily="82" charset="2"/>
              </a:rPr>
              <a:t>(</a:t>
            </a:r>
            <a:r>
              <a:rPr lang="en-US" altLang="en-US" sz="2400" dirty="0" err="1">
                <a:sym typeface="Wingdings" pitchFamily="82" charset="2"/>
              </a:rPr>
              <a:t>Exec</a:t>
            </a:r>
            <a:r>
              <a:rPr lang="en-US" altLang="en-US" sz="2400" baseline="-25000" dirty="0" err="1">
                <a:sym typeface="Wingdings" pitchFamily="82" charset="2"/>
              </a:rPr>
              <a:t>E</a:t>
            </a:r>
            <a:r>
              <a:rPr lang="en-US" altLang="en-US" sz="2400" baseline="-25000" dirty="0">
                <a:sym typeface="Wingdings" pitchFamily="82" charset="2"/>
              </a:rPr>
              <a:t>,… </a:t>
            </a:r>
            <a:r>
              <a:rPr lang="en-US" altLang="en-US" sz="2400" dirty="0">
                <a:sym typeface="Wingdings" pitchFamily="82" charset="2"/>
              </a:rPr>
              <a:t>returns the output of E from the execution  …)</a:t>
            </a:r>
          </a:p>
          <a:p>
            <a:pPr marL="0" indent="0">
              <a:buNone/>
            </a:pPr>
            <a:endParaRPr lang="en-US" altLang="en-US" sz="2400" baseline="-25000" dirty="0">
              <a:sym typeface="Wingdings" pitchFamily="82" charset="2"/>
            </a:endParaRPr>
          </a:p>
        </p:txBody>
      </p:sp>
      <p:sp>
        <p:nvSpPr>
          <p:cNvPr id="14" name="L-Shape 13"/>
          <p:cNvSpPr/>
          <p:nvPr/>
        </p:nvSpPr>
        <p:spPr>
          <a:xfrm rot="5400000">
            <a:off x="7790519" y="3489736"/>
            <a:ext cx="878162" cy="457200"/>
          </a:xfrm>
          <a:prstGeom prst="corner">
            <a:avLst>
              <a:gd name="adj1" fmla="val 100000"/>
              <a:gd name="adj2" fmla="val 10615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7924800" y="2513208"/>
            <a:ext cx="0" cy="391885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215837" y="2535760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API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7513432" y="3417652"/>
            <a:ext cx="487568" cy="1134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5400000">
            <a:off x="7289889" y="3708495"/>
            <a:ext cx="899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Side-effects</a:t>
            </a:r>
            <a:endParaRPr lang="en-US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8077200" y="3581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8276579" y="1624294"/>
            <a:ext cx="5298" cy="4331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019800" y="2049117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~</a:t>
            </a:r>
          </a:p>
        </p:txBody>
      </p:sp>
      <p:sp>
        <p:nvSpPr>
          <p:cNvPr id="56" name="L-Shape 55"/>
          <p:cNvSpPr/>
          <p:nvPr/>
        </p:nvSpPr>
        <p:spPr>
          <a:xfrm rot="10800000">
            <a:off x="7162800" y="2133600"/>
            <a:ext cx="2209801" cy="2057400"/>
          </a:xfrm>
          <a:prstGeom prst="corner">
            <a:avLst>
              <a:gd name="adj1" fmla="val 19345"/>
              <a:gd name="adj2" fmla="val 2361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/>
          <p:nvPr/>
        </p:nvCxnSpPr>
        <p:spPr>
          <a:xfrm flipH="1" flipV="1">
            <a:off x="8427832" y="3429000"/>
            <a:ext cx="487568" cy="1134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 rot="5400000">
            <a:off x="8204289" y="3719843"/>
            <a:ext cx="899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Side-effects</a:t>
            </a:r>
            <a:endParaRPr lang="en-US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8136523" y="2170247"/>
            <a:ext cx="285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54" name="L-Shape 53"/>
          <p:cNvSpPr/>
          <p:nvPr/>
        </p:nvSpPr>
        <p:spPr>
          <a:xfrm rot="5400000">
            <a:off x="7200315" y="2882655"/>
            <a:ext cx="1277301" cy="1272222"/>
          </a:xfrm>
          <a:prstGeom prst="corner">
            <a:avLst>
              <a:gd name="adj1" fmla="val 26941"/>
              <a:gd name="adj2" fmla="val 2704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7202856" y="288011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φ</a:t>
            </a:r>
            <a:endParaRPr lang="en-US" dirty="0"/>
          </a:p>
        </p:txBody>
      </p:sp>
      <p:sp>
        <p:nvSpPr>
          <p:cNvPr id="29" name="L-Shape 28"/>
          <p:cNvSpPr/>
          <p:nvPr/>
        </p:nvSpPr>
        <p:spPr>
          <a:xfrm rot="5400000">
            <a:off x="3599519" y="3465643"/>
            <a:ext cx="878162" cy="457200"/>
          </a:xfrm>
          <a:prstGeom prst="corner">
            <a:avLst>
              <a:gd name="adj1" fmla="val 100000"/>
              <a:gd name="adj2" fmla="val 10615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3733800" y="2489115"/>
            <a:ext cx="0" cy="391885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024837" y="2511667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API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3322432" y="3393559"/>
            <a:ext cx="487568" cy="1134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rot="5400000">
            <a:off x="3098889" y="3684402"/>
            <a:ext cx="899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Side-effects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355730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4085579" y="1600201"/>
            <a:ext cx="5298" cy="4331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L-Shape 40"/>
          <p:cNvSpPr/>
          <p:nvPr/>
        </p:nvSpPr>
        <p:spPr>
          <a:xfrm rot="10800000">
            <a:off x="2971800" y="2109507"/>
            <a:ext cx="2209801" cy="2057400"/>
          </a:xfrm>
          <a:prstGeom prst="corner">
            <a:avLst>
              <a:gd name="adj1" fmla="val 19345"/>
              <a:gd name="adj2" fmla="val 2361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 flipH="1" flipV="1">
            <a:off x="4236832" y="3404907"/>
            <a:ext cx="487568" cy="1134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945523" y="2146154"/>
            <a:ext cx="285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49" name="L-Shape 48"/>
          <p:cNvSpPr/>
          <p:nvPr/>
        </p:nvSpPr>
        <p:spPr>
          <a:xfrm rot="5400000">
            <a:off x="3009315" y="2858562"/>
            <a:ext cx="1277301" cy="1272222"/>
          </a:xfrm>
          <a:prstGeom prst="corner">
            <a:avLst>
              <a:gd name="adj1" fmla="val 26941"/>
              <a:gd name="adj2" fmla="val 2704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011856" y="28560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836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dirty="0"/>
              <a:t>The universal composition theorem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4586644" cy="4785360"/>
          </a:xfrm>
        </p:spPr>
        <p:txBody>
          <a:bodyPr>
            <a:normAutofit/>
          </a:bodyPr>
          <a:lstStyle/>
          <a:p>
            <a:pPr marL="314280" indent="-314280">
              <a:lnSpc>
                <a:spcPct val="93000"/>
              </a:lnSpc>
              <a:spcBef>
                <a:spcPts val="598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GB" sz="1800" dirty="0"/>
              <a:t>Protocol </a:t>
            </a:r>
            <a:r>
              <a:rPr lang="el-GR" sz="1800" dirty="0"/>
              <a:t>π</a:t>
            </a:r>
            <a:r>
              <a:rPr lang="en-US" sz="1800" dirty="0"/>
              <a:t>  that emulates protocol </a:t>
            </a:r>
            <a:r>
              <a:rPr lang="el-GR" sz="1800" dirty="0"/>
              <a:t>φ</a:t>
            </a:r>
            <a:endParaRPr lang="en-US" sz="1800" dirty="0"/>
          </a:p>
          <a:p>
            <a:pPr marL="314280" indent="-314280">
              <a:lnSpc>
                <a:spcPct val="93000"/>
              </a:lnSpc>
              <a:spcBef>
                <a:spcPts val="598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US" sz="1800" dirty="0"/>
              <a:t>Protocol  </a:t>
            </a:r>
            <a:r>
              <a:rPr lang="el-GR" sz="1800" dirty="0"/>
              <a:t>ρ</a:t>
            </a:r>
            <a:r>
              <a:rPr lang="en-US" sz="1800" dirty="0"/>
              <a:t>   that makes subprotocol calls to </a:t>
            </a:r>
            <a:r>
              <a:rPr lang="el-GR" sz="1800" dirty="0"/>
              <a:t>φ</a:t>
            </a:r>
            <a:endParaRPr lang="en-US" sz="1800" dirty="0"/>
          </a:p>
          <a:p>
            <a:pPr marL="0" indent="0">
              <a:lnSpc>
                <a:spcPct val="93000"/>
              </a:lnSpc>
              <a:spcBef>
                <a:spcPts val="598"/>
              </a:spcBef>
              <a:buClr>
                <a:srgbClr val="333399"/>
              </a:buClr>
              <a:buNone/>
            </a:pPr>
            <a:endParaRPr lang="en-US" sz="1800" dirty="0"/>
          </a:p>
          <a:p>
            <a:pPr marL="0" indent="0">
              <a:lnSpc>
                <a:spcPct val="93000"/>
              </a:lnSpc>
              <a:spcBef>
                <a:spcPts val="598"/>
              </a:spcBef>
              <a:buClr>
                <a:srgbClr val="333399"/>
              </a:buClr>
              <a:buNone/>
            </a:pPr>
            <a:r>
              <a:rPr lang="en-US" sz="1800" dirty="0"/>
              <a:t>Result:   A protocol </a:t>
            </a:r>
            <a:r>
              <a:rPr lang="el-GR" sz="1800" dirty="0"/>
              <a:t>ρ</a:t>
            </a:r>
            <a:r>
              <a:rPr lang="el-GR" sz="1800" baseline="30000" dirty="0"/>
              <a:t>φ</a:t>
            </a:r>
            <a:r>
              <a:rPr lang="en-US" sz="1800" baseline="30000" dirty="0">
                <a:sym typeface="Wingdings" panose="05000000000000000000" pitchFamily="2" charset="2"/>
              </a:rPr>
              <a:t></a:t>
            </a:r>
            <a:r>
              <a:rPr lang="el-GR" sz="1800" baseline="30000" dirty="0"/>
              <a:t>π </a:t>
            </a:r>
            <a:r>
              <a:rPr lang="en-US" sz="1800" baseline="30000" dirty="0"/>
              <a:t> </a:t>
            </a:r>
            <a:r>
              <a:rPr lang="en-US" sz="1800" dirty="0"/>
              <a:t>Where:</a:t>
            </a:r>
          </a:p>
          <a:p>
            <a:pPr>
              <a:lnSpc>
                <a:spcPct val="93000"/>
              </a:lnSpc>
              <a:spcBef>
                <a:spcPts val="598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US" sz="1800" dirty="0"/>
              <a:t>The calls to each MI of </a:t>
            </a:r>
            <a:r>
              <a:rPr lang="el-GR" sz="1800" dirty="0"/>
              <a:t>φ</a:t>
            </a:r>
            <a:r>
              <a:rPr lang="en-US" sz="1800" dirty="0"/>
              <a:t> are replaced by calls to a MI of </a:t>
            </a:r>
            <a:r>
              <a:rPr lang="el-GR" sz="1800" dirty="0"/>
              <a:t>π</a:t>
            </a:r>
            <a:endParaRPr lang="en-US" sz="1800" dirty="0"/>
          </a:p>
          <a:p>
            <a:pPr>
              <a:lnSpc>
                <a:spcPct val="93000"/>
              </a:lnSpc>
              <a:spcBef>
                <a:spcPts val="598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US" sz="1800" dirty="0"/>
              <a:t>Values returned from each MI of </a:t>
            </a:r>
            <a:r>
              <a:rPr lang="el-GR" sz="1800" dirty="0"/>
              <a:t>π</a:t>
            </a:r>
            <a:r>
              <a:rPr lang="en-US" sz="1800" dirty="0"/>
              <a:t> are treated as coming from a MI of </a:t>
            </a:r>
            <a:r>
              <a:rPr lang="el-GR" sz="1800" dirty="0"/>
              <a:t>φ</a:t>
            </a:r>
            <a:endParaRPr lang="en-US" sz="1800" dirty="0"/>
          </a:p>
          <a:p>
            <a:pPr marL="0" indent="0">
              <a:buNone/>
            </a:pPr>
            <a:r>
              <a:rPr lang="en-US" sz="2400" b="1" i="1" dirty="0"/>
              <a:t>Universal Composability: </a:t>
            </a:r>
            <a:r>
              <a:rPr lang="en-US" sz="2400" dirty="0"/>
              <a:t>If we can show that a protocol satisfies some security properties, these security properties will remain even when we compose it with other protocols.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44200" y="6470002"/>
            <a:ext cx="973667" cy="274320"/>
          </a:xfrm>
        </p:spPr>
        <p:txBody>
          <a:bodyPr/>
          <a:lstStyle/>
          <a:p>
            <a:fld id="{6FFD5FBD-E545-4CFF-9D3E-0E04A8F2413A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L-Shape 4">
            <a:extLst>
              <a:ext uri="{FF2B5EF4-FFF2-40B4-BE49-F238E27FC236}">
                <a16:creationId xmlns:a16="http://schemas.microsoft.com/office/drawing/2014/main" id="{B61929FD-34C4-4BFD-B142-2DBE0CD35451}"/>
              </a:ext>
            </a:extLst>
          </p:cNvPr>
          <p:cNvSpPr/>
          <p:nvPr/>
        </p:nvSpPr>
        <p:spPr>
          <a:xfrm rot="10800000">
            <a:off x="5400020" y="1447799"/>
            <a:ext cx="2209801" cy="1830364"/>
          </a:xfrm>
          <a:prstGeom prst="corner">
            <a:avLst>
              <a:gd name="adj1" fmla="val 19345"/>
              <a:gd name="adj2" fmla="val 2361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901883-B20B-41E5-893F-2D817AA7560F}"/>
              </a:ext>
            </a:extLst>
          </p:cNvPr>
          <p:cNvSpPr/>
          <p:nvPr/>
        </p:nvSpPr>
        <p:spPr>
          <a:xfrm>
            <a:off x="5521715" y="2233893"/>
            <a:ext cx="1132511" cy="1077875"/>
          </a:xfrm>
          <a:prstGeom prst="rect">
            <a:avLst/>
          </a:prstGeom>
          <a:solidFill>
            <a:srgbClr val="72BF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6A491864-5265-46D4-9CE0-CC75B5572041}"/>
              </a:ext>
            </a:extLst>
          </p:cNvPr>
          <p:cNvSpPr/>
          <p:nvPr/>
        </p:nvSpPr>
        <p:spPr>
          <a:xfrm rot="5400000">
            <a:off x="9444855" y="2710561"/>
            <a:ext cx="723066" cy="457200"/>
          </a:xfrm>
          <a:prstGeom prst="corner">
            <a:avLst>
              <a:gd name="adj1" fmla="val 100000"/>
              <a:gd name="adj2" fmla="val 10615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D67C71D-5085-4D57-8F18-BB95ECE24E42}"/>
              </a:ext>
            </a:extLst>
          </p:cNvPr>
          <p:cNvCxnSpPr/>
          <p:nvPr/>
        </p:nvCxnSpPr>
        <p:spPr>
          <a:xfrm flipV="1">
            <a:off x="6149478" y="1842009"/>
            <a:ext cx="0" cy="39188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D975CF4-C213-4111-9E45-73133794D51D}"/>
              </a:ext>
            </a:extLst>
          </p:cNvPr>
          <p:cNvSpPr txBox="1"/>
          <p:nvPr/>
        </p:nvSpPr>
        <p:spPr>
          <a:xfrm>
            <a:off x="5675757" y="186456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API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D38EDA9-2A4E-490A-9174-34A37C8B4EE0}"/>
              </a:ext>
            </a:extLst>
          </p:cNvPr>
          <p:cNvCxnSpPr/>
          <p:nvPr/>
        </p:nvCxnSpPr>
        <p:spPr>
          <a:xfrm flipH="1" flipV="1">
            <a:off x="6705602" y="2476500"/>
            <a:ext cx="457200" cy="1134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8FF57FC-3024-43CA-A1D5-A13C6B052CA4}"/>
              </a:ext>
            </a:extLst>
          </p:cNvPr>
          <p:cNvSpPr txBox="1"/>
          <p:nvPr/>
        </p:nvSpPr>
        <p:spPr>
          <a:xfrm rot="5400000">
            <a:off x="6453703" y="2739215"/>
            <a:ext cx="985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Side-effects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4FCCF55-8C9E-42F6-B68F-4DD9EC719FEF}"/>
              </a:ext>
            </a:extLst>
          </p:cNvPr>
          <p:cNvCxnSpPr/>
          <p:nvPr/>
        </p:nvCxnSpPr>
        <p:spPr>
          <a:xfrm flipV="1">
            <a:off x="9525000" y="1838017"/>
            <a:ext cx="0" cy="39188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976A390-940B-472E-8FE9-B2BA250157F8}"/>
              </a:ext>
            </a:extLst>
          </p:cNvPr>
          <p:cNvSpPr txBox="1"/>
          <p:nvPr/>
        </p:nvSpPr>
        <p:spPr>
          <a:xfrm>
            <a:off x="9030041" y="1860569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API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2C89D43-975A-41BD-A627-63AE0EE824B4}"/>
              </a:ext>
            </a:extLst>
          </p:cNvPr>
          <p:cNvCxnSpPr/>
          <p:nvPr/>
        </p:nvCxnSpPr>
        <p:spPr>
          <a:xfrm flipH="1" flipV="1">
            <a:off x="9113632" y="2742461"/>
            <a:ext cx="487568" cy="1134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191C0B5-3CCC-4596-8873-40AD84DA1FA4}"/>
              </a:ext>
            </a:extLst>
          </p:cNvPr>
          <p:cNvSpPr txBox="1"/>
          <p:nvPr/>
        </p:nvSpPr>
        <p:spPr>
          <a:xfrm rot="5400000">
            <a:off x="8879910" y="3035434"/>
            <a:ext cx="899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Side-effects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4238AA-0680-49C0-B719-E40E99FDB2DE}"/>
              </a:ext>
            </a:extLst>
          </p:cNvPr>
          <p:cNvSpPr txBox="1"/>
          <p:nvPr/>
        </p:nvSpPr>
        <p:spPr>
          <a:xfrm>
            <a:off x="6349623" y="1507635"/>
            <a:ext cx="285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B4193E-F0BB-44FA-9038-FA5DB5618129}"/>
              </a:ext>
            </a:extLst>
          </p:cNvPr>
          <p:cNvSpPr txBox="1"/>
          <p:nvPr/>
        </p:nvSpPr>
        <p:spPr>
          <a:xfrm>
            <a:off x="9662267" y="28013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3DAF73-D903-4150-ABDD-CBDD36967265}"/>
              </a:ext>
            </a:extLst>
          </p:cNvPr>
          <p:cNvSpPr txBox="1"/>
          <p:nvPr/>
        </p:nvSpPr>
        <p:spPr>
          <a:xfrm>
            <a:off x="5912998" y="255779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>
                <a:solidFill>
                  <a:srgbClr val="333399"/>
                </a:solidFill>
              </a:rPr>
              <a:t>π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34B000-3004-45BB-A4CD-77CA890B05A4}"/>
              </a:ext>
            </a:extLst>
          </p:cNvPr>
          <p:cNvSpPr txBox="1"/>
          <p:nvPr/>
        </p:nvSpPr>
        <p:spPr>
          <a:xfrm>
            <a:off x="7890863" y="2016545"/>
            <a:ext cx="5886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~</a:t>
            </a:r>
          </a:p>
        </p:txBody>
      </p:sp>
      <p:sp>
        <p:nvSpPr>
          <p:cNvPr id="20" name="L-Shape 19">
            <a:extLst>
              <a:ext uri="{FF2B5EF4-FFF2-40B4-BE49-F238E27FC236}">
                <a16:creationId xmlns:a16="http://schemas.microsoft.com/office/drawing/2014/main" id="{BC56EBF5-53DB-41BD-80B5-6E64658FD9D1}"/>
              </a:ext>
            </a:extLst>
          </p:cNvPr>
          <p:cNvSpPr/>
          <p:nvPr/>
        </p:nvSpPr>
        <p:spPr>
          <a:xfrm rot="10800000">
            <a:off x="8762999" y="1458409"/>
            <a:ext cx="2209801" cy="1830364"/>
          </a:xfrm>
          <a:prstGeom prst="corner">
            <a:avLst>
              <a:gd name="adj1" fmla="val 19345"/>
              <a:gd name="adj2" fmla="val 2361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D293D22-EE37-4C6B-84D9-D17948EB3FD5}"/>
              </a:ext>
            </a:extLst>
          </p:cNvPr>
          <p:cNvCxnSpPr/>
          <p:nvPr/>
        </p:nvCxnSpPr>
        <p:spPr>
          <a:xfrm flipH="1" flipV="1">
            <a:off x="10028032" y="2753809"/>
            <a:ext cx="487568" cy="1134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13098B6-5B52-4DAF-B5F6-08C573637615}"/>
              </a:ext>
            </a:extLst>
          </p:cNvPr>
          <p:cNvSpPr txBox="1"/>
          <p:nvPr/>
        </p:nvSpPr>
        <p:spPr>
          <a:xfrm rot="5400000">
            <a:off x="9794310" y="3046782"/>
            <a:ext cx="899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Side-effects</a:t>
            </a:r>
            <a:endParaRPr lang="en-US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79EAD2-410A-4CB3-91D4-7BC024905957}"/>
              </a:ext>
            </a:extLst>
          </p:cNvPr>
          <p:cNvSpPr txBox="1"/>
          <p:nvPr/>
        </p:nvSpPr>
        <p:spPr>
          <a:xfrm>
            <a:off x="9736723" y="1495056"/>
            <a:ext cx="285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4" name="L-Shape 23">
            <a:extLst>
              <a:ext uri="{FF2B5EF4-FFF2-40B4-BE49-F238E27FC236}">
                <a16:creationId xmlns:a16="http://schemas.microsoft.com/office/drawing/2014/main" id="{D6014F5B-211E-42C7-8D68-52AED605072B}"/>
              </a:ext>
            </a:extLst>
          </p:cNvPr>
          <p:cNvSpPr/>
          <p:nvPr/>
        </p:nvSpPr>
        <p:spPr>
          <a:xfrm rot="5400000">
            <a:off x="8867165" y="2140816"/>
            <a:ext cx="1091104" cy="1219323"/>
          </a:xfrm>
          <a:prstGeom prst="corner">
            <a:avLst>
              <a:gd name="adj1" fmla="val 26941"/>
              <a:gd name="adj2" fmla="val 2704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0F32C8-F792-4D3B-B450-C2355783EED9}"/>
              </a:ext>
            </a:extLst>
          </p:cNvPr>
          <p:cNvSpPr txBox="1"/>
          <p:nvPr/>
        </p:nvSpPr>
        <p:spPr>
          <a:xfrm>
            <a:off x="8799048" y="2204922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>
                <a:solidFill>
                  <a:srgbClr val="333399"/>
                </a:solidFill>
              </a:rPr>
              <a:t>φ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712886-93F6-4253-863C-248B8D575778}"/>
              </a:ext>
            </a:extLst>
          </p:cNvPr>
          <p:cNvSpPr txBox="1"/>
          <p:nvPr/>
        </p:nvSpPr>
        <p:spPr>
          <a:xfrm>
            <a:off x="7886251" y="4586296"/>
            <a:ext cx="5886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~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5B1052-AFEB-4B22-8586-36686B745DBB}"/>
              </a:ext>
            </a:extLst>
          </p:cNvPr>
          <p:cNvSpPr txBox="1"/>
          <p:nvPr/>
        </p:nvSpPr>
        <p:spPr>
          <a:xfrm rot="5400000">
            <a:off x="7902494" y="3328237"/>
            <a:ext cx="676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ym typeface="Wingdings" panose="05000000000000000000" pitchFamily="2" charset="2"/>
              </a:rPr>
              <a:t></a:t>
            </a:r>
            <a:endParaRPr lang="en-US" sz="3600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C9A11CE-342E-449F-9527-32E47AC8252C}"/>
              </a:ext>
            </a:extLst>
          </p:cNvPr>
          <p:cNvGrpSpPr/>
          <p:nvPr/>
        </p:nvGrpSpPr>
        <p:grpSpPr>
          <a:xfrm>
            <a:off x="5092567" y="3747254"/>
            <a:ext cx="2527434" cy="2653415"/>
            <a:chOff x="5092567" y="3747254"/>
            <a:chExt cx="2527434" cy="2653415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928CE9A-39A6-4AD4-9496-94D22DE597AF}"/>
                </a:ext>
              </a:extLst>
            </p:cNvPr>
            <p:cNvCxnSpPr/>
            <p:nvPr/>
          </p:nvCxnSpPr>
          <p:spPr>
            <a:xfrm flipV="1">
              <a:off x="6172203" y="4180115"/>
              <a:ext cx="0" cy="3918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D9F6084-9D77-4624-B02D-684B7D855AD4}"/>
                </a:ext>
              </a:extLst>
            </p:cNvPr>
            <p:cNvSpPr txBox="1"/>
            <p:nvPr/>
          </p:nvSpPr>
          <p:spPr>
            <a:xfrm>
              <a:off x="5681360" y="4149416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API</a:t>
              </a:r>
            </a:p>
          </p:txBody>
        </p:sp>
        <p:sp>
          <p:nvSpPr>
            <p:cNvPr id="29" name="L-Shape 28">
              <a:extLst>
                <a:ext uri="{FF2B5EF4-FFF2-40B4-BE49-F238E27FC236}">
                  <a16:creationId xmlns:a16="http://schemas.microsoft.com/office/drawing/2014/main" id="{E2EC60F2-1F90-486E-A65B-184BBB6A346F}"/>
                </a:ext>
              </a:extLst>
            </p:cNvPr>
            <p:cNvSpPr/>
            <p:nvPr/>
          </p:nvSpPr>
          <p:spPr>
            <a:xfrm rot="10800000">
              <a:off x="5410200" y="3747254"/>
              <a:ext cx="2209801" cy="2639757"/>
            </a:xfrm>
            <a:prstGeom prst="corner">
              <a:avLst>
                <a:gd name="adj1" fmla="val 19345"/>
                <a:gd name="adj2" fmla="val 23611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FA5F0BA-DE94-4E6C-83AC-2F5038779AF7}"/>
                </a:ext>
              </a:extLst>
            </p:cNvPr>
            <p:cNvCxnSpPr/>
            <p:nvPr/>
          </p:nvCxnSpPr>
          <p:spPr>
            <a:xfrm flipH="1" flipV="1">
              <a:off x="6629403" y="4759163"/>
              <a:ext cx="487568" cy="1134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622394-6C94-4D77-9E7B-9EB8021B348D}"/>
                </a:ext>
              </a:extLst>
            </p:cNvPr>
            <p:cNvSpPr txBox="1"/>
            <p:nvPr/>
          </p:nvSpPr>
          <p:spPr>
            <a:xfrm rot="5400000">
              <a:off x="6451692" y="5050006"/>
              <a:ext cx="8990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Side-effects</a:t>
              </a:r>
              <a:endParaRPr lang="en-US" sz="16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37B979A-57E4-48D5-B7EE-F3BD5359DE32}"/>
                </a:ext>
              </a:extLst>
            </p:cNvPr>
            <p:cNvSpPr txBox="1"/>
            <p:nvPr/>
          </p:nvSpPr>
          <p:spPr>
            <a:xfrm>
              <a:off x="6383926" y="3783903"/>
              <a:ext cx="2856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203AD3B-C579-4A41-9B7F-785B7BE5BB4C}"/>
                </a:ext>
              </a:extLst>
            </p:cNvPr>
            <p:cNvSpPr/>
            <p:nvPr/>
          </p:nvSpPr>
          <p:spPr>
            <a:xfrm>
              <a:off x="5507072" y="4585657"/>
              <a:ext cx="1132511" cy="1122786"/>
            </a:xfrm>
            <a:prstGeom prst="rect">
              <a:avLst/>
            </a:prstGeom>
            <a:solidFill>
              <a:srgbClr val="EF57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B86AF85-71B7-4415-A4E2-188E833FB910}"/>
                </a:ext>
              </a:extLst>
            </p:cNvPr>
            <p:cNvSpPr txBox="1"/>
            <p:nvPr/>
          </p:nvSpPr>
          <p:spPr>
            <a:xfrm>
              <a:off x="5882660" y="492871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>
                  <a:solidFill>
                    <a:srgbClr val="333399"/>
                  </a:solidFill>
                </a:rPr>
                <a:t>ρ</a:t>
              </a:r>
              <a:endParaRPr lang="en-US" dirty="0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229278D-26AB-4BC4-9CD1-F09C61DCD625}"/>
                </a:ext>
              </a:extLst>
            </p:cNvPr>
            <p:cNvCxnSpPr/>
            <p:nvPr/>
          </p:nvCxnSpPr>
          <p:spPr>
            <a:xfrm flipV="1">
              <a:off x="5243156" y="5717771"/>
              <a:ext cx="226353" cy="3839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817B8139-A8A4-4F9B-9DF2-8A2FBA1AB4DF}"/>
                </a:ext>
              </a:extLst>
            </p:cNvPr>
            <p:cNvCxnSpPr/>
            <p:nvPr/>
          </p:nvCxnSpPr>
          <p:spPr>
            <a:xfrm flipH="1" flipV="1">
              <a:off x="6477000" y="5713797"/>
              <a:ext cx="154536" cy="39188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BE087E7-47AA-4108-AA82-FF0E11222844}"/>
                </a:ext>
              </a:extLst>
            </p:cNvPr>
            <p:cNvSpPr txBox="1"/>
            <p:nvPr/>
          </p:nvSpPr>
          <p:spPr>
            <a:xfrm>
              <a:off x="6123102" y="600172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11E811A-DB0B-4715-A77A-9A8949D5E365}"/>
                </a:ext>
              </a:extLst>
            </p:cNvPr>
            <p:cNvCxnSpPr/>
            <p:nvPr/>
          </p:nvCxnSpPr>
          <p:spPr>
            <a:xfrm flipV="1">
              <a:off x="5897074" y="5736737"/>
              <a:ext cx="46529" cy="39161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4216D33-DF9A-4FD8-8446-A42C5F7E3E2F}"/>
                </a:ext>
              </a:extLst>
            </p:cNvPr>
            <p:cNvSpPr/>
            <p:nvPr/>
          </p:nvSpPr>
          <p:spPr>
            <a:xfrm>
              <a:off x="5092567" y="6105946"/>
              <a:ext cx="288996" cy="274320"/>
            </a:xfrm>
            <a:prstGeom prst="rect">
              <a:avLst/>
            </a:prstGeom>
            <a:solidFill>
              <a:srgbClr val="72BF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>
                  <a:solidFill>
                    <a:srgbClr val="333399"/>
                  </a:solidFill>
                </a:rPr>
                <a:t>π</a:t>
              </a:r>
              <a:endParaRPr lang="en-US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1D0FE45-5D83-4317-AA58-19B9A66CCFF2}"/>
                </a:ext>
              </a:extLst>
            </p:cNvPr>
            <p:cNvSpPr/>
            <p:nvPr/>
          </p:nvSpPr>
          <p:spPr>
            <a:xfrm>
              <a:off x="5738794" y="6126349"/>
              <a:ext cx="288996" cy="274320"/>
            </a:xfrm>
            <a:prstGeom prst="rect">
              <a:avLst/>
            </a:prstGeom>
            <a:solidFill>
              <a:srgbClr val="72BF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>
                  <a:solidFill>
                    <a:srgbClr val="333399"/>
                  </a:solidFill>
                </a:rPr>
                <a:t>π</a:t>
              </a:r>
              <a:endParaRPr lang="en-US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9B86D2C-7CBD-4F42-9332-0898A14FBEA2}"/>
                </a:ext>
              </a:extLst>
            </p:cNvPr>
            <p:cNvSpPr/>
            <p:nvPr/>
          </p:nvSpPr>
          <p:spPr>
            <a:xfrm>
              <a:off x="6498403" y="6105946"/>
              <a:ext cx="288996" cy="274320"/>
            </a:xfrm>
            <a:prstGeom prst="rect">
              <a:avLst/>
            </a:prstGeom>
            <a:solidFill>
              <a:srgbClr val="72BF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>
                  <a:solidFill>
                    <a:srgbClr val="333399"/>
                  </a:solidFill>
                </a:rPr>
                <a:t>π</a:t>
              </a:r>
              <a:endParaRPr lang="en-US" dirty="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9E55D69-1AA6-4E93-B765-D0C5858F9351}"/>
              </a:ext>
            </a:extLst>
          </p:cNvPr>
          <p:cNvGrpSpPr/>
          <p:nvPr/>
        </p:nvGrpSpPr>
        <p:grpSpPr>
          <a:xfrm>
            <a:off x="8610600" y="3727602"/>
            <a:ext cx="2361738" cy="2666239"/>
            <a:chOff x="8610600" y="3727602"/>
            <a:chExt cx="2361738" cy="2666239"/>
          </a:xfrm>
        </p:grpSpPr>
        <p:sp>
          <p:nvSpPr>
            <p:cNvPr id="41" name="L-Shape 40">
              <a:extLst>
                <a:ext uri="{FF2B5EF4-FFF2-40B4-BE49-F238E27FC236}">
                  <a16:creationId xmlns:a16="http://schemas.microsoft.com/office/drawing/2014/main" id="{15ACEA24-2DC3-40BB-A09E-19C17E617993}"/>
                </a:ext>
              </a:extLst>
            </p:cNvPr>
            <p:cNvSpPr/>
            <p:nvPr/>
          </p:nvSpPr>
          <p:spPr>
            <a:xfrm rot="10800000">
              <a:off x="8762537" y="3727602"/>
              <a:ext cx="2209801" cy="2660584"/>
            </a:xfrm>
            <a:prstGeom prst="corner">
              <a:avLst>
                <a:gd name="adj1" fmla="val 19345"/>
                <a:gd name="adj2" fmla="val 23611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8675ABD-B13B-4D92-BFDE-F5C6C75D4F86}"/>
                </a:ext>
              </a:extLst>
            </p:cNvPr>
            <p:cNvSpPr/>
            <p:nvPr/>
          </p:nvSpPr>
          <p:spPr>
            <a:xfrm>
              <a:off x="8797855" y="4565804"/>
              <a:ext cx="1132511" cy="1122786"/>
            </a:xfrm>
            <a:prstGeom prst="rect">
              <a:avLst/>
            </a:prstGeom>
            <a:solidFill>
              <a:srgbClr val="EF57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BBE3139A-BA00-424B-B103-B5906679D794}"/>
                </a:ext>
              </a:extLst>
            </p:cNvPr>
            <p:cNvCxnSpPr/>
            <p:nvPr/>
          </p:nvCxnSpPr>
          <p:spPr>
            <a:xfrm flipV="1">
              <a:off x="9507878" y="4149416"/>
              <a:ext cx="0" cy="39188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1641D84-A596-41A4-9C19-DD01C2487CBD}"/>
                </a:ext>
              </a:extLst>
            </p:cNvPr>
            <p:cNvSpPr txBox="1"/>
            <p:nvPr/>
          </p:nvSpPr>
          <p:spPr>
            <a:xfrm>
              <a:off x="9033736" y="4153498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API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4CCB69D-517B-4A40-ACF1-BBFF3E31C246}"/>
                </a:ext>
              </a:extLst>
            </p:cNvPr>
            <p:cNvCxnSpPr/>
            <p:nvPr/>
          </p:nvCxnSpPr>
          <p:spPr>
            <a:xfrm flipH="1" flipV="1">
              <a:off x="9981742" y="4756304"/>
              <a:ext cx="457200" cy="1134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B324B55-1587-45CA-A26B-7A607B0C0C08}"/>
                </a:ext>
              </a:extLst>
            </p:cNvPr>
            <p:cNvSpPr txBox="1"/>
            <p:nvPr/>
          </p:nvSpPr>
          <p:spPr>
            <a:xfrm rot="5400000">
              <a:off x="9724690" y="5024172"/>
              <a:ext cx="9961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Side-effects</a:t>
              </a:r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F64091B-6F04-4EC1-AB27-96BC7C1E550B}"/>
                </a:ext>
              </a:extLst>
            </p:cNvPr>
            <p:cNvSpPr txBox="1"/>
            <p:nvPr/>
          </p:nvSpPr>
          <p:spPr>
            <a:xfrm>
              <a:off x="9712142" y="3787439"/>
              <a:ext cx="2856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AB51119-D0E9-469A-9662-050F39FBBD13}"/>
                </a:ext>
              </a:extLst>
            </p:cNvPr>
            <p:cNvSpPr txBox="1"/>
            <p:nvPr/>
          </p:nvSpPr>
          <p:spPr>
            <a:xfrm>
              <a:off x="9173443" y="490886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>
                  <a:solidFill>
                    <a:srgbClr val="333399"/>
                  </a:solidFill>
                </a:rPr>
                <a:t>ρ</a:t>
              </a:r>
              <a:endParaRPr lang="en-US" dirty="0"/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E6FD3DF-ABBB-4EC8-AF44-738DE79D5804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9235266" y="5688590"/>
              <a:ext cx="128845" cy="43831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0EEF516-6D64-44AB-A310-CE96AEF713C0}"/>
                </a:ext>
              </a:extLst>
            </p:cNvPr>
            <p:cNvCxnSpPr>
              <a:cxnSpLocks/>
              <a:stCxn id="62" idx="0"/>
            </p:cNvCxnSpPr>
            <p:nvPr/>
          </p:nvCxnSpPr>
          <p:spPr>
            <a:xfrm flipV="1">
              <a:off x="8755098" y="5673883"/>
              <a:ext cx="119591" cy="44563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169415F-A398-434A-9D66-78E6093FE6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02834" y="5708443"/>
              <a:ext cx="155107" cy="3813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7C5CEFF-7AD3-4F7B-AEA4-7A6605875D99}"/>
                </a:ext>
              </a:extLst>
            </p:cNvPr>
            <p:cNvSpPr txBox="1"/>
            <p:nvPr/>
          </p:nvSpPr>
          <p:spPr>
            <a:xfrm>
              <a:off x="9471053" y="599859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DECAE5A-AB89-46EC-BAD7-37817493AE65}"/>
                </a:ext>
              </a:extLst>
            </p:cNvPr>
            <p:cNvSpPr/>
            <p:nvPr/>
          </p:nvSpPr>
          <p:spPr>
            <a:xfrm>
              <a:off x="8610600" y="6119521"/>
              <a:ext cx="288996" cy="274320"/>
            </a:xfrm>
            <a:prstGeom prst="rect">
              <a:avLst/>
            </a:prstGeom>
            <a:solidFill>
              <a:srgbClr val="A6E95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>
                  <a:solidFill>
                    <a:srgbClr val="333399"/>
                  </a:solidFill>
                </a:rPr>
                <a:t>φ</a:t>
              </a:r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4AEF8FB-270E-4651-8E78-9724723D6126}"/>
                </a:ext>
              </a:extLst>
            </p:cNvPr>
            <p:cNvSpPr/>
            <p:nvPr/>
          </p:nvSpPr>
          <p:spPr>
            <a:xfrm>
              <a:off x="9132794" y="6119521"/>
              <a:ext cx="288996" cy="274320"/>
            </a:xfrm>
            <a:prstGeom prst="rect">
              <a:avLst/>
            </a:prstGeom>
            <a:solidFill>
              <a:srgbClr val="A6E95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>
                  <a:solidFill>
                    <a:srgbClr val="333399"/>
                  </a:solidFill>
                </a:rPr>
                <a:t>φ</a:t>
              </a:r>
              <a:endParaRPr lang="en-US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AEFD226-A64A-4771-BADB-C29C8A8647EA}"/>
                </a:ext>
              </a:extLst>
            </p:cNvPr>
            <p:cNvSpPr/>
            <p:nvPr/>
          </p:nvSpPr>
          <p:spPr>
            <a:xfrm>
              <a:off x="9883534" y="6097623"/>
              <a:ext cx="288996" cy="274320"/>
            </a:xfrm>
            <a:prstGeom prst="rect">
              <a:avLst/>
            </a:prstGeom>
            <a:solidFill>
              <a:srgbClr val="A6E95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>
                  <a:solidFill>
                    <a:srgbClr val="333399"/>
                  </a:solidFill>
                </a:rPr>
                <a:t>φ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7519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381000"/>
            <a:ext cx="9720072" cy="832280"/>
          </a:xfrm>
        </p:spPr>
        <p:txBody>
          <a:bodyPr>
            <a:noAutofit/>
          </a:bodyPr>
          <a:lstStyle/>
          <a:p>
            <a:r>
              <a:rPr lang="en-US" sz="3600" dirty="0"/>
              <a:t>Universal Composability Analysis of OpenStack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447800" y="2286000"/>
            <a:ext cx="9296400" cy="4023360"/>
          </a:xfrm>
        </p:spPr>
        <p:txBody>
          <a:bodyPr>
            <a:normAutofit/>
          </a:bodyPr>
          <a:lstStyle/>
          <a:p>
            <a:pPr marL="0" indent="-45720">
              <a:buNone/>
            </a:pPr>
            <a:r>
              <a:rPr lang="en-US" dirty="0"/>
              <a:t>Steps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Define Functionality of Ideal system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Define Functionality of the real system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Show that real system realize the Ideal system Functionality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Propose OpenStack Modifications to realize the Functionalities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14</a:t>
            </a:fld>
            <a:endParaRPr lang="en-US" dirty="0"/>
          </a:p>
        </p:txBody>
      </p:sp>
      <p:sp>
        <p:nvSpPr>
          <p:cNvPr id="9" name="Shape 64"/>
          <p:cNvSpPr txBox="1"/>
          <p:nvPr/>
        </p:nvSpPr>
        <p:spPr>
          <a:xfrm>
            <a:off x="10688352" y="3545100"/>
            <a:ext cx="2895600" cy="79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-US" sz="1600" b="1" dirty="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3972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Services we analyze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15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F51EF0-D837-4FD8-BE8F-B9C172BD3E75}"/>
              </a:ext>
            </a:extLst>
          </p:cNvPr>
          <p:cNvSpPr/>
          <p:nvPr/>
        </p:nvSpPr>
        <p:spPr>
          <a:xfrm>
            <a:off x="2710789" y="2844069"/>
            <a:ext cx="1447800" cy="1477060"/>
          </a:xfrm>
          <a:prstGeom prst="rect">
            <a:avLst/>
          </a:prstGeom>
          <a:solidFill>
            <a:srgbClr val="EAD1DC"/>
          </a:solidFill>
          <a:ln w="19050">
            <a:solidFill>
              <a:srgbClr val="7416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Identity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8C661F-A926-4778-AED7-9F7519D3F02B}"/>
              </a:ext>
            </a:extLst>
          </p:cNvPr>
          <p:cNvSpPr/>
          <p:nvPr/>
        </p:nvSpPr>
        <p:spPr>
          <a:xfrm>
            <a:off x="4397216" y="2819400"/>
            <a:ext cx="1447800" cy="1477060"/>
          </a:xfrm>
          <a:prstGeom prst="rect">
            <a:avLst/>
          </a:prstGeom>
          <a:solidFill>
            <a:srgbClr val="D0E0E3"/>
          </a:solidFill>
          <a:ln w="19050">
            <a:solidFill>
              <a:srgbClr val="0E4D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C8D774-EB68-4EFF-89EF-7ED2F2255716}"/>
              </a:ext>
            </a:extLst>
          </p:cNvPr>
          <p:cNvSpPr/>
          <p:nvPr/>
        </p:nvSpPr>
        <p:spPr>
          <a:xfrm>
            <a:off x="6130636" y="2791691"/>
            <a:ext cx="1447800" cy="1477060"/>
          </a:xfrm>
          <a:prstGeom prst="rect">
            <a:avLst/>
          </a:prstGeom>
          <a:solidFill>
            <a:srgbClr val="FF9966"/>
          </a:solidFill>
          <a:ln w="19050">
            <a:solidFill>
              <a:srgbClr val="AF30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Block Storage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E02BB8-A72C-43D5-B461-322BC47269FF}"/>
              </a:ext>
            </a:extLst>
          </p:cNvPr>
          <p:cNvSpPr/>
          <p:nvPr/>
        </p:nvSpPr>
        <p:spPr>
          <a:xfrm>
            <a:off x="7807036" y="2756680"/>
            <a:ext cx="1447800" cy="1477060"/>
          </a:xfrm>
          <a:prstGeom prst="rect">
            <a:avLst/>
          </a:prstGeom>
          <a:solidFill>
            <a:srgbClr val="FCE5CD"/>
          </a:solidFill>
          <a:ln w="19050">
            <a:solidFill>
              <a:srgbClr val="B45F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Image Service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04A88-7BDB-4530-8767-FBDA664DEA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283" y="2875054"/>
            <a:ext cx="445333" cy="4453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9BE4B5-9F4B-44CC-9724-5D449D7793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152" y="2832415"/>
            <a:ext cx="554805" cy="5548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7EEF738-031A-41D4-8A76-68CD734302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56" y="2904554"/>
            <a:ext cx="365760" cy="30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F6D09A-86ED-4952-8977-A13C14D27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636" y="2848776"/>
            <a:ext cx="380152" cy="38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58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Cloud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8C6B28-85FF-40E6-AED3-4F2C0CA859C6}"/>
              </a:ext>
            </a:extLst>
          </p:cNvPr>
          <p:cNvSpPr txBox="1">
            <a:spLocks/>
          </p:cNvSpPr>
          <p:nvPr/>
        </p:nvSpPr>
        <p:spPr>
          <a:xfrm>
            <a:off x="4800600" y="1524000"/>
            <a:ext cx="6400800" cy="4785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227013" indent="-2270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8463" indent="-1603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5938" indent="-136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5475" indent="-136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2950" indent="-136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/>
              <a:t>Our ideal cloud functionality provides the user with the following set of commands:</a:t>
            </a:r>
          </a:p>
          <a:p>
            <a:pPr marL="0" indent="0" algn="just">
              <a:buNone/>
            </a:pPr>
            <a:endParaRPr lang="en-US" dirty="0"/>
          </a:p>
          <a:p>
            <a:pPr lvl="1" algn="just"/>
            <a:endParaRPr lang="en-US" sz="2000" dirty="0"/>
          </a:p>
          <a:p>
            <a:pPr algn="just"/>
            <a:endParaRPr lang="en-US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We study the security properties provided by OpenStack when viewed as a service to external users (which is a typical model for most large scale applications). This includes properties such as:</a:t>
            </a:r>
          </a:p>
          <a:p>
            <a:pPr lvl="1" algn="just"/>
            <a:r>
              <a:rPr lang="en-US" sz="1600" i="1" dirty="0">
                <a:solidFill>
                  <a:schemeClr val="accent2">
                    <a:lumMod val="75000"/>
                  </a:schemeClr>
                </a:solidFill>
              </a:rPr>
              <a:t>Confidentiality and integrity of data (both in storage and in transition)</a:t>
            </a:r>
          </a:p>
          <a:p>
            <a:pPr lvl="1" algn="just"/>
            <a:r>
              <a:rPr lang="en-US" sz="1600" i="1" dirty="0">
                <a:solidFill>
                  <a:schemeClr val="accent2">
                    <a:lumMod val="75000"/>
                  </a:schemeClr>
                </a:solidFill>
              </a:rPr>
              <a:t>Confidentiality and correctness of computations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A4F22E-329E-40C1-8C13-8BC93C07CF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34000" y="2316480"/>
          <a:ext cx="464608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3042">
                  <a:extLst>
                    <a:ext uri="{9D8B030D-6E8A-4147-A177-3AD203B41FA5}">
                      <a16:colId xmlns:a16="http://schemas.microsoft.com/office/drawing/2014/main" val="2891473161"/>
                    </a:ext>
                  </a:extLst>
                </a:gridCol>
                <a:gridCol w="2323042">
                  <a:extLst>
                    <a:ext uri="{9D8B030D-6E8A-4147-A177-3AD203B41FA5}">
                      <a16:colId xmlns:a16="http://schemas.microsoft.com/office/drawing/2014/main" val="2573792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Create Node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Attach Volume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00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Delete Node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Detach Volume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62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Access Node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61249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472832FB-6BF7-4388-AD61-4DCF29D0DF18}"/>
              </a:ext>
            </a:extLst>
          </p:cNvPr>
          <p:cNvGrpSpPr/>
          <p:nvPr/>
        </p:nvGrpSpPr>
        <p:grpSpPr>
          <a:xfrm>
            <a:off x="762000" y="1596144"/>
            <a:ext cx="3870340" cy="4641072"/>
            <a:chOff x="2602995" y="1610719"/>
            <a:chExt cx="3870340" cy="464107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57283AC-E55C-4E2B-937D-7C5AD9D2DF65}"/>
                </a:ext>
              </a:extLst>
            </p:cNvPr>
            <p:cNvSpPr/>
            <p:nvPr/>
          </p:nvSpPr>
          <p:spPr>
            <a:xfrm>
              <a:off x="2721375" y="3105951"/>
              <a:ext cx="2554278" cy="2590800"/>
            </a:xfrm>
            <a:prstGeom prst="rect">
              <a:avLst/>
            </a:prstGeom>
            <a:solidFill>
              <a:srgbClr val="D9EAD3"/>
            </a:solidFill>
            <a:ln w="19050">
              <a:solidFill>
                <a:srgbClr val="2F6F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1" name="L-Shape 40">
              <a:extLst>
                <a:ext uri="{FF2B5EF4-FFF2-40B4-BE49-F238E27FC236}">
                  <a16:creationId xmlns:a16="http://schemas.microsoft.com/office/drawing/2014/main" id="{DE31DE5C-08AA-4823-9AEC-5B10EDD55C64}"/>
                </a:ext>
              </a:extLst>
            </p:cNvPr>
            <p:cNvSpPr/>
            <p:nvPr/>
          </p:nvSpPr>
          <p:spPr>
            <a:xfrm flipH="1" flipV="1">
              <a:off x="2602995" y="1611423"/>
              <a:ext cx="3870340" cy="4114800"/>
            </a:xfrm>
            <a:prstGeom prst="corner">
              <a:avLst>
                <a:gd name="adj1" fmla="val 10788"/>
                <a:gd name="adj2" fmla="val 11977"/>
              </a:avLst>
            </a:prstGeom>
            <a:solidFill>
              <a:srgbClr val="C9DAF8"/>
            </a:solidFill>
            <a:ln w="19050">
              <a:solidFill>
                <a:srgbClr val="1C5D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2BB7E67-9378-41EF-9336-5613C3DDC3B5}"/>
                </a:ext>
              </a:extLst>
            </p:cNvPr>
            <p:cNvSpPr txBox="1"/>
            <p:nvPr/>
          </p:nvSpPr>
          <p:spPr>
            <a:xfrm>
              <a:off x="2664736" y="1610719"/>
              <a:ext cx="1475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parajita" panose="020B0604020202020204" pitchFamily="34" charset="0"/>
                  <a:cs typeface="Aparajita" panose="020B0604020202020204" pitchFamily="34" charset="0"/>
                </a:rPr>
                <a:t>Environment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03A194-8A26-4EF0-BB3B-1EA2D64B2D7F}"/>
                </a:ext>
              </a:extLst>
            </p:cNvPr>
            <p:cNvSpPr txBox="1"/>
            <p:nvPr/>
          </p:nvSpPr>
          <p:spPr>
            <a:xfrm>
              <a:off x="2695707" y="3164895"/>
              <a:ext cx="10502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Aparajita" panose="020B0604020202020204" pitchFamily="34" charset="0"/>
                  <a:cs typeface="Aparajita" panose="020B0604020202020204" pitchFamily="34" charset="0"/>
                </a:rPr>
                <a:t>F</a:t>
              </a:r>
              <a:r>
                <a:rPr lang="en-US" sz="2400" baseline="-25000" dirty="0" err="1">
                  <a:latin typeface="Aparajita" panose="020B0604020202020204" pitchFamily="34" charset="0"/>
                  <a:cs typeface="Aparajita" panose="020B0604020202020204" pitchFamily="34" charset="0"/>
                </a:rPr>
                <a:t>OpenStack</a:t>
              </a:r>
              <a:endParaRPr lang="en-US" sz="2400" baseline="-25000" dirty="0">
                <a:latin typeface="Aparajita" panose="020B0604020202020204" pitchFamily="34" charset="0"/>
                <a:cs typeface="Aparajita" panose="020B0604020202020204" pitchFamily="34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F66064C-70A0-4AF9-95CD-EE1F4E69A2F8}"/>
                </a:ext>
              </a:extLst>
            </p:cNvPr>
            <p:cNvCxnSpPr/>
            <p:nvPr/>
          </p:nvCxnSpPr>
          <p:spPr>
            <a:xfrm>
              <a:off x="2895600" y="2032051"/>
              <a:ext cx="0" cy="1073900"/>
            </a:xfrm>
            <a:prstGeom prst="line">
              <a:avLst/>
            </a:prstGeom>
            <a:ln w="19050">
              <a:solidFill>
                <a:srgbClr val="BF75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348AD36-0D5A-44AE-AE13-EC88D4FB2832}"/>
                </a:ext>
              </a:extLst>
            </p:cNvPr>
            <p:cNvSpPr txBox="1"/>
            <p:nvPr/>
          </p:nvSpPr>
          <p:spPr>
            <a:xfrm rot="5400000">
              <a:off x="2462252" y="2323735"/>
              <a:ext cx="10182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parajita" panose="020B0604020202020204" pitchFamily="34" charset="0"/>
                  <a:cs typeface="Aparajita" panose="020B0604020202020204" pitchFamily="34" charset="0"/>
                </a:rPr>
                <a:t>Create Node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1108D74-40F9-4C13-8D67-79EF6F2F176B}"/>
                </a:ext>
              </a:extLst>
            </p:cNvPr>
            <p:cNvSpPr txBox="1"/>
            <p:nvPr/>
          </p:nvSpPr>
          <p:spPr>
            <a:xfrm>
              <a:off x="4484371" y="5913237"/>
              <a:ext cx="5132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parajita" panose="020B0604020202020204" pitchFamily="34" charset="0"/>
                  <a:cs typeface="Aparajita" panose="020B0604020202020204" pitchFamily="34" charset="0"/>
                </a:rPr>
                <a:t>APIs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B7A0795-B633-4885-9B1C-B57A38C1CB96}"/>
                </a:ext>
              </a:extLst>
            </p:cNvPr>
            <p:cNvSpPr txBox="1"/>
            <p:nvPr/>
          </p:nvSpPr>
          <p:spPr>
            <a:xfrm rot="5400000">
              <a:off x="2903010" y="2323734"/>
              <a:ext cx="10182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parajita" panose="020B0604020202020204" pitchFamily="34" charset="0"/>
                  <a:cs typeface="Aparajita" panose="020B0604020202020204" pitchFamily="34" charset="0"/>
                </a:rPr>
                <a:t>Delete Node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8CC66E3-3DC8-4243-AB1C-0E2DF34BB2EB}"/>
                </a:ext>
              </a:extLst>
            </p:cNvPr>
            <p:cNvSpPr txBox="1"/>
            <p:nvPr/>
          </p:nvSpPr>
          <p:spPr>
            <a:xfrm rot="5400000">
              <a:off x="3366334" y="2342699"/>
              <a:ext cx="10534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parajita" panose="020B0604020202020204" pitchFamily="34" charset="0"/>
                  <a:cs typeface="Aparajita" panose="020B0604020202020204" pitchFamily="34" charset="0"/>
                </a:rPr>
                <a:t>Access Node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56A6B4F-EFF8-4C48-8E40-89AEDF08FB46}"/>
                </a:ext>
              </a:extLst>
            </p:cNvPr>
            <p:cNvSpPr txBox="1"/>
            <p:nvPr/>
          </p:nvSpPr>
          <p:spPr>
            <a:xfrm rot="5400000">
              <a:off x="4565644" y="2399724"/>
              <a:ext cx="12025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parajita" panose="020B0604020202020204" pitchFamily="34" charset="0"/>
                  <a:cs typeface="Aparajita" panose="020B0604020202020204" pitchFamily="34" charset="0"/>
                </a:rPr>
                <a:t>Attach Volume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398C6C2-D6DA-49B9-B3C3-E77CD79CC574}"/>
                </a:ext>
              </a:extLst>
            </p:cNvPr>
            <p:cNvCxnSpPr/>
            <p:nvPr/>
          </p:nvCxnSpPr>
          <p:spPr>
            <a:xfrm>
              <a:off x="3352800" y="2042507"/>
              <a:ext cx="0" cy="1073900"/>
            </a:xfrm>
            <a:prstGeom prst="line">
              <a:avLst/>
            </a:prstGeom>
            <a:ln w="19050">
              <a:solidFill>
                <a:srgbClr val="BF75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120812E-8DB2-4599-B88F-1804961DCAF4}"/>
                </a:ext>
              </a:extLst>
            </p:cNvPr>
            <p:cNvCxnSpPr/>
            <p:nvPr/>
          </p:nvCxnSpPr>
          <p:spPr>
            <a:xfrm>
              <a:off x="3810000" y="2042507"/>
              <a:ext cx="0" cy="1073900"/>
            </a:xfrm>
            <a:prstGeom prst="line">
              <a:avLst/>
            </a:prstGeom>
            <a:ln w="19050">
              <a:solidFill>
                <a:srgbClr val="BF75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C91BD53-5B55-4A1C-ADD6-D88A28E7CBF2}"/>
                </a:ext>
              </a:extLst>
            </p:cNvPr>
            <p:cNvCxnSpPr/>
            <p:nvPr/>
          </p:nvCxnSpPr>
          <p:spPr>
            <a:xfrm>
              <a:off x="5077978" y="2042507"/>
              <a:ext cx="0" cy="1073900"/>
            </a:xfrm>
            <a:prstGeom prst="line">
              <a:avLst/>
            </a:prstGeom>
            <a:ln w="19050">
              <a:solidFill>
                <a:srgbClr val="BF75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0916A51-05E7-46DC-80FF-9C8EBA5B78A2}"/>
                </a:ext>
              </a:extLst>
            </p:cNvPr>
            <p:cNvCxnSpPr>
              <a:cxnSpLocks/>
            </p:cNvCxnSpPr>
            <p:nvPr/>
          </p:nvCxnSpPr>
          <p:spPr>
            <a:xfrm>
              <a:off x="3984694" y="6172200"/>
              <a:ext cx="1351514" cy="0"/>
            </a:xfrm>
            <a:prstGeom prst="line">
              <a:avLst/>
            </a:prstGeom>
            <a:ln w="19050">
              <a:solidFill>
                <a:srgbClr val="BF75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428B457-05C5-4DDA-B89C-F5E2A3000D3C}"/>
                </a:ext>
              </a:extLst>
            </p:cNvPr>
            <p:cNvSpPr txBox="1"/>
            <p:nvPr/>
          </p:nvSpPr>
          <p:spPr>
            <a:xfrm>
              <a:off x="4288095" y="23430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895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09600" y="1749920"/>
            <a:ext cx="3429000" cy="3656818"/>
            <a:chOff x="852488" y="3809999"/>
            <a:chExt cx="2241708" cy="263293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2488" y="3809999"/>
              <a:ext cx="2241708" cy="2632931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57400" y="5562600"/>
              <a:ext cx="22145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900" dirty="0"/>
                <a:t>Simulator</a:t>
              </a:r>
            </a:p>
          </p:txBody>
        </p:sp>
      </p:grpSp>
      <p:sp>
        <p:nvSpPr>
          <p:cNvPr id="10" name="Shape 71"/>
          <p:cNvSpPr txBox="1"/>
          <p:nvPr/>
        </p:nvSpPr>
        <p:spPr>
          <a:xfrm>
            <a:off x="4281053" y="3235429"/>
            <a:ext cx="425292" cy="68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800" dirty="0"/>
              <a:t>≈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D923A5-F716-4429-AF1B-45E4D7079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798" y="1749920"/>
            <a:ext cx="6612822" cy="42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240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World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18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9EDF17-97D1-4A00-8AD5-F868B160D96B}"/>
              </a:ext>
            </a:extLst>
          </p:cNvPr>
          <p:cNvSpPr txBox="1"/>
          <p:nvPr/>
        </p:nvSpPr>
        <p:spPr>
          <a:xfrm flipH="1">
            <a:off x="797534" y="1676400"/>
            <a:ext cx="4953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  <a:r>
              <a:rPr lang="en-US" baseline="-25000" dirty="0"/>
              <a:t>SMT</a:t>
            </a:r>
            <a:r>
              <a:rPr lang="en-US" dirty="0"/>
              <a:t>: Represents the TLS-enabled message bus. It is a secure message transmission functionality that protects the </a:t>
            </a:r>
            <a:r>
              <a:rPr lang="en-US" b="1" dirty="0"/>
              <a:t>integrity of messages</a:t>
            </a:r>
            <a:r>
              <a:rPr lang="en-US" dirty="0"/>
              <a:t>; additionally, it protects the </a:t>
            </a:r>
            <a:r>
              <a:rPr lang="en-US" b="1" dirty="0"/>
              <a:t>confidentiality of tokens</a:t>
            </a:r>
            <a:r>
              <a:rPr lang="en-US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a deviation from OpenStack as-is, which would allow any compromised service to breach message integrity and token confidentiality.</a:t>
            </a:r>
          </a:p>
          <a:p>
            <a:r>
              <a:rPr lang="en-US" dirty="0"/>
              <a:t> </a:t>
            </a:r>
          </a:p>
          <a:p>
            <a:r>
              <a:rPr lang="en-US" dirty="0" err="1"/>
              <a:t>F</a:t>
            </a:r>
            <a:r>
              <a:rPr lang="en-US" baseline="-25000" dirty="0" err="1"/>
              <a:t>ExtNet</a:t>
            </a:r>
            <a:r>
              <a:rPr lang="en-US" dirty="0"/>
              <a:t>: External communication between services and users (or their Dashboards) is handled by this functionality, which provides </a:t>
            </a:r>
            <a:r>
              <a:rPr lang="en-US" b="1" dirty="0"/>
              <a:t>data confidentiality </a:t>
            </a:r>
            <a:r>
              <a:rPr lang="en-US" dirty="0"/>
              <a:t>but </a:t>
            </a:r>
            <a:r>
              <a:rPr lang="en-US" b="1" dirty="0"/>
              <a:t>does not authenticate the message’s sender</a:t>
            </a:r>
            <a:r>
              <a:rPr lang="en-US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modeling decision reflects the fact that OpenStack never verifies whether the user sending the message is actually the owner of the credentials contained therein.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CE56-5089-4145-8D67-F3A427BAD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636" y="1447799"/>
            <a:ext cx="4841908" cy="47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7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Shape 71"/>
          <p:cNvSpPr txBox="1"/>
          <p:nvPr/>
        </p:nvSpPr>
        <p:spPr>
          <a:xfrm>
            <a:off x="5410200" y="3200400"/>
            <a:ext cx="762000" cy="8533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6000" dirty="0"/>
              <a:t>≈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87" y="1447799"/>
            <a:ext cx="4252913" cy="4995132"/>
          </a:xfrm>
          <a:prstGeom prst="rect">
            <a:avLst/>
          </a:prstGeom>
          <a:solidFill>
            <a:srgbClr val="D9EAD3"/>
          </a:solidFill>
        </p:spPr>
      </p:pic>
      <p:sp>
        <p:nvSpPr>
          <p:cNvPr id="12" name="Rectangle 11"/>
          <p:cNvSpPr/>
          <p:nvPr/>
        </p:nvSpPr>
        <p:spPr>
          <a:xfrm>
            <a:off x="2978943" y="4343400"/>
            <a:ext cx="602457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Simulator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2C992-29AA-41D0-9F6C-86D737F3C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41" y="1524000"/>
            <a:ext cx="5000625" cy="494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370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43000" y="2899533"/>
            <a:ext cx="1447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Ideal World</a:t>
            </a:r>
          </a:p>
        </p:txBody>
      </p:sp>
      <p:sp>
        <p:nvSpPr>
          <p:cNvPr id="6" name="Rectangle 5"/>
          <p:cNvSpPr/>
          <p:nvPr/>
        </p:nvSpPr>
        <p:spPr>
          <a:xfrm>
            <a:off x="7156042" y="2899533"/>
            <a:ext cx="1447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Hybrid World n</a:t>
            </a:r>
          </a:p>
        </p:txBody>
      </p:sp>
      <p:sp>
        <p:nvSpPr>
          <p:cNvPr id="8" name="Rectangle 7"/>
          <p:cNvSpPr/>
          <p:nvPr/>
        </p:nvSpPr>
        <p:spPr>
          <a:xfrm>
            <a:off x="5219897" y="2890192"/>
            <a:ext cx="1447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Hybrid World 2</a:t>
            </a:r>
          </a:p>
        </p:txBody>
      </p:sp>
      <p:sp>
        <p:nvSpPr>
          <p:cNvPr id="9" name="Rectangle 8"/>
          <p:cNvSpPr/>
          <p:nvPr/>
        </p:nvSpPr>
        <p:spPr>
          <a:xfrm>
            <a:off x="3223900" y="2899533"/>
            <a:ext cx="1447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Hybrid World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83020" y="2899533"/>
            <a:ext cx="1447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Real World</a:t>
            </a:r>
          </a:p>
        </p:txBody>
      </p:sp>
      <p:sp>
        <p:nvSpPr>
          <p:cNvPr id="11" name="Shape 71"/>
          <p:cNvSpPr txBox="1"/>
          <p:nvPr/>
        </p:nvSpPr>
        <p:spPr>
          <a:xfrm>
            <a:off x="2667000" y="3200400"/>
            <a:ext cx="533400" cy="548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3600" dirty="0"/>
              <a:t>≈</a:t>
            </a:r>
          </a:p>
        </p:txBody>
      </p:sp>
      <p:sp>
        <p:nvSpPr>
          <p:cNvPr id="15" name="Shape 71"/>
          <p:cNvSpPr txBox="1"/>
          <p:nvPr/>
        </p:nvSpPr>
        <p:spPr>
          <a:xfrm>
            <a:off x="4731552" y="3230930"/>
            <a:ext cx="533400" cy="548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3600" dirty="0"/>
              <a:t>≈</a:t>
            </a:r>
          </a:p>
        </p:txBody>
      </p:sp>
      <p:sp>
        <p:nvSpPr>
          <p:cNvPr id="16" name="Shape 71"/>
          <p:cNvSpPr txBox="1"/>
          <p:nvPr/>
        </p:nvSpPr>
        <p:spPr>
          <a:xfrm>
            <a:off x="6687410" y="3200400"/>
            <a:ext cx="533400" cy="548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 dirty="0"/>
              <a:t>…</a:t>
            </a:r>
          </a:p>
        </p:txBody>
      </p:sp>
      <p:sp>
        <p:nvSpPr>
          <p:cNvPr id="17" name="Shape 71"/>
          <p:cNvSpPr txBox="1"/>
          <p:nvPr/>
        </p:nvSpPr>
        <p:spPr>
          <a:xfrm>
            <a:off x="8610600" y="3240812"/>
            <a:ext cx="533400" cy="548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3600" dirty="0"/>
              <a:t>≈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A97812-0BEE-42F9-9664-E2FD995B09E3}"/>
              </a:ext>
            </a:extLst>
          </p:cNvPr>
          <p:cNvSpPr/>
          <p:nvPr/>
        </p:nvSpPr>
        <p:spPr>
          <a:xfrm>
            <a:off x="838200" y="4910610"/>
            <a:ext cx="10667999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ym typeface="Wingdings" pitchFamily="82" charset="2"/>
              </a:rPr>
              <a:t>Emulation is transitive</a:t>
            </a:r>
            <a:r>
              <a:rPr lang="en-US" altLang="en-US" dirty="0">
                <a:sym typeface="Wingdings" pitchFamily="82" charset="2"/>
              </a:rPr>
              <a:t>: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Wingdings" pitchFamily="82" charset="2"/>
              </a:rPr>
              <a:t>	If protocol A UC-emulates protocol B and B UC-emulates protocol C then </a:t>
            </a:r>
            <a:r>
              <a:rPr lang="en-US" altLang="en-US" i="1" dirty="0">
                <a:sym typeface="Wingdings" pitchFamily="82" charset="2"/>
              </a:rPr>
              <a:t>A UC-emulates C</a:t>
            </a:r>
            <a:r>
              <a:rPr lang="en-US" altLang="en-US" dirty="0">
                <a:sym typeface="Wingdings" pitchFamily="8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4244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C88D-2AF3-44DC-BDBB-4F27ECA59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Delete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63B46-51BF-4E57-8EB3-C1767D5D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0" y="1752600"/>
            <a:ext cx="6019800" cy="45567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1- (Receiver, “Delete Node”, session-id, node-id)</a:t>
            </a:r>
          </a:p>
          <a:p>
            <a:pPr marL="0" indent="0">
              <a:buNone/>
            </a:pPr>
            <a:r>
              <a:rPr lang="en-US" dirty="0"/>
              <a:t>2- (”Delete Node”, session-id, node-id, Success/fail)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F0D3A-37FB-417C-924E-7A6D0037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6A968EE6-FFF2-4AEF-8FD4-3990E94E3734}"/>
              </a:ext>
            </a:extLst>
          </p:cNvPr>
          <p:cNvSpPr/>
          <p:nvPr/>
        </p:nvSpPr>
        <p:spPr>
          <a:xfrm rot="16200000" flipH="1">
            <a:off x="1120787" y="2003415"/>
            <a:ext cx="4311627" cy="3962399"/>
          </a:xfrm>
          <a:prstGeom prst="corner">
            <a:avLst>
              <a:gd name="adj1" fmla="val 12287"/>
              <a:gd name="adj2" fmla="val 10823"/>
            </a:avLst>
          </a:prstGeom>
          <a:solidFill>
            <a:srgbClr val="C9DAF8"/>
          </a:solidFill>
          <a:ln w="19050">
            <a:solidFill>
              <a:srgbClr val="1C5D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AC5F61-C781-44AB-AC1F-7A0828602DFD}"/>
              </a:ext>
            </a:extLst>
          </p:cNvPr>
          <p:cNvSpPr/>
          <p:nvPr/>
        </p:nvSpPr>
        <p:spPr>
          <a:xfrm>
            <a:off x="1343957" y="2920423"/>
            <a:ext cx="2667108" cy="3220013"/>
          </a:xfrm>
          <a:prstGeom prst="rect">
            <a:avLst/>
          </a:prstGeom>
          <a:solidFill>
            <a:srgbClr val="D9EAD3"/>
          </a:solidFill>
          <a:ln w="19050">
            <a:solidFill>
              <a:srgbClr val="2F6F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Ideal Cloud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87EA85E-338A-4445-B4BC-EDBCD9CB1C71}"/>
              </a:ext>
            </a:extLst>
          </p:cNvPr>
          <p:cNvCxnSpPr>
            <a:cxnSpLocks/>
          </p:cNvCxnSpPr>
          <p:nvPr/>
        </p:nvCxnSpPr>
        <p:spPr>
          <a:xfrm>
            <a:off x="2397832" y="2310662"/>
            <a:ext cx="0" cy="609757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19C74D-E578-4491-B8EC-65024E55E1E3}"/>
              </a:ext>
            </a:extLst>
          </p:cNvPr>
          <p:cNvCxnSpPr>
            <a:cxnSpLocks/>
          </p:cNvCxnSpPr>
          <p:nvPr/>
        </p:nvCxnSpPr>
        <p:spPr>
          <a:xfrm>
            <a:off x="2156337" y="2310662"/>
            <a:ext cx="0" cy="60975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FA2DDD0-10B3-4F59-BEB2-7B71D1188095}"/>
              </a:ext>
            </a:extLst>
          </p:cNvPr>
          <p:cNvSpPr txBox="1"/>
          <p:nvPr/>
        </p:nvSpPr>
        <p:spPr>
          <a:xfrm>
            <a:off x="1916489" y="2466436"/>
            <a:ext cx="410368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4FCDF0-FD84-4E80-A87F-5C78937F91A3}"/>
              </a:ext>
            </a:extLst>
          </p:cNvPr>
          <p:cNvSpPr txBox="1"/>
          <p:nvPr/>
        </p:nvSpPr>
        <p:spPr>
          <a:xfrm>
            <a:off x="2359717" y="2466436"/>
            <a:ext cx="436586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29D3410-D1F9-49BF-98AF-43CAC3A70530}"/>
              </a:ext>
            </a:extLst>
          </p:cNvPr>
          <p:cNvSpPr txBox="1"/>
          <p:nvPr/>
        </p:nvSpPr>
        <p:spPr>
          <a:xfrm>
            <a:off x="1317537" y="1826039"/>
            <a:ext cx="1260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1504638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C88D-2AF3-44DC-BDBB-4F27ECA59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Delete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63B46-51BF-4E57-8EB3-C1767D5D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0" y="1752600"/>
            <a:ext cx="6019800" cy="45567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1- (Receiver, “Delete Node”, session-id, node-id)</a:t>
            </a:r>
          </a:p>
          <a:p>
            <a:pPr marL="0" indent="0">
              <a:buNone/>
            </a:pPr>
            <a:r>
              <a:rPr lang="en-US" dirty="0"/>
              <a:t>2- (</a:t>
            </a:r>
            <a:r>
              <a:rPr lang="en-US" dirty="0" err="1"/>
              <a:t>U</a:t>
            </a:r>
            <a:r>
              <a:rPr lang="en-US" baseline="-25000" dirty="0" err="1"/>
              <a:t>Dashboard</a:t>
            </a:r>
            <a:r>
              <a:rPr lang="en-US" dirty="0"/>
              <a:t>, </a:t>
            </a:r>
            <a:r>
              <a:rPr lang="en-US" dirty="0" err="1"/>
              <a:t>F</a:t>
            </a:r>
            <a:r>
              <a:rPr lang="en-US" baseline="-25000" dirty="0" err="1"/>
              <a:t>Compute</a:t>
            </a:r>
            <a:r>
              <a:rPr lang="en-US" dirty="0"/>
              <a:t>, Request-Message, token)</a:t>
            </a:r>
          </a:p>
          <a:p>
            <a:pPr marL="0" indent="0">
              <a:buNone/>
            </a:pPr>
            <a:r>
              <a:rPr lang="en-US" dirty="0"/>
              <a:t>3- leak the message after removing token</a:t>
            </a:r>
          </a:p>
          <a:p>
            <a:pPr marL="0" indent="0">
              <a:buNone/>
            </a:pPr>
            <a:r>
              <a:rPr lang="en-US" dirty="0"/>
              <a:t>4- continue message from E</a:t>
            </a:r>
          </a:p>
          <a:p>
            <a:pPr marL="0" indent="0">
              <a:buNone/>
            </a:pPr>
            <a:r>
              <a:rPr lang="en-US" dirty="0"/>
              <a:t>5-Send message (2) to </a:t>
            </a:r>
            <a:r>
              <a:rPr lang="en-US" dirty="0" err="1"/>
              <a:t>F</a:t>
            </a:r>
            <a:r>
              <a:rPr lang="en-US" baseline="-25000" dirty="0" err="1"/>
              <a:t>Compute</a:t>
            </a:r>
            <a:endParaRPr lang="en-US" baseline="-25000" dirty="0"/>
          </a:p>
          <a:p>
            <a:pPr marL="0" indent="0">
              <a:buNone/>
            </a:pPr>
            <a:r>
              <a:rPr lang="en-US" dirty="0"/>
              <a:t>6-(</a:t>
            </a:r>
            <a:r>
              <a:rPr lang="en-US" dirty="0" err="1"/>
              <a:t>F</a:t>
            </a:r>
            <a:r>
              <a:rPr lang="en-US" baseline="-25000" dirty="0" err="1"/>
              <a:t>Compute</a:t>
            </a:r>
            <a:r>
              <a:rPr lang="en-US" dirty="0"/>
              <a:t>, </a:t>
            </a:r>
            <a:r>
              <a:rPr lang="en-US" dirty="0" err="1"/>
              <a:t>F</a:t>
            </a:r>
            <a:r>
              <a:rPr lang="en-US" baseline="-25000" dirty="0" err="1"/>
              <a:t>Identity</a:t>
            </a:r>
            <a:r>
              <a:rPr lang="en-US" dirty="0"/>
              <a:t>, ”Service Validation”, </a:t>
            </a:r>
            <a:r>
              <a:rPr lang="it-IT" dirty="0"/>
              <a:t>session-id, Service token, token, ”Delete node-id ”)</a:t>
            </a:r>
          </a:p>
          <a:p>
            <a:pPr marL="0" indent="0">
              <a:buNone/>
            </a:pPr>
            <a:r>
              <a:rPr lang="it-IT" dirty="0"/>
              <a:t>7-</a:t>
            </a:r>
            <a:r>
              <a:rPr lang="en-US" dirty="0"/>
              <a:t>leak the message after removing token</a:t>
            </a:r>
          </a:p>
          <a:p>
            <a:pPr marL="0" indent="0">
              <a:buNone/>
            </a:pPr>
            <a:r>
              <a:rPr lang="en-US" dirty="0"/>
              <a:t>8- continue message from E</a:t>
            </a:r>
          </a:p>
          <a:p>
            <a:pPr marL="0" indent="0">
              <a:buNone/>
            </a:pPr>
            <a:r>
              <a:rPr lang="en-US" dirty="0"/>
              <a:t>9-Send message (6) to </a:t>
            </a:r>
            <a:r>
              <a:rPr lang="en-US" dirty="0" err="1"/>
              <a:t>F</a:t>
            </a:r>
            <a:r>
              <a:rPr lang="en-US" baseline="-25000" dirty="0" err="1"/>
              <a:t>Identity</a:t>
            </a:r>
            <a:endParaRPr lang="en-US" baseline="-25000" dirty="0"/>
          </a:p>
          <a:p>
            <a:pPr marL="0" indent="0">
              <a:buNone/>
            </a:pPr>
            <a:r>
              <a:rPr lang="en-US" dirty="0"/>
              <a:t>10- (</a:t>
            </a:r>
            <a:r>
              <a:rPr lang="en-US" dirty="0" err="1"/>
              <a:t>F</a:t>
            </a:r>
            <a:r>
              <a:rPr lang="en-US" baseline="-25000" dirty="0" err="1"/>
              <a:t>Identity</a:t>
            </a:r>
            <a:r>
              <a:rPr lang="en-US" dirty="0"/>
              <a:t>, Receiver, ”Service Validated”, session-id, user-id, service-id, Request, valid);</a:t>
            </a:r>
            <a:endParaRPr lang="en-US" baseline="-25000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F0D3A-37FB-417C-924E-7A6D0037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22</a:t>
            </a:fld>
            <a:endParaRPr lang="en-US" dirty="0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3E39288F-2137-44E7-AC94-9AD0092B1764}"/>
              </a:ext>
            </a:extLst>
          </p:cNvPr>
          <p:cNvSpPr/>
          <p:nvPr/>
        </p:nvSpPr>
        <p:spPr>
          <a:xfrm rot="16200000" flipH="1">
            <a:off x="1082919" y="1431681"/>
            <a:ext cx="3956544" cy="5055582"/>
          </a:xfrm>
          <a:prstGeom prst="corner">
            <a:avLst>
              <a:gd name="adj1" fmla="val 12287"/>
              <a:gd name="adj2" fmla="val 10823"/>
            </a:avLst>
          </a:prstGeom>
          <a:solidFill>
            <a:srgbClr val="C9DAF8"/>
          </a:solidFill>
          <a:ln w="19050">
            <a:solidFill>
              <a:srgbClr val="1C5D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Environment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3BA497-D99C-413A-8549-FA7198400899}"/>
              </a:ext>
            </a:extLst>
          </p:cNvPr>
          <p:cNvSpPr/>
          <p:nvPr/>
        </p:nvSpPr>
        <p:spPr>
          <a:xfrm>
            <a:off x="1857923" y="2764317"/>
            <a:ext cx="1402274" cy="28244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842D41-F381-4CA0-960E-B93D9B5EC30A}"/>
              </a:ext>
            </a:extLst>
          </p:cNvPr>
          <p:cNvSpPr/>
          <p:nvPr/>
        </p:nvSpPr>
        <p:spPr>
          <a:xfrm>
            <a:off x="943465" y="3837543"/>
            <a:ext cx="3345227" cy="316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External Network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050B97-B5E2-470F-8B2F-7B067EE2A0F5}"/>
              </a:ext>
            </a:extLst>
          </p:cNvPr>
          <p:cNvSpPr/>
          <p:nvPr/>
        </p:nvSpPr>
        <p:spPr>
          <a:xfrm>
            <a:off x="1369197" y="4573966"/>
            <a:ext cx="951452" cy="422031"/>
          </a:xfrm>
          <a:prstGeom prst="rect">
            <a:avLst/>
          </a:prstGeom>
          <a:solidFill>
            <a:srgbClr val="D0E0E3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Compute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0CCBDA-CBCA-4A01-81BC-DE187B8E63FC}"/>
              </a:ext>
            </a:extLst>
          </p:cNvPr>
          <p:cNvSpPr/>
          <p:nvPr/>
        </p:nvSpPr>
        <p:spPr>
          <a:xfrm>
            <a:off x="3022106" y="4573966"/>
            <a:ext cx="951452" cy="422031"/>
          </a:xfrm>
          <a:prstGeom prst="rect">
            <a:avLst/>
          </a:prstGeom>
          <a:solidFill>
            <a:srgbClr val="EAD1DC"/>
          </a:solidFill>
          <a:ln w="19050">
            <a:solidFill>
              <a:srgbClr val="8F44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Identity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CD3690D-92DB-4799-8B82-8123BF785D29}"/>
              </a:ext>
            </a:extLst>
          </p:cNvPr>
          <p:cNvCxnSpPr>
            <a:cxnSpLocks/>
          </p:cNvCxnSpPr>
          <p:nvPr/>
        </p:nvCxnSpPr>
        <p:spPr>
          <a:xfrm>
            <a:off x="2673955" y="2412026"/>
            <a:ext cx="0" cy="37311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7E99E74-30A4-4060-BF5E-132A364CA3BF}"/>
              </a:ext>
            </a:extLst>
          </p:cNvPr>
          <p:cNvSpPr txBox="1"/>
          <p:nvPr/>
        </p:nvSpPr>
        <p:spPr>
          <a:xfrm>
            <a:off x="1860760" y="5034363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102575-02A9-40B4-8FDD-5B63E6E56C18}"/>
              </a:ext>
            </a:extLst>
          </p:cNvPr>
          <p:cNvSpPr txBox="1"/>
          <p:nvPr/>
        </p:nvSpPr>
        <p:spPr>
          <a:xfrm>
            <a:off x="2617568" y="2402850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B1FF73-EF1C-4843-B5B5-E3BBC3F1F84B}"/>
              </a:ext>
            </a:extLst>
          </p:cNvPr>
          <p:cNvSpPr txBox="1"/>
          <p:nvPr/>
        </p:nvSpPr>
        <p:spPr>
          <a:xfrm>
            <a:off x="2577502" y="3513926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C9E7357-78CD-4894-9B59-915B5B1C22CF}"/>
              </a:ext>
            </a:extLst>
          </p:cNvPr>
          <p:cNvCxnSpPr>
            <a:cxnSpLocks/>
          </p:cNvCxnSpPr>
          <p:nvPr/>
        </p:nvCxnSpPr>
        <p:spPr>
          <a:xfrm>
            <a:off x="4288692" y="3946376"/>
            <a:ext cx="83356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B9515FF-2CEC-43B1-9171-359C64C35166}"/>
              </a:ext>
            </a:extLst>
          </p:cNvPr>
          <p:cNvCxnSpPr>
            <a:cxnSpLocks/>
          </p:cNvCxnSpPr>
          <p:nvPr/>
        </p:nvCxnSpPr>
        <p:spPr>
          <a:xfrm flipH="1">
            <a:off x="4288692" y="4027334"/>
            <a:ext cx="833566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EED4E6A-18A9-4D30-BC60-FB9EE3EEA8B9}"/>
              </a:ext>
            </a:extLst>
          </p:cNvPr>
          <p:cNvSpPr txBox="1"/>
          <p:nvPr/>
        </p:nvSpPr>
        <p:spPr>
          <a:xfrm>
            <a:off x="1870918" y="4202857"/>
            <a:ext cx="31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A69FBF-EF1C-45D3-9D92-84CF4D4ACAA8}"/>
              </a:ext>
            </a:extLst>
          </p:cNvPr>
          <p:cNvSpPr txBox="1"/>
          <p:nvPr/>
        </p:nvSpPr>
        <p:spPr>
          <a:xfrm>
            <a:off x="3514224" y="5044502"/>
            <a:ext cx="383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7FFBBC-C75A-4778-A6A7-5823ED70B14A}"/>
              </a:ext>
            </a:extLst>
          </p:cNvPr>
          <p:cNvSpPr txBox="1"/>
          <p:nvPr/>
        </p:nvSpPr>
        <p:spPr>
          <a:xfrm>
            <a:off x="1477577" y="4202857"/>
            <a:ext cx="438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4B1794-A6E8-4C89-BBFC-DD02E240706A}"/>
              </a:ext>
            </a:extLst>
          </p:cNvPr>
          <p:cNvSpPr txBox="1"/>
          <p:nvPr/>
        </p:nvSpPr>
        <p:spPr>
          <a:xfrm>
            <a:off x="4365890" y="3694121"/>
            <a:ext cx="65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3,15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3F00AF-0841-45D6-916E-61867B2A78FD}"/>
              </a:ext>
            </a:extLst>
          </p:cNvPr>
          <p:cNvSpPr txBox="1"/>
          <p:nvPr/>
        </p:nvSpPr>
        <p:spPr>
          <a:xfrm>
            <a:off x="4349050" y="3990949"/>
            <a:ext cx="58235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4,16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28C10F-7525-49C5-99F5-64B3D464E34C}"/>
              </a:ext>
            </a:extLst>
          </p:cNvPr>
          <p:cNvSpPr txBox="1"/>
          <p:nvPr/>
        </p:nvSpPr>
        <p:spPr>
          <a:xfrm>
            <a:off x="2175046" y="3530596"/>
            <a:ext cx="39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17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505D147-5365-4902-88A9-E0BD19EB2CB2}"/>
              </a:ext>
            </a:extLst>
          </p:cNvPr>
          <p:cNvCxnSpPr>
            <a:cxnSpLocks/>
          </p:cNvCxnSpPr>
          <p:nvPr/>
        </p:nvCxnSpPr>
        <p:spPr>
          <a:xfrm>
            <a:off x="2553567" y="2412026"/>
            <a:ext cx="0" cy="352291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EC6E2B7-992A-4D0F-A202-1004B4C423E7}"/>
              </a:ext>
            </a:extLst>
          </p:cNvPr>
          <p:cNvSpPr txBox="1"/>
          <p:nvPr/>
        </p:nvSpPr>
        <p:spPr>
          <a:xfrm>
            <a:off x="2199658" y="2421113"/>
            <a:ext cx="438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18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48CFC2D-E7DE-4AD0-808C-D12DEA7A7622}"/>
              </a:ext>
            </a:extLst>
          </p:cNvPr>
          <p:cNvSpPr/>
          <p:nvPr/>
        </p:nvSpPr>
        <p:spPr>
          <a:xfrm>
            <a:off x="1369197" y="5427888"/>
            <a:ext cx="2604361" cy="2803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SMT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C748C2-77B2-4BB5-B789-FF6674BA3043}"/>
              </a:ext>
            </a:extLst>
          </p:cNvPr>
          <p:cNvSpPr/>
          <p:nvPr/>
        </p:nvSpPr>
        <p:spPr>
          <a:xfrm>
            <a:off x="3241829" y="5061297"/>
            <a:ext cx="2760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9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BDEA9D-97D2-4297-AFCB-AD95590DD31D}"/>
              </a:ext>
            </a:extLst>
          </p:cNvPr>
          <p:cNvCxnSpPr>
            <a:cxnSpLocks/>
          </p:cNvCxnSpPr>
          <p:nvPr/>
        </p:nvCxnSpPr>
        <p:spPr>
          <a:xfrm>
            <a:off x="3973558" y="5527763"/>
            <a:ext cx="1148699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E19A32F-13C3-44CB-88DC-A477751BFD6D}"/>
              </a:ext>
            </a:extLst>
          </p:cNvPr>
          <p:cNvCxnSpPr>
            <a:cxnSpLocks/>
          </p:cNvCxnSpPr>
          <p:nvPr/>
        </p:nvCxnSpPr>
        <p:spPr>
          <a:xfrm flipH="1">
            <a:off x="3973558" y="5614939"/>
            <a:ext cx="1148701" cy="368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75346BC-5D4B-4358-BBD3-449F977F6CFD}"/>
              </a:ext>
            </a:extLst>
          </p:cNvPr>
          <p:cNvSpPr txBox="1"/>
          <p:nvPr/>
        </p:nvSpPr>
        <p:spPr>
          <a:xfrm>
            <a:off x="4253302" y="5245139"/>
            <a:ext cx="582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7, 11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C1A1CD-AAA6-4390-BF29-3BD60679F9DD}"/>
              </a:ext>
            </a:extLst>
          </p:cNvPr>
          <p:cNvSpPr txBox="1"/>
          <p:nvPr/>
        </p:nvSpPr>
        <p:spPr>
          <a:xfrm>
            <a:off x="4191000" y="5545847"/>
            <a:ext cx="644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8, 12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8DDFF2-622C-40E4-AAE4-C68D8A1EF214}"/>
              </a:ext>
            </a:extLst>
          </p:cNvPr>
          <p:cNvSpPr/>
          <p:nvPr/>
        </p:nvSpPr>
        <p:spPr>
          <a:xfrm>
            <a:off x="1445393" y="5051510"/>
            <a:ext cx="4148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5F4C4-ABAC-4F8E-91DD-7337D0EEA81A}"/>
              </a:ext>
            </a:extLst>
          </p:cNvPr>
          <p:cNvSpPr/>
          <p:nvPr/>
        </p:nvSpPr>
        <p:spPr>
          <a:xfrm>
            <a:off x="1857922" y="3046767"/>
            <a:ext cx="1398074" cy="492582"/>
          </a:xfrm>
          <a:prstGeom prst="rect">
            <a:avLst/>
          </a:prstGeom>
          <a:solidFill>
            <a:srgbClr val="D9D2E9"/>
          </a:solidFill>
          <a:ln w="19050">
            <a:solidFill>
              <a:srgbClr val="736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sz="1600" dirty="0">
                <a:solidFill>
                  <a:schemeClr val="tx1"/>
                </a:solidFill>
              </a:rPr>
              <a:t>Dashboard Protocol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D254C51-FB96-4E49-A061-2BD90A5F023E}"/>
              </a:ext>
            </a:extLst>
          </p:cNvPr>
          <p:cNvCxnSpPr>
            <a:cxnSpLocks/>
          </p:cNvCxnSpPr>
          <p:nvPr/>
        </p:nvCxnSpPr>
        <p:spPr>
          <a:xfrm>
            <a:off x="2629961" y="3539349"/>
            <a:ext cx="0" cy="29819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2AF1042-DA2B-41B8-973B-DF62E5B235AC}"/>
              </a:ext>
            </a:extLst>
          </p:cNvPr>
          <p:cNvCxnSpPr>
            <a:cxnSpLocks/>
          </p:cNvCxnSpPr>
          <p:nvPr/>
        </p:nvCxnSpPr>
        <p:spPr>
          <a:xfrm>
            <a:off x="2515788" y="3539349"/>
            <a:ext cx="0" cy="298194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27CA205-B231-4247-9383-FD27A051B361}"/>
              </a:ext>
            </a:extLst>
          </p:cNvPr>
          <p:cNvCxnSpPr>
            <a:cxnSpLocks/>
          </p:cNvCxnSpPr>
          <p:nvPr/>
        </p:nvCxnSpPr>
        <p:spPr>
          <a:xfrm>
            <a:off x="1905281" y="4154200"/>
            <a:ext cx="0" cy="419766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950D75F-D754-47AC-9E78-F71B73DF9B92}"/>
              </a:ext>
            </a:extLst>
          </p:cNvPr>
          <p:cNvCxnSpPr>
            <a:cxnSpLocks/>
          </p:cNvCxnSpPr>
          <p:nvPr/>
        </p:nvCxnSpPr>
        <p:spPr>
          <a:xfrm>
            <a:off x="1803549" y="4154200"/>
            <a:ext cx="0" cy="419766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7A54AF9-F248-42E6-9689-D7C1B669B591}"/>
              </a:ext>
            </a:extLst>
          </p:cNvPr>
          <p:cNvCxnSpPr>
            <a:cxnSpLocks/>
          </p:cNvCxnSpPr>
          <p:nvPr/>
        </p:nvCxnSpPr>
        <p:spPr>
          <a:xfrm>
            <a:off x="1905281" y="4988147"/>
            <a:ext cx="0" cy="43974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734978D-E84A-4044-816C-C0E092927291}"/>
              </a:ext>
            </a:extLst>
          </p:cNvPr>
          <p:cNvCxnSpPr>
            <a:cxnSpLocks/>
          </p:cNvCxnSpPr>
          <p:nvPr/>
        </p:nvCxnSpPr>
        <p:spPr>
          <a:xfrm>
            <a:off x="1803549" y="4988147"/>
            <a:ext cx="4551" cy="43252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5E80C36-A06F-4E93-ABF7-2EFDA53B7D09}"/>
              </a:ext>
            </a:extLst>
          </p:cNvPr>
          <p:cNvCxnSpPr>
            <a:cxnSpLocks/>
          </p:cNvCxnSpPr>
          <p:nvPr/>
        </p:nvCxnSpPr>
        <p:spPr>
          <a:xfrm>
            <a:off x="3561695" y="4989136"/>
            <a:ext cx="0" cy="43974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80582AD-2793-4B3F-A0DF-1B90F84E7412}"/>
              </a:ext>
            </a:extLst>
          </p:cNvPr>
          <p:cNvCxnSpPr>
            <a:cxnSpLocks/>
          </p:cNvCxnSpPr>
          <p:nvPr/>
        </p:nvCxnSpPr>
        <p:spPr>
          <a:xfrm>
            <a:off x="3459963" y="4989136"/>
            <a:ext cx="4551" cy="43252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05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C88D-2AF3-44DC-BDBB-4F27ECA59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Delete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63B46-51BF-4E57-8EB3-C1767D5D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0" y="1752600"/>
            <a:ext cx="6019800" cy="4556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11- leak to E</a:t>
            </a:r>
          </a:p>
          <a:p>
            <a:pPr marL="0" indent="0">
              <a:buNone/>
            </a:pPr>
            <a:r>
              <a:rPr lang="en-US" dirty="0"/>
              <a:t>12- continue message from E</a:t>
            </a:r>
          </a:p>
          <a:p>
            <a:pPr marL="0" indent="0">
              <a:buNone/>
            </a:pPr>
            <a:r>
              <a:rPr lang="en-US" dirty="0"/>
              <a:t>13-Send message (10) to </a:t>
            </a:r>
            <a:r>
              <a:rPr lang="en-US" dirty="0" err="1"/>
              <a:t>F</a:t>
            </a:r>
            <a:r>
              <a:rPr lang="en-US" baseline="-25000" dirty="0" err="1"/>
              <a:t>Compute</a:t>
            </a:r>
            <a:endParaRPr lang="en-US" baseline="-25000" dirty="0"/>
          </a:p>
          <a:p>
            <a:pPr marL="0" indent="0">
              <a:buNone/>
            </a:pPr>
            <a:r>
              <a:rPr lang="en-US" dirty="0"/>
              <a:t>14-(</a:t>
            </a:r>
            <a:r>
              <a:rPr lang="en-US" dirty="0" err="1"/>
              <a:t>F</a:t>
            </a:r>
            <a:r>
              <a:rPr lang="en-US" baseline="-25000" dirty="0" err="1"/>
              <a:t>Compute</a:t>
            </a:r>
            <a:r>
              <a:rPr lang="en-US" dirty="0"/>
              <a:t>, Receiver, ”Delete Node”, session-id, node-id, Successful);</a:t>
            </a:r>
          </a:p>
          <a:p>
            <a:pPr marL="0" indent="0">
              <a:buNone/>
            </a:pPr>
            <a:r>
              <a:rPr lang="en-US" dirty="0"/>
              <a:t>15,16- leakage and continue message</a:t>
            </a:r>
          </a:p>
          <a:p>
            <a:pPr marL="0" indent="0">
              <a:buNone/>
            </a:pPr>
            <a:r>
              <a:rPr lang="en-US" dirty="0"/>
              <a:t>17- send result message (14) to </a:t>
            </a:r>
            <a:r>
              <a:rPr lang="en-US" dirty="0" err="1"/>
              <a:t>U</a:t>
            </a:r>
            <a:r>
              <a:rPr lang="en-US" baseline="-25000" dirty="0" err="1"/>
              <a:t>Dashboard</a:t>
            </a:r>
            <a:endParaRPr lang="en-US" baseline="-25000" dirty="0"/>
          </a:p>
          <a:p>
            <a:pPr marL="0" indent="0">
              <a:buNone/>
            </a:pPr>
            <a:r>
              <a:rPr lang="en-US" dirty="0"/>
              <a:t>18- user receives the result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F0D3A-37FB-417C-924E-7A6D0037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23</a:t>
            </a:fld>
            <a:endParaRPr lang="en-US" dirty="0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3E39288F-2137-44E7-AC94-9AD0092B1764}"/>
              </a:ext>
            </a:extLst>
          </p:cNvPr>
          <p:cNvSpPr/>
          <p:nvPr/>
        </p:nvSpPr>
        <p:spPr>
          <a:xfrm rot="16200000" flipH="1">
            <a:off x="1082919" y="1431681"/>
            <a:ext cx="3956544" cy="5055582"/>
          </a:xfrm>
          <a:prstGeom prst="corner">
            <a:avLst>
              <a:gd name="adj1" fmla="val 12287"/>
              <a:gd name="adj2" fmla="val 10823"/>
            </a:avLst>
          </a:prstGeom>
          <a:solidFill>
            <a:srgbClr val="C9DAF8"/>
          </a:solidFill>
          <a:ln w="19050">
            <a:solidFill>
              <a:srgbClr val="1C5D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Environment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3BA497-D99C-413A-8549-FA7198400899}"/>
              </a:ext>
            </a:extLst>
          </p:cNvPr>
          <p:cNvSpPr/>
          <p:nvPr/>
        </p:nvSpPr>
        <p:spPr>
          <a:xfrm>
            <a:off x="1857923" y="2764317"/>
            <a:ext cx="1402274" cy="28244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842D41-F381-4CA0-960E-B93D9B5EC30A}"/>
              </a:ext>
            </a:extLst>
          </p:cNvPr>
          <p:cNvSpPr/>
          <p:nvPr/>
        </p:nvSpPr>
        <p:spPr>
          <a:xfrm>
            <a:off x="943465" y="3837543"/>
            <a:ext cx="3345227" cy="316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External Network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050B97-B5E2-470F-8B2F-7B067EE2A0F5}"/>
              </a:ext>
            </a:extLst>
          </p:cNvPr>
          <p:cNvSpPr/>
          <p:nvPr/>
        </p:nvSpPr>
        <p:spPr>
          <a:xfrm>
            <a:off x="1369197" y="4573966"/>
            <a:ext cx="951452" cy="422031"/>
          </a:xfrm>
          <a:prstGeom prst="rect">
            <a:avLst/>
          </a:prstGeom>
          <a:solidFill>
            <a:srgbClr val="D0E0E3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Compute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0CCBDA-CBCA-4A01-81BC-DE187B8E63FC}"/>
              </a:ext>
            </a:extLst>
          </p:cNvPr>
          <p:cNvSpPr/>
          <p:nvPr/>
        </p:nvSpPr>
        <p:spPr>
          <a:xfrm>
            <a:off x="3022106" y="4573966"/>
            <a:ext cx="951452" cy="422031"/>
          </a:xfrm>
          <a:prstGeom prst="rect">
            <a:avLst/>
          </a:prstGeom>
          <a:solidFill>
            <a:srgbClr val="EAD1DC"/>
          </a:solidFill>
          <a:ln w="19050">
            <a:solidFill>
              <a:srgbClr val="8F44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Identity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CD3690D-92DB-4799-8B82-8123BF785D29}"/>
              </a:ext>
            </a:extLst>
          </p:cNvPr>
          <p:cNvCxnSpPr>
            <a:cxnSpLocks/>
          </p:cNvCxnSpPr>
          <p:nvPr/>
        </p:nvCxnSpPr>
        <p:spPr>
          <a:xfrm>
            <a:off x="2673955" y="2412026"/>
            <a:ext cx="0" cy="37311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7E99E74-30A4-4060-BF5E-132A364CA3BF}"/>
              </a:ext>
            </a:extLst>
          </p:cNvPr>
          <p:cNvSpPr txBox="1"/>
          <p:nvPr/>
        </p:nvSpPr>
        <p:spPr>
          <a:xfrm>
            <a:off x="1860760" y="5034363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102575-02A9-40B4-8FDD-5B63E6E56C18}"/>
              </a:ext>
            </a:extLst>
          </p:cNvPr>
          <p:cNvSpPr txBox="1"/>
          <p:nvPr/>
        </p:nvSpPr>
        <p:spPr>
          <a:xfrm>
            <a:off x="2617568" y="2402850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B1FF73-EF1C-4843-B5B5-E3BBC3F1F84B}"/>
              </a:ext>
            </a:extLst>
          </p:cNvPr>
          <p:cNvSpPr txBox="1"/>
          <p:nvPr/>
        </p:nvSpPr>
        <p:spPr>
          <a:xfrm>
            <a:off x="2577502" y="3513926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C9E7357-78CD-4894-9B59-915B5B1C22CF}"/>
              </a:ext>
            </a:extLst>
          </p:cNvPr>
          <p:cNvCxnSpPr>
            <a:cxnSpLocks/>
          </p:cNvCxnSpPr>
          <p:nvPr/>
        </p:nvCxnSpPr>
        <p:spPr>
          <a:xfrm>
            <a:off x="4288692" y="3946376"/>
            <a:ext cx="83356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B9515FF-2CEC-43B1-9171-359C64C35166}"/>
              </a:ext>
            </a:extLst>
          </p:cNvPr>
          <p:cNvCxnSpPr>
            <a:cxnSpLocks/>
          </p:cNvCxnSpPr>
          <p:nvPr/>
        </p:nvCxnSpPr>
        <p:spPr>
          <a:xfrm flipH="1">
            <a:off x="4288692" y="4027334"/>
            <a:ext cx="833566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EED4E6A-18A9-4D30-BC60-FB9EE3EEA8B9}"/>
              </a:ext>
            </a:extLst>
          </p:cNvPr>
          <p:cNvSpPr txBox="1"/>
          <p:nvPr/>
        </p:nvSpPr>
        <p:spPr>
          <a:xfrm>
            <a:off x="1870918" y="4202857"/>
            <a:ext cx="31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A69FBF-EF1C-45D3-9D92-84CF4D4ACAA8}"/>
              </a:ext>
            </a:extLst>
          </p:cNvPr>
          <p:cNvSpPr txBox="1"/>
          <p:nvPr/>
        </p:nvSpPr>
        <p:spPr>
          <a:xfrm>
            <a:off x="3514224" y="5044502"/>
            <a:ext cx="383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7FFBBC-C75A-4778-A6A7-5823ED70B14A}"/>
              </a:ext>
            </a:extLst>
          </p:cNvPr>
          <p:cNvSpPr txBox="1"/>
          <p:nvPr/>
        </p:nvSpPr>
        <p:spPr>
          <a:xfrm>
            <a:off x="1477577" y="4202857"/>
            <a:ext cx="438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4B1794-A6E8-4C89-BBFC-DD02E240706A}"/>
              </a:ext>
            </a:extLst>
          </p:cNvPr>
          <p:cNvSpPr txBox="1"/>
          <p:nvPr/>
        </p:nvSpPr>
        <p:spPr>
          <a:xfrm>
            <a:off x="4365890" y="3694121"/>
            <a:ext cx="65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3,15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3F00AF-0841-45D6-916E-61867B2A78FD}"/>
              </a:ext>
            </a:extLst>
          </p:cNvPr>
          <p:cNvSpPr txBox="1"/>
          <p:nvPr/>
        </p:nvSpPr>
        <p:spPr>
          <a:xfrm>
            <a:off x="4349050" y="3990949"/>
            <a:ext cx="58235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4,16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28C10F-7525-49C5-99F5-64B3D464E34C}"/>
              </a:ext>
            </a:extLst>
          </p:cNvPr>
          <p:cNvSpPr txBox="1"/>
          <p:nvPr/>
        </p:nvSpPr>
        <p:spPr>
          <a:xfrm>
            <a:off x="2161043" y="3519667"/>
            <a:ext cx="554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17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505D147-5365-4902-88A9-E0BD19EB2CB2}"/>
              </a:ext>
            </a:extLst>
          </p:cNvPr>
          <p:cNvCxnSpPr>
            <a:cxnSpLocks/>
          </p:cNvCxnSpPr>
          <p:nvPr/>
        </p:nvCxnSpPr>
        <p:spPr>
          <a:xfrm>
            <a:off x="2553567" y="2412026"/>
            <a:ext cx="0" cy="352291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EC6E2B7-992A-4D0F-A202-1004B4C423E7}"/>
              </a:ext>
            </a:extLst>
          </p:cNvPr>
          <p:cNvSpPr txBox="1"/>
          <p:nvPr/>
        </p:nvSpPr>
        <p:spPr>
          <a:xfrm>
            <a:off x="2199658" y="2421113"/>
            <a:ext cx="438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18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48CFC2D-E7DE-4AD0-808C-D12DEA7A7622}"/>
              </a:ext>
            </a:extLst>
          </p:cNvPr>
          <p:cNvSpPr/>
          <p:nvPr/>
        </p:nvSpPr>
        <p:spPr>
          <a:xfrm>
            <a:off x="1369197" y="5427888"/>
            <a:ext cx="2604361" cy="2803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SMT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C748C2-77B2-4BB5-B789-FF6674BA3043}"/>
              </a:ext>
            </a:extLst>
          </p:cNvPr>
          <p:cNvSpPr/>
          <p:nvPr/>
        </p:nvSpPr>
        <p:spPr>
          <a:xfrm>
            <a:off x="3241829" y="5061297"/>
            <a:ext cx="2760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9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BDEA9D-97D2-4297-AFCB-AD95590DD31D}"/>
              </a:ext>
            </a:extLst>
          </p:cNvPr>
          <p:cNvCxnSpPr>
            <a:cxnSpLocks/>
          </p:cNvCxnSpPr>
          <p:nvPr/>
        </p:nvCxnSpPr>
        <p:spPr>
          <a:xfrm>
            <a:off x="3973558" y="5527763"/>
            <a:ext cx="1148699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E19A32F-13C3-44CB-88DC-A477751BFD6D}"/>
              </a:ext>
            </a:extLst>
          </p:cNvPr>
          <p:cNvCxnSpPr>
            <a:cxnSpLocks/>
          </p:cNvCxnSpPr>
          <p:nvPr/>
        </p:nvCxnSpPr>
        <p:spPr>
          <a:xfrm flipH="1">
            <a:off x="3973558" y="5614939"/>
            <a:ext cx="1148701" cy="368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75346BC-5D4B-4358-BBD3-449F977F6CFD}"/>
              </a:ext>
            </a:extLst>
          </p:cNvPr>
          <p:cNvSpPr txBox="1"/>
          <p:nvPr/>
        </p:nvSpPr>
        <p:spPr>
          <a:xfrm>
            <a:off x="4253302" y="5245139"/>
            <a:ext cx="582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7, 11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C1A1CD-AAA6-4390-BF29-3BD60679F9DD}"/>
              </a:ext>
            </a:extLst>
          </p:cNvPr>
          <p:cNvSpPr txBox="1"/>
          <p:nvPr/>
        </p:nvSpPr>
        <p:spPr>
          <a:xfrm>
            <a:off x="4191000" y="5545847"/>
            <a:ext cx="644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8, 12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8DDFF2-622C-40E4-AAE4-C68D8A1EF214}"/>
              </a:ext>
            </a:extLst>
          </p:cNvPr>
          <p:cNvSpPr/>
          <p:nvPr/>
        </p:nvSpPr>
        <p:spPr>
          <a:xfrm>
            <a:off x="1445393" y="5051510"/>
            <a:ext cx="4148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5F4C4-ABAC-4F8E-91DD-7337D0EEA81A}"/>
              </a:ext>
            </a:extLst>
          </p:cNvPr>
          <p:cNvSpPr/>
          <p:nvPr/>
        </p:nvSpPr>
        <p:spPr>
          <a:xfrm>
            <a:off x="1857922" y="3046767"/>
            <a:ext cx="1398074" cy="492582"/>
          </a:xfrm>
          <a:prstGeom prst="rect">
            <a:avLst/>
          </a:prstGeom>
          <a:solidFill>
            <a:srgbClr val="D9D2E9"/>
          </a:solidFill>
          <a:ln w="19050">
            <a:solidFill>
              <a:srgbClr val="736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sz="1600" dirty="0">
                <a:solidFill>
                  <a:schemeClr val="tx1"/>
                </a:solidFill>
              </a:rPr>
              <a:t>Dashboard Protocol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D254C51-FB96-4E49-A061-2BD90A5F023E}"/>
              </a:ext>
            </a:extLst>
          </p:cNvPr>
          <p:cNvCxnSpPr>
            <a:cxnSpLocks/>
          </p:cNvCxnSpPr>
          <p:nvPr/>
        </p:nvCxnSpPr>
        <p:spPr>
          <a:xfrm>
            <a:off x="2629961" y="3539349"/>
            <a:ext cx="0" cy="29819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2AF1042-DA2B-41B8-973B-DF62E5B235AC}"/>
              </a:ext>
            </a:extLst>
          </p:cNvPr>
          <p:cNvCxnSpPr>
            <a:cxnSpLocks/>
          </p:cNvCxnSpPr>
          <p:nvPr/>
        </p:nvCxnSpPr>
        <p:spPr>
          <a:xfrm>
            <a:off x="2515788" y="3539349"/>
            <a:ext cx="0" cy="298194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27CA205-B231-4247-9383-FD27A051B361}"/>
              </a:ext>
            </a:extLst>
          </p:cNvPr>
          <p:cNvCxnSpPr>
            <a:cxnSpLocks/>
          </p:cNvCxnSpPr>
          <p:nvPr/>
        </p:nvCxnSpPr>
        <p:spPr>
          <a:xfrm>
            <a:off x="1905281" y="4154200"/>
            <a:ext cx="0" cy="419766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950D75F-D754-47AC-9E78-F71B73DF9B92}"/>
              </a:ext>
            </a:extLst>
          </p:cNvPr>
          <p:cNvCxnSpPr>
            <a:cxnSpLocks/>
          </p:cNvCxnSpPr>
          <p:nvPr/>
        </p:nvCxnSpPr>
        <p:spPr>
          <a:xfrm>
            <a:off x="1803549" y="4154200"/>
            <a:ext cx="0" cy="419766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7A54AF9-F248-42E6-9689-D7C1B669B591}"/>
              </a:ext>
            </a:extLst>
          </p:cNvPr>
          <p:cNvCxnSpPr>
            <a:cxnSpLocks/>
          </p:cNvCxnSpPr>
          <p:nvPr/>
        </p:nvCxnSpPr>
        <p:spPr>
          <a:xfrm>
            <a:off x="1905281" y="4988147"/>
            <a:ext cx="0" cy="43974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734978D-E84A-4044-816C-C0E092927291}"/>
              </a:ext>
            </a:extLst>
          </p:cNvPr>
          <p:cNvCxnSpPr>
            <a:cxnSpLocks/>
          </p:cNvCxnSpPr>
          <p:nvPr/>
        </p:nvCxnSpPr>
        <p:spPr>
          <a:xfrm>
            <a:off x="1803549" y="4988147"/>
            <a:ext cx="4551" cy="43252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5E80C36-A06F-4E93-ABF7-2EFDA53B7D09}"/>
              </a:ext>
            </a:extLst>
          </p:cNvPr>
          <p:cNvCxnSpPr>
            <a:cxnSpLocks/>
          </p:cNvCxnSpPr>
          <p:nvPr/>
        </p:nvCxnSpPr>
        <p:spPr>
          <a:xfrm>
            <a:off x="3561695" y="4989136"/>
            <a:ext cx="0" cy="43974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80582AD-2793-4B3F-A0DF-1B90F84E7412}"/>
              </a:ext>
            </a:extLst>
          </p:cNvPr>
          <p:cNvCxnSpPr>
            <a:cxnSpLocks/>
          </p:cNvCxnSpPr>
          <p:nvPr/>
        </p:nvCxnSpPr>
        <p:spPr>
          <a:xfrm>
            <a:off x="3459963" y="4989136"/>
            <a:ext cx="4551" cy="43252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605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C88D-2AF3-44DC-BDBB-4F27ECA59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Delete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63B46-51BF-4E57-8EB3-C1767D5D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7062" y="1752600"/>
            <a:ext cx="4851537" cy="455676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F0D3A-37FB-417C-924E-7A6D0037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24</a:t>
            </a:fld>
            <a:endParaRPr lang="en-US" dirty="0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AF5FF5DC-EB8B-4E4C-AC32-6C4DF1F4F78D}"/>
              </a:ext>
            </a:extLst>
          </p:cNvPr>
          <p:cNvSpPr/>
          <p:nvPr/>
        </p:nvSpPr>
        <p:spPr>
          <a:xfrm rot="16200000" flipH="1">
            <a:off x="1040423" y="1063428"/>
            <a:ext cx="4747853" cy="6066698"/>
          </a:xfrm>
          <a:prstGeom prst="corner">
            <a:avLst>
              <a:gd name="adj1" fmla="val 12287"/>
              <a:gd name="adj2" fmla="val 10823"/>
            </a:avLst>
          </a:prstGeom>
          <a:solidFill>
            <a:srgbClr val="C9DAF8"/>
          </a:solidFill>
          <a:ln w="19050">
            <a:solidFill>
              <a:srgbClr val="1C5D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Environment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04AFCD-CEA8-43D8-9A4F-52D322808AC0}"/>
              </a:ext>
            </a:extLst>
          </p:cNvPr>
          <p:cNvSpPr/>
          <p:nvPr/>
        </p:nvSpPr>
        <p:spPr>
          <a:xfrm>
            <a:off x="429558" y="2814475"/>
            <a:ext cx="2667108" cy="3220013"/>
          </a:xfrm>
          <a:prstGeom prst="rect">
            <a:avLst/>
          </a:prstGeom>
          <a:solidFill>
            <a:srgbClr val="D9EAD3"/>
          </a:solidFill>
          <a:ln w="19050">
            <a:solidFill>
              <a:srgbClr val="2F6F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Ideal Cloud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4340FF9-8983-45C7-BE49-B59F6F3C6FE5}"/>
              </a:ext>
            </a:extLst>
          </p:cNvPr>
          <p:cNvCxnSpPr>
            <a:cxnSpLocks/>
          </p:cNvCxnSpPr>
          <p:nvPr/>
        </p:nvCxnSpPr>
        <p:spPr>
          <a:xfrm>
            <a:off x="1483433" y="2257375"/>
            <a:ext cx="0" cy="557096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73EE27-0667-4AFB-8517-6FA8CB07F8EC}"/>
              </a:ext>
            </a:extLst>
          </p:cNvPr>
          <p:cNvCxnSpPr>
            <a:cxnSpLocks/>
          </p:cNvCxnSpPr>
          <p:nvPr/>
        </p:nvCxnSpPr>
        <p:spPr>
          <a:xfrm>
            <a:off x="1241938" y="2257375"/>
            <a:ext cx="0" cy="557096"/>
          </a:xfrm>
          <a:prstGeom prst="straightConnector1">
            <a:avLst/>
          </a:prstGeom>
          <a:ln w="9525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983E1E8-6C70-4135-8CAD-A160E7A97394}"/>
              </a:ext>
            </a:extLst>
          </p:cNvPr>
          <p:cNvSpPr txBox="1"/>
          <p:nvPr/>
        </p:nvSpPr>
        <p:spPr>
          <a:xfrm>
            <a:off x="853561" y="2365819"/>
            <a:ext cx="436586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2796AD-6741-4F1F-87A5-4A0455F9E440}"/>
              </a:ext>
            </a:extLst>
          </p:cNvPr>
          <p:cNvSpPr/>
          <p:nvPr/>
        </p:nvSpPr>
        <p:spPr>
          <a:xfrm>
            <a:off x="3900525" y="2814471"/>
            <a:ext cx="765983" cy="3220005"/>
          </a:xfrm>
          <a:prstGeom prst="rect">
            <a:avLst/>
          </a:prstGeom>
          <a:solidFill>
            <a:srgbClr val="1CADE4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Simulator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A335CF-16CA-4532-8A53-254C5AD01C71}"/>
              </a:ext>
            </a:extLst>
          </p:cNvPr>
          <p:cNvSpPr txBox="1"/>
          <p:nvPr/>
        </p:nvSpPr>
        <p:spPr>
          <a:xfrm>
            <a:off x="1445318" y="2360488"/>
            <a:ext cx="436586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A060ACC-F5CE-4C26-872E-45DF91A113F2}"/>
              </a:ext>
            </a:extLst>
          </p:cNvPr>
          <p:cNvCxnSpPr>
            <a:cxnSpLocks/>
          </p:cNvCxnSpPr>
          <p:nvPr/>
        </p:nvCxnSpPr>
        <p:spPr>
          <a:xfrm>
            <a:off x="3096665" y="2881748"/>
            <a:ext cx="803857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88F28F4-B66C-4E26-AEC9-8862EE64930C}"/>
              </a:ext>
            </a:extLst>
          </p:cNvPr>
          <p:cNvSpPr txBox="1"/>
          <p:nvPr/>
        </p:nvSpPr>
        <p:spPr>
          <a:xfrm>
            <a:off x="3364386" y="2605744"/>
            <a:ext cx="26772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AD3333F-AB1D-485E-AF36-F777BB57C068}"/>
              </a:ext>
            </a:extLst>
          </p:cNvPr>
          <p:cNvCxnSpPr>
            <a:cxnSpLocks/>
          </p:cNvCxnSpPr>
          <p:nvPr/>
        </p:nvCxnSpPr>
        <p:spPr>
          <a:xfrm>
            <a:off x="3099119" y="3702808"/>
            <a:ext cx="803857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DCBD2B2-2EDA-4E67-BBBD-29EEF5CEEFCC}"/>
              </a:ext>
            </a:extLst>
          </p:cNvPr>
          <p:cNvSpPr txBox="1"/>
          <p:nvPr/>
        </p:nvSpPr>
        <p:spPr>
          <a:xfrm>
            <a:off x="3354738" y="3440115"/>
            <a:ext cx="26772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6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BCDC66-CC17-4D60-99EA-FC7CB6312646}"/>
              </a:ext>
            </a:extLst>
          </p:cNvPr>
          <p:cNvCxnSpPr>
            <a:cxnSpLocks/>
          </p:cNvCxnSpPr>
          <p:nvPr/>
        </p:nvCxnSpPr>
        <p:spPr>
          <a:xfrm flipH="1">
            <a:off x="3091324" y="3456699"/>
            <a:ext cx="803859" cy="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6916BD3-03C3-4CB6-A69E-3A77C25F50BD}"/>
              </a:ext>
            </a:extLst>
          </p:cNvPr>
          <p:cNvSpPr txBox="1"/>
          <p:nvPr/>
        </p:nvSpPr>
        <p:spPr>
          <a:xfrm>
            <a:off x="3359044" y="3190809"/>
            <a:ext cx="26772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5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9790078-1739-47FB-9FD9-BB8C740F2636}"/>
              </a:ext>
            </a:extLst>
          </p:cNvPr>
          <p:cNvCxnSpPr>
            <a:cxnSpLocks/>
          </p:cNvCxnSpPr>
          <p:nvPr/>
        </p:nvCxnSpPr>
        <p:spPr>
          <a:xfrm>
            <a:off x="4679383" y="3059806"/>
            <a:ext cx="1175790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24E5073-BC91-4ED4-B2AF-9C890DC89BAE}"/>
              </a:ext>
            </a:extLst>
          </p:cNvPr>
          <p:cNvSpPr txBox="1"/>
          <p:nvPr/>
        </p:nvSpPr>
        <p:spPr>
          <a:xfrm>
            <a:off x="5108190" y="2782098"/>
            <a:ext cx="324574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3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1659717-D03B-4178-8349-581648BE7D81}"/>
              </a:ext>
            </a:extLst>
          </p:cNvPr>
          <p:cNvCxnSpPr>
            <a:cxnSpLocks/>
          </p:cNvCxnSpPr>
          <p:nvPr/>
        </p:nvCxnSpPr>
        <p:spPr>
          <a:xfrm flipH="1">
            <a:off x="4655379" y="3274321"/>
            <a:ext cx="1199794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4B2D149-868F-45D0-BA54-E56B2C7C3D83}"/>
              </a:ext>
            </a:extLst>
          </p:cNvPr>
          <p:cNvSpPr txBox="1"/>
          <p:nvPr/>
        </p:nvSpPr>
        <p:spPr>
          <a:xfrm>
            <a:off x="5095715" y="3016444"/>
            <a:ext cx="324574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1E3A0A-7D59-4BA9-B487-75DAF06F3A4A}"/>
              </a:ext>
            </a:extLst>
          </p:cNvPr>
          <p:cNvSpPr txBox="1"/>
          <p:nvPr/>
        </p:nvSpPr>
        <p:spPr>
          <a:xfrm>
            <a:off x="5104991" y="3686421"/>
            <a:ext cx="324574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7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74CE527-51DE-41FB-97DD-136A9A70A5D5}"/>
              </a:ext>
            </a:extLst>
          </p:cNvPr>
          <p:cNvCxnSpPr>
            <a:cxnSpLocks/>
          </p:cNvCxnSpPr>
          <p:nvPr/>
        </p:nvCxnSpPr>
        <p:spPr>
          <a:xfrm>
            <a:off x="4672083" y="3952730"/>
            <a:ext cx="1175790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1910BE1-CC10-4AEC-BB13-D0ADED3983D9}"/>
              </a:ext>
            </a:extLst>
          </p:cNvPr>
          <p:cNvCxnSpPr>
            <a:cxnSpLocks/>
          </p:cNvCxnSpPr>
          <p:nvPr/>
        </p:nvCxnSpPr>
        <p:spPr>
          <a:xfrm flipH="1">
            <a:off x="4661513" y="4183066"/>
            <a:ext cx="1199794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7A95820-570A-4B53-A3CA-64F72257B440}"/>
              </a:ext>
            </a:extLst>
          </p:cNvPr>
          <p:cNvSpPr txBox="1"/>
          <p:nvPr/>
        </p:nvSpPr>
        <p:spPr>
          <a:xfrm>
            <a:off x="5104991" y="3920139"/>
            <a:ext cx="324574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16190A-1280-41FF-AE58-501F1C4BBCD1}"/>
              </a:ext>
            </a:extLst>
          </p:cNvPr>
          <p:cNvSpPr txBox="1"/>
          <p:nvPr/>
        </p:nvSpPr>
        <p:spPr>
          <a:xfrm>
            <a:off x="5114328" y="4149839"/>
            <a:ext cx="324574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9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81F5DF7-F4AE-4B3D-B4B4-E054B5A7D9F5}"/>
              </a:ext>
            </a:extLst>
          </p:cNvPr>
          <p:cNvCxnSpPr>
            <a:cxnSpLocks/>
          </p:cNvCxnSpPr>
          <p:nvPr/>
        </p:nvCxnSpPr>
        <p:spPr>
          <a:xfrm>
            <a:off x="4681420" y="4416148"/>
            <a:ext cx="1175790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DCE8EBB-32ED-439B-8D04-E7ADD65DD26B}"/>
              </a:ext>
            </a:extLst>
          </p:cNvPr>
          <p:cNvCxnSpPr>
            <a:cxnSpLocks/>
          </p:cNvCxnSpPr>
          <p:nvPr/>
        </p:nvCxnSpPr>
        <p:spPr>
          <a:xfrm flipH="1">
            <a:off x="4670850" y="4646484"/>
            <a:ext cx="1199794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91D15FB-1871-47A8-A720-1C3452236DC7}"/>
              </a:ext>
            </a:extLst>
          </p:cNvPr>
          <p:cNvSpPr txBox="1"/>
          <p:nvPr/>
        </p:nvSpPr>
        <p:spPr>
          <a:xfrm>
            <a:off x="4987391" y="4383557"/>
            <a:ext cx="47017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10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1E8AEA2-1D7C-4C91-BF2D-156983EAAD49}"/>
              </a:ext>
            </a:extLst>
          </p:cNvPr>
          <p:cNvCxnSpPr>
            <a:cxnSpLocks/>
          </p:cNvCxnSpPr>
          <p:nvPr/>
        </p:nvCxnSpPr>
        <p:spPr>
          <a:xfrm>
            <a:off x="3094464" y="5197657"/>
            <a:ext cx="803857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19164C8-0F31-401C-990F-3A0B4E334013}"/>
              </a:ext>
            </a:extLst>
          </p:cNvPr>
          <p:cNvSpPr txBox="1"/>
          <p:nvPr/>
        </p:nvSpPr>
        <p:spPr>
          <a:xfrm>
            <a:off x="3287545" y="4934093"/>
            <a:ext cx="41795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12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5F16082-C5B1-4977-ACDD-82EB7CECAD37}"/>
              </a:ext>
            </a:extLst>
          </p:cNvPr>
          <p:cNvCxnSpPr>
            <a:cxnSpLocks/>
          </p:cNvCxnSpPr>
          <p:nvPr/>
        </p:nvCxnSpPr>
        <p:spPr>
          <a:xfrm flipH="1">
            <a:off x="3086669" y="4963996"/>
            <a:ext cx="803859" cy="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8A65258-88D2-4675-B68C-2DFED4931278}"/>
              </a:ext>
            </a:extLst>
          </p:cNvPr>
          <p:cNvSpPr txBox="1"/>
          <p:nvPr/>
        </p:nvSpPr>
        <p:spPr>
          <a:xfrm>
            <a:off x="3285968" y="4698106"/>
            <a:ext cx="425747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11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86252CB-B9E5-4C7A-A717-C13CCE6EC7E1}"/>
              </a:ext>
            </a:extLst>
          </p:cNvPr>
          <p:cNvCxnSpPr>
            <a:cxnSpLocks/>
          </p:cNvCxnSpPr>
          <p:nvPr/>
        </p:nvCxnSpPr>
        <p:spPr>
          <a:xfrm>
            <a:off x="4682404" y="5450537"/>
            <a:ext cx="1175790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D96F75C-3A86-49B8-94D4-39704FE1CD86}"/>
              </a:ext>
            </a:extLst>
          </p:cNvPr>
          <p:cNvSpPr txBox="1"/>
          <p:nvPr/>
        </p:nvSpPr>
        <p:spPr>
          <a:xfrm>
            <a:off x="4990822" y="5185269"/>
            <a:ext cx="480273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13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67EF4C4-E141-4DAB-9721-DD00C1FEAF80}"/>
              </a:ext>
            </a:extLst>
          </p:cNvPr>
          <p:cNvCxnSpPr>
            <a:cxnSpLocks/>
          </p:cNvCxnSpPr>
          <p:nvPr/>
        </p:nvCxnSpPr>
        <p:spPr>
          <a:xfrm flipH="1">
            <a:off x="4664620" y="5677492"/>
            <a:ext cx="1199794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181870B-B931-4459-ABE2-02FA5DE1DABE}"/>
              </a:ext>
            </a:extLst>
          </p:cNvPr>
          <p:cNvSpPr txBox="1"/>
          <p:nvPr/>
        </p:nvSpPr>
        <p:spPr>
          <a:xfrm>
            <a:off x="4987391" y="5422077"/>
            <a:ext cx="7689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14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5E03B50-8E7D-4983-A19B-26156D6E0D11}"/>
              </a:ext>
            </a:extLst>
          </p:cNvPr>
          <p:cNvCxnSpPr>
            <a:cxnSpLocks/>
          </p:cNvCxnSpPr>
          <p:nvPr/>
        </p:nvCxnSpPr>
        <p:spPr>
          <a:xfrm flipH="1">
            <a:off x="3080770" y="5953819"/>
            <a:ext cx="803859" cy="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792E63E-B318-42B2-914F-C7AF54A5E875}"/>
              </a:ext>
            </a:extLst>
          </p:cNvPr>
          <p:cNvSpPr txBox="1"/>
          <p:nvPr/>
        </p:nvSpPr>
        <p:spPr>
          <a:xfrm>
            <a:off x="3311169" y="5687929"/>
            <a:ext cx="417949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dirty="0"/>
              <a:t>15</a:t>
            </a:r>
          </a:p>
        </p:txBody>
      </p:sp>
      <p:sp>
        <p:nvSpPr>
          <p:cNvPr id="49" name="L-Shape 48">
            <a:extLst>
              <a:ext uri="{FF2B5EF4-FFF2-40B4-BE49-F238E27FC236}">
                <a16:creationId xmlns:a16="http://schemas.microsoft.com/office/drawing/2014/main" id="{C74DB44A-FA55-4008-95CF-1A5A55FEDC3F}"/>
              </a:ext>
            </a:extLst>
          </p:cNvPr>
          <p:cNvSpPr/>
          <p:nvPr/>
        </p:nvSpPr>
        <p:spPr>
          <a:xfrm rot="16200000" flipH="1">
            <a:off x="7364518" y="1203081"/>
            <a:ext cx="3956544" cy="5055582"/>
          </a:xfrm>
          <a:prstGeom prst="corner">
            <a:avLst>
              <a:gd name="adj1" fmla="val 12287"/>
              <a:gd name="adj2" fmla="val 10823"/>
            </a:avLst>
          </a:prstGeom>
          <a:solidFill>
            <a:srgbClr val="C9DAF8"/>
          </a:solidFill>
          <a:ln w="19050">
            <a:solidFill>
              <a:srgbClr val="1C5D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Environment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D8A16D-7E61-4E20-A61D-34F906D80620}"/>
              </a:ext>
            </a:extLst>
          </p:cNvPr>
          <p:cNvSpPr/>
          <p:nvPr/>
        </p:nvSpPr>
        <p:spPr>
          <a:xfrm>
            <a:off x="8139522" y="2535717"/>
            <a:ext cx="1402274" cy="28244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User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A503D30-3F6D-4454-BD17-448076F76C30}"/>
              </a:ext>
            </a:extLst>
          </p:cNvPr>
          <p:cNvSpPr/>
          <p:nvPr/>
        </p:nvSpPr>
        <p:spPr>
          <a:xfrm>
            <a:off x="7225064" y="3608943"/>
            <a:ext cx="3345227" cy="316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External Network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182F923-BD1B-4B86-AC72-9493D9158139}"/>
              </a:ext>
            </a:extLst>
          </p:cNvPr>
          <p:cNvSpPr/>
          <p:nvPr/>
        </p:nvSpPr>
        <p:spPr>
          <a:xfrm>
            <a:off x="7650796" y="4345366"/>
            <a:ext cx="951452" cy="422031"/>
          </a:xfrm>
          <a:prstGeom prst="rect">
            <a:avLst/>
          </a:prstGeom>
          <a:solidFill>
            <a:srgbClr val="D0E0E3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Compute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A437264-0AE7-4FB7-89D9-4FE46B1B9CBE}"/>
              </a:ext>
            </a:extLst>
          </p:cNvPr>
          <p:cNvSpPr/>
          <p:nvPr/>
        </p:nvSpPr>
        <p:spPr>
          <a:xfrm>
            <a:off x="9303705" y="4345366"/>
            <a:ext cx="951452" cy="422031"/>
          </a:xfrm>
          <a:prstGeom prst="rect">
            <a:avLst/>
          </a:prstGeom>
          <a:solidFill>
            <a:srgbClr val="EAD1DC"/>
          </a:solidFill>
          <a:ln w="19050">
            <a:solidFill>
              <a:srgbClr val="8F44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Identity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4615BCE-7DED-4C50-AEDB-1C48E6CDE3F9}"/>
              </a:ext>
            </a:extLst>
          </p:cNvPr>
          <p:cNvCxnSpPr>
            <a:cxnSpLocks/>
          </p:cNvCxnSpPr>
          <p:nvPr/>
        </p:nvCxnSpPr>
        <p:spPr>
          <a:xfrm>
            <a:off x="8955554" y="2183426"/>
            <a:ext cx="0" cy="373111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CCA2637-8767-4345-9B67-2569E04B160A}"/>
              </a:ext>
            </a:extLst>
          </p:cNvPr>
          <p:cNvSpPr txBox="1"/>
          <p:nvPr/>
        </p:nvSpPr>
        <p:spPr>
          <a:xfrm>
            <a:off x="8142359" y="4805763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037F558-A0C0-4F82-BB98-2F38EA59E8CB}"/>
              </a:ext>
            </a:extLst>
          </p:cNvPr>
          <p:cNvSpPr txBox="1"/>
          <p:nvPr/>
        </p:nvSpPr>
        <p:spPr>
          <a:xfrm>
            <a:off x="8899167" y="2174250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5663FAD-EA61-4A8B-B1E2-C09148CADF66}"/>
              </a:ext>
            </a:extLst>
          </p:cNvPr>
          <p:cNvSpPr txBox="1"/>
          <p:nvPr/>
        </p:nvSpPr>
        <p:spPr>
          <a:xfrm>
            <a:off x="8859101" y="3285326"/>
            <a:ext cx="276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6A315B9-24BB-4C19-85D5-C4347695503F}"/>
              </a:ext>
            </a:extLst>
          </p:cNvPr>
          <p:cNvCxnSpPr>
            <a:cxnSpLocks/>
          </p:cNvCxnSpPr>
          <p:nvPr/>
        </p:nvCxnSpPr>
        <p:spPr>
          <a:xfrm>
            <a:off x="10570291" y="3717776"/>
            <a:ext cx="833565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9772C96-2689-4347-8CA8-D8804B942ED5}"/>
              </a:ext>
            </a:extLst>
          </p:cNvPr>
          <p:cNvCxnSpPr>
            <a:cxnSpLocks/>
          </p:cNvCxnSpPr>
          <p:nvPr/>
        </p:nvCxnSpPr>
        <p:spPr>
          <a:xfrm flipH="1">
            <a:off x="10570291" y="3798734"/>
            <a:ext cx="833566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23362FCB-229A-4793-81BE-C8FC1B7C7777}"/>
              </a:ext>
            </a:extLst>
          </p:cNvPr>
          <p:cNvSpPr txBox="1"/>
          <p:nvPr/>
        </p:nvSpPr>
        <p:spPr>
          <a:xfrm>
            <a:off x="8152517" y="3974257"/>
            <a:ext cx="31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0E8716A-A500-4BAB-8DF8-3EAC309F444E}"/>
              </a:ext>
            </a:extLst>
          </p:cNvPr>
          <p:cNvSpPr txBox="1"/>
          <p:nvPr/>
        </p:nvSpPr>
        <p:spPr>
          <a:xfrm>
            <a:off x="9795823" y="4815902"/>
            <a:ext cx="383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CB8ADED-84A9-4EF2-AC70-F03581C8FCE0}"/>
              </a:ext>
            </a:extLst>
          </p:cNvPr>
          <p:cNvSpPr txBox="1"/>
          <p:nvPr/>
        </p:nvSpPr>
        <p:spPr>
          <a:xfrm>
            <a:off x="7759176" y="3974257"/>
            <a:ext cx="438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2ACAAE2-7223-42D7-BFFF-FC57337FC676}"/>
              </a:ext>
            </a:extLst>
          </p:cNvPr>
          <p:cNvSpPr txBox="1"/>
          <p:nvPr/>
        </p:nvSpPr>
        <p:spPr>
          <a:xfrm>
            <a:off x="10647489" y="3465521"/>
            <a:ext cx="65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3,15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CDD39CE-5E44-496E-8D13-D49D2B0F5DCD}"/>
              </a:ext>
            </a:extLst>
          </p:cNvPr>
          <p:cNvSpPr txBox="1"/>
          <p:nvPr/>
        </p:nvSpPr>
        <p:spPr>
          <a:xfrm>
            <a:off x="10630649" y="3762349"/>
            <a:ext cx="58235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4,16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7DE5F80-2AB5-4142-8967-CC106C9161A2}"/>
              </a:ext>
            </a:extLst>
          </p:cNvPr>
          <p:cNvSpPr txBox="1"/>
          <p:nvPr/>
        </p:nvSpPr>
        <p:spPr>
          <a:xfrm>
            <a:off x="8442642" y="3291067"/>
            <a:ext cx="554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17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8E281D3-9243-4C97-839E-DE3CE37750AA}"/>
              </a:ext>
            </a:extLst>
          </p:cNvPr>
          <p:cNvCxnSpPr>
            <a:cxnSpLocks/>
          </p:cNvCxnSpPr>
          <p:nvPr/>
        </p:nvCxnSpPr>
        <p:spPr>
          <a:xfrm>
            <a:off x="8835166" y="2183426"/>
            <a:ext cx="0" cy="352291"/>
          </a:xfrm>
          <a:prstGeom prst="straightConnector1">
            <a:avLst/>
          </a:prstGeom>
          <a:ln w="9525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9DF3E77-9705-41B8-B979-56188FDD6A4F}"/>
              </a:ext>
            </a:extLst>
          </p:cNvPr>
          <p:cNvSpPr txBox="1"/>
          <p:nvPr/>
        </p:nvSpPr>
        <p:spPr>
          <a:xfrm>
            <a:off x="8481257" y="2192513"/>
            <a:ext cx="438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18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DC5CC9B-843B-4500-966D-1C77049C0325}"/>
              </a:ext>
            </a:extLst>
          </p:cNvPr>
          <p:cNvSpPr/>
          <p:nvPr/>
        </p:nvSpPr>
        <p:spPr>
          <a:xfrm>
            <a:off x="7650796" y="5199288"/>
            <a:ext cx="2604361" cy="2803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SMT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F0BEB7-B599-4F06-809E-A0BFBEF7E484}"/>
              </a:ext>
            </a:extLst>
          </p:cNvPr>
          <p:cNvSpPr/>
          <p:nvPr/>
        </p:nvSpPr>
        <p:spPr>
          <a:xfrm>
            <a:off x="9523428" y="4832697"/>
            <a:ext cx="2760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9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A2B37C2-3DC9-4ADD-AD0E-87A7B72D5D72}"/>
              </a:ext>
            </a:extLst>
          </p:cNvPr>
          <p:cNvCxnSpPr>
            <a:cxnSpLocks/>
          </p:cNvCxnSpPr>
          <p:nvPr/>
        </p:nvCxnSpPr>
        <p:spPr>
          <a:xfrm>
            <a:off x="10255157" y="5299163"/>
            <a:ext cx="1148699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6D4E4C0-ACD0-4416-A992-2CC9E204067E}"/>
              </a:ext>
            </a:extLst>
          </p:cNvPr>
          <p:cNvCxnSpPr>
            <a:cxnSpLocks/>
          </p:cNvCxnSpPr>
          <p:nvPr/>
        </p:nvCxnSpPr>
        <p:spPr>
          <a:xfrm flipH="1">
            <a:off x="10255157" y="5386339"/>
            <a:ext cx="1148701" cy="3681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E4A8551-144A-4FB8-83EF-968CB0F06EC8}"/>
              </a:ext>
            </a:extLst>
          </p:cNvPr>
          <p:cNvSpPr txBox="1"/>
          <p:nvPr/>
        </p:nvSpPr>
        <p:spPr>
          <a:xfrm>
            <a:off x="10534901" y="5016539"/>
            <a:ext cx="582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7, 11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3CED393-669D-4F4A-BF3D-6C37D9F1F54A}"/>
              </a:ext>
            </a:extLst>
          </p:cNvPr>
          <p:cNvSpPr txBox="1"/>
          <p:nvPr/>
        </p:nvSpPr>
        <p:spPr>
          <a:xfrm>
            <a:off x="10472599" y="5317247"/>
            <a:ext cx="644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8, 12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1D29D07-9C2E-4559-945D-DA4A802911EB}"/>
              </a:ext>
            </a:extLst>
          </p:cNvPr>
          <p:cNvSpPr/>
          <p:nvPr/>
        </p:nvSpPr>
        <p:spPr>
          <a:xfrm>
            <a:off x="7726992" y="4822910"/>
            <a:ext cx="4148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13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2F5B5C0-294E-4236-BF4E-D19107E48382}"/>
              </a:ext>
            </a:extLst>
          </p:cNvPr>
          <p:cNvSpPr/>
          <p:nvPr/>
        </p:nvSpPr>
        <p:spPr>
          <a:xfrm>
            <a:off x="8139521" y="2818167"/>
            <a:ext cx="1398074" cy="492582"/>
          </a:xfrm>
          <a:prstGeom prst="rect">
            <a:avLst/>
          </a:prstGeom>
          <a:solidFill>
            <a:srgbClr val="D9D2E9"/>
          </a:solidFill>
          <a:ln w="19050">
            <a:solidFill>
              <a:srgbClr val="736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sz="1600" dirty="0">
                <a:solidFill>
                  <a:schemeClr val="tx1"/>
                </a:solidFill>
              </a:rPr>
              <a:t>Dashboard Protocol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AE38BCE-CDF4-4749-8BDF-1909E37F1758}"/>
              </a:ext>
            </a:extLst>
          </p:cNvPr>
          <p:cNvCxnSpPr>
            <a:cxnSpLocks/>
          </p:cNvCxnSpPr>
          <p:nvPr/>
        </p:nvCxnSpPr>
        <p:spPr>
          <a:xfrm>
            <a:off x="8911560" y="3310749"/>
            <a:ext cx="0" cy="29819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6F5548E-38DD-4E91-B600-0238A3F830E5}"/>
              </a:ext>
            </a:extLst>
          </p:cNvPr>
          <p:cNvCxnSpPr>
            <a:cxnSpLocks/>
          </p:cNvCxnSpPr>
          <p:nvPr/>
        </p:nvCxnSpPr>
        <p:spPr>
          <a:xfrm>
            <a:off x="8797387" y="3310749"/>
            <a:ext cx="0" cy="298194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F8947CF-B121-40E6-8A83-A9E9BA0D19B9}"/>
              </a:ext>
            </a:extLst>
          </p:cNvPr>
          <p:cNvCxnSpPr>
            <a:cxnSpLocks/>
          </p:cNvCxnSpPr>
          <p:nvPr/>
        </p:nvCxnSpPr>
        <p:spPr>
          <a:xfrm>
            <a:off x="8186880" y="3925600"/>
            <a:ext cx="0" cy="419766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E90167CE-9671-457C-94E7-563A01776FBC}"/>
              </a:ext>
            </a:extLst>
          </p:cNvPr>
          <p:cNvCxnSpPr>
            <a:cxnSpLocks/>
          </p:cNvCxnSpPr>
          <p:nvPr/>
        </p:nvCxnSpPr>
        <p:spPr>
          <a:xfrm>
            <a:off x="8085148" y="3925600"/>
            <a:ext cx="0" cy="419766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A87FCA0-205A-40D2-B877-457A49DC7986}"/>
              </a:ext>
            </a:extLst>
          </p:cNvPr>
          <p:cNvCxnSpPr>
            <a:cxnSpLocks/>
          </p:cNvCxnSpPr>
          <p:nvPr/>
        </p:nvCxnSpPr>
        <p:spPr>
          <a:xfrm>
            <a:off x="8186880" y="4759547"/>
            <a:ext cx="0" cy="43974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D383063-1CFF-4E01-9114-2829062383CC}"/>
              </a:ext>
            </a:extLst>
          </p:cNvPr>
          <p:cNvCxnSpPr>
            <a:cxnSpLocks/>
          </p:cNvCxnSpPr>
          <p:nvPr/>
        </p:nvCxnSpPr>
        <p:spPr>
          <a:xfrm>
            <a:off x="8085148" y="4759547"/>
            <a:ext cx="4551" cy="43252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6F196875-D035-477E-AABA-0E38D29F7413}"/>
              </a:ext>
            </a:extLst>
          </p:cNvPr>
          <p:cNvCxnSpPr>
            <a:cxnSpLocks/>
          </p:cNvCxnSpPr>
          <p:nvPr/>
        </p:nvCxnSpPr>
        <p:spPr>
          <a:xfrm>
            <a:off x="9843294" y="4760536"/>
            <a:ext cx="0" cy="43974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77671B6-04A3-40F4-A228-F2964EFB4B70}"/>
              </a:ext>
            </a:extLst>
          </p:cNvPr>
          <p:cNvCxnSpPr>
            <a:cxnSpLocks/>
          </p:cNvCxnSpPr>
          <p:nvPr/>
        </p:nvCxnSpPr>
        <p:spPr>
          <a:xfrm>
            <a:off x="9741562" y="4760536"/>
            <a:ext cx="4551" cy="43252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642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5B3A-5DD6-45E0-AEB2-0CF48BECE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Corrupted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E36DB-36E3-44D6-BBBE-97ACBC76E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Different Services get compromise</a:t>
            </a:r>
          </a:p>
          <a:p>
            <a:pPr lvl="1"/>
            <a:r>
              <a:rPr lang="en-US" sz="2200" dirty="0"/>
              <a:t>In this situation, we needed to relax ideal cloud in order to provide more information to the simulator. </a:t>
            </a:r>
            <a:r>
              <a:rPr lang="en-US" sz="2200" b="1" i="1" dirty="0">
                <a:solidFill>
                  <a:srgbClr val="FF0000"/>
                </a:solidFill>
              </a:rPr>
              <a:t>This means less security!</a:t>
            </a:r>
          </a:p>
          <a:p>
            <a:pPr lvl="1"/>
            <a:r>
              <a:rPr lang="en-US" sz="2200" dirty="0"/>
              <a:t>Result:</a:t>
            </a:r>
          </a:p>
          <a:p>
            <a:pPr lvl="2"/>
            <a:r>
              <a:rPr lang="en-US" sz="2000" dirty="0"/>
              <a:t>When E compromises </a:t>
            </a:r>
            <a:r>
              <a:rPr lang="en-US" sz="2000" dirty="0" err="1"/>
              <a:t>F</a:t>
            </a:r>
            <a:r>
              <a:rPr lang="en-US" sz="2000" baseline="-25000" dirty="0" err="1"/>
              <a:t>Identity</a:t>
            </a:r>
            <a:r>
              <a:rPr lang="en-US" sz="2000" dirty="0"/>
              <a:t> essentially has full control of OpenStack.</a:t>
            </a:r>
          </a:p>
          <a:p>
            <a:pPr lvl="2"/>
            <a:r>
              <a:rPr lang="en-US" sz="2000" dirty="0"/>
              <a:t>For other services, if they get compromised, the adversary </a:t>
            </a:r>
            <a:r>
              <a:rPr lang="en-US" sz="2000" b="1" i="1" dirty="0"/>
              <a:t>get access to all the tokens that are being used by that service </a:t>
            </a:r>
            <a:r>
              <a:rPr lang="en-US" sz="2000" dirty="0"/>
              <a:t>and may apply different functionalities that the service is able to do or any arbitrary action as well.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6D868-FA23-4662-BA96-C3A2C202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794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Security Assertions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Authentication &amp; authorization</a:t>
            </a:r>
            <a:r>
              <a:rPr lang="en-US" dirty="0"/>
              <a:t>: As long as </a:t>
            </a:r>
            <a:r>
              <a:rPr lang="en-US" dirty="0" err="1"/>
              <a:t>F</a:t>
            </a:r>
            <a:r>
              <a:rPr lang="en-US" baseline="-25000" dirty="0" err="1"/>
              <a:t>Identity</a:t>
            </a:r>
            <a:r>
              <a:rPr lang="en-US" baseline="-25000" dirty="0"/>
              <a:t> </a:t>
            </a:r>
            <a:r>
              <a:rPr lang="en-US" dirty="0"/>
              <a:t>is uncompromised, E is limited to perform only those actions authorized by her projects and roles. </a:t>
            </a:r>
            <a:r>
              <a:rPr lang="en-US" b="1" i="1" dirty="0">
                <a:solidFill>
                  <a:srgbClr val="7030A0"/>
                </a:solidFill>
              </a:rPr>
              <a:t>Corrupt services can perform actions within their scope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on behalf of the environment, but cannot influence uncorrupted services to perform unauthorized actions.</a:t>
            </a:r>
          </a:p>
          <a:p>
            <a:r>
              <a:rPr lang="en-US" b="1" dirty="0"/>
              <a:t>User control</a:t>
            </a:r>
            <a:r>
              <a:rPr lang="en-US" dirty="0"/>
              <a:t>: By moving away from bearer tokens, we can </a:t>
            </a:r>
            <a:r>
              <a:rPr lang="en-US" b="1" i="1" dirty="0">
                <a:solidFill>
                  <a:srgbClr val="7030A0"/>
                </a:solidFill>
              </a:rPr>
              <a:t>provide some user control even in the face of service level compromises</a:t>
            </a:r>
            <a:r>
              <a:rPr lang="en-US" dirty="0"/>
              <a:t>. Bearer tokens allow a corrupted service to impersonate a user to other, uncorrupted services and </a:t>
            </a:r>
            <a:r>
              <a:rPr lang="en-US" i="1" dirty="0"/>
              <a:t>perform unintended actions</a:t>
            </a:r>
            <a:r>
              <a:rPr lang="en-US" dirty="0"/>
              <a:t>. </a:t>
            </a:r>
          </a:p>
          <a:p>
            <a:r>
              <a:rPr lang="en-US" b="1" dirty="0"/>
              <a:t>Resource control</a:t>
            </a:r>
            <a:r>
              <a:rPr lang="en-US" dirty="0"/>
              <a:t>: </a:t>
            </a:r>
            <a:r>
              <a:rPr lang="en-US" b="1" i="1" dirty="0">
                <a:solidFill>
                  <a:srgbClr val="7030A0"/>
                </a:solidFill>
              </a:rPr>
              <a:t>The environment gets restricted from accessing and tampering with user’s computing nodes, data volumes, and images</a:t>
            </a:r>
            <a:r>
              <a:rPr lang="en-US" dirty="0"/>
              <a:t> as long as two services remain uncompromised: </a:t>
            </a:r>
            <a:r>
              <a:rPr lang="en-US" dirty="0" err="1"/>
              <a:t>F</a:t>
            </a:r>
            <a:r>
              <a:rPr lang="en-US" baseline="-25000" dirty="0" err="1"/>
              <a:t>Identity</a:t>
            </a:r>
            <a:r>
              <a:rPr lang="en-US" baseline="-25000" dirty="0"/>
              <a:t> </a:t>
            </a:r>
            <a:r>
              <a:rPr lang="en-US" dirty="0"/>
              <a:t>and the service managing the object.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929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0280-05D5-491C-86A9-921CEB98E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3CF1C-5C63-40C2-A91E-12A8340A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work lays the </a:t>
            </a:r>
            <a:r>
              <a:rPr lang="en-US" b="1" i="1" dirty="0">
                <a:solidFill>
                  <a:srgbClr val="92D050"/>
                </a:solidFill>
              </a:rPr>
              <a:t>foundation for a full-scope composable security analysis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/>
              <a:t>for the popular cloud management framework OpenStack. </a:t>
            </a:r>
          </a:p>
          <a:p>
            <a:r>
              <a:rPr lang="en-US" dirty="0"/>
              <a:t>It brings a number of communities together: </a:t>
            </a:r>
          </a:p>
          <a:p>
            <a:pPr lvl="1"/>
            <a:r>
              <a:rPr lang="en-US" dirty="0"/>
              <a:t>Cryptography and programming languages communities </a:t>
            </a:r>
          </a:p>
          <a:p>
            <a:pPr lvl="1"/>
            <a:r>
              <a:rPr lang="en-US" dirty="0"/>
              <a:t>Development community </a:t>
            </a:r>
          </a:p>
          <a:p>
            <a:r>
              <a:rPr lang="en-US" sz="2400" dirty="0"/>
              <a:t>Much more work is needed to be done.</a:t>
            </a:r>
            <a:endParaRPr lang="en-US" sz="2000" dirty="0"/>
          </a:p>
          <a:p>
            <a:r>
              <a:rPr lang="en-US" sz="2400" dirty="0"/>
              <a:t>Mechanizing the analysis, and in particular the proofs of security.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FB7F6-124C-4829-9F39-37319E8C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1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“</a:t>
            </a:r>
            <a:r>
              <a:rPr lang="en-US" b="1" i="1" dirty="0"/>
              <a:t>On the Universally Composable Security of OpenStack”, </a:t>
            </a:r>
            <a:r>
              <a:rPr lang="en-US" dirty="0"/>
              <a:t>Cryptology </a:t>
            </a:r>
            <a:r>
              <a:rPr lang="en-US" dirty="0" err="1"/>
              <a:t>ePrint</a:t>
            </a:r>
            <a:r>
              <a:rPr lang="en-US" dirty="0"/>
              <a:t> Archive, Report 2018/602. http:// ePrint.iacr.org/. 2018.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FBD-E545-4CFF-9D3E-0E04A8F2413A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6AE7BD-D64C-425B-8BF7-D456D6518DEE}"/>
              </a:ext>
            </a:extLst>
          </p:cNvPr>
          <p:cNvSpPr txBox="1">
            <a:spLocks/>
          </p:cNvSpPr>
          <p:nvPr/>
        </p:nvSpPr>
        <p:spPr>
          <a:xfrm>
            <a:off x="4724400" y="4800600"/>
            <a:ext cx="9720073" cy="68580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227013" indent="-227013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8463" indent="-1603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5938" indent="-136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5475" indent="-136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2950" indent="-136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sz="4000" b="1"/>
              <a:t>Thanks!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0480822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5.1|5|12.7|5.9|5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20874</TotalTime>
  <Words>1417</Words>
  <Application>Microsoft Office PowerPoint</Application>
  <PresentationFormat>Widescreen</PresentationFormat>
  <Paragraphs>374</Paragraphs>
  <Slides>28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Aparajita</vt:lpstr>
      <vt:lpstr>Arial</vt:lpstr>
      <vt:lpstr>Calibri</vt:lpstr>
      <vt:lpstr>Tw Cen MT</vt:lpstr>
      <vt:lpstr>Tw Cen MT Condensed</vt:lpstr>
      <vt:lpstr>Wingdings</vt:lpstr>
      <vt:lpstr>Wingdings 3</vt:lpstr>
      <vt:lpstr>Integral</vt:lpstr>
      <vt:lpstr>Universal Composability Security Analysis of OpenStack</vt:lpstr>
      <vt:lpstr>Outlines</vt:lpstr>
      <vt:lpstr>OpenStack</vt:lpstr>
      <vt:lpstr>IaaS</vt:lpstr>
      <vt:lpstr>Cloud Issues</vt:lpstr>
      <vt:lpstr>OpenStack Security Issues</vt:lpstr>
      <vt:lpstr>Main Services</vt:lpstr>
      <vt:lpstr>Optional Services</vt:lpstr>
      <vt:lpstr>User Request flow in OpenStack</vt:lpstr>
      <vt:lpstr>Universal Composability</vt:lpstr>
      <vt:lpstr>Universal Composability</vt:lpstr>
      <vt:lpstr>Protocol emulation</vt:lpstr>
      <vt:lpstr>The universal composition theorem</vt:lpstr>
      <vt:lpstr>Universal Composability Analysis of OpenStack</vt:lpstr>
      <vt:lpstr>Services we analyze</vt:lpstr>
      <vt:lpstr>Ideal Cloud</vt:lpstr>
      <vt:lpstr>Security Analysis</vt:lpstr>
      <vt:lpstr>Hybrid World</vt:lpstr>
      <vt:lpstr>Security Analysis</vt:lpstr>
      <vt:lpstr>Steps</vt:lpstr>
      <vt:lpstr>Example: Delete Node</vt:lpstr>
      <vt:lpstr>Example: Delete Node</vt:lpstr>
      <vt:lpstr>Example: Delete Node</vt:lpstr>
      <vt:lpstr>Example: Delete Node</vt:lpstr>
      <vt:lpstr>Corrupted Service</vt:lpstr>
      <vt:lpstr>Security Assertions</vt:lpstr>
      <vt:lpstr>Conclusion &amp; future work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Purpose Digital Output</dc:title>
  <dc:creator>Reza Rahaeimehr</dc:creator>
  <cp:lastModifiedBy>Hoda</cp:lastModifiedBy>
  <cp:revision>771</cp:revision>
  <dcterms:created xsi:type="dcterms:W3CDTF">2015-05-22T16:09:15Z</dcterms:created>
  <dcterms:modified xsi:type="dcterms:W3CDTF">2018-12-07T22:13:58Z</dcterms:modified>
</cp:coreProperties>
</file>