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4" r:id="rId6"/>
    <p:sldId id="265" r:id="rId7"/>
    <p:sldId id="266" r:id="rId8"/>
    <p:sldId id="268" r:id="rId9"/>
    <p:sldId id="269" r:id="rId10"/>
    <p:sldId id="270" r:id="rId11"/>
    <p:sldId id="271" r:id="rId12"/>
    <p:sldId id="274" r:id="rId13"/>
    <p:sldId id="275" r:id="rId14"/>
    <p:sldId id="278" r:id="rId15"/>
    <p:sldId id="276" r:id="rId16"/>
    <p:sldId id="277" r:id="rId17"/>
    <p:sldId id="279" r:id="rId18"/>
    <p:sldId id="2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552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E5EB4-E512-4BE5-9C9E-02F3E9283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E42F69-924E-47E9-8E18-4BA1FA8CCD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5906D-77DF-48CB-A437-BC679DD8C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B4FE1-351E-45F7-B594-DD4533205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1D1E-E412-4558-A6C2-FEB4B2DA8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7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25746-FCF0-4564-8316-96A4C0E2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79102-66C5-4747-9A6C-8E9FA05FF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7B2A7-745F-4CA0-AB99-71F68D49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FDFA9-159F-473C-815A-5E02B0093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F07-A9B3-484B-B55E-71F2499D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0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2EDB5-B4A1-4CCF-BDDA-8F6E8BC7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FF361-B6DE-47A7-BE4C-4B8019EC4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8CF9E-05A9-46A8-8E38-DE037ED6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581A4-77CB-4D0F-89F9-6B10E39FA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75947-BD1D-478D-96CA-FF75A26B6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5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E6F62-9A9D-48BA-A20C-C82115FF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C9786-38B0-48F0-8BB8-029D1E061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BD808-AE48-4019-BDC3-D0DB3F33A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BC83C-5030-414D-960F-F1ACBE72E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BC2C92-6489-464A-9F21-32458447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B1E53-FAC7-4263-AD9A-B5906885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6A24E-6D53-465A-BEBA-FFB15C6C0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D3176-9C5B-4664-B497-5DA3851A8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4FE2A2-50A6-4AAC-AC31-BD24732F3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E0BF3-9D4B-4F95-8B47-5BBCEE7FC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C196EF-0B29-45E9-92FA-0D888FB051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1A92BC-761A-4A93-ADAD-5BFAB2E6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5A049C-C568-4180-A38D-96FE3E5A4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FB429F-2D5F-4696-A232-DC53A50B2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59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52E7C-8DC7-4236-8A79-7B6BB7F78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D51994-E3AF-4F8D-9509-28D25B0DA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0F10BF-70F8-459D-B0DF-CD1C7271F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C9C5E0-D6A3-411F-BA03-9DB9CF79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9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F301E2-A80E-4CEE-ADB7-87F620C25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01624-A5F9-4E50-8332-1271F330F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72E89-3806-4D8F-B39C-864E53428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7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36AB1-309D-460A-BEE9-3FF768B4D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8FFF9-7620-40D5-A87C-C85B30DAC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DC4EF-E0A3-41A7-8FA9-A43230CE8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7C667-FE24-490E-9A34-4501BC48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898C51-F12C-45C4-B9EC-DCFDF6E25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23914-DFDC-4DDE-8787-20B0E461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8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F48A-4030-4BE2-B747-FA8055BC1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C301ED-39C8-49EB-99A7-05C1135771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384B4-65BF-478B-85AD-866491064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737E6D-81EA-44C3-B7F1-FA5121B6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B70F8-3226-4580-A161-658D9A29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FED6B-038A-4A60-96A3-1B968CF36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4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115B-E609-45F4-AE0F-F14837A7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06173-BE2E-4E64-BF42-C75006EAE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1C0FD-CA27-487A-A648-2EE27BDC3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3E443-4250-4200-8BC4-C8B141631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EBF79-B316-42FB-AC33-7971E0FB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3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974817-B7E4-4320-8E7C-47B5A23AB4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1ED1C-C432-4A2E-943C-684A078E9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239E2-DD82-4747-80B9-B4F9ACD49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D6CEB-6902-4891-B3CC-2684B042D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351D1-0D72-47DF-A7BA-3202F0A62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9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7D92B-7B11-44CB-8D14-DFA8BAFB9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58540-63F9-40B7-B27B-BFBCF3E9C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582E5-68A6-4FD0-97E2-5A8F7AD37C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F882D-DAC8-43BE-B0E3-D0EF706F7649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A1763-3C64-483E-AB0C-98A82DA21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A2D98-0F5C-4215-8561-AF9934765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94D27-64AE-44F7-BB0F-BCD8ACBA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5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morethaneoi.blogspot.com/2014_06_01_archive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21A5A-756B-4785-8C03-99555FB213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there an Oblivious RAM Lower Bound for Online Reads?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1CD4FBF-6319-45F4-8E73-AC8F0E70DE4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dirty="0" err="1"/>
                  <a:t>Mor</a:t>
                </a:r>
                <a:r>
                  <a:rPr lang="en-US" dirty="0"/>
                  <a:t> Weiss (Northeastern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IDC, Herzliya)</a:t>
                </a:r>
              </a:p>
              <a:p>
                <a:r>
                  <a:rPr lang="en-US" dirty="0"/>
                  <a:t> Daniel Wichs (Northeastern)</a:t>
                </a: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1CD4FBF-6319-45F4-8E73-AC8F0E70DE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489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709CA-E78C-4EA5-A31C-8D0C7AB7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Oblivious RAM  </a:t>
            </a:r>
            <a:r>
              <a:rPr lang="en-US" sz="2800" dirty="0">
                <a:solidFill>
                  <a:srgbClr val="C00000"/>
                </a:solidFill>
              </a:rPr>
              <a:t>[</a:t>
            </a:r>
            <a:r>
              <a:rPr lang="en-US" sz="2800" dirty="0" err="1">
                <a:solidFill>
                  <a:srgbClr val="C00000"/>
                </a:solidFill>
              </a:rPr>
              <a:t>Goldreich</a:t>
            </a:r>
            <a:r>
              <a:rPr lang="en-US" sz="2800" dirty="0">
                <a:solidFill>
                  <a:srgbClr val="C00000"/>
                </a:solidFill>
              </a:rPr>
              <a:t> 87, Ostrovsky 90, GO 96]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1CF6F-74FF-438C-BD00-208643FA7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Read and write to memory, hide which locations are being accessed</a:t>
            </a:r>
          </a:p>
          <a:p>
            <a:r>
              <a:rPr lang="en-US" sz="2400" dirty="0"/>
              <a:t>Physical access pattern hides virtual access pattern</a:t>
            </a:r>
          </a:p>
          <a:p>
            <a:r>
              <a:rPr lang="en-US" sz="2400" dirty="0">
                <a:solidFill>
                  <a:srgbClr val="FF0000"/>
                </a:solidFill>
              </a:rPr>
              <a:t>Overhead: # physical accesses per virtual access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011CD78-9DED-4F41-9C66-730D6F4886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6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803" b="-13132"/>
          <a:stretch/>
        </p:blipFill>
        <p:spPr>
          <a:xfrm rot="21594587" flipH="1">
            <a:off x="10513367" y="2875722"/>
            <a:ext cx="280528" cy="3117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4CDE81-66B6-4882-A1AA-A7EC0CF03D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6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803" b="-13132"/>
          <a:stretch/>
        </p:blipFill>
        <p:spPr>
          <a:xfrm rot="21423010">
            <a:off x="9969801" y="2880314"/>
            <a:ext cx="257249" cy="314478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A0287C3-B3CB-4F4C-873D-7E7EE0E1751E}"/>
              </a:ext>
            </a:extLst>
          </p:cNvPr>
          <p:cNvGrpSpPr/>
          <p:nvPr/>
        </p:nvGrpSpPr>
        <p:grpSpPr>
          <a:xfrm>
            <a:off x="2912886" y="3090399"/>
            <a:ext cx="7740744" cy="3589801"/>
            <a:chOff x="2912886" y="3090399"/>
            <a:chExt cx="7740744" cy="358980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A259B3C-656A-4949-9865-FDD60BBDA82D}"/>
                </a:ext>
              </a:extLst>
            </p:cNvPr>
            <p:cNvSpPr/>
            <p:nvPr/>
          </p:nvSpPr>
          <p:spPr>
            <a:xfrm>
              <a:off x="5400676" y="3983110"/>
              <a:ext cx="2039052" cy="1614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ORAM</a:t>
              </a:r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(secret state)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302A5EA-0B9E-489E-A7EA-9FE7DB068011}"/>
                </a:ext>
              </a:extLst>
            </p:cNvPr>
            <p:cNvGrpSpPr/>
            <p:nvPr/>
          </p:nvGrpSpPr>
          <p:grpSpPr>
            <a:xfrm>
              <a:off x="10101716" y="3090399"/>
              <a:ext cx="551914" cy="3589801"/>
              <a:chOff x="9661940" y="559905"/>
              <a:chExt cx="381000" cy="5994400"/>
            </a:xfrm>
          </p:grpSpPr>
          <p:sp>
            <p:nvSpPr>
              <p:cNvPr id="5" name="Rectangle 7">
                <a:extLst>
                  <a:ext uri="{FF2B5EF4-FFF2-40B4-BE49-F238E27FC236}">
                    <a16:creationId xmlns:a16="http://schemas.microsoft.com/office/drawing/2014/main" id="{75DA2970-5539-44C9-B1E4-E7F56D517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5599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6" name="Rectangle 8">
                <a:extLst>
                  <a:ext uri="{FF2B5EF4-FFF2-40B4-BE49-F238E27FC236}">
                    <a16:creationId xmlns:a16="http://schemas.microsoft.com/office/drawing/2014/main" id="{1B1470C9-3BBD-42D9-8FDC-9707FA79E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9282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" name="Rectangle 9">
                <a:extLst>
                  <a:ext uri="{FF2B5EF4-FFF2-40B4-BE49-F238E27FC236}">
                    <a16:creationId xmlns:a16="http://schemas.microsoft.com/office/drawing/2014/main" id="{40273592-4DD1-4100-84ED-3422EB626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13092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" name="Rectangle 10">
                <a:extLst>
                  <a:ext uri="{FF2B5EF4-FFF2-40B4-BE49-F238E27FC236}">
                    <a16:creationId xmlns:a16="http://schemas.microsoft.com/office/drawing/2014/main" id="{2842C0B5-9501-42D2-A6C1-7A76023EC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16775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" name="Rectangle 11">
                <a:extLst>
                  <a:ext uri="{FF2B5EF4-FFF2-40B4-BE49-F238E27FC236}">
                    <a16:creationId xmlns:a16="http://schemas.microsoft.com/office/drawing/2014/main" id="{DBBFD4ED-3A4A-4787-9DF1-A8589A228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20585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" name="Rectangle 12">
                <a:extLst>
                  <a:ext uri="{FF2B5EF4-FFF2-40B4-BE49-F238E27FC236}">
                    <a16:creationId xmlns:a16="http://schemas.microsoft.com/office/drawing/2014/main" id="{0D2FB3E8-9177-46A6-B4AA-C060B81B0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24268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1" name="Rectangle 13">
                <a:extLst>
                  <a:ext uri="{FF2B5EF4-FFF2-40B4-BE49-F238E27FC236}">
                    <a16:creationId xmlns:a16="http://schemas.microsoft.com/office/drawing/2014/main" id="{3A99D7CE-F08D-40CF-9C51-5427F92BD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28078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5D3DD61B-819E-4C16-8B51-06CD29860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31761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3" name="Rectangle 15">
                <a:extLst>
                  <a:ext uri="{FF2B5EF4-FFF2-40B4-BE49-F238E27FC236}">
                    <a16:creationId xmlns:a16="http://schemas.microsoft.com/office/drawing/2014/main" id="{48208B4A-8649-4F6B-B84F-728ADDAAE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35571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4" name="Rectangle 16">
                <a:extLst>
                  <a:ext uri="{FF2B5EF4-FFF2-40B4-BE49-F238E27FC236}">
                    <a16:creationId xmlns:a16="http://schemas.microsoft.com/office/drawing/2014/main" id="{51EF6479-5579-4243-A1CE-12F384FD8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39254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5" name="Rectangle 17">
                <a:extLst>
                  <a:ext uri="{FF2B5EF4-FFF2-40B4-BE49-F238E27FC236}">
                    <a16:creationId xmlns:a16="http://schemas.microsoft.com/office/drawing/2014/main" id="{7ECF6E4E-57C3-40B7-921D-9E80862B6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43064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6" name="Rectangle 18">
                <a:extLst>
                  <a:ext uri="{FF2B5EF4-FFF2-40B4-BE49-F238E27FC236}">
                    <a16:creationId xmlns:a16="http://schemas.microsoft.com/office/drawing/2014/main" id="{F3EF3E30-569F-4FB5-95BF-0ACFC0E99D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46747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7" name="Rectangle 19">
                <a:extLst>
                  <a:ext uri="{FF2B5EF4-FFF2-40B4-BE49-F238E27FC236}">
                    <a16:creationId xmlns:a16="http://schemas.microsoft.com/office/drawing/2014/main" id="{2B533EFD-A835-492E-B36B-AD177222AA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50557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8" name="Rectangle 20">
                <a:extLst>
                  <a:ext uri="{FF2B5EF4-FFF2-40B4-BE49-F238E27FC236}">
                    <a16:creationId xmlns:a16="http://schemas.microsoft.com/office/drawing/2014/main" id="{1C2C56E2-CC2F-40B9-8299-D1974513E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54240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9" name="Rectangle 21">
                <a:extLst>
                  <a:ext uri="{FF2B5EF4-FFF2-40B4-BE49-F238E27FC236}">
                    <a16:creationId xmlns:a16="http://schemas.microsoft.com/office/drawing/2014/main" id="{74BE61F4-E562-45E1-B155-060B8177D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58050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0" name="Rectangle 22">
                <a:extLst>
                  <a:ext uri="{FF2B5EF4-FFF2-40B4-BE49-F238E27FC236}">
                    <a16:creationId xmlns:a16="http://schemas.microsoft.com/office/drawing/2014/main" id="{26911ABE-0996-40B5-9344-B6844D27A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1940" y="6173305"/>
                <a:ext cx="381000" cy="381000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730DBA7-DF19-4B47-903F-F6D6360C038C}"/>
                </a:ext>
              </a:extLst>
            </p:cNvPr>
            <p:cNvSpPr/>
            <p:nvPr/>
          </p:nvSpPr>
          <p:spPr>
            <a:xfrm>
              <a:off x="7893718" y="6146056"/>
              <a:ext cx="1740317" cy="3339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physical memory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88F36D9-35E2-4DB9-B5B9-55D4C09A2F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4713" y="4664740"/>
              <a:ext cx="1084880" cy="76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DC4AA3D-E2D4-4EAF-840C-4C864849E931}"/>
                </a:ext>
              </a:extLst>
            </p:cNvPr>
            <p:cNvCxnSpPr>
              <a:endCxn id="8" idx="1"/>
            </p:cNvCxnSpPr>
            <p:nvPr/>
          </p:nvCxnSpPr>
          <p:spPr>
            <a:xfrm flipV="1">
              <a:off x="7384970" y="3873767"/>
              <a:ext cx="2716747" cy="4487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E8CF7F8-9A3D-46D9-8255-4057BAAFF06C}"/>
                </a:ext>
              </a:extLst>
            </p:cNvPr>
            <p:cNvCxnSpPr>
              <a:endCxn id="11" idx="1"/>
            </p:cNvCxnSpPr>
            <p:nvPr/>
          </p:nvCxnSpPr>
          <p:spPr>
            <a:xfrm>
              <a:off x="7412349" y="4491715"/>
              <a:ext cx="2689368" cy="589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0AC242F-FEDE-4D9E-ABCF-58A68C5DDE07}"/>
                </a:ext>
              </a:extLst>
            </p:cNvPr>
            <p:cNvCxnSpPr>
              <a:endCxn id="16" idx="1"/>
            </p:cNvCxnSpPr>
            <p:nvPr/>
          </p:nvCxnSpPr>
          <p:spPr>
            <a:xfrm>
              <a:off x="7426039" y="4946490"/>
              <a:ext cx="2675678" cy="7221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6D54503-A9A4-4C66-9BA3-ED5A95B82852}"/>
                </a:ext>
              </a:extLst>
            </p:cNvPr>
            <p:cNvSpPr/>
            <p:nvPr/>
          </p:nvSpPr>
          <p:spPr>
            <a:xfrm>
              <a:off x="2912886" y="6117392"/>
              <a:ext cx="1598979" cy="3339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virtual memory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6C552D-433A-41B5-9D71-36E3078B3BFB}"/>
                </a:ext>
              </a:extLst>
            </p:cNvPr>
            <p:cNvSpPr txBox="1"/>
            <p:nvPr/>
          </p:nvSpPr>
          <p:spPr>
            <a:xfrm>
              <a:off x="4146291" y="4235092"/>
              <a:ext cx="702472" cy="33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 </a:t>
              </a:r>
              <a:r>
                <a:rPr lang="en-US" dirty="0" err="1"/>
                <a:t>i</a:t>
              </a:r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B5A0233-75B0-4846-AD9B-8F3BBC96F77C}"/>
                </a:ext>
              </a:extLst>
            </p:cNvPr>
            <p:cNvSpPr txBox="1"/>
            <p:nvPr/>
          </p:nvSpPr>
          <p:spPr>
            <a:xfrm>
              <a:off x="8229351" y="3649159"/>
              <a:ext cx="781168" cy="33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 j</a:t>
              </a:r>
              <a:r>
                <a:rPr lang="en-US" baseline="-25000" dirty="0"/>
                <a:t>1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24BC4A-A251-4CA9-86C0-001EFF4F7B0E}"/>
                </a:ext>
              </a:extLst>
            </p:cNvPr>
            <p:cNvSpPr txBox="1"/>
            <p:nvPr/>
          </p:nvSpPr>
          <p:spPr>
            <a:xfrm>
              <a:off x="8175745" y="4191919"/>
              <a:ext cx="10862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write j</a:t>
              </a:r>
              <a:r>
                <a:rPr lang="en-US" baseline="-25000" dirty="0"/>
                <a:t>2   </a:t>
              </a:r>
              <a:r>
                <a:rPr lang="en-US" dirty="0"/>
                <a:t>b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AB489E4-CF63-45FC-9DFF-95CDD9EB96E3}"/>
                </a:ext>
              </a:extLst>
            </p:cNvPr>
            <p:cNvSpPr txBox="1"/>
            <p:nvPr/>
          </p:nvSpPr>
          <p:spPr>
            <a:xfrm>
              <a:off x="8461129" y="4946490"/>
              <a:ext cx="781168" cy="333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 j</a:t>
              </a:r>
              <a:r>
                <a:rPr lang="en-US" baseline="-25000" dirty="0"/>
                <a:t>3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6957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28540-AA95-4BA6-9CFF-CCFEB8F61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Overhead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19A82-9299-4462-B329-46A58A534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O(log</a:t>
            </a:r>
            <a:r>
              <a:rPr lang="en-US" baseline="30000" dirty="0"/>
              <a:t>3</a:t>
            </a:r>
            <a:r>
              <a:rPr lang="en-US" dirty="0"/>
              <a:t> N)   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en-US" dirty="0" err="1">
                <a:solidFill>
                  <a:srgbClr val="C00000"/>
                </a:solidFill>
              </a:rPr>
              <a:t>Goldreich</a:t>
            </a:r>
            <a:r>
              <a:rPr lang="en-US" dirty="0">
                <a:solidFill>
                  <a:srgbClr val="C00000"/>
                </a:solidFill>
              </a:rPr>
              <a:t>-Ostrovsky 96]</a:t>
            </a:r>
          </a:p>
          <a:p>
            <a:r>
              <a:rPr lang="pt-BR" dirty="0"/>
              <a:t>O(log</a:t>
            </a:r>
            <a:r>
              <a:rPr lang="pt-BR" baseline="30000" dirty="0"/>
              <a:t>2 </a:t>
            </a:r>
            <a:r>
              <a:rPr lang="pt-BR" dirty="0"/>
              <a:t>N/ log log N)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en-US" dirty="0" err="1">
                <a:solidFill>
                  <a:srgbClr val="C00000"/>
                </a:solidFill>
              </a:rPr>
              <a:t>Kushilevitz</a:t>
            </a:r>
            <a:r>
              <a:rPr lang="en-US" dirty="0">
                <a:solidFill>
                  <a:srgbClr val="C00000"/>
                </a:solidFill>
              </a:rPr>
              <a:t>, Lu, and Ostrovsky 12]</a:t>
            </a:r>
          </a:p>
          <a:p>
            <a:r>
              <a:rPr lang="en-US" dirty="0"/>
              <a:t>O(log N) with big block-size </a:t>
            </a:r>
            <a:r>
              <a:rPr lang="en-US" dirty="0">
                <a:solidFill>
                  <a:srgbClr val="C00000"/>
                </a:solidFill>
              </a:rPr>
              <a:t>[Wang, Chan, Shi 15]</a:t>
            </a:r>
          </a:p>
          <a:p>
            <a:r>
              <a:rPr lang="en-US" dirty="0"/>
              <a:t>O(log N poly (log </a:t>
            </a:r>
            <a:r>
              <a:rPr lang="en-US" dirty="0" err="1"/>
              <a:t>log</a:t>
            </a:r>
            <a:r>
              <a:rPr lang="en-US" dirty="0"/>
              <a:t> N)) </a:t>
            </a:r>
            <a:r>
              <a:rPr lang="en-US" dirty="0">
                <a:solidFill>
                  <a:srgbClr val="C00000"/>
                </a:solidFill>
              </a:rPr>
              <a:t>[Patel et al. 18]</a:t>
            </a:r>
          </a:p>
          <a:p>
            <a:r>
              <a:rPr lang="en-US" dirty="0"/>
              <a:t>O(log N) </a:t>
            </a:r>
            <a:r>
              <a:rPr lang="en-US" dirty="0">
                <a:solidFill>
                  <a:srgbClr val="C00000"/>
                </a:solidFill>
              </a:rPr>
              <a:t>[Asharov et al. 18]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A8CDE0-C72E-4133-9C1D-438983B04ECB}"/>
              </a:ext>
            </a:extLst>
          </p:cNvPr>
          <p:cNvSpPr txBox="1"/>
          <p:nvPr/>
        </p:nvSpPr>
        <p:spPr>
          <a:xfrm>
            <a:off x="8175703" y="6050290"/>
            <a:ext cx="3700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  = virtual memory size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D93C8D-F808-4494-A4FE-42925EB2D6B8}"/>
              </a:ext>
            </a:extLst>
          </p:cNvPr>
          <p:cNvSpPr txBox="1"/>
          <p:nvPr/>
        </p:nvSpPr>
        <p:spPr>
          <a:xfrm>
            <a:off x="971156" y="4855779"/>
            <a:ext cx="6900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Can we get o(log N)? Are there lower bounds?</a:t>
            </a:r>
          </a:p>
        </p:txBody>
      </p:sp>
    </p:spTree>
    <p:extLst>
      <p:ext uri="{BB962C8B-B14F-4D97-AF65-F5344CB8AC3E}">
        <p14:creationId xmlns:p14="http://schemas.microsoft.com/office/powerpoint/2010/main" val="127260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7876D-26D0-4A28-B831-528EC3D4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ORAM Lower Bound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75351-146C-4536-8C3F-4CA89298A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69164"/>
                <a:ext cx="11049000" cy="4313583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An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(log N) lower bound </a:t>
                </a:r>
                <a:r>
                  <a:rPr lang="en-US" sz="2200" dirty="0">
                    <a:solidFill>
                      <a:srgbClr val="C00000"/>
                    </a:solidFill>
                  </a:rPr>
                  <a:t>[</a:t>
                </a:r>
                <a:r>
                  <a:rPr lang="en-US" sz="2200" dirty="0" err="1">
                    <a:solidFill>
                      <a:srgbClr val="C00000"/>
                    </a:solidFill>
                  </a:rPr>
                  <a:t>Goldreich</a:t>
                </a:r>
                <a:r>
                  <a:rPr lang="en-US" sz="2200" dirty="0">
                    <a:solidFill>
                      <a:srgbClr val="C00000"/>
                    </a:solidFill>
                  </a:rPr>
                  <a:t>-Ostrovsky ‘96]</a:t>
                </a:r>
              </a:p>
              <a:p>
                <a:pPr marL="0" indent="0">
                  <a:buNone/>
                </a:pPr>
                <a:endParaRPr lang="en-US" sz="2300" dirty="0"/>
              </a:p>
              <a:p>
                <a:r>
                  <a:rPr lang="en-US" sz="2400" dirty="0"/>
                  <a:t>Even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read-only ORAM </a:t>
                </a:r>
                <a:r>
                  <a:rPr lang="en-US" sz="2400" dirty="0"/>
                  <a:t>   (only supports reads to virtual memory)</a:t>
                </a:r>
              </a:p>
              <a:p>
                <a:r>
                  <a:rPr lang="en-US" sz="2400" dirty="0"/>
                  <a:t>Even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offline ORAM         </a:t>
                </a:r>
                <a:r>
                  <a:rPr lang="en-US" sz="2400" dirty="0"/>
                  <a:t>(virtual access pattern is static, written down in advance)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Only for ORAM schemes in a restricted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“balls and bins”</a:t>
                </a:r>
                <a:r>
                  <a:rPr lang="en-US" sz="2400" dirty="0"/>
                  <a:t> model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75351-146C-4536-8C3F-4CA89298A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69164"/>
                <a:ext cx="11049000" cy="4313583"/>
              </a:xfrm>
              <a:blipFill>
                <a:blip r:embed="rId2"/>
                <a:stretch>
                  <a:fillRect l="-1159" t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72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7876D-26D0-4A28-B831-528EC3D4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 there an ORAM lower bound?</a:t>
            </a:r>
            <a:br>
              <a:rPr lang="en-US" dirty="0"/>
            </a:br>
            <a:r>
              <a:rPr lang="en-US" sz="2800" dirty="0">
                <a:solidFill>
                  <a:srgbClr val="C00000"/>
                </a:solidFill>
              </a:rPr>
              <a:t>[Boyle-</a:t>
            </a:r>
            <a:r>
              <a:rPr lang="en-US" sz="2800" dirty="0" err="1">
                <a:solidFill>
                  <a:srgbClr val="C00000"/>
                </a:solidFill>
              </a:rPr>
              <a:t>Naor</a:t>
            </a:r>
            <a:r>
              <a:rPr lang="en-US" sz="2800" dirty="0">
                <a:solidFill>
                  <a:srgbClr val="C00000"/>
                </a:solidFill>
              </a:rPr>
              <a:t> ‘16]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75351-146C-4536-8C3F-4CA89298A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48070"/>
                <a:ext cx="10293626" cy="4134677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Is there 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(log N) lower bound for general schemes beyond “balls and bins”?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Unlikely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offline</a:t>
                </a:r>
                <a:r>
                  <a:rPr lang="en-US" sz="2400" dirty="0"/>
                  <a:t> ORAM. </a:t>
                </a:r>
              </a:p>
              <a:p>
                <a:endParaRPr lang="en-US" sz="2400" dirty="0"/>
              </a:p>
              <a:p>
                <a:r>
                  <a:rPr lang="en-US" sz="2300" dirty="0"/>
                  <a:t>Would require new circuit lower bounds.</a:t>
                </a:r>
              </a:p>
              <a:p>
                <a:r>
                  <a:rPr lang="en-US" sz="2300" dirty="0"/>
                  <a:t>Result:  Sorting circuits of size </a:t>
                </a:r>
                <a:r>
                  <a:rPr lang="en-US" sz="2300" i="1" dirty="0"/>
                  <a:t>o(N log N) </a:t>
                </a:r>
                <a:r>
                  <a:rPr lang="en-US" sz="2300" dirty="0"/>
                  <a:t>imply offline ORAM with</a:t>
                </a:r>
                <a:r>
                  <a:rPr lang="en-US" sz="2300" i="1" dirty="0"/>
                  <a:t> o(log N)</a:t>
                </a:r>
                <a:r>
                  <a:rPr lang="en-US" sz="2300" dirty="0"/>
                  <a:t> overhead.</a:t>
                </a:r>
              </a:p>
              <a:p>
                <a:endParaRPr lang="en-US" sz="2300" dirty="0"/>
              </a:p>
              <a:p>
                <a:r>
                  <a:rPr lang="en-US" sz="2300" dirty="0"/>
                  <a:t>Interesting! Surprising! But offline ORAM is extremely limited. </a:t>
                </a:r>
              </a:p>
              <a:p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75351-146C-4536-8C3F-4CA89298A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48070"/>
                <a:ext cx="10293626" cy="4134677"/>
              </a:xfrm>
              <a:blipFill>
                <a:blip r:embed="rId2"/>
                <a:stretch>
                  <a:fillRect l="-829" t="-2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578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7876D-26D0-4A28-B831-528EC3D4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Yes, there is an oblivious RAM lower bound!</a:t>
            </a:r>
            <a:br>
              <a:rPr lang="en-US" dirty="0"/>
            </a:br>
            <a:r>
              <a:rPr lang="en-US" sz="2800" dirty="0">
                <a:solidFill>
                  <a:srgbClr val="C00000"/>
                </a:solidFill>
              </a:rPr>
              <a:t>[Larsen-Nielsen ‘18]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75351-146C-4536-8C3F-4CA89298A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48070"/>
                <a:ext cx="10293626" cy="4134677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i="1" dirty="0"/>
                  <a:t>(log N) </a:t>
                </a:r>
                <a:r>
                  <a:rPr lang="en-US" sz="2400" dirty="0"/>
                  <a:t>lower bound for standard (</a:t>
                </a:r>
                <a:r>
                  <a:rPr lang="en-US" sz="2400" dirty="0">
                    <a:solidFill>
                      <a:srgbClr val="0070C0"/>
                    </a:solidFill>
                  </a:rPr>
                  <a:t>online, read-write</a:t>
                </a:r>
                <a:r>
                  <a:rPr lang="en-US" sz="2400" dirty="0"/>
                  <a:t>) ORAM. </a:t>
                </a:r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75351-146C-4536-8C3F-4CA89298A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48070"/>
                <a:ext cx="10293626" cy="4134677"/>
              </a:xfrm>
              <a:blipFill>
                <a:blip r:embed="rId2"/>
                <a:stretch>
                  <a:fillRect l="-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26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loud 11">
            <a:extLst>
              <a:ext uri="{FF2B5EF4-FFF2-40B4-BE49-F238E27FC236}">
                <a16:creationId xmlns:a16="http://schemas.microsoft.com/office/drawing/2014/main" id="{51F11FE7-DC97-46C8-9F15-025517655DCE}"/>
              </a:ext>
            </a:extLst>
          </p:cNvPr>
          <p:cNvSpPr/>
          <p:nvPr/>
        </p:nvSpPr>
        <p:spPr>
          <a:xfrm>
            <a:off x="106017" y="4953138"/>
            <a:ext cx="11893826" cy="1772339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73852-A5A3-426E-94C5-ED8A52F21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1" y="838337"/>
            <a:ext cx="8736496" cy="161662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lower bound in “balls and bins” model </a:t>
            </a:r>
            <a:r>
              <a:rPr lang="en-US" sz="2000" dirty="0">
                <a:solidFill>
                  <a:srgbClr val="C00000"/>
                </a:solidFill>
              </a:rPr>
              <a:t>[</a:t>
            </a:r>
            <a:r>
              <a:rPr lang="en-US" sz="2000" dirty="0" err="1">
                <a:solidFill>
                  <a:srgbClr val="C00000"/>
                </a:solidFill>
              </a:rPr>
              <a:t>Goldreich</a:t>
            </a:r>
            <a:r>
              <a:rPr lang="en-US" sz="2000" dirty="0">
                <a:solidFill>
                  <a:srgbClr val="C00000"/>
                </a:solidFill>
              </a:rPr>
              <a:t>-Ostrovsky ‘96] </a:t>
            </a:r>
          </a:p>
          <a:p>
            <a:pPr lvl="1"/>
            <a:r>
              <a:rPr lang="en-US" dirty="0"/>
              <a:t>Even for </a:t>
            </a:r>
            <a:r>
              <a:rPr lang="en-US" dirty="0">
                <a:solidFill>
                  <a:srgbClr val="0070C0"/>
                </a:solidFill>
              </a:rPr>
              <a:t>offline</a:t>
            </a:r>
            <a:r>
              <a:rPr lang="en-US" dirty="0"/>
              <a:t> ORAM</a:t>
            </a:r>
          </a:p>
          <a:p>
            <a:pPr lvl="1"/>
            <a:r>
              <a:rPr lang="en-US" dirty="0"/>
              <a:t>Even for </a:t>
            </a:r>
            <a:r>
              <a:rPr lang="en-US" dirty="0">
                <a:solidFill>
                  <a:srgbClr val="0070C0"/>
                </a:solidFill>
              </a:rPr>
              <a:t>read-only</a:t>
            </a:r>
            <a:r>
              <a:rPr lang="en-US" dirty="0"/>
              <a:t> ORAM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8F43933-7948-44F5-B6E1-F27D3A6AA210}"/>
              </a:ext>
            </a:extLst>
          </p:cNvPr>
          <p:cNvSpPr txBox="1">
            <a:spLocks/>
          </p:cNvSpPr>
          <p:nvPr/>
        </p:nvSpPr>
        <p:spPr>
          <a:xfrm>
            <a:off x="2845905" y="2653885"/>
            <a:ext cx="9153938" cy="11229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general lower bound unlikely for </a:t>
            </a:r>
            <a:r>
              <a:rPr lang="en-US" dirty="0">
                <a:solidFill>
                  <a:srgbClr val="0070C0"/>
                </a:solidFill>
              </a:rPr>
              <a:t>offline</a:t>
            </a:r>
            <a:r>
              <a:rPr lang="en-US" dirty="0"/>
              <a:t> ORAM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[Boyle-</a:t>
            </a:r>
            <a:r>
              <a:rPr lang="en-US" sz="2000" dirty="0" err="1">
                <a:solidFill>
                  <a:srgbClr val="C00000"/>
                </a:solidFill>
              </a:rPr>
              <a:t>Naor</a:t>
            </a:r>
            <a:r>
              <a:rPr lang="en-US" sz="2000" dirty="0">
                <a:solidFill>
                  <a:srgbClr val="C00000"/>
                </a:solidFill>
              </a:rPr>
              <a:t> ‘16]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7E885E-47AE-4D8A-9CD5-F999322C2994}"/>
              </a:ext>
            </a:extLst>
          </p:cNvPr>
          <p:cNvSpPr txBox="1"/>
          <p:nvPr/>
        </p:nvSpPr>
        <p:spPr>
          <a:xfrm>
            <a:off x="3235398" y="5546919"/>
            <a:ext cx="5321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What about read-only ORAM?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E7A0E0A-CB7C-4A26-967D-8DB9F2E64689}"/>
              </a:ext>
            </a:extLst>
          </p:cNvPr>
          <p:cNvSpPr txBox="1">
            <a:spLocks/>
          </p:cNvSpPr>
          <p:nvPr/>
        </p:nvSpPr>
        <p:spPr>
          <a:xfrm>
            <a:off x="155713" y="4025485"/>
            <a:ext cx="11161643" cy="7651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general lower bound for standard (online, read/write) ORAM  </a:t>
            </a:r>
            <a:r>
              <a:rPr lang="en-US" sz="2000" dirty="0">
                <a:solidFill>
                  <a:srgbClr val="C00000"/>
                </a:solidFill>
              </a:rPr>
              <a:t>[Larsen-Nielsen ‘18]</a:t>
            </a:r>
          </a:p>
        </p:txBody>
      </p:sp>
    </p:spTree>
    <p:extLst>
      <p:ext uri="{BB962C8B-B14F-4D97-AF65-F5344CB8AC3E}">
        <p14:creationId xmlns:p14="http://schemas.microsoft.com/office/powerpoint/2010/main" val="422073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73852-A5A3-426E-94C5-ED8A52F21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1" y="838337"/>
            <a:ext cx="8736496" cy="161662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lower bound in “balls and bins” model </a:t>
            </a:r>
            <a:r>
              <a:rPr lang="en-US" sz="2000" dirty="0">
                <a:solidFill>
                  <a:srgbClr val="C00000"/>
                </a:solidFill>
              </a:rPr>
              <a:t>[</a:t>
            </a:r>
            <a:r>
              <a:rPr lang="en-US" sz="2000" dirty="0" err="1">
                <a:solidFill>
                  <a:srgbClr val="C00000"/>
                </a:solidFill>
              </a:rPr>
              <a:t>Goldreich</a:t>
            </a:r>
            <a:r>
              <a:rPr lang="en-US" sz="2000" dirty="0">
                <a:solidFill>
                  <a:srgbClr val="C00000"/>
                </a:solidFill>
              </a:rPr>
              <a:t>-Ostrovsky ‘96] </a:t>
            </a:r>
          </a:p>
          <a:p>
            <a:pPr lvl="1"/>
            <a:r>
              <a:rPr lang="en-US" dirty="0"/>
              <a:t>Even for </a:t>
            </a:r>
            <a:r>
              <a:rPr lang="en-US" dirty="0">
                <a:solidFill>
                  <a:srgbClr val="0070C0"/>
                </a:solidFill>
              </a:rPr>
              <a:t>offline</a:t>
            </a:r>
            <a:r>
              <a:rPr lang="en-US" dirty="0"/>
              <a:t> ORAM</a:t>
            </a:r>
          </a:p>
          <a:p>
            <a:pPr lvl="1"/>
            <a:r>
              <a:rPr lang="en-US" dirty="0"/>
              <a:t>Even for </a:t>
            </a:r>
            <a:r>
              <a:rPr lang="en-US" dirty="0">
                <a:solidFill>
                  <a:srgbClr val="0070C0"/>
                </a:solidFill>
              </a:rPr>
              <a:t>read-only</a:t>
            </a:r>
            <a:r>
              <a:rPr lang="en-US" dirty="0"/>
              <a:t> ORAM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8F43933-7948-44F5-B6E1-F27D3A6AA210}"/>
              </a:ext>
            </a:extLst>
          </p:cNvPr>
          <p:cNvSpPr txBox="1">
            <a:spLocks/>
          </p:cNvSpPr>
          <p:nvPr/>
        </p:nvSpPr>
        <p:spPr>
          <a:xfrm>
            <a:off x="2845905" y="2653885"/>
            <a:ext cx="9153938" cy="11229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general lower bound unlikely for </a:t>
            </a:r>
            <a:r>
              <a:rPr lang="en-US" dirty="0">
                <a:solidFill>
                  <a:srgbClr val="0070C0"/>
                </a:solidFill>
              </a:rPr>
              <a:t>offline</a:t>
            </a:r>
            <a:r>
              <a:rPr lang="en-US" dirty="0"/>
              <a:t> ORAM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[Boyle-</a:t>
            </a:r>
            <a:r>
              <a:rPr lang="en-US" sz="2000" dirty="0" err="1">
                <a:solidFill>
                  <a:srgbClr val="C00000"/>
                </a:solidFill>
              </a:rPr>
              <a:t>Naor</a:t>
            </a:r>
            <a:r>
              <a:rPr lang="en-US" sz="2000" dirty="0">
                <a:solidFill>
                  <a:srgbClr val="C00000"/>
                </a:solidFill>
              </a:rPr>
              <a:t> ‘16]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7F8BB6-A790-4B1A-A585-9B5C526EE8DD}"/>
              </a:ext>
            </a:extLst>
          </p:cNvPr>
          <p:cNvSpPr txBox="1">
            <a:spLocks/>
          </p:cNvSpPr>
          <p:nvPr/>
        </p:nvSpPr>
        <p:spPr>
          <a:xfrm>
            <a:off x="155713" y="4025485"/>
            <a:ext cx="11161643" cy="7651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general lower bound for standard (online, read/write) ORAM  </a:t>
            </a:r>
            <a:r>
              <a:rPr lang="en-US" sz="2000" dirty="0">
                <a:solidFill>
                  <a:srgbClr val="C00000"/>
                </a:solidFill>
              </a:rPr>
              <a:t>[Larsen-Nielsen ‘18]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DCA5B0A-EB8F-48B9-BB3F-DAF1285E5C7B}"/>
              </a:ext>
            </a:extLst>
          </p:cNvPr>
          <p:cNvSpPr txBox="1">
            <a:spLocks/>
          </p:cNvSpPr>
          <p:nvPr/>
        </p:nvSpPr>
        <p:spPr>
          <a:xfrm>
            <a:off x="2799522" y="5305909"/>
            <a:ext cx="9041295" cy="9691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C00000"/>
                </a:solidFill>
              </a:rPr>
              <a:t>This work: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general lower bound unlikely for </a:t>
            </a:r>
            <a:r>
              <a:rPr lang="en-US" dirty="0">
                <a:solidFill>
                  <a:srgbClr val="0070C0"/>
                </a:solidFill>
              </a:rPr>
              <a:t>read-only</a:t>
            </a:r>
            <a:r>
              <a:rPr lang="en-US" dirty="0"/>
              <a:t> ORAM</a:t>
            </a:r>
          </a:p>
        </p:txBody>
      </p:sp>
    </p:spTree>
    <p:extLst>
      <p:ext uri="{BB962C8B-B14F-4D97-AF65-F5344CB8AC3E}">
        <p14:creationId xmlns:p14="http://schemas.microsoft.com/office/powerpoint/2010/main" val="3620320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7876D-26D0-4A28-B831-528EC3D4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75351-146C-4536-8C3F-4CA89298A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9164"/>
            <a:ext cx="10830951" cy="481218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Given </a:t>
            </a:r>
            <a:r>
              <a:rPr lang="en-US" dirty="0">
                <a:solidFill>
                  <a:srgbClr val="0070C0"/>
                </a:solidFill>
              </a:rPr>
              <a:t>“amazing sorting circuits” </a:t>
            </a:r>
            <a:r>
              <a:rPr lang="en-US" dirty="0"/>
              <a:t>and </a:t>
            </a:r>
            <a:r>
              <a:rPr lang="en-US" dirty="0">
                <a:solidFill>
                  <a:srgbClr val="0070C0"/>
                </a:solidFill>
              </a:rPr>
              <a:t>“amazing locally-decodable codes (LDCs)”</a:t>
            </a:r>
            <a:r>
              <a:rPr lang="en-US" dirty="0"/>
              <a:t>, get a </a:t>
            </a:r>
            <a:r>
              <a:rPr lang="en-US" dirty="0">
                <a:solidFill>
                  <a:srgbClr val="FF0000"/>
                </a:solidFill>
              </a:rPr>
              <a:t>read-only ORAM </a:t>
            </a:r>
            <a:r>
              <a:rPr lang="en-US" dirty="0"/>
              <a:t>with overhead as low as </a:t>
            </a:r>
            <a:r>
              <a:rPr lang="en-US" i="1" dirty="0"/>
              <a:t>O(log </a:t>
            </a:r>
            <a:r>
              <a:rPr lang="en-US" i="1" dirty="0" err="1"/>
              <a:t>log</a:t>
            </a:r>
            <a:r>
              <a:rPr lang="en-US" i="1" dirty="0"/>
              <a:t> N). 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dirty="0">
                <a:solidFill>
                  <a:srgbClr val="0070C0"/>
                </a:solidFill>
              </a:rPr>
              <a:t>Amazing sorting circuits</a:t>
            </a:r>
            <a:r>
              <a:rPr lang="en-US" dirty="0"/>
              <a:t>:  linear size</a:t>
            </a:r>
          </a:p>
          <a:p>
            <a:r>
              <a:rPr lang="en-US" dirty="0">
                <a:solidFill>
                  <a:srgbClr val="0070C0"/>
                </a:solidFill>
              </a:rPr>
              <a:t>Amazing  LDCs</a:t>
            </a:r>
            <a:r>
              <a:rPr lang="en-US" dirty="0"/>
              <a:t>: constant # queries, polynomial-size codeword</a:t>
            </a:r>
          </a:p>
          <a:p>
            <a:pPr marL="0" indent="0">
              <a:buNone/>
            </a:pPr>
            <a:r>
              <a:rPr lang="en-US" sz="2000" dirty="0"/>
              <a:t>    (have 3-query LDCs with exp(N</a:t>
            </a:r>
            <a:r>
              <a:rPr lang="en-US" sz="2000" baseline="30000" dirty="0"/>
              <a:t>o(1)</a:t>
            </a:r>
            <a:r>
              <a:rPr lang="en-US" sz="2000" dirty="0"/>
              <a:t>) codeword size. )</a:t>
            </a:r>
          </a:p>
          <a:p>
            <a:endParaRPr lang="en-US" sz="2000" dirty="0"/>
          </a:p>
          <a:p>
            <a:r>
              <a:rPr lang="en-US" dirty="0"/>
              <a:t>Don’t have either, but also no lower bounds despite much study!</a:t>
            </a:r>
          </a:p>
          <a:p>
            <a:r>
              <a:rPr lang="en-US" dirty="0"/>
              <a:t>Barrier to a lower bound for read-only ORAM. </a:t>
            </a:r>
          </a:p>
        </p:txBody>
      </p:sp>
    </p:spTree>
    <p:extLst>
      <p:ext uri="{BB962C8B-B14F-4D97-AF65-F5344CB8AC3E}">
        <p14:creationId xmlns:p14="http://schemas.microsoft.com/office/powerpoint/2010/main" val="308961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7876D-26D0-4A28-B831-528EC3D4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Result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75351-146C-4536-8C3F-4CA89298A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6082" y="1690688"/>
                <a:ext cx="11471032" cy="4313583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Given </a:t>
                </a:r>
                <a:r>
                  <a:rPr lang="en-US" dirty="0">
                    <a:solidFill>
                      <a:srgbClr val="0070C0"/>
                    </a:solidFill>
                  </a:rPr>
                  <a:t>“amazing sorting circuits” </a:t>
                </a:r>
                <a:r>
                  <a:rPr lang="en-US" dirty="0"/>
                  <a:t>and </a:t>
                </a:r>
                <a:r>
                  <a:rPr lang="en-US" dirty="0">
                    <a:solidFill>
                      <a:srgbClr val="0070C0"/>
                    </a:solidFill>
                  </a:rPr>
                  <a:t>“amazing locally-decodable codes (LDCs)”</a:t>
                </a:r>
                <a:r>
                  <a:rPr lang="en-US" dirty="0"/>
                  <a:t>, get a </a:t>
                </a:r>
                <a:r>
                  <a:rPr lang="en-US" dirty="0">
                    <a:solidFill>
                      <a:srgbClr val="FF0000"/>
                    </a:solidFill>
                  </a:rPr>
                  <a:t>read-write ORAM </a:t>
                </a:r>
                <a:r>
                  <a:rPr lang="en-US" dirty="0"/>
                  <a:t>scheme with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read </a:t>
                </a:r>
                <a:r>
                  <a:rPr lang="en-US" dirty="0"/>
                  <a:t>overhead as low as </a:t>
                </a:r>
                <a:r>
                  <a:rPr lang="en-US" i="1" dirty="0"/>
                  <a:t>O(log </a:t>
                </a:r>
                <a:r>
                  <a:rPr lang="en-US" i="1" dirty="0" err="1"/>
                  <a:t>log</a:t>
                </a:r>
                <a:r>
                  <a:rPr lang="en-US" i="1" dirty="0"/>
                  <a:t> N)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write</a:t>
                </a:r>
                <a:r>
                  <a:rPr lang="en-US" dirty="0"/>
                  <a:t> overhead as low as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/>
                  <a:t>.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75351-146C-4536-8C3F-4CA89298A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6082" y="1690688"/>
                <a:ext cx="11471032" cy="4313583"/>
              </a:xfrm>
              <a:blipFill>
                <a:blip r:embed="rId2"/>
                <a:stretch>
                  <a:fillRect l="-1063" t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9075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EEBBC-0893-4E76-B085-9A9506E86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Caveat: Large Block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B4671-155C-4E28-87A9-DB263A70E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memory consists of </a:t>
            </a:r>
            <a:r>
              <a:rPr lang="en-US" dirty="0">
                <a:solidFill>
                  <a:srgbClr val="FF0000"/>
                </a:solidFill>
              </a:rPr>
              <a:t>words</a:t>
            </a:r>
            <a:r>
              <a:rPr lang="en-US" dirty="0"/>
              <a:t> of </a:t>
            </a:r>
            <a:r>
              <a:rPr lang="en-US" dirty="0">
                <a:solidFill>
                  <a:srgbClr val="0070C0"/>
                </a:solidFill>
              </a:rPr>
              <a:t>w = log N</a:t>
            </a:r>
            <a:r>
              <a:rPr lang="en-US" dirty="0"/>
              <a:t> bits.</a:t>
            </a:r>
          </a:p>
          <a:p>
            <a:r>
              <a:rPr lang="en-US" dirty="0"/>
              <a:t>Virtual memory consists of </a:t>
            </a:r>
            <a:r>
              <a:rPr lang="en-US" dirty="0">
                <a:solidFill>
                  <a:srgbClr val="FF0000"/>
                </a:solidFill>
              </a:rPr>
              <a:t>blocks</a:t>
            </a:r>
            <a:r>
              <a:rPr lang="en-US" dirty="0"/>
              <a:t> of </a:t>
            </a:r>
            <a:r>
              <a:rPr lang="en-US" dirty="0">
                <a:solidFill>
                  <a:srgbClr val="0070C0"/>
                </a:solidFill>
              </a:rPr>
              <a:t>B  = polylog N </a:t>
            </a:r>
            <a:r>
              <a:rPr lang="en-US" dirty="0"/>
              <a:t>words. </a:t>
            </a:r>
          </a:p>
          <a:p>
            <a:endParaRPr lang="en-US" dirty="0"/>
          </a:p>
          <a:p>
            <a:r>
              <a:rPr lang="en-US" dirty="0"/>
              <a:t>Reasonable model for e.g. a filesystem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Overhead = (# of physical words accessed per virtual block access) / B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Large block size allows us to access polylog N size meta-data for free.</a:t>
            </a:r>
          </a:p>
        </p:txBody>
      </p:sp>
    </p:spTree>
    <p:extLst>
      <p:ext uri="{BB962C8B-B14F-4D97-AF65-F5344CB8AC3E}">
        <p14:creationId xmlns:p14="http://schemas.microsoft.com/office/powerpoint/2010/main" val="225718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DD05-2F21-4C29-8788-559BDD38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Idea: Start with LDCs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4CA12-7E47-41DD-A7E6-F555F7F87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62547" cy="4351338"/>
          </a:xfrm>
        </p:spPr>
        <p:txBody>
          <a:bodyPr/>
          <a:lstStyle/>
          <a:p>
            <a:r>
              <a:rPr lang="en-US" dirty="0"/>
              <a:t>Assume LDC with k = O(1) queries and codeword size M = poly(N).</a:t>
            </a:r>
          </a:p>
          <a:p>
            <a:pPr marL="0" indent="0">
              <a:buNone/>
            </a:pPr>
            <a:r>
              <a:rPr lang="en-US" dirty="0"/>
              <a:t>  Smoothness:  codeword locations </a:t>
            </a:r>
            <a:r>
              <a:rPr lang="en-US" dirty="0" err="1"/>
              <a:t>j</a:t>
            </a:r>
            <a:r>
              <a:rPr lang="en-US" baseline="-25000" dirty="0" err="1"/>
              <a:t>t</a:t>
            </a:r>
            <a:r>
              <a:rPr lang="en-US" dirty="0"/>
              <a:t> are individually uniform 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F90A7F-57E6-4490-9ABC-51EFD810B49E}"/>
              </a:ext>
            </a:extLst>
          </p:cNvPr>
          <p:cNvSpPr/>
          <p:nvPr/>
        </p:nvSpPr>
        <p:spPr>
          <a:xfrm>
            <a:off x="4879355" y="5154031"/>
            <a:ext cx="997068" cy="8321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LDC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4ED124-9A12-4D53-B9C4-B35AB8AE43E0}"/>
              </a:ext>
            </a:extLst>
          </p:cNvPr>
          <p:cNvSpPr/>
          <p:nvPr/>
        </p:nvSpPr>
        <p:spPr>
          <a:xfrm>
            <a:off x="7142121" y="3740246"/>
            <a:ext cx="1122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codeword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4BD4A6-B648-493B-9F9C-4A468F9CF2F7}"/>
              </a:ext>
            </a:extLst>
          </p:cNvPr>
          <p:cNvCxnSpPr>
            <a:cxnSpLocks/>
          </p:cNvCxnSpPr>
          <p:nvPr/>
        </p:nvCxnSpPr>
        <p:spPr>
          <a:xfrm flipH="1" flipV="1">
            <a:off x="5377889" y="6066263"/>
            <a:ext cx="1" cy="703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036CA3-16E6-4725-89D2-11620B410142}"/>
              </a:ext>
            </a:extLst>
          </p:cNvPr>
          <p:cNvCxnSpPr>
            <a:cxnSpLocks/>
          </p:cNvCxnSpPr>
          <p:nvPr/>
        </p:nvCxnSpPr>
        <p:spPr>
          <a:xfrm flipH="1" flipV="1">
            <a:off x="4521530" y="4197708"/>
            <a:ext cx="490242" cy="1080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685908-231E-4ABC-BEEE-08C17F471A9A}"/>
              </a:ext>
            </a:extLst>
          </p:cNvPr>
          <p:cNvCxnSpPr>
            <a:cxnSpLocks/>
            <a:stCxn id="5" idx="0"/>
            <a:endCxn id="40" idx="2"/>
          </p:cNvCxnSpPr>
          <p:nvPr/>
        </p:nvCxnSpPr>
        <p:spPr>
          <a:xfrm flipV="1">
            <a:off x="5377889" y="4127429"/>
            <a:ext cx="0" cy="1026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34DD84-A628-4837-A878-5F8C9FF3F202}"/>
              </a:ext>
            </a:extLst>
          </p:cNvPr>
          <p:cNvCxnSpPr>
            <a:cxnSpLocks/>
            <a:stCxn id="5" idx="7"/>
          </p:cNvCxnSpPr>
          <p:nvPr/>
        </p:nvCxnSpPr>
        <p:spPr>
          <a:xfrm flipV="1">
            <a:off x="5730406" y="4181271"/>
            <a:ext cx="231779" cy="1094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CEDD7C9-BFCE-4FAF-ADC4-2ADEF4797F42}"/>
              </a:ext>
            </a:extLst>
          </p:cNvPr>
          <p:cNvSpPr/>
          <p:nvPr/>
        </p:nvSpPr>
        <p:spPr>
          <a:xfrm>
            <a:off x="7353321" y="6328441"/>
            <a:ext cx="99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message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5033B1-EBF8-4141-9900-3BF0D1105005}"/>
              </a:ext>
            </a:extLst>
          </p:cNvPr>
          <p:cNvSpPr txBox="1"/>
          <p:nvPr/>
        </p:nvSpPr>
        <p:spPr>
          <a:xfrm>
            <a:off x="5539535" y="6363512"/>
            <a:ext cx="702472" cy="333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  <a:r>
              <a:rPr lang="en-US" dirty="0" err="1"/>
              <a:t>i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928F32-1C19-43A8-86EB-D8F65B1DA311}"/>
              </a:ext>
            </a:extLst>
          </p:cNvPr>
          <p:cNvSpPr txBox="1"/>
          <p:nvPr/>
        </p:nvSpPr>
        <p:spPr>
          <a:xfrm>
            <a:off x="3664333" y="4540110"/>
            <a:ext cx="781168" cy="333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j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334C3B-1F25-4A3C-AB40-00BE79E17828}"/>
              </a:ext>
            </a:extLst>
          </p:cNvPr>
          <p:cNvSpPr txBox="1"/>
          <p:nvPr/>
        </p:nvSpPr>
        <p:spPr>
          <a:xfrm>
            <a:off x="5165861" y="4504729"/>
            <a:ext cx="86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j</a:t>
            </a:r>
            <a:r>
              <a:rPr lang="en-US" baseline="-25000" dirty="0"/>
              <a:t>2 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9F0442-01AD-4D7B-BA60-FF937A3A5158}"/>
              </a:ext>
            </a:extLst>
          </p:cNvPr>
          <p:cNvSpPr txBox="1"/>
          <p:nvPr/>
        </p:nvSpPr>
        <p:spPr>
          <a:xfrm>
            <a:off x="6147037" y="4522419"/>
            <a:ext cx="787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  <a:r>
              <a:rPr lang="en-US" dirty="0" err="1"/>
              <a:t>j</a:t>
            </a:r>
            <a:r>
              <a:rPr lang="en-US" baseline="-25000" dirty="0" err="1"/>
              <a:t>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79CF2A4B-D9B8-40EA-8D77-39CDF7FDA4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2841582"/>
                  </p:ext>
                </p:extLst>
              </p:nvPr>
            </p:nvGraphicFramePr>
            <p:xfrm>
              <a:off x="4338890" y="3761669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sz="1600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79CF2A4B-D9B8-40EA-8D77-39CDF7FDA4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2841582"/>
                  </p:ext>
                </p:extLst>
              </p:nvPr>
            </p:nvGraphicFramePr>
            <p:xfrm>
              <a:off x="4338890" y="3761669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41" t="-1639" r="-602041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000" t="-1639" r="-20408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000" t="-1639" r="-10408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000" t="-1639" r="-4082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634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DD05-2F21-4C29-8788-559BDD38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Idea: Permuted LDCs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4CA12-7E47-41DD-A7E6-F555F7F87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62547" cy="4351338"/>
          </a:xfrm>
        </p:spPr>
        <p:txBody>
          <a:bodyPr/>
          <a:lstStyle/>
          <a:p>
            <a:r>
              <a:rPr lang="en-US" dirty="0"/>
              <a:t>Make k randomly permuted copies of the codeword. </a:t>
            </a:r>
          </a:p>
          <a:p>
            <a:pPr marL="0" indent="0">
              <a:buNone/>
            </a:pPr>
            <a:r>
              <a:rPr lang="en-US" dirty="0"/>
              <a:t>   Read each codeword location from different copy. </a:t>
            </a:r>
          </a:p>
          <a:p>
            <a:r>
              <a:rPr lang="en-US" dirty="0"/>
              <a:t>How to store/access permutations? Meta-Data!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F90A7F-57E6-4490-9ABC-51EFD810B49E}"/>
              </a:ext>
            </a:extLst>
          </p:cNvPr>
          <p:cNvSpPr/>
          <p:nvPr/>
        </p:nvSpPr>
        <p:spPr>
          <a:xfrm>
            <a:off x="4659781" y="5141106"/>
            <a:ext cx="1436219" cy="1168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4ED124-9A12-4D53-B9C4-B35AB8AE43E0}"/>
              </a:ext>
            </a:extLst>
          </p:cNvPr>
          <p:cNvSpPr/>
          <p:nvPr/>
        </p:nvSpPr>
        <p:spPr>
          <a:xfrm>
            <a:off x="6699482" y="3992793"/>
            <a:ext cx="1122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codeword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4BD4A6-B648-493B-9F9C-4A468F9CF2F7}"/>
              </a:ext>
            </a:extLst>
          </p:cNvPr>
          <p:cNvCxnSpPr>
            <a:cxnSpLocks/>
          </p:cNvCxnSpPr>
          <p:nvPr/>
        </p:nvCxnSpPr>
        <p:spPr>
          <a:xfrm flipV="1">
            <a:off x="5377890" y="6291234"/>
            <a:ext cx="0" cy="478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036CA3-16E6-4725-89D2-11620B410142}"/>
              </a:ext>
            </a:extLst>
          </p:cNvPr>
          <p:cNvCxnSpPr>
            <a:cxnSpLocks/>
          </p:cNvCxnSpPr>
          <p:nvPr/>
        </p:nvCxnSpPr>
        <p:spPr>
          <a:xfrm flipH="1" flipV="1">
            <a:off x="2411525" y="4413437"/>
            <a:ext cx="2600247" cy="864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685908-231E-4ABC-BEEE-08C17F471A9A}"/>
              </a:ext>
            </a:extLst>
          </p:cNvPr>
          <p:cNvCxnSpPr>
            <a:cxnSpLocks/>
          </p:cNvCxnSpPr>
          <p:nvPr/>
        </p:nvCxnSpPr>
        <p:spPr>
          <a:xfrm flipH="1" flipV="1">
            <a:off x="5070261" y="4413438"/>
            <a:ext cx="95600" cy="727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34DD84-A628-4837-A878-5F8C9FF3F202}"/>
              </a:ext>
            </a:extLst>
          </p:cNvPr>
          <p:cNvCxnSpPr>
            <a:cxnSpLocks/>
          </p:cNvCxnSpPr>
          <p:nvPr/>
        </p:nvCxnSpPr>
        <p:spPr>
          <a:xfrm flipV="1">
            <a:off x="5474535" y="4467278"/>
            <a:ext cx="2784802" cy="754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35033B1-EBF8-4141-9900-3BF0D1105005}"/>
              </a:ext>
            </a:extLst>
          </p:cNvPr>
          <p:cNvSpPr txBox="1"/>
          <p:nvPr/>
        </p:nvSpPr>
        <p:spPr>
          <a:xfrm>
            <a:off x="5539535" y="6363512"/>
            <a:ext cx="702472" cy="333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  <a:r>
              <a:rPr lang="en-US" dirty="0" err="1"/>
              <a:t>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928F32-1C19-43A8-86EB-D8F65B1DA311}"/>
                  </a:ext>
                </a:extLst>
              </p:cNvPr>
              <p:cNvSpPr txBox="1"/>
              <p:nvPr/>
            </p:nvSpPr>
            <p:spPr>
              <a:xfrm>
                <a:off x="2625805" y="4850895"/>
                <a:ext cx="12005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1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928F32-1C19-43A8-86EB-D8F65B1DA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805" y="4850895"/>
                <a:ext cx="1200585" cy="369332"/>
              </a:xfrm>
              <a:prstGeom prst="rect">
                <a:avLst/>
              </a:prstGeom>
              <a:blipFill>
                <a:blip r:embed="rId2"/>
                <a:stretch>
                  <a:fillRect l="-4569" t="-10000" r="-355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334C3B-1F25-4A3C-AB40-00BE79E17828}"/>
                  </a:ext>
                </a:extLst>
              </p:cNvPr>
              <p:cNvSpPr txBox="1"/>
              <p:nvPr/>
            </p:nvSpPr>
            <p:spPr>
              <a:xfrm>
                <a:off x="5165861" y="4504729"/>
                <a:ext cx="1276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2</a:t>
                </a:r>
                <a:r>
                  <a:rPr lang="en-US" dirty="0"/>
                  <a:t>)</a:t>
                </a:r>
                <a:r>
                  <a:rPr lang="en-US" baseline="-25000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334C3B-1F25-4A3C-AB40-00BE79E17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861" y="4504729"/>
                <a:ext cx="1276440" cy="369332"/>
              </a:xfrm>
              <a:prstGeom prst="rect">
                <a:avLst/>
              </a:prstGeom>
              <a:blipFill>
                <a:blip r:embed="rId3"/>
                <a:stretch>
                  <a:fillRect l="-3810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9F0442-01AD-4D7B-BA60-FF937A3A5158}"/>
                  </a:ext>
                </a:extLst>
              </p:cNvPr>
              <p:cNvSpPr txBox="1"/>
              <p:nvPr/>
            </p:nvSpPr>
            <p:spPr>
              <a:xfrm>
                <a:off x="7374236" y="4784699"/>
                <a:ext cx="12076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k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9F0442-01AD-4D7B-BA60-FF937A3A5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236" y="4784699"/>
                <a:ext cx="1207638" cy="369332"/>
              </a:xfrm>
              <a:prstGeom prst="rect">
                <a:avLst/>
              </a:prstGeom>
              <a:blipFill>
                <a:blip r:embed="rId4"/>
                <a:stretch>
                  <a:fillRect l="-4545" t="-10000" r="-35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EFEFAD9E-616A-49D4-AC17-56616EA5CF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2316888"/>
                  </p:ext>
                </p:extLst>
              </p:nvPr>
            </p:nvGraphicFramePr>
            <p:xfrm>
              <a:off x="1068671" y="4007638"/>
              <a:ext cx="2077999" cy="3953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31051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89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6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EFEFAD9E-616A-49D4-AC17-56616EA5CF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2316888"/>
                  </p:ext>
                </p:extLst>
              </p:nvPr>
            </p:nvGraphicFramePr>
            <p:xfrm>
              <a:off x="1068671" y="4007638"/>
              <a:ext cx="2077999" cy="3953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31051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89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961" t="-1515" r="-57451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94231" t="-1515" r="-16923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503922" t="-1515" r="-72549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25B59F0D-C889-4D4B-B1C2-B6A2B201FD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6497645"/>
                  </p:ext>
                </p:extLst>
              </p:nvPr>
            </p:nvGraphicFramePr>
            <p:xfrm>
              <a:off x="3664333" y="4047677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1600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25B59F0D-C889-4D4B-B1C2-B6A2B201FD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6497645"/>
                  </p:ext>
                </p:extLst>
              </p:nvPr>
            </p:nvGraphicFramePr>
            <p:xfrm>
              <a:off x="3664333" y="4047677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4167" t="-1639" r="-51458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00000" t="-1639" r="-404082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0000" t="-1639" r="-204082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510417" t="-1639" r="-10833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1600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990E0480-3D4B-4A97-9726-BBB9E55A58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1985399"/>
                  </p:ext>
                </p:extLst>
              </p:nvPr>
            </p:nvGraphicFramePr>
            <p:xfrm>
              <a:off x="6585098" y="4055882"/>
              <a:ext cx="2077992" cy="39535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59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990E0480-3D4B-4A97-9726-BBB9E55A58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1985399"/>
                  </p:ext>
                </p:extLst>
              </p:nvPr>
            </p:nvGraphicFramePr>
            <p:xfrm>
              <a:off x="6585098" y="4055882"/>
              <a:ext cx="2077992" cy="39535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59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2041" t="-1515" r="-50204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2041" t="-1515" r="-40204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00000" t="-1515" r="-4082" b="-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9453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DD05-2F21-4C29-8788-559BDD38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Idea: Security of Permuted LDCs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4CA12-7E47-41DD-A7E6-F555F7F87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62547" cy="4351338"/>
          </a:xfrm>
        </p:spPr>
        <p:txBody>
          <a:bodyPr/>
          <a:lstStyle/>
          <a:p>
            <a:endParaRPr lang="en-US" dirty="0"/>
          </a:p>
          <a:p>
            <a:r>
              <a:rPr lang="en-US" b="1" dirty="0"/>
              <a:t>Key property: </a:t>
            </a:r>
            <a:r>
              <a:rPr lang="en-US" dirty="0"/>
              <a:t>if locations are fresh, then have security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F90A7F-57E6-4490-9ABC-51EFD810B49E}"/>
              </a:ext>
            </a:extLst>
          </p:cNvPr>
          <p:cNvSpPr/>
          <p:nvPr/>
        </p:nvSpPr>
        <p:spPr>
          <a:xfrm>
            <a:off x="4659781" y="5141106"/>
            <a:ext cx="1436219" cy="1168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4ED124-9A12-4D53-B9C4-B35AB8AE43E0}"/>
              </a:ext>
            </a:extLst>
          </p:cNvPr>
          <p:cNvSpPr/>
          <p:nvPr/>
        </p:nvSpPr>
        <p:spPr>
          <a:xfrm>
            <a:off x="6699482" y="3992793"/>
            <a:ext cx="1122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codeword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4BD4A6-B648-493B-9F9C-4A468F9CF2F7}"/>
              </a:ext>
            </a:extLst>
          </p:cNvPr>
          <p:cNvCxnSpPr>
            <a:cxnSpLocks/>
          </p:cNvCxnSpPr>
          <p:nvPr/>
        </p:nvCxnSpPr>
        <p:spPr>
          <a:xfrm flipV="1">
            <a:off x="5377890" y="6291234"/>
            <a:ext cx="0" cy="478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036CA3-16E6-4725-89D2-11620B410142}"/>
              </a:ext>
            </a:extLst>
          </p:cNvPr>
          <p:cNvCxnSpPr>
            <a:cxnSpLocks/>
          </p:cNvCxnSpPr>
          <p:nvPr/>
        </p:nvCxnSpPr>
        <p:spPr>
          <a:xfrm flipH="1" flipV="1">
            <a:off x="2411525" y="4413437"/>
            <a:ext cx="2600247" cy="864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685908-231E-4ABC-BEEE-08C17F471A9A}"/>
              </a:ext>
            </a:extLst>
          </p:cNvPr>
          <p:cNvCxnSpPr>
            <a:cxnSpLocks/>
          </p:cNvCxnSpPr>
          <p:nvPr/>
        </p:nvCxnSpPr>
        <p:spPr>
          <a:xfrm flipH="1" flipV="1">
            <a:off x="5070261" y="4413438"/>
            <a:ext cx="95600" cy="727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34DD84-A628-4837-A878-5F8C9FF3F202}"/>
              </a:ext>
            </a:extLst>
          </p:cNvPr>
          <p:cNvCxnSpPr>
            <a:cxnSpLocks/>
          </p:cNvCxnSpPr>
          <p:nvPr/>
        </p:nvCxnSpPr>
        <p:spPr>
          <a:xfrm flipV="1">
            <a:off x="5474535" y="4467278"/>
            <a:ext cx="2784802" cy="754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35033B1-EBF8-4141-9900-3BF0D1105005}"/>
              </a:ext>
            </a:extLst>
          </p:cNvPr>
          <p:cNvSpPr txBox="1"/>
          <p:nvPr/>
        </p:nvSpPr>
        <p:spPr>
          <a:xfrm>
            <a:off x="5539535" y="6363512"/>
            <a:ext cx="702472" cy="333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  <a:r>
              <a:rPr lang="en-US" dirty="0" err="1"/>
              <a:t>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928F32-1C19-43A8-86EB-D8F65B1DA311}"/>
                  </a:ext>
                </a:extLst>
              </p:cNvPr>
              <p:cNvSpPr txBox="1"/>
              <p:nvPr/>
            </p:nvSpPr>
            <p:spPr>
              <a:xfrm>
                <a:off x="2625805" y="4850895"/>
                <a:ext cx="12005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1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928F32-1C19-43A8-86EB-D8F65B1DA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805" y="4850895"/>
                <a:ext cx="1200585" cy="369332"/>
              </a:xfrm>
              <a:prstGeom prst="rect">
                <a:avLst/>
              </a:prstGeom>
              <a:blipFill>
                <a:blip r:embed="rId2"/>
                <a:stretch>
                  <a:fillRect l="-4569" t="-10000" r="-355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334C3B-1F25-4A3C-AB40-00BE79E17828}"/>
                  </a:ext>
                </a:extLst>
              </p:cNvPr>
              <p:cNvSpPr txBox="1"/>
              <p:nvPr/>
            </p:nvSpPr>
            <p:spPr>
              <a:xfrm>
                <a:off x="5165861" y="4504729"/>
                <a:ext cx="1276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2</a:t>
                </a:r>
                <a:r>
                  <a:rPr lang="en-US" dirty="0"/>
                  <a:t>)</a:t>
                </a:r>
                <a:r>
                  <a:rPr lang="en-US" baseline="-25000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334C3B-1F25-4A3C-AB40-00BE79E17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861" y="4504729"/>
                <a:ext cx="1276440" cy="369332"/>
              </a:xfrm>
              <a:prstGeom prst="rect">
                <a:avLst/>
              </a:prstGeom>
              <a:blipFill>
                <a:blip r:embed="rId3"/>
                <a:stretch>
                  <a:fillRect l="-3810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9F0442-01AD-4D7B-BA60-FF937A3A5158}"/>
                  </a:ext>
                </a:extLst>
              </p:cNvPr>
              <p:cNvSpPr txBox="1"/>
              <p:nvPr/>
            </p:nvSpPr>
            <p:spPr>
              <a:xfrm>
                <a:off x="7374236" y="4784699"/>
                <a:ext cx="12076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k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9F0442-01AD-4D7B-BA60-FF937A3A5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236" y="4784699"/>
                <a:ext cx="1207638" cy="369332"/>
              </a:xfrm>
              <a:prstGeom prst="rect">
                <a:avLst/>
              </a:prstGeom>
              <a:blipFill>
                <a:blip r:embed="rId4"/>
                <a:stretch>
                  <a:fillRect l="-4545" t="-10000" r="-35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EFEFAD9E-616A-49D4-AC17-56616EA5CF4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68671" y="4007638"/>
              <a:ext cx="2077999" cy="3953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31051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89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6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EFEFAD9E-616A-49D4-AC17-56616EA5CF4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68671" y="4007638"/>
              <a:ext cx="2077999" cy="3953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31051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89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961" t="-1515" r="-57451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94231" t="-1515" r="-16923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503922" t="-1515" r="-72549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25B59F0D-C889-4D4B-B1C2-B6A2B201FDD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3664333" y="4047677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1600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25B59F0D-C889-4D4B-B1C2-B6A2B201FDD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3664333" y="4047677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4167" t="-1639" r="-51458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00000" t="-1639" r="-404082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0000" t="-1639" r="-204082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510417" t="-1639" r="-10833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1600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990E0480-3D4B-4A97-9726-BBB9E55A583D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585098" y="4055882"/>
              <a:ext cx="2077992" cy="39535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59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990E0480-3D4B-4A97-9726-BBB9E55A583D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585098" y="4055882"/>
              <a:ext cx="2077992" cy="39535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59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2041" t="-1515" r="-50204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2041" t="-1515" r="-40204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00000" t="-1515" r="-4082" b="-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076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DD05-2F21-4C29-8788-559BDD38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Idea: Bounded-Access ORAM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14CA12-7E47-41DD-A7E6-F555F7F870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1353800" cy="4351338"/>
              </a:xfrm>
            </p:spPr>
            <p:txBody>
              <a:bodyPr/>
              <a:lstStyle/>
              <a:p>
                <a:r>
                  <a:rPr lang="en-US" dirty="0"/>
                  <a:t>Keep track of which locations were accessed so far. Try several times until all LDC locations are “fresh”. Use Meta-Data!</a:t>
                </a:r>
              </a:p>
              <a:p>
                <a:pPr marL="457200" lvl="1" indent="0">
                  <a:buNone/>
                </a:pPr>
                <a:r>
                  <a:rPr lang="en-US" dirty="0"/>
                  <a:t>If # reads &lt; M/(2k)  then </a:t>
                </a:r>
                <a:r>
                  <a:rPr lang="en-US" dirty="0" err="1"/>
                  <a:t>Pr</a:t>
                </a:r>
                <a:r>
                  <a:rPr lang="en-US" dirty="0"/>
                  <a:t>[ all LDC locations fresh ] &gt; 1/2. Need to try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(log N) times.</a:t>
                </a:r>
              </a:p>
              <a:p>
                <a:r>
                  <a:rPr lang="en-US" dirty="0"/>
                  <a:t>Complexity:  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(block-size) +  polylog(N)   =  O( block-size)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14CA12-7E47-41DD-A7E6-F555F7F870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1353800" cy="4351338"/>
              </a:xfrm>
              <a:blipFill>
                <a:blip r:embed="rId2"/>
                <a:stretch>
                  <a:fillRect l="-91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66F90A7F-57E6-4490-9ABC-51EFD810B49E}"/>
              </a:ext>
            </a:extLst>
          </p:cNvPr>
          <p:cNvSpPr/>
          <p:nvPr/>
        </p:nvSpPr>
        <p:spPr>
          <a:xfrm>
            <a:off x="4659781" y="5141106"/>
            <a:ext cx="1436219" cy="1168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ORAM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4BD4A6-B648-493B-9F9C-4A468F9CF2F7}"/>
              </a:ext>
            </a:extLst>
          </p:cNvPr>
          <p:cNvCxnSpPr>
            <a:cxnSpLocks/>
          </p:cNvCxnSpPr>
          <p:nvPr/>
        </p:nvCxnSpPr>
        <p:spPr>
          <a:xfrm flipV="1">
            <a:off x="5377890" y="6291234"/>
            <a:ext cx="0" cy="478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036CA3-16E6-4725-89D2-11620B410142}"/>
              </a:ext>
            </a:extLst>
          </p:cNvPr>
          <p:cNvCxnSpPr>
            <a:cxnSpLocks/>
          </p:cNvCxnSpPr>
          <p:nvPr/>
        </p:nvCxnSpPr>
        <p:spPr>
          <a:xfrm flipH="1" flipV="1">
            <a:off x="2411525" y="4413437"/>
            <a:ext cx="2600247" cy="864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685908-231E-4ABC-BEEE-08C17F471A9A}"/>
              </a:ext>
            </a:extLst>
          </p:cNvPr>
          <p:cNvCxnSpPr>
            <a:cxnSpLocks/>
          </p:cNvCxnSpPr>
          <p:nvPr/>
        </p:nvCxnSpPr>
        <p:spPr>
          <a:xfrm flipH="1" flipV="1">
            <a:off x="5070261" y="4413438"/>
            <a:ext cx="95600" cy="727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35033B1-EBF8-4141-9900-3BF0D1105005}"/>
              </a:ext>
            </a:extLst>
          </p:cNvPr>
          <p:cNvSpPr txBox="1"/>
          <p:nvPr/>
        </p:nvSpPr>
        <p:spPr>
          <a:xfrm>
            <a:off x="5539535" y="6363512"/>
            <a:ext cx="702472" cy="333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  <a:r>
              <a:rPr lang="en-US" dirty="0" err="1"/>
              <a:t>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928F32-1C19-43A8-86EB-D8F65B1DA311}"/>
                  </a:ext>
                </a:extLst>
              </p:cNvPr>
              <p:cNvSpPr txBox="1"/>
              <p:nvPr/>
            </p:nvSpPr>
            <p:spPr>
              <a:xfrm>
                <a:off x="2625805" y="4850895"/>
                <a:ext cx="12005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1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928F32-1C19-43A8-86EB-D8F65B1DA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805" y="4850895"/>
                <a:ext cx="1200585" cy="369332"/>
              </a:xfrm>
              <a:prstGeom prst="rect">
                <a:avLst/>
              </a:prstGeom>
              <a:blipFill>
                <a:blip r:embed="rId3"/>
                <a:stretch>
                  <a:fillRect l="-4569" t="-10000" r="-355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334C3B-1F25-4A3C-AB40-00BE79E17828}"/>
                  </a:ext>
                </a:extLst>
              </p:cNvPr>
              <p:cNvSpPr txBox="1"/>
              <p:nvPr/>
            </p:nvSpPr>
            <p:spPr>
              <a:xfrm>
                <a:off x="5165861" y="4504729"/>
                <a:ext cx="1276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2</a:t>
                </a:r>
                <a:r>
                  <a:rPr lang="en-US" dirty="0"/>
                  <a:t>)</a:t>
                </a:r>
                <a:r>
                  <a:rPr lang="en-US" baseline="-25000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334C3B-1F25-4A3C-AB40-00BE79E17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861" y="4504729"/>
                <a:ext cx="1276440" cy="369332"/>
              </a:xfrm>
              <a:prstGeom prst="rect">
                <a:avLst/>
              </a:prstGeom>
              <a:blipFill>
                <a:blip r:embed="rId4"/>
                <a:stretch>
                  <a:fillRect l="-3810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EFEFAD9E-616A-49D4-AC17-56616EA5CF4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68671" y="4007638"/>
              <a:ext cx="2077999" cy="3953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31051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89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6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EFEFAD9E-616A-49D4-AC17-56616EA5CF4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68671" y="4007638"/>
              <a:ext cx="2077999" cy="3953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31051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89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961" t="-1515" r="-57451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94231" t="-1515" r="-16923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503922" t="-1515" r="-72549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25B59F0D-C889-4D4B-B1C2-B6A2B201FDD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3664333" y="4047677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1600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25B59F0D-C889-4D4B-B1C2-B6A2B201FDD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3664333" y="4047677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4167" t="-1639" r="-51458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00000" t="-1639" r="-404082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0000" t="-1639" r="-204082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510417" t="-1639" r="-10833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1600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811DE9A-7FCF-4EA9-9048-1F21EA53D70B}"/>
              </a:ext>
            </a:extLst>
          </p:cNvPr>
          <p:cNvCxnSpPr>
            <a:cxnSpLocks/>
          </p:cNvCxnSpPr>
          <p:nvPr/>
        </p:nvCxnSpPr>
        <p:spPr>
          <a:xfrm flipV="1">
            <a:off x="5474535" y="4467278"/>
            <a:ext cx="2784802" cy="754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10BB55C-C518-470C-AF57-DFE62F7BBB81}"/>
                  </a:ext>
                </a:extLst>
              </p:cNvPr>
              <p:cNvSpPr txBox="1"/>
              <p:nvPr/>
            </p:nvSpPr>
            <p:spPr>
              <a:xfrm>
                <a:off x="7374236" y="4784699"/>
                <a:ext cx="12076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k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10BB55C-C518-470C-AF57-DFE62F7BB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236" y="4784699"/>
                <a:ext cx="1207638" cy="369332"/>
              </a:xfrm>
              <a:prstGeom prst="rect">
                <a:avLst/>
              </a:prstGeom>
              <a:blipFill>
                <a:blip r:embed="rId7"/>
                <a:stretch>
                  <a:fillRect l="-4545" t="-10000" r="-35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F36C735C-2FF4-4E3D-A7FE-9EAB5C9EBAF0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585098" y="4055882"/>
              <a:ext cx="2077992" cy="39535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59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F36C735C-2FF4-4E3D-A7FE-9EAB5C9EBAF0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585098" y="4055882"/>
              <a:ext cx="2077992" cy="39535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59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2041" t="-1515" r="-50204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02041" t="-1515" r="-40204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600000" t="-1515" r="-4082" b="-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490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DD05-2F21-4C29-8788-559BDD38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Idea: Unbounded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4CA12-7E47-41DD-A7E6-F555F7F87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353800" cy="4351338"/>
          </a:xfrm>
        </p:spPr>
        <p:txBody>
          <a:bodyPr/>
          <a:lstStyle/>
          <a:p>
            <a:r>
              <a:rPr lang="en-US" dirty="0"/>
              <a:t>After every M/(2k) reads, freshly and obliviously re-permute all codewords.</a:t>
            </a:r>
          </a:p>
          <a:p>
            <a:r>
              <a:rPr lang="en-US" dirty="0"/>
              <a:t>Use linear-size sorting circuits!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F90A7F-57E6-4490-9ABC-51EFD810B49E}"/>
              </a:ext>
            </a:extLst>
          </p:cNvPr>
          <p:cNvSpPr/>
          <p:nvPr/>
        </p:nvSpPr>
        <p:spPr>
          <a:xfrm>
            <a:off x="4659781" y="5141106"/>
            <a:ext cx="1436219" cy="1168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ORAM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4BD4A6-B648-493B-9F9C-4A468F9CF2F7}"/>
              </a:ext>
            </a:extLst>
          </p:cNvPr>
          <p:cNvCxnSpPr>
            <a:cxnSpLocks/>
          </p:cNvCxnSpPr>
          <p:nvPr/>
        </p:nvCxnSpPr>
        <p:spPr>
          <a:xfrm flipV="1">
            <a:off x="5377890" y="6291234"/>
            <a:ext cx="0" cy="478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036CA3-16E6-4725-89D2-11620B410142}"/>
              </a:ext>
            </a:extLst>
          </p:cNvPr>
          <p:cNvCxnSpPr>
            <a:cxnSpLocks/>
          </p:cNvCxnSpPr>
          <p:nvPr/>
        </p:nvCxnSpPr>
        <p:spPr>
          <a:xfrm flipH="1" flipV="1">
            <a:off x="2411525" y="4413437"/>
            <a:ext cx="2600247" cy="864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685908-231E-4ABC-BEEE-08C17F471A9A}"/>
              </a:ext>
            </a:extLst>
          </p:cNvPr>
          <p:cNvCxnSpPr>
            <a:cxnSpLocks/>
          </p:cNvCxnSpPr>
          <p:nvPr/>
        </p:nvCxnSpPr>
        <p:spPr>
          <a:xfrm flipH="1" flipV="1">
            <a:off x="5070261" y="4413438"/>
            <a:ext cx="95600" cy="727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35033B1-EBF8-4141-9900-3BF0D1105005}"/>
              </a:ext>
            </a:extLst>
          </p:cNvPr>
          <p:cNvSpPr txBox="1"/>
          <p:nvPr/>
        </p:nvSpPr>
        <p:spPr>
          <a:xfrm>
            <a:off x="5539535" y="6363512"/>
            <a:ext cx="702472" cy="333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  <a:r>
              <a:rPr lang="en-US" dirty="0" err="1"/>
              <a:t>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928F32-1C19-43A8-86EB-D8F65B1DA311}"/>
                  </a:ext>
                </a:extLst>
              </p:cNvPr>
              <p:cNvSpPr txBox="1"/>
              <p:nvPr/>
            </p:nvSpPr>
            <p:spPr>
              <a:xfrm>
                <a:off x="2625805" y="4850895"/>
                <a:ext cx="12005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1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928F32-1C19-43A8-86EB-D8F65B1DA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805" y="4850895"/>
                <a:ext cx="1200585" cy="369332"/>
              </a:xfrm>
              <a:prstGeom prst="rect">
                <a:avLst/>
              </a:prstGeom>
              <a:blipFill>
                <a:blip r:embed="rId2"/>
                <a:stretch>
                  <a:fillRect l="-4569" t="-10000" r="-355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334C3B-1F25-4A3C-AB40-00BE79E17828}"/>
                  </a:ext>
                </a:extLst>
              </p:cNvPr>
              <p:cNvSpPr txBox="1"/>
              <p:nvPr/>
            </p:nvSpPr>
            <p:spPr>
              <a:xfrm>
                <a:off x="5165861" y="4504729"/>
                <a:ext cx="1276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2</a:t>
                </a:r>
                <a:r>
                  <a:rPr lang="en-US" dirty="0"/>
                  <a:t>)</a:t>
                </a:r>
                <a:r>
                  <a:rPr lang="en-US" baseline="-25000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334C3B-1F25-4A3C-AB40-00BE79E17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861" y="4504729"/>
                <a:ext cx="1276440" cy="369332"/>
              </a:xfrm>
              <a:prstGeom prst="rect">
                <a:avLst/>
              </a:prstGeom>
              <a:blipFill>
                <a:blip r:embed="rId3"/>
                <a:stretch>
                  <a:fillRect l="-3810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EFEFAD9E-616A-49D4-AC17-56616EA5CF4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68671" y="4007638"/>
              <a:ext cx="2077999" cy="3953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31051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89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6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EFEFAD9E-616A-49D4-AC17-56616EA5CF4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68671" y="4007638"/>
              <a:ext cx="2077999" cy="3953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31051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31051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89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61" t="-1515" r="-57451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94231" t="-1515" r="-16923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03922" t="-1515" r="-72549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25B59F0D-C889-4D4B-B1C2-B6A2B201FDD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3664333" y="4047677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1600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25B59F0D-C889-4D4B-B1C2-B6A2B201FDD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3664333" y="4047677"/>
              <a:ext cx="2077999" cy="365760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4167" t="-1639" r="-51458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1639" r="-404082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0000" t="-1639" r="-204082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510417" t="-1639" r="-10833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1600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518DD32-FD7F-481E-A6AD-4C57638CCC3F}"/>
              </a:ext>
            </a:extLst>
          </p:cNvPr>
          <p:cNvCxnSpPr>
            <a:cxnSpLocks/>
          </p:cNvCxnSpPr>
          <p:nvPr/>
        </p:nvCxnSpPr>
        <p:spPr>
          <a:xfrm flipV="1">
            <a:off x="5474535" y="4467278"/>
            <a:ext cx="2784802" cy="754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281089-62D7-47CB-A505-86425D4D0E8B}"/>
                  </a:ext>
                </a:extLst>
              </p:cNvPr>
              <p:cNvSpPr txBox="1"/>
              <p:nvPr/>
            </p:nvSpPr>
            <p:spPr>
              <a:xfrm>
                <a:off x="7374236" y="4784699"/>
                <a:ext cx="12076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dirty="0"/>
                  <a:t>j</a:t>
                </a:r>
                <a:r>
                  <a:rPr lang="en-US" baseline="-25000" dirty="0"/>
                  <a:t>k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281089-62D7-47CB-A505-86425D4D0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236" y="4784699"/>
                <a:ext cx="1207638" cy="369332"/>
              </a:xfrm>
              <a:prstGeom prst="rect">
                <a:avLst/>
              </a:prstGeom>
              <a:blipFill>
                <a:blip r:embed="rId6"/>
                <a:stretch>
                  <a:fillRect l="-4545" t="-10000" r="-35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D235E130-056F-4A9A-A922-CA99B9D79565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585098" y="4055882"/>
              <a:ext cx="2077992" cy="39535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59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e-IL" b="0" dirty="0"/>
                        </a:p>
                      </a:txBody>
                      <a:tcPr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D235E130-056F-4A9A-A922-CA99B9D79565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585098" y="4055882"/>
              <a:ext cx="2077992" cy="39535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2968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9685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5359"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2041" t="-1515" r="-50204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2041" t="-1515" r="-402041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b="0" dirty="0"/>
                        </a:p>
                      </a:txBody>
                      <a:tcP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b="0" dirty="0"/>
                        </a:p>
                      </a:txBody>
                      <a:tcP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00000" t="-1515" r="-4082" b="-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1508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2417-656E-4ECB-859F-D5BE848D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3AE23C-18F9-48F6-8F31-9B0D81A045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131378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(log N) lower bound for read-only ORAM is unlikely to be provable:</a:t>
                </a:r>
              </a:p>
              <a:p>
                <a:pPr marL="0" indent="0">
                  <a:buNone/>
                </a:pPr>
                <a:r>
                  <a:rPr lang="en-US" dirty="0"/>
                  <a:t>   would imply lower-bounds for sorting circuits or for LDCs.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So is there a read-only ORAM with o(log N) overhead? </a:t>
                </a:r>
              </a:p>
              <a:p>
                <a:endParaRPr lang="en-US" dirty="0"/>
              </a:p>
              <a:p>
                <a:r>
                  <a:rPr lang="en-US" dirty="0"/>
                  <a:t>Optimist: Yes, once we find those amazing sorting circuits and LDCs.</a:t>
                </a:r>
              </a:p>
              <a:p>
                <a:r>
                  <a:rPr lang="en-US" dirty="0"/>
                  <a:t>Cautious Optimist: Amazing sorting circuits are unlikely, but maybe there is an alternate approach that avoids them.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3AE23C-18F9-48F6-8F31-9B0D81A045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131378" cy="4351338"/>
              </a:xfrm>
              <a:blipFill>
                <a:blip r:embed="rId2"/>
                <a:stretch>
                  <a:fillRect l="-98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andy beach next to the ocean&#10;&#10;Description automatically generated">
            <a:extLst>
              <a:ext uri="{FF2B5EF4-FFF2-40B4-BE49-F238E27FC236}">
                <a16:creationId xmlns:a16="http://schemas.microsoft.com/office/drawing/2014/main" id="{FA77D79B-FB2D-464F-89BA-8E812BE67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745066"/>
            <a:ext cx="12188677" cy="81511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4B2F7C-314A-4D6A-B500-986C150CD07E}"/>
              </a:ext>
            </a:extLst>
          </p:cNvPr>
          <p:cNvSpPr txBox="1"/>
          <p:nvPr/>
        </p:nvSpPr>
        <p:spPr>
          <a:xfrm>
            <a:off x="968523" y="6858000"/>
            <a:ext cx="102549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morethaneoi.blogspot.com/2014_06_01_archive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028922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1043</Words>
  <Application>Microsoft Office PowerPoint</Application>
  <PresentationFormat>Widescreen</PresentationFormat>
  <Paragraphs>188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Office Theme</vt:lpstr>
      <vt:lpstr>Is there an Oblivious RAM Lower Bound for Online Reads? </vt:lpstr>
      <vt:lpstr>Oblivious RAM  [Goldreich 87, Ostrovsky 90, GO 96]</vt:lpstr>
      <vt:lpstr>Minimizing Overhead</vt:lpstr>
      <vt:lpstr>ORAM Lower Bound</vt:lpstr>
      <vt:lpstr>Is there an ORAM lower bound? [Boyle-Naor ‘16]</vt:lpstr>
      <vt:lpstr>Yes, there is an oblivious RAM lower bound! [Larsen-Nielsen ‘18]</vt:lpstr>
      <vt:lpstr>PowerPoint Presentation</vt:lpstr>
      <vt:lpstr>PowerPoint Presentation</vt:lpstr>
      <vt:lpstr>Main Result</vt:lpstr>
      <vt:lpstr>Extended Result</vt:lpstr>
      <vt:lpstr>Caveat: Large Block Size</vt:lpstr>
      <vt:lpstr>Construction Idea: Start with LDCs</vt:lpstr>
      <vt:lpstr>Construction Idea: Permuted LDCs</vt:lpstr>
      <vt:lpstr>Construction Idea: Security of Permuted LDCs</vt:lpstr>
      <vt:lpstr>Construction Idea: Bounded-Access ORAM</vt:lpstr>
      <vt:lpstr>Construction Idea: Unbounded Access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there an Oblivious RAM Lower Bound for Online Reads? </dc:title>
  <dc:creator>Daniel Wichs</dc:creator>
  <cp:lastModifiedBy>Daniel Wichs</cp:lastModifiedBy>
  <cp:revision>69</cp:revision>
  <dcterms:created xsi:type="dcterms:W3CDTF">2018-11-05T20:31:38Z</dcterms:created>
  <dcterms:modified xsi:type="dcterms:W3CDTF">2018-12-08T22:55:33Z</dcterms:modified>
</cp:coreProperties>
</file>