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23"/>
  </p:notesMasterIdLst>
  <p:handoutMasterIdLst>
    <p:handoutMasterId r:id="rId24"/>
  </p:handoutMasterIdLst>
  <p:sldIdLst>
    <p:sldId id="269" r:id="rId3"/>
    <p:sldId id="280" r:id="rId4"/>
    <p:sldId id="288" r:id="rId5"/>
    <p:sldId id="285" r:id="rId6"/>
    <p:sldId id="305" r:id="rId7"/>
    <p:sldId id="284" r:id="rId8"/>
    <p:sldId id="313" r:id="rId9"/>
    <p:sldId id="306" r:id="rId10"/>
    <p:sldId id="302" r:id="rId11"/>
    <p:sldId id="298" r:id="rId12"/>
    <p:sldId id="309" r:id="rId13"/>
    <p:sldId id="319" r:id="rId14"/>
    <p:sldId id="310" r:id="rId15"/>
    <p:sldId id="314" r:id="rId16"/>
    <p:sldId id="317" r:id="rId17"/>
    <p:sldId id="316" r:id="rId18"/>
    <p:sldId id="311" r:id="rId19"/>
    <p:sldId id="299" r:id="rId20"/>
    <p:sldId id="318" r:id="rId21"/>
    <p:sldId id="300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4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B5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2136" autoAdjust="0"/>
  </p:normalViewPr>
  <p:slideViewPr>
    <p:cSldViewPr>
      <p:cViewPr varScale="1">
        <p:scale>
          <a:sx n="45" d="100"/>
          <a:sy n="45" d="100"/>
        </p:scale>
        <p:origin x="269" y="43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Estimated</a:t>
            </a:r>
            <a:r>
              <a:rPr lang="en-US" baseline="0" dirty="0" smtClean="0"/>
              <a:t> GHG Emissions From All Sources (Million tons CO2 equivalent) – Stacked Lines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Sheet1!$B$2:$B$13</c:f>
              <c:numCache>
                <c:formatCode>#,##0.00</c:formatCode>
                <c:ptCount val="12"/>
                <c:pt idx="0">
                  <c:v>4754.17</c:v>
                </c:pt>
                <c:pt idx="1">
                  <c:v>4923.2</c:v>
                </c:pt>
                <c:pt idx="2">
                  <c:v>5215.33</c:v>
                </c:pt>
                <c:pt idx="3">
                  <c:v>5905.91</c:v>
                </c:pt>
                <c:pt idx="4">
                  <c:v>6671.37</c:v>
                </c:pt>
                <c:pt idx="5">
                  <c:v>7337.47</c:v>
                </c:pt>
                <c:pt idx="6">
                  <c:v>7949.17</c:v>
                </c:pt>
                <c:pt idx="7">
                  <c:v>8431.7199999999993</c:v>
                </c:pt>
                <c:pt idx="8">
                  <c:v>8642.2199999999993</c:v>
                </c:pt>
                <c:pt idx="9">
                  <c:v>9084.41</c:v>
                </c:pt>
                <c:pt idx="10">
                  <c:v>9679.2999999999993</c:v>
                </c:pt>
                <c:pt idx="11">
                  <c:v>10552.61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Sheet1!$C$2:$C$13</c:f>
              <c:numCache>
                <c:formatCode>#,##0.00</c:formatCode>
                <c:ptCount val="12"/>
                <c:pt idx="0">
                  <c:v>1553.67</c:v>
                </c:pt>
                <c:pt idx="1">
                  <c:v>1576.94</c:v>
                </c:pt>
                <c:pt idx="2">
                  <c:v>1622.4</c:v>
                </c:pt>
                <c:pt idx="3">
                  <c:v>1663.09</c:v>
                </c:pt>
                <c:pt idx="4">
                  <c:v>1754.01</c:v>
                </c:pt>
                <c:pt idx="5">
                  <c:v>1817.23</c:v>
                </c:pt>
                <c:pt idx="6">
                  <c:v>1924.99</c:v>
                </c:pt>
                <c:pt idx="7">
                  <c:v>2036.31</c:v>
                </c:pt>
                <c:pt idx="8">
                  <c:v>2146.44</c:v>
                </c:pt>
                <c:pt idx="9">
                  <c:v>2352.5100000000002</c:v>
                </c:pt>
                <c:pt idx="10">
                  <c:v>2432.1799999999998</c:v>
                </c:pt>
                <c:pt idx="11">
                  <c:v>2486.17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Rest of World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Sheet1!$D$2:$D$13</c:f>
              <c:numCache>
                <c:formatCode>#,##0.00</c:formatCode>
                <c:ptCount val="12"/>
                <c:pt idx="0">
                  <c:v>27194.090000000004</c:v>
                </c:pt>
                <c:pt idx="1">
                  <c:v>27433.64</c:v>
                </c:pt>
                <c:pt idx="2">
                  <c:v>27669.469999999994</c:v>
                </c:pt>
                <c:pt idx="3">
                  <c:v>28269.72</c:v>
                </c:pt>
                <c:pt idx="4">
                  <c:v>28783.47</c:v>
                </c:pt>
                <c:pt idx="5">
                  <c:v>29176.179999999997</c:v>
                </c:pt>
                <c:pt idx="6">
                  <c:v>29481.55</c:v>
                </c:pt>
                <c:pt idx="7">
                  <c:v>30004.799999999999</c:v>
                </c:pt>
                <c:pt idx="8">
                  <c:v>30063.56</c:v>
                </c:pt>
                <c:pt idx="9">
                  <c:v>29159.85</c:v>
                </c:pt>
                <c:pt idx="10">
                  <c:v>30183.219999999998</c:v>
                </c:pt>
                <c:pt idx="11">
                  <c:v>30333.89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480584"/>
        <c:axId val="111388040"/>
      </c:lineChart>
      <c:catAx>
        <c:axId val="8248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388040"/>
        <c:crosses val="autoZero"/>
        <c:auto val="1"/>
        <c:lblAlgn val="ctr"/>
        <c:lblOffset val="100"/>
        <c:noMultiLvlLbl val="0"/>
      </c:catAx>
      <c:valAx>
        <c:axId val="11138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48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Projected CO2</a:t>
            </a:r>
            <a:r>
              <a:rPr lang="en-US" baseline="0" dirty="0" smtClean="0"/>
              <a:t> Emissions from Fossil Fuels (Mt CO2) – Stacked Lines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</c:numCache>
            </c:numRef>
          </c:cat>
          <c:val>
            <c:numRef>
              <c:f>Sheet1!$B$2:$B$9</c:f>
              <c:numCache>
                <c:formatCode>#,##0</c:formatCode>
                <c:ptCount val="8"/>
                <c:pt idx="0">
                  <c:v>9037.2729999999992</c:v>
                </c:pt>
                <c:pt idx="1">
                  <c:v>11082.81</c:v>
                </c:pt>
                <c:pt idx="2">
                  <c:v>12085.207</c:v>
                </c:pt>
                <c:pt idx="3">
                  <c:v>13651.844999999999</c:v>
                </c:pt>
                <c:pt idx="4">
                  <c:v>14969.279</c:v>
                </c:pt>
                <c:pt idx="5">
                  <c:v>15911.121999999999</c:v>
                </c:pt>
                <c:pt idx="6">
                  <c:v>16427.007000000001</c:v>
                </c:pt>
                <c:pt idx="7">
                  <c:v>16749.740000000002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</c:numCache>
            </c:numRef>
          </c:cat>
          <c:val>
            <c:numRef>
              <c:f>Sheet1!$C$2:$C$9</c:f>
              <c:numCache>
                <c:formatCode>#,##0</c:formatCode>
                <c:ptCount val="8"/>
                <c:pt idx="0">
                  <c:v>2382.9720000000002</c:v>
                </c:pt>
                <c:pt idx="1">
                  <c:v>3118.5430000000001</c:v>
                </c:pt>
                <c:pt idx="2">
                  <c:v>4048.971</c:v>
                </c:pt>
                <c:pt idx="3">
                  <c:v>4777.1769999999997</c:v>
                </c:pt>
                <c:pt idx="4">
                  <c:v>5400.3149999999996</c:v>
                </c:pt>
                <c:pt idx="5">
                  <c:v>5869.1019999999999</c:v>
                </c:pt>
                <c:pt idx="6">
                  <c:v>6413.65</c:v>
                </c:pt>
                <c:pt idx="7">
                  <c:v>7078.4750000000004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Rest of World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</c:numCache>
            </c:numRef>
          </c:cat>
          <c:val>
            <c:numRef>
              <c:f>Sheet1!$D$2:$D$9</c:f>
              <c:numCache>
                <c:formatCode>#,##0</c:formatCode>
                <c:ptCount val="8"/>
                <c:pt idx="0">
                  <c:v>22805.446999999993</c:v>
                </c:pt>
                <c:pt idx="1">
                  <c:v>22280.516999999996</c:v>
                </c:pt>
                <c:pt idx="2" formatCode="General">
                  <c:v>22881.358999999993</c:v>
                </c:pt>
                <c:pt idx="3" formatCode="General">
                  <c:v>23478.763999999999</c:v>
                </c:pt>
                <c:pt idx="4" formatCode="General">
                  <c:v>24317.313000000006</c:v>
                </c:pt>
                <c:pt idx="5" formatCode="General">
                  <c:v>25064.949999999993</c:v>
                </c:pt>
                <c:pt idx="6" formatCode="General">
                  <c:v>25454.794999999998</c:v>
                </c:pt>
                <c:pt idx="7" formatCode="General">
                  <c:v>26110.136000000006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478624"/>
        <c:axId val="276753752"/>
      </c:lineChart>
      <c:catAx>
        <c:axId val="8247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3752"/>
        <c:crosses val="autoZero"/>
        <c:auto val="1"/>
        <c:lblAlgn val="ctr"/>
        <c:lblOffset val="100"/>
        <c:noMultiLvlLbl val="0"/>
      </c:catAx>
      <c:valAx>
        <c:axId val="27675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47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Projected CO2</a:t>
            </a:r>
            <a:r>
              <a:rPr lang="en-US" baseline="0" dirty="0" smtClean="0"/>
              <a:t> Emissions from Fossil Fuels (Mt CO2) – Stacked Lines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</c:numCache>
            </c:numRef>
          </c:cat>
          <c:val>
            <c:numRef>
              <c:f>Sheet1!$B$2:$B$9</c:f>
              <c:numCache>
                <c:formatCode>#,##0</c:formatCode>
                <c:ptCount val="8"/>
                <c:pt idx="0">
                  <c:v>9037.2729999999992</c:v>
                </c:pt>
                <c:pt idx="1">
                  <c:v>11082.81</c:v>
                </c:pt>
                <c:pt idx="2">
                  <c:v>12085.207</c:v>
                </c:pt>
                <c:pt idx="3">
                  <c:v>13651.844999999999</c:v>
                </c:pt>
                <c:pt idx="4">
                  <c:v>14969.279</c:v>
                </c:pt>
                <c:pt idx="5">
                  <c:v>15911.121999999999</c:v>
                </c:pt>
                <c:pt idx="6">
                  <c:v>16427.007000000001</c:v>
                </c:pt>
                <c:pt idx="7">
                  <c:v>16749.740000000002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</c:numCache>
            </c:numRef>
          </c:cat>
          <c:val>
            <c:numRef>
              <c:f>Sheet1!$C$2:$C$9</c:f>
              <c:numCache>
                <c:formatCode>#,##0</c:formatCode>
                <c:ptCount val="8"/>
                <c:pt idx="0">
                  <c:v>2382.9720000000002</c:v>
                </c:pt>
                <c:pt idx="1">
                  <c:v>3118.5430000000001</c:v>
                </c:pt>
                <c:pt idx="2">
                  <c:v>4048.971</c:v>
                </c:pt>
                <c:pt idx="3">
                  <c:v>4777.1769999999997</c:v>
                </c:pt>
                <c:pt idx="4">
                  <c:v>5400.3149999999996</c:v>
                </c:pt>
                <c:pt idx="5">
                  <c:v>5869.1019999999999</c:v>
                </c:pt>
                <c:pt idx="6">
                  <c:v>6413.65</c:v>
                </c:pt>
                <c:pt idx="7">
                  <c:v>7078.4750000000004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Rest of World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</c:numCache>
            </c:numRef>
          </c:cat>
          <c:val>
            <c:numRef>
              <c:f>Sheet1!$D$2:$D$9</c:f>
              <c:numCache>
                <c:formatCode>#,##0</c:formatCode>
                <c:ptCount val="8"/>
                <c:pt idx="0">
                  <c:v>22805.446999999993</c:v>
                </c:pt>
                <c:pt idx="1">
                  <c:v>22280.516999999996</c:v>
                </c:pt>
                <c:pt idx="2" formatCode="General">
                  <c:v>22881.358999999993</c:v>
                </c:pt>
                <c:pt idx="3" formatCode="General">
                  <c:v>23478.763999999999</c:v>
                </c:pt>
                <c:pt idx="4" formatCode="General">
                  <c:v>24317.313000000006</c:v>
                </c:pt>
                <c:pt idx="5" formatCode="General">
                  <c:v>25064.949999999993</c:v>
                </c:pt>
                <c:pt idx="6" formatCode="General">
                  <c:v>25454.794999999998</c:v>
                </c:pt>
                <c:pt idx="7" formatCode="General">
                  <c:v>26110.136000000006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754144"/>
        <c:axId val="276754536"/>
      </c:lineChart>
      <c:catAx>
        <c:axId val="27675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4536"/>
        <c:crosses val="autoZero"/>
        <c:auto val="1"/>
        <c:lblAlgn val="ctr"/>
        <c:lblOffset val="100"/>
        <c:noMultiLvlLbl val="0"/>
      </c:catAx>
      <c:valAx>
        <c:axId val="27675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GHG Emissions, 2007 (Mt CO2e)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Gujarat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2ED0A750-47D4-4888-B011-5AC0F550BC49}" type="SERIESNAME">
                      <a:rPr lang="en-US" sz="2000" b="1">
                        <a:solidFill>
                          <a:schemeClr val="accent6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Guangzhou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EB459E6-EDC2-4643-BF15-454635A523E1}" type="SERIESNAME">
                      <a:rPr lang="en-US" sz="2000" b="1">
                        <a:solidFill>
                          <a:schemeClr val="accent6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Sweden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E477E89-95A2-40B7-8484-0190DBD4F1EC}" type="SERIESNAME">
                      <a:rPr lang="en-US" sz="2000" b="1"/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New York City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52032"/>
        <c:axId val="277952424"/>
      </c:barChart>
      <c:catAx>
        <c:axId val="27795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77952424"/>
        <c:crosses val="autoZero"/>
        <c:auto val="1"/>
        <c:lblAlgn val="ctr"/>
        <c:lblOffset val="100"/>
        <c:noMultiLvlLbl val="0"/>
      </c:catAx>
      <c:valAx>
        <c:axId val="27795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Total CO2</a:t>
            </a:r>
            <a:r>
              <a:rPr lang="en-US" baseline="0" dirty="0" smtClean="0"/>
              <a:t> </a:t>
            </a:r>
            <a:r>
              <a:rPr lang="en-US" dirty="0" smtClean="0"/>
              <a:t>Emissions (Million </a:t>
            </a:r>
            <a:r>
              <a:rPr lang="en-US" dirty="0" err="1" smtClean="0"/>
              <a:t>Tonnes</a:t>
            </a:r>
            <a:r>
              <a:rPr lang="en-US" baseline="0" dirty="0" smtClean="0"/>
              <a:t>)</a:t>
            </a:r>
            <a:endParaRPr lang="en-US" dirty="0"/>
          </a:p>
        </c:rich>
      </c:tx>
      <c:layout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BAU1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2012</c:v>
                </c:pt>
                <c:pt idx="2">
                  <c:v>2019</c:v>
                </c:pt>
                <c:pt idx="3">
                  <c:v>2030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179</c:v>
                </c:pt>
                <c:pt idx="2">
                  <c:v>258</c:v>
                </c:pt>
                <c:pt idx="3">
                  <c:v>336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BAU2</c:v>
                </c:pt>
              </c:strCache>
            </c:strRef>
          </c:tx>
          <c:spPr>
            <a:ln w="28575" cap="rnd">
              <a:solidFill>
                <a:srgbClr val="FB5427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2012</c:v>
                </c:pt>
                <c:pt idx="2">
                  <c:v>2019</c:v>
                </c:pt>
                <c:pt idx="3">
                  <c:v>2030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100</c:v>
                </c:pt>
                <c:pt idx="1">
                  <c:v>208</c:v>
                </c:pt>
                <c:pt idx="2">
                  <c:v>316</c:v>
                </c:pt>
                <c:pt idx="3">
                  <c:v>425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Feasible1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2012</c:v>
                </c:pt>
                <c:pt idx="2">
                  <c:v>2019</c:v>
                </c:pt>
                <c:pt idx="3">
                  <c:v>2030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100</c:v>
                </c:pt>
                <c:pt idx="1">
                  <c:v>122</c:v>
                </c:pt>
                <c:pt idx="2">
                  <c:v>144</c:v>
                </c:pt>
                <c:pt idx="3">
                  <c:v>165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Feasible 2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2012</c:v>
                </c:pt>
                <c:pt idx="2">
                  <c:v>2019</c:v>
                </c:pt>
                <c:pt idx="3">
                  <c:v>2030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100</c:v>
                </c:pt>
                <c:pt idx="1">
                  <c:v>114</c:v>
                </c:pt>
                <c:pt idx="2">
                  <c:v>128</c:v>
                </c:pt>
                <c:pt idx="3">
                  <c:v>143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Actual</c:v>
                </c:pt>
              </c:strCache>
            </c:strRef>
          </c:tx>
          <c:spPr>
            <a:ln w="412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2012</c:v>
                </c:pt>
                <c:pt idx="2">
                  <c:v>2019</c:v>
                </c:pt>
                <c:pt idx="3">
                  <c:v>2030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100</c:v>
                </c:pt>
                <c:pt idx="1">
                  <c:v>131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61384"/>
        <c:axId val="279561776"/>
      </c:lineChart>
      <c:catAx>
        <c:axId val="27956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1776"/>
        <c:crosses val="autoZero"/>
        <c:auto val="1"/>
        <c:lblAlgn val="ctr"/>
        <c:lblOffset val="100"/>
        <c:noMultiLvlLbl val="0"/>
      </c:catAx>
      <c:valAx>
        <c:axId val="27956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1980</c:v>
                </c:pt>
                <c:pt idx="1">
                  <c:v>1984</c:v>
                </c:pt>
                <c:pt idx="2">
                  <c:v>1988</c:v>
                </c:pt>
                <c:pt idx="3">
                  <c:v>1992</c:v>
                </c:pt>
                <c:pt idx="4">
                  <c:v>1996</c:v>
                </c:pt>
                <c:pt idx="5">
                  <c:v>2000</c:v>
                </c:pt>
                <c:pt idx="6">
                  <c:v>2008</c:v>
                </c:pt>
                <c:pt idx="7">
                  <c:v>2013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7">
                  <c:v>5.08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GDP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1980</c:v>
                </c:pt>
                <c:pt idx="1">
                  <c:v>1984</c:v>
                </c:pt>
                <c:pt idx="2">
                  <c:v>1988</c:v>
                </c:pt>
                <c:pt idx="3">
                  <c:v>1992</c:v>
                </c:pt>
                <c:pt idx="4">
                  <c:v>1996</c:v>
                </c:pt>
                <c:pt idx="5">
                  <c:v>2000</c:v>
                </c:pt>
                <c:pt idx="6">
                  <c:v>2008</c:v>
                </c:pt>
                <c:pt idx="7">
                  <c:v>2013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7">
                  <c:v>7.39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Emissions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1980</c:v>
                </c:pt>
                <c:pt idx="1">
                  <c:v>1984</c:v>
                </c:pt>
                <c:pt idx="2">
                  <c:v>1988</c:v>
                </c:pt>
                <c:pt idx="3">
                  <c:v>1992</c:v>
                </c:pt>
                <c:pt idx="4">
                  <c:v>1996</c:v>
                </c:pt>
                <c:pt idx="5">
                  <c:v>2000</c:v>
                </c:pt>
                <c:pt idx="6">
                  <c:v>2008</c:v>
                </c:pt>
                <c:pt idx="7">
                  <c:v>2013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7.3</c:v>
                </c:pt>
                <c:pt idx="1">
                  <c:v>8.06</c:v>
                </c:pt>
                <c:pt idx="2">
                  <c:v>7.8</c:v>
                </c:pt>
                <c:pt idx="3">
                  <c:v>7.15</c:v>
                </c:pt>
                <c:pt idx="4">
                  <c:v>6.41</c:v>
                </c:pt>
                <c:pt idx="5">
                  <c:v>5.7</c:v>
                </c:pt>
                <c:pt idx="6">
                  <c:v>5</c:v>
                </c:pt>
                <c:pt idx="7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562952"/>
        <c:axId val="279563344"/>
      </c:barChart>
      <c:catAx>
        <c:axId val="27956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3344"/>
        <c:crosses val="autoZero"/>
        <c:auto val="1"/>
        <c:lblAlgn val="ctr"/>
        <c:lblOffset val="100"/>
        <c:noMultiLvlLbl val="0"/>
      </c:catAx>
      <c:valAx>
        <c:axId val="27956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97B1FA-ACD8-42FA-B9CE-6C773553BD5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C07529-93D5-4213-AFE0-18578BB54BCC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 smtClean="0"/>
            <a:t>Politics</a:t>
          </a:r>
          <a:endParaRPr lang="en-US" dirty="0"/>
        </a:p>
      </dgm:t>
    </dgm:pt>
    <dgm:pt modelId="{F9410893-01C9-4BAD-900A-B8EBA87A7114}" type="parTrans" cxnId="{8A1D7F08-0355-4FB7-BF49-1D282D6E68DE}">
      <dgm:prSet/>
      <dgm:spPr/>
      <dgm:t>
        <a:bodyPr/>
        <a:lstStyle/>
        <a:p>
          <a:endParaRPr lang="en-US"/>
        </a:p>
      </dgm:t>
    </dgm:pt>
    <dgm:pt modelId="{FE30244D-AE2F-46AE-8ABF-FC647E75F0F4}" type="sibTrans" cxnId="{8A1D7F08-0355-4FB7-BF49-1D282D6E68DE}">
      <dgm:prSet/>
      <dgm:spPr/>
      <dgm:t>
        <a:bodyPr/>
        <a:lstStyle/>
        <a:p>
          <a:endParaRPr lang="en-US"/>
        </a:p>
      </dgm:t>
    </dgm:pt>
    <dgm:pt modelId="{E21AECBC-FCF4-499D-96BE-A67249F940BE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 smtClean="0"/>
            <a:t>Policy</a:t>
          </a:r>
          <a:endParaRPr lang="en-US" dirty="0"/>
        </a:p>
      </dgm:t>
    </dgm:pt>
    <dgm:pt modelId="{CFD7EE7E-01BC-46B1-B4C9-DBB6FBDBEAF7}" type="parTrans" cxnId="{3A048365-152E-43FA-B710-2A963B69DDAF}">
      <dgm:prSet/>
      <dgm:spPr/>
      <dgm:t>
        <a:bodyPr/>
        <a:lstStyle/>
        <a:p>
          <a:endParaRPr lang="en-US"/>
        </a:p>
      </dgm:t>
    </dgm:pt>
    <dgm:pt modelId="{232C1328-8153-427F-98B4-1912CBF52888}" type="sibTrans" cxnId="{3A048365-152E-43FA-B710-2A963B69DDAF}">
      <dgm:prSet/>
      <dgm:spPr/>
      <dgm:t>
        <a:bodyPr/>
        <a:lstStyle/>
        <a:p>
          <a:endParaRPr lang="en-US"/>
        </a:p>
      </dgm:t>
    </dgm:pt>
    <dgm:pt modelId="{49CEAC60-31A1-42AB-9319-A40037F82EBE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 smtClean="0"/>
            <a:t>Administration</a:t>
          </a:r>
          <a:endParaRPr lang="en-US" dirty="0"/>
        </a:p>
      </dgm:t>
    </dgm:pt>
    <dgm:pt modelId="{E0DBCC2D-FF07-4045-A75C-7EC811620300}" type="parTrans" cxnId="{61F92386-0976-45F7-91F7-0DAD40133320}">
      <dgm:prSet/>
      <dgm:spPr/>
      <dgm:t>
        <a:bodyPr/>
        <a:lstStyle/>
        <a:p>
          <a:endParaRPr lang="en-US"/>
        </a:p>
      </dgm:t>
    </dgm:pt>
    <dgm:pt modelId="{7472C1C9-E102-443C-8803-5169CA7368C2}" type="sibTrans" cxnId="{61F92386-0976-45F7-91F7-0DAD40133320}">
      <dgm:prSet/>
      <dgm:spPr/>
      <dgm:t>
        <a:bodyPr/>
        <a:lstStyle/>
        <a:p>
          <a:endParaRPr lang="en-US"/>
        </a:p>
      </dgm:t>
    </dgm:pt>
    <dgm:pt modelId="{589ABA50-AFF0-4B2A-82EB-327DF12D311F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 smtClean="0"/>
            <a:t>Capacity and Management</a:t>
          </a:r>
          <a:endParaRPr lang="en-US" dirty="0"/>
        </a:p>
      </dgm:t>
    </dgm:pt>
    <dgm:pt modelId="{45AA2CF4-6551-4701-9FD7-1634AD775C3A}" type="parTrans" cxnId="{B6FFA5E1-13A1-41A1-BF58-85EB5E92FAA6}">
      <dgm:prSet/>
      <dgm:spPr/>
      <dgm:t>
        <a:bodyPr/>
        <a:lstStyle/>
        <a:p>
          <a:endParaRPr lang="en-US"/>
        </a:p>
      </dgm:t>
    </dgm:pt>
    <dgm:pt modelId="{94E4E71A-F522-48F6-9CD0-1E85A6C6A26B}" type="sibTrans" cxnId="{B6FFA5E1-13A1-41A1-BF58-85EB5E92FAA6}">
      <dgm:prSet/>
      <dgm:spPr/>
      <dgm:t>
        <a:bodyPr/>
        <a:lstStyle/>
        <a:p>
          <a:endParaRPr lang="en-US"/>
        </a:p>
      </dgm:t>
    </dgm:pt>
    <dgm:pt modelId="{1E3FF81F-EDBF-4CEC-91F4-326BCDF2E3BE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 smtClean="0"/>
            <a:t>6 </a:t>
          </a:r>
          <a:r>
            <a:rPr lang="en-US" dirty="0" smtClean="0"/>
            <a:t>I’s</a:t>
          </a:r>
          <a:endParaRPr lang="en-US" dirty="0"/>
        </a:p>
      </dgm:t>
    </dgm:pt>
    <dgm:pt modelId="{F9943A0D-5803-44D2-A235-1BDFA655FC6D}" type="parTrans" cxnId="{CE0440E7-F4EA-4FE7-B53A-009159B9BB97}">
      <dgm:prSet/>
      <dgm:spPr/>
      <dgm:t>
        <a:bodyPr/>
        <a:lstStyle/>
        <a:p>
          <a:endParaRPr lang="en-US"/>
        </a:p>
      </dgm:t>
    </dgm:pt>
    <dgm:pt modelId="{E0766C55-F4B2-409D-9CC9-F75E0E036570}" type="sibTrans" cxnId="{CE0440E7-F4EA-4FE7-B53A-009159B9BB97}">
      <dgm:prSet/>
      <dgm:spPr/>
      <dgm:t>
        <a:bodyPr/>
        <a:lstStyle/>
        <a:p>
          <a:endParaRPr lang="en-US"/>
        </a:p>
      </dgm:t>
    </dgm:pt>
    <dgm:pt modelId="{06BAF536-7C4D-4753-95A4-2EEEBFC763DF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 smtClean="0"/>
            <a:t>Effectiveness, Efficiency, and Predictability</a:t>
          </a:r>
          <a:endParaRPr lang="en-US" dirty="0"/>
        </a:p>
      </dgm:t>
    </dgm:pt>
    <dgm:pt modelId="{0EE00DA8-4B40-4C9E-9D54-3310EE0720A9}" type="parTrans" cxnId="{EEFA26AA-C8DF-4B35-B1C0-0F9D515D97B0}">
      <dgm:prSet/>
      <dgm:spPr/>
      <dgm:t>
        <a:bodyPr/>
        <a:lstStyle/>
        <a:p>
          <a:endParaRPr lang="en-US"/>
        </a:p>
      </dgm:t>
    </dgm:pt>
    <dgm:pt modelId="{14E2D74B-B389-49A6-8A99-86154A2B2FD8}" type="sibTrans" cxnId="{EEFA26AA-C8DF-4B35-B1C0-0F9D515D97B0}">
      <dgm:prSet/>
      <dgm:spPr/>
      <dgm:t>
        <a:bodyPr/>
        <a:lstStyle/>
        <a:p>
          <a:endParaRPr lang="en-US"/>
        </a:p>
      </dgm:t>
    </dgm:pt>
    <dgm:pt modelId="{D9B9BE77-0869-48FD-B0E2-BFFFF9AA746A}" type="pres">
      <dgm:prSet presAssocID="{E097B1FA-ACD8-42FA-B9CE-6C773553BD5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27C481-5776-4EE2-B303-CAD8368181BC}" type="pres">
      <dgm:prSet presAssocID="{F7C07529-93D5-4213-AFE0-18578BB54BCC}" presName="comp" presStyleCnt="0"/>
      <dgm:spPr/>
    </dgm:pt>
    <dgm:pt modelId="{016D7C24-DE4B-444B-A923-07E1803433F9}" type="pres">
      <dgm:prSet presAssocID="{F7C07529-93D5-4213-AFE0-18578BB54BCC}" presName="box" presStyleLbl="node1" presStyleIdx="0" presStyleCnt="3"/>
      <dgm:spPr/>
      <dgm:t>
        <a:bodyPr/>
        <a:lstStyle/>
        <a:p>
          <a:endParaRPr lang="en-US"/>
        </a:p>
      </dgm:t>
    </dgm:pt>
    <dgm:pt modelId="{E4B364DF-2639-4934-A89A-8AF24B527FAD}" type="pres">
      <dgm:prSet presAssocID="{F7C07529-93D5-4213-AFE0-18578BB54BCC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7CF29BBC-8144-4490-88E9-88A409596D0E}" type="pres">
      <dgm:prSet presAssocID="{F7C07529-93D5-4213-AFE0-18578BB54BC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CA2E2-8A05-4873-9B07-4B7851780BE3}" type="pres">
      <dgm:prSet presAssocID="{FE30244D-AE2F-46AE-8ABF-FC647E75F0F4}" presName="spacer" presStyleCnt="0"/>
      <dgm:spPr/>
    </dgm:pt>
    <dgm:pt modelId="{9C5DD84F-7646-47FB-AFDD-097E69EE61E5}" type="pres">
      <dgm:prSet presAssocID="{E21AECBC-FCF4-499D-96BE-A67249F940BE}" presName="comp" presStyleCnt="0"/>
      <dgm:spPr/>
    </dgm:pt>
    <dgm:pt modelId="{163A3DBC-D92C-44BE-AD15-B5FCBE8DE803}" type="pres">
      <dgm:prSet presAssocID="{E21AECBC-FCF4-499D-96BE-A67249F940BE}" presName="box" presStyleLbl="node1" presStyleIdx="1" presStyleCnt="3"/>
      <dgm:spPr/>
      <dgm:t>
        <a:bodyPr/>
        <a:lstStyle/>
        <a:p>
          <a:endParaRPr lang="en-US"/>
        </a:p>
      </dgm:t>
    </dgm:pt>
    <dgm:pt modelId="{E2A10075-8AD9-4C71-9654-F57282BA4D3E}" type="pres">
      <dgm:prSet presAssocID="{E21AECBC-FCF4-499D-96BE-A67249F940BE}" presName="img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en-US"/>
        </a:p>
      </dgm:t>
    </dgm:pt>
    <dgm:pt modelId="{140B28DF-3F1C-4822-A2FE-DFB8EB208E01}" type="pres">
      <dgm:prSet presAssocID="{E21AECBC-FCF4-499D-96BE-A67249F940B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E4F0A-8F97-40E6-918D-B5F83A743769}" type="pres">
      <dgm:prSet presAssocID="{232C1328-8153-427F-98B4-1912CBF52888}" presName="spacer" presStyleCnt="0"/>
      <dgm:spPr/>
    </dgm:pt>
    <dgm:pt modelId="{5A256457-A99E-4CB6-B1A2-C0AB507E2172}" type="pres">
      <dgm:prSet presAssocID="{49CEAC60-31A1-42AB-9319-A40037F82EBE}" presName="comp" presStyleCnt="0"/>
      <dgm:spPr/>
    </dgm:pt>
    <dgm:pt modelId="{B63EECF5-10D3-4A1C-9708-06292B7F1559}" type="pres">
      <dgm:prSet presAssocID="{49CEAC60-31A1-42AB-9319-A40037F82EBE}" presName="box" presStyleLbl="node1" presStyleIdx="2" presStyleCnt="3"/>
      <dgm:spPr/>
      <dgm:t>
        <a:bodyPr/>
        <a:lstStyle/>
        <a:p>
          <a:endParaRPr lang="en-US"/>
        </a:p>
      </dgm:t>
    </dgm:pt>
    <dgm:pt modelId="{DDB56AC5-D731-462C-872D-33CF8D0D1E85}" type="pres">
      <dgm:prSet presAssocID="{49CEAC60-31A1-42AB-9319-A40037F82EBE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8880B65A-C820-416C-A15D-437C3013DA47}" type="pres">
      <dgm:prSet presAssocID="{49CEAC60-31A1-42AB-9319-A40037F82EB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60BE96-F236-4F6D-88EF-8A570140F16A}" type="presOf" srcId="{49CEAC60-31A1-42AB-9319-A40037F82EBE}" destId="{B63EECF5-10D3-4A1C-9708-06292B7F1559}" srcOrd="0" destOrd="0" presId="urn:microsoft.com/office/officeart/2005/8/layout/vList4"/>
    <dgm:cxn modelId="{11D03DDD-060B-4EE5-B0D5-7CD367E5D895}" type="presOf" srcId="{49CEAC60-31A1-42AB-9319-A40037F82EBE}" destId="{8880B65A-C820-416C-A15D-437C3013DA47}" srcOrd="1" destOrd="0" presId="urn:microsoft.com/office/officeart/2005/8/layout/vList4"/>
    <dgm:cxn modelId="{8A1D7F08-0355-4FB7-BF49-1D282D6E68DE}" srcId="{E097B1FA-ACD8-42FA-B9CE-6C773553BD52}" destId="{F7C07529-93D5-4213-AFE0-18578BB54BCC}" srcOrd="0" destOrd="0" parTransId="{F9410893-01C9-4BAD-900A-B8EBA87A7114}" sibTransId="{FE30244D-AE2F-46AE-8ABF-FC647E75F0F4}"/>
    <dgm:cxn modelId="{8871461F-1A08-4CE4-A401-147E6D4CFB26}" type="presOf" srcId="{E21AECBC-FCF4-499D-96BE-A67249F940BE}" destId="{140B28DF-3F1C-4822-A2FE-DFB8EB208E01}" srcOrd="1" destOrd="0" presId="urn:microsoft.com/office/officeart/2005/8/layout/vList4"/>
    <dgm:cxn modelId="{BC374038-E061-4CA3-A841-579032D5C7AC}" type="presOf" srcId="{06BAF536-7C4D-4753-95A4-2EEEBFC763DF}" destId="{140B28DF-3F1C-4822-A2FE-DFB8EB208E01}" srcOrd="1" destOrd="1" presId="urn:microsoft.com/office/officeart/2005/8/layout/vList4"/>
    <dgm:cxn modelId="{372F39FD-6FBE-4540-B3E6-A862CD518FD2}" type="presOf" srcId="{589ABA50-AFF0-4B2A-82EB-327DF12D311F}" destId="{8880B65A-C820-416C-A15D-437C3013DA47}" srcOrd="1" destOrd="1" presId="urn:microsoft.com/office/officeart/2005/8/layout/vList4"/>
    <dgm:cxn modelId="{A222D51C-709D-4910-95B8-510EE7FABDF0}" type="presOf" srcId="{589ABA50-AFF0-4B2A-82EB-327DF12D311F}" destId="{B63EECF5-10D3-4A1C-9708-06292B7F1559}" srcOrd="0" destOrd="1" presId="urn:microsoft.com/office/officeart/2005/8/layout/vList4"/>
    <dgm:cxn modelId="{61F92386-0976-45F7-91F7-0DAD40133320}" srcId="{E097B1FA-ACD8-42FA-B9CE-6C773553BD52}" destId="{49CEAC60-31A1-42AB-9319-A40037F82EBE}" srcOrd="2" destOrd="0" parTransId="{E0DBCC2D-FF07-4045-A75C-7EC811620300}" sibTransId="{7472C1C9-E102-443C-8803-5169CA7368C2}"/>
    <dgm:cxn modelId="{6AB8BB58-AB61-4DEA-B072-8ECC6FDCB118}" type="presOf" srcId="{F7C07529-93D5-4213-AFE0-18578BB54BCC}" destId="{016D7C24-DE4B-444B-A923-07E1803433F9}" srcOrd="0" destOrd="0" presId="urn:microsoft.com/office/officeart/2005/8/layout/vList4"/>
    <dgm:cxn modelId="{EEFA26AA-C8DF-4B35-B1C0-0F9D515D97B0}" srcId="{E21AECBC-FCF4-499D-96BE-A67249F940BE}" destId="{06BAF536-7C4D-4753-95A4-2EEEBFC763DF}" srcOrd="0" destOrd="0" parTransId="{0EE00DA8-4B40-4C9E-9D54-3310EE0720A9}" sibTransId="{14E2D74B-B389-49A6-8A99-86154A2B2FD8}"/>
    <dgm:cxn modelId="{DB1A7C52-6A96-47DA-A8EC-E8A8B8A6059F}" type="presOf" srcId="{E21AECBC-FCF4-499D-96BE-A67249F940BE}" destId="{163A3DBC-D92C-44BE-AD15-B5FCBE8DE803}" srcOrd="0" destOrd="0" presId="urn:microsoft.com/office/officeart/2005/8/layout/vList4"/>
    <dgm:cxn modelId="{CE0440E7-F4EA-4FE7-B53A-009159B9BB97}" srcId="{F7C07529-93D5-4213-AFE0-18578BB54BCC}" destId="{1E3FF81F-EDBF-4CEC-91F4-326BCDF2E3BE}" srcOrd="0" destOrd="0" parTransId="{F9943A0D-5803-44D2-A235-1BDFA655FC6D}" sibTransId="{E0766C55-F4B2-409D-9CC9-F75E0E036570}"/>
    <dgm:cxn modelId="{8652BF95-33EC-4E0A-95F2-863A95E7C2A8}" type="presOf" srcId="{06BAF536-7C4D-4753-95A4-2EEEBFC763DF}" destId="{163A3DBC-D92C-44BE-AD15-B5FCBE8DE803}" srcOrd="0" destOrd="1" presId="urn:microsoft.com/office/officeart/2005/8/layout/vList4"/>
    <dgm:cxn modelId="{B36D9AA0-B101-46B5-9DC1-03B92DA9139F}" type="presOf" srcId="{1E3FF81F-EDBF-4CEC-91F4-326BCDF2E3BE}" destId="{016D7C24-DE4B-444B-A923-07E1803433F9}" srcOrd="0" destOrd="1" presId="urn:microsoft.com/office/officeart/2005/8/layout/vList4"/>
    <dgm:cxn modelId="{3A048365-152E-43FA-B710-2A963B69DDAF}" srcId="{E097B1FA-ACD8-42FA-B9CE-6C773553BD52}" destId="{E21AECBC-FCF4-499D-96BE-A67249F940BE}" srcOrd="1" destOrd="0" parTransId="{CFD7EE7E-01BC-46B1-B4C9-DBB6FBDBEAF7}" sibTransId="{232C1328-8153-427F-98B4-1912CBF52888}"/>
    <dgm:cxn modelId="{B406AFFE-468A-4690-8CD1-ABC578186A4D}" type="presOf" srcId="{F7C07529-93D5-4213-AFE0-18578BB54BCC}" destId="{7CF29BBC-8144-4490-88E9-88A409596D0E}" srcOrd="1" destOrd="0" presId="urn:microsoft.com/office/officeart/2005/8/layout/vList4"/>
    <dgm:cxn modelId="{B6FFA5E1-13A1-41A1-BF58-85EB5E92FAA6}" srcId="{49CEAC60-31A1-42AB-9319-A40037F82EBE}" destId="{589ABA50-AFF0-4B2A-82EB-327DF12D311F}" srcOrd="0" destOrd="0" parTransId="{45AA2CF4-6551-4701-9FD7-1634AD775C3A}" sibTransId="{94E4E71A-F522-48F6-9CD0-1E85A6C6A26B}"/>
    <dgm:cxn modelId="{62E1210E-73A4-4A98-BFA8-1F3598EEB0CC}" type="presOf" srcId="{1E3FF81F-EDBF-4CEC-91F4-326BCDF2E3BE}" destId="{7CF29BBC-8144-4490-88E9-88A409596D0E}" srcOrd="1" destOrd="1" presId="urn:microsoft.com/office/officeart/2005/8/layout/vList4"/>
    <dgm:cxn modelId="{D2012729-F489-4A90-A869-D49728939CD9}" type="presOf" srcId="{E097B1FA-ACD8-42FA-B9CE-6C773553BD52}" destId="{D9B9BE77-0869-48FD-B0E2-BFFFF9AA746A}" srcOrd="0" destOrd="0" presId="urn:microsoft.com/office/officeart/2005/8/layout/vList4"/>
    <dgm:cxn modelId="{DFD64F1F-2DD3-4C7B-A7C7-ED2C8B43CF47}" type="presParOf" srcId="{D9B9BE77-0869-48FD-B0E2-BFFFF9AA746A}" destId="{A627C481-5776-4EE2-B303-CAD8368181BC}" srcOrd="0" destOrd="0" presId="urn:microsoft.com/office/officeart/2005/8/layout/vList4"/>
    <dgm:cxn modelId="{6B15DE5F-9E62-4971-9A84-3E181F339D9B}" type="presParOf" srcId="{A627C481-5776-4EE2-B303-CAD8368181BC}" destId="{016D7C24-DE4B-444B-A923-07E1803433F9}" srcOrd="0" destOrd="0" presId="urn:microsoft.com/office/officeart/2005/8/layout/vList4"/>
    <dgm:cxn modelId="{FB415C82-EC67-4EB5-ADFC-480C11C4A8E3}" type="presParOf" srcId="{A627C481-5776-4EE2-B303-CAD8368181BC}" destId="{E4B364DF-2639-4934-A89A-8AF24B527FAD}" srcOrd="1" destOrd="0" presId="urn:microsoft.com/office/officeart/2005/8/layout/vList4"/>
    <dgm:cxn modelId="{C2540F8E-AD57-4039-8AFF-D998294B5297}" type="presParOf" srcId="{A627C481-5776-4EE2-B303-CAD8368181BC}" destId="{7CF29BBC-8144-4490-88E9-88A409596D0E}" srcOrd="2" destOrd="0" presId="urn:microsoft.com/office/officeart/2005/8/layout/vList4"/>
    <dgm:cxn modelId="{83B736A8-BF49-47C8-A645-C3E6A15D670B}" type="presParOf" srcId="{D9B9BE77-0869-48FD-B0E2-BFFFF9AA746A}" destId="{713CA2E2-8A05-4873-9B07-4B7851780BE3}" srcOrd="1" destOrd="0" presId="urn:microsoft.com/office/officeart/2005/8/layout/vList4"/>
    <dgm:cxn modelId="{D26EDA9B-F705-442B-B2E0-C636882702DE}" type="presParOf" srcId="{D9B9BE77-0869-48FD-B0E2-BFFFF9AA746A}" destId="{9C5DD84F-7646-47FB-AFDD-097E69EE61E5}" srcOrd="2" destOrd="0" presId="urn:microsoft.com/office/officeart/2005/8/layout/vList4"/>
    <dgm:cxn modelId="{BD618498-C2EF-4342-97AB-40474748FAC1}" type="presParOf" srcId="{9C5DD84F-7646-47FB-AFDD-097E69EE61E5}" destId="{163A3DBC-D92C-44BE-AD15-B5FCBE8DE803}" srcOrd="0" destOrd="0" presId="urn:microsoft.com/office/officeart/2005/8/layout/vList4"/>
    <dgm:cxn modelId="{CFC9F3D5-C333-4696-B2EA-157D67E4C7B8}" type="presParOf" srcId="{9C5DD84F-7646-47FB-AFDD-097E69EE61E5}" destId="{E2A10075-8AD9-4C71-9654-F57282BA4D3E}" srcOrd="1" destOrd="0" presId="urn:microsoft.com/office/officeart/2005/8/layout/vList4"/>
    <dgm:cxn modelId="{8684AAAB-3A90-42B1-88F3-1620323919B7}" type="presParOf" srcId="{9C5DD84F-7646-47FB-AFDD-097E69EE61E5}" destId="{140B28DF-3F1C-4822-A2FE-DFB8EB208E01}" srcOrd="2" destOrd="0" presId="urn:microsoft.com/office/officeart/2005/8/layout/vList4"/>
    <dgm:cxn modelId="{A03FD12B-0C9C-4C58-A479-5AB0E3A03F67}" type="presParOf" srcId="{D9B9BE77-0869-48FD-B0E2-BFFFF9AA746A}" destId="{4D4E4F0A-8F97-40E6-918D-B5F83A743769}" srcOrd="3" destOrd="0" presId="urn:microsoft.com/office/officeart/2005/8/layout/vList4"/>
    <dgm:cxn modelId="{47A2F3CD-9B03-41AA-AE19-5A09ED962727}" type="presParOf" srcId="{D9B9BE77-0869-48FD-B0E2-BFFFF9AA746A}" destId="{5A256457-A99E-4CB6-B1A2-C0AB507E2172}" srcOrd="4" destOrd="0" presId="urn:microsoft.com/office/officeart/2005/8/layout/vList4"/>
    <dgm:cxn modelId="{E1F1EF44-3C34-40DE-842C-11BFF69D8A5B}" type="presParOf" srcId="{5A256457-A99E-4CB6-B1A2-C0AB507E2172}" destId="{B63EECF5-10D3-4A1C-9708-06292B7F1559}" srcOrd="0" destOrd="0" presId="urn:microsoft.com/office/officeart/2005/8/layout/vList4"/>
    <dgm:cxn modelId="{D6D35A34-116F-41C6-A7D1-289CB26E2816}" type="presParOf" srcId="{5A256457-A99E-4CB6-B1A2-C0AB507E2172}" destId="{DDB56AC5-D731-462C-872D-33CF8D0D1E85}" srcOrd="1" destOrd="0" presId="urn:microsoft.com/office/officeart/2005/8/layout/vList4"/>
    <dgm:cxn modelId="{94873F3B-BC40-4F90-95E5-356E9364293A}" type="presParOf" srcId="{5A256457-A99E-4CB6-B1A2-C0AB507E2172}" destId="{8880B65A-C820-416C-A15D-437C3013DA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94E0A8-672E-426D-B99F-0294C5B8B579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2009F7-5484-47CE-9FCE-10C2B4FF47D3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Policy</a:t>
          </a:r>
          <a:endParaRPr lang="en-US" sz="1800" b="1" dirty="0">
            <a:solidFill>
              <a:schemeClr val="tx1"/>
            </a:solidFill>
          </a:endParaRPr>
        </a:p>
      </dgm:t>
    </dgm:pt>
    <dgm:pt modelId="{C3793FE6-42DD-471C-87A7-ABD2EDAC3A0F}" type="parTrans" cxnId="{CCE44C09-D9DF-4F21-BB59-C0DEA1B6480D}">
      <dgm:prSet/>
      <dgm:spPr/>
      <dgm:t>
        <a:bodyPr/>
        <a:lstStyle/>
        <a:p>
          <a:endParaRPr lang="en-US"/>
        </a:p>
      </dgm:t>
    </dgm:pt>
    <dgm:pt modelId="{9DD89665-3228-4697-B19F-41302546D75A}" type="sibTrans" cxnId="{CCE44C09-D9DF-4F21-BB59-C0DEA1B6480D}">
      <dgm:prSet/>
      <dgm:spPr/>
      <dgm:t>
        <a:bodyPr/>
        <a:lstStyle/>
        <a:p>
          <a:endParaRPr lang="en-US"/>
        </a:p>
      </dgm:t>
    </dgm:pt>
    <dgm:pt modelId="{2ADD867E-BF52-4316-B4F7-4F4D2BD3860C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Administration</a:t>
          </a:r>
          <a:endParaRPr lang="en-US" b="1" dirty="0">
            <a:solidFill>
              <a:schemeClr val="tx1"/>
            </a:solidFill>
          </a:endParaRPr>
        </a:p>
      </dgm:t>
    </dgm:pt>
    <dgm:pt modelId="{0BCC2ABC-E638-43F8-8245-54B4C7471939}" type="parTrans" cxnId="{98C4C668-FDAE-45DC-AB02-8C3F137AB255}">
      <dgm:prSet/>
      <dgm:spPr/>
      <dgm:t>
        <a:bodyPr/>
        <a:lstStyle/>
        <a:p>
          <a:endParaRPr lang="en-US"/>
        </a:p>
      </dgm:t>
    </dgm:pt>
    <dgm:pt modelId="{CFA12846-A72C-4D54-BA87-2847962BCDE2}" type="sibTrans" cxnId="{98C4C668-FDAE-45DC-AB02-8C3F137AB255}">
      <dgm:prSet/>
      <dgm:spPr/>
      <dgm:t>
        <a:bodyPr/>
        <a:lstStyle/>
        <a:p>
          <a:endParaRPr lang="en-US"/>
        </a:p>
      </dgm:t>
    </dgm:pt>
    <dgm:pt modelId="{7BD43047-0E4E-4821-8937-055A59385766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Politics</a:t>
          </a:r>
          <a:endParaRPr lang="en-US" sz="1800" b="1" dirty="0">
            <a:solidFill>
              <a:schemeClr val="tx1"/>
            </a:solidFill>
          </a:endParaRPr>
        </a:p>
      </dgm:t>
    </dgm:pt>
    <dgm:pt modelId="{F9264A4A-593D-4327-82CF-C5EACFC92F8A}" type="parTrans" cxnId="{FF95DF66-06D3-4B5C-A8C1-E25BCAF3AA04}">
      <dgm:prSet/>
      <dgm:spPr/>
      <dgm:t>
        <a:bodyPr/>
        <a:lstStyle/>
        <a:p>
          <a:endParaRPr lang="en-US"/>
        </a:p>
      </dgm:t>
    </dgm:pt>
    <dgm:pt modelId="{C57E4AA2-5B6F-4C91-A750-1E9CFBEA5DFD}" type="sibTrans" cxnId="{FF95DF66-06D3-4B5C-A8C1-E25BCAF3AA04}">
      <dgm:prSet/>
      <dgm:spPr/>
      <dgm:t>
        <a:bodyPr/>
        <a:lstStyle/>
        <a:p>
          <a:endParaRPr lang="en-US"/>
        </a:p>
      </dgm:t>
    </dgm:pt>
    <dgm:pt modelId="{871B6A0A-EB63-4833-B7AD-71145C847B6D}" type="pres">
      <dgm:prSet presAssocID="{D294E0A8-672E-426D-B99F-0294C5B8B57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C4A59C-DA34-42E7-9CD9-235F52D67097}" type="pres">
      <dgm:prSet presAssocID="{312009F7-5484-47CE-9FCE-10C2B4FF47D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004871-2A30-4EB8-BADD-1A245871E2F9}" type="pres">
      <dgm:prSet presAssocID="{9DD89665-3228-4697-B19F-41302546D75A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C212783-BA61-42BB-9637-19E1B59C0BB6}" type="pres">
      <dgm:prSet presAssocID="{9DD89665-3228-4697-B19F-41302546D75A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7A0CB981-B318-44F5-B8A7-CB0783441330}" type="pres">
      <dgm:prSet presAssocID="{2ADD867E-BF52-4316-B4F7-4F4D2BD3860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33D763-8515-43D7-AF8D-13B888E40E62}" type="pres">
      <dgm:prSet presAssocID="{CFA12846-A72C-4D54-BA87-2847962BCDE2}" presName="sibTrans" presStyleLbl="sibTrans2D1" presStyleIdx="1" presStyleCnt="3"/>
      <dgm:spPr/>
      <dgm:t>
        <a:bodyPr/>
        <a:lstStyle/>
        <a:p>
          <a:endParaRPr lang="en-US"/>
        </a:p>
      </dgm:t>
    </dgm:pt>
    <dgm:pt modelId="{61EBB153-353F-4845-BB57-C15970B08B70}" type="pres">
      <dgm:prSet presAssocID="{CFA12846-A72C-4D54-BA87-2847962BCDE2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92863A7-2B48-4343-A561-07A8BA6511CF}" type="pres">
      <dgm:prSet presAssocID="{7BD43047-0E4E-4821-8937-055A5938576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6D0821-B899-42DF-8178-B3F6E0B0E436}" type="pres">
      <dgm:prSet presAssocID="{C57E4AA2-5B6F-4C91-A750-1E9CFBEA5DFD}" presName="sibTrans" presStyleLbl="sibTrans2D1" presStyleIdx="2" presStyleCnt="3"/>
      <dgm:spPr/>
      <dgm:t>
        <a:bodyPr/>
        <a:lstStyle/>
        <a:p>
          <a:endParaRPr lang="en-US"/>
        </a:p>
      </dgm:t>
    </dgm:pt>
    <dgm:pt modelId="{ADCBC3F7-9BEC-40A3-BC33-C62F2B0EAE07}" type="pres">
      <dgm:prSet presAssocID="{C57E4AA2-5B6F-4C91-A750-1E9CFBEA5DFD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FB13878D-A1FE-4B81-97AB-B85FF925469C}" type="presOf" srcId="{C57E4AA2-5B6F-4C91-A750-1E9CFBEA5DFD}" destId="{AE6D0821-B899-42DF-8178-B3F6E0B0E436}" srcOrd="0" destOrd="0" presId="urn:microsoft.com/office/officeart/2005/8/layout/cycle7"/>
    <dgm:cxn modelId="{CD3CEEA0-8450-46B8-AACD-A66D80FA9409}" type="presOf" srcId="{9DD89665-3228-4697-B19F-41302546D75A}" destId="{0C212783-BA61-42BB-9637-19E1B59C0BB6}" srcOrd="1" destOrd="0" presId="urn:microsoft.com/office/officeart/2005/8/layout/cycle7"/>
    <dgm:cxn modelId="{C157FC9E-B84F-4795-925A-FFE0BC9E5EF2}" type="presOf" srcId="{CFA12846-A72C-4D54-BA87-2847962BCDE2}" destId="{3733D763-8515-43D7-AF8D-13B888E40E62}" srcOrd="0" destOrd="0" presId="urn:microsoft.com/office/officeart/2005/8/layout/cycle7"/>
    <dgm:cxn modelId="{98C4C668-FDAE-45DC-AB02-8C3F137AB255}" srcId="{D294E0A8-672E-426D-B99F-0294C5B8B579}" destId="{2ADD867E-BF52-4316-B4F7-4F4D2BD3860C}" srcOrd="1" destOrd="0" parTransId="{0BCC2ABC-E638-43F8-8245-54B4C7471939}" sibTransId="{CFA12846-A72C-4D54-BA87-2847962BCDE2}"/>
    <dgm:cxn modelId="{EE5C79C2-07C5-4A8D-B9DF-72C084918129}" type="presOf" srcId="{C57E4AA2-5B6F-4C91-A750-1E9CFBEA5DFD}" destId="{ADCBC3F7-9BEC-40A3-BC33-C62F2B0EAE07}" srcOrd="1" destOrd="0" presId="urn:microsoft.com/office/officeart/2005/8/layout/cycle7"/>
    <dgm:cxn modelId="{7CA3DB8F-DFFE-4FC6-A847-2C760C186FED}" type="presOf" srcId="{2ADD867E-BF52-4316-B4F7-4F4D2BD3860C}" destId="{7A0CB981-B318-44F5-B8A7-CB0783441330}" srcOrd="0" destOrd="0" presId="urn:microsoft.com/office/officeart/2005/8/layout/cycle7"/>
    <dgm:cxn modelId="{58ABBFC6-D017-411B-B5F9-B5894BB60479}" type="presOf" srcId="{7BD43047-0E4E-4821-8937-055A59385766}" destId="{992863A7-2B48-4343-A561-07A8BA6511CF}" srcOrd="0" destOrd="0" presId="urn:microsoft.com/office/officeart/2005/8/layout/cycle7"/>
    <dgm:cxn modelId="{FF95DF66-06D3-4B5C-A8C1-E25BCAF3AA04}" srcId="{D294E0A8-672E-426D-B99F-0294C5B8B579}" destId="{7BD43047-0E4E-4821-8937-055A59385766}" srcOrd="2" destOrd="0" parTransId="{F9264A4A-593D-4327-82CF-C5EACFC92F8A}" sibTransId="{C57E4AA2-5B6F-4C91-A750-1E9CFBEA5DFD}"/>
    <dgm:cxn modelId="{3A3D15C3-8A39-4E73-A841-57022CDF462E}" type="presOf" srcId="{CFA12846-A72C-4D54-BA87-2847962BCDE2}" destId="{61EBB153-353F-4845-BB57-C15970B08B70}" srcOrd="1" destOrd="0" presId="urn:microsoft.com/office/officeart/2005/8/layout/cycle7"/>
    <dgm:cxn modelId="{19F29A51-F7BA-4297-82DB-EB20450F7137}" type="presOf" srcId="{312009F7-5484-47CE-9FCE-10C2B4FF47D3}" destId="{6BC4A59C-DA34-42E7-9CD9-235F52D67097}" srcOrd="0" destOrd="0" presId="urn:microsoft.com/office/officeart/2005/8/layout/cycle7"/>
    <dgm:cxn modelId="{E8048044-1ADD-450C-B1B4-83C47742751F}" type="presOf" srcId="{9DD89665-3228-4697-B19F-41302546D75A}" destId="{AF004871-2A30-4EB8-BADD-1A245871E2F9}" srcOrd="0" destOrd="0" presId="urn:microsoft.com/office/officeart/2005/8/layout/cycle7"/>
    <dgm:cxn modelId="{774C1B61-0E2B-4BC2-A934-68CC1AE98446}" type="presOf" srcId="{D294E0A8-672E-426D-B99F-0294C5B8B579}" destId="{871B6A0A-EB63-4833-B7AD-71145C847B6D}" srcOrd="0" destOrd="0" presId="urn:microsoft.com/office/officeart/2005/8/layout/cycle7"/>
    <dgm:cxn modelId="{CCE44C09-D9DF-4F21-BB59-C0DEA1B6480D}" srcId="{D294E0A8-672E-426D-B99F-0294C5B8B579}" destId="{312009F7-5484-47CE-9FCE-10C2B4FF47D3}" srcOrd="0" destOrd="0" parTransId="{C3793FE6-42DD-471C-87A7-ABD2EDAC3A0F}" sibTransId="{9DD89665-3228-4697-B19F-41302546D75A}"/>
    <dgm:cxn modelId="{A9E6E270-8011-4B51-915F-451517689750}" type="presParOf" srcId="{871B6A0A-EB63-4833-B7AD-71145C847B6D}" destId="{6BC4A59C-DA34-42E7-9CD9-235F52D67097}" srcOrd="0" destOrd="0" presId="urn:microsoft.com/office/officeart/2005/8/layout/cycle7"/>
    <dgm:cxn modelId="{24AA9BDE-ABC6-4B33-995C-63A159790E2D}" type="presParOf" srcId="{871B6A0A-EB63-4833-B7AD-71145C847B6D}" destId="{AF004871-2A30-4EB8-BADD-1A245871E2F9}" srcOrd="1" destOrd="0" presId="urn:microsoft.com/office/officeart/2005/8/layout/cycle7"/>
    <dgm:cxn modelId="{225BF9A2-B516-40E9-8A89-29566A4E2A70}" type="presParOf" srcId="{AF004871-2A30-4EB8-BADD-1A245871E2F9}" destId="{0C212783-BA61-42BB-9637-19E1B59C0BB6}" srcOrd="0" destOrd="0" presId="urn:microsoft.com/office/officeart/2005/8/layout/cycle7"/>
    <dgm:cxn modelId="{DCC0B520-5EF7-4F88-AF8B-E2749889038D}" type="presParOf" srcId="{871B6A0A-EB63-4833-B7AD-71145C847B6D}" destId="{7A0CB981-B318-44F5-B8A7-CB0783441330}" srcOrd="2" destOrd="0" presId="urn:microsoft.com/office/officeart/2005/8/layout/cycle7"/>
    <dgm:cxn modelId="{FB3D6FAF-A74C-419C-8D1E-97A94BA46F89}" type="presParOf" srcId="{871B6A0A-EB63-4833-B7AD-71145C847B6D}" destId="{3733D763-8515-43D7-AF8D-13B888E40E62}" srcOrd="3" destOrd="0" presId="urn:microsoft.com/office/officeart/2005/8/layout/cycle7"/>
    <dgm:cxn modelId="{CD3F9086-F647-4381-8063-79834A6BD68D}" type="presParOf" srcId="{3733D763-8515-43D7-AF8D-13B888E40E62}" destId="{61EBB153-353F-4845-BB57-C15970B08B70}" srcOrd="0" destOrd="0" presId="urn:microsoft.com/office/officeart/2005/8/layout/cycle7"/>
    <dgm:cxn modelId="{507F9F82-6CC8-4121-BF2E-F8A8731926E8}" type="presParOf" srcId="{871B6A0A-EB63-4833-B7AD-71145C847B6D}" destId="{992863A7-2B48-4343-A561-07A8BA6511CF}" srcOrd="4" destOrd="0" presId="urn:microsoft.com/office/officeart/2005/8/layout/cycle7"/>
    <dgm:cxn modelId="{2DA70703-A5C8-48F0-BD69-472809E8296A}" type="presParOf" srcId="{871B6A0A-EB63-4833-B7AD-71145C847B6D}" destId="{AE6D0821-B899-42DF-8178-B3F6E0B0E436}" srcOrd="5" destOrd="0" presId="urn:microsoft.com/office/officeart/2005/8/layout/cycle7"/>
    <dgm:cxn modelId="{FC3AA06C-57A4-453B-9DFE-07AD39BE185E}" type="presParOf" srcId="{AE6D0821-B899-42DF-8178-B3F6E0B0E436}" destId="{ADCBC3F7-9BEC-40A3-BC33-C62F2B0EAE0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D7C24-DE4B-444B-A923-07E1803433F9}">
      <dsp:nvSpPr>
        <dsp:cNvPr id="0" name=""/>
        <dsp:cNvSpPr/>
      </dsp:nvSpPr>
      <dsp:spPr>
        <a:xfrm>
          <a:off x="0" y="0"/>
          <a:ext cx="9144000" cy="18357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lvl="0" algn="l" defTabSz="1778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4000" kern="1200" dirty="0" smtClean="0"/>
            <a:t>Politics</a:t>
          </a:r>
          <a:endParaRPr lang="en-US" sz="4000" kern="1200" dirty="0"/>
        </a:p>
        <a:p>
          <a:pPr marL="285750" lvl="1" indent="-285750" algn="l" defTabSz="1377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3100" kern="1200" dirty="0" smtClean="0"/>
            <a:t>6 </a:t>
          </a:r>
          <a:r>
            <a:rPr lang="en-US" sz="3100" kern="1200" dirty="0" smtClean="0"/>
            <a:t>I’s</a:t>
          </a:r>
          <a:endParaRPr lang="en-US" sz="3100" kern="1200" dirty="0"/>
        </a:p>
      </dsp:txBody>
      <dsp:txXfrm>
        <a:off x="2012376" y="0"/>
        <a:ext cx="7131623" cy="1835767"/>
      </dsp:txXfrm>
    </dsp:sp>
    <dsp:sp modelId="{E4B364DF-2639-4934-A89A-8AF24B527FAD}">
      <dsp:nvSpPr>
        <dsp:cNvPr id="0" name=""/>
        <dsp:cNvSpPr/>
      </dsp:nvSpPr>
      <dsp:spPr>
        <a:xfrm>
          <a:off x="183576" y="183576"/>
          <a:ext cx="1828800" cy="14686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A3DBC-D92C-44BE-AD15-B5FCBE8DE803}">
      <dsp:nvSpPr>
        <dsp:cNvPr id="0" name=""/>
        <dsp:cNvSpPr/>
      </dsp:nvSpPr>
      <dsp:spPr>
        <a:xfrm>
          <a:off x="0" y="2019344"/>
          <a:ext cx="9144000" cy="18357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lvl="0" algn="l" defTabSz="1778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4000" kern="1200" dirty="0" smtClean="0"/>
            <a:t>Policy</a:t>
          </a:r>
          <a:endParaRPr lang="en-US" sz="4000" kern="1200" dirty="0"/>
        </a:p>
        <a:p>
          <a:pPr marL="285750" lvl="1" indent="-285750" algn="l" defTabSz="1377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3100" kern="1200" dirty="0" smtClean="0"/>
            <a:t>Effectiveness, Efficiency, and Predictability</a:t>
          </a:r>
          <a:endParaRPr lang="en-US" sz="3100" kern="1200" dirty="0"/>
        </a:p>
      </dsp:txBody>
      <dsp:txXfrm>
        <a:off x="2012376" y="2019344"/>
        <a:ext cx="7131623" cy="1835767"/>
      </dsp:txXfrm>
    </dsp:sp>
    <dsp:sp modelId="{E2A10075-8AD9-4C71-9654-F57282BA4D3E}">
      <dsp:nvSpPr>
        <dsp:cNvPr id="0" name=""/>
        <dsp:cNvSpPr/>
      </dsp:nvSpPr>
      <dsp:spPr>
        <a:xfrm>
          <a:off x="183576" y="2202920"/>
          <a:ext cx="1828800" cy="14686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3EECF5-10D3-4A1C-9708-06292B7F1559}">
      <dsp:nvSpPr>
        <dsp:cNvPr id="0" name=""/>
        <dsp:cNvSpPr/>
      </dsp:nvSpPr>
      <dsp:spPr>
        <a:xfrm>
          <a:off x="0" y="4038688"/>
          <a:ext cx="9144000" cy="18357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lvl="0" algn="l" defTabSz="1778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4000" kern="1200" dirty="0" smtClean="0"/>
            <a:t>Administration</a:t>
          </a:r>
          <a:endParaRPr lang="en-US" sz="4000" kern="1200" dirty="0"/>
        </a:p>
        <a:p>
          <a:pPr marL="285750" lvl="1" indent="-285750" algn="l" defTabSz="1377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3100" kern="1200" dirty="0" smtClean="0"/>
            <a:t>Capacity and Management</a:t>
          </a:r>
          <a:endParaRPr lang="en-US" sz="3100" kern="1200" dirty="0"/>
        </a:p>
      </dsp:txBody>
      <dsp:txXfrm>
        <a:off x="2012376" y="4038688"/>
        <a:ext cx="7131623" cy="1835767"/>
      </dsp:txXfrm>
    </dsp:sp>
    <dsp:sp modelId="{DDB56AC5-D731-462C-872D-33CF8D0D1E85}">
      <dsp:nvSpPr>
        <dsp:cNvPr id="0" name=""/>
        <dsp:cNvSpPr/>
      </dsp:nvSpPr>
      <dsp:spPr>
        <a:xfrm>
          <a:off x="183576" y="4222265"/>
          <a:ext cx="1828800" cy="14686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4A59C-DA34-42E7-9CD9-235F52D67097}">
      <dsp:nvSpPr>
        <dsp:cNvPr id="0" name=""/>
        <dsp:cNvSpPr/>
      </dsp:nvSpPr>
      <dsp:spPr>
        <a:xfrm>
          <a:off x="1566713" y="875586"/>
          <a:ext cx="1895772" cy="947886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Policy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1594476" y="903349"/>
        <a:ext cx="1840246" cy="892360"/>
      </dsp:txXfrm>
    </dsp:sp>
    <dsp:sp modelId="{AF004871-2A30-4EB8-BADD-1A245871E2F9}">
      <dsp:nvSpPr>
        <dsp:cNvPr id="0" name=""/>
        <dsp:cNvSpPr/>
      </dsp:nvSpPr>
      <dsp:spPr>
        <a:xfrm rot="3600000">
          <a:off x="2803325" y="2539219"/>
          <a:ext cx="987826" cy="3317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902853" y="2605571"/>
        <a:ext cx="788770" cy="199056"/>
      </dsp:txXfrm>
    </dsp:sp>
    <dsp:sp modelId="{7A0CB981-B318-44F5-B8A7-CB0783441330}">
      <dsp:nvSpPr>
        <dsp:cNvPr id="0" name=""/>
        <dsp:cNvSpPr/>
      </dsp:nvSpPr>
      <dsp:spPr>
        <a:xfrm>
          <a:off x="3131991" y="3586727"/>
          <a:ext cx="1895772" cy="947886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chemeClr val="tx1"/>
              </a:solidFill>
            </a:rPr>
            <a:t>Administration</a:t>
          </a:r>
          <a:endParaRPr lang="en-US" sz="1900" b="1" kern="1200" dirty="0">
            <a:solidFill>
              <a:schemeClr val="tx1"/>
            </a:solidFill>
          </a:endParaRPr>
        </a:p>
      </dsp:txBody>
      <dsp:txXfrm>
        <a:off x="3159754" y="3614490"/>
        <a:ext cx="1840246" cy="892360"/>
      </dsp:txXfrm>
    </dsp:sp>
    <dsp:sp modelId="{3733D763-8515-43D7-AF8D-13B888E40E62}">
      <dsp:nvSpPr>
        <dsp:cNvPr id="0" name=""/>
        <dsp:cNvSpPr/>
      </dsp:nvSpPr>
      <dsp:spPr>
        <a:xfrm rot="10800000">
          <a:off x="2020686" y="3894790"/>
          <a:ext cx="987826" cy="3317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2120214" y="3961142"/>
        <a:ext cx="788770" cy="199056"/>
      </dsp:txXfrm>
    </dsp:sp>
    <dsp:sp modelId="{992863A7-2B48-4343-A561-07A8BA6511CF}">
      <dsp:nvSpPr>
        <dsp:cNvPr id="0" name=""/>
        <dsp:cNvSpPr/>
      </dsp:nvSpPr>
      <dsp:spPr>
        <a:xfrm>
          <a:off x="1435" y="3586727"/>
          <a:ext cx="1895772" cy="947886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Politics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9198" y="3614490"/>
        <a:ext cx="1840246" cy="892360"/>
      </dsp:txXfrm>
    </dsp:sp>
    <dsp:sp modelId="{AE6D0821-B899-42DF-8178-B3F6E0B0E436}">
      <dsp:nvSpPr>
        <dsp:cNvPr id="0" name=""/>
        <dsp:cNvSpPr/>
      </dsp:nvSpPr>
      <dsp:spPr>
        <a:xfrm rot="18000000">
          <a:off x="1238047" y="2539219"/>
          <a:ext cx="987826" cy="33176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337575" y="2605571"/>
        <a:ext cx="788770" cy="199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en-US"/>
              <a:t>4/16/2015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en-US"/>
              <a:t>4/16/2015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873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6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0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600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93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662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60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67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8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55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76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45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19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47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40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47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66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ound Single Corner Rectangle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ound Single Corner Rectangle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0" name="Round Single Corner Rectangle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rPr lang="en-US"/>
              <a:pPr/>
              <a:t>4/16/2015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/>
              <a:pPr/>
              <a:t>‹#›</a:t>
            </a:fld>
            <a:endParaRPr/>
          </a:p>
        </p:txBody>
      </p:sp>
      <p:sp>
        <p:nvSpPr>
          <p:cNvPr id="21" name="Round Single Corner Rectangle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0" name="Round Single Corner Rectangle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4/16/2015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61517675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6044133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413" y="609600"/>
            <a:ext cx="4419600" cy="3352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Pathways to Decarbonization in </a:t>
            </a:r>
            <a:r>
              <a:rPr lang="en-US" sz="3200" dirty="0"/>
              <a:t>China and </a:t>
            </a:r>
            <a:r>
              <a:rPr lang="en-US" sz="3200" dirty="0" smtClean="0"/>
              <a:t>India: Evidence of Integrated Governance Solutions</a:t>
            </a:r>
            <a:endParaRPr lang="en-US" sz="3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413" y="4953000"/>
            <a:ext cx="4419600" cy="990599"/>
          </a:xfrm>
        </p:spPr>
        <p:txBody>
          <a:bodyPr>
            <a:normAutofit/>
          </a:bodyPr>
          <a:lstStyle/>
          <a:p>
            <a:r>
              <a:rPr lang="en-US" dirty="0" smtClean="0"/>
              <a:t>Bruce Gilley</a:t>
            </a:r>
          </a:p>
          <a:p>
            <a:r>
              <a:rPr lang="en-US" sz="2100" dirty="0" smtClean="0"/>
              <a:t>Portland State University</a:t>
            </a:r>
            <a:endParaRPr lang="en-US" sz="21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42" y="878624"/>
            <a:ext cx="6245341" cy="4414951"/>
          </a:xfr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699531"/>
              </p:ext>
            </p:extLst>
          </p:nvPr>
        </p:nvGraphicFramePr>
        <p:xfrm>
          <a:off x="2360612" y="762000"/>
          <a:ext cx="6934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851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2436813" y="685800"/>
          <a:ext cx="7467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014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189015"/>
              </p:ext>
            </p:extLst>
          </p:nvPr>
        </p:nvGraphicFramePr>
        <p:xfrm>
          <a:off x="2436813" y="685800"/>
          <a:ext cx="7467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3503612" y="3810000"/>
            <a:ext cx="5867400" cy="381000"/>
          </a:xfrm>
          <a:prstGeom prst="line">
            <a:avLst/>
          </a:prstGeom>
          <a:ln w="57150">
            <a:solidFill>
              <a:schemeClr val="accent3"/>
            </a:solidFill>
            <a:prstDash val="sys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8761412" y="3048000"/>
            <a:ext cx="1143000" cy="1143000"/>
          </a:xfrm>
          <a:prstGeom prst="straightConnector1">
            <a:avLst/>
          </a:prstGeom>
          <a:ln w="28575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904412" y="2275721"/>
            <a:ext cx="19812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Needed to limit temperature rise to 2.5C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212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808038"/>
          </a:xfrm>
        </p:spPr>
        <p:txBody>
          <a:bodyPr/>
          <a:lstStyle/>
          <a:p>
            <a:r>
              <a:rPr lang="en-US" dirty="0" smtClean="0"/>
              <a:t>Main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Successful mitigation by China and India requires them to remedy different weaknesses in their integrated governance of greenhouse gases</a:t>
            </a:r>
          </a:p>
          <a:p>
            <a:r>
              <a:rPr lang="en-US" sz="2800" dirty="0" smtClean="0"/>
              <a:t>For China, where “state signaling” dominates, the need is for intra-governmental linkages – e.g. the case of Guangzhou</a:t>
            </a:r>
          </a:p>
          <a:p>
            <a:r>
              <a:rPr lang="en-US" sz="2800" dirty="0"/>
              <a:t>For India, </a:t>
            </a:r>
            <a:r>
              <a:rPr lang="en-US" sz="2800" dirty="0" smtClean="0"/>
              <a:t>where “market plus” dominates, the need is for state-society linkages – </a:t>
            </a:r>
            <a:r>
              <a:rPr lang="en-US" sz="2800" dirty="0"/>
              <a:t>e.g. the case of </a:t>
            </a:r>
            <a:r>
              <a:rPr lang="en-US" sz="2800" dirty="0" smtClean="0"/>
              <a:t>Gujarat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619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18209084"/>
              </p:ext>
            </p:extLst>
          </p:nvPr>
        </p:nvGraphicFramePr>
        <p:xfrm>
          <a:off x="1598612" y="533400"/>
          <a:ext cx="9144000" cy="587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788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180741"/>
              </p:ext>
            </p:extLst>
          </p:nvPr>
        </p:nvGraphicFramePr>
        <p:xfrm>
          <a:off x="912812" y="762000"/>
          <a:ext cx="5029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80984159"/>
              </p:ext>
            </p:extLst>
          </p:nvPr>
        </p:nvGraphicFramePr>
        <p:xfrm>
          <a:off x="6665912" y="533400"/>
          <a:ext cx="49530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3716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Politics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Policy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Administration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593090" y="4823329"/>
            <a:ext cx="1524000" cy="304800"/>
          </a:xfrm>
          <a:prstGeom prst="rect">
            <a:avLst/>
          </a:prstGeom>
          <a:solidFill>
            <a:srgbClr val="92D050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9154050" y="4774478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= Integrated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93090" y="4038600"/>
            <a:ext cx="1524000" cy="304800"/>
          </a:xfrm>
          <a:prstGeom prst="rect">
            <a:avLst/>
          </a:prstGeom>
          <a:solidFill>
            <a:srgbClr val="FFC000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/>
          <p:cNvSpPr/>
          <p:nvPr/>
        </p:nvSpPr>
        <p:spPr>
          <a:xfrm>
            <a:off x="7593090" y="3422754"/>
            <a:ext cx="1524000" cy="304800"/>
          </a:xfrm>
          <a:prstGeom prst="rect">
            <a:avLst/>
          </a:prstGeom>
          <a:solidFill>
            <a:srgbClr val="FF0000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9167734" y="4038600"/>
            <a:ext cx="2438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= Feasible, Not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    Integrated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168644" y="3422754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= Not Feasible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211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23349"/>
              </p:ext>
            </p:extLst>
          </p:nvPr>
        </p:nvGraphicFramePr>
        <p:xfrm>
          <a:off x="760412" y="1219199"/>
          <a:ext cx="9982200" cy="4114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2286000"/>
                <a:gridCol w="2743200"/>
                <a:gridCol w="3276600"/>
              </a:tblGrid>
              <a:tr h="924247">
                <a:tc>
                  <a:txBody>
                    <a:bodyPr/>
                    <a:lstStyle/>
                    <a:p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Politics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Policy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Administration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159527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CHINA (lost signals)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Mixed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priorities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Reliance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on a few old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sticks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Weak,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non-existent networks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9527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INDIA</a:t>
                      </a:r>
                    </a:p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(market failure)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Missing political leadership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Reliance on a few new sermons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Need for federal intervention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661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latin typeface="Calibri" panose="020F0502020204030204" pitchFamily="34" charset="0"/>
              </a:rPr>
              <a:t>Failing Models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3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46845"/>
              </p:ext>
            </p:extLst>
          </p:nvPr>
        </p:nvGraphicFramePr>
        <p:xfrm>
          <a:off x="1293813" y="762000"/>
          <a:ext cx="9601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07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China</a:t>
            </a:r>
            <a:endParaRPr lang="en-US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9" y="1828800"/>
            <a:ext cx="5584672" cy="27432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2" y="1828800"/>
            <a:ext cx="535281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2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15299103"/>
              </p:ext>
            </p:extLst>
          </p:nvPr>
        </p:nvGraphicFramePr>
        <p:xfrm>
          <a:off x="1446212" y="1752600"/>
          <a:ext cx="8686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2412" y="304800"/>
            <a:ext cx="9601200" cy="1189038"/>
          </a:xfrm>
        </p:spPr>
        <p:txBody>
          <a:bodyPr/>
          <a:lstStyle/>
          <a:p>
            <a:r>
              <a:rPr lang="en-US" dirty="0" smtClean="0"/>
              <a:t>The Case of Guangzhou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0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2" y="457200"/>
            <a:ext cx="4456643" cy="5852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2412" y="762000"/>
            <a:ext cx="6172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 smtClean="0"/>
              <a:t>Guangzhou Land Use Changes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69837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Life’s a Bus: Guangzhou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1981200"/>
            <a:ext cx="4419599" cy="41910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1444625" y="1752600"/>
            <a:ext cx="4648200" cy="41910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Guangzhou Bus Rapid Transit System</a:t>
            </a:r>
            <a:endParaRPr lang="en-US" b="1" dirty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https://vimeo.com/61517675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4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ws.xinhuanet.com/english/photo/2012-05/17/131593530_71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2" y="1447800"/>
            <a:ext cx="4648200" cy="308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97" y="1448357"/>
            <a:ext cx="4648200" cy="3098799"/>
          </a:xfrm>
        </p:spPr>
      </p:pic>
      <p:sp>
        <p:nvSpPr>
          <p:cNvPr id="5" name="Rectangle 4"/>
          <p:cNvSpPr/>
          <p:nvPr/>
        </p:nvSpPr>
        <p:spPr>
          <a:xfrm>
            <a:off x="6228897" y="4962181"/>
            <a:ext cx="464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City of Guangzhou Carbon Emissions Trading Compliance Meeting, June 2014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1724" y="4962182"/>
            <a:ext cx="464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City of Guangzhou </a:t>
            </a:r>
            <a:r>
              <a:rPr lang="en-US" sz="2400" dirty="0" smtClean="0"/>
              <a:t>Tiered Electricity Pricing Hearing, May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900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205395"/>
              </p:ext>
            </p:extLst>
          </p:nvPr>
        </p:nvGraphicFramePr>
        <p:xfrm>
          <a:off x="608012" y="1981200"/>
          <a:ext cx="9982200" cy="3576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1600200"/>
                <a:gridCol w="2743200"/>
                <a:gridCol w="3276600"/>
              </a:tblGrid>
              <a:tr h="924247">
                <a:tc>
                  <a:txBody>
                    <a:bodyPr/>
                    <a:lstStyle/>
                    <a:p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Politics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Policy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Administration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159527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CHINA (intra-state linked-up governance)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Local green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branding of national policies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Innovative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new sticks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Local intra-governmental networks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661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latin typeface="Calibri" panose="020F0502020204030204" pitchFamily="34" charset="0"/>
              </a:rPr>
              <a:t>Successful Models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12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Gujarat’s CO2 Emissions as % India Total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058496"/>
              </p:ext>
            </p:extLst>
          </p:nvPr>
        </p:nvGraphicFramePr>
        <p:xfrm>
          <a:off x="1293813" y="1981200"/>
          <a:ext cx="96012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312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Life’s a Bus: Ahmedabad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Ahmedabad Bus </a:t>
            </a:r>
            <a:r>
              <a:rPr lang="en-US" b="1" dirty="0"/>
              <a:t>Rapid Transit </a:t>
            </a:r>
            <a:r>
              <a:rPr lang="en-US" b="1" dirty="0" smtClean="0"/>
              <a:t>System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vimeo.com/60441334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93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81000"/>
            <a:ext cx="9677401" cy="838200"/>
          </a:xfrm>
        </p:spPr>
        <p:txBody>
          <a:bodyPr/>
          <a:lstStyle/>
          <a:p>
            <a:r>
              <a:rPr lang="en-US" dirty="0" smtClean="0"/>
              <a:t>India Success Case: Gujarat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547" y="1219200"/>
            <a:ext cx="6813176" cy="5212080"/>
          </a:xfrm>
        </p:spPr>
      </p:pic>
    </p:spTree>
    <p:extLst>
      <p:ext uri="{BB962C8B-B14F-4D97-AF65-F5344CB8AC3E}">
        <p14:creationId xmlns:p14="http://schemas.microsoft.com/office/powerpoint/2010/main" val="365400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498790"/>
              </p:ext>
            </p:extLst>
          </p:nvPr>
        </p:nvGraphicFramePr>
        <p:xfrm>
          <a:off x="608012" y="1981200"/>
          <a:ext cx="10591800" cy="2519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456"/>
                <a:gridCol w="2751344"/>
                <a:gridCol w="2590800"/>
                <a:gridCol w="2743200"/>
              </a:tblGrid>
              <a:tr h="924247">
                <a:tc>
                  <a:txBody>
                    <a:bodyPr/>
                    <a:lstStyle/>
                    <a:p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Politics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Policy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anose="020F0502020204030204" pitchFamily="34" charset="0"/>
                        </a:rPr>
                        <a:t>Administration</a:t>
                      </a:r>
                      <a:endParaRPr lang="en-US" sz="2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159527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INDIA (state-society linked-up governance)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Local leadership linked to co-benefits alliance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Multiple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sticks and sermons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State-business network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661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latin typeface="Calibri" panose="020F0502020204030204" pitchFamily="34" charset="0"/>
              </a:rPr>
              <a:t>Successful Models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72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Comparative Pathways of China and India</a:t>
            </a:r>
          </a:p>
          <a:p>
            <a:r>
              <a:rPr lang="en-US" dirty="0" smtClean="0"/>
              <a:t>Applicability to Other Large Emitters</a:t>
            </a:r>
          </a:p>
          <a:p>
            <a:r>
              <a:rPr lang="en-US" dirty="0" smtClean="0"/>
              <a:t>Policy Implications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1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 Living 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DEFF986-5B24-4FFE-8015-C92B2DCBC2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Natural living presentation (widescreen)</Template>
  <TotalTime>0</TotalTime>
  <Words>368</Words>
  <Application>Microsoft Office PowerPoint</Application>
  <PresentationFormat>Custom</PresentationFormat>
  <Paragraphs>97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</vt:lpstr>
      <vt:lpstr>Wingdings</vt:lpstr>
      <vt:lpstr>Eco Living 16x9</vt:lpstr>
      <vt:lpstr>Pathways to Decarbonization in China and India: Evidence of Integrated Governance Solutions</vt:lpstr>
      <vt:lpstr>PowerPoint Presentation</vt:lpstr>
      <vt:lpstr>PowerPoint Presentation</vt:lpstr>
      <vt:lpstr>PowerPoint Presentation</vt:lpstr>
      <vt:lpstr>Main Findings</vt:lpstr>
      <vt:lpstr>PowerPoint Presentation</vt:lpstr>
      <vt:lpstr>PowerPoint Presentation</vt:lpstr>
      <vt:lpstr>PowerPoint Presentation</vt:lpstr>
      <vt:lpstr>PowerPoint Presentation</vt:lpstr>
      <vt:lpstr>China</vt:lpstr>
      <vt:lpstr>The Case of Guangzhou</vt:lpstr>
      <vt:lpstr>PowerPoint Presentation</vt:lpstr>
      <vt:lpstr>Life’s a Bus: Guangzhou</vt:lpstr>
      <vt:lpstr>PowerPoint Presentation</vt:lpstr>
      <vt:lpstr>PowerPoint Presentation</vt:lpstr>
      <vt:lpstr>Gujarat’s CO2 Emissions as % India Total</vt:lpstr>
      <vt:lpstr>Life’s a Bus: Ahmedabad</vt:lpstr>
      <vt:lpstr>India Success Case: Gujarat</vt:lpstr>
      <vt:lpstr>PowerPoint Presentation</vt:lpstr>
      <vt:lpstr>Lessons Learned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2015-01-23T15:11:10Z</dcterms:created>
  <dcterms:modified xsi:type="dcterms:W3CDTF">2015-04-16T13:48:57Z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