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67" r:id="rId3"/>
  </p:sldMasterIdLst>
  <p:notesMasterIdLst>
    <p:notesMasterId r:id="rId37"/>
  </p:notesMasterIdLst>
  <p:sldIdLst>
    <p:sldId id="256" r:id="rId4"/>
    <p:sldId id="523" r:id="rId5"/>
    <p:sldId id="259" r:id="rId6"/>
    <p:sldId id="507" r:id="rId7"/>
    <p:sldId id="508" r:id="rId8"/>
    <p:sldId id="500" r:id="rId9"/>
    <p:sldId id="501" r:id="rId10"/>
    <p:sldId id="504" r:id="rId11"/>
    <p:sldId id="502" r:id="rId12"/>
    <p:sldId id="503" r:id="rId13"/>
    <p:sldId id="265" r:id="rId14"/>
    <p:sldId id="264" r:id="rId15"/>
    <p:sldId id="261" r:id="rId16"/>
    <p:sldId id="519" r:id="rId17"/>
    <p:sldId id="512" r:id="rId18"/>
    <p:sldId id="513" r:id="rId19"/>
    <p:sldId id="514" r:id="rId20"/>
    <p:sldId id="275" r:id="rId21"/>
    <p:sldId id="338" r:id="rId22"/>
    <p:sldId id="517" r:id="rId23"/>
    <p:sldId id="516" r:id="rId24"/>
    <p:sldId id="521" r:id="rId25"/>
    <p:sldId id="522" r:id="rId26"/>
    <p:sldId id="499" r:id="rId27"/>
    <p:sldId id="347" r:id="rId28"/>
    <p:sldId id="348" r:id="rId29"/>
    <p:sldId id="520" r:id="rId30"/>
    <p:sldId id="505" r:id="rId31"/>
    <p:sldId id="278" r:id="rId32"/>
    <p:sldId id="344" r:id="rId33"/>
    <p:sldId id="345" r:id="rId34"/>
    <p:sldId id="279" r:id="rId35"/>
    <p:sldId id="34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099"/>
    </p:cViewPr>
  </p:sorter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C0A2C-374A-4BD0-98AB-4AFDF00BC542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6306C-43BB-4B5F-AAC1-490AB8E0B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79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88CFD-10B1-4FE3-A03C-CEB9881F11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27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E133D9-513F-4372-BD17-E76267F651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900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2CFE7-968F-43E3-B616-E5E37AEF49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283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Tx/>
              <a:buChar char="-"/>
            </a:pPr>
            <a:r>
              <a:rPr lang="en-US" b="1" dirty="0">
                <a:latin typeface="Arial"/>
                <a:cs typeface="Arial"/>
              </a:rPr>
              <a:t>These awards were made in 2017 under a Convergence Dear Colleague Letter.  So projects had to support convergent research concepts and practices, while addressing the goals of Navigating the new Arctic.  A natural fit.  NNA has many close connections and areas of mutual interest with Big Ideas including INCLUDES, Rules of Life, Harnessing the Data Revolution, Convergence, and Mid-Scale Infrastructure.</a:t>
            </a:r>
          </a:p>
          <a:p>
            <a:pPr marL="285750" indent="-285750" algn="just">
              <a:buFontTx/>
              <a:buChar char="-"/>
            </a:pPr>
            <a:endParaRPr lang="en-US" b="1" dirty="0">
              <a:latin typeface="Arial"/>
              <a:cs typeface="Arial"/>
            </a:endParaRPr>
          </a:p>
          <a:p>
            <a:pPr marL="285750" indent="-285750" algn="just">
              <a:buFontTx/>
              <a:buChar char="-"/>
            </a:pPr>
            <a:endParaRPr lang="en-US" b="1" dirty="0">
              <a:latin typeface="Arial"/>
              <a:cs typeface="Arial"/>
            </a:endParaRPr>
          </a:p>
          <a:p>
            <a:pPr marL="285750" indent="-285750" algn="just">
              <a:buFontTx/>
              <a:buChar char="-"/>
            </a:pPr>
            <a:r>
              <a:rPr lang="en-US" b="1" dirty="0">
                <a:latin typeface="Arial"/>
                <a:cs typeface="Arial"/>
              </a:rPr>
              <a:t>The success of this Big Idea critically depends on being inclusive</a:t>
            </a:r>
          </a:p>
          <a:p>
            <a:pPr marL="285750" indent="-285750" algn="just">
              <a:buFontTx/>
              <a:buChar char="-"/>
            </a:pPr>
            <a:endParaRPr lang="en-US" b="1" dirty="0">
              <a:latin typeface="Arial"/>
              <a:cs typeface="Arial"/>
            </a:endParaRPr>
          </a:p>
          <a:p>
            <a:pPr marL="285750" indent="-285750" algn="just">
              <a:buFontTx/>
              <a:buChar char="-"/>
            </a:pPr>
            <a:r>
              <a:rPr lang="en-US" b="1" dirty="0">
                <a:latin typeface="Arial"/>
                <a:cs typeface="Arial"/>
              </a:rPr>
              <a:t>The Alaska natives must be part of crafting a research agenda, help collect observations, and understand and have input into how the results will be used for resilience and adaptation.</a:t>
            </a:r>
          </a:p>
          <a:p>
            <a:pPr marL="285750" indent="-285750" algn="just">
              <a:buFontTx/>
              <a:buChar char="-"/>
            </a:pPr>
            <a:endParaRPr lang="en-US" b="1" dirty="0">
              <a:latin typeface="Arial"/>
              <a:cs typeface="Arial"/>
            </a:endParaRPr>
          </a:p>
          <a:p>
            <a:pPr marL="285750" indent="-285750" algn="just">
              <a:buFontTx/>
              <a:buChar char="-"/>
            </a:pPr>
            <a:endParaRPr lang="en-US" b="1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2CFE7-968F-43E3-B616-E5E37AEF49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2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4643" y="4400550"/>
            <a:ext cx="6261904" cy="3600450"/>
          </a:xfrm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Coasts are important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NSF is positioned to contribute the fundamental research that informs societal decision making and the mission agencies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Did an inventory of activities over the last 5ish years to ensure we weren’t doing something that was redundant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Came up with what we think is a unique model for addressing this multidisciplinary / convergent theme, while also broadening participation in STEM but especially the Geosciences, which really needs it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Can also tie to Navigating the New Arctic and Big Data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536A93-C03A-49D7-8E12-3250C0E5BB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153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AB9399-F37C-4523-A37E-930F6C49A2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124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AB9399-F37C-4523-A37E-930F6C49A2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546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 AND PP PROVIDE MOST OF NATION’S FUNDING FOR FUNDAMENTAL</a:t>
            </a:r>
            <a:r>
              <a:rPr lang="en-US" baseline="0" dirty="0"/>
              <a:t> RESEARCH AND EDUCATION ACROSS EARTH AND POLAR SCIENCES</a:t>
            </a:r>
          </a:p>
          <a:p>
            <a:endParaRPr lang="en-US" baseline="0" dirty="0"/>
          </a:p>
          <a:p>
            <a:r>
              <a:rPr lang="en-US" baseline="0" dirty="0"/>
              <a:t>EARTH AND POLAR ARE HIGHLY OBSERVATION-BASED SCIENCES, HENCE RELIANCE ON LARGE FACILITIES LIKE NCAR, THE ACADEMIC RESEARCH FLEET AND THE PALMER STATION IN ANTARCTICA.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A7F544-D0E2-43BA-BC75-A6BFE6841FC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50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CONTINUALLY LEARNING</a:t>
            </a:r>
            <a:r>
              <a:rPr lang="en-US" baseline="0" dirty="0"/>
              <a:t> GROUNDBREAKING KNOWLEDGE, IN THIS CASE ABOUT HOW NEW OBSERVING TECHNOLOGY REVEALS A SURPRISE IN THE SOUTHERN OCEAN C-CYCLE!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A7F544-D0E2-43BA-BC75-A6BFE6841FC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23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 QUICK STATUS UPDATE ON WHERE</a:t>
            </a:r>
            <a:r>
              <a:rPr lang="en-US" baseline="0" dirty="0"/>
              <a:t> WE ARE WITH THE RCRVS AND AIMS.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A7F544-D0E2-43BA-BC75-A6BFE6841FC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621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6054" indent="-356054">
              <a:buFont typeface="Arial"/>
              <a:buChar char="•"/>
            </a:pPr>
            <a:r>
              <a:rPr lang="en-US" dirty="0"/>
              <a:t>Data is flowing, exciting research results (e.g., AGU Press Conference regarding Axial Seamount).</a:t>
            </a:r>
          </a:p>
          <a:p>
            <a:pPr marL="356054" indent="-356054">
              <a:buFont typeface="Arial"/>
              <a:buChar char="•"/>
            </a:pPr>
            <a:r>
              <a:rPr lang="en-US" dirty="0" err="1"/>
              <a:t>Recompetition</a:t>
            </a:r>
            <a:r>
              <a:rPr lang="en-US" dirty="0"/>
              <a:t> of Management and Operations is underway.</a:t>
            </a:r>
          </a:p>
          <a:p>
            <a:pPr marL="356054" indent="-356054">
              <a:buFont typeface="Arial"/>
              <a:buChar char="•"/>
            </a:pPr>
            <a:r>
              <a:rPr lang="en-US" dirty="0"/>
              <a:t>Development of Advisory Structure.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E66BE-BE5D-9F49-AEAA-C205E3359FA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8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competitive review process, NSF negotiated a cooperative agreement with UCAR.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306C-43BB-4B5F-AAC1-490AB8E0BB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14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1) Global and regional continuously operating seismic and geodetic networks; 2) Portable geophysical instrumentation; 3) data management systems; and 4) education, workforce development, and public outreach programs.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306C-43BB-4B5F-AAC1-490AB8E0BB4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30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APPROACH OF HURRICANE</a:t>
            </a:r>
            <a:r>
              <a:rPr lang="en-US" baseline="0" dirty="0"/>
              <a:t> FLORENCE GIVES PERFECT ENTRY FOR AGS HURRICANE RESEARCH—RAPID RESOPNSE TO SURVEIL IMPACTS, IMPROVE PREDICTION, RESILIENCY, COMMUNICATIONS (SOCIAL SCIENCE)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A7F544-D0E2-43BA-BC75-A6BFE6841FC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251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704CC-EE31-42A9-A96E-F8C53676873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1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9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485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418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30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03DC7-9EA9-4432-9967-27E34F19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733A4-6E04-4C4A-847F-9E91ECAC9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E29F1-0BD9-4E48-A3E4-21C9D60EA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6977E2-F06B-4F1C-A354-0E8D33E0C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CC0252-0964-4EAE-A72C-F3C5ED7527B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9D181-AEA0-4482-AC2E-FB64B23A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B260E-CC1D-4026-804C-69B911D6F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FDE681-5F3D-498A-AAC9-53B1912063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89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6A11-4EA7-4FA5-998C-C30111671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8A5B6B-255F-473B-93F0-E0DF8C746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21F5E5-6E00-48E8-8D29-15F2BFB38AC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7F261-29C8-42F0-9055-A0BE0FB6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7F10B-54BA-4035-B394-6205A21F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36C226-8BCF-46B5-BF87-C6C2890A750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93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14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F5EA-375C-FB44-AB5C-07146CC5AA13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F2F8-7B86-C848-A112-53D85D2BA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2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3511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DD3319-DBEF-4B6D-974D-FADF4F10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75B52-EE4A-4252-9725-C45D8E53A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DEE43-377C-431A-8E9D-3B3A9268D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CC0252-0964-4EAE-A72C-F3C5ED7527B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E35D7-3F7C-488E-8536-45AECF087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B23EE-EEA1-4726-A46C-380063670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FDE681-5F3D-498A-AAC9-53B1912063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17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61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2" r:id="rId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tif"/><Relationship Id="rId5" Type="http://schemas.openxmlformats.org/officeDocument/2006/relationships/image" Target="../media/image16.tif"/><Relationship Id="rId10" Type="http://schemas.openxmlformats.org/officeDocument/2006/relationships/image" Target="../media/image21.png"/><Relationship Id="rId4" Type="http://schemas.openxmlformats.org/officeDocument/2006/relationships/image" Target="../media/image15.tif"/><Relationship Id="rId9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f.gov/news/news_summ.jsp?cntn_id=296671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tiff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38/s41561-018-0205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88A9-822E-4E6F-B825-D6DF6C2A7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5974" y="1400703"/>
            <a:ext cx="9296401" cy="1825096"/>
          </a:xfrm>
        </p:spPr>
        <p:txBody>
          <a:bodyPr>
            <a:normAutofit/>
          </a:bodyPr>
          <a:lstStyle/>
          <a:p>
            <a:r>
              <a:rPr lang="en-US" sz="4000" dirty="0"/>
              <a:t>NSF and geosciences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A7DB3-AFCD-41F8-B6DD-391AE00748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en-US" dirty="0"/>
              <a:t>Boston University</a:t>
            </a:r>
          </a:p>
          <a:p>
            <a:pPr algn="r"/>
            <a:r>
              <a:rPr lang="en-US" dirty="0"/>
              <a:t>September 27, 2018</a:t>
            </a:r>
          </a:p>
          <a:p>
            <a:pPr algn="r"/>
            <a:r>
              <a:rPr lang="en-US" dirty="0"/>
              <a:t>Bill Easterling, AD for Geosciences</a:t>
            </a:r>
          </a:p>
        </p:txBody>
      </p:sp>
      <p:pic>
        <p:nvPicPr>
          <p:cNvPr id="4" name="Picture 4" descr="nsf1.png">
            <a:extLst>
              <a:ext uri="{FF2B5EF4-FFF2-40B4-BE49-F238E27FC236}">
                <a16:creationId xmlns:a16="http://schemas.microsoft.com/office/drawing/2014/main" id="{91130254-9BA2-4FB1-A531-11623450E3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5416415"/>
            <a:ext cx="13636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634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pic>
        <p:nvPicPr>
          <p:cNvPr id="7" name="Picture 4" descr="nsf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065836" y="4931604"/>
            <a:ext cx="1363353" cy="13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62878" y="2315818"/>
            <a:ext cx="1060258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Budgets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Cross-Directorate Activities: Convergence Science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Sexual Harassment Policy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Overview of What’s Happening in </a:t>
            </a:r>
          </a:p>
          <a:p>
            <a:pPr lvl="1"/>
            <a:r>
              <a:rPr lang="en-US" sz="3200" dirty="0" smtClean="0"/>
              <a:t>the Geosciences Directorate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60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9F47-BA3C-47C5-B84D-E97CC74F3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694" y="523783"/>
            <a:ext cx="10156794" cy="1293028"/>
          </a:xfrm>
        </p:spPr>
        <p:txBody>
          <a:bodyPr/>
          <a:lstStyle/>
          <a:p>
            <a:pPr algn="ctr"/>
            <a:r>
              <a:rPr lang="en-US" dirty="0"/>
              <a:t>Budget updates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DF0952-05F7-43DD-B2D6-21B2B813AFD1}"/>
              </a:ext>
            </a:extLst>
          </p:cNvPr>
          <p:cNvSpPr txBox="1"/>
          <p:nvPr/>
        </p:nvSpPr>
        <p:spPr>
          <a:xfrm>
            <a:off x="1329892" y="1583351"/>
            <a:ext cx="97920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FY 2019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NSF FY 2019 Request is $ 7.47 Billion.  Includes construction funding for Antarctic Infrastructure Modernization for Science (AIMS).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House Committee on Appropriations report for FY 2019  budget expresses support for AIMS and includes recommendation for $127.09 million for the construction of three Regional Class Research Vessels (RCRVs).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Senate report is pending.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37BC7-D04C-4523-B946-2B51251AEA9B}"/>
              </a:ext>
            </a:extLst>
          </p:cNvPr>
          <p:cNvSpPr txBox="1"/>
          <p:nvPr/>
        </p:nvSpPr>
        <p:spPr>
          <a:xfrm>
            <a:off x="1329892" y="3785910"/>
            <a:ext cx="854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FY 2020 </a:t>
            </a:r>
            <a:r>
              <a:rPr lang="en-US" dirty="0"/>
              <a:t>Budget planning is well underway.    </a:t>
            </a:r>
          </a:p>
        </p:txBody>
      </p:sp>
      <p:pic>
        <p:nvPicPr>
          <p:cNvPr id="5" name="Picture 4" descr="nsf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0065836" y="4931604"/>
            <a:ext cx="1363353" cy="13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863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D993AC9-3A4A-4CF2-9BEF-8002E58F6B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DE4144AD-8278-4A35-8DF4-1629E28960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 w="31750"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C82709-EF9A-4B28-8067-479BCBB03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04" y="1894498"/>
            <a:ext cx="10451592" cy="3069004"/>
          </a:xfrm>
          <a:prstGeom prst="rect">
            <a:avLst/>
          </a:prstGeom>
          <a:ln w="31750" cap="sq">
            <a:noFill/>
            <a:miter lim="800000"/>
          </a:ln>
        </p:spPr>
      </p:pic>
      <p:pic>
        <p:nvPicPr>
          <p:cNvPr id="5" name="Picture 4" descr="nsf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065836" y="4931604"/>
            <a:ext cx="1363353" cy="13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965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945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You’ve all heard the chant: NSF’s mission is to support fundamental curiosity-driven research.  It’s the Lord’s work.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1377" y="2326552"/>
            <a:ext cx="5181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Applied research is for lesser </a:t>
            </a:r>
            <a:r>
              <a:rPr lang="en-US" dirty="0" smtClean="0"/>
              <a:t>minds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 smtClean="0"/>
              <a:t>JUST KIDDING, </a:t>
            </a:r>
            <a:r>
              <a:rPr lang="en-US" i="1" dirty="0" smtClean="0"/>
              <a:t>IN CASE ANYONE THOUGHT I WAS SERIOUS</a:t>
            </a:r>
            <a:r>
              <a:rPr lang="en-US" i="1" dirty="0" smtClean="0"/>
              <a:t>!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 things have changed and NSF—i.e., the “research community”—sees a shiny new rock called “use-inspired” basic research!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9807" y="2562930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4" name="Picture 8" descr="Image result for photo face smells st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130" y="1968611"/>
            <a:ext cx="2564109" cy="170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-1697524" y="2610306"/>
            <a:ext cx="4184035" cy="3880772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6" name="AutoShape 2" descr="Image result for picture of jealous bab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1972" y="5804819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https://s3.amazonaws.com/portalcontent/production/v1010/Content/images/products/Gold-Bars-100-oz-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125" y="4263887"/>
            <a:ext cx="2491776" cy="249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75464" y="4238273"/>
            <a:ext cx="758455" cy="672569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59327" y="3925854"/>
            <a:ext cx="411469" cy="624838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15184" y="3849827"/>
            <a:ext cx="176529" cy="700865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385143" y="3903728"/>
            <a:ext cx="192371" cy="598493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841652" y="3788765"/>
            <a:ext cx="360008" cy="809303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206398" y="4149438"/>
            <a:ext cx="937308" cy="827905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850164" y="4598068"/>
            <a:ext cx="1064525" cy="645692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59345" y="5509775"/>
            <a:ext cx="1082145" cy="9378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576829" y="6047041"/>
            <a:ext cx="1153437" cy="348971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05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78" y="504092"/>
            <a:ext cx="9584267" cy="1320800"/>
          </a:xfrm>
        </p:spPr>
        <p:txBody>
          <a:bodyPr/>
          <a:lstStyle/>
          <a:p>
            <a:r>
              <a:rPr lang="en-US" dirty="0"/>
              <a:t>NSF’s “Ten Big Ideas”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Started with push from the National Science Board</a:t>
            </a:r>
          </a:p>
          <a:p>
            <a:r>
              <a:rPr lang="en-US" sz="2400" dirty="0"/>
              <a:t>Internal discussions among and between NSF directorates</a:t>
            </a:r>
          </a:p>
          <a:p>
            <a:r>
              <a:rPr lang="en-US" sz="2400" dirty="0"/>
              <a:t>Beginning in FY18</a:t>
            </a:r>
          </a:p>
        </p:txBody>
      </p:sp>
      <p:pic>
        <p:nvPicPr>
          <p:cNvPr id="4" name="Picture 4" descr="nsf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065836" y="4931604"/>
            <a:ext cx="1363353" cy="13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660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DD813A-5135-46B0-B534-C2C4F61B6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142" y="183424"/>
            <a:ext cx="9260699" cy="6522176"/>
          </a:xfrm>
          <a:prstGeom prst="rect">
            <a:avLst/>
          </a:prstGeom>
        </p:spPr>
      </p:pic>
      <p:pic>
        <p:nvPicPr>
          <p:cNvPr id="3" name="Picture 4" descr="nsf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828647" y="5333934"/>
            <a:ext cx="1363353" cy="13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9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D005-2E8F-4CE2-AD4D-196D0106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8" y="670084"/>
            <a:ext cx="11102737" cy="1320800"/>
          </a:xfrm>
        </p:spPr>
        <p:txBody>
          <a:bodyPr/>
          <a:lstStyle/>
          <a:p>
            <a:r>
              <a:rPr lang="en-US" dirty="0"/>
              <a:t>Growing Convergent Research at NSF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1820D9-7426-4F3B-BF05-DF863596CE2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9866313" y="4343400"/>
            <a:ext cx="2325687" cy="2325688"/>
          </a:xfrm>
          <a:ln>
            <a:solidFill>
              <a:srgbClr val="FFFF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33E523-D7DD-4F0C-B85D-09FDFDBD3021}"/>
              </a:ext>
            </a:extLst>
          </p:cNvPr>
          <p:cNvSpPr txBox="1"/>
          <p:nvPr/>
        </p:nvSpPr>
        <p:spPr>
          <a:xfrm>
            <a:off x="509668" y="2056920"/>
            <a:ext cx="111903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Grand challenges will not be solved by one discipline alone.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Convergence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blends scientific disciplines in a coordinated, reciprocal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way—fosters collaborations.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Going beyond forcing old models to play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together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prstClr val="white"/>
              </a:solidFill>
              <a:latin typeface="Century Gothic" panose="020B0502020202020204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Deep integration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of disciplines that encourages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n-US" sz="2800" dirty="0" smtClean="0">
                <a:solidFill>
                  <a:prstClr val="white"/>
                </a:solidFill>
                <a:latin typeface="Century Gothic" panose="020B0502020202020204"/>
              </a:rPr>
              <a:t>  convergence of theories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7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8C9222D-4395-47C5-BAC3-529055738E8E}"/>
              </a:ext>
            </a:extLst>
          </p:cNvPr>
          <p:cNvGrpSpPr/>
          <p:nvPr/>
        </p:nvGrpSpPr>
        <p:grpSpPr>
          <a:xfrm>
            <a:off x="314131" y="1679506"/>
            <a:ext cx="6439992" cy="5178494"/>
            <a:chOff x="-2" y="1010911"/>
            <a:chExt cx="6782583" cy="5786112"/>
          </a:xfrm>
        </p:grpSpPr>
        <p:pic>
          <p:nvPicPr>
            <p:cNvPr id="5" name="Picture 1" descr="image001">
              <a:extLst>
                <a:ext uri="{FF2B5EF4-FFF2-40B4-BE49-F238E27FC236}">
                  <a16:creationId xmlns:a16="http://schemas.microsoft.com/office/drawing/2014/main" id="{E42BD491-A1FE-43F5-8050-786000D0A9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1010911"/>
              <a:ext cx="6782583" cy="2815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A8B46C27-58FE-4119-9ACB-DB8F8C3062C1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-1" y="3570138"/>
            <a:ext cx="6782582" cy="32268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8" name="Image" r:id="rId4" imgW="8088840" imgH="3847320" progId="Photoshop.Image.13">
                    <p:embed/>
                  </p:oleObj>
                </mc:Choice>
                <mc:Fallback>
                  <p:oleObj name="Image" r:id="rId4" imgW="8088840" imgH="3847320" progId="Photoshop.Image.13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A8B46C27-58FE-4119-9ACB-DB8F8C3062C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-1" y="3570138"/>
                          <a:ext cx="6782582" cy="322688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33382594-0FBB-4BFF-8F68-8A093800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5" y="764586"/>
            <a:ext cx="11849878" cy="129302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NSF Big Idea: Navigating the New Arctic (NNA):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65D566-039D-4462-8F66-A7AB2FD3C966}"/>
              </a:ext>
            </a:extLst>
          </p:cNvPr>
          <p:cNvSpPr txBox="1">
            <a:spLocks/>
          </p:cNvSpPr>
          <p:nvPr/>
        </p:nvSpPr>
        <p:spPr>
          <a:xfrm>
            <a:off x="1647919" y="973251"/>
            <a:ext cx="10209213" cy="875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D5D51D4-9B82-4DB2-88E7-8730CB57C186}"/>
              </a:ext>
            </a:extLst>
          </p:cNvPr>
          <p:cNvSpPr txBox="1">
            <a:spLocks/>
          </p:cNvSpPr>
          <p:nvPr/>
        </p:nvSpPr>
        <p:spPr>
          <a:xfrm>
            <a:off x="7172744" y="1745076"/>
            <a:ext cx="4684388" cy="490790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defRPr/>
            </a:pPr>
            <a:r>
              <a:rPr lang="en-US" dirty="0">
                <a:solidFill>
                  <a:prstClr val="white"/>
                </a:solidFill>
              </a:rPr>
              <a:t>How will rapid Arctic warming change the jet stream and affect weather patterns that impact economic activities and ecosystems in the Arctic and lower latitudes</a:t>
            </a:r>
            <a:r>
              <a:rPr lang="en-US" dirty="0" smtClean="0">
                <a:solidFill>
                  <a:prstClr val="white"/>
                </a:solidFill>
              </a:rPr>
              <a:t>?</a:t>
            </a:r>
          </a:p>
          <a:p>
            <a:pPr marL="285750" lvl="0" indent="-285750">
              <a:defRPr/>
            </a:pPr>
            <a:endParaRPr lang="en-US" dirty="0">
              <a:solidFill>
                <a:prstClr val="white"/>
              </a:solidFill>
            </a:endParaRPr>
          </a:p>
          <a:p>
            <a:pPr marL="285750" lvl="0" indent="-285750">
              <a:defRPr/>
            </a:pPr>
            <a:r>
              <a:rPr lang="en-US" dirty="0" smtClean="0">
                <a:solidFill>
                  <a:prstClr val="white"/>
                </a:solidFill>
              </a:rPr>
              <a:t>How is Arctic </a:t>
            </a:r>
            <a:r>
              <a:rPr lang="en-US" dirty="0" err="1" smtClean="0">
                <a:solidFill>
                  <a:prstClr val="white"/>
                </a:solidFill>
              </a:rPr>
              <a:t>haline</a:t>
            </a:r>
            <a:r>
              <a:rPr lang="en-US" dirty="0" smtClean="0">
                <a:solidFill>
                  <a:prstClr val="white"/>
                </a:solidFill>
              </a:rPr>
              <a:t> circulation changing and what are the consequences?</a:t>
            </a:r>
            <a:endParaRPr lang="en-US" dirty="0">
              <a:solidFill>
                <a:prstClr val="white"/>
              </a:solidFill>
            </a:endParaRPr>
          </a:p>
          <a:p>
            <a:pPr marL="0" lvl="0" indent="0">
              <a:buNone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How can observations inform smart choices for built infrastructure of the future Arctic?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How can observations of Arctic social, economic, and environmental systems be optimized and networked to serve people everywhere?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id="{CF5B9C2B-74BB-462A-850A-B8C44655B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sng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will rapid Arctic warming change the jet stream and affect weather patterns that impact economic activities and ecosystems in the Arctic and lower latitudes? How can 21st-century development in the Arctic occur without compromising the environment or indigenous cultures while still benefiting global and Arctic inhabitants?</a:t>
            </a: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7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58342" y="-130657"/>
            <a:ext cx="9510038" cy="1293028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NNA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63745" y="981470"/>
            <a:ext cx="9004635" cy="55975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cs typeface="Calibri" panose="020F0502020204030204" pitchFamily="34" charset="0"/>
              </a:rPr>
              <a:t>FY 2017 </a:t>
            </a:r>
          </a:p>
          <a:p>
            <a:r>
              <a:rPr lang="en-US" sz="2000" dirty="0">
                <a:cs typeface="Calibri" panose="020F0502020204030204" pitchFamily="34" charset="0"/>
              </a:rPr>
              <a:t>Awards under Convergence DCL.  Focus areas: Observing systems, coastal erosion, transportation, food security, community resilience.</a:t>
            </a:r>
          </a:p>
          <a:p>
            <a:r>
              <a:rPr lang="en-US" sz="2000" dirty="0">
                <a:cs typeface="Calibri" panose="020F0502020204030204" pitchFamily="34" charset="0"/>
              </a:rPr>
              <a:t>Build on existing investments and capabilities.   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FY 2018 </a:t>
            </a:r>
          </a:p>
          <a:p>
            <a:r>
              <a:rPr lang="en-US" sz="2000" dirty="0"/>
              <a:t>DCL issued (NSF 18-048).</a:t>
            </a:r>
          </a:p>
          <a:p>
            <a:r>
              <a:rPr lang="en-US" sz="2000" b="1" u="sng" dirty="0"/>
              <a:t>M</a:t>
            </a:r>
            <a:r>
              <a:rPr lang="en-US" sz="2000" dirty="0"/>
              <a:t>ultidisciplinary drifting </a:t>
            </a:r>
            <a:r>
              <a:rPr lang="en-US" sz="2000" b="1" u="sng" dirty="0"/>
              <a:t>O</a:t>
            </a:r>
            <a:r>
              <a:rPr lang="en-US" sz="2000" dirty="0"/>
              <a:t>bservatory for the </a:t>
            </a:r>
            <a:r>
              <a:rPr lang="en-US" sz="2000" b="1" u="sng" dirty="0"/>
              <a:t>S</a:t>
            </a:r>
            <a:r>
              <a:rPr lang="en-US" sz="2000" dirty="0"/>
              <a:t>tudy of </a:t>
            </a:r>
            <a:r>
              <a:rPr lang="en-US" sz="2000" b="1" u="sng" dirty="0"/>
              <a:t>A</a:t>
            </a:r>
            <a:r>
              <a:rPr lang="en-US" sz="2000" dirty="0"/>
              <a:t>rct</a:t>
            </a:r>
            <a:r>
              <a:rPr lang="en-US" sz="2000" b="1" u="sng" dirty="0"/>
              <a:t>i</a:t>
            </a:r>
            <a:r>
              <a:rPr lang="en-US" sz="2000" dirty="0"/>
              <a:t>c </a:t>
            </a:r>
            <a:r>
              <a:rPr lang="en-US" sz="2000" b="1" u="sng" dirty="0"/>
              <a:t>C</a:t>
            </a:r>
            <a:r>
              <a:rPr lang="en-US" sz="2000" dirty="0"/>
              <a:t>limate </a:t>
            </a:r>
            <a:r>
              <a:rPr lang="en-US" sz="2000" dirty="0">
                <a:cs typeface="Times New Roman" panose="02020603050405020304" pitchFamily="18" charset="0"/>
              </a:rPr>
              <a:t>MOSAiC (Year Of Polar Predictions).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FY 2019 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Request is $30.00 million.  Working Group developing solicitation to support:    </a:t>
            </a:r>
          </a:p>
          <a:p>
            <a:pPr lvl="1"/>
            <a:r>
              <a:rPr lang="en-US" dirty="0"/>
              <a:t>Robust, integrated pan-Arctic observational network.</a:t>
            </a:r>
          </a:p>
          <a:p>
            <a:pPr lvl="1"/>
            <a:r>
              <a:rPr lang="en-US" dirty="0"/>
              <a:t>Integrated modeling natural and human activities.</a:t>
            </a:r>
          </a:p>
          <a:p>
            <a:pPr lvl="1"/>
            <a:r>
              <a:rPr lang="en-US" dirty="0"/>
              <a:t>Partnering with governments, indigenous peoples and international organizations.</a:t>
            </a:r>
          </a:p>
          <a:p>
            <a:endParaRPr lang="en-US" sz="2000" dirty="0"/>
          </a:p>
          <a:p>
            <a:endParaRPr lang="en-US" sz="2000" dirty="0">
              <a:cs typeface="Calibri" panose="020F0502020204030204" pitchFamily="34" charset="0"/>
            </a:endParaRPr>
          </a:p>
          <a:p>
            <a:endParaRPr lang="en-US" sz="1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558109-6DC8-4DAB-969C-860D53EFB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4" y="555423"/>
            <a:ext cx="2277474" cy="2221066"/>
          </a:xfrm>
          <a:prstGeom prst="rect">
            <a:avLst/>
          </a:prstGeom>
        </p:spPr>
      </p:pic>
      <p:pic>
        <p:nvPicPr>
          <p:cNvPr id="11" name="Picture 4" descr="Arctic village">
            <a:extLst>
              <a:ext uri="{FF2B5EF4-FFF2-40B4-BE49-F238E27FC236}">
                <a16:creationId xmlns:a16="http://schemas.microsoft.com/office/drawing/2014/main" id="{465A273C-204C-42C8-A8E9-830FF9E78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49" y="2973997"/>
            <a:ext cx="2524905" cy="1420259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nsf arctic convergence">
            <a:extLst>
              <a:ext uri="{FF2B5EF4-FFF2-40B4-BE49-F238E27FC236}">
                <a16:creationId xmlns:a16="http://schemas.microsoft.com/office/drawing/2014/main" id="{CA859068-A34E-42C1-96EE-BF239ECFE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2" y="4897841"/>
            <a:ext cx="2893900" cy="1627818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2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FDB21F9-E5CF-48A2-9B82-2788338F566E}"/>
              </a:ext>
            </a:extLst>
          </p:cNvPr>
          <p:cNvSpPr/>
          <p:nvPr/>
        </p:nvSpPr>
        <p:spPr>
          <a:xfrm>
            <a:off x="134356" y="3003167"/>
            <a:ext cx="1699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Sea-level rise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AF796-5FD6-4495-A6F6-F95E10D2A5D0}"/>
              </a:ext>
            </a:extLst>
          </p:cNvPr>
          <p:cNvSpPr/>
          <p:nvPr/>
        </p:nvSpPr>
        <p:spPr>
          <a:xfrm>
            <a:off x="5265575" y="1595685"/>
            <a:ext cx="1723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Subduction zone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earthquakes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5A45FA-DD0A-4E36-8A8A-269591923DC0}"/>
              </a:ext>
            </a:extLst>
          </p:cNvPr>
          <p:cNvSpPr/>
          <p:nvPr/>
        </p:nvSpPr>
        <p:spPr>
          <a:xfrm>
            <a:off x="5317563" y="5116005"/>
            <a:ext cx="1965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Tsunamis triggered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earthquakes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0D47A9-D0F2-4A9D-9AF3-CC43E362E731}"/>
              </a:ext>
            </a:extLst>
          </p:cNvPr>
          <p:cNvSpPr/>
          <p:nvPr/>
        </p:nvSpPr>
        <p:spPr>
          <a:xfrm>
            <a:off x="381447" y="5122562"/>
            <a:ext cx="12780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Hurricanes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F7C120-28BD-4052-8DB3-EE9C5E3BCE3E}"/>
              </a:ext>
            </a:extLst>
          </p:cNvPr>
          <p:cNvSpPr/>
          <p:nvPr/>
        </p:nvSpPr>
        <p:spPr>
          <a:xfrm>
            <a:off x="5074691" y="2953744"/>
            <a:ext cx="22079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Severe storm surge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CCFBEB-6A3A-4578-AF1A-D3043A4A759E}"/>
              </a:ext>
            </a:extLst>
          </p:cNvPr>
          <p:cNvSpPr/>
          <p:nvPr/>
        </p:nvSpPr>
        <p:spPr>
          <a:xfrm>
            <a:off x="363206" y="1670874"/>
            <a:ext cx="9567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flooding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71E92C0-0E00-C449-862D-ADA3841D0A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55" b="30201"/>
          <a:stretch/>
        </p:blipFill>
        <p:spPr>
          <a:xfrm>
            <a:off x="0" y="658"/>
            <a:ext cx="12192000" cy="1462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B4928D-1559-47BA-9B89-D4C847B89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66" y="-46442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Coastlines and People: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EE451-3524-5B46-8986-BC80302E0E94}"/>
              </a:ext>
            </a:extLst>
          </p:cNvPr>
          <p:cNvSpPr txBox="1"/>
          <p:nvPr/>
        </p:nvSpPr>
        <p:spPr>
          <a:xfrm>
            <a:off x="7591662" y="1724814"/>
            <a:ext cx="4478418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NSF is developing a novel, interdisciplinary research program that could lead to predictive + responsive capabilities that will directly help decision-makers in populated coastal regions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50A59D-313B-AC47-AF00-74C1E09ABD9C}"/>
              </a:ext>
            </a:extLst>
          </p:cNvPr>
          <p:cNvSpPr txBox="1"/>
          <p:nvPr/>
        </p:nvSpPr>
        <p:spPr>
          <a:xfrm>
            <a:off x="7591662" y="3686199"/>
            <a:ext cx="447841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CoPe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builds on other successful activities: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Core Programs	CNH	PREEVENTS Coastal-SEES	CRISP	NHERI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4D8208A-ABB3-3748-AFE1-F202890FD641}"/>
              </a:ext>
            </a:extLst>
          </p:cNvPr>
          <p:cNvGrpSpPr/>
          <p:nvPr/>
        </p:nvGrpSpPr>
        <p:grpSpPr>
          <a:xfrm>
            <a:off x="356689" y="1585387"/>
            <a:ext cx="6064067" cy="4942379"/>
            <a:chOff x="1226741" y="1665711"/>
            <a:chExt cx="6064067" cy="494237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7D3CFE6-B550-44E9-8BE7-41564B295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6299" y="3461229"/>
              <a:ext cx="1444509" cy="134176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C2D73E1-957E-4785-81C9-FD1802907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353" y="1684194"/>
              <a:ext cx="1427000" cy="134176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812B954-8853-4239-8423-42F94A845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87" y="3495152"/>
              <a:ext cx="1427000" cy="1341765"/>
            </a:xfrm>
            <a:prstGeom prst="rect">
              <a:avLst/>
            </a:prstGeom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79EA07A2-55D1-4447-95E5-5B0C9F5B68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1938" y="5252712"/>
              <a:ext cx="1427000" cy="1341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0602F2E-FDA7-426F-939C-3EB0AE39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318" y="1689370"/>
              <a:ext cx="1427000" cy="1341765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A6EE11A-4165-4355-96E6-44733175D6B4}"/>
                </a:ext>
              </a:extLst>
            </p:cNvPr>
            <p:cNvSpPr/>
            <p:nvPr/>
          </p:nvSpPr>
          <p:spPr>
            <a:xfrm>
              <a:off x="1226741" y="3496393"/>
              <a:ext cx="1439247" cy="1340524"/>
            </a:xfrm>
            <a:prstGeom prst="ellipse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3E87AA8-8AF7-4F9E-A673-6A461E2FD081}"/>
                </a:ext>
              </a:extLst>
            </p:cNvPr>
            <p:cNvSpPr/>
            <p:nvPr/>
          </p:nvSpPr>
          <p:spPr>
            <a:xfrm>
              <a:off x="2227591" y="1700621"/>
              <a:ext cx="1439247" cy="1340524"/>
            </a:xfrm>
            <a:prstGeom prst="ellipse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92E0E35-7235-4671-B108-ECBA65A9ADE8}"/>
                </a:ext>
              </a:extLst>
            </p:cNvPr>
            <p:cNvSpPr/>
            <p:nvPr/>
          </p:nvSpPr>
          <p:spPr>
            <a:xfrm>
              <a:off x="4664009" y="1665711"/>
              <a:ext cx="1439247" cy="1340524"/>
            </a:xfrm>
            <a:prstGeom prst="ellipse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AE93480-71BD-42AA-B0F6-A82634E86488}"/>
                </a:ext>
              </a:extLst>
            </p:cNvPr>
            <p:cNvSpPr/>
            <p:nvPr/>
          </p:nvSpPr>
          <p:spPr>
            <a:xfrm>
              <a:off x="5840236" y="3434830"/>
              <a:ext cx="1439247" cy="1340524"/>
            </a:xfrm>
            <a:prstGeom prst="ellipse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E4315B5-B7CA-4E43-93BB-4E490F0754AF}"/>
                </a:ext>
              </a:extLst>
            </p:cNvPr>
            <p:cNvSpPr/>
            <p:nvPr/>
          </p:nvSpPr>
          <p:spPr>
            <a:xfrm>
              <a:off x="4748367" y="5267566"/>
              <a:ext cx="1439247" cy="1340524"/>
            </a:xfrm>
            <a:prstGeom prst="ellipse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1126BF1-A8E0-4F75-91B6-827B7757498B}"/>
                </a:ext>
              </a:extLst>
            </p:cNvPr>
            <p:cNvCxnSpPr/>
            <p:nvPr/>
          </p:nvCxnSpPr>
          <p:spPr>
            <a:xfrm>
              <a:off x="3309441" y="2974289"/>
              <a:ext cx="410536" cy="428594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CC9B47C-0E1B-41A3-AD2A-F440C6A2646D}"/>
                </a:ext>
              </a:extLst>
            </p:cNvPr>
            <p:cNvCxnSpPr/>
            <p:nvPr/>
          </p:nvCxnSpPr>
          <p:spPr>
            <a:xfrm>
              <a:off x="4719427" y="4928331"/>
              <a:ext cx="410536" cy="428594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2914763-904C-4683-ADF2-E4BA9A72B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90075" y="4147773"/>
              <a:ext cx="608607" cy="324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062F000-1343-47DE-94EB-1E775A6EF0AC}"/>
                </a:ext>
              </a:extLst>
            </p:cNvPr>
            <p:cNvCxnSpPr/>
            <p:nvPr/>
          </p:nvCxnSpPr>
          <p:spPr>
            <a:xfrm flipV="1">
              <a:off x="3483226" y="4883501"/>
              <a:ext cx="304303" cy="449797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35039DE-9239-455F-8428-F3D09F9ECF24}"/>
                </a:ext>
              </a:extLst>
            </p:cNvPr>
            <p:cNvCxnSpPr/>
            <p:nvPr/>
          </p:nvCxnSpPr>
          <p:spPr>
            <a:xfrm flipV="1">
              <a:off x="4719427" y="2922609"/>
              <a:ext cx="271194" cy="395112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E9BE9BF-E55F-4CB7-A6DE-06A29BC9588E}"/>
                </a:ext>
              </a:extLst>
            </p:cNvPr>
            <p:cNvCxnSpPr/>
            <p:nvPr/>
          </p:nvCxnSpPr>
          <p:spPr>
            <a:xfrm flipV="1">
              <a:off x="5250754" y="4166654"/>
              <a:ext cx="608607" cy="324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D599693-0840-4646-B702-E1340726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92296" y="3352462"/>
              <a:ext cx="2715569" cy="1605188"/>
            </a:xfrm>
            <a:prstGeom prst="rect">
              <a:avLst/>
            </a:prstGeom>
            <a:ln w="38100">
              <a:solidFill>
                <a:schemeClr val="tx2"/>
              </a:solidFill>
            </a:ln>
            <a:effectLst/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D2B5666-9DA9-AE4C-AAD0-39849124BDB5}"/>
                </a:ext>
              </a:extLst>
            </p:cNvPr>
            <p:cNvGrpSpPr/>
            <p:nvPr/>
          </p:nvGrpSpPr>
          <p:grpSpPr>
            <a:xfrm>
              <a:off x="2320474" y="5196329"/>
              <a:ext cx="1445223" cy="1392466"/>
              <a:chOff x="2274754" y="5242049"/>
              <a:chExt cx="1445223" cy="1392466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032F37C0-6F59-824D-8589-28819FC32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7313" y="5242049"/>
                <a:ext cx="1422664" cy="1392466"/>
              </a:xfrm>
              <a:prstGeom prst="ellipse">
                <a:avLst/>
              </a:prstGeom>
            </p:spPr>
          </p:pic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78BD8CB-06F3-6A44-A170-E06FF54A244D}"/>
                  </a:ext>
                </a:extLst>
              </p:cNvPr>
              <p:cNvSpPr/>
              <p:nvPr/>
            </p:nvSpPr>
            <p:spPr>
              <a:xfrm>
                <a:off x="2274754" y="5263537"/>
                <a:ext cx="1439247" cy="1340524"/>
              </a:xfrm>
              <a:prstGeom prst="ellipse">
                <a:avLst/>
              </a:prstGeom>
              <a:noFill/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DC877D0-F9A3-2347-AE80-5326ECC12DD1}"/>
              </a:ext>
            </a:extLst>
          </p:cNvPr>
          <p:cNvSpPr txBox="1"/>
          <p:nvPr/>
        </p:nvSpPr>
        <p:spPr>
          <a:xfrm>
            <a:off x="7591662" y="5370585"/>
            <a:ext cx="4478418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CoPe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provides an avenue 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83C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Convergence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research, and will engage with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83C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NSF INCLUDES</a:t>
            </a:r>
          </a:p>
        </p:txBody>
      </p:sp>
    </p:spTree>
    <p:extLst>
      <p:ext uri="{BB962C8B-B14F-4D97-AF65-F5344CB8AC3E}">
        <p14:creationId xmlns:p14="http://schemas.microsoft.com/office/powerpoint/2010/main" val="87792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80879F-770A-8E43-93B0-4863C109CB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55" b="30201"/>
          <a:stretch/>
        </p:blipFill>
        <p:spPr>
          <a:xfrm>
            <a:off x="0" y="658"/>
            <a:ext cx="12192000" cy="14622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9885BE-E1ED-884D-96F8-1C0C69B73A2F}"/>
              </a:ext>
            </a:extLst>
          </p:cNvPr>
          <p:cNvSpPr txBox="1"/>
          <p:nvPr/>
        </p:nvSpPr>
        <p:spPr>
          <a:xfrm>
            <a:off x="219937" y="2393928"/>
            <a:ext cx="119720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26-28, 2018: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concurrent scoping workshops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(San Diego, Chicago, Atlanta, and virtual)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Facilitated by Know Innovation (lots of NSF experience w/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EarthCube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GOLD,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Approx. 100 people/workshop via an open application process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due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12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FCBEF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FCBEF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“Coastal Research” means a lot of things to a lot of different disciplines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NSF will be involved in selecting participants, so let us know if interested in helping in that process!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F899D3-E144-4B41-BDE6-630EE55B3C4C}"/>
              </a:ext>
            </a:extLst>
          </p:cNvPr>
          <p:cNvSpPr txBox="1">
            <a:spLocks/>
          </p:cNvSpPr>
          <p:nvPr/>
        </p:nvSpPr>
        <p:spPr>
          <a:xfrm>
            <a:off x="4529766" y="-46442"/>
            <a:ext cx="8596668" cy="1320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Coastlines and People: CoPe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A46350-0532-0C41-B5B6-C7619364B2EE}"/>
              </a:ext>
            </a:extLst>
          </p:cNvPr>
          <p:cNvSpPr txBox="1"/>
          <p:nvPr/>
        </p:nvSpPr>
        <p:spPr>
          <a:xfrm>
            <a:off x="219937" y="1594278"/>
            <a:ext cx="516587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Vision: Coastal Science Hubs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F25C4D-D98A-D742-A046-F8F83F40A805}"/>
              </a:ext>
            </a:extLst>
          </p:cNvPr>
          <p:cNvSpPr txBox="1"/>
          <p:nvPr/>
        </p:nvSpPr>
        <p:spPr>
          <a:xfrm>
            <a:off x="3937000" y="4191000"/>
            <a:ext cx="5008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FCBE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coastlinesandpeople.org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35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80879F-770A-8E43-93B0-4863C109CB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55" b="30201"/>
          <a:stretch/>
        </p:blipFill>
        <p:spPr>
          <a:xfrm>
            <a:off x="0" y="658"/>
            <a:ext cx="12192000" cy="14622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9885BE-E1ED-884D-96F8-1C0C69B73A2F}"/>
              </a:ext>
            </a:extLst>
          </p:cNvPr>
          <p:cNvSpPr txBox="1"/>
          <p:nvPr/>
        </p:nvSpPr>
        <p:spPr>
          <a:xfrm>
            <a:off x="219936" y="2085704"/>
            <a:ext cx="119720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Locations determined through competitive proposal process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They likely won’t all focus on the same scientific problems or discipline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They will aim to:	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5E4A0E-A0A1-D249-96C1-50742CDE137B}"/>
              </a:ext>
            </a:extLst>
          </p:cNvPr>
          <p:cNvSpPr txBox="1"/>
          <p:nvPr/>
        </p:nvSpPr>
        <p:spPr>
          <a:xfrm>
            <a:off x="2476499" y="3120136"/>
            <a:ext cx="97155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Identify fundamental scientific questions that cannot be addressed outside of a convergent Hub-style 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Identify scientific gaps via an approach that will promote synergy between agencies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Identify the appropriate + effective administrative structure of a Hub that will promote scientific discovery while enhancing/diversifying the STEM workforce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 a plan for engagement + knowledge transfer with coastal communities + local agencies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F899D3-E144-4B41-BDE6-630EE55B3C4C}"/>
              </a:ext>
            </a:extLst>
          </p:cNvPr>
          <p:cNvSpPr txBox="1">
            <a:spLocks/>
          </p:cNvSpPr>
          <p:nvPr/>
        </p:nvSpPr>
        <p:spPr>
          <a:xfrm>
            <a:off x="4529766" y="-46442"/>
            <a:ext cx="8596668" cy="1320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Coastlines and People: CoPe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A46350-0532-0C41-B5B6-C7619364B2EE}"/>
              </a:ext>
            </a:extLst>
          </p:cNvPr>
          <p:cNvSpPr txBox="1"/>
          <p:nvPr/>
        </p:nvSpPr>
        <p:spPr>
          <a:xfrm>
            <a:off x="219937" y="1594278"/>
            <a:ext cx="516587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Vision: Coastal Science Hubs</a:t>
            </a:r>
          </a:p>
        </p:txBody>
      </p:sp>
    </p:spTree>
    <p:extLst>
      <p:ext uri="{BB962C8B-B14F-4D97-AF65-F5344CB8AC3E}">
        <p14:creationId xmlns:p14="http://schemas.microsoft.com/office/powerpoint/2010/main" val="20963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1 Sunday Globe screen sho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91" y="1427446"/>
            <a:ext cx="3920543" cy="37277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62316" y="6300768"/>
            <a:ext cx="2561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(From Rick Murray, BU)</a:t>
            </a:r>
            <a:endParaRPr lang="en-US" dirty="0"/>
          </a:p>
        </p:txBody>
      </p:sp>
      <p:pic>
        <p:nvPicPr>
          <p:cNvPr id="1026" name="Picture 2" descr="http://www.clipartbest.com/cliparts/9ip/zR8/9ipzR8A6T.jpe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10212" y="2910348"/>
            <a:ext cx="134344" cy="14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827" y="1143000"/>
            <a:ext cx="1257300" cy="1524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970144" y="2795403"/>
            <a:ext cx="387835" cy="378153"/>
          </a:xfrm>
          <a:prstGeom prst="ellipse">
            <a:avLst/>
          </a:prstGeom>
          <a:gradFill>
            <a:gsLst>
              <a:gs pos="7700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3" idx="2"/>
          </p:cNvCxnSpPr>
          <p:nvPr/>
        </p:nvCxnSpPr>
        <p:spPr>
          <a:xfrm flipH="1" flipV="1">
            <a:off x="3883127" y="2369575"/>
            <a:ext cx="2087016" cy="614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2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Next Slide Requires a Preamble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know, I was a dean at Penn State</a:t>
            </a:r>
          </a:p>
          <a:p>
            <a:pPr lvl="1"/>
            <a:r>
              <a:rPr lang="en-US" dirty="0" smtClean="0"/>
              <a:t>Was part of the University’s leadership team that dealt with the Sandusky Sex Scandal</a:t>
            </a:r>
          </a:p>
          <a:p>
            <a:pPr lvl="2"/>
            <a:r>
              <a:rPr lang="en-US" dirty="0" smtClean="0"/>
              <a:t>What it’s like at Ground Zero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Not my intention to lecture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But………</a:t>
            </a:r>
            <a:endParaRPr lang="en-US" dirty="0"/>
          </a:p>
        </p:txBody>
      </p:sp>
      <p:pic>
        <p:nvPicPr>
          <p:cNvPr id="4" name="Picture 4" descr="nsf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065836" y="4931604"/>
            <a:ext cx="1363353" cy="137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98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NSF Sexual harassment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we’re doing:  require </a:t>
            </a:r>
            <a:r>
              <a:rPr lang="en-US" dirty="0"/>
              <a:t>awardee organizations to report findings of sexual harassment. </a:t>
            </a:r>
            <a:r>
              <a:rPr lang="en-US" dirty="0" smtClean="0"/>
              <a:t>Was posted </a:t>
            </a:r>
            <a:r>
              <a:rPr lang="en-US" dirty="0"/>
              <a:t>in the Federal Register </a:t>
            </a:r>
            <a:r>
              <a:rPr lang="en-US" dirty="0" smtClean="0"/>
              <a:t>last week– in effect </a:t>
            </a:r>
            <a:r>
              <a:rPr lang="en-US" dirty="0"/>
              <a:t>Oct. 21, 2018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Why: </a:t>
            </a:r>
            <a:r>
              <a:rPr lang="en-US" dirty="0"/>
              <a:t>NSF is committed to promoting safe, productive research and education environments for current and future scientists and engineers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NSF </a:t>
            </a:r>
            <a:r>
              <a:rPr lang="en-US" dirty="0"/>
              <a:t>will not tolerate harassment, including sexual or sexual assault within the agency, at awardee organizations, field sites, or anywhere NSF-funded science and education is conducted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Upon implementation, the new term and condition will require awardee organizations to notify NSF of any findings/determinations of sexual harassment, other forms of harassment, or sexual assault regarding an NSF funded PI or co-PI.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purposes of the term and condition, the following definitions apply: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Sexual </a:t>
            </a:r>
            <a:r>
              <a:rPr lang="en-US" b="1" dirty="0"/>
              <a:t>harassment</a:t>
            </a:r>
            <a:r>
              <a:rPr lang="en-US" dirty="0"/>
              <a:t>: May include but is not limited to gender or sex-based harassment, unwelcome sexual attention, sexual coercion, or creating a hostile environment, as set forth in organizational policies or codes of conduct, statutes, regulations, or executive orders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Other Forms of Harassment</a:t>
            </a:r>
            <a:r>
              <a:rPr lang="en-US" dirty="0"/>
              <a:t>: Non-gender or non-sex-based harassment of individuals protected under federal civil rights laws, as set forth in organizational policies or codes of conduct, statutes, regulations, or executive orders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more details see: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www.nsf.gov/news/news_summ.jsp?cntn_id=296671</a:t>
            </a:r>
            <a:r>
              <a:rPr lang="en-US" dirty="0" smtClean="0"/>
              <a:t> or Google ‘NSF Sexual Harassment Policy’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6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 idx="4294967295"/>
          </p:nvPr>
        </p:nvSpPr>
        <p:spPr>
          <a:xfrm>
            <a:off x="2488222" y="763429"/>
            <a:ext cx="9067800" cy="63341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GEO Overview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873263" y="1988818"/>
            <a:ext cx="58820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Majority of fundamental research support for Earth, Atmospheric, and Ocean sciences, and </a:t>
            </a:r>
            <a:r>
              <a:rPr lang="en-US" b="1" dirty="0"/>
              <a:t>all</a:t>
            </a:r>
            <a:r>
              <a:rPr lang="en-US" dirty="0"/>
              <a:t> scientific disciplines in Polar.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Observation-based science reliant upon on multi-purpose, multi-user facilities.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Scientific and technological advances highly interdependent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On this last point—some cool science just hitting the streets comes next…………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BFE964-745B-4E1E-AE7E-984B87B4E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10" y="1578023"/>
            <a:ext cx="3988000" cy="25067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ECC1A7-362C-4EAD-A50A-6ADA8F4703D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7" r="11134"/>
          <a:stretch/>
        </p:blipFill>
        <p:spPr>
          <a:xfrm>
            <a:off x="559971" y="4265947"/>
            <a:ext cx="2453539" cy="25067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18C435-AC37-418B-B598-4E0AA52274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7"/>
          <a:stretch/>
        </p:blipFill>
        <p:spPr>
          <a:xfrm>
            <a:off x="3261446" y="4265947"/>
            <a:ext cx="2222024" cy="250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F015C1-5BF0-4407-B9FF-775DB428E6A4}"/>
              </a:ext>
            </a:extLst>
          </p:cNvPr>
          <p:cNvSpPr txBox="1"/>
          <p:nvPr/>
        </p:nvSpPr>
        <p:spPr>
          <a:xfrm>
            <a:off x="1219199" y="2243324"/>
            <a:ext cx="54768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Team from Princeton wonders: should we be confident that ship-based summer-only observations give us the year-around picture of C exchange?</a:t>
            </a:r>
          </a:p>
          <a:p>
            <a:endParaRPr lang="en-US" sz="2000" dirty="0"/>
          </a:p>
          <a:p>
            <a:r>
              <a:rPr lang="en-US" sz="2000" dirty="0"/>
              <a:t>~200 autonomous robotic floats in winter. </a:t>
            </a:r>
          </a:p>
          <a:p>
            <a:endParaRPr lang="en-US" sz="2000" dirty="0"/>
          </a:p>
          <a:p>
            <a:r>
              <a:rPr lang="en-US" sz="2000" dirty="0"/>
              <a:t>Upwelling at ice margins rich in </a:t>
            </a:r>
            <a:r>
              <a:rPr lang="en-US" dirty="0"/>
              <a:t>CO</a:t>
            </a:r>
            <a:r>
              <a:rPr lang="en-US" baseline="-25000" dirty="0"/>
              <a:t>2</a:t>
            </a:r>
          </a:p>
          <a:p>
            <a:endParaRPr lang="en-US" baseline="-25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6959EC-555B-4D24-B784-7D22E857A5DE}"/>
              </a:ext>
            </a:extLst>
          </p:cNvPr>
          <p:cNvSpPr/>
          <p:nvPr/>
        </p:nvSpPr>
        <p:spPr>
          <a:xfrm>
            <a:off x="1219199" y="5387188"/>
            <a:ext cx="82216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Large, previously undocumented winter-time CO</a:t>
            </a:r>
            <a:r>
              <a:rPr lang="en-US" sz="2000" baseline="-25000" dirty="0"/>
              <a:t>2</a:t>
            </a:r>
            <a:r>
              <a:rPr lang="en-US" sz="2000" dirty="0"/>
              <a:t> outgassing at ice edge has implications for global carbon cycling. </a:t>
            </a: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3DD339-6614-416D-AC65-760FA3266D14}"/>
              </a:ext>
            </a:extLst>
          </p:cNvPr>
          <p:cNvSpPr txBox="1"/>
          <p:nvPr/>
        </p:nvSpPr>
        <p:spPr>
          <a:xfrm>
            <a:off x="1219199" y="771844"/>
            <a:ext cx="104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Data from diving robots reveal surprise: </a:t>
            </a:r>
            <a:r>
              <a:rPr lang="en-US" sz="2400" i="1" dirty="0"/>
              <a:t>Southern Ocean releases </a:t>
            </a:r>
            <a:r>
              <a:rPr lang="en-US" sz="2400" b="1" i="1" dirty="0"/>
              <a:t>significantly</a:t>
            </a:r>
            <a:r>
              <a:rPr lang="en-US" sz="2400" i="1" dirty="0"/>
              <a:t> more carbon dioxide in winter than previously believed.</a:t>
            </a:r>
            <a:r>
              <a:rPr lang="en-US" sz="2400" b="1" i="1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5D2469-93BB-480E-B318-D301CCA84D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2"/>
          <a:stretch/>
        </p:blipFill>
        <p:spPr>
          <a:xfrm>
            <a:off x="7341358" y="2243324"/>
            <a:ext cx="4027473" cy="285995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281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on the topic of biogeochemical cycles………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tatic.scientificamerican.com/sciam/assets/Image/GettyImages-181307388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644" y="1258165"/>
            <a:ext cx="3854592" cy="256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30836" y="3955396"/>
            <a:ext cx="435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Now we know why soils in redwood deep root systems are so N-rich!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00546" y="2083"/>
            <a:ext cx="8610600" cy="1293028"/>
          </a:xfrm>
        </p:spPr>
        <p:txBody>
          <a:bodyPr/>
          <a:lstStyle/>
          <a:p>
            <a:r>
              <a:rPr lang="en-US" dirty="0"/>
              <a:t>Finding the missing nitrogen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8837" y="1028191"/>
            <a:ext cx="665018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centuries all N used by terrestrial biota</a:t>
            </a:r>
          </a:p>
          <a:p>
            <a:r>
              <a:rPr lang="en-US" sz="2400" dirty="0"/>
              <a:t>   assumed to come from atmosphere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But couldn’t balance the global N cycle—too much N in biota to have all come from atmosphere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Missing source = ~1/4 of total global 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UC-Davis (Ben Houlton) thinks bedrock:  used field observation combined with global bedrock weathering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Found that certain sedimentary rocks contain unanticipated high amounts of 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499927" y="4729230"/>
            <a:ext cx="46920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Calculated that 26% of global N comes from bedrock---</a:t>
            </a:r>
            <a:r>
              <a:rPr lang="en-US" sz="2400" b="1" dirty="0">
                <a:latin typeface="Rockwell Extra Bold" panose="02060903040505020403" pitchFamily="18" charset="0"/>
              </a:rPr>
              <a:t>BALANCE!</a:t>
            </a:r>
            <a:r>
              <a:rPr lang="en-US" sz="2400" b="1" dirty="0">
                <a:latin typeface="Old English Text MT" panose="03040902040508030806" pitchFamily="66" charset="0"/>
              </a:rPr>
              <a:t> 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Implications for N &amp; C </a:t>
            </a:r>
            <a:r>
              <a:rPr lang="en-US" sz="2400" dirty="0" err="1"/>
              <a:t>mgmt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778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year of facilities in geo!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 no small thanks to Rick Murray for his massive contributions!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 idx="4294967295"/>
          </p:nvPr>
        </p:nvSpPr>
        <p:spPr>
          <a:xfrm>
            <a:off x="536713" y="304800"/>
            <a:ext cx="11085443" cy="838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GEO/OPP </a:t>
            </a:r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Major research Equipment and facilities construction (MREFC) </a:t>
            </a: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Status Update</a:t>
            </a:r>
          </a:p>
        </p:txBody>
      </p:sp>
      <p:pic>
        <p:nvPicPr>
          <p:cNvPr id="3078" name="Picture 4" descr="nsf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8495" y="5178287"/>
            <a:ext cx="13636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133601" y="1447800"/>
            <a:ext cx="7924799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sz="2000" b="1" dirty="0"/>
              <a:t>Regional Class Research Vessels (3)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Construction, Design Verification and Transfer phases underway.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RCRV-1 Keel Laying, NOV 2018.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Deliveries in 2021, 2022, and 2023.</a:t>
            </a:r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sz="2000" b="1" dirty="0"/>
              <a:t>Antarctic Infrastructure Modernization for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Final Design Review, fall 2018.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NSB approval to enter Construction phase expected FEB 2019.</a:t>
            </a:r>
          </a:p>
          <a:p>
            <a:pPr lvl="0"/>
            <a:endParaRPr lang="en-US" sz="2000" dirty="0"/>
          </a:p>
          <a:p>
            <a:pPr lvl="0"/>
            <a:endParaRPr lang="en-US" dirty="0"/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42509" y="6477001"/>
            <a:ext cx="743491" cy="365125"/>
          </a:xfrm>
        </p:spPr>
        <p:txBody>
          <a:bodyPr/>
          <a:lstStyle/>
          <a:p>
            <a:pPr>
              <a:defRPr/>
            </a:pPr>
            <a:fld id="{0029BBFF-4DB7-4C5C-BEDE-404C36BE330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C1EC9CA3-9AA8-A245-90FF-90BF752F9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792" y="2352235"/>
            <a:ext cx="3763695" cy="168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9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261" y="299059"/>
            <a:ext cx="11730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+mj-lt"/>
                <a:cs typeface="Arial" panose="020B0604020202020204" pitchFamily="34" charset="0"/>
              </a:rPr>
              <a:t>Ocean Observatories Initiative (OOI Program)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4016" y="790452"/>
            <a:ext cx="1132476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Networked system of instruments, platforms, and arrays enables researchers to examine complex, physical, chemical, biological, and geological processes over short and long periods of time.  </a:t>
            </a:r>
          </a:p>
          <a:p>
            <a:pPr>
              <a:spcBef>
                <a:spcPts val="600"/>
              </a:spcBef>
            </a:pPr>
            <a:endParaRPr lang="en-US" sz="2400" dirty="0"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cs typeface="Arial" panose="020B0604020202020204" pitchFamily="34" charset="0"/>
              </a:rPr>
              <a:t>NSB approves new </a:t>
            </a:r>
            <a:r>
              <a:rPr lang="en-US" sz="2400" dirty="0">
                <a:cs typeface="Arial" panose="020B0604020202020204" pitchFamily="34" charset="0"/>
              </a:rPr>
              <a:t>Five-year Operations and Management Award @ $44M/year starts 1 October</a:t>
            </a:r>
            <a:r>
              <a:rPr lang="en-US" sz="2400" dirty="0" smtClean="0">
                <a:cs typeface="Arial" panose="020B0604020202020204" pitchFamily="34" charset="0"/>
              </a:rPr>
              <a:t>.</a:t>
            </a:r>
          </a:p>
          <a:p>
            <a:endParaRPr lang="en-US" sz="2400" dirty="0">
              <a:cs typeface="Arial" panose="020B0604020202020204" pitchFamily="34" charset="0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WHOI </a:t>
            </a:r>
            <a:r>
              <a:rPr lang="en-US" sz="2400" dirty="0" smtClean="0">
                <a:cs typeface="Arial" panose="020B0604020202020204" pitchFamily="34" charset="0"/>
              </a:rPr>
              <a:t>- Program </a:t>
            </a:r>
            <a:r>
              <a:rPr lang="en-US" sz="2400" dirty="0">
                <a:cs typeface="Arial" panose="020B0604020202020204" pitchFamily="34" charset="0"/>
              </a:rPr>
              <a:t>Management Office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Global </a:t>
            </a:r>
            <a:r>
              <a:rPr lang="en-US" sz="2400" dirty="0" err="1">
                <a:cs typeface="Arial" panose="020B0604020202020204" pitchFamily="34" charset="0"/>
              </a:rPr>
              <a:t>Irminger</a:t>
            </a:r>
            <a:r>
              <a:rPr lang="en-US" sz="2400" dirty="0">
                <a:cs typeface="Arial" panose="020B0604020202020204" pitchFamily="34" charset="0"/>
              </a:rPr>
              <a:t> Sea Array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Global Station Papa Array 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Coastal Pioneer Array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University of Washington – Cabled Array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OSU – Coastal Endurance Array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 pitchFamily="34" charset="0"/>
              </a:rPr>
              <a:t>Rutgers University - Cyberinfrastructure  </a:t>
            </a:r>
            <a:r>
              <a:rPr lang="en-US" sz="2400" dirty="0"/>
              <a:t>	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B861E80-113F-426D-AB3A-C67571CD8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985" y="3842774"/>
            <a:ext cx="3217279" cy="27723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33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7F771-FF2C-4BEC-8C20-DD53A7860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746" y="781958"/>
            <a:ext cx="9844454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NATIONAL CENTER FOR ATMOSPHERIC RESEARCH (</a:t>
            </a:r>
            <a:r>
              <a:rPr lang="en-US" sz="3600" dirty="0" err="1"/>
              <a:t>ncAR</a:t>
            </a:r>
            <a:r>
              <a:rPr lang="en-US" sz="3600" dirty="0"/>
              <a:t>)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4F272-60B7-4837-8448-234269FAC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44030"/>
            <a:ext cx="7930662" cy="4024125"/>
          </a:xfrm>
        </p:spPr>
        <p:txBody>
          <a:bodyPr/>
          <a:lstStyle/>
          <a:p>
            <a:r>
              <a:rPr lang="en-US" dirty="0"/>
              <a:t>Five year award to University Corporation for Atmospheric Research (UCAR) to continue management of NCAR, effective October 01, 2018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Additional NSF funding provided to: </a:t>
            </a:r>
          </a:p>
          <a:p>
            <a:pPr lvl="1"/>
            <a:r>
              <a:rPr lang="en-US" dirty="0"/>
              <a:t>Renovate the NCAR aviation facility </a:t>
            </a:r>
          </a:p>
          <a:p>
            <a:pPr lvl="1"/>
            <a:r>
              <a:rPr lang="en-US" dirty="0"/>
              <a:t>Conduct essential maintenance at the Mesa Laboratory.</a:t>
            </a:r>
          </a:p>
          <a:p>
            <a:pPr lvl="1"/>
            <a:r>
              <a:rPr lang="en-US" dirty="0"/>
              <a:t>Start a new early career visitors’ </a:t>
            </a:r>
            <a:r>
              <a:rPr lang="en-US" dirty="0" smtClean="0"/>
              <a:t>program for social sciences.  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004DB-6C02-49BC-90E0-5FBBA4EDC3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443" y="2344030"/>
            <a:ext cx="3263256" cy="259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0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B5AB4-2F76-4784-B1D2-6E9D88705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483019"/>
            <a:ext cx="8610600" cy="1293028"/>
          </a:xfrm>
        </p:spPr>
        <p:txBody>
          <a:bodyPr>
            <a:normAutofit/>
          </a:bodyPr>
          <a:lstStyle/>
          <a:p>
            <a:r>
              <a:rPr lang="en-US" sz="2800" dirty="0"/>
              <a:t>Awards for Earth Sciences’ large facilities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0A841-DD44-490D-BE83-9E8693587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08229"/>
            <a:ext cx="10295792" cy="2600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NSB recently approved five-year </a:t>
            </a:r>
            <a:r>
              <a:rPr lang="en-US" sz="2400" dirty="0"/>
              <a:t>awards for operation and management of EAR’s two large geophysical facilities:  </a:t>
            </a:r>
          </a:p>
          <a:p>
            <a:r>
              <a:rPr lang="en-US" sz="2400" dirty="0"/>
              <a:t>SAGE (Seismological Facility for the Advancement of Geoscience) award to IRIS. </a:t>
            </a:r>
          </a:p>
          <a:p>
            <a:r>
              <a:rPr lang="en-US" sz="2400" dirty="0"/>
              <a:t>GAGE (Geodetic Facility for the Advancement of Geoscience) award to UNAVCO.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A86429-C169-42CB-AF31-9EC04BA8D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439" y="3909916"/>
            <a:ext cx="4775538" cy="26000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C4412-D136-421B-B06B-7B1C8DDB4E14}"/>
              </a:ext>
            </a:extLst>
          </p:cNvPr>
          <p:cNvSpPr txBox="1"/>
          <p:nvPr/>
        </p:nvSpPr>
        <p:spPr>
          <a:xfrm>
            <a:off x="768162" y="4240427"/>
            <a:ext cx="65222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Promote advances in understanding: </a:t>
            </a:r>
          </a:p>
          <a:p>
            <a:pPr lvl="1"/>
            <a:r>
              <a:rPr lang="en-US" sz="2400" dirty="0"/>
              <a:t>- Earth structure and dynamics</a:t>
            </a:r>
          </a:p>
          <a:p>
            <a:pPr lvl="1"/>
            <a:r>
              <a:rPr lang="en-US" sz="2400" dirty="0"/>
              <a:t>- earthquakes and volcanic eruptions </a:t>
            </a:r>
          </a:p>
          <a:p>
            <a:pPr lvl="1"/>
            <a:r>
              <a:rPr lang="en-US" sz="2400" dirty="0"/>
              <a:t>- interactions between the solid Earth, hydrosphere, and atmosphere. </a:t>
            </a:r>
          </a:p>
        </p:txBody>
      </p:sp>
    </p:spTree>
    <p:extLst>
      <p:ext uri="{BB962C8B-B14F-4D97-AF65-F5344CB8AC3E}">
        <p14:creationId xmlns:p14="http://schemas.microsoft.com/office/powerpoint/2010/main" val="64792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Things are going well in NSF GEO!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999629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THANK YOU—HAPPY TO ANSWER QUESTIONS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3490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2819-D6EA-469B-A74F-3C3E6B193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240748"/>
            <a:ext cx="8610600" cy="1293028"/>
          </a:xfrm>
        </p:spPr>
        <p:txBody>
          <a:bodyPr/>
          <a:lstStyle/>
          <a:p>
            <a:r>
              <a:rPr lang="en-US" dirty="0"/>
              <a:t>Background slides </a:t>
            </a:r>
          </a:p>
        </p:txBody>
      </p:sp>
    </p:spTree>
    <p:extLst>
      <p:ext uri="{BB962C8B-B14F-4D97-AF65-F5344CB8AC3E}">
        <p14:creationId xmlns:p14="http://schemas.microsoft.com/office/powerpoint/2010/main" val="182908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807" y="421637"/>
            <a:ext cx="10305167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Connection to Community Priorities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Dynamic Earth, AC GEO, 2014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518" y="1817353"/>
            <a:ext cx="11409484" cy="474408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GEO Research Frontiers</a:t>
            </a:r>
          </a:p>
          <a:p>
            <a:r>
              <a:rPr lang="en-US" dirty="0"/>
              <a:t>Earth Systems Processes that Cross the Land/Ocean Interface </a:t>
            </a:r>
          </a:p>
          <a:p>
            <a:r>
              <a:rPr lang="en-US" dirty="0"/>
              <a:t>High Latitude Ocean-Atmosphere-Ice-Ecosystem Interactions and Processes </a:t>
            </a:r>
          </a:p>
          <a:p>
            <a:r>
              <a:rPr lang="en-US" dirty="0"/>
              <a:t>Urban Geo-system Science</a:t>
            </a:r>
          </a:p>
          <a:p>
            <a:r>
              <a:rPr lang="en-US" dirty="0"/>
              <a:t>Early Earth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44" t="19250" r="2578" b="9017"/>
          <a:stretch/>
        </p:blipFill>
        <p:spPr>
          <a:xfrm>
            <a:off x="3088215" y="3662835"/>
            <a:ext cx="8171801" cy="298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4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75FB5-A7C0-4920-B096-CE5470620E8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47775" y="874445"/>
            <a:ext cx="11172825" cy="6492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NSF Crucial in Federal Landscape of Hurricane Research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20D47B-0EFE-4327-A56D-A90AE13D3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8846" y="1944357"/>
            <a:ext cx="2254016" cy="3734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28CB83-5C33-40EE-BC79-E38D55A3C276}"/>
              </a:ext>
            </a:extLst>
          </p:cNvPr>
          <p:cNvSpPr txBox="1"/>
          <p:nvPr/>
        </p:nvSpPr>
        <p:spPr>
          <a:xfrm>
            <a:off x="770423" y="2204913"/>
            <a:ext cx="86799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Fast-response mechanism (RAPID) to study hurricane impacts on natural and built environments - used extensively on Harvey, Irma and Maria.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Mobile Doppler radar and dropsondes from aircraft, provide data on storms at unprecedented detail.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to increase understanding of the interaction of hurricanes and the built environment, including programs on resilient and sustainable infrastructure.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Studies on communications and decisions regarding evacuations during hurricanes.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07D41B-DB6D-469A-9B4F-8E2E53FE90AD}"/>
              </a:ext>
            </a:extLst>
          </p:cNvPr>
          <p:cNvSpPr txBox="1"/>
          <p:nvPr/>
        </p:nvSpPr>
        <p:spPr>
          <a:xfrm>
            <a:off x="9327300" y="5736931"/>
            <a:ext cx="23771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Research example:  mobile radar data from the eye of Hurricane Harvey, combined with ground-based damage surveys, show the impact of extremely small scale vortices inside hurricane eyewall. </a:t>
            </a:r>
          </a:p>
        </p:txBody>
      </p:sp>
    </p:spTree>
    <p:extLst>
      <p:ext uri="{BB962C8B-B14F-4D97-AF65-F5344CB8AC3E}">
        <p14:creationId xmlns:p14="http://schemas.microsoft.com/office/powerpoint/2010/main" val="2185083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4465-E351-43D6-B974-DCEEFEE3C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48" y="565082"/>
            <a:ext cx="11210925" cy="129302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dirty="0">
                <a:cs typeface="Times New Roman" panose="02020603050405020304" pitchFamily="18" charset="0"/>
              </a:rPr>
              <a:t>Rapid Response Hurricane Research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8685B9BB-D517-445D-8BB6-5F3657A5E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989" y="4462152"/>
            <a:ext cx="3502437" cy="234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1">
            <a:extLst>
              <a:ext uri="{FF2B5EF4-FFF2-40B4-BE49-F238E27FC236}">
                <a16:creationId xmlns:a16="http://schemas.microsoft.com/office/drawing/2014/main" id="{B8C4823D-0098-43A5-B73A-FC40059B6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477" y="1970445"/>
            <a:ext cx="3635459" cy="237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797A4F6F-6FAF-9D4B-9120-8E98862E8A2E}"/>
              </a:ext>
            </a:extLst>
          </p:cNvPr>
          <p:cNvSpPr txBox="1">
            <a:spLocks/>
          </p:cNvSpPr>
          <p:nvPr/>
        </p:nvSpPr>
        <p:spPr bwMode="auto">
          <a:xfrm>
            <a:off x="800100" y="2356716"/>
            <a:ext cx="73818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l">
              <a:defRPr/>
            </a:pPr>
            <a:r>
              <a:rPr lang="en-US" sz="2400" dirty="0">
                <a:effectLst/>
              </a:rPr>
              <a:t>Fast-response mechanism (RAPID) to study hurricane impacts supported $5 million in research on Harvey, Irma and Maria.</a:t>
            </a:r>
            <a:endParaRPr lang="en-US" sz="2400" kern="0" dirty="0">
              <a:effectLst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2400" kern="0" dirty="0">
              <a:effectLst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sz="2400" dirty="0">
                <a:effectLst/>
                <a:cs typeface="Times New Roman" panose="02020603050405020304" pitchFamily="18" charset="0"/>
              </a:rPr>
              <a:t>Damage to wastewater infrastructure during Harvey: sewage contamination into surface waters and the potential for widespread microbial pathogen exposure to humans in Gulf.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6995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FBF636-0FB9-4D0E-9D1E-6E3253858FBC}"/>
              </a:ext>
            </a:extLst>
          </p:cNvPr>
          <p:cNvSpPr/>
          <p:nvPr/>
        </p:nvSpPr>
        <p:spPr>
          <a:xfrm>
            <a:off x="3229022" y="1516786"/>
            <a:ext cx="25246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1" u="none" strike="noStrike" dirty="0">
                <a:effectLst/>
              </a:rPr>
              <a:t>New study finds world’s largest desert, the Sahara, has grown by 10 percent since 1920.</a:t>
            </a:r>
            <a:endParaRPr lang="en-US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D54900-13B2-4476-9744-9148E4CA3E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" y="1484247"/>
            <a:ext cx="3106549" cy="17422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C50741-9535-40C6-88D7-16E9C4D83A47}"/>
              </a:ext>
            </a:extLst>
          </p:cNvPr>
          <p:cNvSpPr/>
          <p:nvPr/>
        </p:nvSpPr>
        <p:spPr>
          <a:xfrm>
            <a:off x="56418" y="3669433"/>
            <a:ext cx="4203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1" u="none" strike="noStrike" dirty="0">
                <a:effectLst/>
              </a:rPr>
              <a:t>New source of global nitrogen discovered: Earth’s bedrock.</a:t>
            </a:r>
            <a:endParaRPr lang="en-US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4ECD5-BAEA-44CD-9138-EA90F1DAD0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3" y="4347982"/>
            <a:ext cx="2822121" cy="21165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9A8534-04A9-4022-BA0D-A3FB24EEB9FE}"/>
              </a:ext>
            </a:extLst>
          </p:cNvPr>
          <p:cNvSpPr txBox="1"/>
          <p:nvPr/>
        </p:nvSpPr>
        <p:spPr>
          <a:xfrm>
            <a:off x="116793" y="6518098"/>
            <a:ext cx="248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Credit: Scott </a:t>
            </a:r>
            <a:r>
              <a:rPr lang="en-US" sz="1000" dirty="0" err="1"/>
              <a:t>Morford</a:t>
            </a:r>
            <a:endParaRPr lang="en-US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F9705-6FFC-4B4B-8536-D09E137D3FDB}"/>
              </a:ext>
            </a:extLst>
          </p:cNvPr>
          <p:cNvSpPr txBox="1"/>
          <p:nvPr/>
        </p:nvSpPr>
        <p:spPr>
          <a:xfrm>
            <a:off x="56418" y="3327862"/>
            <a:ext cx="248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Credit: NASA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29BBDC-952D-487E-8F39-B2D80AF174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-60325"/>
            <a:ext cx="10058400" cy="1449388"/>
          </a:xfrm>
        </p:spPr>
        <p:txBody>
          <a:bodyPr/>
          <a:lstStyle/>
          <a:p>
            <a:pPr algn="ctr"/>
            <a:r>
              <a:rPr lang="en-US" dirty="0"/>
              <a:t>GEO in the News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69230-2545-420A-9019-0B05896755BE}"/>
              </a:ext>
            </a:extLst>
          </p:cNvPr>
          <p:cNvSpPr txBox="1"/>
          <p:nvPr/>
        </p:nvSpPr>
        <p:spPr>
          <a:xfrm>
            <a:off x="5753683" y="1571003"/>
            <a:ext cx="373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Future hurricanes could drop significantly more rain.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21898E-26DA-4F96-9944-EA9BC6464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8898" y="932239"/>
            <a:ext cx="2939415" cy="19106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0F794A7-12F7-4680-BDE9-20359A93B5B7}"/>
              </a:ext>
            </a:extLst>
          </p:cNvPr>
          <p:cNvSpPr txBox="1"/>
          <p:nvPr/>
        </p:nvSpPr>
        <p:spPr>
          <a:xfrm>
            <a:off x="9065001" y="2871004"/>
            <a:ext cx="248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Credit: Wikimedia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04780A-51E0-484F-A092-49C4D2B3C10B}"/>
              </a:ext>
            </a:extLst>
          </p:cNvPr>
          <p:cNvSpPr txBox="1"/>
          <p:nvPr/>
        </p:nvSpPr>
        <p:spPr>
          <a:xfrm>
            <a:off x="5998242" y="3871502"/>
            <a:ext cx="6133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/>
              <a:t>US and UK join forces to understand how quickly a massive Antarctic glacier could collapse.</a:t>
            </a:r>
          </a:p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D72B5FC-D68A-455B-936C-A2194E33F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7273" y="4587131"/>
            <a:ext cx="3596834" cy="20192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1552E3-4D21-4E5A-9BD5-C02539CD3879}"/>
              </a:ext>
            </a:extLst>
          </p:cNvPr>
          <p:cNvSpPr txBox="1"/>
          <p:nvPr/>
        </p:nvSpPr>
        <p:spPr>
          <a:xfrm>
            <a:off x="6039733" y="5440880"/>
            <a:ext cx="2207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Billions of gallons of water saved by thinning forests.</a:t>
            </a:r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39F9B6-C8CD-4141-853D-53126C86546B}"/>
              </a:ext>
            </a:extLst>
          </p:cNvPr>
          <p:cNvSpPr txBox="1"/>
          <p:nvPr/>
        </p:nvSpPr>
        <p:spPr>
          <a:xfrm>
            <a:off x="3917007" y="6454679"/>
            <a:ext cx="2201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Credit: </a:t>
            </a:r>
            <a:r>
              <a:rPr lang="en-US" sz="1000" i="1" dirty="0"/>
              <a:t>Eric Knapp, USFS</a:t>
            </a:r>
            <a:endParaRPr lang="en-US" sz="1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BB92957-2181-4DEC-A518-3E286874F2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3705" y="3327862"/>
            <a:ext cx="2037070" cy="306704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EA95F38-F5DD-4B65-8BF3-5AD16A25B21D}"/>
              </a:ext>
            </a:extLst>
          </p:cNvPr>
          <p:cNvSpPr txBox="1"/>
          <p:nvPr/>
        </p:nvSpPr>
        <p:spPr>
          <a:xfrm>
            <a:off x="8322338" y="6577789"/>
            <a:ext cx="248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Credit: Wikipedia </a:t>
            </a:r>
          </a:p>
        </p:txBody>
      </p:sp>
    </p:spTree>
    <p:extLst>
      <p:ext uri="{BB962C8B-B14F-4D97-AF65-F5344CB8AC3E}">
        <p14:creationId xmlns:p14="http://schemas.microsoft.com/office/powerpoint/2010/main" val="142259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4863-78F3-4B9E-ABCB-68AC7F3BC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031" y="419745"/>
            <a:ext cx="8610600" cy="1293028"/>
          </a:xfrm>
        </p:spPr>
        <p:txBody>
          <a:bodyPr/>
          <a:lstStyle/>
          <a:p>
            <a:r>
              <a:rPr lang="en-US" dirty="0"/>
              <a:t>Ocean Sciences Highlights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AD31A1-3B55-4D40-A9E9-51A9ADA440F5}"/>
              </a:ext>
            </a:extLst>
          </p:cNvPr>
          <p:cNvSpPr txBox="1"/>
          <p:nvPr/>
        </p:nvSpPr>
        <p:spPr>
          <a:xfrm>
            <a:off x="451337" y="1694089"/>
            <a:ext cx="54242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Deep-ocean volcanic eruptions  </a:t>
            </a:r>
          </a:p>
          <a:p>
            <a:r>
              <a:rPr lang="en-US" dirty="0"/>
              <a:t>Advanced mapping, observations, and sampling capabilities reveal far more sub-aqueous volcanic eruptions than previously thought, re-opening  assumptions regarding terrigenous records in the deep sea, and improving understanding of heat flow, microbial biosphere, and geohazards. </a:t>
            </a:r>
          </a:p>
          <a:p>
            <a:endParaRPr lang="en-US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D8AA68-3341-4A0A-B376-9AA8B79DFC8B}"/>
              </a:ext>
            </a:extLst>
          </p:cNvPr>
          <p:cNvSpPr txBox="1"/>
          <p:nvPr/>
        </p:nvSpPr>
        <p:spPr>
          <a:xfrm>
            <a:off x="6720934" y="1693757"/>
            <a:ext cx="5139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Paleoclimate advances</a:t>
            </a:r>
          </a:p>
          <a:p>
            <a:r>
              <a:rPr lang="en-US" dirty="0"/>
              <a:t>Enhanced</a:t>
            </a:r>
            <a:r>
              <a:rPr lang="en-US" i="1" dirty="0"/>
              <a:t> </a:t>
            </a:r>
            <a:r>
              <a:rPr lang="en-US" dirty="0"/>
              <a:t>understanding of the mechanisms responsible for atmospheric CO</a:t>
            </a:r>
            <a:r>
              <a:rPr lang="en-US" baseline="-25000" dirty="0"/>
              <a:t>2</a:t>
            </a:r>
            <a:r>
              <a:rPr lang="en-US" dirty="0"/>
              <a:t> increase during the last deglaciation enabled by novel isotopic proxies used on IODP Expedition sediment samples.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F6F14-72AF-4D1D-9B05-537C8355DB8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00" y="4140856"/>
            <a:ext cx="1661160" cy="2416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0A3E0F-672F-4081-952F-EFB35812CBB6}"/>
              </a:ext>
            </a:extLst>
          </p:cNvPr>
          <p:cNvSpPr/>
          <p:nvPr/>
        </p:nvSpPr>
        <p:spPr>
          <a:xfrm>
            <a:off x="2411023" y="4140856"/>
            <a:ext cx="284677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ea typeface="Times New Roman" panose="02020603050405020304" pitchFamily="18" charset="0"/>
              </a:rPr>
              <a:t>Two-dimensional surface roughness map and three-dimensional rendering of Havre submarine volcano.</a:t>
            </a:r>
          </a:p>
          <a:p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2AE038-DE20-4970-AA43-73A1BC1F3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40"/>
          <a:stretch/>
        </p:blipFill>
        <p:spPr>
          <a:xfrm>
            <a:off x="6720934" y="3448083"/>
            <a:ext cx="4217809" cy="22542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5ECCFD-649D-497A-B8A1-2A65FA0CC0DD}"/>
              </a:ext>
            </a:extLst>
          </p:cNvPr>
          <p:cNvSpPr txBox="1"/>
          <p:nvPr/>
        </p:nvSpPr>
        <p:spPr>
          <a:xfrm>
            <a:off x="6584027" y="5742407"/>
            <a:ext cx="54137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Deglacial flushing event.  Strong overturning and weak deep stratification.  Deep carbon reservoir is released to the atmosphere and reaches intermediate depth.  Preformed ages are high.  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09F0F54-00A6-4AEA-B1C3-FB5973E64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387" y="6382629"/>
            <a:ext cx="4047583" cy="34880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2539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b="1" dirty="0" err="1">
                <a:solidFill>
                  <a:srgbClr val="222222"/>
                </a:solidFill>
                <a:latin typeface="Lora"/>
              </a:rPr>
              <a:t>Jianghui</a:t>
            </a:r>
            <a:r>
              <a:rPr lang="en-US" altLang="en-US" sz="900" b="1" dirty="0">
                <a:solidFill>
                  <a:srgbClr val="222222"/>
                </a:solidFill>
                <a:latin typeface="Lora"/>
              </a:rPr>
              <a:t> Du, Brian A. Haley, Alan C. Mix, Maureen H. Walczak, Summer K. </a:t>
            </a:r>
            <a:r>
              <a:rPr lang="en-US" altLang="en-US" sz="900" b="1" dirty="0" err="1">
                <a:solidFill>
                  <a:srgbClr val="222222"/>
                </a:solidFill>
                <a:latin typeface="Lora"/>
              </a:rPr>
              <a:t>Praetorius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Lor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Lora"/>
                <a:hlinkClick r:id="rId4"/>
              </a:rPr>
              <a:t>https://doi.org/10.1038/s41561-018-0205-6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98767A-DFF5-4B77-BCF0-D08FCECD49FB}"/>
              </a:ext>
            </a:extLst>
          </p:cNvPr>
          <p:cNvSpPr txBox="1"/>
          <p:nvPr/>
        </p:nvSpPr>
        <p:spPr>
          <a:xfrm>
            <a:off x="2247269" y="6222811"/>
            <a:ext cx="36283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Science Advances </a:t>
            </a:r>
            <a:r>
              <a:rPr lang="en-US" sz="1100" b="1" dirty="0"/>
              <a:t>4, e1701121 (2018).  </a:t>
            </a:r>
          </a:p>
          <a:p>
            <a:r>
              <a:rPr lang="en-US" sz="1100" b="1" dirty="0"/>
              <a:t>NSF grants OCE 1357443, 1357216, EAR 1447559.  </a:t>
            </a:r>
          </a:p>
        </p:txBody>
      </p:sp>
    </p:spTree>
    <p:extLst>
      <p:ext uri="{BB962C8B-B14F-4D97-AF65-F5344CB8AC3E}">
        <p14:creationId xmlns:p14="http://schemas.microsoft.com/office/powerpoint/2010/main" val="32632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1699</TotalTime>
  <Words>2351</Words>
  <Application>Microsoft Office PowerPoint</Application>
  <PresentationFormat>Widescreen</PresentationFormat>
  <Paragraphs>289</Paragraphs>
  <Slides>33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Arial</vt:lpstr>
      <vt:lpstr>Calibri</vt:lpstr>
      <vt:lpstr>Calibri Light</vt:lpstr>
      <vt:lpstr>Century Gothic</vt:lpstr>
      <vt:lpstr>Lora</vt:lpstr>
      <vt:lpstr>Old English Text MT</vt:lpstr>
      <vt:lpstr>Rockwell Extra Bold</vt:lpstr>
      <vt:lpstr>Times New Roman</vt:lpstr>
      <vt:lpstr>Trebuchet MS</vt:lpstr>
      <vt:lpstr>Wingdings</vt:lpstr>
      <vt:lpstr>Wingdings 3</vt:lpstr>
      <vt:lpstr>Vapor Trail</vt:lpstr>
      <vt:lpstr>Office Theme</vt:lpstr>
      <vt:lpstr>1_Facet</vt:lpstr>
      <vt:lpstr>Image</vt:lpstr>
      <vt:lpstr>NSF and geosciences updates</vt:lpstr>
      <vt:lpstr>Topics</vt:lpstr>
      <vt:lpstr>Budget updates</vt:lpstr>
      <vt:lpstr>PowerPoint Presentation</vt:lpstr>
      <vt:lpstr>You’ve all heard the chant: NSF’s mission is to support fundamental curiosity-driven research.  It’s the Lord’s work.</vt:lpstr>
      <vt:lpstr>NSF’s “Ten Big Ideas”</vt:lpstr>
      <vt:lpstr>PowerPoint Presentation</vt:lpstr>
      <vt:lpstr>Growing Convergent Research at NSF </vt:lpstr>
      <vt:lpstr>NSF Big Idea: Navigating the New Arctic (NNA):   </vt:lpstr>
      <vt:lpstr>NNA  </vt:lpstr>
      <vt:lpstr>Coastlines and People: CoPe</vt:lpstr>
      <vt:lpstr>PowerPoint Presentation</vt:lpstr>
      <vt:lpstr>PowerPoint Presentation</vt:lpstr>
      <vt:lpstr>PowerPoint Presentation</vt:lpstr>
      <vt:lpstr>The Next Slide Requires a Preamble</vt:lpstr>
      <vt:lpstr>NSF Sexual harassment policy</vt:lpstr>
      <vt:lpstr>For purposes of the term and condition, the following definitions apply: </vt:lpstr>
      <vt:lpstr>GEO Overview</vt:lpstr>
      <vt:lpstr>PowerPoint Presentation</vt:lpstr>
      <vt:lpstr>While on the topic of biogeochemical cycles………</vt:lpstr>
      <vt:lpstr>Finding the missing nitrogen</vt:lpstr>
      <vt:lpstr>The year of facilities in geo!</vt:lpstr>
      <vt:lpstr>GEO/OPP Major research Equipment and facilities construction (MREFC) Status Update</vt:lpstr>
      <vt:lpstr>PowerPoint Presentation</vt:lpstr>
      <vt:lpstr>NATIONAL CENTER FOR ATMOSPHERIC RESEARCH (ncAR) AWARD</vt:lpstr>
      <vt:lpstr>Awards for Earth Sciences’ large facilities </vt:lpstr>
      <vt:lpstr>So, Things are going well in NSF GEO!</vt:lpstr>
      <vt:lpstr>Background slides </vt:lpstr>
      <vt:lpstr>Connection to Community Priorities Dynamic Earth, AC GEO, 2014   </vt:lpstr>
      <vt:lpstr>NSF Crucial in Federal Landscape of Hurricane Research support</vt:lpstr>
      <vt:lpstr>Rapid Response Hurricane Research </vt:lpstr>
      <vt:lpstr>GEO in the News</vt:lpstr>
      <vt:lpstr>Ocean Sciences Highlights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Zelenski, Elizabeth</dc:creator>
  <cp:lastModifiedBy>wee2</cp:lastModifiedBy>
  <cp:revision>70</cp:revision>
  <dcterms:created xsi:type="dcterms:W3CDTF">2018-09-24T13:46:59Z</dcterms:created>
  <dcterms:modified xsi:type="dcterms:W3CDTF">2018-09-27T12:34:16Z</dcterms:modified>
</cp:coreProperties>
</file>