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73" r:id="rId3"/>
    <p:sldId id="298" r:id="rId4"/>
    <p:sldId id="274" r:id="rId5"/>
    <p:sldId id="278" r:id="rId6"/>
    <p:sldId id="279" r:id="rId7"/>
    <p:sldId id="275" r:id="rId8"/>
    <p:sldId id="277" r:id="rId9"/>
    <p:sldId id="281" r:id="rId10"/>
    <p:sldId id="302" r:id="rId11"/>
    <p:sldId id="282" r:id="rId12"/>
    <p:sldId id="283" r:id="rId13"/>
    <p:sldId id="269" r:id="rId14"/>
    <p:sldId id="284" r:id="rId15"/>
    <p:sldId id="270" r:id="rId16"/>
    <p:sldId id="285" r:id="rId17"/>
    <p:sldId id="287" r:id="rId18"/>
    <p:sldId id="286" r:id="rId19"/>
    <p:sldId id="271" r:id="rId20"/>
    <p:sldId id="288" r:id="rId21"/>
    <p:sldId id="272" r:id="rId22"/>
    <p:sldId id="289" r:id="rId23"/>
    <p:sldId id="264" r:id="rId24"/>
    <p:sldId id="291" r:id="rId25"/>
    <p:sldId id="265" r:id="rId26"/>
    <p:sldId id="292" r:id="rId27"/>
    <p:sldId id="293" r:id="rId28"/>
    <p:sldId id="294" r:id="rId29"/>
    <p:sldId id="295" r:id="rId30"/>
    <p:sldId id="296" r:id="rId31"/>
    <p:sldId id="267" r:id="rId32"/>
    <p:sldId id="300" r:id="rId33"/>
    <p:sldId id="299" r:id="rId34"/>
    <p:sldId id="297" r:id="rId35"/>
    <p:sldId id="301" r:id="rId36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Juan%20old\Chapter%201\Chapter%201%20-%20Updated%20figur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Juan%20old\Chapter%201\Chapter%201%20-%20Updated%20figur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Juan%20old\Chapter%201\Chapter%201%20-%20Updated%20figur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1\Chapter%201%20-%20Updated%20figure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1\Chapter%201%20-%20Updated%20fig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207597349903"/>
          <c:y val="0.10246788427739301"/>
          <c:w val="0.838088175854381"/>
          <c:h val="0.758814037134247"/>
        </c:manualLayout>
      </c:layout>
      <c:lineChart>
        <c:grouping val="standard"/>
        <c:varyColors val="0"/>
        <c:ser>
          <c:idx val="1"/>
          <c:order val="0"/>
          <c:tx>
            <c:strRef>
              <c:f>'Figure 1.1'!$B$4</c:f>
              <c:strCache>
                <c:ptCount val="1"/>
                <c:pt idx="0">
                  <c:v>GDP at market prices (constant 2010 US$), measured in trillions</c:v>
                </c:pt>
              </c:strCache>
            </c:strRef>
          </c:tx>
          <c:spPr>
            <a:ln w="63500"/>
          </c:spPr>
          <c:marker>
            <c:symbol val="none"/>
          </c:marker>
          <c:cat>
            <c:strRef>
              <c:f>'Figure 1.1'!$A$5:$A$60</c:f>
              <c:strCache>
                <c:ptCount val="56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</c:strCache>
            </c:strRef>
          </c:cat>
          <c:val>
            <c:numRef>
              <c:f>'Figure 1.1'!$B$5:$B$60</c:f>
              <c:numCache>
                <c:formatCode>General</c:formatCode>
                <c:ptCount val="56"/>
                <c:pt idx="0">
                  <c:v>11.16814341041527</c:v>
                </c:pt>
                <c:pt idx="1">
                  <c:v>11.64781362025694</c:v>
                </c:pt>
                <c:pt idx="2">
                  <c:v>12.29425013437957</c:v>
                </c:pt>
                <c:pt idx="3">
                  <c:v>12.93382706951315</c:v>
                </c:pt>
                <c:pt idx="4">
                  <c:v>13.79316714216227</c:v>
                </c:pt>
                <c:pt idx="5">
                  <c:v>14.561823154273981</c:v>
                </c:pt>
                <c:pt idx="6">
                  <c:v>15.40253262191383</c:v>
                </c:pt>
                <c:pt idx="7">
                  <c:v>16.07836210438893</c:v>
                </c:pt>
                <c:pt idx="8">
                  <c:v>17.06836873044513</c:v>
                </c:pt>
                <c:pt idx="9">
                  <c:v>18.109124602927501</c:v>
                </c:pt>
                <c:pt idx="10">
                  <c:v>18.901101832204361</c:v>
                </c:pt>
                <c:pt idx="11">
                  <c:v>19.705157993257711</c:v>
                </c:pt>
                <c:pt idx="12">
                  <c:v>20.82515590811348</c:v>
                </c:pt>
                <c:pt idx="13">
                  <c:v>22.171540353837191</c:v>
                </c:pt>
                <c:pt idx="14">
                  <c:v>22.61235397775086</c:v>
                </c:pt>
                <c:pt idx="15">
                  <c:v>22.81786109154935</c:v>
                </c:pt>
                <c:pt idx="16">
                  <c:v>24.019438353821709</c:v>
                </c:pt>
                <c:pt idx="17">
                  <c:v>24.979396358415048</c:v>
                </c:pt>
                <c:pt idx="18">
                  <c:v>26.00322263585689</c:v>
                </c:pt>
                <c:pt idx="19">
                  <c:v>27.071561691075871</c:v>
                </c:pt>
                <c:pt idx="20">
                  <c:v>27.60382465009333</c:v>
                </c:pt>
                <c:pt idx="21">
                  <c:v>28.139989172038639</c:v>
                </c:pt>
                <c:pt idx="22">
                  <c:v>28.283625629735781</c:v>
                </c:pt>
                <c:pt idx="23">
                  <c:v>28.998470763202981</c:v>
                </c:pt>
                <c:pt idx="24">
                  <c:v>30.320902562935071</c:v>
                </c:pt>
                <c:pt idx="25">
                  <c:v>31.50694468700511</c:v>
                </c:pt>
                <c:pt idx="26">
                  <c:v>32.529703815489668</c:v>
                </c:pt>
                <c:pt idx="27">
                  <c:v>33.703860180112542</c:v>
                </c:pt>
                <c:pt idx="28">
                  <c:v>35.258799057992967</c:v>
                </c:pt>
                <c:pt idx="29">
                  <c:v>36.586320474964033</c:v>
                </c:pt>
                <c:pt idx="30">
                  <c:v>37.665345154817523</c:v>
                </c:pt>
                <c:pt idx="31">
                  <c:v>38.181053632382003</c:v>
                </c:pt>
                <c:pt idx="32">
                  <c:v>38.863292119654417</c:v>
                </c:pt>
                <c:pt idx="33">
                  <c:v>39.506124316086463</c:v>
                </c:pt>
                <c:pt idx="34">
                  <c:v>40.701296566892168</c:v>
                </c:pt>
                <c:pt idx="35">
                  <c:v>41.905235947617712</c:v>
                </c:pt>
                <c:pt idx="36">
                  <c:v>43.300989412879709</c:v>
                </c:pt>
                <c:pt idx="37">
                  <c:v>44.925426159264099</c:v>
                </c:pt>
                <c:pt idx="38">
                  <c:v>46.018338788510732</c:v>
                </c:pt>
                <c:pt idx="39">
                  <c:v>47.542487493700577</c:v>
                </c:pt>
                <c:pt idx="40">
                  <c:v>49.606895854686243</c:v>
                </c:pt>
                <c:pt idx="41">
                  <c:v>50.587416004719962</c:v>
                </c:pt>
                <c:pt idx="42">
                  <c:v>51.695540181871657</c:v>
                </c:pt>
                <c:pt idx="43">
                  <c:v>53.196863173545204</c:v>
                </c:pt>
                <c:pt idx="44">
                  <c:v>55.577791898393002</c:v>
                </c:pt>
                <c:pt idx="45">
                  <c:v>57.702944780470801</c:v>
                </c:pt>
                <c:pt idx="46">
                  <c:v>60.22909357523659</c:v>
                </c:pt>
                <c:pt idx="47">
                  <c:v>62.831127410876988</c:v>
                </c:pt>
                <c:pt idx="48">
                  <c:v>63.9896238324515</c:v>
                </c:pt>
                <c:pt idx="49">
                  <c:v>62.901460126930438</c:v>
                </c:pt>
                <c:pt idx="50">
                  <c:v>65.651412347236658</c:v>
                </c:pt>
                <c:pt idx="51">
                  <c:v>67.685603570780046</c:v>
                </c:pt>
                <c:pt idx="52">
                  <c:v>69.340674643979526</c:v>
                </c:pt>
                <c:pt idx="53">
                  <c:v>71.058905590520652</c:v>
                </c:pt>
                <c:pt idx="54">
                  <c:v>72.970105098873205</c:v>
                </c:pt>
                <c:pt idx="55">
                  <c:v>74.888839193151682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0632304"/>
        <c:axId val="1190631216"/>
      </c:lineChart>
      <c:catAx>
        <c:axId val="1190632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600"/>
            </a:pPr>
            <a:endParaRPr lang="de-DE"/>
          </a:p>
        </c:txPr>
        <c:crossAx val="1190631216"/>
        <c:crosses val="autoZero"/>
        <c:auto val="1"/>
        <c:lblAlgn val="ctr"/>
        <c:lblOffset val="100"/>
        <c:tickLblSkip val="5"/>
        <c:tickMarkSkip val="2"/>
        <c:noMultiLvlLbl val="0"/>
      </c:catAx>
      <c:valAx>
        <c:axId val="119063121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1190632304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37348433723399"/>
          <c:y val="7.5661735464885096E-2"/>
          <c:w val="0.77812740588533802"/>
          <c:h val="0.74935525030174099"/>
        </c:manualLayout>
      </c:layout>
      <c:lineChart>
        <c:grouping val="standard"/>
        <c:varyColors val="0"/>
        <c:ser>
          <c:idx val="1"/>
          <c:order val="0"/>
          <c:tx>
            <c:strRef>
              <c:f>'Figure 1.2'!$B$4</c:f>
              <c:strCache>
                <c:ptCount val="1"/>
                <c:pt idx="0">
                  <c:v>GDP per capita (constant 2010 US$) [NY.GDP.PCAP.KD]</c:v>
                </c:pt>
              </c:strCache>
            </c:strRef>
          </c:tx>
          <c:spPr>
            <a:ln w="50800"/>
          </c:spPr>
          <c:marker>
            <c:symbol val="none"/>
          </c:marker>
          <c:cat>
            <c:strRef>
              <c:f>'Figure 1.2'!$A$5:$A$60</c:f>
              <c:strCache>
                <c:ptCount val="56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</c:strCache>
            </c:strRef>
          </c:cat>
          <c:val>
            <c:numRef>
              <c:f>'Figure 1.2'!$B$5:$B$60</c:f>
              <c:numCache>
                <c:formatCode>General</c:formatCode>
                <c:ptCount val="56"/>
                <c:pt idx="0">
                  <c:v>3679.716286188218</c:v>
                </c:pt>
                <c:pt idx="1">
                  <c:v>3786.5270357593749</c:v>
                </c:pt>
                <c:pt idx="2">
                  <c:v>3929.050656493207</c:v>
                </c:pt>
                <c:pt idx="3">
                  <c:v>4049.4804172931299</c:v>
                </c:pt>
                <c:pt idx="4">
                  <c:v>4231.8707280676708</c:v>
                </c:pt>
                <c:pt idx="5">
                  <c:v>4378.107555472413</c:v>
                </c:pt>
                <c:pt idx="6">
                  <c:v>4535.6710730358927</c:v>
                </c:pt>
                <c:pt idx="7">
                  <c:v>4639.8216821426358</c:v>
                </c:pt>
                <c:pt idx="8">
                  <c:v>4827.6938343202828</c:v>
                </c:pt>
                <c:pt idx="9">
                  <c:v>5016.502910325511</c:v>
                </c:pt>
                <c:pt idx="10">
                  <c:v>5129.2045338635753</c:v>
                </c:pt>
                <c:pt idx="11">
                  <c:v>5237.5437444114004</c:v>
                </c:pt>
                <c:pt idx="12">
                  <c:v>5424.6081583920168</c:v>
                </c:pt>
                <c:pt idx="13">
                  <c:v>5663.5173308153426</c:v>
                </c:pt>
                <c:pt idx="14">
                  <c:v>5665.5607533619204</c:v>
                </c:pt>
                <c:pt idx="15">
                  <c:v>5611.9319894743167</c:v>
                </c:pt>
                <c:pt idx="16">
                  <c:v>5803.5753664976701</c:v>
                </c:pt>
                <c:pt idx="17">
                  <c:v>5931.5738191099372</c:v>
                </c:pt>
                <c:pt idx="18">
                  <c:v>6068.3425353551402</c:v>
                </c:pt>
                <c:pt idx="19">
                  <c:v>6208.2588629463253</c:v>
                </c:pt>
                <c:pt idx="20">
                  <c:v>6221.6533865213032</c:v>
                </c:pt>
                <c:pt idx="21">
                  <c:v>6233.0308915415226</c:v>
                </c:pt>
                <c:pt idx="22">
                  <c:v>6154.6518242312104</c:v>
                </c:pt>
                <c:pt idx="23">
                  <c:v>6200.2021052622531</c:v>
                </c:pt>
                <c:pt idx="24">
                  <c:v>6372.1993521556496</c:v>
                </c:pt>
                <c:pt idx="25">
                  <c:v>6507.8480868449906</c:v>
                </c:pt>
                <c:pt idx="26">
                  <c:v>6602.0574650245362</c:v>
                </c:pt>
                <c:pt idx="27">
                  <c:v>6720.2512528673478</c:v>
                </c:pt>
                <c:pt idx="28">
                  <c:v>6907.7941720784829</c:v>
                </c:pt>
                <c:pt idx="29">
                  <c:v>7045.1475628680446</c:v>
                </c:pt>
                <c:pt idx="30">
                  <c:v>7129.4591320094496</c:v>
                </c:pt>
                <c:pt idx="31">
                  <c:v>7110.2115093891071</c:v>
                </c:pt>
                <c:pt idx="32">
                  <c:v>7126.3374756914172</c:v>
                </c:pt>
                <c:pt idx="33">
                  <c:v>7133.9326522675346</c:v>
                </c:pt>
                <c:pt idx="34">
                  <c:v>7240.7464233206847</c:v>
                </c:pt>
                <c:pt idx="35">
                  <c:v>7344.2671926001594</c:v>
                </c:pt>
                <c:pt idx="36">
                  <c:v>7480.3956521863902</c:v>
                </c:pt>
                <c:pt idx="37">
                  <c:v>7651.3750219679596</c:v>
                </c:pt>
                <c:pt idx="38">
                  <c:v>7729.4037904353427</c:v>
                </c:pt>
                <c:pt idx="39">
                  <c:v>7877.9094604239499</c:v>
                </c:pt>
                <c:pt idx="40">
                  <c:v>8111.7402648009001</c:v>
                </c:pt>
                <c:pt idx="41">
                  <c:v>8165.0689599134703</c:v>
                </c:pt>
                <c:pt idx="42">
                  <c:v>8238.6822277760893</c:v>
                </c:pt>
                <c:pt idx="43">
                  <c:v>8372.2160106693646</c:v>
                </c:pt>
                <c:pt idx="44">
                  <c:v>8638.477250044647</c:v>
                </c:pt>
                <c:pt idx="45">
                  <c:v>8858.3512380905686</c:v>
                </c:pt>
                <c:pt idx="46">
                  <c:v>9132.9231703514088</c:v>
                </c:pt>
                <c:pt idx="47">
                  <c:v>9411.7289095538636</c:v>
                </c:pt>
                <c:pt idx="48">
                  <c:v>9468.2982323861124</c:v>
                </c:pt>
                <c:pt idx="49">
                  <c:v>9194.8351707293368</c:v>
                </c:pt>
                <c:pt idx="50">
                  <c:v>9482.1501878557738</c:v>
                </c:pt>
                <c:pt idx="51">
                  <c:v>9659.8390726749021</c:v>
                </c:pt>
                <c:pt idx="52">
                  <c:v>9780.8235439875007</c:v>
                </c:pt>
                <c:pt idx="53">
                  <c:v>9902.1728942861428</c:v>
                </c:pt>
                <c:pt idx="54">
                  <c:v>10049.8985377606</c:v>
                </c:pt>
                <c:pt idx="55">
                  <c:v>10193.62731417069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0039616"/>
        <c:axId val="1190047232"/>
      </c:lineChart>
      <c:catAx>
        <c:axId val="1190039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190047232"/>
        <c:crosses val="autoZero"/>
        <c:auto val="1"/>
        <c:lblAlgn val="ctr"/>
        <c:lblOffset val="100"/>
        <c:tickLblSkip val="5"/>
        <c:tickMarkSkip val="2"/>
        <c:noMultiLvlLbl val="0"/>
      </c:catAx>
      <c:valAx>
        <c:axId val="119004723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800" dirty="0"/>
                  <a:t>GDP per </a:t>
                </a:r>
                <a:r>
                  <a:rPr lang="en-US" sz="1800" dirty="0" smtClean="0"/>
                  <a:t>capita </a:t>
                </a:r>
                <a:br>
                  <a:rPr lang="en-US" sz="1800" dirty="0" smtClean="0"/>
                </a:br>
                <a:r>
                  <a:rPr lang="en-US" sz="1800" dirty="0"/>
                  <a:t>(</a:t>
                </a:r>
                <a:r>
                  <a:rPr lang="en-US" sz="1800" b="1" i="0" u="none" strike="noStrike" baseline="0" dirty="0"/>
                  <a:t>Constant 2010 US$)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3.2944346201782798E-2"/>
              <c:y val="0.19527719983907099"/>
            </c:manualLayout>
          </c:layout>
          <c:overlay val="0"/>
          <c:spPr>
            <a:noFill/>
            <a:ln w="25400">
              <a:noFill/>
            </a:ln>
          </c:spPr>
        </c:title>
        <c:numFmt formatCode="#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190039616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14977624199899"/>
          <c:y val="0.103779290270785"/>
          <c:w val="0.83837602673766498"/>
          <c:h val="0.73894240618215001"/>
        </c:manualLayout>
      </c:layout>
      <c:scatterChart>
        <c:scatterStyle val="lineMarker"/>
        <c:varyColors val="0"/>
        <c:ser>
          <c:idx val="0"/>
          <c:order val="0"/>
          <c:tx>
            <c:strRef>
              <c:f>'Figure 1.3'!$B$5</c:f>
              <c:strCache>
                <c:ptCount val="1"/>
                <c:pt idx="0">
                  <c:v>Western Europe</c:v>
                </c:pt>
              </c:strCache>
            </c:strRef>
          </c:tx>
          <c:spPr>
            <a:ln w="63500">
              <a:solidFill>
                <a:schemeClr val="tx2"/>
              </a:solidFill>
            </a:ln>
          </c:spPr>
          <c:marker>
            <c:symbol val="none"/>
          </c:marker>
          <c:xVal>
            <c:numRef>
              <c:f>'Figure 1.3'!$A$6:$A$171</c:f>
              <c:numCache>
                <c:formatCode>General</c:formatCode>
                <c:ptCount val="166"/>
                <c:pt idx="0">
                  <c:v>1850</c:v>
                </c:pt>
                <c:pt idx="1">
                  <c:v>1851</c:v>
                </c:pt>
                <c:pt idx="2">
                  <c:v>1852</c:v>
                </c:pt>
                <c:pt idx="3">
                  <c:v>1853</c:v>
                </c:pt>
                <c:pt idx="4">
                  <c:v>1854</c:v>
                </c:pt>
                <c:pt idx="5">
                  <c:v>1855</c:v>
                </c:pt>
                <c:pt idx="6">
                  <c:v>1856</c:v>
                </c:pt>
                <c:pt idx="7">
                  <c:v>1857</c:v>
                </c:pt>
                <c:pt idx="8">
                  <c:v>1858</c:v>
                </c:pt>
                <c:pt idx="9">
                  <c:v>1859</c:v>
                </c:pt>
                <c:pt idx="10">
                  <c:v>1860</c:v>
                </c:pt>
                <c:pt idx="11">
                  <c:v>1861</c:v>
                </c:pt>
                <c:pt idx="12">
                  <c:v>1862</c:v>
                </c:pt>
                <c:pt idx="13">
                  <c:v>1863</c:v>
                </c:pt>
                <c:pt idx="14">
                  <c:v>1864</c:v>
                </c:pt>
                <c:pt idx="15">
                  <c:v>1865</c:v>
                </c:pt>
                <c:pt idx="16">
                  <c:v>1866</c:v>
                </c:pt>
                <c:pt idx="17">
                  <c:v>1867</c:v>
                </c:pt>
                <c:pt idx="18">
                  <c:v>1868</c:v>
                </c:pt>
                <c:pt idx="19">
                  <c:v>1869</c:v>
                </c:pt>
                <c:pt idx="20">
                  <c:v>1870</c:v>
                </c:pt>
                <c:pt idx="21">
                  <c:v>1871</c:v>
                </c:pt>
                <c:pt idx="22">
                  <c:v>1872</c:v>
                </c:pt>
                <c:pt idx="23">
                  <c:v>1873</c:v>
                </c:pt>
                <c:pt idx="24">
                  <c:v>1874</c:v>
                </c:pt>
                <c:pt idx="25">
                  <c:v>1875</c:v>
                </c:pt>
                <c:pt idx="26">
                  <c:v>1876</c:v>
                </c:pt>
                <c:pt idx="27">
                  <c:v>1877</c:v>
                </c:pt>
                <c:pt idx="28">
                  <c:v>1878</c:v>
                </c:pt>
                <c:pt idx="29">
                  <c:v>1879</c:v>
                </c:pt>
                <c:pt idx="30">
                  <c:v>1880</c:v>
                </c:pt>
                <c:pt idx="31">
                  <c:v>1881</c:v>
                </c:pt>
                <c:pt idx="32">
                  <c:v>1882</c:v>
                </c:pt>
                <c:pt idx="33">
                  <c:v>1883</c:v>
                </c:pt>
                <c:pt idx="34">
                  <c:v>1884</c:v>
                </c:pt>
                <c:pt idx="35">
                  <c:v>1885</c:v>
                </c:pt>
                <c:pt idx="36">
                  <c:v>1886</c:v>
                </c:pt>
                <c:pt idx="37">
                  <c:v>1887</c:v>
                </c:pt>
                <c:pt idx="38">
                  <c:v>1888</c:v>
                </c:pt>
                <c:pt idx="39">
                  <c:v>1889</c:v>
                </c:pt>
                <c:pt idx="40">
                  <c:v>1890</c:v>
                </c:pt>
                <c:pt idx="41">
                  <c:v>1891</c:v>
                </c:pt>
                <c:pt idx="42">
                  <c:v>1892</c:v>
                </c:pt>
                <c:pt idx="43">
                  <c:v>1893</c:v>
                </c:pt>
                <c:pt idx="44">
                  <c:v>1894</c:v>
                </c:pt>
                <c:pt idx="45">
                  <c:v>1895</c:v>
                </c:pt>
                <c:pt idx="46">
                  <c:v>1896</c:v>
                </c:pt>
                <c:pt idx="47">
                  <c:v>1897</c:v>
                </c:pt>
                <c:pt idx="48">
                  <c:v>1898</c:v>
                </c:pt>
                <c:pt idx="49">
                  <c:v>1899</c:v>
                </c:pt>
                <c:pt idx="50">
                  <c:v>1900</c:v>
                </c:pt>
                <c:pt idx="51">
                  <c:v>1901</c:v>
                </c:pt>
                <c:pt idx="52">
                  <c:v>1902</c:v>
                </c:pt>
                <c:pt idx="53">
                  <c:v>1903</c:v>
                </c:pt>
                <c:pt idx="54">
                  <c:v>1904</c:v>
                </c:pt>
                <c:pt idx="55">
                  <c:v>1905</c:v>
                </c:pt>
                <c:pt idx="56">
                  <c:v>1906</c:v>
                </c:pt>
                <c:pt idx="57">
                  <c:v>1907</c:v>
                </c:pt>
                <c:pt idx="58">
                  <c:v>1908</c:v>
                </c:pt>
                <c:pt idx="59">
                  <c:v>1909</c:v>
                </c:pt>
                <c:pt idx="60">
                  <c:v>1910</c:v>
                </c:pt>
                <c:pt idx="61">
                  <c:v>1911</c:v>
                </c:pt>
                <c:pt idx="62">
                  <c:v>1912</c:v>
                </c:pt>
                <c:pt idx="63">
                  <c:v>1913</c:v>
                </c:pt>
                <c:pt idx="64">
                  <c:v>1914</c:v>
                </c:pt>
                <c:pt idx="65">
                  <c:v>1915</c:v>
                </c:pt>
                <c:pt idx="66">
                  <c:v>1916</c:v>
                </c:pt>
                <c:pt idx="67">
                  <c:v>1917</c:v>
                </c:pt>
                <c:pt idx="68">
                  <c:v>1918</c:v>
                </c:pt>
                <c:pt idx="69">
                  <c:v>1919</c:v>
                </c:pt>
                <c:pt idx="70">
                  <c:v>1920</c:v>
                </c:pt>
                <c:pt idx="71">
                  <c:v>1921</c:v>
                </c:pt>
                <c:pt idx="72">
                  <c:v>1922</c:v>
                </c:pt>
                <c:pt idx="73">
                  <c:v>1923</c:v>
                </c:pt>
                <c:pt idx="74">
                  <c:v>1924</c:v>
                </c:pt>
                <c:pt idx="75">
                  <c:v>1925</c:v>
                </c:pt>
                <c:pt idx="76">
                  <c:v>1926</c:v>
                </c:pt>
                <c:pt idx="77">
                  <c:v>1927</c:v>
                </c:pt>
                <c:pt idx="78">
                  <c:v>1928</c:v>
                </c:pt>
                <c:pt idx="79">
                  <c:v>1929</c:v>
                </c:pt>
                <c:pt idx="80">
                  <c:v>1930</c:v>
                </c:pt>
                <c:pt idx="81">
                  <c:v>1931</c:v>
                </c:pt>
                <c:pt idx="82">
                  <c:v>1932</c:v>
                </c:pt>
                <c:pt idx="83">
                  <c:v>1933</c:v>
                </c:pt>
                <c:pt idx="84">
                  <c:v>1934</c:v>
                </c:pt>
                <c:pt idx="85">
                  <c:v>1935</c:v>
                </c:pt>
                <c:pt idx="86">
                  <c:v>1936</c:v>
                </c:pt>
                <c:pt idx="87">
                  <c:v>1937</c:v>
                </c:pt>
                <c:pt idx="88">
                  <c:v>1938</c:v>
                </c:pt>
                <c:pt idx="89">
                  <c:v>1939</c:v>
                </c:pt>
                <c:pt idx="90">
                  <c:v>1940</c:v>
                </c:pt>
                <c:pt idx="91">
                  <c:v>1941</c:v>
                </c:pt>
                <c:pt idx="92">
                  <c:v>1942</c:v>
                </c:pt>
                <c:pt idx="93">
                  <c:v>1943</c:v>
                </c:pt>
                <c:pt idx="94">
                  <c:v>1944</c:v>
                </c:pt>
                <c:pt idx="95">
                  <c:v>1945</c:v>
                </c:pt>
                <c:pt idx="96">
                  <c:v>1946</c:v>
                </c:pt>
                <c:pt idx="97">
                  <c:v>1947</c:v>
                </c:pt>
                <c:pt idx="98">
                  <c:v>1948</c:v>
                </c:pt>
                <c:pt idx="99">
                  <c:v>1949</c:v>
                </c:pt>
                <c:pt idx="100">
                  <c:v>1950</c:v>
                </c:pt>
                <c:pt idx="101">
                  <c:v>1951</c:v>
                </c:pt>
                <c:pt idx="102">
                  <c:v>1952</c:v>
                </c:pt>
                <c:pt idx="103">
                  <c:v>1953</c:v>
                </c:pt>
                <c:pt idx="104">
                  <c:v>1954</c:v>
                </c:pt>
                <c:pt idx="105">
                  <c:v>1955</c:v>
                </c:pt>
                <c:pt idx="106">
                  <c:v>1956</c:v>
                </c:pt>
                <c:pt idx="107">
                  <c:v>1957</c:v>
                </c:pt>
                <c:pt idx="108">
                  <c:v>1958</c:v>
                </c:pt>
                <c:pt idx="109">
                  <c:v>1959</c:v>
                </c:pt>
                <c:pt idx="110">
                  <c:v>1960</c:v>
                </c:pt>
                <c:pt idx="111">
                  <c:v>1961</c:v>
                </c:pt>
                <c:pt idx="112">
                  <c:v>1962</c:v>
                </c:pt>
                <c:pt idx="113">
                  <c:v>1963</c:v>
                </c:pt>
                <c:pt idx="114">
                  <c:v>1964</c:v>
                </c:pt>
                <c:pt idx="115">
                  <c:v>1965</c:v>
                </c:pt>
                <c:pt idx="116">
                  <c:v>1966</c:v>
                </c:pt>
                <c:pt idx="117">
                  <c:v>1967</c:v>
                </c:pt>
                <c:pt idx="118">
                  <c:v>1968</c:v>
                </c:pt>
                <c:pt idx="119">
                  <c:v>1969</c:v>
                </c:pt>
                <c:pt idx="120">
                  <c:v>1970</c:v>
                </c:pt>
                <c:pt idx="121">
                  <c:v>1971</c:v>
                </c:pt>
                <c:pt idx="122">
                  <c:v>1972</c:v>
                </c:pt>
                <c:pt idx="123">
                  <c:v>1973</c:v>
                </c:pt>
                <c:pt idx="124">
                  <c:v>1974</c:v>
                </c:pt>
                <c:pt idx="125">
                  <c:v>1975</c:v>
                </c:pt>
                <c:pt idx="126">
                  <c:v>1976</c:v>
                </c:pt>
                <c:pt idx="127">
                  <c:v>1977</c:v>
                </c:pt>
                <c:pt idx="128">
                  <c:v>1978</c:v>
                </c:pt>
                <c:pt idx="129">
                  <c:v>1979</c:v>
                </c:pt>
                <c:pt idx="130">
                  <c:v>1980</c:v>
                </c:pt>
                <c:pt idx="131">
                  <c:v>1981</c:v>
                </c:pt>
                <c:pt idx="132">
                  <c:v>1982</c:v>
                </c:pt>
                <c:pt idx="133">
                  <c:v>1983</c:v>
                </c:pt>
                <c:pt idx="134">
                  <c:v>1984</c:v>
                </c:pt>
                <c:pt idx="135">
                  <c:v>1985</c:v>
                </c:pt>
                <c:pt idx="136">
                  <c:v>1986</c:v>
                </c:pt>
                <c:pt idx="137">
                  <c:v>1987</c:v>
                </c:pt>
                <c:pt idx="138">
                  <c:v>1988</c:v>
                </c:pt>
                <c:pt idx="139">
                  <c:v>1989</c:v>
                </c:pt>
                <c:pt idx="140">
                  <c:v>1990</c:v>
                </c:pt>
                <c:pt idx="141">
                  <c:v>1991</c:v>
                </c:pt>
                <c:pt idx="142">
                  <c:v>1992</c:v>
                </c:pt>
                <c:pt idx="143">
                  <c:v>1993</c:v>
                </c:pt>
                <c:pt idx="144">
                  <c:v>1994</c:v>
                </c:pt>
                <c:pt idx="145">
                  <c:v>1995</c:v>
                </c:pt>
                <c:pt idx="146">
                  <c:v>1996</c:v>
                </c:pt>
                <c:pt idx="147">
                  <c:v>1997</c:v>
                </c:pt>
                <c:pt idx="148">
                  <c:v>1998</c:v>
                </c:pt>
                <c:pt idx="149">
                  <c:v>1999</c:v>
                </c:pt>
                <c:pt idx="150">
                  <c:v>2000</c:v>
                </c:pt>
                <c:pt idx="151">
                  <c:v>2001</c:v>
                </c:pt>
                <c:pt idx="152">
                  <c:v>2002</c:v>
                </c:pt>
                <c:pt idx="153">
                  <c:v>2003</c:v>
                </c:pt>
                <c:pt idx="154">
                  <c:v>2004</c:v>
                </c:pt>
                <c:pt idx="155">
                  <c:v>2005</c:v>
                </c:pt>
                <c:pt idx="156">
                  <c:v>2006</c:v>
                </c:pt>
                <c:pt idx="157">
                  <c:v>2007</c:v>
                </c:pt>
                <c:pt idx="158">
                  <c:v>2008</c:v>
                </c:pt>
                <c:pt idx="159">
                  <c:v>2009</c:v>
                </c:pt>
                <c:pt idx="160">
                  <c:v>2010</c:v>
                </c:pt>
                <c:pt idx="161">
                  <c:v>2011</c:v>
                </c:pt>
                <c:pt idx="162">
                  <c:v>2012</c:v>
                </c:pt>
                <c:pt idx="163">
                  <c:v>2013</c:v>
                </c:pt>
                <c:pt idx="164">
                  <c:v>2014</c:v>
                </c:pt>
                <c:pt idx="165">
                  <c:v>2015</c:v>
                </c:pt>
              </c:numCache>
            </c:numRef>
          </c:xVal>
          <c:yVal>
            <c:numRef>
              <c:f>'Figure 1.3'!$B$6:$B$171</c:f>
              <c:numCache>
                <c:formatCode>General</c:formatCode>
                <c:ptCount val="166"/>
                <c:pt idx="0">
                  <c:v>0.26031366658251698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0.36619832502715599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0.53528718200904801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0.673986741978992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0.90207996799882195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0.81510756755005598</c:v>
                </c:pt>
                <c:pt idx="72">
                  <c:v>0.88449059791598195</c:v>
                </c:pt>
                <c:pt idx="73">
                  <c:v>0.87678355089238302</c:v>
                </c:pt>
                <c:pt idx="74">
                  <c:v>0.94400789161927701</c:v>
                </c:pt>
                <c:pt idx="75">
                  <c:v>0.99480631727681401</c:v>
                </c:pt>
                <c:pt idx="76">
                  <c:v>1.006943340192467</c:v>
                </c:pt>
                <c:pt idx="77">
                  <c:v>1.055787893852143</c:v>
                </c:pt>
                <c:pt idx="78">
                  <c:v>1.0983817199891279</c:v>
                </c:pt>
                <c:pt idx="79">
                  <c:v>1.1321063501085209</c:v>
                </c:pt>
                <c:pt idx="80">
                  <c:v>1.1136948262576649</c:v>
                </c:pt>
                <c:pt idx="81">
                  <c:v>1.0601225574570541</c:v>
                </c:pt>
                <c:pt idx="82">
                  <c:v>1.032490071498277</c:v>
                </c:pt>
                <c:pt idx="83">
                  <c:v>1.0678780919159681</c:v>
                </c:pt>
                <c:pt idx="84">
                  <c:v>1.1111772281391921</c:v>
                </c:pt>
                <c:pt idx="85">
                  <c:v>1.1566040475772641</c:v>
                </c:pt>
                <c:pt idx="86">
                  <c:v>1.192470263930401</c:v>
                </c:pt>
                <c:pt idx="87">
                  <c:v>1.248288555660034</c:v>
                </c:pt>
                <c:pt idx="88">
                  <c:v>1.2810999530543561</c:v>
                </c:pt>
                <c:pt idx="89">
                  <c:v>1.3567920888427261</c:v>
                </c:pt>
                <c:pt idx="90">
                  <c:v>1.3369219064889251</c:v>
                </c:pt>
                <c:pt idx="91">
                  <c:v>1.348111674214453</c:v>
                </c:pt>
                <c:pt idx="92">
                  <c:v>1.339441315521031</c:v>
                </c:pt>
                <c:pt idx="93">
                  <c:v>1.3398770910101609</c:v>
                </c:pt>
                <c:pt idx="94">
                  <c:v>1.2878316193572801</c:v>
                </c:pt>
                <c:pt idx="95">
                  <c:v>1.1192699372871719</c:v>
                </c:pt>
                <c:pt idx="96">
                  <c:v>1.0654986383445311</c:v>
                </c:pt>
                <c:pt idx="97">
                  <c:v>1.1380532640960479</c:v>
                </c:pt>
                <c:pt idx="98">
                  <c:v>1.2157852787962331</c:v>
                </c:pt>
                <c:pt idx="99">
                  <c:v>1.311193222040842</c:v>
                </c:pt>
                <c:pt idx="100">
                  <c:v>1.396287034377043</c:v>
                </c:pt>
                <c:pt idx="101">
                  <c:v>1.4788164979267051</c:v>
                </c:pt>
                <c:pt idx="102">
                  <c:v>1.5322931498128061</c:v>
                </c:pt>
                <c:pt idx="103">
                  <c:v>1.6104975513947479</c:v>
                </c:pt>
                <c:pt idx="104">
                  <c:v>1.6991648897923299</c:v>
                </c:pt>
                <c:pt idx="105">
                  <c:v>1.8050984028551811</c:v>
                </c:pt>
                <c:pt idx="106">
                  <c:v>1.8877390052280929</c:v>
                </c:pt>
                <c:pt idx="107">
                  <c:v>1.9701630945381541</c:v>
                </c:pt>
                <c:pt idx="108">
                  <c:v>2.0184870945381541</c:v>
                </c:pt>
                <c:pt idx="109">
                  <c:v>2.1151369955117771</c:v>
                </c:pt>
                <c:pt idx="110">
                  <c:v>2.251312249231189</c:v>
                </c:pt>
                <c:pt idx="111">
                  <c:v>2.371373212712133</c:v>
                </c:pt>
                <c:pt idx="112">
                  <c:v>2.4879852265039508</c:v>
                </c:pt>
                <c:pt idx="113">
                  <c:v>2.6045742021579201</c:v>
                </c:pt>
                <c:pt idx="114">
                  <c:v>2.7623229218602652</c:v>
                </c:pt>
                <c:pt idx="115">
                  <c:v>2.878096411036243</c:v>
                </c:pt>
                <c:pt idx="116">
                  <c:v>2.9858110279182308</c:v>
                </c:pt>
                <c:pt idx="117">
                  <c:v>3.0917107227349452</c:v>
                </c:pt>
                <c:pt idx="118">
                  <c:v>3.2558038647723682</c:v>
                </c:pt>
                <c:pt idx="119">
                  <c:v>3.4420829564989148</c:v>
                </c:pt>
                <c:pt idx="120">
                  <c:v>3.593297444595696</c:v>
                </c:pt>
                <c:pt idx="121">
                  <c:v>3.715846153003139</c:v>
                </c:pt>
                <c:pt idx="122">
                  <c:v>3.879752938725296</c:v>
                </c:pt>
                <c:pt idx="123">
                  <c:v>4.1010336572110084</c:v>
                </c:pt>
                <c:pt idx="124">
                  <c:v>4.1900279277353336</c:v>
                </c:pt>
                <c:pt idx="125">
                  <c:v>4.171107011300724</c:v>
                </c:pt>
                <c:pt idx="126">
                  <c:v>4.3511411696268842</c:v>
                </c:pt>
                <c:pt idx="127">
                  <c:v>4.4763797555568301</c:v>
                </c:pt>
                <c:pt idx="128">
                  <c:v>4.6082568609545467</c:v>
                </c:pt>
                <c:pt idx="129">
                  <c:v>4.7758311101057096</c:v>
                </c:pt>
                <c:pt idx="130">
                  <c:v>4.8498449416911331</c:v>
                </c:pt>
                <c:pt idx="131">
                  <c:v>4.8602299571989667</c:v>
                </c:pt>
                <c:pt idx="132">
                  <c:v>4.9013226893324404</c:v>
                </c:pt>
                <c:pt idx="133">
                  <c:v>4.9906592664811873</c:v>
                </c:pt>
                <c:pt idx="134">
                  <c:v>5.1095251461452786</c:v>
                </c:pt>
                <c:pt idx="135">
                  <c:v>5.2368785606643558</c:v>
                </c:pt>
                <c:pt idx="136">
                  <c:v>5.3842183623132946</c:v>
                </c:pt>
                <c:pt idx="137">
                  <c:v>5.5389316318790707</c:v>
                </c:pt>
                <c:pt idx="138">
                  <c:v>5.7631328914235889</c:v>
                </c:pt>
                <c:pt idx="139">
                  <c:v>5.9618507910197076</c:v>
                </c:pt>
                <c:pt idx="140">
                  <c:v>6.0335010000000002</c:v>
                </c:pt>
                <c:pt idx="141">
                  <c:v>6.1442679848559809</c:v>
                </c:pt>
                <c:pt idx="142">
                  <c:v>6.2216683270645534</c:v>
                </c:pt>
                <c:pt idx="143">
                  <c:v>6.2063674017392101</c:v>
                </c:pt>
                <c:pt idx="144">
                  <c:v>6.3808689760840496</c:v>
                </c:pt>
                <c:pt idx="145">
                  <c:v>6.5463617076905969</c:v>
                </c:pt>
                <c:pt idx="146">
                  <c:v>6.6654731415009687</c:v>
                </c:pt>
                <c:pt idx="147">
                  <c:v>6.8521029249341474</c:v>
                </c:pt>
                <c:pt idx="148">
                  <c:v>7.0370569999999946</c:v>
                </c:pt>
                <c:pt idx="149">
                  <c:v>7.2480159999999936</c:v>
                </c:pt>
                <c:pt idx="150">
                  <c:v>7.537541</c:v>
                </c:pt>
                <c:pt idx="151">
                  <c:v>7.6757920000000004</c:v>
                </c:pt>
                <c:pt idx="152">
                  <c:v>7.7629409999999908</c:v>
                </c:pt>
                <c:pt idx="153">
                  <c:v>7.8530899999999946</c:v>
                </c:pt>
                <c:pt idx="154">
                  <c:v>8.0322209999999998</c:v>
                </c:pt>
                <c:pt idx="155">
                  <c:v>8.1813189999999985</c:v>
                </c:pt>
                <c:pt idx="156">
                  <c:v>8.4266380000000005</c:v>
                </c:pt>
                <c:pt idx="157">
                  <c:v>8.6466679999999982</c:v>
                </c:pt>
                <c:pt idx="158">
                  <c:v>8.6980289999999982</c:v>
                </c:pt>
                <c:pt idx="159">
                  <c:v>8.3240137529999991</c:v>
                </c:pt>
                <c:pt idx="160">
                  <c:v>8.4982353608502876</c:v>
                </c:pt>
                <c:pt idx="161">
                  <c:v>8.6456797443610416</c:v>
                </c:pt>
                <c:pt idx="162">
                  <c:v>8.6131719885222449</c:v>
                </c:pt>
                <c:pt idx="163">
                  <c:v>8.6373750018099908</c:v>
                </c:pt>
                <c:pt idx="164">
                  <c:v>8.7764367393391396</c:v>
                </c:pt>
                <c:pt idx="165">
                  <c:v>8.9801378360591997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'Figure 1.3'!$C$5</c:f>
              <c:strCache>
                <c:ptCount val="1"/>
                <c:pt idx="0">
                  <c:v>USA</c:v>
                </c:pt>
              </c:strCache>
            </c:strRef>
          </c:tx>
          <c:spPr>
            <a:ln w="63500"/>
          </c:spPr>
          <c:marker>
            <c:symbol val="none"/>
          </c:marker>
          <c:xVal>
            <c:numRef>
              <c:f>'Figure 1.3'!$A$6:$A$171</c:f>
              <c:numCache>
                <c:formatCode>General</c:formatCode>
                <c:ptCount val="166"/>
                <c:pt idx="0">
                  <c:v>1850</c:v>
                </c:pt>
                <c:pt idx="1">
                  <c:v>1851</c:v>
                </c:pt>
                <c:pt idx="2">
                  <c:v>1852</c:v>
                </c:pt>
                <c:pt idx="3">
                  <c:v>1853</c:v>
                </c:pt>
                <c:pt idx="4">
                  <c:v>1854</c:v>
                </c:pt>
                <c:pt idx="5">
                  <c:v>1855</c:v>
                </c:pt>
                <c:pt idx="6">
                  <c:v>1856</c:v>
                </c:pt>
                <c:pt idx="7">
                  <c:v>1857</c:v>
                </c:pt>
                <c:pt idx="8">
                  <c:v>1858</c:v>
                </c:pt>
                <c:pt idx="9">
                  <c:v>1859</c:v>
                </c:pt>
                <c:pt idx="10">
                  <c:v>1860</c:v>
                </c:pt>
                <c:pt idx="11">
                  <c:v>1861</c:v>
                </c:pt>
                <c:pt idx="12">
                  <c:v>1862</c:v>
                </c:pt>
                <c:pt idx="13">
                  <c:v>1863</c:v>
                </c:pt>
                <c:pt idx="14">
                  <c:v>1864</c:v>
                </c:pt>
                <c:pt idx="15">
                  <c:v>1865</c:v>
                </c:pt>
                <c:pt idx="16">
                  <c:v>1866</c:v>
                </c:pt>
                <c:pt idx="17">
                  <c:v>1867</c:v>
                </c:pt>
                <c:pt idx="18">
                  <c:v>1868</c:v>
                </c:pt>
                <c:pt idx="19">
                  <c:v>1869</c:v>
                </c:pt>
                <c:pt idx="20">
                  <c:v>1870</c:v>
                </c:pt>
                <c:pt idx="21">
                  <c:v>1871</c:v>
                </c:pt>
                <c:pt idx="22">
                  <c:v>1872</c:v>
                </c:pt>
                <c:pt idx="23">
                  <c:v>1873</c:v>
                </c:pt>
                <c:pt idx="24">
                  <c:v>1874</c:v>
                </c:pt>
                <c:pt idx="25">
                  <c:v>1875</c:v>
                </c:pt>
                <c:pt idx="26">
                  <c:v>1876</c:v>
                </c:pt>
                <c:pt idx="27">
                  <c:v>1877</c:v>
                </c:pt>
                <c:pt idx="28">
                  <c:v>1878</c:v>
                </c:pt>
                <c:pt idx="29">
                  <c:v>1879</c:v>
                </c:pt>
                <c:pt idx="30">
                  <c:v>1880</c:v>
                </c:pt>
                <c:pt idx="31">
                  <c:v>1881</c:v>
                </c:pt>
                <c:pt idx="32">
                  <c:v>1882</c:v>
                </c:pt>
                <c:pt idx="33">
                  <c:v>1883</c:v>
                </c:pt>
                <c:pt idx="34">
                  <c:v>1884</c:v>
                </c:pt>
                <c:pt idx="35">
                  <c:v>1885</c:v>
                </c:pt>
                <c:pt idx="36">
                  <c:v>1886</c:v>
                </c:pt>
                <c:pt idx="37">
                  <c:v>1887</c:v>
                </c:pt>
                <c:pt idx="38">
                  <c:v>1888</c:v>
                </c:pt>
                <c:pt idx="39">
                  <c:v>1889</c:v>
                </c:pt>
                <c:pt idx="40">
                  <c:v>1890</c:v>
                </c:pt>
                <c:pt idx="41">
                  <c:v>1891</c:v>
                </c:pt>
                <c:pt idx="42">
                  <c:v>1892</c:v>
                </c:pt>
                <c:pt idx="43">
                  <c:v>1893</c:v>
                </c:pt>
                <c:pt idx="44">
                  <c:v>1894</c:v>
                </c:pt>
                <c:pt idx="45">
                  <c:v>1895</c:v>
                </c:pt>
                <c:pt idx="46">
                  <c:v>1896</c:v>
                </c:pt>
                <c:pt idx="47">
                  <c:v>1897</c:v>
                </c:pt>
                <c:pt idx="48">
                  <c:v>1898</c:v>
                </c:pt>
                <c:pt idx="49">
                  <c:v>1899</c:v>
                </c:pt>
                <c:pt idx="50">
                  <c:v>1900</c:v>
                </c:pt>
                <c:pt idx="51">
                  <c:v>1901</c:v>
                </c:pt>
                <c:pt idx="52">
                  <c:v>1902</c:v>
                </c:pt>
                <c:pt idx="53">
                  <c:v>1903</c:v>
                </c:pt>
                <c:pt idx="54">
                  <c:v>1904</c:v>
                </c:pt>
                <c:pt idx="55">
                  <c:v>1905</c:v>
                </c:pt>
                <c:pt idx="56">
                  <c:v>1906</c:v>
                </c:pt>
                <c:pt idx="57">
                  <c:v>1907</c:v>
                </c:pt>
                <c:pt idx="58">
                  <c:v>1908</c:v>
                </c:pt>
                <c:pt idx="59">
                  <c:v>1909</c:v>
                </c:pt>
                <c:pt idx="60">
                  <c:v>1910</c:v>
                </c:pt>
                <c:pt idx="61">
                  <c:v>1911</c:v>
                </c:pt>
                <c:pt idx="62">
                  <c:v>1912</c:v>
                </c:pt>
                <c:pt idx="63">
                  <c:v>1913</c:v>
                </c:pt>
                <c:pt idx="64">
                  <c:v>1914</c:v>
                </c:pt>
                <c:pt idx="65">
                  <c:v>1915</c:v>
                </c:pt>
                <c:pt idx="66">
                  <c:v>1916</c:v>
                </c:pt>
                <c:pt idx="67">
                  <c:v>1917</c:v>
                </c:pt>
                <c:pt idx="68">
                  <c:v>1918</c:v>
                </c:pt>
                <c:pt idx="69">
                  <c:v>1919</c:v>
                </c:pt>
                <c:pt idx="70">
                  <c:v>1920</c:v>
                </c:pt>
                <c:pt idx="71">
                  <c:v>1921</c:v>
                </c:pt>
                <c:pt idx="72">
                  <c:v>1922</c:v>
                </c:pt>
                <c:pt idx="73">
                  <c:v>1923</c:v>
                </c:pt>
                <c:pt idx="74">
                  <c:v>1924</c:v>
                </c:pt>
                <c:pt idx="75">
                  <c:v>1925</c:v>
                </c:pt>
                <c:pt idx="76">
                  <c:v>1926</c:v>
                </c:pt>
                <c:pt idx="77">
                  <c:v>1927</c:v>
                </c:pt>
                <c:pt idx="78">
                  <c:v>1928</c:v>
                </c:pt>
                <c:pt idx="79">
                  <c:v>1929</c:v>
                </c:pt>
                <c:pt idx="80">
                  <c:v>1930</c:v>
                </c:pt>
                <c:pt idx="81">
                  <c:v>1931</c:v>
                </c:pt>
                <c:pt idx="82">
                  <c:v>1932</c:v>
                </c:pt>
                <c:pt idx="83">
                  <c:v>1933</c:v>
                </c:pt>
                <c:pt idx="84">
                  <c:v>1934</c:v>
                </c:pt>
                <c:pt idx="85">
                  <c:v>1935</c:v>
                </c:pt>
                <c:pt idx="86">
                  <c:v>1936</c:v>
                </c:pt>
                <c:pt idx="87">
                  <c:v>1937</c:v>
                </c:pt>
                <c:pt idx="88">
                  <c:v>1938</c:v>
                </c:pt>
                <c:pt idx="89">
                  <c:v>1939</c:v>
                </c:pt>
                <c:pt idx="90">
                  <c:v>1940</c:v>
                </c:pt>
                <c:pt idx="91">
                  <c:v>1941</c:v>
                </c:pt>
                <c:pt idx="92">
                  <c:v>1942</c:v>
                </c:pt>
                <c:pt idx="93">
                  <c:v>1943</c:v>
                </c:pt>
                <c:pt idx="94">
                  <c:v>1944</c:v>
                </c:pt>
                <c:pt idx="95">
                  <c:v>1945</c:v>
                </c:pt>
                <c:pt idx="96">
                  <c:v>1946</c:v>
                </c:pt>
                <c:pt idx="97">
                  <c:v>1947</c:v>
                </c:pt>
                <c:pt idx="98">
                  <c:v>1948</c:v>
                </c:pt>
                <c:pt idx="99">
                  <c:v>1949</c:v>
                </c:pt>
                <c:pt idx="100">
                  <c:v>1950</c:v>
                </c:pt>
                <c:pt idx="101">
                  <c:v>1951</c:v>
                </c:pt>
                <c:pt idx="102">
                  <c:v>1952</c:v>
                </c:pt>
                <c:pt idx="103">
                  <c:v>1953</c:v>
                </c:pt>
                <c:pt idx="104">
                  <c:v>1954</c:v>
                </c:pt>
                <c:pt idx="105">
                  <c:v>1955</c:v>
                </c:pt>
                <c:pt idx="106">
                  <c:v>1956</c:v>
                </c:pt>
                <c:pt idx="107">
                  <c:v>1957</c:v>
                </c:pt>
                <c:pt idx="108">
                  <c:v>1958</c:v>
                </c:pt>
                <c:pt idx="109">
                  <c:v>1959</c:v>
                </c:pt>
                <c:pt idx="110">
                  <c:v>1960</c:v>
                </c:pt>
                <c:pt idx="111">
                  <c:v>1961</c:v>
                </c:pt>
                <c:pt idx="112">
                  <c:v>1962</c:v>
                </c:pt>
                <c:pt idx="113">
                  <c:v>1963</c:v>
                </c:pt>
                <c:pt idx="114">
                  <c:v>1964</c:v>
                </c:pt>
                <c:pt idx="115">
                  <c:v>1965</c:v>
                </c:pt>
                <c:pt idx="116">
                  <c:v>1966</c:v>
                </c:pt>
                <c:pt idx="117">
                  <c:v>1967</c:v>
                </c:pt>
                <c:pt idx="118">
                  <c:v>1968</c:v>
                </c:pt>
                <c:pt idx="119">
                  <c:v>1969</c:v>
                </c:pt>
                <c:pt idx="120">
                  <c:v>1970</c:v>
                </c:pt>
                <c:pt idx="121">
                  <c:v>1971</c:v>
                </c:pt>
                <c:pt idx="122">
                  <c:v>1972</c:v>
                </c:pt>
                <c:pt idx="123">
                  <c:v>1973</c:v>
                </c:pt>
                <c:pt idx="124">
                  <c:v>1974</c:v>
                </c:pt>
                <c:pt idx="125">
                  <c:v>1975</c:v>
                </c:pt>
                <c:pt idx="126">
                  <c:v>1976</c:v>
                </c:pt>
                <c:pt idx="127">
                  <c:v>1977</c:v>
                </c:pt>
                <c:pt idx="128">
                  <c:v>1978</c:v>
                </c:pt>
                <c:pt idx="129">
                  <c:v>1979</c:v>
                </c:pt>
                <c:pt idx="130">
                  <c:v>1980</c:v>
                </c:pt>
                <c:pt idx="131">
                  <c:v>1981</c:v>
                </c:pt>
                <c:pt idx="132">
                  <c:v>1982</c:v>
                </c:pt>
                <c:pt idx="133">
                  <c:v>1983</c:v>
                </c:pt>
                <c:pt idx="134">
                  <c:v>1984</c:v>
                </c:pt>
                <c:pt idx="135">
                  <c:v>1985</c:v>
                </c:pt>
                <c:pt idx="136">
                  <c:v>1986</c:v>
                </c:pt>
                <c:pt idx="137">
                  <c:v>1987</c:v>
                </c:pt>
                <c:pt idx="138">
                  <c:v>1988</c:v>
                </c:pt>
                <c:pt idx="139">
                  <c:v>1989</c:v>
                </c:pt>
                <c:pt idx="140">
                  <c:v>1990</c:v>
                </c:pt>
                <c:pt idx="141">
                  <c:v>1991</c:v>
                </c:pt>
                <c:pt idx="142">
                  <c:v>1992</c:v>
                </c:pt>
                <c:pt idx="143">
                  <c:v>1993</c:v>
                </c:pt>
                <c:pt idx="144">
                  <c:v>1994</c:v>
                </c:pt>
                <c:pt idx="145">
                  <c:v>1995</c:v>
                </c:pt>
                <c:pt idx="146">
                  <c:v>1996</c:v>
                </c:pt>
                <c:pt idx="147">
                  <c:v>1997</c:v>
                </c:pt>
                <c:pt idx="148">
                  <c:v>1998</c:v>
                </c:pt>
                <c:pt idx="149">
                  <c:v>1999</c:v>
                </c:pt>
                <c:pt idx="150">
                  <c:v>2000</c:v>
                </c:pt>
                <c:pt idx="151">
                  <c:v>2001</c:v>
                </c:pt>
                <c:pt idx="152">
                  <c:v>2002</c:v>
                </c:pt>
                <c:pt idx="153">
                  <c:v>2003</c:v>
                </c:pt>
                <c:pt idx="154">
                  <c:v>2004</c:v>
                </c:pt>
                <c:pt idx="155">
                  <c:v>2005</c:v>
                </c:pt>
                <c:pt idx="156">
                  <c:v>2006</c:v>
                </c:pt>
                <c:pt idx="157">
                  <c:v>2007</c:v>
                </c:pt>
                <c:pt idx="158">
                  <c:v>2008</c:v>
                </c:pt>
                <c:pt idx="159">
                  <c:v>2009</c:v>
                </c:pt>
                <c:pt idx="160">
                  <c:v>2010</c:v>
                </c:pt>
                <c:pt idx="161">
                  <c:v>2011</c:v>
                </c:pt>
                <c:pt idx="162">
                  <c:v>2012</c:v>
                </c:pt>
                <c:pt idx="163">
                  <c:v>2013</c:v>
                </c:pt>
                <c:pt idx="164">
                  <c:v>2014</c:v>
                </c:pt>
                <c:pt idx="165">
                  <c:v>2015</c:v>
                </c:pt>
              </c:numCache>
            </c:numRef>
          </c:xVal>
          <c:yVal>
            <c:numRef>
              <c:f>'Figure 1.3'!$C$6:$C$171</c:f>
              <c:numCache>
                <c:formatCode>General</c:formatCode>
                <c:ptCount val="166"/>
                <c:pt idx="0">
                  <c:v>4.2583000000000003E-2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6.9346000000000005E-2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9.8374000000000003E-2</c:v>
                </c:pt>
                <c:pt idx="21">
                  <c:v>0.102862</c:v>
                </c:pt>
                <c:pt idx="22">
                  <c:v>0.10706499999999999</c:v>
                </c:pt>
                <c:pt idx="23">
                  <c:v>0.11243599999999999</c:v>
                </c:pt>
                <c:pt idx="24">
                  <c:v>0.111735</c:v>
                </c:pt>
                <c:pt idx="25">
                  <c:v>0.117573</c:v>
                </c:pt>
                <c:pt idx="26">
                  <c:v>0.118974</c:v>
                </c:pt>
                <c:pt idx="27">
                  <c:v>0.12282700000000001</c:v>
                </c:pt>
                <c:pt idx="28">
                  <c:v>0.12796399999999999</c:v>
                </c:pt>
                <c:pt idx="29">
                  <c:v>0.14372599999999999</c:v>
                </c:pt>
                <c:pt idx="30">
                  <c:v>0.16065599999999999</c:v>
                </c:pt>
                <c:pt idx="31">
                  <c:v>0.166377</c:v>
                </c:pt>
                <c:pt idx="32">
                  <c:v>0.17700199999999999</c:v>
                </c:pt>
                <c:pt idx="33">
                  <c:v>0.18132200000000001</c:v>
                </c:pt>
                <c:pt idx="34">
                  <c:v>0.18459100000000001</c:v>
                </c:pt>
                <c:pt idx="35">
                  <c:v>0.18599199999999999</c:v>
                </c:pt>
                <c:pt idx="36">
                  <c:v>0.19159599999999999</c:v>
                </c:pt>
                <c:pt idx="37">
                  <c:v>0.200236</c:v>
                </c:pt>
                <c:pt idx="38">
                  <c:v>0.19930200000000001</c:v>
                </c:pt>
                <c:pt idx="39">
                  <c:v>0.21167800000000001</c:v>
                </c:pt>
                <c:pt idx="40">
                  <c:v>0.21471394499999999</c:v>
                </c:pt>
                <c:pt idx="41">
                  <c:v>0.22402683900000001</c:v>
                </c:pt>
                <c:pt idx="42">
                  <c:v>0.24575692499999999</c:v>
                </c:pt>
                <c:pt idx="43">
                  <c:v>0.233857116</c:v>
                </c:pt>
                <c:pt idx="44">
                  <c:v>0.22713113700000001</c:v>
                </c:pt>
                <c:pt idx="45">
                  <c:v>0.25455243599999999</c:v>
                </c:pt>
                <c:pt idx="46">
                  <c:v>0.249378606</c:v>
                </c:pt>
                <c:pt idx="47">
                  <c:v>0.27317822400000003</c:v>
                </c:pt>
                <c:pt idx="48">
                  <c:v>0.278869437</c:v>
                </c:pt>
                <c:pt idx="49">
                  <c:v>0.30422120400000002</c:v>
                </c:pt>
                <c:pt idx="50">
                  <c:v>0.31249933200000002</c:v>
                </c:pt>
                <c:pt idx="51">
                  <c:v>0.34768137599999999</c:v>
                </c:pt>
                <c:pt idx="52">
                  <c:v>0.35130305699999997</c:v>
                </c:pt>
                <c:pt idx="53">
                  <c:v>0.368376696</c:v>
                </c:pt>
                <c:pt idx="54">
                  <c:v>0.363720249</c:v>
                </c:pt>
                <c:pt idx="55">
                  <c:v>0.39062416500000002</c:v>
                </c:pt>
                <c:pt idx="56">
                  <c:v>0.43563648599999999</c:v>
                </c:pt>
                <c:pt idx="57">
                  <c:v>0.44236246499999998</c:v>
                </c:pt>
                <c:pt idx="58">
                  <c:v>0.40614565499999999</c:v>
                </c:pt>
                <c:pt idx="59">
                  <c:v>0.45581442300000002</c:v>
                </c:pt>
                <c:pt idx="60">
                  <c:v>0.46047086999999998</c:v>
                </c:pt>
                <c:pt idx="61">
                  <c:v>0.47547497700000002</c:v>
                </c:pt>
                <c:pt idx="62">
                  <c:v>0.49772244599999999</c:v>
                </c:pt>
                <c:pt idx="63">
                  <c:v>0.51738300000000004</c:v>
                </c:pt>
                <c:pt idx="64">
                  <c:v>0.47754450900000001</c:v>
                </c:pt>
                <c:pt idx="65">
                  <c:v>0.49099646699999999</c:v>
                </c:pt>
                <c:pt idx="66">
                  <c:v>0.55877363999999996</c:v>
                </c:pt>
                <c:pt idx="67">
                  <c:v>0.54480429900000005</c:v>
                </c:pt>
                <c:pt idx="68">
                  <c:v>0.59395568399999998</c:v>
                </c:pt>
                <c:pt idx="69">
                  <c:v>0.59912951400000003</c:v>
                </c:pt>
                <c:pt idx="70">
                  <c:v>0.59343830099999995</c:v>
                </c:pt>
                <c:pt idx="71">
                  <c:v>0.57998634299999996</c:v>
                </c:pt>
                <c:pt idx="72">
                  <c:v>0.61206408899999998</c:v>
                </c:pt>
                <c:pt idx="73">
                  <c:v>0.69277583700000001</c:v>
                </c:pt>
                <c:pt idx="74">
                  <c:v>0.71398854</c:v>
                </c:pt>
                <c:pt idx="75">
                  <c:v>0.730544796</c:v>
                </c:pt>
                <c:pt idx="76">
                  <c:v>0.77814403200000004</c:v>
                </c:pt>
                <c:pt idx="77">
                  <c:v>0.78590477700000005</c:v>
                </c:pt>
                <c:pt idx="78">
                  <c:v>0.79470028800000003</c:v>
                </c:pt>
                <c:pt idx="79">
                  <c:v>0.84333429000000004</c:v>
                </c:pt>
                <c:pt idx="80">
                  <c:v>0.76831375499999999</c:v>
                </c:pt>
                <c:pt idx="81">
                  <c:v>0.709332093</c:v>
                </c:pt>
                <c:pt idx="82">
                  <c:v>0.61568577000000002</c:v>
                </c:pt>
                <c:pt idx="83">
                  <c:v>0.60275119499999996</c:v>
                </c:pt>
                <c:pt idx="84">
                  <c:v>0.64931566500000004</c:v>
                </c:pt>
                <c:pt idx="85">
                  <c:v>0.69898443300000002</c:v>
                </c:pt>
                <c:pt idx="86">
                  <c:v>0.79832196899999996</c:v>
                </c:pt>
                <c:pt idx="87">
                  <c:v>0.83246924700000002</c:v>
                </c:pt>
                <c:pt idx="88">
                  <c:v>0.79935673500000004</c:v>
                </c:pt>
                <c:pt idx="89">
                  <c:v>0.86299484400000004</c:v>
                </c:pt>
                <c:pt idx="90">
                  <c:v>0.92973725100000004</c:v>
                </c:pt>
                <c:pt idx="91">
                  <c:v>1.0989214920000001</c:v>
                </c:pt>
                <c:pt idx="92">
                  <c:v>1.318809267</c:v>
                </c:pt>
                <c:pt idx="93">
                  <c:v>1.5811224479999999</c:v>
                </c:pt>
                <c:pt idx="94">
                  <c:v>1.7135724960000001</c:v>
                </c:pt>
                <c:pt idx="95">
                  <c:v>1.6447605569999999</c:v>
                </c:pt>
                <c:pt idx="96">
                  <c:v>1.3053573089999999</c:v>
                </c:pt>
                <c:pt idx="97">
                  <c:v>1.285696755</c:v>
                </c:pt>
                <c:pt idx="98">
                  <c:v>1.334330757</c:v>
                </c:pt>
                <c:pt idx="99">
                  <c:v>1.3395045869999991</c:v>
                </c:pt>
                <c:pt idx="100">
                  <c:v>1.455916</c:v>
                </c:pt>
                <c:pt idx="101">
                  <c:v>1.566784</c:v>
                </c:pt>
                <c:pt idx="102">
                  <c:v>1.6252450000000001</c:v>
                </c:pt>
                <c:pt idx="103">
                  <c:v>1.69997</c:v>
                </c:pt>
                <c:pt idx="104">
                  <c:v>1.688804</c:v>
                </c:pt>
                <c:pt idx="105">
                  <c:v>1.8081259999999999</c:v>
                </c:pt>
                <c:pt idx="106">
                  <c:v>1.8434550000000001</c:v>
                </c:pt>
                <c:pt idx="107">
                  <c:v>1.878063</c:v>
                </c:pt>
                <c:pt idx="108">
                  <c:v>1.8590880000000001</c:v>
                </c:pt>
                <c:pt idx="109">
                  <c:v>1.997061</c:v>
                </c:pt>
                <c:pt idx="110">
                  <c:v>2.0467270000000002</c:v>
                </c:pt>
                <c:pt idx="111">
                  <c:v>2.0943960000000001</c:v>
                </c:pt>
                <c:pt idx="112">
                  <c:v>2.2207319999999999</c:v>
                </c:pt>
                <c:pt idx="113">
                  <c:v>2.3167649999999971</c:v>
                </c:pt>
                <c:pt idx="114">
                  <c:v>2.4509150000000002</c:v>
                </c:pt>
                <c:pt idx="115">
                  <c:v>2.607294</c:v>
                </c:pt>
                <c:pt idx="116">
                  <c:v>2.7780860000000001</c:v>
                </c:pt>
                <c:pt idx="117">
                  <c:v>2.8475489999999981</c:v>
                </c:pt>
                <c:pt idx="118">
                  <c:v>2.9830809999999999</c:v>
                </c:pt>
                <c:pt idx="119">
                  <c:v>3.0765169999999991</c:v>
                </c:pt>
                <c:pt idx="120">
                  <c:v>3.0819000000000001</c:v>
                </c:pt>
                <c:pt idx="121">
                  <c:v>3.1781060000000001</c:v>
                </c:pt>
                <c:pt idx="122">
                  <c:v>3.346553999999998</c:v>
                </c:pt>
                <c:pt idx="123">
                  <c:v>3.536621999999999</c:v>
                </c:pt>
                <c:pt idx="124">
                  <c:v>3.5267240000000002</c:v>
                </c:pt>
                <c:pt idx="125">
                  <c:v>3.516824999999999</c:v>
                </c:pt>
                <c:pt idx="126">
                  <c:v>3.7011630000000002</c:v>
                </c:pt>
                <c:pt idx="127">
                  <c:v>3.8688289999999981</c:v>
                </c:pt>
                <c:pt idx="128">
                  <c:v>4.0895479999999997</c:v>
                </c:pt>
                <c:pt idx="129">
                  <c:v>4.2286469999999996</c:v>
                </c:pt>
                <c:pt idx="130">
                  <c:v>4.2305580000000003</c:v>
                </c:pt>
                <c:pt idx="131">
                  <c:v>4.3361409999999996</c:v>
                </c:pt>
                <c:pt idx="132">
                  <c:v>4.2548699999999986</c:v>
                </c:pt>
                <c:pt idx="133">
                  <c:v>4.4331290000000001</c:v>
                </c:pt>
                <c:pt idx="134">
                  <c:v>4.7559579999999908</c:v>
                </c:pt>
                <c:pt idx="135">
                  <c:v>4.9403829999999997</c:v>
                </c:pt>
                <c:pt idx="136">
                  <c:v>5.1104799999999946</c:v>
                </c:pt>
                <c:pt idx="137">
                  <c:v>5.2901290000000003</c:v>
                </c:pt>
                <c:pt idx="138">
                  <c:v>5.5128450000000004</c:v>
                </c:pt>
                <c:pt idx="139">
                  <c:v>5.7035210000000003</c:v>
                </c:pt>
                <c:pt idx="140">
                  <c:v>5.8032000000000004</c:v>
                </c:pt>
                <c:pt idx="141">
                  <c:v>5.7919308518780914</c:v>
                </c:pt>
                <c:pt idx="142">
                  <c:v>5.9851515010630756</c:v>
                </c:pt>
                <c:pt idx="143">
                  <c:v>6.1462098369950384</c:v>
                </c:pt>
                <c:pt idx="144">
                  <c:v>6.3958584833451457</c:v>
                </c:pt>
                <c:pt idx="145">
                  <c:v>6.5581506676116206</c:v>
                </c:pt>
                <c:pt idx="146">
                  <c:v>6.8037687427356479</c:v>
                </c:pt>
                <c:pt idx="147">
                  <c:v>7.1097745503487397</c:v>
                </c:pt>
                <c:pt idx="148">
                  <c:v>7.4133570000000004</c:v>
                </c:pt>
                <c:pt idx="149">
                  <c:v>7.7461690000000001</c:v>
                </c:pt>
                <c:pt idx="150">
                  <c:v>8.0322090000000017</c:v>
                </c:pt>
                <c:pt idx="151">
                  <c:v>8.0931430000000013</c:v>
                </c:pt>
                <c:pt idx="152">
                  <c:v>8.2236570000000011</c:v>
                </c:pt>
                <c:pt idx="153">
                  <c:v>8.4311209999999974</c:v>
                </c:pt>
                <c:pt idx="154">
                  <c:v>8.738864999999997</c:v>
                </c:pt>
                <c:pt idx="155">
                  <c:v>9.0097700000000014</c:v>
                </c:pt>
                <c:pt idx="156">
                  <c:v>9.2530339999999995</c:v>
                </c:pt>
                <c:pt idx="157">
                  <c:v>9.4473470000000006</c:v>
                </c:pt>
                <c:pt idx="158">
                  <c:v>9.4851360000000007</c:v>
                </c:pt>
                <c:pt idx="159">
                  <c:v>9.221828624639981</c:v>
                </c:pt>
                <c:pt idx="160">
                  <c:v>9.4553253254158829</c:v>
                </c:pt>
                <c:pt idx="161">
                  <c:v>9.6067996371290505</c:v>
                </c:pt>
                <c:pt idx="162">
                  <c:v>9.8204548610587992</c:v>
                </c:pt>
                <c:pt idx="163">
                  <c:v>9.9851438890787492</c:v>
                </c:pt>
                <c:pt idx="164">
                  <c:v>10.221791799249919</c:v>
                </c:pt>
                <c:pt idx="165">
                  <c:v>10.48714951435845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9901568"/>
        <c:axId val="1129904288"/>
      </c:scatterChart>
      <c:valAx>
        <c:axId val="1129901568"/>
        <c:scaling>
          <c:orientation val="minMax"/>
          <c:max val="2020"/>
          <c:min val="185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1129904288"/>
        <c:crosses val="autoZero"/>
        <c:crossBetween val="midCat"/>
        <c:majorUnit val="20"/>
      </c:valAx>
      <c:valAx>
        <c:axId val="112990428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129901568"/>
        <c:crosses val="autoZero"/>
        <c:crossBetween val="midCat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66079898446834"/>
          <c:y val="0.93558370735768004"/>
          <c:w val="0.61865845280764598"/>
          <c:h val="4.7606670964220901E-2"/>
        </c:manualLayout>
      </c:layout>
      <c:overlay val="0"/>
      <c:txPr>
        <a:bodyPr/>
        <a:lstStyle/>
        <a:p>
          <a:pPr>
            <a:defRPr sz="1600">
              <a:latin typeface="+mn-lt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53279071147501"/>
          <c:y val="0.173014601623073"/>
          <c:w val="0.78535309347941495"/>
          <c:h val="0.55658008266208103"/>
        </c:manualLayout>
      </c:layout>
      <c:lineChart>
        <c:grouping val="standard"/>
        <c:varyColors val="0"/>
        <c:ser>
          <c:idx val="0"/>
          <c:order val="0"/>
          <c:tx>
            <c:strRef>
              <c:f>'Figure 1.4'!$B$4</c:f>
              <c:strCache>
                <c:ptCount val="1"/>
                <c:pt idx="0">
                  <c:v>CO2 concentration (ppm)</c:v>
                </c:pt>
              </c:strCache>
            </c:strRef>
          </c:tx>
          <c:spPr>
            <a:ln w="63500"/>
          </c:spPr>
          <c:marker>
            <c:symbol val="none"/>
          </c:marker>
          <c:cat>
            <c:numRef>
              <c:f>'Figure 1.4'!$A$5:$A$205</c:f>
              <c:numCache>
                <c:formatCode>General</c:formatCode>
                <c:ptCount val="201"/>
                <c:pt idx="0">
                  <c:v>1816</c:v>
                </c:pt>
                <c:pt idx="1">
                  <c:v>1817</c:v>
                </c:pt>
                <c:pt idx="2">
                  <c:v>1818</c:v>
                </c:pt>
                <c:pt idx="3">
                  <c:v>1819</c:v>
                </c:pt>
                <c:pt idx="4">
                  <c:v>1820</c:v>
                </c:pt>
                <c:pt idx="5">
                  <c:v>1821</c:v>
                </c:pt>
                <c:pt idx="6">
                  <c:v>1822</c:v>
                </c:pt>
                <c:pt idx="7">
                  <c:v>1823</c:v>
                </c:pt>
                <c:pt idx="8">
                  <c:v>1824</c:v>
                </c:pt>
                <c:pt idx="9">
                  <c:v>1825</c:v>
                </c:pt>
                <c:pt idx="10">
                  <c:v>1826</c:v>
                </c:pt>
                <c:pt idx="11">
                  <c:v>1827</c:v>
                </c:pt>
                <c:pt idx="12">
                  <c:v>1828</c:v>
                </c:pt>
                <c:pt idx="13">
                  <c:v>1829</c:v>
                </c:pt>
                <c:pt idx="14">
                  <c:v>1830</c:v>
                </c:pt>
                <c:pt idx="15">
                  <c:v>1831</c:v>
                </c:pt>
                <c:pt idx="16">
                  <c:v>1832</c:v>
                </c:pt>
                <c:pt idx="17">
                  <c:v>1833</c:v>
                </c:pt>
                <c:pt idx="18">
                  <c:v>1834</c:v>
                </c:pt>
                <c:pt idx="19">
                  <c:v>1835</c:v>
                </c:pt>
                <c:pt idx="20">
                  <c:v>1836</c:v>
                </c:pt>
                <c:pt idx="21">
                  <c:v>1837</c:v>
                </c:pt>
                <c:pt idx="22">
                  <c:v>1838</c:v>
                </c:pt>
                <c:pt idx="23">
                  <c:v>1839</c:v>
                </c:pt>
                <c:pt idx="24">
                  <c:v>1840</c:v>
                </c:pt>
                <c:pt idx="25">
                  <c:v>1841</c:v>
                </c:pt>
                <c:pt idx="26">
                  <c:v>1842</c:v>
                </c:pt>
                <c:pt idx="27">
                  <c:v>1843</c:v>
                </c:pt>
                <c:pt idx="28">
                  <c:v>1844</c:v>
                </c:pt>
                <c:pt idx="29">
                  <c:v>1845</c:v>
                </c:pt>
                <c:pt idx="30">
                  <c:v>1846</c:v>
                </c:pt>
                <c:pt idx="31">
                  <c:v>1847</c:v>
                </c:pt>
                <c:pt idx="32">
                  <c:v>1848</c:v>
                </c:pt>
                <c:pt idx="33">
                  <c:v>1849</c:v>
                </c:pt>
                <c:pt idx="34">
                  <c:v>1850</c:v>
                </c:pt>
                <c:pt idx="35">
                  <c:v>1851</c:v>
                </c:pt>
                <c:pt idx="36">
                  <c:v>1852</c:v>
                </c:pt>
                <c:pt idx="37">
                  <c:v>1853</c:v>
                </c:pt>
                <c:pt idx="38">
                  <c:v>1854</c:v>
                </c:pt>
                <c:pt idx="39">
                  <c:v>1855</c:v>
                </c:pt>
                <c:pt idx="40">
                  <c:v>1856</c:v>
                </c:pt>
                <c:pt idx="41">
                  <c:v>1857</c:v>
                </c:pt>
                <c:pt idx="42">
                  <c:v>1858</c:v>
                </c:pt>
                <c:pt idx="43">
                  <c:v>1859</c:v>
                </c:pt>
                <c:pt idx="44">
                  <c:v>1860</c:v>
                </c:pt>
                <c:pt idx="45">
                  <c:v>1861</c:v>
                </c:pt>
                <c:pt idx="46">
                  <c:v>1862</c:v>
                </c:pt>
                <c:pt idx="47">
                  <c:v>1863</c:v>
                </c:pt>
                <c:pt idx="48">
                  <c:v>1864</c:v>
                </c:pt>
                <c:pt idx="49">
                  <c:v>1865</c:v>
                </c:pt>
                <c:pt idx="50">
                  <c:v>1866</c:v>
                </c:pt>
                <c:pt idx="51">
                  <c:v>1867</c:v>
                </c:pt>
                <c:pt idx="52">
                  <c:v>1868</c:v>
                </c:pt>
                <c:pt idx="53">
                  <c:v>1869</c:v>
                </c:pt>
                <c:pt idx="54">
                  <c:v>1870</c:v>
                </c:pt>
                <c:pt idx="55">
                  <c:v>1871</c:v>
                </c:pt>
                <c:pt idx="56">
                  <c:v>1872</c:v>
                </c:pt>
                <c:pt idx="57">
                  <c:v>1873</c:v>
                </c:pt>
                <c:pt idx="58">
                  <c:v>1874</c:v>
                </c:pt>
                <c:pt idx="59">
                  <c:v>1875</c:v>
                </c:pt>
                <c:pt idx="60">
                  <c:v>1876</c:v>
                </c:pt>
                <c:pt idx="61">
                  <c:v>1877</c:v>
                </c:pt>
                <c:pt idx="62">
                  <c:v>1878</c:v>
                </c:pt>
                <c:pt idx="63">
                  <c:v>1879</c:v>
                </c:pt>
                <c:pt idx="64">
                  <c:v>1880</c:v>
                </c:pt>
                <c:pt idx="65">
                  <c:v>1881</c:v>
                </c:pt>
                <c:pt idx="66">
                  <c:v>1882</c:v>
                </c:pt>
                <c:pt idx="67">
                  <c:v>1883</c:v>
                </c:pt>
                <c:pt idx="68">
                  <c:v>1884</c:v>
                </c:pt>
                <c:pt idx="69">
                  <c:v>1885</c:v>
                </c:pt>
                <c:pt idx="70">
                  <c:v>1886</c:v>
                </c:pt>
                <c:pt idx="71">
                  <c:v>1887</c:v>
                </c:pt>
                <c:pt idx="72">
                  <c:v>1888</c:v>
                </c:pt>
                <c:pt idx="73">
                  <c:v>1889</c:v>
                </c:pt>
                <c:pt idx="74">
                  <c:v>1890</c:v>
                </c:pt>
                <c:pt idx="75">
                  <c:v>1891</c:v>
                </c:pt>
                <c:pt idx="76">
                  <c:v>1892</c:v>
                </c:pt>
                <c:pt idx="77">
                  <c:v>1893</c:v>
                </c:pt>
                <c:pt idx="78">
                  <c:v>1894</c:v>
                </c:pt>
                <c:pt idx="79">
                  <c:v>1895</c:v>
                </c:pt>
                <c:pt idx="80">
                  <c:v>1896</c:v>
                </c:pt>
                <c:pt idx="81">
                  <c:v>1897</c:v>
                </c:pt>
                <c:pt idx="82">
                  <c:v>1898</c:v>
                </c:pt>
                <c:pt idx="83">
                  <c:v>1899</c:v>
                </c:pt>
                <c:pt idx="84">
                  <c:v>1900</c:v>
                </c:pt>
                <c:pt idx="85">
                  <c:v>1901</c:v>
                </c:pt>
                <c:pt idx="86">
                  <c:v>1902</c:v>
                </c:pt>
                <c:pt idx="87">
                  <c:v>1903</c:v>
                </c:pt>
                <c:pt idx="88">
                  <c:v>1904</c:v>
                </c:pt>
                <c:pt idx="89">
                  <c:v>1905</c:v>
                </c:pt>
                <c:pt idx="90">
                  <c:v>1906</c:v>
                </c:pt>
                <c:pt idx="91">
                  <c:v>1907</c:v>
                </c:pt>
                <c:pt idx="92">
                  <c:v>1908</c:v>
                </c:pt>
                <c:pt idx="93">
                  <c:v>1909</c:v>
                </c:pt>
                <c:pt idx="94">
                  <c:v>1910</c:v>
                </c:pt>
                <c:pt idx="95">
                  <c:v>1911</c:v>
                </c:pt>
                <c:pt idx="96">
                  <c:v>1912</c:v>
                </c:pt>
                <c:pt idx="97">
                  <c:v>1913</c:v>
                </c:pt>
                <c:pt idx="98">
                  <c:v>1914</c:v>
                </c:pt>
                <c:pt idx="99">
                  <c:v>1915</c:v>
                </c:pt>
                <c:pt idx="100">
                  <c:v>1916</c:v>
                </c:pt>
                <c:pt idx="101">
                  <c:v>1917</c:v>
                </c:pt>
                <c:pt idx="102">
                  <c:v>1918</c:v>
                </c:pt>
                <c:pt idx="103">
                  <c:v>1919</c:v>
                </c:pt>
                <c:pt idx="104">
                  <c:v>1920</c:v>
                </c:pt>
                <c:pt idx="105">
                  <c:v>1921</c:v>
                </c:pt>
                <c:pt idx="106">
                  <c:v>1922</c:v>
                </c:pt>
                <c:pt idx="107">
                  <c:v>1923</c:v>
                </c:pt>
                <c:pt idx="108">
                  <c:v>1924</c:v>
                </c:pt>
                <c:pt idx="109">
                  <c:v>1925</c:v>
                </c:pt>
                <c:pt idx="110">
                  <c:v>1926</c:v>
                </c:pt>
                <c:pt idx="111">
                  <c:v>1927</c:v>
                </c:pt>
                <c:pt idx="112">
                  <c:v>1928</c:v>
                </c:pt>
                <c:pt idx="113">
                  <c:v>1929</c:v>
                </c:pt>
                <c:pt idx="114">
                  <c:v>1930</c:v>
                </c:pt>
                <c:pt idx="115">
                  <c:v>1931</c:v>
                </c:pt>
                <c:pt idx="116">
                  <c:v>1932</c:v>
                </c:pt>
                <c:pt idx="117">
                  <c:v>1933</c:v>
                </c:pt>
                <c:pt idx="118">
                  <c:v>1934</c:v>
                </c:pt>
                <c:pt idx="119">
                  <c:v>1935</c:v>
                </c:pt>
                <c:pt idx="120">
                  <c:v>1936</c:v>
                </c:pt>
                <c:pt idx="121">
                  <c:v>1937</c:v>
                </c:pt>
                <c:pt idx="122">
                  <c:v>1938</c:v>
                </c:pt>
                <c:pt idx="123">
                  <c:v>1939</c:v>
                </c:pt>
                <c:pt idx="124">
                  <c:v>1940</c:v>
                </c:pt>
                <c:pt idx="125">
                  <c:v>1941</c:v>
                </c:pt>
                <c:pt idx="126">
                  <c:v>1942</c:v>
                </c:pt>
                <c:pt idx="127">
                  <c:v>1943</c:v>
                </c:pt>
                <c:pt idx="128">
                  <c:v>1944</c:v>
                </c:pt>
                <c:pt idx="129">
                  <c:v>1945</c:v>
                </c:pt>
                <c:pt idx="130">
                  <c:v>1946</c:v>
                </c:pt>
                <c:pt idx="131">
                  <c:v>1947</c:v>
                </c:pt>
                <c:pt idx="132">
                  <c:v>1948</c:v>
                </c:pt>
                <c:pt idx="133">
                  <c:v>1949</c:v>
                </c:pt>
                <c:pt idx="134">
                  <c:v>1950</c:v>
                </c:pt>
                <c:pt idx="135">
                  <c:v>1951</c:v>
                </c:pt>
                <c:pt idx="136">
                  <c:v>1952</c:v>
                </c:pt>
                <c:pt idx="137">
                  <c:v>1953</c:v>
                </c:pt>
                <c:pt idx="138">
                  <c:v>1954</c:v>
                </c:pt>
                <c:pt idx="139">
                  <c:v>1955</c:v>
                </c:pt>
                <c:pt idx="140">
                  <c:v>1956</c:v>
                </c:pt>
                <c:pt idx="141">
                  <c:v>1957</c:v>
                </c:pt>
                <c:pt idx="142">
                  <c:v>1958</c:v>
                </c:pt>
                <c:pt idx="143">
                  <c:v>1959</c:v>
                </c:pt>
                <c:pt idx="144">
                  <c:v>1960</c:v>
                </c:pt>
                <c:pt idx="145">
                  <c:v>1961</c:v>
                </c:pt>
                <c:pt idx="146">
                  <c:v>1962</c:v>
                </c:pt>
                <c:pt idx="147">
                  <c:v>1963</c:v>
                </c:pt>
                <c:pt idx="148">
                  <c:v>1964</c:v>
                </c:pt>
                <c:pt idx="149">
                  <c:v>1965</c:v>
                </c:pt>
                <c:pt idx="150">
                  <c:v>1966</c:v>
                </c:pt>
                <c:pt idx="151">
                  <c:v>1967</c:v>
                </c:pt>
                <c:pt idx="152">
                  <c:v>1968</c:v>
                </c:pt>
                <c:pt idx="153">
                  <c:v>1969</c:v>
                </c:pt>
                <c:pt idx="154">
                  <c:v>1970</c:v>
                </c:pt>
                <c:pt idx="155">
                  <c:v>1971</c:v>
                </c:pt>
                <c:pt idx="156">
                  <c:v>1972</c:v>
                </c:pt>
                <c:pt idx="157">
                  <c:v>1973</c:v>
                </c:pt>
                <c:pt idx="158">
                  <c:v>1974</c:v>
                </c:pt>
                <c:pt idx="159">
                  <c:v>1975</c:v>
                </c:pt>
                <c:pt idx="160">
                  <c:v>1976</c:v>
                </c:pt>
                <c:pt idx="161">
                  <c:v>1977</c:v>
                </c:pt>
                <c:pt idx="162">
                  <c:v>1978</c:v>
                </c:pt>
                <c:pt idx="163">
                  <c:v>1979</c:v>
                </c:pt>
                <c:pt idx="164">
                  <c:v>1980</c:v>
                </c:pt>
                <c:pt idx="165">
                  <c:v>1981</c:v>
                </c:pt>
                <c:pt idx="166">
                  <c:v>1982</c:v>
                </c:pt>
                <c:pt idx="167">
                  <c:v>1983</c:v>
                </c:pt>
                <c:pt idx="168">
                  <c:v>1984</c:v>
                </c:pt>
                <c:pt idx="169">
                  <c:v>1985</c:v>
                </c:pt>
                <c:pt idx="170">
                  <c:v>1986</c:v>
                </c:pt>
                <c:pt idx="171">
                  <c:v>1987</c:v>
                </c:pt>
                <c:pt idx="172">
                  <c:v>1988</c:v>
                </c:pt>
                <c:pt idx="173">
                  <c:v>1989</c:v>
                </c:pt>
                <c:pt idx="174">
                  <c:v>1990</c:v>
                </c:pt>
                <c:pt idx="175">
                  <c:v>1991</c:v>
                </c:pt>
                <c:pt idx="176">
                  <c:v>1992</c:v>
                </c:pt>
                <c:pt idx="177">
                  <c:v>1993</c:v>
                </c:pt>
                <c:pt idx="178">
                  <c:v>1994</c:v>
                </c:pt>
                <c:pt idx="179">
                  <c:v>1995</c:v>
                </c:pt>
                <c:pt idx="180">
                  <c:v>1996</c:v>
                </c:pt>
                <c:pt idx="181">
                  <c:v>1997</c:v>
                </c:pt>
                <c:pt idx="182">
                  <c:v>1998</c:v>
                </c:pt>
                <c:pt idx="183">
                  <c:v>1999</c:v>
                </c:pt>
                <c:pt idx="184">
                  <c:v>2000</c:v>
                </c:pt>
                <c:pt idx="185">
                  <c:v>2001</c:v>
                </c:pt>
                <c:pt idx="186">
                  <c:v>2002</c:v>
                </c:pt>
                <c:pt idx="187">
                  <c:v>2003</c:v>
                </c:pt>
                <c:pt idx="188">
                  <c:v>2004</c:v>
                </c:pt>
                <c:pt idx="189">
                  <c:v>2005</c:v>
                </c:pt>
                <c:pt idx="190">
                  <c:v>2006</c:v>
                </c:pt>
                <c:pt idx="191">
                  <c:v>2007</c:v>
                </c:pt>
                <c:pt idx="192">
                  <c:v>2008</c:v>
                </c:pt>
                <c:pt idx="193">
                  <c:v>2009</c:v>
                </c:pt>
                <c:pt idx="194">
                  <c:v>2010</c:v>
                </c:pt>
                <c:pt idx="195">
                  <c:v>2011</c:v>
                </c:pt>
                <c:pt idx="196">
                  <c:v>2012</c:v>
                </c:pt>
                <c:pt idx="197">
                  <c:v>2013</c:v>
                </c:pt>
                <c:pt idx="198">
                  <c:v>2014</c:v>
                </c:pt>
                <c:pt idx="199">
                  <c:v>2015</c:v>
                </c:pt>
                <c:pt idx="200">
                  <c:v>2016</c:v>
                </c:pt>
              </c:numCache>
            </c:numRef>
          </c:cat>
          <c:val>
            <c:numRef>
              <c:f>'Figure 1.4'!$B$5:$B$205</c:f>
              <c:numCache>
                <c:formatCode>General</c:formatCode>
                <c:ptCount val="201"/>
                <c:pt idx="0">
                  <c:v>283.8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283.10000000000002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287.39999999999992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286.8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288.2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289.3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289.5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290.3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292.3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295.8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294.8</c:v>
                </c:pt>
                <c:pt idx="88">
                  <c:v>#N/A</c:v>
                </c:pt>
                <c:pt idx="89">
                  <c:v>296.89999999999992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299.2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300.5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301.60000000000002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305.5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306.60000000000002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307.89999999999992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312.7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314.67</c:v>
                </c:pt>
                <c:pt idx="143">
                  <c:v>315.58</c:v>
                </c:pt>
                <c:pt idx="144">
                  <c:v>316.19</c:v>
                </c:pt>
                <c:pt idx="145">
                  <c:v>317.01</c:v>
                </c:pt>
                <c:pt idx="146">
                  <c:v>317.69</c:v>
                </c:pt>
                <c:pt idx="147">
                  <c:v>318.31</c:v>
                </c:pt>
                <c:pt idx="148">
                  <c:v>318.70999999999992</c:v>
                </c:pt>
                <c:pt idx="149">
                  <c:v>319.41999999999962</c:v>
                </c:pt>
                <c:pt idx="150">
                  <c:v>321.08</c:v>
                </c:pt>
                <c:pt idx="151">
                  <c:v>321.95999999999992</c:v>
                </c:pt>
                <c:pt idx="152">
                  <c:v>322.83999999999992</c:v>
                </c:pt>
                <c:pt idx="153">
                  <c:v>324.11</c:v>
                </c:pt>
                <c:pt idx="154">
                  <c:v>325.13</c:v>
                </c:pt>
                <c:pt idx="155">
                  <c:v>326.01</c:v>
                </c:pt>
                <c:pt idx="156">
                  <c:v>327.55</c:v>
                </c:pt>
                <c:pt idx="157">
                  <c:v>328.6400000000001</c:v>
                </c:pt>
                <c:pt idx="158">
                  <c:v>329.5</c:v>
                </c:pt>
                <c:pt idx="159">
                  <c:v>330.59</c:v>
                </c:pt>
                <c:pt idx="160">
                  <c:v>331.65000000000009</c:v>
                </c:pt>
                <c:pt idx="161">
                  <c:v>333.46999999999991</c:v>
                </c:pt>
                <c:pt idx="162">
                  <c:v>334.83</c:v>
                </c:pt>
                <c:pt idx="163">
                  <c:v>336.78</c:v>
                </c:pt>
                <c:pt idx="164">
                  <c:v>338.28999999999962</c:v>
                </c:pt>
                <c:pt idx="165">
                  <c:v>339.9</c:v>
                </c:pt>
                <c:pt idx="166">
                  <c:v>340.88</c:v>
                </c:pt>
                <c:pt idx="167">
                  <c:v>343.07</c:v>
                </c:pt>
                <c:pt idx="168">
                  <c:v>344.54</c:v>
                </c:pt>
                <c:pt idx="169">
                  <c:v>345.82</c:v>
                </c:pt>
                <c:pt idx="170">
                  <c:v>347.15000000000009</c:v>
                </c:pt>
                <c:pt idx="171">
                  <c:v>349.18</c:v>
                </c:pt>
                <c:pt idx="172">
                  <c:v>351.44</c:v>
                </c:pt>
                <c:pt idx="173">
                  <c:v>352.84000000000009</c:v>
                </c:pt>
                <c:pt idx="174">
                  <c:v>354.27</c:v>
                </c:pt>
                <c:pt idx="175">
                  <c:v>355.07</c:v>
                </c:pt>
                <c:pt idx="176">
                  <c:v>355.53</c:v>
                </c:pt>
                <c:pt idx="177">
                  <c:v>356.84000000000009</c:v>
                </c:pt>
                <c:pt idx="178">
                  <c:v>358.87</c:v>
                </c:pt>
                <c:pt idx="179">
                  <c:v>360.61</c:v>
                </c:pt>
                <c:pt idx="180">
                  <c:v>362.18</c:v>
                </c:pt>
                <c:pt idx="181">
                  <c:v>364.33</c:v>
                </c:pt>
                <c:pt idx="182">
                  <c:v>367.08</c:v>
                </c:pt>
                <c:pt idx="183">
                  <c:v>368.04</c:v>
                </c:pt>
                <c:pt idx="184">
                  <c:v>369.67</c:v>
                </c:pt>
                <c:pt idx="185">
                  <c:v>371.18</c:v>
                </c:pt>
                <c:pt idx="186">
                  <c:v>373.71</c:v>
                </c:pt>
                <c:pt idx="187">
                  <c:v>375.92999999999961</c:v>
                </c:pt>
                <c:pt idx="188">
                  <c:v>377.45</c:v>
                </c:pt>
                <c:pt idx="189">
                  <c:v>379.91999999999962</c:v>
                </c:pt>
                <c:pt idx="190">
                  <c:v>381.78999999999962</c:v>
                </c:pt>
                <c:pt idx="191">
                  <c:v>383.89</c:v>
                </c:pt>
                <c:pt idx="192">
                  <c:v>385.56</c:v>
                </c:pt>
                <c:pt idx="193">
                  <c:v>387.31</c:v>
                </c:pt>
                <c:pt idx="194">
                  <c:v>389.72999999999962</c:v>
                </c:pt>
                <c:pt idx="195">
                  <c:v>391.83</c:v>
                </c:pt>
                <c:pt idx="196">
                  <c:v>394.28</c:v>
                </c:pt>
                <c:pt idx="197">
                  <c:v>396.81</c:v>
                </c:pt>
                <c:pt idx="198">
                  <c:v>398.84000000000009</c:v>
                </c:pt>
                <c:pt idx="199">
                  <c:v>401.85</c:v>
                </c:pt>
                <c:pt idx="200">
                  <c:v>406.81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4954592"/>
        <c:axId val="1284946432"/>
      </c:lineChart>
      <c:catAx>
        <c:axId val="1284954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284946432"/>
        <c:crosses val="autoZero"/>
        <c:auto val="1"/>
        <c:lblAlgn val="ctr"/>
        <c:lblOffset val="10"/>
        <c:tickLblSkip val="20"/>
        <c:tickMarkSkip val="10"/>
        <c:noMultiLvlLbl val="0"/>
      </c:catAx>
      <c:valAx>
        <c:axId val="1284946432"/>
        <c:scaling>
          <c:orientation val="minMax"/>
          <c:max val="410"/>
          <c:min val="27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800" dirty="0"/>
                  <a:t>CO2 concentration (parts per million)</a:t>
                </a:r>
              </a:p>
            </c:rich>
          </c:tx>
          <c:layout>
            <c:manualLayout>
              <c:xMode val="edge"/>
              <c:yMode val="edge"/>
              <c:x val="0"/>
              <c:y val="0.124511924080054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284954592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53279071147501"/>
          <c:y val="0.173014601623073"/>
          <c:w val="0.78535309347941495"/>
          <c:h val="0.55658008266208103"/>
        </c:manualLayout>
      </c:layout>
      <c:lineChart>
        <c:grouping val="standard"/>
        <c:varyColors val="0"/>
        <c:ser>
          <c:idx val="0"/>
          <c:order val="0"/>
          <c:tx>
            <c:strRef>
              <c:f>'Figure 1.4'!$B$4</c:f>
              <c:strCache>
                <c:ptCount val="1"/>
                <c:pt idx="0">
                  <c:v>CO2 concentration (ppm)</c:v>
                </c:pt>
              </c:strCache>
            </c:strRef>
          </c:tx>
          <c:spPr>
            <a:ln w="63500"/>
          </c:spPr>
          <c:marker>
            <c:symbol val="none"/>
          </c:marker>
          <c:cat>
            <c:numRef>
              <c:f>'Figure 1.4'!$A$5:$A$205</c:f>
              <c:numCache>
                <c:formatCode>General</c:formatCode>
                <c:ptCount val="201"/>
                <c:pt idx="0">
                  <c:v>1816</c:v>
                </c:pt>
                <c:pt idx="1">
                  <c:v>1817</c:v>
                </c:pt>
                <c:pt idx="2">
                  <c:v>1818</c:v>
                </c:pt>
                <c:pt idx="3">
                  <c:v>1819</c:v>
                </c:pt>
                <c:pt idx="4">
                  <c:v>1820</c:v>
                </c:pt>
                <c:pt idx="5">
                  <c:v>1821</c:v>
                </c:pt>
                <c:pt idx="6">
                  <c:v>1822</c:v>
                </c:pt>
                <c:pt idx="7">
                  <c:v>1823</c:v>
                </c:pt>
                <c:pt idx="8">
                  <c:v>1824</c:v>
                </c:pt>
                <c:pt idx="9">
                  <c:v>1825</c:v>
                </c:pt>
                <c:pt idx="10">
                  <c:v>1826</c:v>
                </c:pt>
                <c:pt idx="11">
                  <c:v>1827</c:v>
                </c:pt>
                <c:pt idx="12">
                  <c:v>1828</c:v>
                </c:pt>
                <c:pt idx="13">
                  <c:v>1829</c:v>
                </c:pt>
                <c:pt idx="14">
                  <c:v>1830</c:v>
                </c:pt>
                <c:pt idx="15">
                  <c:v>1831</c:v>
                </c:pt>
                <c:pt idx="16">
                  <c:v>1832</c:v>
                </c:pt>
                <c:pt idx="17">
                  <c:v>1833</c:v>
                </c:pt>
                <c:pt idx="18">
                  <c:v>1834</c:v>
                </c:pt>
                <c:pt idx="19">
                  <c:v>1835</c:v>
                </c:pt>
                <c:pt idx="20">
                  <c:v>1836</c:v>
                </c:pt>
                <c:pt idx="21">
                  <c:v>1837</c:v>
                </c:pt>
                <c:pt idx="22">
                  <c:v>1838</c:v>
                </c:pt>
                <c:pt idx="23">
                  <c:v>1839</c:v>
                </c:pt>
                <c:pt idx="24">
                  <c:v>1840</c:v>
                </c:pt>
                <c:pt idx="25">
                  <c:v>1841</c:v>
                </c:pt>
                <c:pt idx="26">
                  <c:v>1842</c:v>
                </c:pt>
                <c:pt idx="27">
                  <c:v>1843</c:v>
                </c:pt>
                <c:pt idx="28">
                  <c:v>1844</c:v>
                </c:pt>
                <c:pt idx="29">
                  <c:v>1845</c:v>
                </c:pt>
                <c:pt idx="30">
                  <c:v>1846</c:v>
                </c:pt>
                <c:pt idx="31">
                  <c:v>1847</c:v>
                </c:pt>
                <c:pt idx="32">
                  <c:v>1848</c:v>
                </c:pt>
                <c:pt idx="33">
                  <c:v>1849</c:v>
                </c:pt>
                <c:pt idx="34">
                  <c:v>1850</c:v>
                </c:pt>
                <c:pt idx="35">
                  <c:v>1851</c:v>
                </c:pt>
                <c:pt idx="36">
                  <c:v>1852</c:v>
                </c:pt>
                <c:pt idx="37">
                  <c:v>1853</c:v>
                </c:pt>
                <c:pt idx="38">
                  <c:v>1854</c:v>
                </c:pt>
                <c:pt idx="39">
                  <c:v>1855</c:v>
                </c:pt>
                <c:pt idx="40">
                  <c:v>1856</c:v>
                </c:pt>
                <c:pt idx="41">
                  <c:v>1857</c:v>
                </c:pt>
                <c:pt idx="42">
                  <c:v>1858</c:v>
                </c:pt>
                <c:pt idx="43">
                  <c:v>1859</c:v>
                </c:pt>
                <c:pt idx="44">
                  <c:v>1860</c:v>
                </c:pt>
                <c:pt idx="45">
                  <c:v>1861</c:v>
                </c:pt>
                <c:pt idx="46">
                  <c:v>1862</c:v>
                </c:pt>
                <c:pt idx="47">
                  <c:v>1863</c:v>
                </c:pt>
                <c:pt idx="48">
                  <c:v>1864</c:v>
                </c:pt>
                <c:pt idx="49">
                  <c:v>1865</c:v>
                </c:pt>
                <c:pt idx="50">
                  <c:v>1866</c:v>
                </c:pt>
                <c:pt idx="51">
                  <c:v>1867</c:v>
                </c:pt>
                <c:pt idx="52">
                  <c:v>1868</c:v>
                </c:pt>
                <c:pt idx="53">
                  <c:v>1869</c:v>
                </c:pt>
                <c:pt idx="54">
                  <c:v>1870</c:v>
                </c:pt>
                <c:pt idx="55">
                  <c:v>1871</c:v>
                </c:pt>
                <c:pt idx="56">
                  <c:v>1872</c:v>
                </c:pt>
                <c:pt idx="57">
                  <c:v>1873</c:v>
                </c:pt>
                <c:pt idx="58">
                  <c:v>1874</c:v>
                </c:pt>
                <c:pt idx="59">
                  <c:v>1875</c:v>
                </c:pt>
                <c:pt idx="60">
                  <c:v>1876</c:v>
                </c:pt>
                <c:pt idx="61">
                  <c:v>1877</c:v>
                </c:pt>
                <c:pt idx="62">
                  <c:v>1878</c:v>
                </c:pt>
                <c:pt idx="63">
                  <c:v>1879</c:v>
                </c:pt>
                <c:pt idx="64">
                  <c:v>1880</c:v>
                </c:pt>
                <c:pt idx="65">
                  <c:v>1881</c:v>
                </c:pt>
                <c:pt idx="66">
                  <c:v>1882</c:v>
                </c:pt>
                <c:pt idx="67">
                  <c:v>1883</c:v>
                </c:pt>
                <c:pt idx="68">
                  <c:v>1884</c:v>
                </c:pt>
                <c:pt idx="69">
                  <c:v>1885</c:v>
                </c:pt>
                <c:pt idx="70">
                  <c:v>1886</c:v>
                </c:pt>
                <c:pt idx="71">
                  <c:v>1887</c:v>
                </c:pt>
                <c:pt idx="72">
                  <c:v>1888</c:v>
                </c:pt>
                <c:pt idx="73">
                  <c:v>1889</c:v>
                </c:pt>
                <c:pt idx="74">
                  <c:v>1890</c:v>
                </c:pt>
                <c:pt idx="75">
                  <c:v>1891</c:v>
                </c:pt>
                <c:pt idx="76">
                  <c:v>1892</c:v>
                </c:pt>
                <c:pt idx="77">
                  <c:v>1893</c:v>
                </c:pt>
                <c:pt idx="78">
                  <c:v>1894</c:v>
                </c:pt>
                <c:pt idx="79">
                  <c:v>1895</c:v>
                </c:pt>
                <c:pt idx="80">
                  <c:v>1896</c:v>
                </c:pt>
                <c:pt idx="81">
                  <c:v>1897</c:v>
                </c:pt>
                <c:pt idx="82">
                  <c:v>1898</c:v>
                </c:pt>
                <c:pt idx="83">
                  <c:v>1899</c:v>
                </c:pt>
                <c:pt idx="84">
                  <c:v>1900</c:v>
                </c:pt>
                <c:pt idx="85">
                  <c:v>1901</c:v>
                </c:pt>
                <c:pt idx="86">
                  <c:v>1902</c:v>
                </c:pt>
                <c:pt idx="87">
                  <c:v>1903</c:v>
                </c:pt>
                <c:pt idx="88">
                  <c:v>1904</c:v>
                </c:pt>
                <c:pt idx="89">
                  <c:v>1905</c:v>
                </c:pt>
                <c:pt idx="90">
                  <c:v>1906</c:v>
                </c:pt>
                <c:pt idx="91">
                  <c:v>1907</c:v>
                </c:pt>
                <c:pt idx="92">
                  <c:v>1908</c:v>
                </c:pt>
                <c:pt idx="93">
                  <c:v>1909</c:v>
                </c:pt>
                <c:pt idx="94">
                  <c:v>1910</c:v>
                </c:pt>
                <c:pt idx="95">
                  <c:v>1911</c:v>
                </c:pt>
                <c:pt idx="96">
                  <c:v>1912</c:v>
                </c:pt>
                <c:pt idx="97">
                  <c:v>1913</c:v>
                </c:pt>
                <c:pt idx="98">
                  <c:v>1914</c:v>
                </c:pt>
                <c:pt idx="99">
                  <c:v>1915</c:v>
                </c:pt>
                <c:pt idx="100">
                  <c:v>1916</c:v>
                </c:pt>
                <c:pt idx="101">
                  <c:v>1917</c:v>
                </c:pt>
                <c:pt idx="102">
                  <c:v>1918</c:v>
                </c:pt>
                <c:pt idx="103">
                  <c:v>1919</c:v>
                </c:pt>
                <c:pt idx="104">
                  <c:v>1920</c:v>
                </c:pt>
                <c:pt idx="105">
                  <c:v>1921</c:v>
                </c:pt>
                <c:pt idx="106">
                  <c:v>1922</c:v>
                </c:pt>
                <c:pt idx="107">
                  <c:v>1923</c:v>
                </c:pt>
                <c:pt idx="108">
                  <c:v>1924</c:v>
                </c:pt>
                <c:pt idx="109">
                  <c:v>1925</c:v>
                </c:pt>
                <c:pt idx="110">
                  <c:v>1926</c:v>
                </c:pt>
                <c:pt idx="111">
                  <c:v>1927</c:v>
                </c:pt>
                <c:pt idx="112">
                  <c:v>1928</c:v>
                </c:pt>
                <c:pt idx="113">
                  <c:v>1929</c:v>
                </c:pt>
                <c:pt idx="114">
                  <c:v>1930</c:v>
                </c:pt>
                <c:pt idx="115">
                  <c:v>1931</c:v>
                </c:pt>
                <c:pt idx="116">
                  <c:v>1932</c:v>
                </c:pt>
                <c:pt idx="117">
                  <c:v>1933</c:v>
                </c:pt>
                <c:pt idx="118">
                  <c:v>1934</c:v>
                </c:pt>
                <c:pt idx="119">
                  <c:v>1935</c:v>
                </c:pt>
                <c:pt idx="120">
                  <c:v>1936</c:v>
                </c:pt>
                <c:pt idx="121">
                  <c:v>1937</c:v>
                </c:pt>
                <c:pt idx="122">
                  <c:v>1938</c:v>
                </c:pt>
                <c:pt idx="123">
                  <c:v>1939</c:v>
                </c:pt>
                <c:pt idx="124">
                  <c:v>1940</c:v>
                </c:pt>
                <c:pt idx="125">
                  <c:v>1941</c:v>
                </c:pt>
                <c:pt idx="126">
                  <c:v>1942</c:v>
                </c:pt>
                <c:pt idx="127">
                  <c:v>1943</c:v>
                </c:pt>
                <c:pt idx="128">
                  <c:v>1944</c:v>
                </c:pt>
                <c:pt idx="129">
                  <c:v>1945</c:v>
                </c:pt>
                <c:pt idx="130">
                  <c:v>1946</c:v>
                </c:pt>
                <c:pt idx="131">
                  <c:v>1947</c:v>
                </c:pt>
                <c:pt idx="132">
                  <c:v>1948</c:v>
                </c:pt>
                <c:pt idx="133">
                  <c:v>1949</c:v>
                </c:pt>
                <c:pt idx="134">
                  <c:v>1950</c:v>
                </c:pt>
                <c:pt idx="135">
                  <c:v>1951</c:v>
                </c:pt>
                <c:pt idx="136">
                  <c:v>1952</c:v>
                </c:pt>
                <c:pt idx="137">
                  <c:v>1953</c:v>
                </c:pt>
                <c:pt idx="138">
                  <c:v>1954</c:v>
                </c:pt>
                <c:pt idx="139">
                  <c:v>1955</c:v>
                </c:pt>
                <c:pt idx="140">
                  <c:v>1956</c:v>
                </c:pt>
                <c:pt idx="141">
                  <c:v>1957</c:v>
                </c:pt>
                <c:pt idx="142">
                  <c:v>1958</c:v>
                </c:pt>
                <c:pt idx="143">
                  <c:v>1959</c:v>
                </c:pt>
                <c:pt idx="144">
                  <c:v>1960</c:v>
                </c:pt>
                <c:pt idx="145">
                  <c:v>1961</c:v>
                </c:pt>
                <c:pt idx="146">
                  <c:v>1962</c:v>
                </c:pt>
                <c:pt idx="147">
                  <c:v>1963</c:v>
                </c:pt>
                <c:pt idx="148">
                  <c:v>1964</c:v>
                </c:pt>
                <c:pt idx="149">
                  <c:v>1965</c:v>
                </c:pt>
                <c:pt idx="150">
                  <c:v>1966</c:v>
                </c:pt>
                <c:pt idx="151">
                  <c:v>1967</c:v>
                </c:pt>
                <c:pt idx="152">
                  <c:v>1968</c:v>
                </c:pt>
                <c:pt idx="153">
                  <c:v>1969</c:v>
                </c:pt>
                <c:pt idx="154">
                  <c:v>1970</c:v>
                </c:pt>
                <c:pt idx="155">
                  <c:v>1971</c:v>
                </c:pt>
                <c:pt idx="156">
                  <c:v>1972</c:v>
                </c:pt>
                <c:pt idx="157">
                  <c:v>1973</c:v>
                </c:pt>
                <c:pt idx="158">
                  <c:v>1974</c:v>
                </c:pt>
                <c:pt idx="159">
                  <c:v>1975</c:v>
                </c:pt>
                <c:pt idx="160">
                  <c:v>1976</c:v>
                </c:pt>
                <c:pt idx="161">
                  <c:v>1977</c:v>
                </c:pt>
                <c:pt idx="162">
                  <c:v>1978</c:v>
                </c:pt>
                <c:pt idx="163">
                  <c:v>1979</c:v>
                </c:pt>
                <c:pt idx="164">
                  <c:v>1980</c:v>
                </c:pt>
                <c:pt idx="165">
                  <c:v>1981</c:v>
                </c:pt>
                <c:pt idx="166">
                  <c:v>1982</c:v>
                </c:pt>
                <c:pt idx="167">
                  <c:v>1983</c:v>
                </c:pt>
                <c:pt idx="168">
                  <c:v>1984</c:v>
                </c:pt>
                <c:pt idx="169">
                  <c:v>1985</c:v>
                </c:pt>
                <c:pt idx="170">
                  <c:v>1986</c:v>
                </c:pt>
                <c:pt idx="171">
                  <c:v>1987</c:v>
                </c:pt>
                <c:pt idx="172">
                  <c:v>1988</c:v>
                </c:pt>
                <c:pt idx="173">
                  <c:v>1989</c:v>
                </c:pt>
                <c:pt idx="174">
                  <c:v>1990</c:v>
                </c:pt>
                <c:pt idx="175">
                  <c:v>1991</c:v>
                </c:pt>
                <c:pt idx="176">
                  <c:v>1992</c:v>
                </c:pt>
                <c:pt idx="177">
                  <c:v>1993</c:v>
                </c:pt>
                <c:pt idx="178">
                  <c:v>1994</c:v>
                </c:pt>
                <c:pt idx="179">
                  <c:v>1995</c:v>
                </c:pt>
                <c:pt idx="180">
                  <c:v>1996</c:v>
                </c:pt>
                <c:pt idx="181">
                  <c:v>1997</c:v>
                </c:pt>
                <c:pt idx="182">
                  <c:v>1998</c:v>
                </c:pt>
                <c:pt idx="183">
                  <c:v>1999</c:v>
                </c:pt>
                <c:pt idx="184">
                  <c:v>2000</c:v>
                </c:pt>
                <c:pt idx="185">
                  <c:v>2001</c:v>
                </c:pt>
                <c:pt idx="186">
                  <c:v>2002</c:v>
                </c:pt>
                <c:pt idx="187">
                  <c:v>2003</c:v>
                </c:pt>
                <c:pt idx="188">
                  <c:v>2004</c:v>
                </c:pt>
                <c:pt idx="189">
                  <c:v>2005</c:v>
                </c:pt>
                <c:pt idx="190">
                  <c:v>2006</c:v>
                </c:pt>
                <c:pt idx="191">
                  <c:v>2007</c:v>
                </c:pt>
                <c:pt idx="192">
                  <c:v>2008</c:v>
                </c:pt>
                <c:pt idx="193">
                  <c:v>2009</c:v>
                </c:pt>
                <c:pt idx="194">
                  <c:v>2010</c:v>
                </c:pt>
                <c:pt idx="195">
                  <c:v>2011</c:v>
                </c:pt>
                <c:pt idx="196">
                  <c:v>2012</c:v>
                </c:pt>
                <c:pt idx="197">
                  <c:v>2013</c:v>
                </c:pt>
                <c:pt idx="198">
                  <c:v>2014</c:v>
                </c:pt>
                <c:pt idx="199">
                  <c:v>2015</c:v>
                </c:pt>
                <c:pt idx="200">
                  <c:v>2016</c:v>
                </c:pt>
              </c:numCache>
            </c:numRef>
          </c:cat>
          <c:val>
            <c:numRef>
              <c:f>'Figure 1.4'!$B$5:$B$205</c:f>
              <c:numCache>
                <c:formatCode>General</c:formatCode>
                <c:ptCount val="201"/>
                <c:pt idx="0">
                  <c:v>283.8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283.10000000000002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287.39999999999992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286.8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288.2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289.3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289.5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290.3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292.3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295.8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294.8</c:v>
                </c:pt>
                <c:pt idx="88">
                  <c:v>#N/A</c:v>
                </c:pt>
                <c:pt idx="89">
                  <c:v>296.89999999999992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299.2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300.5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301.60000000000002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305.5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306.60000000000002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307.89999999999992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312.7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314.67</c:v>
                </c:pt>
                <c:pt idx="143">
                  <c:v>315.58</c:v>
                </c:pt>
                <c:pt idx="144">
                  <c:v>316.19</c:v>
                </c:pt>
                <c:pt idx="145">
                  <c:v>317.01</c:v>
                </c:pt>
                <c:pt idx="146">
                  <c:v>317.69</c:v>
                </c:pt>
                <c:pt idx="147">
                  <c:v>318.31</c:v>
                </c:pt>
                <c:pt idx="148">
                  <c:v>318.70999999999992</c:v>
                </c:pt>
                <c:pt idx="149">
                  <c:v>319.41999999999962</c:v>
                </c:pt>
                <c:pt idx="150">
                  <c:v>321.08</c:v>
                </c:pt>
                <c:pt idx="151">
                  <c:v>321.95999999999992</c:v>
                </c:pt>
                <c:pt idx="152">
                  <c:v>322.83999999999992</c:v>
                </c:pt>
                <c:pt idx="153">
                  <c:v>324.11</c:v>
                </c:pt>
                <c:pt idx="154">
                  <c:v>325.13</c:v>
                </c:pt>
                <c:pt idx="155">
                  <c:v>326.01</c:v>
                </c:pt>
                <c:pt idx="156">
                  <c:v>327.55</c:v>
                </c:pt>
                <c:pt idx="157">
                  <c:v>328.6400000000001</c:v>
                </c:pt>
                <c:pt idx="158">
                  <c:v>329.5</c:v>
                </c:pt>
                <c:pt idx="159">
                  <c:v>330.59</c:v>
                </c:pt>
                <c:pt idx="160">
                  <c:v>331.65000000000009</c:v>
                </c:pt>
                <c:pt idx="161">
                  <c:v>333.46999999999991</c:v>
                </c:pt>
                <c:pt idx="162">
                  <c:v>334.83</c:v>
                </c:pt>
                <c:pt idx="163">
                  <c:v>336.78</c:v>
                </c:pt>
                <c:pt idx="164">
                  <c:v>338.28999999999962</c:v>
                </c:pt>
                <c:pt idx="165">
                  <c:v>339.9</c:v>
                </c:pt>
                <c:pt idx="166">
                  <c:v>340.88</c:v>
                </c:pt>
                <c:pt idx="167">
                  <c:v>343.07</c:v>
                </c:pt>
                <c:pt idx="168">
                  <c:v>344.54</c:v>
                </c:pt>
                <c:pt idx="169">
                  <c:v>345.82</c:v>
                </c:pt>
                <c:pt idx="170">
                  <c:v>347.15000000000009</c:v>
                </c:pt>
                <c:pt idx="171">
                  <c:v>349.18</c:v>
                </c:pt>
                <c:pt idx="172">
                  <c:v>351.44</c:v>
                </c:pt>
                <c:pt idx="173">
                  <c:v>352.84000000000009</c:v>
                </c:pt>
                <c:pt idx="174">
                  <c:v>354.27</c:v>
                </c:pt>
                <c:pt idx="175">
                  <c:v>355.07</c:v>
                </c:pt>
                <c:pt idx="176">
                  <c:v>355.53</c:v>
                </c:pt>
                <c:pt idx="177">
                  <c:v>356.84000000000009</c:v>
                </c:pt>
                <c:pt idx="178">
                  <c:v>358.87</c:v>
                </c:pt>
                <c:pt idx="179">
                  <c:v>360.61</c:v>
                </c:pt>
                <c:pt idx="180">
                  <c:v>362.18</c:v>
                </c:pt>
                <c:pt idx="181">
                  <c:v>364.33</c:v>
                </c:pt>
                <c:pt idx="182">
                  <c:v>367.08</c:v>
                </c:pt>
                <c:pt idx="183">
                  <c:v>368.04</c:v>
                </c:pt>
                <c:pt idx="184">
                  <c:v>369.67</c:v>
                </c:pt>
                <c:pt idx="185">
                  <c:v>371.18</c:v>
                </c:pt>
                <c:pt idx="186">
                  <c:v>373.71</c:v>
                </c:pt>
                <c:pt idx="187">
                  <c:v>375.92999999999961</c:v>
                </c:pt>
                <c:pt idx="188">
                  <c:v>377.45</c:v>
                </c:pt>
                <c:pt idx="189">
                  <c:v>379.91999999999962</c:v>
                </c:pt>
                <c:pt idx="190">
                  <c:v>381.78999999999962</c:v>
                </c:pt>
                <c:pt idx="191">
                  <c:v>383.89</c:v>
                </c:pt>
                <c:pt idx="192">
                  <c:v>385.56</c:v>
                </c:pt>
                <c:pt idx="193">
                  <c:v>387.31</c:v>
                </c:pt>
                <c:pt idx="194">
                  <c:v>389.72999999999962</c:v>
                </c:pt>
                <c:pt idx="195">
                  <c:v>391.83</c:v>
                </c:pt>
                <c:pt idx="196">
                  <c:v>394.28</c:v>
                </c:pt>
                <c:pt idx="197">
                  <c:v>396.81</c:v>
                </c:pt>
                <c:pt idx="198">
                  <c:v>398.84000000000009</c:v>
                </c:pt>
                <c:pt idx="199">
                  <c:v>401.85</c:v>
                </c:pt>
                <c:pt idx="200">
                  <c:v>406.81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4948064"/>
        <c:axId val="1284946976"/>
      </c:lineChart>
      <c:catAx>
        <c:axId val="1284948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1284946976"/>
        <c:crosses val="autoZero"/>
        <c:auto val="1"/>
        <c:lblAlgn val="ctr"/>
        <c:lblOffset val="10"/>
        <c:tickLblSkip val="20"/>
        <c:tickMarkSkip val="5"/>
        <c:noMultiLvlLbl val="0"/>
      </c:catAx>
      <c:valAx>
        <c:axId val="1284946976"/>
        <c:scaling>
          <c:orientation val="minMax"/>
          <c:max val="410"/>
          <c:min val="27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en-US" sz="1800" dirty="0">
                    <a:latin typeface="+mn-lt"/>
                  </a:rPr>
                  <a:t>CO2 concentration (parts per million)</a:t>
                </a:r>
              </a:p>
            </c:rich>
          </c:tx>
          <c:layout>
            <c:manualLayout>
              <c:xMode val="edge"/>
              <c:yMode val="edge"/>
              <c:x val="4.1204854963578501E-2"/>
              <c:y val="0.13539442028114301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de-DE"/>
          </a:p>
        </c:txPr>
        <c:crossAx val="1284948064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2ACC9-CC18-7A45-A105-BA15B3563238}" type="datetimeFigureOut">
              <a:rPr lang="de-DE" smtClean="0"/>
              <a:t>09.08.2017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D3DB6-4B35-F345-AE89-1CAFB2DDF7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710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B57CF-2D84-744F-A145-FEE8653A38EC}" type="datetimeFigureOut">
              <a:rPr lang="de-DE" smtClean="0"/>
              <a:t>09.08.2017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FEF2A-0E11-7940-B6B1-00C91A8AEAD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506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53136"/>
            <a:ext cx="7294611" cy="2204864"/>
          </a:xfrm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937581"/>
            <a:ext cx="6400800" cy="936103"/>
          </a:xfr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E46C0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defRPr sz="24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50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6792"/>
            <a:ext cx="8229600" cy="3649189"/>
          </a:xfrm>
        </p:spPr>
        <p:txBody>
          <a:bodyPr anchor="t" anchorCtr="1"/>
          <a:lstStyle>
            <a:lvl1pPr marL="0" indent="0" algn="l">
              <a:lnSpc>
                <a:spcPct val="120000"/>
              </a:lnSpc>
              <a:buFontTx/>
              <a:buNone/>
              <a:defRPr sz="2800" baseline="0">
                <a:solidFill>
                  <a:schemeClr val="accent6">
                    <a:lumMod val="75000"/>
                  </a:schemeClr>
                </a:solidFill>
                <a:latin typeface="+mn-lt"/>
                <a:cs typeface="Courier"/>
              </a:defRPr>
            </a:lvl1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Definition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84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444279" y="1722439"/>
            <a:ext cx="3699722" cy="4338636"/>
          </a:xfrm>
        </p:spPr>
        <p:txBody>
          <a:bodyPr/>
          <a:lstStyle/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1722438"/>
            <a:ext cx="4760913" cy="4338637"/>
          </a:xfrm>
        </p:spPr>
        <p:txBody>
          <a:bodyPr/>
          <a:lstStyle>
            <a:lvl1pPr>
              <a:lnSpc>
                <a:spcPct val="100000"/>
              </a:lnSpc>
              <a:buClrTx/>
              <a:defRPr sz="2800"/>
            </a:lvl1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346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990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747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96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911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58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987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086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82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085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10776"/>
            <a:ext cx="8363272" cy="441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68500" y="6356350"/>
            <a:ext cx="441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Chapter 1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694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ClrTx/>
        <a:buSzPct val="10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diac.ornl.gov/ftp/trends/co2/siple2.013" TargetMode="Externa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\\localhost\ftps\::ftp.cmdl.noaa.gov:ccg:co2:trends:co2_mm_mlo.txt" TargetMode="External"/><Relationship Id="rId4" Type="http://schemas.openxmlformats.org/officeDocument/2006/relationships/hyperlink" Target="http://cdiac.ornl.gov/trends/co2/sio-mlo.htm.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cdiac.ornl.gov/ftp/trends/co2/siple2.013" TargetMode="Externa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\\localhost\ftps\::ftp.cmdl.noaa.gov:ccg:co2:trends:co2_mm_mlo.txt" TargetMode="External"/><Relationship Id="rId4" Type="http://schemas.openxmlformats.org/officeDocument/2006/relationships/hyperlink" Target="http://cdiac.ornl.gov/trends/co2/sio-mlo.htm.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015740"/>
            <a:ext cx="3611881" cy="2347373"/>
          </a:xfrm>
        </p:spPr>
        <p:txBody>
          <a:bodyPr>
            <a:normAutofit/>
          </a:bodyPr>
          <a:lstStyle/>
          <a:p>
            <a:r>
              <a:rPr lang="en-US" dirty="0" smtClean="0"/>
              <a:t>Economic Activity in Context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352801"/>
            <a:ext cx="3611881" cy="1520884"/>
          </a:xfrm>
        </p:spPr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740" y="280709"/>
            <a:ext cx="4442460" cy="630339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85799" y="6584106"/>
            <a:ext cx="4623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© Dünhaupt, Dullien, Goodwin, Harris, Nelson, Roach, </a:t>
            </a:r>
            <a:r>
              <a:rPr lang="de-DE" sz="1400" dirty="0" err="1" smtClean="0"/>
              <a:t>Torras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93395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is Macroeconomics About?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Macroeconomic Goals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Macroeconomics in Context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631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Learning </a:t>
            </a:r>
            <a:r>
              <a:rPr lang="de-DE" dirty="0" err="1" smtClean="0"/>
              <a:t>goals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After </a:t>
            </a:r>
            <a:r>
              <a:rPr lang="de-DE" dirty="0" err="1"/>
              <a:t>today‘s</a:t>
            </a:r>
            <a:r>
              <a:rPr lang="de-DE" dirty="0"/>
              <a:t> </a:t>
            </a:r>
            <a:r>
              <a:rPr lang="de-DE" dirty="0" err="1"/>
              <a:t>lecture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 smtClean="0"/>
              <a:t>:</a:t>
            </a:r>
            <a:endParaRPr lang="en-US" dirty="0" smtClean="0"/>
          </a:p>
          <a:p>
            <a:pPr lvl="1"/>
            <a:r>
              <a:rPr lang="en-US" dirty="0" smtClean="0"/>
              <a:t>Distinguish </a:t>
            </a:r>
            <a:r>
              <a:rPr lang="en-US" dirty="0"/>
              <a:t>the concerns of macroeconomics from microeconomics.</a:t>
            </a:r>
            <a:endParaRPr lang="de-DE" dirty="0"/>
          </a:p>
          <a:p>
            <a:pPr lvl="1"/>
            <a:r>
              <a:rPr lang="en-US" dirty="0" smtClean="0"/>
              <a:t>Define </a:t>
            </a:r>
            <a:r>
              <a:rPr lang="en-US" dirty="0"/>
              <a:t>the difference between normative and positive questions.</a:t>
            </a:r>
            <a:endParaRPr lang="de-DE" dirty="0"/>
          </a:p>
          <a:p>
            <a:pPr lvl="1"/>
            <a:r>
              <a:rPr lang="en-US" dirty="0" smtClean="0"/>
              <a:t>Discuss </a:t>
            </a:r>
            <a:r>
              <a:rPr lang="en-US" dirty="0"/>
              <a:t>the relationship between economics and well-being.</a:t>
            </a:r>
            <a:endParaRPr lang="de-DE" dirty="0"/>
          </a:p>
          <a:p>
            <a:pPr lvl="1"/>
            <a:r>
              <a:rPr lang="en-US" dirty="0" smtClean="0"/>
              <a:t>Identify </a:t>
            </a:r>
            <a:r>
              <a:rPr lang="en-US" dirty="0"/>
              <a:t>and describe the three main macroeconomic goals.</a:t>
            </a:r>
            <a:endParaRPr lang="de-DE" dirty="0"/>
          </a:p>
          <a:p>
            <a:pPr lvl="1"/>
            <a:r>
              <a:rPr lang="en-US" dirty="0" smtClean="0"/>
              <a:t>Identify </a:t>
            </a:r>
            <a:r>
              <a:rPr lang="en-US" dirty="0"/>
              <a:t>and distinguish the major historical traditions of economic thought.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138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Macroeconomic About?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8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macroeconomics about?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5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57200" y="1556792"/>
            <a:ext cx="8229600" cy="1372675"/>
          </a:xfrm>
        </p:spPr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study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people</a:t>
            </a:r>
            <a:r>
              <a:rPr lang="de-DE" dirty="0"/>
              <a:t> manage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meet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enhance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well-</a:t>
            </a:r>
            <a:r>
              <a:rPr lang="de-DE" dirty="0" err="1"/>
              <a:t>being</a:t>
            </a:r>
            <a:r>
              <a:rPr lang="de-DE" dirty="0"/>
              <a:t>. 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457200" y="2929467"/>
            <a:ext cx="7179734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dirty="0" smtClean="0"/>
              <a:t>the four essential economic activities are:</a:t>
            </a:r>
          </a:p>
          <a:p>
            <a:pPr marL="457200" indent="-4572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800" dirty="0" smtClean="0"/>
              <a:t>resource maintenance </a:t>
            </a:r>
          </a:p>
          <a:p>
            <a:pPr marL="457200" indent="-4572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800" dirty="0" smtClean="0"/>
              <a:t>the production, </a:t>
            </a:r>
          </a:p>
          <a:p>
            <a:pPr marL="457200" indent="-4572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800" dirty="0" smtClean="0"/>
              <a:t>distribution</a:t>
            </a:r>
          </a:p>
          <a:p>
            <a:pPr marL="457200" indent="-4572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800" dirty="0" smtClean="0"/>
              <a:t>consumption</a:t>
            </a:r>
          </a:p>
          <a:p>
            <a:pPr>
              <a:lnSpc>
                <a:spcPct val="130000"/>
              </a:lnSpc>
            </a:pPr>
            <a:r>
              <a:rPr lang="en-US" sz="2800" dirty="0" smtClean="0"/>
              <a:t>		of goods and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5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Micro- and macroeconomics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microeconomics: </a:t>
            </a:r>
            <a:r>
              <a:rPr lang="en-US" dirty="0" smtClean="0"/>
              <a:t>the study of the economic activities</a:t>
            </a:r>
            <a:br>
              <a:rPr lang="en-US" dirty="0" smtClean="0"/>
            </a:br>
            <a:r>
              <a:rPr lang="en-US" dirty="0" smtClean="0"/>
              <a:t>and interactions of individuals, households, businesses, and other groups at the subnational level </a:t>
            </a:r>
          </a:p>
          <a:p>
            <a:endParaRPr lang="en-US" dirty="0" smtClean="0"/>
          </a:p>
          <a:p>
            <a:r>
              <a:rPr lang="en-US" b="1" dirty="0" smtClean="0"/>
              <a:t>macroeconomics: </a:t>
            </a:r>
            <a:r>
              <a:rPr lang="en-US" dirty="0" smtClean="0"/>
              <a:t>the study of how economic activities at all levels create a national (and global) economic environment 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1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Macroeconomic Goals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95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and normative questions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positive questions: </a:t>
            </a:r>
            <a:r>
              <a:rPr lang="en-US" dirty="0" smtClean="0"/>
              <a:t>questions about how things are </a:t>
            </a:r>
          </a:p>
          <a:p>
            <a:pPr lvl="1"/>
            <a:r>
              <a:rPr lang="en-US" dirty="0" smtClean="0"/>
              <a:t>issues of fact</a:t>
            </a:r>
          </a:p>
          <a:p>
            <a:pPr lvl="1"/>
            <a:r>
              <a:rPr lang="en-US" dirty="0" smtClean="0"/>
              <a:t>“what is”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normative questions: </a:t>
            </a:r>
            <a:r>
              <a:rPr lang="en-US" dirty="0" smtClean="0"/>
              <a:t>questions about how things should be </a:t>
            </a:r>
          </a:p>
          <a:p>
            <a:pPr lvl="1"/>
            <a:r>
              <a:rPr lang="en-US" dirty="0" smtClean="0"/>
              <a:t>have to do with goals and values</a:t>
            </a:r>
          </a:p>
          <a:p>
            <a:pPr lvl="1"/>
            <a:r>
              <a:rPr lang="en-US" dirty="0" smtClean="0"/>
              <a:t>“what should be”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305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or normative 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„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r>
              <a:rPr lang="de-DE" dirty="0" smtClean="0"/>
              <a:t> of </a:t>
            </a:r>
            <a:r>
              <a:rPr lang="de-DE" dirty="0" err="1" smtClean="0"/>
              <a:t>poverty</a:t>
            </a:r>
            <a:r>
              <a:rPr lang="de-DE" dirty="0" smtClean="0"/>
              <a:t> in </a:t>
            </a:r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country</a:t>
            </a:r>
            <a:r>
              <a:rPr lang="de-DE" dirty="0" smtClean="0"/>
              <a:t>“</a:t>
            </a:r>
          </a:p>
          <a:p>
            <a:pPr algn="ctr">
              <a:buFont typeface="Wingdings" charset="2"/>
              <a:buChar char="Ø"/>
            </a:pPr>
            <a:r>
              <a:rPr lang="de-DE" dirty="0" smtClean="0"/>
              <a:t>Positive</a:t>
            </a:r>
          </a:p>
          <a:p>
            <a:pPr>
              <a:buFont typeface="Wingdings" charset="2"/>
              <a:buChar char="Ø"/>
            </a:pPr>
            <a:endParaRPr lang="de-DE" dirty="0" smtClean="0"/>
          </a:p>
          <a:p>
            <a:pPr marL="342900" lvl="1" indent="-342900"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de-DE" sz="2800" dirty="0" smtClean="0"/>
              <a:t>„</a:t>
            </a:r>
            <a:r>
              <a:rPr lang="de-DE" sz="2800" dirty="0" err="1" smtClean="0"/>
              <a:t>How</a:t>
            </a:r>
            <a:r>
              <a:rPr lang="de-DE" sz="2800" dirty="0" smtClean="0"/>
              <a:t> </a:t>
            </a:r>
            <a:r>
              <a:rPr lang="de-DE" sz="2800" dirty="0" err="1" smtClean="0"/>
              <a:t>much</a:t>
            </a:r>
            <a:r>
              <a:rPr lang="de-DE" sz="2800" dirty="0" smtClean="0"/>
              <a:t> </a:t>
            </a:r>
            <a:r>
              <a:rPr lang="de-DE" sz="2800" dirty="0" err="1" smtClean="0"/>
              <a:t>effort</a:t>
            </a:r>
            <a:r>
              <a:rPr lang="de-DE" sz="2800" dirty="0" smtClean="0"/>
              <a:t> </a:t>
            </a:r>
            <a:r>
              <a:rPr lang="de-DE" sz="2800" dirty="0" err="1" smtClean="0"/>
              <a:t>should</a:t>
            </a:r>
            <a:r>
              <a:rPr lang="de-DE" sz="2800" dirty="0" smtClean="0"/>
              <a:t> </a:t>
            </a:r>
            <a:r>
              <a:rPr lang="de-DE" sz="2800" dirty="0" err="1" smtClean="0"/>
              <a:t>be</a:t>
            </a:r>
            <a:r>
              <a:rPr lang="de-DE" sz="2800" dirty="0" smtClean="0"/>
              <a:t> </a:t>
            </a:r>
            <a:r>
              <a:rPr lang="de-DE" sz="2800" dirty="0" err="1" smtClean="0"/>
              <a:t>given</a:t>
            </a:r>
            <a:r>
              <a:rPr lang="de-DE" sz="2800" dirty="0" smtClean="0"/>
              <a:t> </a:t>
            </a:r>
            <a:r>
              <a:rPr lang="de-DE" sz="2800" dirty="0" err="1" smtClean="0"/>
              <a:t>to</a:t>
            </a:r>
            <a:r>
              <a:rPr lang="de-DE" sz="2800" dirty="0" smtClean="0"/>
              <a:t> </a:t>
            </a:r>
            <a:r>
              <a:rPr lang="de-DE" sz="2800" dirty="0" err="1" smtClean="0"/>
              <a:t>poverty</a:t>
            </a:r>
            <a:r>
              <a:rPr lang="de-DE" sz="2800" dirty="0" smtClean="0"/>
              <a:t> </a:t>
            </a:r>
            <a:r>
              <a:rPr lang="de-DE" sz="2800" dirty="0" err="1" smtClean="0"/>
              <a:t>reduction</a:t>
            </a:r>
            <a:r>
              <a:rPr lang="de-DE" sz="2800" dirty="0" smtClean="0"/>
              <a:t>?“</a:t>
            </a:r>
          </a:p>
          <a:p>
            <a:pPr algn="ctr">
              <a:buFont typeface="Wingdings" charset="2"/>
              <a:buChar char="Ø"/>
            </a:pPr>
            <a:r>
              <a:rPr lang="de-DE" dirty="0" smtClean="0"/>
              <a:t>Normative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90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macroeconomics</a:t>
            </a:r>
            <a:r>
              <a:rPr lang="de-DE" dirty="0" smtClean="0"/>
              <a:t> positive </a:t>
            </a:r>
            <a:r>
              <a:rPr lang="de-DE" dirty="0" err="1" smtClean="0"/>
              <a:t>or</a:t>
            </a:r>
            <a:r>
              <a:rPr lang="de-DE" dirty="0" smtClean="0"/>
              <a:t> normative?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Most of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questions</a:t>
            </a:r>
            <a:r>
              <a:rPr lang="de-DE" dirty="0" smtClean="0"/>
              <a:t>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ask</a:t>
            </a:r>
            <a:r>
              <a:rPr lang="de-DE" dirty="0" smtClean="0"/>
              <a:t> in </a:t>
            </a:r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course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b="1" dirty="0" smtClean="0"/>
              <a:t>positive </a:t>
            </a:r>
            <a:r>
              <a:rPr lang="de-DE" b="1" dirty="0" err="1" smtClean="0"/>
              <a:t>questions</a:t>
            </a:r>
            <a:endParaRPr lang="de-DE" b="1" dirty="0" smtClean="0"/>
          </a:p>
          <a:p>
            <a:pPr lvl="1"/>
            <a:r>
              <a:rPr lang="de-DE" dirty="0" smtClean="0"/>
              <a:t>„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impact</a:t>
            </a:r>
            <a:r>
              <a:rPr lang="de-DE" dirty="0" smtClean="0"/>
              <a:t> of </a:t>
            </a:r>
            <a:r>
              <a:rPr lang="de-DE" dirty="0" err="1" smtClean="0"/>
              <a:t>increased</a:t>
            </a:r>
            <a:r>
              <a:rPr lang="de-DE" dirty="0" smtClean="0"/>
              <a:t> </a:t>
            </a:r>
            <a:r>
              <a:rPr lang="de-DE" dirty="0" err="1" smtClean="0"/>
              <a:t>government</a:t>
            </a:r>
            <a:r>
              <a:rPr lang="de-DE" dirty="0" smtClean="0"/>
              <a:t> </a:t>
            </a:r>
            <a:r>
              <a:rPr lang="de-DE" dirty="0" err="1" smtClean="0"/>
              <a:t>spending</a:t>
            </a:r>
            <a:r>
              <a:rPr lang="de-DE" dirty="0" smtClean="0"/>
              <a:t>?“</a:t>
            </a:r>
          </a:p>
          <a:p>
            <a:r>
              <a:rPr lang="de-DE" dirty="0" smtClean="0"/>
              <a:t>But </a:t>
            </a:r>
            <a:r>
              <a:rPr lang="de-DE" dirty="0" err="1" smtClean="0"/>
              <a:t>they</a:t>
            </a:r>
            <a:r>
              <a:rPr lang="de-DE" dirty="0" smtClean="0"/>
              <a:t> </a:t>
            </a:r>
            <a:r>
              <a:rPr lang="de-DE" dirty="0" err="1" smtClean="0"/>
              <a:t>often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a </a:t>
            </a:r>
            <a:r>
              <a:rPr lang="de-DE" b="1" dirty="0" smtClean="0"/>
              <a:t>normative </a:t>
            </a:r>
            <a:r>
              <a:rPr lang="de-DE" b="1" dirty="0" err="1" smtClean="0"/>
              <a:t>connotation</a:t>
            </a:r>
            <a:endParaRPr lang="de-DE" b="1" dirty="0" smtClean="0"/>
          </a:p>
          <a:p>
            <a:pPr lvl="1"/>
            <a:r>
              <a:rPr lang="de-DE" dirty="0" err="1" smtClean="0"/>
              <a:t>Many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r>
              <a:rPr lang="de-DE" dirty="0" smtClean="0"/>
              <a:t> </a:t>
            </a:r>
            <a:r>
              <a:rPr lang="de-DE" dirty="0" err="1" smtClean="0"/>
              <a:t>macroeconomics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learn</a:t>
            </a:r>
            <a:r>
              <a:rPr lang="de-DE" dirty="0" smtClean="0"/>
              <a:t>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we</a:t>
            </a:r>
            <a:r>
              <a:rPr lang="de-DE" dirty="0" smtClean="0"/>
              <a:t> – </a:t>
            </a:r>
            <a:r>
              <a:rPr lang="de-DE" dirty="0" err="1" smtClean="0"/>
              <a:t>as</a:t>
            </a:r>
            <a:r>
              <a:rPr lang="de-DE" dirty="0" smtClean="0"/>
              <a:t> a </a:t>
            </a:r>
            <a:r>
              <a:rPr lang="de-DE" dirty="0" err="1" smtClean="0"/>
              <a:t>society</a:t>
            </a:r>
            <a:r>
              <a:rPr lang="de-DE" dirty="0" smtClean="0"/>
              <a:t>, </a:t>
            </a:r>
            <a:r>
              <a:rPr lang="de-DE" dirty="0" err="1" smtClean="0"/>
              <a:t>country</a:t>
            </a:r>
            <a:r>
              <a:rPr lang="de-DE" dirty="0" smtClean="0"/>
              <a:t>,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world</a:t>
            </a:r>
            <a:r>
              <a:rPr lang="de-DE" dirty="0" smtClean="0"/>
              <a:t> –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reach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desired</a:t>
            </a:r>
            <a:r>
              <a:rPr lang="de-DE" dirty="0" smtClean="0"/>
              <a:t> </a:t>
            </a:r>
            <a:r>
              <a:rPr lang="de-DE" dirty="0" err="1" smtClean="0"/>
              <a:t>goals</a:t>
            </a:r>
            <a:endParaRPr lang="de-DE" dirty="0" smtClean="0"/>
          </a:p>
          <a:p>
            <a:pPr lvl="1"/>
            <a:r>
              <a:rPr lang="de-DE" dirty="0" smtClean="0"/>
              <a:t>Definition of </a:t>
            </a:r>
            <a:r>
              <a:rPr lang="de-DE" dirty="0" err="1" smtClean="0"/>
              <a:t>goals</a:t>
            </a:r>
            <a:r>
              <a:rPr lang="de-DE" dirty="0" smtClean="0"/>
              <a:t> </a:t>
            </a:r>
            <a:r>
              <a:rPr lang="de-DE" dirty="0" err="1" smtClean="0"/>
              <a:t>includes</a:t>
            </a:r>
            <a:r>
              <a:rPr lang="de-DE" dirty="0" smtClean="0"/>
              <a:t> normative </a:t>
            </a:r>
            <a:r>
              <a:rPr lang="de-DE" dirty="0" err="1" smtClean="0"/>
              <a:t>aspects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7765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 err="1" smtClean="0"/>
              <a:t>Three</a:t>
            </a:r>
            <a:r>
              <a:rPr lang="de-DE" dirty="0" smtClean="0"/>
              <a:t> </a:t>
            </a:r>
            <a:r>
              <a:rPr lang="de-DE" dirty="0" err="1"/>
              <a:t>especially</a:t>
            </a:r>
            <a:r>
              <a:rPr lang="de-DE" dirty="0"/>
              <a:t> </a:t>
            </a:r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/>
              <a:t>components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well-</a:t>
            </a:r>
            <a:r>
              <a:rPr lang="de-DE" dirty="0" err="1"/>
              <a:t>being</a:t>
            </a:r>
            <a:r>
              <a:rPr lang="de-DE" dirty="0"/>
              <a:t> </a:t>
            </a:r>
            <a:br>
              <a:rPr lang="de-DE" dirty="0"/>
            </a:b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/>
              <a:t>achievement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living</a:t>
            </a:r>
            <a:r>
              <a:rPr lang="de-DE" dirty="0"/>
              <a:t> </a:t>
            </a:r>
            <a:r>
              <a:rPr lang="de-DE" dirty="0" err="1" smtClean="0"/>
              <a:t>standards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stability</a:t>
            </a:r>
            <a:r>
              <a:rPr lang="de-DE" dirty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security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sustainability</a:t>
            </a:r>
            <a:r>
              <a:rPr lang="de-DE" dirty="0" smtClean="0"/>
              <a:t> 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95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Macroeconomic goals (I): Growth of living standards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improvements</a:t>
            </a:r>
            <a:r>
              <a:rPr lang="de-DE" dirty="0"/>
              <a:t> </a:t>
            </a:r>
            <a:r>
              <a:rPr lang="de-DE" dirty="0" smtClean="0"/>
              <a:t>in </a:t>
            </a:r>
            <a:r>
              <a:rPr lang="de-DE" dirty="0" err="1"/>
              <a:t>people’s</a:t>
            </a:r>
            <a:r>
              <a:rPr lang="de-DE" dirty="0"/>
              <a:t> </a:t>
            </a:r>
            <a:r>
              <a:rPr lang="de-DE" dirty="0" err="1"/>
              <a:t>diet</a:t>
            </a:r>
            <a:r>
              <a:rPr lang="de-DE" dirty="0"/>
              <a:t>, </a:t>
            </a:r>
            <a:r>
              <a:rPr lang="de-DE" dirty="0" err="1"/>
              <a:t>housing</a:t>
            </a:r>
            <a:r>
              <a:rPr lang="de-DE" dirty="0"/>
              <a:t>, </a:t>
            </a:r>
            <a:r>
              <a:rPr lang="de-DE" dirty="0" err="1"/>
              <a:t>medical</a:t>
            </a:r>
            <a:r>
              <a:rPr lang="de-DE" dirty="0"/>
              <a:t> </a:t>
            </a:r>
            <a:r>
              <a:rPr lang="de-DE" dirty="0" err="1"/>
              <a:t>care</a:t>
            </a:r>
            <a:r>
              <a:rPr lang="de-DE" dirty="0"/>
              <a:t>, </a:t>
            </a:r>
            <a:r>
              <a:rPr lang="de-DE" dirty="0" err="1"/>
              <a:t>education</a:t>
            </a:r>
            <a:r>
              <a:rPr lang="de-DE" dirty="0"/>
              <a:t>,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conditions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access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transportation</a:t>
            </a:r>
            <a:r>
              <a:rPr lang="de-DE" dirty="0"/>
              <a:t>, </a:t>
            </a:r>
            <a:r>
              <a:rPr lang="de-DE" dirty="0" err="1"/>
              <a:t>communication</a:t>
            </a:r>
            <a:r>
              <a:rPr lang="de-DE" dirty="0"/>
              <a:t>, </a:t>
            </a:r>
            <a:r>
              <a:rPr lang="de-DE" dirty="0" err="1"/>
              <a:t>entertainment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amenities</a:t>
            </a:r>
            <a:r>
              <a:rPr lang="de-DE" dirty="0"/>
              <a:t> </a:t>
            </a:r>
            <a:endParaRPr lang="de-DE" dirty="0" smtClean="0"/>
          </a:p>
          <a:p>
            <a:r>
              <a:rPr lang="de-DE" dirty="0" smtClean="0"/>
              <a:t>“</a:t>
            </a:r>
            <a:r>
              <a:rPr lang="de-DE" dirty="0" err="1"/>
              <a:t>raising</a:t>
            </a:r>
            <a:r>
              <a:rPr lang="de-DE" dirty="0"/>
              <a:t> </a:t>
            </a:r>
            <a:r>
              <a:rPr lang="de-DE" dirty="0" err="1" smtClean="0"/>
              <a:t>living</a:t>
            </a:r>
            <a:r>
              <a:rPr lang="de-DE" dirty="0" smtClean="0"/>
              <a:t> </a:t>
            </a:r>
            <a:r>
              <a:rPr lang="de-DE" dirty="0" err="1" smtClean="0"/>
              <a:t>standards</a:t>
            </a:r>
            <a:r>
              <a:rPr lang="de-DE" dirty="0" smtClean="0"/>
              <a:t> = “</a:t>
            </a:r>
            <a:r>
              <a:rPr lang="de-DE" dirty="0" err="1"/>
              <a:t>achieving</a:t>
            </a:r>
            <a:r>
              <a:rPr lang="de-DE" dirty="0"/>
              <a:t>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 smtClean="0"/>
              <a:t>growth</a:t>
            </a:r>
            <a:r>
              <a:rPr lang="de-DE" dirty="0" smtClean="0"/>
              <a:t>” </a:t>
            </a:r>
            <a:endParaRPr lang="de-DE" dirty="0"/>
          </a:p>
          <a:p>
            <a:pPr lvl="1">
              <a:lnSpc>
                <a:spcPct val="80000"/>
              </a:lnSpc>
            </a:pPr>
            <a:r>
              <a:rPr lang="de-DE" dirty="0" smtClean="0"/>
              <a:t>but</a:t>
            </a:r>
            <a:r>
              <a:rPr lang="de-DE" dirty="0"/>
              <a:t>: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blind </a:t>
            </a:r>
            <a:r>
              <a:rPr lang="de-DE" dirty="0" err="1"/>
              <a:t>spots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measurement</a:t>
            </a:r>
            <a:endParaRPr lang="de-DE" dirty="0"/>
          </a:p>
          <a:p>
            <a:pPr lvl="1">
              <a:lnSpc>
                <a:spcPct val="80000"/>
              </a:lnSpc>
            </a:pPr>
            <a:r>
              <a:rPr lang="de-DE" dirty="0" smtClean="0"/>
              <a:t>in </a:t>
            </a:r>
            <a:r>
              <a:rPr lang="de-DE" dirty="0" err="1"/>
              <a:t>poor</a:t>
            </a:r>
            <a:r>
              <a:rPr lang="de-DE" dirty="0"/>
              <a:t> countries: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precondition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in </a:t>
            </a:r>
            <a:r>
              <a:rPr lang="de-DE" dirty="0" err="1"/>
              <a:t>living</a:t>
            </a:r>
            <a:r>
              <a:rPr lang="de-DE" dirty="0"/>
              <a:t> </a:t>
            </a:r>
            <a:r>
              <a:rPr lang="de-DE" dirty="0" err="1"/>
              <a:t>standards</a:t>
            </a:r>
            <a:endParaRPr lang="de-DE" dirty="0"/>
          </a:p>
          <a:p>
            <a:pPr lvl="2">
              <a:lnSpc>
                <a:spcPct val="80000"/>
              </a:lnSpc>
            </a:pPr>
            <a:r>
              <a:rPr lang="de-DE" dirty="0" smtClean="0"/>
              <a:t>but </a:t>
            </a:r>
            <a:r>
              <a:rPr lang="de-DE" dirty="0"/>
              <a:t>not a </a:t>
            </a:r>
            <a:r>
              <a:rPr lang="de-DE" dirty="0" err="1"/>
              <a:t>sufficient</a:t>
            </a:r>
            <a:r>
              <a:rPr lang="de-DE" dirty="0"/>
              <a:t> </a:t>
            </a:r>
            <a:r>
              <a:rPr lang="de-DE" dirty="0" err="1"/>
              <a:t>condition</a:t>
            </a:r>
            <a:endParaRPr lang="de-DE" dirty="0"/>
          </a:p>
          <a:p>
            <a:pPr lvl="1">
              <a:lnSpc>
                <a:spcPct val="80000"/>
              </a:lnSpc>
            </a:pPr>
            <a:r>
              <a:rPr lang="de-DE" dirty="0" smtClean="0"/>
              <a:t>in </a:t>
            </a:r>
            <a:r>
              <a:rPr lang="de-DE" dirty="0" err="1"/>
              <a:t>rich</a:t>
            </a:r>
            <a:r>
              <a:rPr lang="de-DE" dirty="0"/>
              <a:t> countries: Growth in </a:t>
            </a:r>
            <a:r>
              <a:rPr lang="de-DE" dirty="0" err="1"/>
              <a:t>living</a:t>
            </a:r>
            <a:r>
              <a:rPr lang="de-DE" dirty="0"/>
              <a:t> </a:t>
            </a:r>
            <a:r>
              <a:rPr lang="de-DE" dirty="0" err="1"/>
              <a:t>standards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conceivable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growth</a:t>
            </a:r>
            <a:endParaRPr lang="de-DE" dirty="0"/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384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</a:t>
            </a:r>
            <a:r>
              <a:rPr lang="en-US" dirty="0" smtClean="0"/>
              <a:t>1.1 Global production</a:t>
            </a:r>
            <a:r>
              <a:rPr lang="en-US" dirty="0"/>
              <a:t>, 1960–2014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13</a:t>
            </a:fld>
            <a:endParaRPr lang="de-DE"/>
          </a:p>
        </p:txBody>
      </p:sp>
      <p:graphicFrame>
        <p:nvGraphicFramePr>
          <p:cNvPr id="6" name="Char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063526"/>
              </p:ext>
            </p:extLst>
          </p:nvPr>
        </p:nvGraphicFramePr>
        <p:xfrm>
          <a:off x="937586" y="1866026"/>
          <a:ext cx="7186264" cy="4490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500796" y="1121072"/>
            <a:ext cx="7623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As measured by summing up the GDP of all countries, global production has more than sextupled in the last five and a half decades.</a:t>
            </a:r>
            <a:endParaRPr lang="de-DE" dirty="0"/>
          </a:p>
          <a:p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 rot="16200000">
            <a:off x="-636724" y="3433542"/>
            <a:ext cx="3148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0" i="0" u="none" strike="noStrike" kern="1200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r>
              <a:rPr lang="en-US" dirty="0"/>
              <a:t>GDP (Constant  2010 US$,</a:t>
            </a:r>
            <a:br>
              <a:rPr lang="en-US" dirty="0"/>
            </a:br>
            <a:r>
              <a:rPr lang="en-US" dirty="0"/>
              <a:t> measured in trillions)</a:t>
            </a:r>
          </a:p>
        </p:txBody>
      </p:sp>
      <p:sp>
        <p:nvSpPr>
          <p:cNvPr id="9" name="Rechteck 8"/>
          <p:cNvSpPr/>
          <p:nvPr/>
        </p:nvSpPr>
        <p:spPr>
          <a:xfrm>
            <a:off x="614422" y="6306713"/>
            <a:ext cx="59387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The World Bank Group, World Development Indicators Online</a:t>
            </a:r>
            <a:r>
              <a:rPr lang="en-US" dirty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205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has not been equal in all countries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material </a:t>
            </a:r>
            <a:r>
              <a:rPr lang="de-DE" dirty="0" err="1"/>
              <a:t>living</a:t>
            </a:r>
            <a:r>
              <a:rPr lang="de-DE" dirty="0"/>
              <a:t> </a:t>
            </a:r>
            <a:r>
              <a:rPr lang="de-DE" dirty="0" err="1"/>
              <a:t>standards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still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in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 smtClean="0"/>
              <a:t>world</a:t>
            </a:r>
            <a:endParaRPr lang="de-DE" dirty="0" smtClean="0"/>
          </a:p>
          <a:p>
            <a:r>
              <a:rPr lang="de-DE" dirty="0" err="1" smtClean="0"/>
              <a:t>important</a:t>
            </a:r>
            <a:r>
              <a:rPr lang="de-DE" dirty="0" smtClean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people’s</a:t>
            </a:r>
            <a:r>
              <a:rPr lang="de-DE" dirty="0"/>
              <a:t> </a:t>
            </a:r>
            <a:r>
              <a:rPr lang="de-DE" dirty="0" err="1"/>
              <a:t>options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enjoyment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 smtClean="0"/>
              <a:t>life</a:t>
            </a:r>
            <a:endParaRPr lang="de-DE" dirty="0"/>
          </a:p>
          <a:p>
            <a:r>
              <a:rPr lang="de-DE" dirty="0" err="1" smtClean="0"/>
              <a:t>poverty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serious</a:t>
            </a:r>
            <a:r>
              <a:rPr lang="de-DE" dirty="0" smtClean="0"/>
              <a:t> </a:t>
            </a:r>
            <a:r>
              <a:rPr lang="de-DE" dirty="0" err="1" smtClean="0"/>
              <a:t>concern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511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1.2 Global </a:t>
            </a:r>
            <a:r>
              <a:rPr lang="en-US" dirty="0" smtClean="0"/>
              <a:t>production per </a:t>
            </a:r>
            <a:r>
              <a:rPr lang="en-US" dirty="0"/>
              <a:t>c</a:t>
            </a:r>
            <a:r>
              <a:rPr lang="en-US" dirty="0" smtClean="0"/>
              <a:t>apita</a:t>
            </a:r>
            <a:r>
              <a:rPr lang="en-US" dirty="0"/>
              <a:t>, 1960–2014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15</a:t>
            </a:fld>
            <a:endParaRPr lang="de-D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0163427"/>
              </p:ext>
            </p:extLst>
          </p:nvPr>
        </p:nvGraphicFramePr>
        <p:xfrm>
          <a:off x="-24341" y="1737114"/>
          <a:ext cx="9168341" cy="434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7200" y="1108672"/>
            <a:ext cx="769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Global production per person has more than doubled in the last five decades.</a:t>
            </a:r>
            <a:endParaRPr lang="de-DE" dirty="0"/>
          </a:p>
          <a:p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457200" y="6086864"/>
            <a:ext cx="53318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The World Bank Group, World Development Indicators Online.</a:t>
            </a:r>
            <a:endParaRPr lang="de-DE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4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Do rising per capita production guarantee growing standards of living?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err="1"/>
              <a:t>No</a:t>
            </a:r>
            <a:r>
              <a:rPr lang="de-DE" dirty="0"/>
              <a:t>!</a:t>
            </a:r>
          </a:p>
          <a:p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/>
              <a:t>matters</a:t>
            </a:r>
            <a:r>
              <a:rPr lang="de-DE" dirty="0"/>
              <a:t> </a:t>
            </a:r>
            <a:r>
              <a:rPr lang="de-DE" i="1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produced</a:t>
            </a:r>
            <a:endParaRPr lang="de-DE" dirty="0"/>
          </a:p>
          <a:p>
            <a:pPr lvl="1"/>
            <a:r>
              <a:rPr lang="de-DE" dirty="0" err="1"/>
              <a:t>Production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military</a:t>
            </a:r>
            <a:r>
              <a:rPr lang="de-DE" dirty="0"/>
              <a:t> </a:t>
            </a:r>
            <a:r>
              <a:rPr lang="de-DE" dirty="0" err="1"/>
              <a:t>hardware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public</a:t>
            </a:r>
            <a:r>
              <a:rPr lang="de-DE" dirty="0"/>
              <a:t> </a:t>
            </a:r>
            <a:r>
              <a:rPr lang="de-DE" dirty="0" err="1"/>
              <a:t>monuments</a:t>
            </a:r>
            <a:r>
              <a:rPr lang="de-DE" dirty="0"/>
              <a:t> </a:t>
            </a:r>
            <a:r>
              <a:rPr lang="de-DE" dirty="0" err="1"/>
              <a:t>raise</a:t>
            </a:r>
            <a:r>
              <a:rPr lang="de-DE" dirty="0"/>
              <a:t> </a:t>
            </a:r>
            <a:r>
              <a:rPr lang="de-DE" dirty="0" err="1"/>
              <a:t>living</a:t>
            </a:r>
            <a:r>
              <a:rPr lang="de-DE" dirty="0"/>
              <a:t> </a:t>
            </a:r>
            <a:r>
              <a:rPr lang="de-DE" dirty="0" err="1"/>
              <a:t>standards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production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nutritious</a:t>
            </a:r>
            <a:r>
              <a:rPr lang="de-DE" dirty="0"/>
              <a:t> </a:t>
            </a:r>
            <a:r>
              <a:rPr lang="de-DE" dirty="0" err="1"/>
              <a:t>food</a:t>
            </a:r>
            <a:r>
              <a:rPr lang="de-DE" dirty="0"/>
              <a:t>, </a:t>
            </a:r>
            <a:r>
              <a:rPr lang="de-DE" dirty="0" err="1"/>
              <a:t>health</a:t>
            </a:r>
            <a:r>
              <a:rPr lang="de-DE" dirty="0"/>
              <a:t> </a:t>
            </a:r>
            <a:r>
              <a:rPr lang="de-DE" dirty="0" err="1"/>
              <a:t>care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quality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basic</a:t>
            </a:r>
            <a:r>
              <a:rPr lang="de-DE" dirty="0"/>
              <a:t> </a:t>
            </a:r>
            <a:r>
              <a:rPr lang="de-DE" dirty="0" err="1"/>
              <a:t>education</a:t>
            </a:r>
            <a:endParaRPr lang="de-DE" dirty="0"/>
          </a:p>
          <a:p>
            <a:r>
              <a:rPr lang="de-DE" dirty="0" err="1"/>
              <a:t>i</a:t>
            </a:r>
            <a:r>
              <a:rPr lang="de-DE" dirty="0" err="1" smtClean="0"/>
              <a:t>t</a:t>
            </a:r>
            <a:r>
              <a:rPr lang="de-DE" dirty="0" smtClean="0"/>
              <a:t> </a:t>
            </a:r>
            <a:r>
              <a:rPr lang="de-DE" dirty="0" err="1"/>
              <a:t>matters</a:t>
            </a:r>
            <a:r>
              <a:rPr lang="de-DE" dirty="0"/>
              <a:t> </a:t>
            </a:r>
            <a:r>
              <a:rPr lang="de-DE" i="1" dirty="0" err="1"/>
              <a:t>how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produced</a:t>
            </a:r>
            <a:endParaRPr lang="de-DE" dirty="0"/>
          </a:p>
          <a:p>
            <a:pPr lvl="1"/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production</a:t>
            </a:r>
            <a:r>
              <a:rPr lang="de-DE" dirty="0"/>
              <a:t> </a:t>
            </a:r>
            <a:r>
              <a:rPr lang="de-DE" dirty="0" err="1"/>
              <a:t>occurs</a:t>
            </a:r>
            <a:r>
              <a:rPr lang="de-DE" dirty="0"/>
              <a:t> </a:t>
            </a:r>
            <a:r>
              <a:rPr lang="de-DE" dirty="0" err="1"/>
              <a:t>under</a:t>
            </a:r>
            <a:r>
              <a:rPr lang="de-DE" dirty="0"/>
              <a:t> </a:t>
            </a:r>
            <a:r>
              <a:rPr lang="de-DE" dirty="0" err="1"/>
              <a:t>unsafe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conditions</a:t>
            </a:r>
            <a:r>
              <a:rPr lang="de-DE" dirty="0"/>
              <a:t>, </a:t>
            </a:r>
            <a:r>
              <a:rPr lang="de-DE" dirty="0" err="1"/>
              <a:t>standard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living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not </a:t>
            </a:r>
            <a:r>
              <a:rPr lang="de-DE" dirty="0" err="1"/>
              <a:t>increase</a:t>
            </a:r>
            <a:endParaRPr lang="de-DE" dirty="0"/>
          </a:p>
          <a:p>
            <a:r>
              <a:rPr lang="de-DE" dirty="0" err="1"/>
              <a:t>i</a:t>
            </a:r>
            <a:r>
              <a:rPr lang="de-DE" dirty="0" err="1" smtClean="0"/>
              <a:t>t</a:t>
            </a:r>
            <a:r>
              <a:rPr lang="de-DE" dirty="0" smtClean="0"/>
              <a:t> </a:t>
            </a:r>
            <a:r>
              <a:rPr lang="de-DE" dirty="0" err="1"/>
              <a:t>matters</a:t>
            </a:r>
            <a:r>
              <a:rPr lang="de-DE" dirty="0"/>
              <a:t> </a:t>
            </a:r>
            <a:r>
              <a:rPr lang="de-DE" i="1" dirty="0" err="1"/>
              <a:t>for</a:t>
            </a:r>
            <a:r>
              <a:rPr lang="de-DE" i="1" dirty="0"/>
              <a:t> </a:t>
            </a:r>
            <a:r>
              <a:rPr lang="de-DE" i="1" dirty="0" err="1"/>
              <a:t>whom</a:t>
            </a:r>
            <a:r>
              <a:rPr lang="de-DE" i="1" dirty="0"/>
              <a:t>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</a:t>
            </a:r>
            <a:r>
              <a:rPr lang="de-DE" dirty="0" err="1"/>
              <a:t>occurs</a:t>
            </a:r>
            <a:endParaRPr lang="de-DE" dirty="0"/>
          </a:p>
          <a:p>
            <a:pPr lvl="1"/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incomes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selected</a:t>
            </a:r>
            <a:r>
              <a:rPr lang="de-DE" dirty="0"/>
              <a:t> </a:t>
            </a:r>
            <a:r>
              <a:rPr lang="de-DE" dirty="0" err="1"/>
              <a:t>few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speek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increases</a:t>
            </a:r>
            <a:r>
              <a:rPr lang="de-DE" dirty="0"/>
              <a:t> in </a:t>
            </a:r>
            <a:r>
              <a:rPr lang="de-DE" dirty="0" err="1"/>
              <a:t>standard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living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012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in </a:t>
            </a:r>
            <a:r>
              <a:rPr lang="de-DE" dirty="0" err="1"/>
              <a:t>general</a:t>
            </a:r>
            <a:r>
              <a:rPr lang="de-DE" dirty="0"/>
              <a:t>?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17</a:t>
            </a:fld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4831704" y="1532437"/>
            <a:ext cx="3368387" cy="4734649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062975" y="1532437"/>
            <a:ext cx="3340778" cy="4734649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986347" y="1297740"/>
            <a:ext cx="3324184" cy="4832008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Yes</a:t>
            </a:r>
          </a:p>
          <a:p>
            <a:pPr marL="342900" indent="-342900">
              <a:buFont typeface="Wingdings" charset="2"/>
              <a:buChar char="ü"/>
            </a:pPr>
            <a:r>
              <a:rPr lang="de-DE" sz="2400" dirty="0">
                <a:solidFill>
                  <a:srgbClr val="000000"/>
                </a:solidFill>
              </a:rPr>
              <a:t>Even in </a:t>
            </a:r>
            <a:r>
              <a:rPr lang="de-DE" sz="2400" dirty="0" err="1">
                <a:solidFill>
                  <a:srgbClr val="000000"/>
                </a:solidFill>
              </a:rPr>
              <a:t>rich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societies</a:t>
            </a:r>
            <a:r>
              <a:rPr lang="de-DE" sz="2400" dirty="0">
                <a:solidFill>
                  <a:srgbClr val="000000"/>
                </a:solidFill>
              </a:rPr>
              <a:t>, </a:t>
            </a:r>
            <a:r>
              <a:rPr lang="de-DE" sz="2400" dirty="0" err="1">
                <a:solidFill>
                  <a:srgbClr val="000000"/>
                </a:solidFill>
              </a:rPr>
              <a:t>many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people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have</a:t>
            </a:r>
            <a:r>
              <a:rPr lang="de-DE" sz="2400" dirty="0">
                <a:solidFill>
                  <a:srgbClr val="000000"/>
                </a:solidFill>
              </a:rPr>
              <a:t> not all </a:t>
            </a:r>
            <a:r>
              <a:rPr lang="de-DE" sz="2400" dirty="0" err="1">
                <a:solidFill>
                  <a:srgbClr val="000000"/>
                </a:solidFill>
              </a:rPr>
              <a:t>basic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needs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fulfilled</a:t>
            </a:r>
            <a:endParaRPr lang="de-DE" sz="2400" dirty="0">
              <a:solidFill>
                <a:srgbClr val="000000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de-DE" sz="2400" dirty="0" err="1">
                <a:solidFill>
                  <a:srgbClr val="000000"/>
                </a:solidFill>
              </a:rPr>
              <a:t>Economic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growth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makes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it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easier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to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defuse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social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conflicts</a:t>
            </a:r>
            <a:endParaRPr lang="de-DE" sz="2400" dirty="0">
              <a:solidFill>
                <a:srgbClr val="000000"/>
              </a:solidFill>
            </a:endParaRPr>
          </a:p>
          <a:p>
            <a:endParaRPr lang="en-US" sz="2400" b="1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charset="2"/>
              <a:buChar char="ü"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925473" y="1297740"/>
            <a:ext cx="3322800" cy="4832007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No</a:t>
            </a:r>
          </a:p>
          <a:p>
            <a:pPr marL="342900" indent="-342900">
              <a:buFont typeface="Wingdings" charset="2"/>
              <a:buChar char="ü"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de-DE" sz="2400" dirty="0" err="1">
                <a:solidFill>
                  <a:schemeClr val="tx1"/>
                </a:solidFill>
              </a:rPr>
              <a:t>We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have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enough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economic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output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to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fulfill</a:t>
            </a:r>
            <a:r>
              <a:rPr lang="de-DE" sz="2400" dirty="0">
                <a:solidFill>
                  <a:schemeClr val="tx1"/>
                </a:solidFill>
              </a:rPr>
              <a:t> all </a:t>
            </a:r>
            <a:r>
              <a:rPr lang="de-DE" sz="2400" dirty="0" err="1">
                <a:solidFill>
                  <a:schemeClr val="tx1"/>
                </a:solidFill>
              </a:rPr>
              <a:t>basic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needs</a:t>
            </a:r>
            <a:endParaRPr lang="de-DE" sz="2400" dirty="0">
              <a:solidFill>
                <a:schemeClr val="tx1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de-DE" sz="2400" dirty="0">
                <a:solidFill>
                  <a:schemeClr val="tx1"/>
                </a:solidFill>
              </a:rPr>
              <a:t>More </a:t>
            </a:r>
            <a:r>
              <a:rPr lang="de-DE" sz="2400" dirty="0" err="1">
                <a:solidFill>
                  <a:schemeClr val="tx1"/>
                </a:solidFill>
              </a:rPr>
              <a:t>consumption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does</a:t>
            </a:r>
            <a:r>
              <a:rPr lang="de-DE" sz="2400" dirty="0">
                <a:solidFill>
                  <a:schemeClr val="tx1"/>
                </a:solidFill>
              </a:rPr>
              <a:t> not </a:t>
            </a:r>
            <a:r>
              <a:rPr lang="de-DE" sz="2400" dirty="0" err="1">
                <a:solidFill>
                  <a:schemeClr val="tx1"/>
                </a:solidFill>
              </a:rPr>
              <a:t>necessarily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increase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welfare</a:t>
            </a:r>
            <a:endParaRPr lang="de-DE" sz="2400" dirty="0">
              <a:solidFill>
                <a:schemeClr val="tx1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de-DE" sz="2400" dirty="0" err="1">
                <a:solidFill>
                  <a:schemeClr val="tx1"/>
                </a:solidFill>
              </a:rPr>
              <a:t>We</a:t>
            </a:r>
            <a:r>
              <a:rPr lang="de-DE" sz="2400" dirty="0">
                <a:solidFill>
                  <a:schemeClr val="tx1"/>
                </a:solidFill>
              </a:rPr>
              <a:t> just </a:t>
            </a:r>
            <a:r>
              <a:rPr lang="de-DE" sz="2400" dirty="0" err="1">
                <a:solidFill>
                  <a:schemeClr val="tx1"/>
                </a:solidFill>
              </a:rPr>
              <a:t>need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to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make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better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use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of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what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we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produce</a:t>
            </a:r>
            <a:endParaRPr lang="de-D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97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Macroeconomic goals </a:t>
            </a:r>
            <a:r>
              <a:rPr lang="en-US" dirty="0" smtClean="0"/>
              <a:t>(II): Stability and security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err="1"/>
              <a:t>a</a:t>
            </a:r>
            <a:r>
              <a:rPr lang="de-DE" dirty="0" err="1" smtClean="0"/>
              <a:t>verage</a:t>
            </a:r>
            <a:r>
              <a:rPr lang="de-DE" dirty="0" smtClean="0"/>
              <a:t> </a:t>
            </a:r>
            <a:r>
              <a:rPr lang="de-DE" dirty="0" err="1"/>
              <a:t>income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 time </a:t>
            </a:r>
            <a:r>
              <a:rPr lang="de-DE" dirty="0" err="1"/>
              <a:t>might</a:t>
            </a:r>
            <a:r>
              <a:rPr lang="de-DE" dirty="0"/>
              <a:t> not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 </a:t>
            </a:r>
            <a:r>
              <a:rPr lang="de-DE" dirty="0" err="1"/>
              <a:t>indicator</a:t>
            </a:r>
            <a:endParaRPr lang="de-DE" dirty="0"/>
          </a:p>
          <a:p>
            <a:r>
              <a:rPr lang="de-DE" dirty="0" err="1"/>
              <a:t>c</a:t>
            </a:r>
            <a:r>
              <a:rPr lang="de-DE" dirty="0" err="1" smtClean="0"/>
              <a:t>rises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high </a:t>
            </a:r>
            <a:r>
              <a:rPr lang="de-DE" dirty="0" err="1"/>
              <a:t>unemployment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costs</a:t>
            </a:r>
            <a:endParaRPr lang="de-DE" dirty="0"/>
          </a:p>
          <a:p>
            <a:pPr lvl="1"/>
            <a:r>
              <a:rPr lang="de-DE" dirty="0" err="1"/>
              <a:t>u</a:t>
            </a:r>
            <a:r>
              <a:rPr lang="de-DE" dirty="0" err="1" smtClean="0"/>
              <a:t>nhappiness</a:t>
            </a:r>
            <a:endParaRPr lang="de-DE" dirty="0"/>
          </a:p>
          <a:p>
            <a:pPr lvl="1"/>
            <a:r>
              <a:rPr lang="de-DE" dirty="0" err="1"/>
              <a:t>s</a:t>
            </a:r>
            <a:r>
              <a:rPr lang="de-DE" dirty="0" err="1" smtClean="0"/>
              <a:t>uicides</a:t>
            </a:r>
            <a:endParaRPr lang="de-DE" dirty="0"/>
          </a:p>
          <a:p>
            <a:pPr lvl="1"/>
            <a:r>
              <a:rPr lang="de-DE" dirty="0" err="1"/>
              <a:t>c</a:t>
            </a:r>
            <a:r>
              <a:rPr lang="de-DE" dirty="0" err="1" smtClean="0"/>
              <a:t>rime</a:t>
            </a:r>
            <a:endParaRPr lang="de-DE" dirty="0"/>
          </a:p>
          <a:p>
            <a:pPr lvl="1"/>
            <a:r>
              <a:rPr lang="de-DE" dirty="0"/>
              <a:t>s</a:t>
            </a:r>
            <a:r>
              <a:rPr lang="de-DE" dirty="0" smtClean="0"/>
              <a:t>tress</a:t>
            </a:r>
            <a:r>
              <a:rPr lang="de-DE" dirty="0"/>
              <a:t>-</a:t>
            </a:r>
            <a:r>
              <a:rPr lang="de-DE" dirty="0" err="1"/>
              <a:t>related</a:t>
            </a:r>
            <a:r>
              <a:rPr lang="de-DE" dirty="0"/>
              <a:t> </a:t>
            </a:r>
            <a:r>
              <a:rPr lang="de-DE" dirty="0" err="1"/>
              <a:t>illnesses</a:t>
            </a:r>
            <a:endParaRPr lang="de-DE" dirty="0"/>
          </a:p>
          <a:p>
            <a:r>
              <a:rPr lang="de-DE" dirty="0" err="1"/>
              <a:t>p</a:t>
            </a:r>
            <a:r>
              <a:rPr lang="de-DE" dirty="0" err="1" smtClean="0"/>
              <a:t>eople</a:t>
            </a:r>
            <a:r>
              <a:rPr lang="de-DE" dirty="0" smtClean="0"/>
              <a:t> </a:t>
            </a:r>
            <a:r>
              <a:rPr lang="de-DE" dirty="0" err="1"/>
              <a:t>prefer</a:t>
            </a:r>
            <a:r>
              <a:rPr lang="de-DE" dirty="0"/>
              <a:t> </a:t>
            </a:r>
            <a:r>
              <a:rPr lang="de-DE" dirty="0" err="1"/>
              <a:t>stable</a:t>
            </a:r>
            <a:r>
              <a:rPr lang="de-DE" dirty="0"/>
              <a:t> </a:t>
            </a:r>
            <a:r>
              <a:rPr lang="de-DE" dirty="0" err="1"/>
              <a:t>paths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income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predictability</a:t>
            </a:r>
            <a:endParaRPr lang="de-DE" dirty="0"/>
          </a:p>
          <a:p>
            <a:r>
              <a:rPr lang="de-DE" b="1" dirty="0" err="1"/>
              <a:t>Hence</a:t>
            </a:r>
            <a:r>
              <a:rPr lang="de-DE" b="1" dirty="0"/>
              <a:t>, </a:t>
            </a:r>
            <a:r>
              <a:rPr lang="de-DE" b="1" dirty="0" err="1"/>
              <a:t>macroeconomic</a:t>
            </a:r>
            <a:r>
              <a:rPr lang="de-DE" b="1" dirty="0"/>
              <a:t> </a:t>
            </a:r>
            <a:r>
              <a:rPr lang="de-DE" b="1" dirty="0" err="1"/>
              <a:t>stability</a:t>
            </a:r>
            <a:r>
              <a:rPr lang="de-DE" b="1" dirty="0"/>
              <a:t> </a:t>
            </a:r>
            <a:r>
              <a:rPr lang="de-DE" b="1" dirty="0" err="1"/>
              <a:t>is</a:t>
            </a:r>
            <a:r>
              <a:rPr lang="de-DE" b="1" dirty="0"/>
              <a:t> </a:t>
            </a:r>
            <a:r>
              <a:rPr lang="de-DE" b="1" dirty="0" smtClean="0"/>
              <a:t>a </a:t>
            </a:r>
            <a:r>
              <a:rPr lang="de-DE" b="1" dirty="0" err="1" smtClean="0"/>
              <a:t>macroeconomic</a:t>
            </a:r>
            <a:r>
              <a:rPr lang="de-DE" b="1" dirty="0" smtClean="0"/>
              <a:t> </a:t>
            </a:r>
            <a:r>
              <a:rPr lang="de-DE" b="1" dirty="0" err="1"/>
              <a:t>goal</a:t>
            </a:r>
            <a:endParaRPr lang="de-DE" b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300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Figure 1.3 GDP in Western Europe and the United States, 1870–2015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19</a:t>
            </a:fld>
            <a:endParaRPr lang="de-DE"/>
          </a:p>
        </p:txBody>
      </p:sp>
      <p:graphicFrame>
        <p:nvGraphicFramePr>
          <p:cNvPr id="7" name="Char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467194"/>
              </p:ext>
            </p:extLst>
          </p:nvPr>
        </p:nvGraphicFramePr>
        <p:xfrm>
          <a:off x="457200" y="1925887"/>
          <a:ext cx="6696000" cy="4795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hteck 7"/>
          <p:cNvSpPr/>
          <p:nvPr/>
        </p:nvSpPr>
        <p:spPr>
          <a:xfrm>
            <a:off x="457200" y="121300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GDP in Western Europe and the United States has grown over time, but it has not grown steadily. The economy has experienced alternating periods of expansion and contraction.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6858000" y="4301464"/>
            <a:ext cx="2286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 The </a:t>
            </a:r>
            <a:r>
              <a:rPr lang="en-US" sz="1400" dirty="0" err="1"/>
              <a:t>Maddison</a:t>
            </a:r>
            <a:r>
              <a:rPr lang="en-US" sz="1400" dirty="0"/>
              <a:t>-Project, http://</a:t>
            </a:r>
            <a:r>
              <a:rPr lang="en-US" sz="1400" dirty="0" err="1"/>
              <a:t>www.ggdc.net</a:t>
            </a:r>
            <a:r>
              <a:rPr lang="en-US" sz="1400" dirty="0"/>
              <a:t>/</a:t>
            </a:r>
            <a:r>
              <a:rPr lang="en-US" sz="1400" dirty="0" err="1"/>
              <a:t>maddison</a:t>
            </a:r>
            <a:r>
              <a:rPr lang="en-US" sz="1400" dirty="0"/>
              <a:t>/</a:t>
            </a:r>
            <a:r>
              <a:rPr lang="en-US" sz="1400" dirty="0" err="1"/>
              <a:t>maddison</a:t>
            </a:r>
            <a:r>
              <a:rPr lang="en-US" sz="1400" dirty="0"/>
              <a:t>-project/</a:t>
            </a:r>
            <a:r>
              <a:rPr lang="en-US" sz="1400" dirty="0" err="1"/>
              <a:t>home.htm</a:t>
            </a:r>
            <a:r>
              <a:rPr lang="en-US" sz="1400" dirty="0"/>
              <a:t>, 2009 version. Updated with data from the IMF World Economic Outlook 2016.</a:t>
            </a:r>
            <a:endParaRPr lang="de-DE" sz="1400" dirty="0"/>
          </a:p>
        </p:txBody>
      </p:sp>
      <p:sp>
        <p:nvSpPr>
          <p:cNvPr id="3" name="Textfeld 2"/>
          <p:cNvSpPr txBox="1"/>
          <p:nvPr/>
        </p:nvSpPr>
        <p:spPr>
          <a:xfrm>
            <a:off x="237067" y="2370667"/>
            <a:ext cx="738664" cy="354347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/>
              <a:t>Real GDP (Trillions of 1990 US$)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0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Macroeconomic goals (III): Sustainability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i</a:t>
            </a:r>
            <a:r>
              <a:rPr lang="de-DE" dirty="0" smtClean="0"/>
              <a:t>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living</a:t>
            </a:r>
            <a:r>
              <a:rPr lang="de-DE" dirty="0"/>
              <a:t> </a:t>
            </a:r>
            <a:r>
              <a:rPr lang="de-DE" dirty="0" err="1"/>
              <a:t>standards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stability</a:t>
            </a:r>
            <a:r>
              <a:rPr lang="de-DE" dirty="0"/>
              <a:t> also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children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grandchildren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sustainability</a:t>
            </a:r>
            <a:endParaRPr lang="de-DE" dirty="0"/>
          </a:p>
          <a:p>
            <a:pPr lvl="1"/>
            <a:r>
              <a:rPr lang="de-DE" u="sng" dirty="0" err="1"/>
              <a:t>f</a:t>
            </a:r>
            <a:r>
              <a:rPr lang="de-DE" u="sng" dirty="0" err="1" smtClean="0"/>
              <a:t>inancial</a:t>
            </a:r>
            <a:r>
              <a:rPr lang="de-DE" u="sng" dirty="0" smtClean="0"/>
              <a:t> </a:t>
            </a:r>
            <a:r>
              <a:rPr lang="de-DE" u="sng" dirty="0" err="1"/>
              <a:t>sustainability</a:t>
            </a:r>
            <a:r>
              <a:rPr lang="de-DE" u="sng" dirty="0"/>
              <a:t>: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debt</a:t>
            </a:r>
            <a:r>
              <a:rPr lang="de-DE" dirty="0"/>
              <a:t> </a:t>
            </a:r>
            <a:r>
              <a:rPr lang="de-DE" dirty="0" err="1"/>
              <a:t>burden</a:t>
            </a:r>
            <a:r>
              <a:rPr lang="de-DE" dirty="0"/>
              <a:t> </a:t>
            </a:r>
            <a:r>
              <a:rPr lang="de-DE" dirty="0" err="1"/>
              <a:t>getting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large?</a:t>
            </a:r>
          </a:p>
          <a:p>
            <a:pPr lvl="1"/>
            <a:r>
              <a:rPr lang="de-DE" u="sng" dirty="0" err="1"/>
              <a:t>s</a:t>
            </a:r>
            <a:r>
              <a:rPr lang="de-DE" u="sng" dirty="0" err="1" smtClean="0"/>
              <a:t>ocial</a:t>
            </a:r>
            <a:r>
              <a:rPr lang="de-DE" u="sng" dirty="0" smtClean="0"/>
              <a:t> </a:t>
            </a:r>
            <a:r>
              <a:rPr lang="de-DE" u="sng" dirty="0" err="1"/>
              <a:t>sustainability</a:t>
            </a:r>
            <a:r>
              <a:rPr lang="de-DE" u="sng" dirty="0"/>
              <a:t>: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activity</a:t>
            </a:r>
            <a:r>
              <a:rPr lang="de-DE" dirty="0"/>
              <a:t> </a:t>
            </a:r>
            <a:r>
              <a:rPr lang="de-DE" dirty="0" err="1"/>
              <a:t>setting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disruption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political</a:t>
            </a:r>
            <a:r>
              <a:rPr lang="de-DE" dirty="0"/>
              <a:t> </a:t>
            </a:r>
            <a:r>
              <a:rPr lang="de-DE" dirty="0" err="1"/>
              <a:t>strive</a:t>
            </a:r>
            <a:r>
              <a:rPr lang="de-DE" dirty="0"/>
              <a:t>?</a:t>
            </a:r>
          </a:p>
          <a:p>
            <a:pPr lvl="1"/>
            <a:r>
              <a:rPr lang="de-DE" u="sng" dirty="0" err="1"/>
              <a:t>e</a:t>
            </a:r>
            <a:r>
              <a:rPr lang="de-DE" u="sng" dirty="0" err="1" smtClean="0"/>
              <a:t>cological</a:t>
            </a:r>
            <a:r>
              <a:rPr lang="de-DE" u="sng" dirty="0" smtClean="0"/>
              <a:t> </a:t>
            </a:r>
            <a:r>
              <a:rPr lang="de-DE" u="sng" dirty="0" err="1"/>
              <a:t>sustainability</a:t>
            </a:r>
            <a:r>
              <a:rPr lang="de-DE" u="sng" dirty="0"/>
              <a:t>: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natural</a:t>
            </a:r>
            <a:r>
              <a:rPr lang="de-DE" dirty="0"/>
              <a:t> </a:t>
            </a:r>
            <a:r>
              <a:rPr lang="de-DE" dirty="0" err="1"/>
              <a:t>environment</a:t>
            </a:r>
            <a:r>
              <a:rPr lang="de-DE" dirty="0"/>
              <a:t> </a:t>
            </a:r>
            <a:r>
              <a:rPr lang="de-DE" dirty="0" err="1"/>
              <a:t>becoming</a:t>
            </a:r>
            <a:r>
              <a:rPr lang="de-DE" dirty="0"/>
              <a:t> </a:t>
            </a:r>
            <a:r>
              <a:rPr lang="de-DE" dirty="0" err="1"/>
              <a:t>depleted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degraded</a:t>
            </a:r>
            <a:r>
              <a:rPr lang="de-DE" dirty="0"/>
              <a:t>?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21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1.4 Atmospheric </a:t>
            </a:r>
            <a:r>
              <a:rPr lang="en-US" dirty="0" smtClean="0"/>
              <a:t>carbon dioxide</a:t>
            </a:r>
            <a:r>
              <a:rPr lang="en-US" dirty="0"/>
              <a:t>, 1816–2016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1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21</a:t>
            </a:fld>
            <a:endParaRPr lang="de-DE"/>
          </a:p>
        </p:txBody>
      </p:sp>
      <p:graphicFrame>
        <p:nvGraphicFramePr>
          <p:cNvPr id="6" name="Char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752141"/>
              </p:ext>
            </p:extLst>
          </p:nvPr>
        </p:nvGraphicFramePr>
        <p:xfrm>
          <a:off x="457200" y="1688275"/>
          <a:ext cx="6587999" cy="4668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592310" y="1124744"/>
            <a:ext cx="7214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As fossil-fuel based industrialization and deforestation have increased, so has the atmospheric concentration of the gases involved in global warming.</a:t>
            </a:r>
            <a:endParaRPr lang="de-DE" dirty="0"/>
          </a:p>
          <a:p>
            <a:endParaRPr lang="en-US" dirty="0"/>
          </a:p>
        </p:txBody>
      </p:sp>
      <p:sp>
        <p:nvSpPr>
          <p:cNvPr id="8" name="Rechteck 7"/>
          <p:cNvSpPr/>
          <p:nvPr/>
        </p:nvSpPr>
        <p:spPr>
          <a:xfrm>
            <a:off x="693258" y="5940852"/>
            <a:ext cx="7932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Carbon Dioxide Information Analysis Center, </a:t>
            </a:r>
            <a:r>
              <a:rPr lang="en-US" sz="1400" dirty="0">
                <a:hlinkClick r:id="rId3"/>
              </a:rPr>
              <a:t>http://cdiac.ornl.gov/ftp/trends/co2/siple2.013</a:t>
            </a:r>
            <a:r>
              <a:rPr lang="en-US" sz="1400" dirty="0"/>
              <a:t> and </a:t>
            </a:r>
            <a:r>
              <a:rPr lang="en-US" sz="1400" dirty="0">
                <a:hlinkClick r:id="rId4"/>
              </a:rPr>
              <a:t>http://cdiac.ornl. gov/trends/co2/sio-mlo.htm.</a:t>
            </a:r>
            <a:endParaRPr lang="de-DE" sz="1400" dirty="0"/>
          </a:p>
          <a:p>
            <a:r>
              <a:rPr lang="en-US" sz="1400" dirty="0"/>
              <a:t>Updated using NOAA ESRL data. </a:t>
            </a:r>
            <a:r>
              <a:rPr lang="en-US" sz="1400" dirty="0">
                <a:hlinkClick r:id="rId5" action="ppaction://hlinkfile"/>
              </a:rPr>
              <a:t>ftp://ftp.cmdl.noaa.gov/ccg/co2/trends/co2_mm_mlo.txt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86078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</a:t>
            </a:r>
            <a:r>
              <a:rPr lang="de-DE" dirty="0" err="1"/>
              <a:t>helping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hurting</a:t>
            </a:r>
            <a:r>
              <a:rPr lang="de-DE" dirty="0"/>
              <a:t> </a:t>
            </a:r>
            <a:r>
              <a:rPr lang="de-DE" dirty="0" err="1"/>
              <a:t>sustainability</a:t>
            </a:r>
            <a:r>
              <a:rPr lang="de-DE" dirty="0"/>
              <a:t>?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22</a:t>
            </a:fld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4831704" y="1532437"/>
            <a:ext cx="3368387" cy="4734649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062975" y="1532437"/>
            <a:ext cx="3340778" cy="4734649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986347" y="1297740"/>
            <a:ext cx="3324184" cy="4832008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Helping</a:t>
            </a:r>
          </a:p>
          <a:p>
            <a:pPr marL="342900" indent="-342900">
              <a:buFont typeface="Wingdings" charset="2"/>
              <a:buChar char="ü"/>
            </a:pPr>
            <a:r>
              <a:rPr lang="de-DE" sz="2400" dirty="0" err="1">
                <a:solidFill>
                  <a:srgbClr val="000000"/>
                </a:solidFill>
              </a:rPr>
              <a:t>Economic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growth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can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help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easing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social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conflict</a:t>
            </a:r>
            <a:endParaRPr lang="de-DE" sz="2400" dirty="0">
              <a:solidFill>
                <a:srgbClr val="000000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de-DE" sz="2400" dirty="0">
                <a:solidFill>
                  <a:srgbClr val="000000"/>
                </a:solidFill>
              </a:rPr>
              <a:t>Technological </a:t>
            </a:r>
            <a:r>
              <a:rPr lang="de-DE" sz="2400" dirty="0" err="1">
                <a:solidFill>
                  <a:srgbClr val="000000"/>
                </a:solidFill>
              </a:rPr>
              <a:t>progress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can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help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limit</a:t>
            </a:r>
            <a:r>
              <a:rPr lang="de-DE" sz="2400" dirty="0">
                <a:solidFill>
                  <a:srgbClr val="000000"/>
                </a:solidFill>
              </a:rPr>
              <a:t> environmental </a:t>
            </a:r>
            <a:r>
              <a:rPr lang="de-DE" sz="2400" dirty="0" err="1">
                <a:solidFill>
                  <a:srgbClr val="000000"/>
                </a:solidFill>
              </a:rPr>
              <a:t>degredation</a:t>
            </a:r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925473" y="1297740"/>
            <a:ext cx="3322800" cy="4832007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2400" b="1" dirty="0" err="1" smtClean="0">
                <a:solidFill>
                  <a:srgbClr val="000000"/>
                </a:solidFill>
              </a:rPr>
              <a:t>Hurting</a:t>
            </a:r>
            <a:endParaRPr lang="en-US" sz="2400" b="1" dirty="0" smtClean="0">
              <a:solidFill>
                <a:srgbClr val="17375E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de-DE" sz="2400" dirty="0" err="1">
                <a:solidFill>
                  <a:srgbClr val="17375E"/>
                </a:solidFill>
              </a:rPr>
              <a:t>Economic</a:t>
            </a:r>
            <a:r>
              <a:rPr lang="de-DE" sz="2400" dirty="0">
                <a:solidFill>
                  <a:srgbClr val="17375E"/>
                </a:solidFill>
              </a:rPr>
              <a:t> </a:t>
            </a:r>
            <a:r>
              <a:rPr lang="de-DE" sz="2400" dirty="0" err="1">
                <a:solidFill>
                  <a:srgbClr val="17375E"/>
                </a:solidFill>
              </a:rPr>
              <a:t>growth</a:t>
            </a:r>
            <a:r>
              <a:rPr lang="de-DE" sz="2400" dirty="0">
                <a:solidFill>
                  <a:srgbClr val="17375E"/>
                </a:solidFill>
              </a:rPr>
              <a:t> </a:t>
            </a:r>
            <a:r>
              <a:rPr lang="de-DE" sz="2400" dirty="0" err="1">
                <a:solidFill>
                  <a:srgbClr val="17375E"/>
                </a:solidFill>
              </a:rPr>
              <a:t>depletes</a:t>
            </a:r>
            <a:r>
              <a:rPr lang="de-DE" sz="2400" dirty="0">
                <a:solidFill>
                  <a:srgbClr val="17375E"/>
                </a:solidFill>
              </a:rPr>
              <a:t> </a:t>
            </a:r>
            <a:r>
              <a:rPr lang="de-DE" sz="2400" dirty="0" err="1">
                <a:solidFill>
                  <a:srgbClr val="17375E"/>
                </a:solidFill>
              </a:rPr>
              <a:t>our</a:t>
            </a:r>
            <a:r>
              <a:rPr lang="de-DE" sz="2400" dirty="0">
                <a:solidFill>
                  <a:srgbClr val="17375E"/>
                </a:solidFill>
              </a:rPr>
              <a:t> </a:t>
            </a:r>
            <a:r>
              <a:rPr lang="de-DE" sz="2400" dirty="0" err="1">
                <a:solidFill>
                  <a:srgbClr val="17375E"/>
                </a:solidFill>
              </a:rPr>
              <a:t>environment</a:t>
            </a:r>
            <a:endParaRPr lang="de-DE" sz="2400" dirty="0">
              <a:solidFill>
                <a:srgbClr val="17375E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de-DE" sz="2400" dirty="0" err="1">
                <a:solidFill>
                  <a:srgbClr val="17375E"/>
                </a:solidFill>
              </a:rPr>
              <a:t>Giving</a:t>
            </a:r>
            <a:r>
              <a:rPr lang="de-DE" sz="2400" dirty="0">
                <a:solidFill>
                  <a:srgbClr val="17375E"/>
                </a:solidFill>
              </a:rPr>
              <a:t> a European (</a:t>
            </a:r>
            <a:r>
              <a:rPr lang="de-DE" sz="2400" dirty="0" err="1">
                <a:solidFill>
                  <a:srgbClr val="17375E"/>
                </a:solidFill>
              </a:rPr>
              <a:t>or</a:t>
            </a:r>
            <a:r>
              <a:rPr lang="de-DE" sz="2400" dirty="0">
                <a:solidFill>
                  <a:srgbClr val="17375E"/>
                </a:solidFill>
              </a:rPr>
              <a:t> US) live style </a:t>
            </a:r>
            <a:r>
              <a:rPr lang="de-DE" sz="2400" dirty="0" err="1">
                <a:solidFill>
                  <a:srgbClr val="17375E"/>
                </a:solidFill>
              </a:rPr>
              <a:t>to</a:t>
            </a:r>
            <a:r>
              <a:rPr lang="de-DE" sz="2400" dirty="0">
                <a:solidFill>
                  <a:srgbClr val="17375E"/>
                </a:solidFill>
              </a:rPr>
              <a:t> </a:t>
            </a:r>
            <a:r>
              <a:rPr lang="de-DE" sz="2400" dirty="0" err="1">
                <a:solidFill>
                  <a:srgbClr val="17375E"/>
                </a:solidFill>
              </a:rPr>
              <a:t>everyone</a:t>
            </a:r>
            <a:r>
              <a:rPr lang="de-DE" sz="2400" dirty="0">
                <a:solidFill>
                  <a:srgbClr val="17375E"/>
                </a:solidFill>
              </a:rPr>
              <a:t> on </a:t>
            </a:r>
            <a:r>
              <a:rPr lang="de-DE" sz="2400" dirty="0" err="1">
                <a:solidFill>
                  <a:srgbClr val="17375E"/>
                </a:solidFill>
              </a:rPr>
              <a:t>the</a:t>
            </a:r>
            <a:r>
              <a:rPr lang="de-DE" sz="2400" dirty="0">
                <a:solidFill>
                  <a:srgbClr val="17375E"/>
                </a:solidFill>
              </a:rPr>
              <a:t> planet </a:t>
            </a:r>
            <a:r>
              <a:rPr lang="de-DE" sz="2400" dirty="0" err="1">
                <a:solidFill>
                  <a:srgbClr val="17375E"/>
                </a:solidFill>
              </a:rPr>
              <a:t>is</a:t>
            </a:r>
            <a:r>
              <a:rPr lang="de-DE" sz="2400" dirty="0">
                <a:solidFill>
                  <a:srgbClr val="17375E"/>
                </a:solidFill>
              </a:rPr>
              <a:t> not </a:t>
            </a:r>
            <a:r>
              <a:rPr lang="de-DE" sz="2400" dirty="0" err="1">
                <a:solidFill>
                  <a:srgbClr val="17375E"/>
                </a:solidFill>
              </a:rPr>
              <a:t>sustainable</a:t>
            </a:r>
            <a:endParaRPr lang="de-DE" sz="2400" dirty="0">
              <a:solidFill>
                <a:srgbClr val="17375E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de-DE" sz="2400" dirty="0" err="1">
                <a:solidFill>
                  <a:srgbClr val="17375E"/>
                </a:solidFill>
              </a:rPr>
              <a:t>Economic</a:t>
            </a:r>
            <a:r>
              <a:rPr lang="de-DE" sz="2400" dirty="0">
                <a:solidFill>
                  <a:srgbClr val="17375E"/>
                </a:solidFill>
              </a:rPr>
              <a:t> </a:t>
            </a:r>
            <a:r>
              <a:rPr lang="de-DE" sz="2400" dirty="0" err="1">
                <a:solidFill>
                  <a:srgbClr val="17375E"/>
                </a:solidFill>
              </a:rPr>
              <a:t>growth</a:t>
            </a:r>
            <a:r>
              <a:rPr lang="de-DE" sz="2400" dirty="0">
                <a:solidFill>
                  <a:srgbClr val="17375E"/>
                </a:solidFill>
              </a:rPr>
              <a:t> </a:t>
            </a:r>
            <a:r>
              <a:rPr lang="de-DE" sz="2400" dirty="0" err="1">
                <a:solidFill>
                  <a:srgbClr val="17375E"/>
                </a:solidFill>
              </a:rPr>
              <a:t>often</a:t>
            </a:r>
            <a:r>
              <a:rPr lang="de-DE" sz="2400" dirty="0">
                <a:solidFill>
                  <a:srgbClr val="17375E"/>
                </a:solidFill>
              </a:rPr>
              <a:t> </a:t>
            </a:r>
            <a:r>
              <a:rPr lang="de-DE" sz="2400" dirty="0" err="1">
                <a:solidFill>
                  <a:srgbClr val="17375E"/>
                </a:solidFill>
              </a:rPr>
              <a:t>depends</a:t>
            </a:r>
            <a:r>
              <a:rPr lang="de-DE" sz="2400" dirty="0">
                <a:solidFill>
                  <a:srgbClr val="17375E"/>
                </a:solidFill>
              </a:rPr>
              <a:t> on </a:t>
            </a:r>
            <a:r>
              <a:rPr lang="de-DE" sz="2400" dirty="0" err="1">
                <a:solidFill>
                  <a:srgbClr val="17375E"/>
                </a:solidFill>
              </a:rPr>
              <a:t>accumulating</a:t>
            </a:r>
            <a:r>
              <a:rPr lang="de-DE" sz="2400" dirty="0">
                <a:solidFill>
                  <a:srgbClr val="17375E"/>
                </a:solidFill>
              </a:rPr>
              <a:t> </a:t>
            </a:r>
            <a:r>
              <a:rPr lang="de-DE" sz="2400" dirty="0" err="1">
                <a:solidFill>
                  <a:srgbClr val="17375E"/>
                </a:solidFill>
              </a:rPr>
              <a:t>debt</a:t>
            </a:r>
            <a:endParaRPr lang="de-DE" sz="2400" dirty="0">
              <a:solidFill>
                <a:srgbClr val="17375E"/>
              </a:solidFill>
            </a:endParaRPr>
          </a:p>
          <a:p>
            <a:pPr marL="342900" indent="-342900">
              <a:buFont typeface="Wingdings" charset="2"/>
              <a:buChar char="ü"/>
            </a:pPr>
            <a:endParaRPr lang="de-DE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03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Macroeconomics In Context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5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Macroeconomics in context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m</a:t>
            </a:r>
            <a:r>
              <a:rPr lang="de-DE" dirty="0" err="1" smtClean="0"/>
              <a:t>acroeconomics</a:t>
            </a:r>
            <a:r>
              <a:rPr lang="de-DE" dirty="0" smtClean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evolved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time</a:t>
            </a:r>
          </a:p>
          <a:p>
            <a:r>
              <a:rPr lang="de-DE" dirty="0"/>
              <a:t>d</a:t>
            </a:r>
            <a:r>
              <a:rPr lang="de-DE" dirty="0" smtClean="0"/>
              <a:t>ifferent </a:t>
            </a:r>
            <a:r>
              <a:rPr lang="de-DE" dirty="0"/>
              <a:t>time </a:t>
            </a:r>
            <a:r>
              <a:rPr lang="de-DE" dirty="0" err="1"/>
              <a:t>periods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seen</a:t>
            </a:r>
            <a:r>
              <a:rPr lang="de-DE" dirty="0"/>
              <a:t> different </a:t>
            </a:r>
            <a:r>
              <a:rPr lang="de-DE" dirty="0" err="1"/>
              <a:t>questions</a:t>
            </a:r>
            <a:endParaRPr lang="de-DE" dirty="0"/>
          </a:p>
          <a:p>
            <a:r>
              <a:rPr lang="de-DE" dirty="0" err="1"/>
              <a:t>t</a:t>
            </a:r>
            <a:r>
              <a:rPr lang="de-DE" dirty="0" err="1" smtClean="0"/>
              <a:t>here</a:t>
            </a:r>
            <a:r>
              <a:rPr lang="de-DE" dirty="0" smtClean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 in </a:t>
            </a:r>
            <a:r>
              <a:rPr lang="de-DE" dirty="0" err="1"/>
              <a:t>analytical</a:t>
            </a:r>
            <a:r>
              <a:rPr lang="de-DE" dirty="0"/>
              <a:t> </a:t>
            </a:r>
            <a:r>
              <a:rPr lang="de-DE" dirty="0" err="1"/>
              <a:t>framework</a:t>
            </a:r>
            <a:endParaRPr lang="de-DE" dirty="0"/>
          </a:p>
          <a:p>
            <a:r>
              <a:rPr lang="de-DE" dirty="0" err="1"/>
              <a:t>i</a:t>
            </a:r>
            <a:r>
              <a:rPr lang="de-DE" dirty="0" err="1" smtClean="0"/>
              <a:t>t</a:t>
            </a:r>
            <a:r>
              <a:rPr lang="de-DE" dirty="0" smtClean="0"/>
              <a:t> </a:t>
            </a:r>
            <a:r>
              <a:rPr lang="de-DE" dirty="0" err="1"/>
              <a:t>makes</a:t>
            </a:r>
            <a:r>
              <a:rPr lang="de-DE" dirty="0"/>
              <a:t> sense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study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developments</a:t>
            </a:r>
            <a:endParaRPr lang="de-DE" dirty="0"/>
          </a:p>
          <a:p>
            <a:pPr lvl="1"/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/>
              <a:t>questions</a:t>
            </a:r>
            <a:r>
              <a:rPr lang="de-DE" dirty="0"/>
              <a:t> (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answers</a:t>
            </a:r>
            <a:r>
              <a:rPr lang="de-DE" dirty="0"/>
              <a:t>) </a:t>
            </a:r>
            <a:r>
              <a:rPr lang="de-DE" dirty="0" err="1"/>
              <a:t>keep</a:t>
            </a:r>
            <a:r>
              <a:rPr lang="de-DE" dirty="0"/>
              <a:t> </a:t>
            </a:r>
            <a:r>
              <a:rPr lang="de-DE" dirty="0" err="1"/>
              <a:t>re-emerging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795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classical period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</a:t>
            </a:r>
            <a:r>
              <a:rPr lang="en-US" dirty="0" smtClean="0"/>
              <a:t>ost famous classical economist: Adam Smith (1723-1790)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ain work: “An Inquiry into the Nature and Causes of the Wealth of Nations“</a:t>
            </a:r>
          </a:p>
          <a:p>
            <a:r>
              <a:rPr lang="en-US" dirty="0"/>
              <a:t>o</a:t>
            </a:r>
            <a:r>
              <a:rPr lang="en-US" dirty="0" smtClean="0"/>
              <a:t>ther famous classical writers: David Ricardo, Thomas Malthus, John Stuart Mill, Karl Marx</a:t>
            </a:r>
          </a:p>
          <a:p>
            <a:r>
              <a:rPr lang="en-US" dirty="0"/>
              <a:t>c</a:t>
            </a:r>
            <a:r>
              <a:rPr lang="en-US" dirty="0" smtClean="0"/>
              <a:t>lassical Economics focused on: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hat is the logic and consequence of division of </a:t>
            </a:r>
            <a:r>
              <a:rPr lang="en-US" dirty="0" err="1" smtClean="0"/>
              <a:t>labour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ow is total wealth distributed between workers and capitalists?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48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The </a:t>
            </a:r>
            <a:r>
              <a:rPr lang="de-DE" dirty="0" err="1" smtClean="0"/>
              <a:t>classical</a:t>
            </a:r>
            <a:r>
              <a:rPr lang="de-DE" dirty="0" smtClean="0"/>
              <a:t> </a:t>
            </a:r>
            <a:r>
              <a:rPr lang="de-DE" dirty="0" err="1"/>
              <a:t>period</a:t>
            </a:r>
            <a:r>
              <a:rPr lang="de-DE" dirty="0"/>
              <a:t> (II): </a:t>
            </a:r>
            <a:r>
              <a:rPr lang="de-DE" dirty="0" smtClean="0"/>
              <a:t>Main </a:t>
            </a:r>
            <a:r>
              <a:rPr lang="de-DE" dirty="0" err="1"/>
              <a:t>beliefs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Classical economists believed in </a:t>
            </a:r>
            <a:r>
              <a:rPr lang="en-US" b="1" dirty="0" smtClean="0"/>
              <a:t>laissez-faire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aissez-faire economy: An economy with little government regulation</a:t>
            </a:r>
          </a:p>
          <a:p>
            <a:r>
              <a:rPr lang="en-US" dirty="0"/>
              <a:t>m</a:t>
            </a:r>
            <a:r>
              <a:rPr lang="en-US" dirty="0" smtClean="0"/>
              <a:t>any classical economists believed in </a:t>
            </a:r>
            <a:r>
              <a:rPr lang="en-US" b="1" dirty="0" smtClean="0"/>
              <a:t>Say‘s Law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amed after Jean-Baptiste Say (1767-1832)</a:t>
            </a:r>
          </a:p>
          <a:p>
            <a:pPr lvl="1"/>
            <a:r>
              <a:rPr lang="en-US" dirty="0" smtClean="0"/>
              <a:t>“supply creates its own demand“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hortage of aggregate demand cannot be a problem</a:t>
            </a:r>
          </a:p>
          <a:p>
            <a:r>
              <a:rPr lang="en-US" dirty="0"/>
              <a:t>m</a:t>
            </a:r>
            <a:r>
              <a:rPr lang="en-US" dirty="0" smtClean="0"/>
              <a:t>oney is “neutral“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hanges in money supply only change prices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conomic activity is not influenced by money supply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794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Great Depression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Great Depression after 1929 US stock market crash challenged Say‘s Law:</a:t>
            </a:r>
          </a:p>
          <a:p>
            <a:pPr lvl="1"/>
            <a:r>
              <a:rPr lang="en-US" dirty="0" smtClean="0"/>
              <a:t>in US and some European countries, GDP dropped by 30 percent</a:t>
            </a:r>
          </a:p>
          <a:p>
            <a:pPr lvl="1"/>
            <a:r>
              <a:rPr lang="en-US" dirty="0" smtClean="0"/>
              <a:t>in the US, unemployment rose to 25 percent</a:t>
            </a:r>
          </a:p>
          <a:p>
            <a:pPr lvl="1"/>
            <a:r>
              <a:rPr lang="en-US" dirty="0" smtClean="0"/>
              <a:t>unemployment persisted for many years</a:t>
            </a:r>
          </a:p>
          <a:p>
            <a:r>
              <a:rPr lang="en-US" dirty="0" smtClean="0"/>
              <a:t>John Maynard Keynes (1883-1946) challenged Say‘s Law</a:t>
            </a:r>
          </a:p>
          <a:p>
            <a:pPr lvl="1"/>
            <a:r>
              <a:rPr lang="en-US" dirty="0" smtClean="0"/>
              <a:t>main work: “The General Theory of Employment, Interest, and Money“ (published 1936)</a:t>
            </a:r>
          </a:p>
          <a:p>
            <a:pPr lvl="1"/>
            <a:r>
              <a:rPr lang="en-US" dirty="0" smtClean="0"/>
              <a:t>focuses on aggregate demand</a:t>
            </a:r>
          </a:p>
          <a:p>
            <a:pPr lvl="1"/>
            <a:r>
              <a:rPr lang="en-US" dirty="0" smtClean="0"/>
              <a:t>claim: </a:t>
            </a:r>
            <a:r>
              <a:rPr lang="en-US" dirty="0" err="1" smtClean="0"/>
              <a:t>Macroeconomy</a:t>
            </a:r>
            <a:r>
              <a:rPr lang="en-US" dirty="0" smtClean="0"/>
              <a:t> is not self-stabilizing, but government intervention is necessary</a:t>
            </a:r>
          </a:p>
          <a:p>
            <a:pPr lvl="1"/>
            <a:r>
              <a:rPr lang="en-US" dirty="0" smtClean="0"/>
              <a:t>Keynes focused on government policies to control national investment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83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Keynesian</a:t>
            </a:r>
            <a:r>
              <a:rPr lang="de-DE" dirty="0"/>
              <a:t> </a:t>
            </a:r>
            <a:r>
              <a:rPr lang="de-DE" dirty="0" err="1"/>
              <a:t>economics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school of thought named after Keynes</a:t>
            </a:r>
          </a:p>
          <a:p>
            <a:pPr lvl="1"/>
            <a:r>
              <a:rPr lang="en-US" dirty="0" smtClean="0"/>
              <a:t>important after World War II</a:t>
            </a:r>
          </a:p>
          <a:p>
            <a:pPr lvl="1"/>
            <a:r>
              <a:rPr lang="en-US" dirty="0" smtClean="0"/>
              <a:t>argues that </a:t>
            </a:r>
            <a:r>
              <a:rPr lang="en-US" b="1" dirty="0" smtClean="0"/>
              <a:t>fiscal policy </a:t>
            </a:r>
            <a:r>
              <a:rPr lang="en-US" dirty="0" smtClean="0"/>
              <a:t>should be used to keep aggregate demand high and employment rates up</a:t>
            </a:r>
          </a:p>
          <a:p>
            <a:pPr lvl="1"/>
            <a:r>
              <a:rPr lang="en-US" dirty="0" smtClean="0"/>
              <a:t>argues that also </a:t>
            </a:r>
            <a:r>
              <a:rPr lang="en-US" b="1" dirty="0" smtClean="0"/>
              <a:t>monetary policy</a:t>
            </a:r>
            <a:r>
              <a:rPr lang="en-US" dirty="0" smtClean="0"/>
              <a:t> should be used to support aggregate demand and “fine-tune“ the economy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446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Fiscal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monetary</a:t>
            </a:r>
            <a:r>
              <a:rPr lang="de-DE" dirty="0"/>
              <a:t> </a:t>
            </a:r>
            <a:r>
              <a:rPr lang="de-DE" dirty="0" err="1"/>
              <a:t>policy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Fiscal policy: </a:t>
            </a:r>
            <a:r>
              <a:rPr lang="en-US" dirty="0"/>
              <a:t>the manipulation of levels of government spending and taxation to raise or lower the level of aggregate demand</a:t>
            </a:r>
          </a:p>
          <a:p>
            <a:r>
              <a:rPr lang="en-US" b="1" dirty="0"/>
              <a:t>Monetary policy: </a:t>
            </a:r>
            <a:r>
              <a:rPr lang="en-US" dirty="0"/>
              <a:t>the use of tools controlled by the government, such as banking regulations and the issuance of currency, to try to affect the levels of money supply, interest rates, and credit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735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Monetarists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o</a:t>
            </a:r>
            <a:r>
              <a:rPr lang="de-DE" dirty="0" err="1" smtClean="0"/>
              <a:t>pposed</a:t>
            </a:r>
            <a:r>
              <a:rPr lang="de-DE" dirty="0" smtClean="0"/>
              <a:t> </a:t>
            </a:r>
            <a:r>
              <a:rPr lang="de-DE" dirty="0" err="1"/>
              <a:t>Keynesian</a:t>
            </a:r>
            <a:r>
              <a:rPr lang="de-DE" dirty="0"/>
              <a:t> </a:t>
            </a:r>
            <a:r>
              <a:rPr lang="de-DE" dirty="0" err="1"/>
              <a:t>ideas</a:t>
            </a:r>
            <a:endParaRPr lang="de-DE" dirty="0"/>
          </a:p>
          <a:p>
            <a:r>
              <a:rPr lang="de-DE" dirty="0" err="1"/>
              <a:t>b</a:t>
            </a:r>
            <a:r>
              <a:rPr lang="de-DE" dirty="0" err="1" smtClean="0"/>
              <a:t>elieved</a:t>
            </a:r>
            <a:r>
              <a:rPr lang="de-DE" dirty="0" smtClean="0"/>
              <a:t> </a:t>
            </a:r>
            <a:r>
              <a:rPr lang="de-DE" dirty="0"/>
              <a:t>in </a:t>
            </a:r>
            <a:r>
              <a:rPr lang="de-DE" dirty="0" err="1"/>
              <a:t>impact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 in </a:t>
            </a:r>
            <a:r>
              <a:rPr lang="de-DE" dirty="0" err="1"/>
              <a:t>money</a:t>
            </a:r>
            <a:r>
              <a:rPr lang="de-DE" dirty="0"/>
              <a:t> </a:t>
            </a:r>
            <a:r>
              <a:rPr lang="de-DE" dirty="0" err="1"/>
              <a:t>supply</a:t>
            </a:r>
            <a:endParaRPr lang="de-DE" dirty="0"/>
          </a:p>
          <a:p>
            <a:r>
              <a:rPr lang="de-DE" dirty="0"/>
              <a:t>b</a:t>
            </a:r>
            <a:r>
              <a:rPr lang="de-DE" dirty="0" smtClean="0"/>
              <a:t>ut</a:t>
            </a:r>
            <a:r>
              <a:rPr lang="de-DE" dirty="0"/>
              <a:t>: Also </a:t>
            </a:r>
            <a:r>
              <a:rPr lang="de-DE" dirty="0" err="1"/>
              <a:t>believed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monetary</a:t>
            </a:r>
            <a:r>
              <a:rPr lang="de-DE" dirty="0"/>
              <a:t>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brings</a:t>
            </a:r>
            <a:r>
              <a:rPr lang="de-DE" dirty="0"/>
              <a:t> </a:t>
            </a:r>
            <a:r>
              <a:rPr lang="de-DE" dirty="0" err="1"/>
              <a:t>economies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i="1" dirty="0" err="1"/>
              <a:t>bad</a:t>
            </a:r>
            <a:r>
              <a:rPr lang="de-DE" dirty="0"/>
              <a:t> </a:t>
            </a:r>
            <a:r>
              <a:rPr lang="de-DE" dirty="0" err="1"/>
              <a:t>situations</a:t>
            </a:r>
            <a:endParaRPr lang="de-DE" dirty="0"/>
          </a:p>
          <a:p>
            <a:pPr lvl="1"/>
            <a:r>
              <a:rPr lang="de-DE" dirty="0" smtClean="0"/>
              <a:t>easy </a:t>
            </a:r>
            <a:r>
              <a:rPr lang="de-DE" dirty="0" err="1"/>
              <a:t>credit</a:t>
            </a:r>
            <a:r>
              <a:rPr lang="de-DE" dirty="0"/>
              <a:t> </a:t>
            </a:r>
            <a:r>
              <a:rPr lang="de-DE" dirty="0" err="1"/>
              <a:t>created</a:t>
            </a:r>
            <a:r>
              <a:rPr lang="de-DE" dirty="0"/>
              <a:t> boom </a:t>
            </a:r>
            <a:r>
              <a:rPr lang="de-DE" dirty="0" err="1"/>
              <a:t>of</a:t>
            </a:r>
            <a:r>
              <a:rPr lang="de-DE" dirty="0"/>
              <a:t> 1920s</a:t>
            </a:r>
          </a:p>
          <a:p>
            <a:pPr lvl="1"/>
            <a:r>
              <a:rPr lang="de-DE" dirty="0" err="1" smtClean="0"/>
              <a:t>tight</a:t>
            </a:r>
            <a:r>
              <a:rPr lang="de-DE" dirty="0" smtClean="0"/>
              <a:t> </a:t>
            </a:r>
            <a:r>
              <a:rPr lang="de-DE" dirty="0" err="1"/>
              <a:t>credit</a:t>
            </a:r>
            <a:r>
              <a:rPr lang="de-DE" dirty="0"/>
              <a:t> </a:t>
            </a:r>
            <a:r>
              <a:rPr lang="de-DE" dirty="0" err="1"/>
              <a:t>created</a:t>
            </a:r>
            <a:r>
              <a:rPr lang="de-DE" dirty="0"/>
              <a:t> Great Depression</a:t>
            </a:r>
          </a:p>
          <a:p>
            <a:r>
              <a:rPr lang="de-DE" dirty="0" err="1" smtClean="0"/>
              <a:t>hence</a:t>
            </a:r>
            <a:r>
              <a:rPr lang="de-DE" dirty="0"/>
              <a:t>, </a:t>
            </a:r>
            <a:r>
              <a:rPr lang="de-DE" dirty="0" err="1"/>
              <a:t>government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not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fine</a:t>
            </a:r>
            <a:r>
              <a:rPr lang="de-DE" dirty="0"/>
              <a:t>-tune </a:t>
            </a:r>
            <a:r>
              <a:rPr lang="de-DE" dirty="0" err="1"/>
              <a:t>economy</a:t>
            </a:r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471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Synthesizing Classical and Keynesian Economics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i</a:t>
            </a:r>
            <a:r>
              <a:rPr lang="de-DE" dirty="0" smtClean="0"/>
              <a:t>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short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: Economy </a:t>
            </a:r>
            <a:r>
              <a:rPr lang="de-DE" dirty="0" err="1"/>
              <a:t>follows</a:t>
            </a:r>
            <a:r>
              <a:rPr lang="de-DE" dirty="0"/>
              <a:t> </a:t>
            </a:r>
            <a:r>
              <a:rPr lang="de-DE" dirty="0" err="1"/>
              <a:t>Keynesian</a:t>
            </a:r>
            <a:r>
              <a:rPr lang="de-DE" dirty="0"/>
              <a:t> </a:t>
            </a:r>
            <a:r>
              <a:rPr lang="de-DE" dirty="0" err="1"/>
              <a:t>ideas</a:t>
            </a:r>
            <a:endParaRPr lang="de-DE" dirty="0"/>
          </a:p>
          <a:p>
            <a:pPr lvl="1"/>
            <a:r>
              <a:rPr lang="de-DE" dirty="0" err="1"/>
              <a:t>a</a:t>
            </a:r>
            <a:r>
              <a:rPr lang="de-DE" dirty="0" err="1" smtClean="0"/>
              <a:t>ggregate</a:t>
            </a:r>
            <a:r>
              <a:rPr lang="de-DE" dirty="0" smtClean="0"/>
              <a:t> </a:t>
            </a:r>
            <a:r>
              <a:rPr lang="de-DE" dirty="0" err="1"/>
              <a:t>demand</a:t>
            </a:r>
            <a:r>
              <a:rPr lang="de-DE" dirty="0"/>
              <a:t> </a:t>
            </a:r>
            <a:r>
              <a:rPr lang="de-DE" dirty="0" err="1"/>
              <a:t>determines</a:t>
            </a:r>
            <a:r>
              <a:rPr lang="de-DE" dirty="0"/>
              <a:t> </a:t>
            </a:r>
            <a:r>
              <a:rPr lang="de-DE" dirty="0" err="1"/>
              <a:t>output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employment</a:t>
            </a:r>
            <a:endParaRPr lang="de-DE" dirty="0"/>
          </a:p>
          <a:p>
            <a:r>
              <a:rPr lang="de-DE" dirty="0"/>
              <a:t>i</a:t>
            </a:r>
            <a:r>
              <a:rPr lang="de-DE" dirty="0" smtClean="0"/>
              <a:t>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: Economy </a:t>
            </a:r>
            <a:r>
              <a:rPr lang="de-DE" dirty="0" err="1"/>
              <a:t>follows</a:t>
            </a:r>
            <a:r>
              <a:rPr lang="de-DE" dirty="0"/>
              <a:t> </a:t>
            </a:r>
            <a:r>
              <a:rPr lang="de-DE" dirty="0" err="1"/>
              <a:t>classical</a:t>
            </a:r>
            <a:r>
              <a:rPr lang="de-DE" dirty="0"/>
              <a:t> </a:t>
            </a:r>
            <a:r>
              <a:rPr lang="de-DE" dirty="0" err="1"/>
              <a:t>ideas</a:t>
            </a:r>
            <a:endParaRPr lang="de-DE" dirty="0"/>
          </a:p>
          <a:p>
            <a:pPr lvl="1"/>
            <a:r>
              <a:rPr lang="de-DE" dirty="0" err="1"/>
              <a:t>e</a:t>
            </a:r>
            <a:r>
              <a:rPr lang="de-DE" dirty="0" err="1" smtClean="0"/>
              <a:t>conomy</a:t>
            </a:r>
            <a:r>
              <a:rPr lang="de-DE" dirty="0" smtClean="0"/>
              <a:t> </a:t>
            </a:r>
            <a:r>
              <a:rPr lang="de-DE" dirty="0" err="1"/>
              <a:t>reaches</a:t>
            </a:r>
            <a:r>
              <a:rPr lang="de-DE" dirty="0"/>
              <a:t> </a:t>
            </a:r>
            <a:r>
              <a:rPr lang="de-DE" dirty="0" err="1"/>
              <a:t>full</a:t>
            </a:r>
            <a:r>
              <a:rPr lang="de-DE" dirty="0"/>
              <a:t> </a:t>
            </a:r>
            <a:r>
              <a:rPr lang="de-DE" dirty="0" err="1"/>
              <a:t>employment</a:t>
            </a:r>
            <a:endParaRPr lang="de-DE" dirty="0"/>
          </a:p>
          <a:p>
            <a:r>
              <a:rPr lang="de-DE" dirty="0" smtClean="0"/>
              <a:t>but</a:t>
            </a:r>
            <a:r>
              <a:rPr lang="de-DE" dirty="0"/>
              <a:t>: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today</a:t>
            </a:r>
            <a:r>
              <a:rPr lang="de-DE" dirty="0"/>
              <a:t> (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even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so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global </a:t>
            </a:r>
            <a:r>
              <a:rPr lang="de-DE" dirty="0" err="1"/>
              <a:t>financial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crisis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2008/9), different </a:t>
            </a:r>
            <a:r>
              <a:rPr lang="de-DE" dirty="0" err="1"/>
              <a:t>economists</a:t>
            </a:r>
            <a:r>
              <a:rPr lang="de-DE" dirty="0"/>
              <a:t> </a:t>
            </a:r>
            <a:r>
              <a:rPr lang="de-DE" dirty="0" err="1"/>
              <a:t>put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focus</a:t>
            </a:r>
            <a:r>
              <a:rPr lang="de-DE" dirty="0"/>
              <a:t> on </a:t>
            </a:r>
            <a:r>
              <a:rPr lang="de-DE" dirty="0" err="1"/>
              <a:t>Keynesian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classical</a:t>
            </a:r>
            <a:r>
              <a:rPr lang="de-DE" dirty="0"/>
              <a:t> </a:t>
            </a:r>
            <a:r>
              <a:rPr lang="de-DE" dirty="0" err="1" smtClean="0"/>
              <a:t>elements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568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Macroeconomics for the twenty-first century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 of </a:t>
            </a:r>
            <a:r>
              <a:rPr lang="en-US" i="1" dirty="0" smtClean="0"/>
              <a:t>what</a:t>
            </a:r>
            <a:r>
              <a:rPr lang="en-US" dirty="0" smtClean="0"/>
              <a:t>, </a:t>
            </a:r>
            <a:r>
              <a:rPr lang="en-US" i="1" dirty="0" smtClean="0"/>
              <a:t>how</a:t>
            </a:r>
            <a:r>
              <a:rPr lang="en-US" dirty="0" smtClean="0"/>
              <a:t>, and </a:t>
            </a:r>
            <a:r>
              <a:rPr lang="en-US" i="1" dirty="0" smtClean="0"/>
              <a:t>for whom </a:t>
            </a:r>
            <a:r>
              <a:rPr lang="mr-IN" dirty="0" smtClean="0"/>
              <a:t>–</a:t>
            </a:r>
            <a:r>
              <a:rPr lang="en-US" dirty="0" smtClean="0"/>
              <a:t> rather than just “how much” are becoming more important</a:t>
            </a:r>
          </a:p>
          <a:p>
            <a:pPr lvl="1"/>
            <a:r>
              <a:rPr lang="en-US" dirty="0" smtClean="0"/>
              <a:t>unequal distributions of resources</a:t>
            </a:r>
          </a:p>
          <a:p>
            <a:pPr lvl="1"/>
            <a:r>
              <a:rPr lang="en-US" dirty="0" smtClean="0"/>
              <a:t>disparities in power on local, national, and global scales</a:t>
            </a:r>
          </a:p>
          <a:p>
            <a:pPr lvl="1"/>
            <a:r>
              <a:rPr lang="en-US" dirty="0" smtClean="0"/>
              <a:t>inequality</a:t>
            </a:r>
          </a:p>
          <a:p>
            <a:pPr lvl="1"/>
            <a:r>
              <a:rPr lang="en-US" dirty="0" smtClean="0"/>
              <a:t>resource constraints</a:t>
            </a:r>
          </a:p>
          <a:p>
            <a:pPr lvl="1"/>
            <a:r>
              <a:rPr lang="en-US" dirty="0" smtClean="0"/>
              <a:t>environmental impact of fossil fuel-based economic growth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144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1.4 Atmospheric </a:t>
            </a:r>
            <a:r>
              <a:rPr lang="en-US" smtClean="0"/>
              <a:t>carbon dioxide</a:t>
            </a:r>
            <a:r>
              <a:rPr lang="en-US" dirty="0"/>
              <a:t>, 1816–2016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33</a:t>
            </a:fld>
            <a:endParaRPr lang="de-DE"/>
          </a:p>
        </p:txBody>
      </p:sp>
      <p:graphicFrame>
        <p:nvGraphicFramePr>
          <p:cNvPr id="6" name="Chart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7412315"/>
              </p:ext>
            </p:extLst>
          </p:nvPr>
        </p:nvGraphicFramePr>
        <p:xfrm>
          <a:off x="154516" y="1429809"/>
          <a:ext cx="8362950" cy="4886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7200" y="1006211"/>
            <a:ext cx="7095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As fossil-fuel based industrialization and deforestation have increased, so has the atmospheric concentration of the gases involved in global warming</a:t>
            </a:r>
            <a:r>
              <a:rPr lang="en-US" dirty="0" smtClean="0"/>
              <a:t>.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75733" y="5767368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Source: </a:t>
            </a:r>
            <a:r>
              <a:rPr lang="en-US" sz="1400" dirty="0"/>
              <a:t>Carbon Dioxide Information Analysis Center, </a:t>
            </a:r>
            <a:r>
              <a:rPr lang="en-US" sz="1400" dirty="0">
                <a:hlinkClick r:id="rId3"/>
              </a:rPr>
              <a:t>http://cdiac.ornl.gov/ftp/trends/co2/siple2.013</a:t>
            </a:r>
            <a:r>
              <a:rPr lang="en-US" sz="1400" dirty="0"/>
              <a:t> and </a:t>
            </a:r>
            <a:r>
              <a:rPr lang="en-US" sz="1400" dirty="0">
                <a:hlinkClick r:id="rId4"/>
              </a:rPr>
              <a:t>http://cdiac.ornl. gov/trends/co2/sio-mlo.htm.</a:t>
            </a:r>
            <a:endParaRPr lang="de-DE" sz="1400" dirty="0"/>
          </a:p>
          <a:p>
            <a:r>
              <a:rPr lang="en-US" sz="1400" dirty="0"/>
              <a:t>Updated using NOAA ESRL data. </a:t>
            </a:r>
            <a:r>
              <a:rPr lang="en-US" sz="1400" dirty="0">
                <a:hlinkClick r:id="rId5" action="ppaction://hlinkfile"/>
              </a:rPr>
              <a:t>ftp://ftp.cmdl.noaa.gov/ccg/co2/trends/co2_mm_mlo.txt</a:t>
            </a:r>
            <a:endParaRPr lang="de-DE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2266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</a:t>
            </a:r>
            <a:r>
              <a:rPr lang="en-US" smtClean="0"/>
              <a:t>take home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macroeconomics</a:t>
            </a:r>
            <a:r>
              <a:rPr lang="de-DE" dirty="0" smtClean="0"/>
              <a:t> </a:t>
            </a:r>
            <a:r>
              <a:rPr lang="de-DE" dirty="0" err="1"/>
              <a:t>studies</a:t>
            </a:r>
            <a:r>
              <a:rPr lang="de-DE" dirty="0"/>
              <a:t> </a:t>
            </a:r>
            <a:r>
              <a:rPr lang="de-DE" dirty="0" err="1"/>
              <a:t>economy-wide</a:t>
            </a:r>
            <a:r>
              <a:rPr lang="de-DE" dirty="0"/>
              <a:t> </a:t>
            </a:r>
            <a:r>
              <a:rPr lang="de-DE" dirty="0" err="1"/>
              <a:t>phenonema</a:t>
            </a:r>
            <a:endParaRPr lang="de-DE" dirty="0"/>
          </a:p>
          <a:p>
            <a:r>
              <a:rPr lang="de-DE" dirty="0" err="1" smtClean="0"/>
              <a:t>macroeconomic</a:t>
            </a:r>
            <a:r>
              <a:rPr lang="de-DE" dirty="0" smtClean="0"/>
              <a:t> </a:t>
            </a:r>
            <a:r>
              <a:rPr lang="de-DE" dirty="0" err="1"/>
              <a:t>goals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high </a:t>
            </a:r>
            <a:r>
              <a:rPr lang="de-DE" dirty="0" err="1"/>
              <a:t>standards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living</a:t>
            </a:r>
            <a:r>
              <a:rPr lang="de-DE" dirty="0"/>
              <a:t>, </a:t>
            </a:r>
            <a:r>
              <a:rPr lang="de-DE" dirty="0" err="1"/>
              <a:t>stability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sustainability</a:t>
            </a:r>
            <a:endParaRPr lang="de-DE" dirty="0"/>
          </a:p>
          <a:p>
            <a:r>
              <a:rPr lang="de-DE" dirty="0" err="1" smtClean="0"/>
              <a:t>macroeconomics</a:t>
            </a:r>
            <a:r>
              <a:rPr lang="de-DE" dirty="0" smtClean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history</a:t>
            </a:r>
            <a:endParaRPr lang="de-DE" dirty="0"/>
          </a:p>
          <a:p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four</a:t>
            </a:r>
            <a:r>
              <a:rPr lang="de-DE" dirty="0" smtClean="0"/>
              <a:t> </a:t>
            </a:r>
            <a:r>
              <a:rPr lang="de-DE" dirty="0" err="1" smtClean="0"/>
              <a:t>main</a:t>
            </a:r>
            <a:r>
              <a:rPr lang="de-DE" dirty="0" smtClean="0"/>
              <a:t> </a:t>
            </a:r>
            <a:r>
              <a:rPr lang="de-DE" dirty="0" err="1" smtClean="0"/>
              <a:t>economic</a:t>
            </a:r>
            <a:r>
              <a:rPr lang="de-DE" dirty="0" smtClean="0"/>
              <a:t> </a:t>
            </a:r>
            <a:r>
              <a:rPr lang="de-DE" dirty="0" err="1" smtClean="0"/>
              <a:t>activities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resource</a:t>
            </a:r>
            <a:r>
              <a:rPr lang="de-DE" dirty="0" smtClean="0"/>
              <a:t> </a:t>
            </a:r>
            <a:r>
              <a:rPr lang="de-DE" dirty="0" err="1" smtClean="0"/>
              <a:t>maintenance</a:t>
            </a:r>
            <a:r>
              <a:rPr lang="de-DE" dirty="0" smtClean="0"/>
              <a:t>, </a:t>
            </a:r>
            <a:r>
              <a:rPr lang="de-DE" dirty="0" err="1" smtClean="0"/>
              <a:t>production</a:t>
            </a:r>
            <a:r>
              <a:rPr lang="de-DE" dirty="0" smtClean="0"/>
              <a:t>, </a:t>
            </a:r>
            <a:r>
              <a:rPr lang="de-DE" dirty="0" err="1" smtClean="0"/>
              <a:t>consumption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distribution</a:t>
            </a:r>
            <a:endParaRPr lang="de-DE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651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take home (II)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en-US" sz="2800" dirty="0"/>
              <a:t>Classical economists believed in laissez-</a:t>
            </a:r>
            <a:r>
              <a:rPr lang="en-US" sz="2800" dirty="0" smtClean="0"/>
              <a:t>faire, Say’s law (“supply </a:t>
            </a:r>
            <a:r>
              <a:rPr lang="en-US" sz="2800" dirty="0"/>
              <a:t>creates its own demand</a:t>
            </a:r>
            <a:r>
              <a:rPr lang="en-US" sz="2800" dirty="0" smtClean="0"/>
              <a:t>“) and the neutrality of money</a:t>
            </a:r>
          </a:p>
          <a:p>
            <a:r>
              <a:rPr lang="en-US" dirty="0" smtClean="0"/>
              <a:t>Keynesian economists argue </a:t>
            </a:r>
            <a:r>
              <a:rPr lang="de-DE" dirty="0" err="1" smtClean="0"/>
              <a:t>fiscal</a:t>
            </a:r>
            <a:r>
              <a:rPr lang="de-DE" dirty="0" smtClean="0"/>
              <a:t>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keep</a:t>
            </a:r>
            <a:r>
              <a:rPr lang="de-DE" dirty="0"/>
              <a:t> </a:t>
            </a:r>
            <a:r>
              <a:rPr lang="de-DE" dirty="0" err="1"/>
              <a:t>aggregate</a:t>
            </a:r>
            <a:r>
              <a:rPr lang="de-DE" dirty="0"/>
              <a:t> </a:t>
            </a:r>
            <a:r>
              <a:rPr lang="de-DE" dirty="0" err="1"/>
              <a:t>demand</a:t>
            </a:r>
            <a:r>
              <a:rPr lang="de-DE" dirty="0"/>
              <a:t> high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employment</a:t>
            </a:r>
            <a:r>
              <a:rPr lang="de-DE" dirty="0"/>
              <a:t> </a:t>
            </a:r>
            <a:r>
              <a:rPr lang="de-DE" dirty="0" err="1"/>
              <a:t>rates</a:t>
            </a:r>
            <a:r>
              <a:rPr lang="de-DE" dirty="0"/>
              <a:t> </a:t>
            </a:r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monetary</a:t>
            </a:r>
            <a:r>
              <a:rPr lang="de-DE" dirty="0" smtClean="0"/>
              <a:t>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support</a:t>
            </a:r>
            <a:r>
              <a:rPr lang="de-DE" dirty="0"/>
              <a:t> </a:t>
            </a:r>
            <a:r>
              <a:rPr lang="de-DE" dirty="0" err="1"/>
              <a:t>aggregate</a:t>
            </a:r>
            <a:r>
              <a:rPr lang="de-DE" dirty="0"/>
              <a:t> </a:t>
            </a:r>
            <a:r>
              <a:rPr lang="de-DE" dirty="0" err="1"/>
              <a:t>demand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„</a:t>
            </a:r>
            <a:r>
              <a:rPr lang="de-DE" dirty="0" err="1"/>
              <a:t>fine</a:t>
            </a:r>
            <a:r>
              <a:rPr lang="de-DE" dirty="0"/>
              <a:t>-tune“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economy</a:t>
            </a:r>
            <a:endParaRPr lang="de-DE" dirty="0"/>
          </a:p>
          <a:p>
            <a:pPr marL="342900" lvl="1" indent="-342900"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r>
              <a:rPr lang="de-DE" sz="2800" dirty="0" err="1" smtClean="0"/>
              <a:t>Monetarists</a:t>
            </a:r>
            <a:r>
              <a:rPr lang="de-DE" sz="2800" dirty="0" smtClean="0"/>
              <a:t> </a:t>
            </a:r>
            <a:r>
              <a:rPr lang="de-DE" sz="2800" dirty="0" err="1" smtClean="0"/>
              <a:t>believe</a:t>
            </a:r>
            <a:r>
              <a:rPr lang="de-DE" sz="2800" dirty="0" smtClean="0"/>
              <a:t> </a:t>
            </a:r>
            <a:r>
              <a:rPr lang="de-DE" sz="2800" dirty="0"/>
              <a:t>in 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impact</a:t>
            </a:r>
            <a:r>
              <a:rPr lang="de-DE" sz="2800" dirty="0" smtClean="0"/>
              <a:t>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changes</a:t>
            </a:r>
            <a:r>
              <a:rPr lang="de-DE" sz="2800" dirty="0"/>
              <a:t> in </a:t>
            </a:r>
            <a:r>
              <a:rPr lang="de-DE" sz="2800" dirty="0" err="1"/>
              <a:t>money</a:t>
            </a:r>
            <a:r>
              <a:rPr lang="de-DE" sz="2800" dirty="0"/>
              <a:t> </a:t>
            </a:r>
            <a:r>
              <a:rPr lang="de-DE" sz="2800" dirty="0" err="1" smtClean="0"/>
              <a:t>supply</a:t>
            </a:r>
            <a:r>
              <a:rPr lang="de-DE" sz="2800" dirty="0" smtClean="0"/>
              <a:t> but also </a:t>
            </a:r>
            <a:r>
              <a:rPr lang="de-DE" sz="2800" dirty="0" err="1" smtClean="0"/>
              <a:t>that</a:t>
            </a:r>
            <a:r>
              <a:rPr lang="de-DE" sz="2800" dirty="0" smtClean="0"/>
              <a:t> </a:t>
            </a:r>
            <a:r>
              <a:rPr lang="de-DE" sz="2800" dirty="0" err="1" smtClean="0"/>
              <a:t>monetary</a:t>
            </a:r>
            <a:r>
              <a:rPr lang="de-DE" sz="2800" dirty="0" smtClean="0"/>
              <a:t> </a:t>
            </a:r>
            <a:r>
              <a:rPr lang="de-DE" sz="2800" dirty="0" err="1"/>
              <a:t>policy</a:t>
            </a:r>
            <a:r>
              <a:rPr lang="de-DE" sz="2800" dirty="0"/>
              <a:t> </a:t>
            </a:r>
            <a:r>
              <a:rPr lang="de-DE" sz="2800" dirty="0" err="1"/>
              <a:t>usually</a:t>
            </a:r>
            <a:r>
              <a:rPr lang="de-DE" sz="2800" dirty="0"/>
              <a:t> </a:t>
            </a:r>
            <a:r>
              <a:rPr lang="de-DE" sz="2800" dirty="0" err="1"/>
              <a:t>brings</a:t>
            </a:r>
            <a:r>
              <a:rPr lang="de-DE" sz="2800" dirty="0"/>
              <a:t> </a:t>
            </a:r>
            <a:r>
              <a:rPr lang="de-DE" sz="2800" dirty="0" err="1"/>
              <a:t>economies</a:t>
            </a:r>
            <a:r>
              <a:rPr lang="de-DE" sz="2800" dirty="0"/>
              <a:t> </a:t>
            </a:r>
            <a:r>
              <a:rPr lang="de-DE" sz="2800" dirty="0" err="1"/>
              <a:t>into</a:t>
            </a:r>
            <a:r>
              <a:rPr lang="de-DE" sz="2800" dirty="0"/>
              <a:t> </a:t>
            </a:r>
            <a:r>
              <a:rPr lang="de-DE" sz="2800" i="1" dirty="0" err="1"/>
              <a:t>bad</a:t>
            </a:r>
            <a:r>
              <a:rPr lang="de-DE" sz="2800" dirty="0"/>
              <a:t> </a:t>
            </a:r>
            <a:r>
              <a:rPr lang="de-DE" sz="2800" dirty="0" err="1"/>
              <a:t>situations</a:t>
            </a:r>
            <a:endParaRPr lang="de-DE" sz="2800" dirty="0"/>
          </a:p>
          <a:p>
            <a:pPr marL="342900" lvl="1" indent="-342900"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endParaRPr lang="de-DE" sz="2800" dirty="0"/>
          </a:p>
          <a:p>
            <a:pPr marL="342900" lvl="1" indent="-342900"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endParaRPr lang="en-US" sz="2800" dirty="0" smtClean="0"/>
          </a:p>
          <a:p>
            <a:pPr marL="342900" lvl="1" indent="-342900"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</a:pPr>
            <a:endParaRPr lang="en-US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644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theme/theme1.xml><?xml version="1.0" encoding="utf-8"?>
<a:theme xmlns:a="http://schemas.openxmlformats.org/drawingml/2006/main" name="Macroeconomics in Context Buchvorl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reas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Macroeconomics in Context Buchvorlage.thmx</Template>
  <TotalTime>0</TotalTime>
  <Words>1782</Words>
  <Application>Microsoft Office PowerPoint</Application>
  <PresentationFormat>Bildschirmpräsentation (4:3)</PresentationFormat>
  <Paragraphs>259</Paragraphs>
  <Slides>35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40" baseType="lpstr">
      <vt:lpstr>Arial</vt:lpstr>
      <vt:lpstr>Calibri</vt:lpstr>
      <vt:lpstr>Courier</vt:lpstr>
      <vt:lpstr>Wingdings</vt:lpstr>
      <vt:lpstr>Macroeconomics in Context Buchvorlage</vt:lpstr>
      <vt:lpstr>Economic Activity in Context</vt:lpstr>
      <vt:lpstr>Chapter outline</vt:lpstr>
      <vt:lpstr>Learning goals</vt:lpstr>
      <vt:lpstr>What is Macroeconomic About?</vt:lpstr>
      <vt:lpstr>What is macroeconomics about?</vt:lpstr>
      <vt:lpstr>Micro- and macroeconomics</vt:lpstr>
      <vt:lpstr>Macroeconomic Goals</vt:lpstr>
      <vt:lpstr>Positive and normative questions</vt:lpstr>
      <vt:lpstr>Positive or normative ?</vt:lpstr>
      <vt:lpstr>Is macroeconomics positive or normative?</vt:lpstr>
      <vt:lpstr>Three especially important components of well-being  </vt:lpstr>
      <vt:lpstr>Macroeconomic goals (I): Growth of living standards</vt:lpstr>
      <vt:lpstr>Figure 1.1 Global production, 1960–2014 </vt:lpstr>
      <vt:lpstr>Growth has not been equal in all countries</vt:lpstr>
      <vt:lpstr>Figure 1.2 Global production per capita, 1960–2014 </vt:lpstr>
      <vt:lpstr>Do rising per capita production guarantee growing standards of living?</vt:lpstr>
      <vt:lpstr>Do we really need more in general?</vt:lpstr>
      <vt:lpstr>Macroeconomic goals (II): Stability and security</vt:lpstr>
      <vt:lpstr>Figure 1.3 GDP in Western Europe and the United States, 1870–2015 </vt:lpstr>
      <vt:lpstr>Macroeconomic goals (III): Sustainability</vt:lpstr>
      <vt:lpstr>Figure 1.4 Atmospheric carbon dioxide, 1816–2016</vt:lpstr>
      <vt:lpstr>Is economic growth helping or hurting sustainability?</vt:lpstr>
      <vt:lpstr>Macroeconomics In Context</vt:lpstr>
      <vt:lpstr>Macroeconomics in context</vt:lpstr>
      <vt:lpstr>The classical period</vt:lpstr>
      <vt:lpstr>The classical period (II): Main beliefs</vt:lpstr>
      <vt:lpstr>The Great Depression</vt:lpstr>
      <vt:lpstr>Keynesian economics</vt:lpstr>
      <vt:lpstr>Fiscal and monetary policy</vt:lpstr>
      <vt:lpstr>Monetarists</vt:lpstr>
      <vt:lpstr>Synthesizing Classical and Keynesian Economics</vt:lpstr>
      <vt:lpstr>Macroeconomics for the twenty-first century</vt:lpstr>
      <vt:lpstr>Figure 1.4 Atmospheric carbon dioxide, 1816–2016 </vt:lpstr>
      <vt:lpstr>What to take home</vt:lpstr>
      <vt:lpstr>What to take home (II)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Activity in Context</dc:title>
  <dc:creator>Petra</dc:creator>
  <cp:lastModifiedBy>Sebastian Dullien</cp:lastModifiedBy>
  <cp:revision>93</cp:revision>
  <dcterms:created xsi:type="dcterms:W3CDTF">2017-05-18T17:04:24Z</dcterms:created>
  <dcterms:modified xsi:type="dcterms:W3CDTF">2017-08-09T13:04:40Z</dcterms:modified>
</cp:coreProperties>
</file>