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344" r:id="rId2"/>
    <p:sldId id="280" r:id="rId3"/>
    <p:sldId id="283" r:id="rId4"/>
    <p:sldId id="284" r:id="rId5"/>
    <p:sldId id="282" r:id="rId6"/>
    <p:sldId id="313" r:id="rId7"/>
    <p:sldId id="270" r:id="rId8"/>
    <p:sldId id="338" r:id="rId9"/>
    <p:sldId id="339" r:id="rId10"/>
    <p:sldId id="257" r:id="rId11"/>
    <p:sldId id="286" r:id="rId12"/>
    <p:sldId id="340" r:id="rId13"/>
    <p:sldId id="343" r:id="rId14"/>
    <p:sldId id="308" r:id="rId15"/>
    <p:sldId id="310" r:id="rId16"/>
    <p:sldId id="311" r:id="rId17"/>
    <p:sldId id="341" r:id="rId18"/>
    <p:sldId id="312" r:id="rId19"/>
    <p:sldId id="272" r:id="rId20"/>
    <p:sldId id="322" r:id="rId21"/>
    <p:sldId id="319" r:id="rId22"/>
    <p:sldId id="317" r:id="rId23"/>
    <p:sldId id="323" r:id="rId24"/>
    <p:sldId id="289" r:id="rId25"/>
    <p:sldId id="327" r:id="rId26"/>
    <p:sldId id="290" r:id="rId27"/>
    <p:sldId id="291" r:id="rId28"/>
    <p:sldId id="292" r:id="rId29"/>
    <p:sldId id="293" r:id="rId30"/>
    <p:sldId id="320" r:id="rId31"/>
    <p:sldId id="294" r:id="rId32"/>
    <p:sldId id="295" r:id="rId33"/>
    <p:sldId id="328" r:id="rId34"/>
    <p:sldId id="297" r:id="rId35"/>
    <p:sldId id="298" r:id="rId36"/>
    <p:sldId id="329" r:id="rId37"/>
    <p:sldId id="330" r:id="rId38"/>
    <p:sldId id="331" r:id="rId39"/>
    <p:sldId id="300" r:id="rId40"/>
    <p:sldId id="299" r:id="rId41"/>
    <p:sldId id="332" r:id="rId42"/>
    <p:sldId id="335" r:id="rId43"/>
    <p:sldId id="302" r:id="rId44"/>
    <p:sldId id="336" r:id="rId45"/>
    <p:sldId id="269" r:id="rId46"/>
    <p:sldId id="281" r:id="rId47"/>
    <p:sldId id="342" r:id="rId48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1" autoAdjust="0"/>
    <p:restoredTop sz="96886" autoAdjust="0"/>
  </p:normalViewPr>
  <p:slideViewPr>
    <p:cSldViewPr snapToGrid="0" snapToObjects="1">
      <p:cViewPr varScale="1">
        <p:scale>
          <a:sx n="66" d="100"/>
          <a:sy n="66" d="100"/>
        </p:scale>
        <p:origin x="696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Draft%20graphs\CH%20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Draft%20graphs\CH%201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Draft%20graphs\CH%2010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Dropbox\HTW\EU%20ed%20Macro%20in%20Context\Draft%20graphs\CH%2010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Dropbox\HTW\EU%20ed%20Macro%20in%20Context\Draft%20graphs\CH%2010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Dropbox\HTW\EU%20ed%20Macro%20in%20Context\Draft%20graphs\CH%2010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'Figure 10.3'!$B$4</c:f>
              <c:strCache>
                <c:ptCount val="1"/>
                <c:pt idx="0">
                  <c:v>Expenditure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'Figure 10.3'!$A$5:$A$17</c:f>
              <c:strCache>
                <c:ptCount val="13"/>
                <c:pt idx="0">
                  <c:v>Romania</c:v>
                </c:pt>
                <c:pt idx="1">
                  <c:v>Czech Republic</c:v>
                </c:pt>
                <c:pt idx="2">
                  <c:v>United Kingdom</c:v>
                </c:pt>
                <c:pt idx="3">
                  <c:v>Spain</c:v>
                </c:pt>
                <c:pt idx="4">
                  <c:v>Germany </c:v>
                </c:pt>
                <c:pt idx="5">
                  <c:v>Netherlands</c:v>
                </c:pt>
                <c:pt idx="6">
                  <c:v>EU28</c:v>
                </c:pt>
                <c:pt idx="7">
                  <c:v>Euro area</c:v>
                </c:pt>
                <c:pt idx="8">
                  <c:v>Sweden</c:v>
                </c:pt>
                <c:pt idx="9">
                  <c:v>Austria</c:v>
                </c:pt>
                <c:pt idx="10">
                  <c:v>Greece</c:v>
                </c:pt>
                <c:pt idx="11">
                  <c:v>Denmark</c:v>
                </c:pt>
                <c:pt idx="12">
                  <c:v>France</c:v>
                </c:pt>
              </c:strCache>
            </c:strRef>
          </c:cat>
          <c:val>
            <c:numRef>
              <c:f>'Figure 10.3'!$B$5:$B$17</c:f>
              <c:numCache>
                <c:formatCode>#,##0.0</c:formatCode>
                <c:ptCount val="13"/>
                <c:pt idx="0">
                  <c:v>35.700000000000003</c:v>
                </c:pt>
                <c:pt idx="1">
                  <c:v>42</c:v>
                </c:pt>
                <c:pt idx="2">
                  <c:v>42.8</c:v>
                </c:pt>
                <c:pt idx="3">
                  <c:v>43.8</c:v>
                </c:pt>
                <c:pt idx="4">
                  <c:v>44</c:v>
                </c:pt>
                <c:pt idx="5">
                  <c:v>45.1</c:v>
                </c:pt>
                <c:pt idx="6">
                  <c:v>47.3</c:v>
                </c:pt>
                <c:pt idx="7">
                  <c:v>48.5</c:v>
                </c:pt>
                <c:pt idx="8">
                  <c:v>50.3</c:v>
                </c:pt>
                <c:pt idx="9">
                  <c:v>51.6</c:v>
                </c:pt>
                <c:pt idx="10">
                  <c:v>55.4</c:v>
                </c:pt>
                <c:pt idx="11">
                  <c:v>55.7</c:v>
                </c:pt>
                <c:pt idx="12">
                  <c:v>57</c:v>
                </c:pt>
              </c:numCache>
            </c:numRef>
          </c:val>
        </c:ser>
        <c:ser>
          <c:idx val="1"/>
          <c:order val="1"/>
          <c:tx>
            <c:strRef>
              <c:f>'Figure 10.3'!$C$4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'Figure 10.3'!$A$5:$A$17</c:f>
              <c:strCache>
                <c:ptCount val="13"/>
                <c:pt idx="0">
                  <c:v>Romania</c:v>
                </c:pt>
                <c:pt idx="1">
                  <c:v>Czech Republic</c:v>
                </c:pt>
                <c:pt idx="2">
                  <c:v>United Kingdom</c:v>
                </c:pt>
                <c:pt idx="3">
                  <c:v>Spain</c:v>
                </c:pt>
                <c:pt idx="4">
                  <c:v>Germany </c:v>
                </c:pt>
                <c:pt idx="5">
                  <c:v>Netherlands</c:v>
                </c:pt>
                <c:pt idx="6">
                  <c:v>EU28</c:v>
                </c:pt>
                <c:pt idx="7">
                  <c:v>Euro area</c:v>
                </c:pt>
                <c:pt idx="8">
                  <c:v>Sweden</c:v>
                </c:pt>
                <c:pt idx="9">
                  <c:v>Austria</c:v>
                </c:pt>
                <c:pt idx="10">
                  <c:v>Greece</c:v>
                </c:pt>
                <c:pt idx="11">
                  <c:v>Denmark</c:v>
                </c:pt>
                <c:pt idx="12">
                  <c:v>France</c:v>
                </c:pt>
              </c:strCache>
            </c:strRef>
          </c:cat>
          <c:val>
            <c:numRef>
              <c:f>'Figure 10.3'!$C$5:$C$17</c:f>
              <c:numCache>
                <c:formatCode>#,##0.0</c:formatCode>
                <c:ptCount val="13"/>
                <c:pt idx="0">
                  <c:v>34.9</c:v>
                </c:pt>
                <c:pt idx="1">
                  <c:v>41.3</c:v>
                </c:pt>
                <c:pt idx="2">
                  <c:v>38.5</c:v>
                </c:pt>
                <c:pt idx="3">
                  <c:v>38.6</c:v>
                </c:pt>
                <c:pt idx="4">
                  <c:v>44.7</c:v>
                </c:pt>
                <c:pt idx="5">
                  <c:v>43.2</c:v>
                </c:pt>
                <c:pt idx="6">
                  <c:v>44.9</c:v>
                </c:pt>
                <c:pt idx="7">
                  <c:v>46.5</c:v>
                </c:pt>
                <c:pt idx="8">
                  <c:v>50.5</c:v>
                </c:pt>
                <c:pt idx="9">
                  <c:v>50.6</c:v>
                </c:pt>
                <c:pt idx="10">
                  <c:v>47.9</c:v>
                </c:pt>
                <c:pt idx="11">
                  <c:v>53.9</c:v>
                </c:pt>
                <c:pt idx="12">
                  <c:v>53.5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12738448"/>
        <c:axId val="912738992"/>
      </c:barChart>
      <c:catAx>
        <c:axId val="912738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912738992"/>
        <c:crosses val="autoZero"/>
        <c:auto val="1"/>
        <c:lblAlgn val="ctr"/>
        <c:lblOffset val="100"/>
        <c:noMultiLvlLbl val="0"/>
      </c:catAx>
      <c:valAx>
        <c:axId val="912738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r>
                  <a:rPr lang="de-DE" sz="1600">
                    <a:solidFill>
                      <a:schemeClr val="tx1"/>
                    </a:solidFill>
                    <a:latin typeface="+mn-lt"/>
                    <a:cs typeface="Arial" panose="020B0604020202020204" pitchFamily="34" charset="0"/>
                  </a:rPr>
                  <a:t>percent</a:t>
                </a:r>
                <a:r>
                  <a:rPr lang="de-DE" sz="1600" baseline="0">
                    <a:solidFill>
                      <a:schemeClr val="tx1"/>
                    </a:solidFill>
                    <a:latin typeface="+mn-lt"/>
                    <a:cs typeface="Arial" panose="020B0604020202020204" pitchFamily="34" charset="0"/>
                  </a:rPr>
                  <a:t> of GDP</a:t>
                </a:r>
                <a:endParaRPr lang="de-DE" sz="1600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_ ;\-#,##0\ 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91273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8320546803703806"/>
          <c:y val="0.186071854464012"/>
          <c:w val="0.16941488842117999"/>
          <c:h val="0.137440535905948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101025566249"/>
          <c:y val="6.7559796879836806E-2"/>
          <c:w val="0.52528458248274501"/>
          <c:h val="0.7183296036542580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'Figure 10.4'!$B$3</c:f>
              <c:strCache>
                <c:ptCount val="1"/>
                <c:pt idx="0">
                  <c:v>VAT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strRef>
              <c:f>'Figure 10.4'!$A$4:$A$9</c:f>
              <c:strCache>
                <c:ptCount val="6"/>
                <c:pt idx="0">
                  <c:v>United Kingdom</c:v>
                </c:pt>
                <c:pt idx="1">
                  <c:v>Spain</c:v>
                </c:pt>
                <c:pt idx="2">
                  <c:v>Czech Republic</c:v>
                </c:pt>
                <c:pt idx="3">
                  <c:v>Germany</c:v>
                </c:pt>
                <c:pt idx="4">
                  <c:v>EU28</c:v>
                </c:pt>
                <c:pt idx="5">
                  <c:v>Denmark</c:v>
                </c:pt>
              </c:strCache>
            </c:strRef>
          </c:cat>
          <c:val>
            <c:numRef>
              <c:f>'Figure 10.4'!$B$4:$B$9</c:f>
              <c:numCache>
                <c:formatCode>#,##0.0</c:formatCode>
                <c:ptCount val="6"/>
                <c:pt idx="0">
                  <c:v>6.9</c:v>
                </c:pt>
                <c:pt idx="1">
                  <c:v>6.5</c:v>
                </c:pt>
                <c:pt idx="2">
                  <c:v>7.3</c:v>
                </c:pt>
                <c:pt idx="3">
                  <c:v>7</c:v>
                </c:pt>
                <c:pt idx="4">
                  <c:v>7</c:v>
                </c:pt>
                <c:pt idx="5">
                  <c:v>9.6</c:v>
                </c:pt>
              </c:numCache>
            </c:numRef>
          </c:val>
        </c:ser>
        <c:ser>
          <c:idx val="1"/>
          <c:order val="1"/>
          <c:tx>
            <c:strRef>
              <c:f>'Figure 10.4'!$C$3</c:f>
              <c:strCache>
                <c:ptCount val="1"/>
                <c:pt idx="0">
                  <c:v>Taxes on products other than VAT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'Figure 10.4'!$A$4:$A$9</c:f>
              <c:strCache>
                <c:ptCount val="6"/>
                <c:pt idx="0">
                  <c:v>United Kingdom</c:v>
                </c:pt>
                <c:pt idx="1">
                  <c:v>Spain</c:v>
                </c:pt>
                <c:pt idx="2">
                  <c:v>Czech Republic</c:v>
                </c:pt>
                <c:pt idx="3">
                  <c:v>Germany</c:v>
                </c:pt>
                <c:pt idx="4">
                  <c:v>EU28</c:v>
                </c:pt>
                <c:pt idx="5">
                  <c:v>Denmark</c:v>
                </c:pt>
              </c:strCache>
            </c:strRef>
          </c:cat>
          <c:val>
            <c:numRef>
              <c:f>'Figure 10.4'!$C$4:$C$9</c:f>
              <c:numCache>
                <c:formatCode>#,##0.0</c:formatCode>
                <c:ptCount val="6"/>
                <c:pt idx="0">
                  <c:v>5.9</c:v>
                </c:pt>
                <c:pt idx="1">
                  <c:v>5.4</c:v>
                </c:pt>
                <c:pt idx="2">
                  <c:v>5.0000000000000009</c:v>
                </c:pt>
                <c:pt idx="3">
                  <c:v>3.8000000000000012</c:v>
                </c:pt>
                <c:pt idx="4">
                  <c:v>6.4</c:v>
                </c:pt>
                <c:pt idx="5">
                  <c:v>7.0000000000000018</c:v>
                </c:pt>
              </c:numCache>
            </c:numRef>
          </c:val>
        </c:ser>
        <c:ser>
          <c:idx val="2"/>
          <c:order val="2"/>
          <c:tx>
            <c:strRef>
              <c:f>'Figure 10.4'!$D$3</c:f>
              <c:strCache>
                <c:ptCount val="1"/>
                <c:pt idx="0">
                  <c:v>Taxes on income, wealth, etc.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</c:spPr>
          <c:invertIfNegative val="0"/>
          <c:cat>
            <c:strRef>
              <c:f>'Figure 10.4'!$A$4:$A$9</c:f>
              <c:strCache>
                <c:ptCount val="6"/>
                <c:pt idx="0">
                  <c:v>United Kingdom</c:v>
                </c:pt>
                <c:pt idx="1">
                  <c:v>Spain</c:v>
                </c:pt>
                <c:pt idx="2">
                  <c:v>Czech Republic</c:v>
                </c:pt>
                <c:pt idx="3">
                  <c:v>Germany</c:v>
                </c:pt>
                <c:pt idx="4">
                  <c:v>EU28</c:v>
                </c:pt>
                <c:pt idx="5">
                  <c:v>Denmark</c:v>
                </c:pt>
              </c:strCache>
            </c:strRef>
          </c:cat>
          <c:val>
            <c:numRef>
              <c:f>'Figure 10.4'!$D$4:$D$9</c:f>
              <c:numCache>
                <c:formatCode>#,##0.0</c:formatCode>
                <c:ptCount val="6"/>
                <c:pt idx="0">
                  <c:v>13.9</c:v>
                </c:pt>
                <c:pt idx="1">
                  <c:v>10.1</c:v>
                </c:pt>
                <c:pt idx="2">
                  <c:v>7.3</c:v>
                </c:pt>
                <c:pt idx="3">
                  <c:v>12.3</c:v>
                </c:pt>
                <c:pt idx="4">
                  <c:v>13</c:v>
                </c:pt>
                <c:pt idx="5">
                  <c:v>30.3</c:v>
                </c:pt>
              </c:numCache>
            </c:numRef>
          </c:val>
        </c:ser>
        <c:ser>
          <c:idx val="3"/>
          <c:order val="3"/>
          <c:tx>
            <c:strRef>
              <c:f>'Figure 10.4'!$E$3</c:f>
              <c:strCache>
                <c:ptCount val="1"/>
                <c:pt idx="0">
                  <c:v>Social security contributions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'Figure 10.4'!$A$4:$A$9</c:f>
              <c:strCache>
                <c:ptCount val="6"/>
                <c:pt idx="0">
                  <c:v>United Kingdom</c:v>
                </c:pt>
                <c:pt idx="1">
                  <c:v>Spain</c:v>
                </c:pt>
                <c:pt idx="2">
                  <c:v>Czech Republic</c:v>
                </c:pt>
                <c:pt idx="3">
                  <c:v>Germany</c:v>
                </c:pt>
                <c:pt idx="4">
                  <c:v>EU28</c:v>
                </c:pt>
                <c:pt idx="5">
                  <c:v>Denmark</c:v>
                </c:pt>
              </c:strCache>
            </c:strRef>
          </c:cat>
          <c:val>
            <c:numRef>
              <c:f>'Figure 10.4'!$E$4:$E$9</c:f>
              <c:numCache>
                <c:formatCode>#,##0.0</c:formatCode>
                <c:ptCount val="6"/>
                <c:pt idx="0">
                  <c:v>7.8</c:v>
                </c:pt>
                <c:pt idx="1">
                  <c:v>12.3</c:v>
                </c:pt>
                <c:pt idx="2">
                  <c:v>14.6</c:v>
                </c:pt>
                <c:pt idx="3">
                  <c:v>16.5</c:v>
                </c:pt>
                <c:pt idx="4">
                  <c:v>13.2</c:v>
                </c:pt>
                <c:pt idx="5">
                  <c:v>1</c:v>
                </c:pt>
              </c:numCache>
            </c:numRef>
          </c:val>
        </c:ser>
        <c:ser>
          <c:idx val="4"/>
          <c:order val="4"/>
          <c:tx>
            <c:strRef>
              <c:f>'Figure 10.4'!$F$3</c:f>
              <c:strCache>
                <c:ptCount val="1"/>
                <c:pt idx="0">
                  <c:v>Other revenues</c:v>
                </c:pt>
              </c:strCache>
            </c:strRef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'Figure 10.4'!$A$4:$A$9</c:f>
              <c:strCache>
                <c:ptCount val="6"/>
                <c:pt idx="0">
                  <c:v>United Kingdom</c:v>
                </c:pt>
                <c:pt idx="1">
                  <c:v>Spain</c:v>
                </c:pt>
                <c:pt idx="2">
                  <c:v>Czech Republic</c:v>
                </c:pt>
                <c:pt idx="3">
                  <c:v>Germany</c:v>
                </c:pt>
                <c:pt idx="4">
                  <c:v>EU28</c:v>
                </c:pt>
                <c:pt idx="5">
                  <c:v>Denmark</c:v>
                </c:pt>
              </c:strCache>
            </c:strRef>
          </c:cat>
          <c:val>
            <c:numRef>
              <c:f>'Figure 10.4'!$F$4:$F$9</c:f>
              <c:numCache>
                <c:formatCode>#,##0.0</c:formatCode>
                <c:ptCount val="6"/>
                <c:pt idx="0">
                  <c:v>4</c:v>
                </c:pt>
                <c:pt idx="1">
                  <c:v>4.3000000000000043</c:v>
                </c:pt>
                <c:pt idx="2">
                  <c:v>7.0999999999999943</c:v>
                </c:pt>
                <c:pt idx="3">
                  <c:v>5.1000000000000014</c:v>
                </c:pt>
                <c:pt idx="4">
                  <c:v>5.3000000000000043</c:v>
                </c:pt>
                <c:pt idx="5">
                  <c:v>5.9999999999999929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2707440"/>
        <c:axId val="912741168"/>
      </c:barChart>
      <c:catAx>
        <c:axId val="912707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912741168"/>
        <c:crosses val="autoZero"/>
        <c:auto val="1"/>
        <c:lblAlgn val="ctr"/>
        <c:lblOffset val="100"/>
        <c:noMultiLvlLbl val="0"/>
      </c:catAx>
      <c:valAx>
        <c:axId val="912741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r>
                  <a:rPr lang="de-DE" sz="1600">
                    <a:solidFill>
                      <a:schemeClr val="tx1"/>
                    </a:solidFill>
                    <a:latin typeface="+mn-lt"/>
                    <a:cs typeface="Arial" panose="020B0604020202020204" pitchFamily="34" charset="0"/>
                  </a:rPr>
                  <a:t>percent of GDP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91270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6523585593467502"/>
          <c:y val="9.6513995542624006E-2"/>
          <c:w val="0.23322093418878201"/>
          <c:h val="0.750549572475931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'Figure 10.5'!$B$3</c:f>
              <c:strCache>
                <c:ptCount val="1"/>
                <c:pt idx="0">
                  <c:v>Defence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strRef>
              <c:f>'Figure 10.5'!$A$4:$A$9</c:f>
              <c:strCache>
                <c:ptCount val="6"/>
                <c:pt idx="0">
                  <c:v>Czech Republic</c:v>
                </c:pt>
                <c:pt idx="1">
                  <c:v>United Kingdom</c:v>
                </c:pt>
                <c:pt idx="2">
                  <c:v>Germany</c:v>
                </c:pt>
                <c:pt idx="3">
                  <c:v>EU28</c:v>
                </c:pt>
                <c:pt idx="4">
                  <c:v>Denmark</c:v>
                </c:pt>
                <c:pt idx="5">
                  <c:v>France</c:v>
                </c:pt>
              </c:strCache>
            </c:strRef>
          </c:cat>
          <c:val>
            <c:numRef>
              <c:f>'Figure 10.5'!$B$4:$B$9</c:f>
              <c:numCache>
                <c:formatCode>#,##0.0</c:formatCode>
                <c:ptCount val="6"/>
                <c:pt idx="0">
                  <c:v>0.7</c:v>
                </c:pt>
                <c:pt idx="1">
                  <c:v>2.2000000000000002</c:v>
                </c:pt>
                <c:pt idx="2">
                  <c:v>1</c:v>
                </c:pt>
                <c:pt idx="3">
                  <c:v>1.3</c:v>
                </c:pt>
                <c:pt idx="4">
                  <c:v>1.2</c:v>
                </c:pt>
                <c:pt idx="5">
                  <c:v>1.7</c:v>
                </c:pt>
              </c:numCache>
            </c:numRef>
          </c:val>
        </c:ser>
        <c:ser>
          <c:idx val="1"/>
          <c:order val="1"/>
          <c:tx>
            <c:strRef>
              <c:f>'Figure 10.5'!$C$3</c:f>
              <c:strCache>
                <c:ptCount val="1"/>
                <c:pt idx="0">
                  <c:v>Economic affairs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'Figure 10.5'!$A$4:$A$9</c:f>
              <c:strCache>
                <c:ptCount val="6"/>
                <c:pt idx="0">
                  <c:v>Czech Republic</c:v>
                </c:pt>
                <c:pt idx="1">
                  <c:v>United Kingdom</c:v>
                </c:pt>
                <c:pt idx="2">
                  <c:v>Germany</c:v>
                </c:pt>
                <c:pt idx="3">
                  <c:v>EU28</c:v>
                </c:pt>
                <c:pt idx="4">
                  <c:v>Denmark</c:v>
                </c:pt>
                <c:pt idx="5">
                  <c:v>France</c:v>
                </c:pt>
              </c:strCache>
            </c:strRef>
          </c:cat>
          <c:val>
            <c:numRef>
              <c:f>'Figure 10.5'!$C$4:$C$9</c:f>
              <c:numCache>
                <c:formatCode>#,##0.0</c:formatCode>
                <c:ptCount val="6"/>
                <c:pt idx="0">
                  <c:v>6.1</c:v>
                </c:pt>
                <c:pt idx="1">
                  <c:v>3</c:v>
                </c:pt>
                <c:pt idx="2">
                  <c:v>3.3</c:v>
                </c:pt>
                <c:pt idx="3">
                  <c:v>4.2</c:v>
                </c:pt>
                <c:pt idx="4">
                  <c:v>3.6</c:v>
                </c:pt>
                <c:pt idx="5">
                  <c:v>5.0999999999999996</c:v>
                </c:pt>
              </c:numCache>
            </c:numRef>
          </c:val>
        </c:ser>
        <c:ser>
          <c:idx val="2"/>
          <c:order val="2"/>
          <c:tx>
            <c:strRef>
              <c:f>'Figure 10.5'!$D$3</c:f>
              <c:strCache>
                <c:ptCount val="1"/>
                <c:pt idx="0">
                  <c:v>Health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</c:spPr>
          <c:invertIfNegative val="0"/>
          <c:cat>
            <c:strRef>
              <c:f>'Figure 10.5'!$A$4:$A$9</c:f>
              <c:strCache>
                <c:ptCount val="6"/>
                <c:pt idx="0">
                  <c:v>Czech Republic</c:v>
                </c:pt>
                <c:pt idx="1">
                  <c:v>United Kingdom</c:v>
                </c:pt>
                <c:pt idx="2">
                  <c:v>Germany</c:v>
                </c:pt>
                <c:pt idx="3">
                  <c:v>EU28</c:v>
                </c:pt>
                <c:pt idx="4">
                  <c:v>Denmark</c:v>
                </c:pt>
                <c:pt idx="5">
                  <c:v>France</c:v>
                </c:pt>
              </c:strCache>
            </c:strRef>
          </c:cat>
          <c:val>
            <c:numRef>
              <c:f>'Figure 10.5'!$D$4:$D$9</c:f>
              <c:numCache>
                <c:formatCode>#,##0.0</c:formatCode>
                <c:ptCount val="6"/>
                <c:pt idx="0">
                  <c:v>7.7</c:v>
                </c:pt>
                <c:pt idx="1">
                  <c:v>7.6</c:v>
                </c:pt>
                <c:pt idx="2">
                  <c:v>7.2</c:v>
                </c:pt>
                <c:pt idx="3">
                  <c:v>7.2</c:v>
                </c:pt>
                <c:pt idx="4">
                  <c:v>8.7000000000000011</c:v>
                </c:pt>
                <c:pt idx="5">
                  <c:v>8.2000000000000011</c:v>
                </c:pt>
              </c:numCache>
            </c:numRef>
          </c:val>
        </c:ser>
        <c:ser>
          <c:idx val="3"/>
          <c:order val="3"/>
          <c:tx>
            <c:strRef>
              <c:f>'Figure 10.5'!$E$3</c:f>
              <c:strCache>
                <c:ptCount val="1"/>
                <c:pt idx="0">
                  <c:v>Education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'Figure 10.5'!$A$4:$A$9</c:f>
              <c:strCache>
                <c:ptCount val="6"/>
                <c:pt idx="0">
                  <c:v>Czech Republic</c:v>
                </c:pt>
                <c:pt idx="1">
                  <c:v>United Kingdom</c:v>
                </c:pt>
                <c:pt idx="2">
                  <c:v>Germany</c:v>
                </c:pt>
                <c:pt idx="3">
                  <c:v>EU28</c:v>
                </c:pt>
                <c:pt idx="4">
                  <c:v>Denmark</c:v>
                </c:pt>
                <c:pt idx="5">
                  <c:v>France</c:v>
                </c:pt>
              </c:strCache>
            </c:strRef>
          </c:cat>
          <c:val>
            <c:numRef>
              <c:f>'Figure 10.5'!$E$4:$E$9</c:f>
              <c:numCache>
                <c:formatCode>#,##0.0</c:formatCode>
                <c:ptCount val="6"/>
                <c:pt idx="0">
                  <c:v>5.2</c:v>
                </c:pt>
                <c:pt idx="1">
                  <c:v>5.2</c:v>
                </c:pt>
                <c:pt idx="2">
                  <c:v>4.3</c:v>
                </c:pt>
                <c:pt idx="3">
                  <c:v>4.9000000000000004</c:v>
                </c:pt>
                <c:pt idx="4">
                  <c:v>7.2</c:v>
                </c:pt>
                <c:pt idx="5">
                  <c:v>5.5</c:v>
                </c:pt>
              </c:numCache>
            </c:numRef>
          </c:val>
        </c:ser>
        <c:ser>
          <c:idx val="4"/>
          <c:order val="4"/>
          <c:tx>
            <c:strRef>
              <c:f>'Figure 10.5'!$F$3</c:f>
              <c:strCache>
                <c:ptCount val="1"/>
                <c:pt idx="0">
                  <c:v>Social protection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'Figure 10.5'!$A$4:$A$9</c:f>
              <c:strCache>
                <c:ptCount val="6"/>
                <c:pt idx="0">
                  <c:v>Czech Republic</c:v>
                </c:pt>
                <c:pt idx="1">
                  <c:v>United Kingdom</c:v>
                </c:pt>
                <c:pt idx="2">
                  <c:v>Germany</c:v>
                </c:pt>
                <c:pt idx="3">
                  <c:v>EU28</c:v>
                </c:pt>
                <c:pt idx="4">
                  <c:v>Denmark</c:v>
                </c:pt>
                <c:pt idx="5">
                  <c:v>France</c:v>
                </c:pt>
              </c:strCache>
            </c:strRef>
          </c:cat>
          <c:val>
            <c:numRef>
              <c:f>'Figure 10.5'!$F$4:$F$9</c:f>
              <c:numCache>
                <c:formatCode>#,##0.0</c:formatCode>
                <c:ptCount val="6"/>
                <c:pt idx="0">
                  <c:v>13.2</c:v>
                </c:pt>
                <c:pt idx="1">
                  <c:v>16.5</c:v>
                </c:pt>
                <c:pt idx="2">
                  <c:v>18.8</c:v>
                </c:pt>
                <c:pt idx="3">
                  <c:v>19.5</c:v>
                </c:pt>
                <c:pt idx="4">
                  <c:v>24.5</c:v>
                </c:pt>
                <c:pt idx="5">
                  <c:v>24.8</c:v>
                </c:pt>
              </c:numCache>
            </c:numRef>
          </c:val>
        </c:ser>
        <c:ser>
          <c:idx val="5"/>
          <c:order val="5"/>
          <c:tx>
            <c:strRef>
              <c:f>'Figure 10.5'!$G$3</c:f>
              <c:strCache>
                <c:ptCount val="1"/>
                <c:pt idx="0">
                  <c:v>Other</c:v>
                </c:pt>
              </c:strCache>
            </c:strRef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'Figure 10.5'!$A$4:$A$9</c:f>
              <c:strCache>
                <c:ptCount val="6"/>
                <c:pt idx="0">
                  <c:v>Czech Republic</c:v>
                </c:pt>
                <c:pt idx="1">
                  <c:v>United Kingdom</c:v>
                </c:pt>
                <c:pt idx="2">
                  <c:v>Germany</c:v>
                </c:pt>
                <c:pt idx="3">
                  <c:v>EU28</c:v>
                </c:pt>
                <c:pt idx="4">
                  <c:v>Denmark</c:v>
                </c:pt>
                <c:pt idx="5">
                  <c:v>France</c:v>
                </c:pt>
              </c:strCache>
            </c:strRef>
          </c:cat>
          <c:val>
            <c:numRef>
              <c:f>'Figure 10.5'!$G$4:$G$9</c:f>
              <c:numCache>
                <c:formatCode>#,##0.0</c:formatCode>
                <c:ptCount val="6"/>
                <c:pt idx="0">
                  <c:v>9.7000000000000011</c:v>
                </c:pt>
                <c:pt idx="1">
                  <c:v>9.4000000000000021</c:v>
                </c:pt>
                <c:pt idx="2">
                  <c:v>9.6999999999999993</c:v>
                </c:pt>
                <c:pt idx="3">
                  <c:v>11.1</c:v>
                </c:pt>
                <c:pt idx="4">
                  <c:v>10.8</c:v>
                </c:pt>
                <c:pt idx="5">
                  <c:v>12.2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76089440"/>
        <c:axId val="876117184"/>
      </c:barChart>
      <c:catAx>
        <c:axId val="876089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876117184"/>
        <c:crosses val="autoZero"/>
        <c:auto val="1"/>
        <c:lblAlgn val="ctr"/>
        <c:lblOffset val="100"/>
        <c:noMultiLvlLbl val="0"/>
      </c:catAx>
      <c:valAx>
        <c:axId val="876117184"/>
        <c:scaling>
          <c:orientation val="minMax"/>
          <c:max val="6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87608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433774578046896E-2"/>
          <c:y val="7.5419097278578498E-2"/>
          <c:w val="0.87864216512781501"/>
          <c:h val="0.8784658723942230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'Figure 10.6 a+b'!$A$4</c:f>
              <c:strCache>
                <c:ptCount val="1"/>
                <c:pt idx="0">
                  <c:v>Germany</c:v>
                </c:pt>
              </c:strCache>
            </c:strRef>
          </c:tx>
          <c:spPr>
            <a:ln w="31750"/>
          </c:spPr>
          <c:marker>
            <c:symbol val="none"/>
          </c:marker>
          <c:xVal>
            <c:numRef>
              <c:f>'Figure 10.6 a+b'!$AL$3:$BF$3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xVal>
          <c:yVal>
            <c:numRef>
              <c:f>'Figure 10.6 a+b'!$AL$4:$BF$4</c:f>
              <c:numCache>
                <c:formatCode>General</c:formatCode>
                <c:ptCount val="21"/>
                <c:pt idx="0">
                  <c:v>-9.4266620000000003</c:v>
                </c:pt>
                <c:pt idx="1">
                  <c:v>-3.5423502</c:v>
                </c:pt>
                <c:pt idx="2">
                  <c:v>-2.9451117999999998</c:v>
                </c:pt>
                <c:pt idx="3">
                  <c:v>-2.531822399999998</c:v>
                </c:pt>
                <c:pt idx="4">
                  <c:v>-1.6982101000000001</c:v>
                </c:pt>
                <c:pt idx="5">
                  <c:v>0.85892610000000003</c:v>
                </c:pt>
                <c:pt idx="6">
                  <c:v>-3.1115902000000002</c:v>
                </c:pt>
                <c:pt idx="7">
                  <c:v>-3.9442083000000001</c:v>
                </c:pt>
                <c:pt idx="8">
                  <c:v>-4.1756152999999836</c:v>
                </c:pt>
                <c:pt idx="9">
                  <c:v>-3.7407845000000002</c:v>
                </c:pt>
                <c:pt idx="10">
                  <c:v>-3.4169398000000002</c:v>
                </c:pt>
                <c:pt idx="11">
                  <c:v>-1.7215084</c:v>
                </c:pt>
                <c:pt idx="12">
                  <c:v>0.1872491</c:v>
                </c:pt>
                <c:pt idx="13">
                  <c:v>-0.176872</c:v>
                </c:pt>
                <c:pt idx="14">
                  <c:v>-3.2349975999999998</c:v>
                </c:pt>
                <c:pt idx="15">
                  <c:v>-4.2209870999999799</c:v>
                </c:pt>
                <c:pt idx="16">
                  <c:v>-0.9567833</c:v>
                </c:pt>
                <c:pt idx="17">
                  <c:v>-9.9460599999999996E-2</c:v>
                </c:pt>
                <c:pt idx="18">
                  <c:v>-0.13559889999999999</c:v>
                </c:pt>
                <c:pt idx="19">
                  <c:v>0.28645409999999999</c:v>
                </c:pt>
                <c:pt idx="20">
                  <c:v>0.70075019999999999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'Figure 10.6 a+b'!$A$5</c:f>
              <c:strCache>
                <c:ptCount val="1"/>
                <c:pt idx="0">
                  <c:v>Spain</c:v>
                </c:pt>
              </c:strCache>
            </c:strRef>
          </c:tx>
          <c:spPr>
            <a:ln w="317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'Figure 10.6 a+b'!$AL$3:$BF$3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xVal>
          <c:yVal>
            <c:numRef>
              <c:f>'Figure 10.6 a+b'!$AL$5:$BF$5</c:f>
              <c:numCache>
                <c:formatCode>General</c:formatCode>
                <c:ptCount val="21"/>
                <c:pt idx="0">
                  <c:v>-7.0377521999999999</c:v>
                </c:pt>
                <c:pt idx="1">
                  <c:v>-5.3722192</c:v>
                </c:pt>
                <c:pt idx="2">
                  <c:v>-3.9131434</c:v>
                </c:pt>
                <c:pt idx="3">
                  <c:v>-2.9488739000000002</c:v>
                </c:pt>
                <c:pt idx="4">
                  <c:v>-1.322697</c:v>
                </c:pt>
                <c:pt idx="5">
                  <c:v>-1.0225145</c:v>
                </c:pt>
                <c:pt idx="6">
                  <c:v>-0.54879860000000003</c:v>
                </c:pt>
                <c:pt idx="7">
                  <c:v>-0.41452689999999998</c:v>
                </c:pt>
                <c:pt idx="8">
                  <c:v>-0.36840109999999998</c:v>
                </c:pt>
                <c:pt idx="9">
                  <c:v>-4.2255800000000003E-2</c:v>
                </c:pt>
                <c:pt idx="10">
                  <c:v>1.206685</c:v>
                </c:pt>
                <c:pt idx="11">
                  <c:v>2.1968820999999981</c:v>
                </c:pt>
                <c:pt idx="12">
                  <c:v>2.0003571</c:v>
                </c:pt>
                <c:pt idx="13">
                  <c:v>-4.4243585999999846</c:v>
                </c:pt>
                <c:pt idx="14">
                  <c:v>-10.957671400000001</c:v>
                </c:pt>
                <c:pt idx="15">
                  <c:v>-9.3851217000000009</c:v>
                </c:pt>
                <c:pt idx="16">
                  <c:v>-9.6138593000000014</c:v>
                </c:pt>
                <c:pt idx="17">
                  <c:v>-10.4426047</c:v>
                </c:pt>
                <c:pt idx="18">
                  <c:v>-6.9080708</c:v>
                </c:pt>
                <c:pt idx="19">
                  <c:v>-5.8894886</c:v>
                </c:pt>
                <c:pt idx="20">
                  <c:v>-5.0837503000000002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6089984"/>
        <c:axId val="876092160"/>
      </c:scatterChart>
      <c:valAx>
        <c:axId val="876089984"/>
        <c:scaling>
          <c:orientation val="minMax"/>
          <c:max val="2016"/>
          <c:min val="1995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876092160"/>
        <c:crosses val="autoZero"/>
        <c:crossBetween val="midCat"/>
      </c:valAx>
      <c:valAx>
        <c:axId val="876092160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876089984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433774578046896E-2"/>
          <c:y val="7.5419097278578498E-2"/>
          <c:w val="0.87864216512781501"/>
          <c:h val="0.8365810556402959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'Figure 10.6 a+b'!$A$6</c:f>
              <c:strCache>
                <c:ptCount val="1"/>
                <c:pt idx="0">
                  <c:v>Italy</c:v>
                </c:pt>
              </c:strCache>
            </c:strRef>
          </c:tx>
          <c:spPr>
            <a:ln w="31750">
              <a:solidFill>
                <a:schemeClr val="accent1"/>
              </a:solidFill>
            </a:ln>
          </c:spPr>
          <c:marker>
            <c:symbol val="none"/>
          </c:marker>
          <c:xVal>
            <c:numRef>
              <c:f>'Figure 10.6 a+b'!$AL$3:$BF$3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xVal>
          <c:yVal>
            <c:numRef>
              <c:f>'Figure 10.6 a+b'!$AL$6:$BF$6</c:f>
              <c:numCache>
                <c:formatCode>General</c:formatCode>
                <c:ptCount val="21"/>
                <c:pt idx="0">
                  <c:v>-7.2533282999999997</c:v>
                </c:pt>
                <c:pt idx="1">
                  <c:v>-6.6510657999999987</c:v>
                </c:pt>
                <c:pt idx="2">
                  <c:v>-3.011943099999999</c:v>
                </c:pt>
                <c:pt idx="3">
                  <c:v>-3.0212466</c:v>
                </c:pt>
                <c:pt idx="4">
                  <c:v>-1.8045034</c:v>
                </c:pt>
                <c:pt idx="5">
                  <c:v>-1.3236863999999999</c:v>
                </c:pt>
                <c:pt idx="6">
                  <c:v>-3.3932045</c:v>
                </c:pt>
                <c:pt idx="7">
                  <c:v>-3.0731294999999998</c:v>
                </c:pt>
                <c:pt idx="8">
                  <c:v>-3.4135811999999999</c:v>
                </c:pt>
                <c:pt idx="9">
                  <c:v>-3.5669241999999999</c:v>
                </c:pt>
                <c:pt idx="10">
                  <c:v>-4.1733864000000001</c:v>
                </c:pt>
                <c:pt idx="11">
                  <c:v>-3.5873395000000001</c:v>
                </c:pt>
                <c:pt idx="12">
                  <c:v>-1.526575</c:v>
                </c:pt>
                <c:pt idx="13">
                  <c:v>-2.6919080999999991</c:v>
                </c:pt>
                <c:pt idx="14">
                  <c:v>-5.2693841999999966</c:v>
                </c:pt>
                <c:pt idx="15">
                  <c:v>-4.2455832999999936</c:v>
                </c:pt>
                <c:pt idx="16">
                  <c:v>-3.4781856000000002</c:v>
                </c:pt>
                <c:pt idx="17">
                  <c:v>-2.9466827000000002</c:v>
                </c:pt>
                <c:pt idx="18">
                  <c:v>-2.9267652000000002</c:v>
                </c:pt>
                <c:pt idx="19">
                  <c:v>-3.0359318000000002</c:v>
                </c:pt>
                <c:pt idx="20">
                  <c:v>-2.5903651000000001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'Figure 10.6 a+b'!$A$7</c:f>
              <c:strCache>
                <c:ptCount val="1"/>
                <c:pt idx="0">
                  <c:v>United Kingdom</c:v>
                </c:pt>
              </c:strCache>
            </c:strRef>
          </c:tx>
          <c:spPr>
            <a:ln w="317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'Figure 10.6 a+b'!$AL$3:$BF$3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xVal>
          <c:yVal>
            <c:numRef>
              <c:f>'Figure 10.6 a+b'!$AL$7:$BF$7</c:f>
              <c:numCache>
                <c:formatCode>General</c:formatCode>
                <c:ptCount val="21"/>
                <c:pt idx="0">
                  <c:v>-5.6017076000000001</c:v>
                </c:pt>
                <c:pt idx="1">
                  <c:v>-4.0487633000000001</c:v>
                </c:pt>
                <c:pt idx="2">
                  <c:v>-2.1454734000000002</c:v>
                </c:pt>
                <c:pt idx="3">
                  <c:v>-0.2209884</c:v>
                </c:pt>
                <c:pt idx="4">
                  <c:v>0.76820600000000006</c:v>
                </c:pt>
                <c:pt idx="5">
                  <c:v>1.1698496</c:v>
                </c:pt>
                <c:pt idx="6">
                  <c:v>0.41180149999999999</c:v>
                </c:pt>
                <c:pt idx="7">
                  <c:v>-2.0608938000000001</c:v>
                </c:pt>
                <c:pt idx="8">
                  <c:v>-3.3840767999999999</c:v>
                </c:pt>
                <c:pt idx="9">
                  <c:v>-3.5848735999999999</c:v>
                </c:pt>
                <c:pt idx="10">
                  <c:v>-3.5289660999999999</c:v>
                </c:pt>
                <c:pt idx="11">
                  <c:v>-2.9086747000000002</c:v>
                </c:pt>
                <c:pt idx="12">
                  <c:v>-2.9859735999999999</c:v>
                </c:pt>
                <c:pt idx="13">
                  <c:v>-5.0126447999999986</c:v>
                </c:pt>
                <c:pt idx="14">
                  <c:v>-10.7123987</c:v>
                </c:pt>
                <c:pt idx="15">
                  <c:v>-9.6456682999999988</c:v>
                </c:pt>
                <c:pt idx="16">
                  <c:v>-7.6581988999999817</c:v>
                </c:pt>
                <c:pt idx="17">
                  <c:v>-8.2600244000000007</c:v>
                </c:pt>
                <c:pt idx="18">
                  <c:v>-5.6222977999999957</c:v>
                </c:pt>
                <c:pt idx="19">
                  <c:v>-5.622886199999976</c:v>
                </c:pt>
                <c:pt idx="20">
                  <c:v>-4.4094838999999997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6109568"/>
        <c:axId val="876116096"/>
      </c:scatterChart>
      <c:valAx>
        <c:axId val="876109568"/>
        <c:scaling>
          <c:orientation val="minMax"/>
          <c:max val="2016"/>
          <c:min val="1995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876116096"/>
        <c:crosses val="autoZero"/>
        <c:crossBetween val="midCat"/>
      </c:valAx>
      <c:valAx>
        <c:axId val="876116096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876109568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433774578046896E-2"/>
          <c:y val="7.5419097278578498E-2"/>
          <c:w val="0.87864216512781501"/>
          <c:h val="0.8400714570364570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'[Spending Revenue and Borrowing - Ch 10 F10.5.xlsx]Tabelle4'!$A$10</c:f>
              <c:strCache>
                <c:ptCount val="1"/>
                <c:pt idx="0">
                  <c:v>Revenue</c:v>
                </c:pt>
              </c:strCache>
            </c:strRef>
          </c:tx>
          <c:spPr>
            <a:ln w="31750"/>
          </c:spPr>
          <c:marker>
            <c:symbol val="none"/>
          </c:marker>
          <c:xVal>
            <c:numRef>
              <c:f>[2]Tabelle4!$AL$5:$BF$5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xVal>
          <c:yVal>
            <c:numRef>
              <c:f>[2]Tabelle4!$AL$6:$BF$6</c:f>
              <c:numCache>
                <c:formatCode>General</c:formatCode>
                <c:ptCount val="21"/>
                <c:pt idx="0">
                  <c:v>45.2993448</c:v>
                </c:pt>
                <c:pt idx="1">
                  <c:v>45.784513799999999</c:v>
                </c:pt>
                <c:pt idx="2">
                  <c:v>45.820324999999997</c:v>
                </c:pt>
                <c:pt idx="3">
                  <c:v>45.482047700000003</c:v>
                </c:pt>
                <c:pt idx="4">
                  <c:v>45.959062699999997</c:v>
                </c:pt>
                <c:pt idx="5">
                  <c:v>45.377683899999987</c:v>
                </c:pt>
                <c:pt idx="6">
                  <c:v>44.647964499999993</c:v>
                </c:pt>
                <c:pt idx="7">
                  <c:v>44.206786000000001</c:v>
                </c:pt>
                <c:pt idx="8">
                  <c:v>44.137411700000001</c:v>
                </c:pt>
                <c:pt idx="9">
                  <c:v>43.795794200000003</c:v>
                </c:pt>
                <c:pt idx="10">
                  <c:v>44.071805099999999</c:v>
                </c:pt>
                <c:pt idx="11">
                  <c:v>44.553054299999999</c:v>
                </c:pt>
                <c:pt idx="12">
                  <c:v>44.665872899999997</c:v>
                </c:pt>
                <c:pt idx="13">
                  <c:v>44.4060104</c:v>
                </c:pt>
                <c:pt idx="14">
                  <c:v>44.406173799999998</c:v>
                </c:pt>
                <c:pt idx="15">
                  <c:v>44.315903900000002</c:v>
                </c:pt>
                <c:pt idx="16">
                  <c:v>44.913735199999998</c:v>
                </c:pt>
                <c:pt idx="17">
                  <c:v>46.065793200000002</c:v>
                </c:pt>
                <c:pt idx="18">
                  <c:v>46.635397500000003</c:v>
                </c:pt>
                <c:pt idx="19">
                  <c:v>46.757537599999999</c:v>
                </c:pt>
                <c:pt idx="20">
                  <c:v>46.559316099999997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'[Spending Revenue and Borrowing - Ch 10 F10.5.xlsx]Tabelle4'!$A$11</c:f>
              <c:strCache>
                <c:ptCount val="1"/>
                <c:pt idx="0">
                  <c:v>Expenditure</c:v>
                </c:pt>
              </c:strCache>
            </c:strRef>
          </c:tx>
          <c:spPr>
            <a:ln w="317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[2]Tabelle4!$AL$5:$BF$5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xVal>
          <c:yVal>
            <c:numRef>
              <c:f>[2]Tabelle4!$AL$7:$BF$7</c:f>
              <c:numCache>
                <c:formatCode>General</c:formatCode>
                <c:ptCount val="21"/>
                <c:pt idx="0">
                  <c:v>52.645566799999997</c:v>
                </c:pt>
                <c:pt idx="1">
                  <c:v>50.087579300000002</c:v>
                </c:pt>
                <c:pt idx="2">
                  <c:v>48.852303300000003</c:v>
                </c:pt>
                <c:pt idx="3">
                  <c:v>47.925786500000001</c:v>
                </c:pt>
                <c:pt idx="4">
                  <c:v>47.480842199999998</c:v>
                </c:pt>
                <c:pt idx="5">
                  <c:v>45.649477099999999</c:v>
                </c:pt>
                <c:pt idx="6">
                  <c:v>46.675124500000003</c:v>
                </c:pt>
                <c:pt idx="7">
                  <c:v>46.918441000000001</c:v>
                </c:pt>
                <c:pt idx="8">
                  <c:v>47.326240300000002</c:v>
                </c:pt>
                <c:pt idx="9">
                  <c:v>46.750249400000001</c:v>
                </c:pt>
                <c:pt idx="10">
                  <c:v>46.654943600000003</c:v>
                </c:pt>
                <c:pt idx="11">
                  <c:v>46.039396000000011</c:v>
                </c:pt>
                <c:pt idx="12">
                  <c:v>45.301848799999988</c:v>
                </c:pt>
                <c:pt idx="13">
                  <c:v>46.563219099999998</c:v>
                </c:pt>
                <c:pt idx="14">
                  <c:v>50.666203400000001</c:v>
                </c:pt>
                <c:pt idx="15">
                  <c:v>50.490134300000001</c:v>
                </c:pt>
                <c:pt idx="16">
                  <c:v>49.093110799999998</c:v>
                </c:pt>
                <c:pt idx="17">
                  <c:v>49.7245445</c:v>
                </c:pt>
                <c:pt idx="18">
                  <c:v>49.612002599999997</c:v>
                </c:pt>
                <c:pt idx="19">
                  <c:v>49.342912300000002</c:v>
                </c:pt>
                <c:pt idx="20">
                  <c:v>48.626278499999998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'[Spending Revenue and Borrowing - Ch 10 F10.5.xlsx]Tabelle4'!$A$12</c:f>
              <c:strCache>
                <c:ptCount val="1"/>
                <c:pt idx="0">
                  <c:v>Surplus/Deficit</c:v>
                </c:pt>
              </c:strCache>
            </c:strRef>
          </c:tx>
          <c:spPr>
            <a:ln w="31750"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[2]Tabelle4!$AL$5:$BF$5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xVal>
          <c:yVal>
            <c:numRef>
              <c:f>[2]Tabelle4!$AL$8:$BF$8</c:f>
              <c:numCache>
                <c:formatCode>General</c:formatCode>
                <c:ptCount val="21"/>
                <c:pt idx="0">
                  <c:v>-7.3462196000000004</c:v>
                </c:pt>
                <c:pt idx="1">
                  <c:v>-4.3030638000000003</c:v>
                </c:pt>
                <c:pt idx="2">
                  <c:v>-3.0319771000000002</c:v>
                </c:pt>
                <c:pt idx="3">
                  <c:v>-2.4437386000000001</c:v>
                </c:pt>
                <c:pt idx="4">
                  <c:v>-1.5217799000000001</c:v>
                </c:pt>
                <c:pt idx="5">
                  <c:v>-0.27179609999999998</c:v>
                </c:pt>
                <c:pt idx="6">
                  <c:v>-2.0271591</c:v>
                </c:pt>
                <c:pt idx="7">
                  <c:v>-2.7116550999999971</c:v>
                </c:pt>
                <c:pt idx="8">
                  <c:v>-3.1888285000000001</c:v>
                </c:pt>
                <c:pt idx="9">
                  <c:v>-2.9544549999999981</c:v>
                </c:pt>
                <c:pt idx="10">
                  <c:v>-2.5831387000000001</c:v>
                </c:pt>
                <c:pt idx="11">
                  <c:v>-1.4863417000000001</c:v>
                </c:pt>
                <c:pt idx="12">
                  <c:v>-0.63597720000000002</c:v>
                </c:pt>
                <c:pt idx="13">
                  <c:v>-2.1572076999999998</c:v>
                </c:pt>
                <c:pt idx="14">
                  <c:v>-6.2600296999999996</c:v>
                </c:pt>
                <c:pt idx="15">
                  <c:v>-6.1742317</c:v>
                </c:pt>
                <c:pt idx="16">
                  <c:v>-4.1793754999999999</c:v>
                </c:pt>
                <c:pt idx="17">
                  <c:v>-3.6587502000000001</c:v>
                </c:pt>
                <c:pt idx="18">
                  <c:v>-2.976606299999998</c:v>
                </c:pt>
                <c:pt idx="19">
                  <c:v>-2.5853733000000001</c:v>
                </c:pt>
                <c:pt idx="20">
                  <c:v>-2.0669624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6102496"/>
        <c:axId val="876093792"/>
      </c:scatterChart>
      <c:valAx>
        <c:axId val="876102496"/>
        <c:scaling>
          <c:orientation val="minMax"/>
          <c:max val="2016"/>
          <c:min val="1995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876093792"/>
        <c:crossesAt val="-15"/>
        <c:crossBetween val="midCat"/>
      </c:valAx>
      <c:valAx>
        <c:axId val="876093792"/>
        <c:scaling>
          <c:orientation val="minMax"/>
          <c:min val="-10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876102496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0583728677396799E-2"/>
          <c:y val="9.4464752270431093E-2"/>
          <c:w val="0.86671943504229798"/>
          <c:h val="0.79083264523522701"/>
        </c:manualLayout>
      </c:layout>
      <c:scatterChart>
        <c:scatterStyle val="smoothMarker"/>
        <c:varyColors val="0"/>
        <c:ser>
          <c:idx val="0"/>
          <c:order val="0"/>
          <c:tx>
            <c:v>Demand (1)</c:v>
          </c:tx>
          <c:spPr>
            <a:ln w="63500">
              <a:solidFill>
                <a:sysClr val="windowText" lastClr="000000"/>
              </a:solidFill>
            </a:ln>
          </c:spPr>
          <c:marker>
            <c:symbol val="none"/>
          </c:marker>
          <c:x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10</c:v>
                </c:pt>
                <c:pt idx="2">
                  <c:v>8</c:v>
                </c:pt>
                <c:pt idx="3">
                  <c:v>6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</c:numCache>
            </c:numRef>
          </c:xVal>
          <c:yVal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</c:numCache>
            </c:numRef>
          </c:yVal>
          <c:smooth val="1"/>
        </c:ser>
        <c:ser>
          <c:idx val="1"/>
          <c:order val="1"/>
          <c:tx>
            <c:v>Demand (2)</c:v>
          </c:tx>
          <c:spPr>
            <a:ln w="63500">
              <a:solidFill>
                <a:srgbClr val="1F497D"/>
              </a:solidFill>
            </a:ln>
          </c:spPr>
          <c:marker>
            <c:symbol val="none"/>
          </c:marker>
          <c:xVal>
            <c:numRef>
              <c:f>Sheet1!$C$2:$C$8</c:f>
              <c:numCache>
                <c:formatCode>General</c:formatCode>
                <c:ptCount val="7"/>
                <c:pt idx="0">
                  <c:v>16</c:v>
                </c:pt>
                <c:pt idx="1">
                  <c:v>14</c:v>
                </c:pt>
                <c:pt idx="2">
                  <c:v>12</c:v>
                </c:pt>
                <c:pt idx="3">
                  <c:v>10</c:v>
                </c:pt>
                <c:pt idx="4">
                  <c:v>8</c:v>
                </c:pt>
                <c:pt idx="5">
                  <c:v>6</c:v>
                </c:pt>
                <c:pt idx="6">
                  <c:v>4</c:v>
                </c:pt>
              </c:numCache>
            </c:numRef>
          </c:xVal>
          <c:yVal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</c:numCache>
            </c:numRef>
          </c:yVal>
          <c:smooth val="1"/>
        </c:ser>
        <c:ser>
          <c:idx val="2"/>
          <c:order val="2"/>
          <c:tx>
            <c:v>Supply</c:v>
          </c:tx>
          <c:spPr>
            <a:ln w="63500">
              <a:solidFill>
                <a:sysClr val="windowText" lastClr="000000"/>
              </a:solidFill>
            </a:ln>
          </c:spPr>
          <c:marker>
            <c:symbol val="none"/>
          </c:marker>
          <c:x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</c:numCache>
            </c:numRef>
          </c:xVal>
          <c:yVal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</c:numCache>
            </c:numRef>
          </c:yVal>
          <c:smooth val="1"/>
        </c:ser>
        <c:ser>
          <c:idx val="3"/>
          <c:order val="3"/>
          <c:spPr>
            <a:ln w="38100">
              <a:prstDash val="sysDot"/>
            </a:ln>
          </c:spPr>
          <c:marker>
            <c:symbol val="none"/>
          </c:marker>
          <c:xVal>
            <c:numRef>
              <c:f>Sheet1!$F$2:$F$8</c:f>
              <c:numCache>
                <c:formatCode>General</c:formatCode>
                <c:ptCount val="7"/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</c:numCache>
            </c:numRef>
          </c:xVal>
          <c:y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10</c:v>
                </c:pt>
                <c:pt idx="2">
                  <c:v>8</c:v>
                </c:pt>
                <c:pt idx="3">
                  <c:v>6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</c:numCache>
            </c:numRef>
          </c:yVal>
          <c:smooth val="1"/>
        </c:ser>
        <c:ser>
          <c:idx val="4"/>
          <c:order val="4"/>
          <c:spPr>
            <a:ln w="38100">
              <a:solidFill>
                <a:sysClr val="windowText" lastClr="000000"/>
              </a:solidFill>
              <a:prstDash val="sysDot"/>
            </a:ln>
          </c:spPr>
          <c:marker>
            <c:symbol val="none"/>
          </c:marker>
          <c:xVal>
            <c:numRef>
              <c:f>Sheet1!$G$2:$G$8</c:f>
              <c:numCache>
                <c:formatCode>General</c:formatCode>
                <c:ptCount val="7"/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</c:numCache>
            </c:numRef>
          </c:xVal>
          <c:y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10</c:v>
                </c:pt>
                <c:pt idx="2">
                  <c:v>8</c:v>
                </c:pt>
                <c:pt idx="3">
                  <c:v>6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</c:numCache>
            </c:numRef>
          </c:yVal>
          <c:smooth val="1"/>
        </c:ser>
        <c:ser>
          <c:idx val="5"/>
          <c:order val="5"/>
          <c:spPr>
            <a:ln w="38100">
              <a:solidFill>
                <a:sysClr val="windowText" lastClr="000000"/>
              </a:solidFill>
              <a:prstDash val="sysDot"/>
            </a:ln>
          </c:spPr>
          <c:marker>
            <c:symbol val="none"/>
          </c:marker>
          <c:xVal>
            <c:numRef>
              <c:f>Sheet1!$H$2:$H$8</c:f>
              <c:numCache>
                <c:formatCode>General</c:formatCode>
                <c:ptCount val="7"/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xVal>
          <c:y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10</c:v>
                </c:pt>
                <c:pt idx="2">
                  <c:v>8</c:v>
                </c:pt>
                <c:pt idx="3">
                  <c:v>6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</c:numCache>
            </c:numRef>
          </c:yVal>
          <c:smooth val="1"/>
        </c:ser>
        <c:ser>
          <c:idx val="6"/>
          <c:order val="6"/>
          <c:spPr>
            <a:ln w="38100">
              <a:solidFill>
                <a:sysClr val="windowText" lastClr="000000"/>
              </a:solidFill>
              <a:prstDash val="dash"/>
            </a:ln>
          </c:spPr>
          <c:marker>
            <c:symbol val="none"/>
          </c:marker>
          <c:x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10</c:v>
                </c:pt>
                <c:pt idx="2">
                  <c:v>8</c:v>
                </c:pt>
                <c:pt idx="3">
                  <c:v>6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</c:numCache>
            </c:numRef>
          </c:xVal>
          <c:yVal>
            <c:numRef>
              <c:f>Sheet1!$I$2:$I$8</c:f>
              <c:numCache>
                <c:formatCode>General</c:formatCode>
                <c:ptCount val="7"/>
                <c:pt idx="2">
                  <c:v>8</c:v>
                </c:pt>
                <c:pt idx="3">
                  <c:v>8</c:v>
                </c:pt>
                <c:pt idx="4">
                  <c:v>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6101952"/>
        <c:axId val="876109024"/>
      </c:scatterChart>
      <c:valAx>
        <c:axId val="876101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600" dirty="0">
                    <a:latin typeface="+mn-lt"/>
                  </a:rPr>
                  <a:t>Quantity of Loanable Funds</a:t>
                </a:r>
              </a:p>
            </c:rich>
          </c:tx>
          <c:layout>
            <c:manualLayout>
              <c:xMode val="edge"/>
              <c:yMode val="edge"/>
              <c:x val="0.54802989210202602"/>
              <c:y val="0.947331238567107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+mn-lt"/>
              </a:defRPr>
            </a:pPr>
            <a:endParaRPr lang="de-DE"/>
          </a:p>
        </c:txPr>
        <c:crossAx val="876109024"/>
        <c:crosses val="autoZero"/>
        <c:crossBetween val="midCat"/>
      </c:valAx>
      <c:valAx>
        <c:axId val="8761090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dirty="0">
                    <a:latin typeface="+mn-lt"/>
                  </a:rPr>
                  <a:t>Interest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+mn-lt"/>
              </a:defRPr>
            </a:pPr>
            <a:endParaRPr lang="de-DE"/>
          </a:p>
        </c:txPr>
        <c:crossAx val="876101952"/>
        <c:crosses val="autoZero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de-DE"/>
    </a:p>
  </c:txPr>
  <c:externalData r:id="rId2">
    <c:autoUpdate val="0"/>
  </c:externalData>
  <c:userShapes r:id="rId3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0.83981</cdr:x>
      <cdr:y>0.63089</cdr:y>
    </cdr:from>
    <cdr:to>
      <cdr:x>0.99515</cdr:x>
      <cdr:y>0.8822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4943475" y="22955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1100" b="1" dirty="0">
              <a:latin typeface="Arial" panose="020B0604020202020204" pitchFamily="34" charset="0"/>
              <a:cs typeface="Arial" panose="020B0604020202020204" pitchFamily="34" charset="0"/>
            </a:rPr>
            <a:t>Spain</a:t>
          </a:r>
        </a:p>
      </cdr:txBody>
    </cdr:sp>
  </cdr:relSizeAnchor>
  <cdr:relSizeAnchor xmlns:cdr="http://schemas.openxmlformats.org/drawingml/2006/chartDrawing">
    <cdr:from>
      <cdr:x>0.73517</cdr:x>
      <cdr:y>0.20768</cdr:y>
    </cdr:from>
    <cdr:to>
      <cdr:x>0.89051</cdr:x>
      <cdr:y>0.45899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4327525" y="7556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Germany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0.74164</cdr:x>
      <cdr:y>0.30716</cdr:y>
    </cdr:from>
    <cdr:to>
      <cdr:x>0.89698</cdr:x>
      <cdr:y>0.55846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4365625" y="1117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Italy</a:t>
          </a:r>
        </a:p>
      </cdr:txBody>
    </cdr:sp>
  </cdr:relSizeAnchor>
  <cdr:relSizeAnchor xmlns:cdr="http://schemas.openxmlformats.org/drawingml/2006/chartDrawing">
    <cdr:from>
      <cdr:x>0.73355</cdr:x>
      <cdr:y>0.69459</cdr:y>
    </cdr:from>
    <cdr:to>
      <cdr:x>0.88889</cdr:x>
      <cdr:y>0.9459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4318000" y="25273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latin typeface="Arial" panose="020B0604020202020204" pitchFamily="34" charset="0"/>
              <a:cs typeface="Arial" panose="020B0604020202020204" pitchFamily="34" charset="0"/>
            </a:rPr>
            <a:t>United</a:t>
          </a:r>
          <a:r>
            <a:rPr lang="de-DE" sz="1100" b="1" baseline="0">
              <a:latin typeface="Arial" panose="020B0604020202020204" pitchFamily="34" charset="0"/>
              <a:cs typeface="Arial" panose="020B0604020202020204" pitchFamily="34" charset="0"/>
            </a:rPr>
            <a:t> Kingdom</a:t>
          </a:r>
          <a:endParaRPr lang="de-DE" sz="1100" b="1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0.78371</cdr:x>
      <cdr:y>0.24695</cdr:y>
    </cdr:from>
    <cdr:to>
      <cdr:x>0.93905</cdr:x>
      <cdr:y>0.49825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4613275" y="8985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Revenue</a:t>
          </a:r>
        </a:p>
      </cdr:txBody>
    </cdr:sp>
  </cdr:relSizeAnchor>
  <cdr:relSizeAnchor xmlns:cdr="http://schemas.openxmlformats.org/drawingml/2006/chartDrawing">
    <cdr:from>
      <cdr:x>0.5329</cdr:x>
      <cdr:y>0.08988</cdr:y>
    </cdr:from>
    <cdr:to>
      <cdr:x>0.68824</cdr:x>
      <cdr:y>0.34119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3136900" y="3270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Expenditure</a:t>
          </a:r>
          <a:endParaRPr lang="de-DE" sz="11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0.1931</cdr:x>
      <cdr:y>0.71815</cdr:y>
    </cdr:from>
    <cdr:to>
      <cdr:x>0.34844</cdr:x>
      <cdr:y>0.96946</cdr:y>
    </cdr:to>
    <cdr:sp macro="" textlink="">
      <cdr:nvSpPr>
        <cdr:cNvPr id="6" name="Textfeld 1"/>
        <cdr:cNvSpPr txBox="1"/>
      </cdr:nvSpPr>
      <cdr:spPr>
        <a:xfrm xmlns:a="http://schemas.openxmlformats.org/drawingml/2006/main">
          <a:off x="1136650" y="26130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Surplus/</a:t>
          </a:r>
          <a:r>
            <a:rPr lang="de-DE" sz="1100" b="1" dirty="0" err="1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Deficit</a:t>
          </a:r>
          <a:endParaRPr lang="de-DE" sz="1100" b="1" dirty="0">
            <a:solidFill>
              <a:schemeClr val="bg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0.51193</cdr:x>
      <cdr:y>0.63753</cdr:y>
    </cdr:from>
    <cdr:to>
      <cdr:x>0.55952</cdr:x>
      <cdr:y>0.72959</cdr:y>
    </cdr:to>
    <cdr:sp macro="" textlink="">
      <cdr:nvSpPr>
        <cdr:cNvPr id="3" name="Right Arrow 2"/>
        <cdr:cNvSpPr/>
      </cdr:nvSpPr>
      <cdr:spPr>
        <a:xfrm xmlns:a="http://schemas.openxmlformats.org/drawingml/2006/main" rot="18632030">
          <a:off x="4322894" y="4031337"/>
          <a:ext cx="570499" cy="409357"/>
        </a:xfrm>
        <a:prstGeom xmlns:a="http://schemas.openxmlformats.org/drawingml/2006/main" prst="rightArrow">
          <a:avLst/>
        </a:prstGeom>
        <a:gradFill xmlns:a="http://schemas.openxmlformats.org/drawingml/2006/main"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ln xmlns:a="http://schemas.openxmlformats.org/drawingml/2006/main" w="15875">
          <a:solidFill>
            <a:schemeClr val="tx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0.16783</cdr:x>
      <cdr:y>0.2507</cdr:y>
    </cdr:from>
    <cdr:to>
      <cdr:x>0.40488</cdr:x>
      <cdr:y>0.37022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68409" y="1365018"/>
          <a:ext cx="1791559" cy="6507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cs typeface="Arial" pitchFamily="34" charset="0"/>
            </a:rPr>
            <a:t>Government</a:t>
          </a:r>
          <a:br>
            <a:rPr lang="en-US" sz="1400" b="1" dirty="0" smtClean="0">
              <a:cs typeface="Arial" pitchFamily="34" charset="0"/>
            </a:rPr>
          </a:br>
          <a:r>
            <a:rPr lang="en-US" sz="1400" b="1" dirty="0" smtClean="0">
              <a:cs typeface="Arial" pitchFamily="34" charset="0"/>
            </a:rPr>
            <a:t>  Borrowing</a:t>
          </a:r>
          <a:endParaRPr lang="en-US" sz="1400" b="1" dirty="0"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0.25684</cdr:x>
      <cdr:y>0.82901</cdr:y>
    </cdr:from>
    <cdr:to>
      <cdr:x>0.33599</cdr:x>
      <cdr:y>0.90418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941127" y="4513851"/>
          <a:ext cx="598194" cy="409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/>
            <a:t>Q(3)</a:t>
          </a:r>
        </a:p>
      </cdr:txBody>
    </cdr:sp>
  </cdr:relSizeAnchor>
  <cdr:relSizeAnchor xmlns:cdr="http://schemas.openxmlformats.org/drawingml/2006/chartDrawing">
    <cdr:from>
      <cdr:x>0.31633</cdr:x>
      <cdr:y>0.86333</cdr:y>
    </cdr:from>
    <cdr:to>
      <cdr:x>0.37372</cdr:x>
      <cdr:y>0.90433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362200" y="3609976"/>
          <a:ext cx="428625" cy="1714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0.33599</cdr:x>
      <cdr:y>0.83277</cdr:y>
    </cdr:from>
    <cdr:to>
      <cdr:x>0.42355</cdr:x>
      <cdr:y>0.892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539320" y="4534305"/>
          <a:ext cx="661737" cy="3225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/>
            <a:t>Q(1)</a:t>
          </a:r>
        </a:p>
      </cdr:txBody>
    </cdr:sp>
  </cdr:relSizeAnchor>
  <cdr:relSizeAnchor xmlns:cdr="http://schemas.openxmlformats.org/drawingml/2006/chartDrawing">
    <cdr:from>
      <cdr:x>0.41902</cdr:x>
      <cdr:y>0.81625</cdr:y>
    </cdr:from>
    <cdr:to>
      <cdr:x>0.5</cdr:x>
      <cdr:y>0.87548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66839" y="4444395"/>
          <a:ext cx="612024" cy="3225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/>
            <a:t>Q(2)</a:t>
          </a:r>
        </a:p>
      </cdr:txBody>
    </cdr:sp>
  </cdr:relSizeAnchor>
  <cdr:relSizeAnchor xmlns:cdr="http://schemas.openxmlformats.org/drawingml/2006/chartDrawing">
    <cdr:from>
      <cdr:x>0.07362</cdr:x>
      <cdr:y>0.50926</cdr:y>
    </cdr:from>
    <cdr:to>
      <cdr:x>0.13652</cdr:x>
      <cdr:y>0.58542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54169" y="1754372"/>
          <a:ext cx="388018" cy="2623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latin typeface="Arial" pitchFamily="34" charset="0"/>
              <a:cs typeface="Arial" pitchFamily="34" charset="0"/>
            </a:rPr>
            <a:t>i(1)</a:t>
          </a:r>
        </a:p>
      </cdr:txBody>
    </cdr:sp>
  </cdr:relSizeAnchor>
  <cdr:relSizeAnchor xmlns:cdr="http://schemas.openxmlformats.org/drawingml/2006/chartDrawing">
    <cdr:from>
      <cdr:x>0.07362</cdr:x>
      <cdr:y>0.38889</cdr:y>
    </cdr:from>
    <cdr:to>
      <cdr:x>0.14169</cdr:x>
      <cdr:y>0.46241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54169" y="1339703"/>
          <a:ext cx="419916" cy="253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latin typeface="Arial" pitchFamily="34" charset="0"/>
              <a:cs typeface="Arial" pitchFamily="34" charset="0"/>
            </a:rPr>
            <a:t>i(2)</a:t>
          </a:r>
        </a:p>
      </cdr:txBody>
    </cdr:sp>
  </cdr:relSizeAnchor>
  <cdr:relSizeAnchor xmlns:cdr="http://schemas.openxmlformats.org/drawingml/2006/chartDrawing">
    <cdr:from>
      <cdr:x>0.30119</cdr:x>
      <cdr:y>0.36889</cdr:y>
    </cdr:from>
    <cdr:to>
      <cdr:x>0.32777</cdr:x>
      <cdr:y>0.43037</cdr:y>
    </cdr:to>
    <cdr:sp macro="" textlink="">
      <cdr:nvSpPr>
        <cdr:cNvPr id="13" name="Straight Arrow Connector 12"/>
        <cdr:cNvSpPr/>
      </cdr:nvSpPr>
      <cdr:spPr>
        <a:xfrm xmlns:a="http://schemas.openxmlformats.org/drawingml/2006/main">
          <a:off x="2590800" y="2286000"/>
          <a:ext cx="228600" cy="38100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0.34549</cdr:x>
      <cdr:y>0.45496</cdr:y>
    </cdr:from>
    <cdr:to>
      <cdr:x>0.37249</cdr:x>
      <cdr:y>0.50808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971800" y="2819400"/>
          <a:ext cx="232247" cy="3291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cs typeface="Arial" pitchFamily="34" charset="0"/>
            </a:rPr>
            <a:t>A</a:t>
          </a:r>
        </a:p>
      </cdr:txBody>
    </cdr:sp>
  </cdr:relSizeAnchor>
  <cdr:relSizeAnchor xmlns:cdr="http://schemas.openxmlformats.org/drawingml/2006/chartDrawing">
    <cdr:from>
      <cdr:x>0.42522</cdr:x>
      <cdr:y>0.35659</cdr:y>
    </cdr:from>
    <cdr:to>
      <cdr:x>0.45712</cdr:x>
      <cdr:y>0.4181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657600" y="2209800"/>
          <a:ext cx="274396" cy="381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cs typeface="Arial" pitchFamily="34" charset="0"/>
            </a:rPr>
            <a:t>B</a:t>
          </a:r>
        </a:p>
      </cdr:txBody>
    </cdr:sp>
  </cdr:relSizeAnchor>
  <cdr:relSizeAnchor xmlns:cdr="http://schemas.openxmlformats.org/drawingml/2006/chartDrawing">
    <cdr:from>
      <cdr:x>0.644</cdr:x>
      <cdr:y>0.67238</cdr:y>
    </cdr:from>
    <cdr:to>
      <cdr:x>0.81464</cdr:x>
      <cdr:y>0.74634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867166" y="3661021"/>
          <a:ext cx="1289650" cy="4027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>
              <a:latin typeface="Arial" pitchFamily="34" charset="0"/>
              <a:cs typeface="Arial" pitchFamily="34" charset="0"/>
            </a:rPr>
            <a:t>Demand (2)</a:t>
          </a:r>
        </a:p>
      </cdr:txBody>
    </cdr:sp>
  </cdr:relSizeAnchor>
  <cdr:relSizeAnchor xmlns:cdr="http://schemas.openxmlformats.org/drawingml/2006/chartDrawing">
    <cdr:from>
      <cdr:x>0.5525</cdr:x>
      <cdr:y>0.79075</cdr:y>
    </cdr:from>
    <cdr:to>
      <cdr:x>0.75762</cdr:x>
      <cdr:y>0.85584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4175616" y="4305552"/>
          <a:ext cx="1550241" cy="3544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>
              <a:latin typeface="Arial" pitchFamily="34" charset="0"/>
              <a:cs typeface="Arial" pitchFamily="34" charset="0"/>
            </a:rPr>
            <a:t>Demand (1)</a:t>
          </a:r>
        </a:p>
      </cdr:txBody>
    </cdr:sp>
  </cdr:relSizeAnchor>
  <cdr:relSizeAnchor xmlns:cdr="http://schemas.openxmlformats.org/drawingml/2006/chartDrawing">
    <cdr:from>
      <cdr:x>0.6509</cdr:x>
      <cdr:y>0.13551</cdr:y>
    </cdr:from>
    <cdr:to>
      <cdr:x>0.81464</cdr:x>
      <cdr:y>0.22722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919314" y="737831"/>
          <a:ext cx="1237502" cy="4993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>
              <a:cs typeface="Arial" pitchFamily="34" charset="0"/>
            </a:rPr>
            <a:t>Supply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65A86C-3BE9-C54A-8F32-2C1358883C99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581D6-F6F3-E844-8F4F-21B51F193B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986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AB14F-9886-BE4B-90CF-6EEA214A4F9E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E211C-8386-2649-9CC2-9EEA47B5F1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2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E211C-8386-2649-9CC2-9EEA47B5F13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54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653136"/>
            <a:ext cx="7294611" cy="2204864"/>
          </a:xfrm>
        </p:spPr>
        <p:txBody>
          <a:bodyPr anchor="t" anchorCtr="0">
            <a:normAutofit/>
          </a:bodyPr>
          <a:lstStyle>
            <a:lvl1pPr>
              <a:defRPr sz="4800" b="1" baseline="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937581"/>
            <a:ext cx="6400800" cy="936103"/>
          </a:xfr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E46C0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4639582" y="11317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684490"/>
            <a:ext cx="7294611" cy="2920974"/>
          </a:xfrm>
          <a:ln>
            <a:noFill/>
          </a:ln>
        </p:spPr>
        <p:txBody>
          <a:bodyPr anchor="t" anchorCtr="0">
            <a:normAutofit/>
          </a:bodyPr>
          <a:lstStyle>
            <a:lvl1pPr>
              <a:defRPr sz="4800" b="1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4062738"/>
            <a:ext cx="6400800" cy="741915"/>
          </a:xfrm>
        </p:spPr>
        <p:txBody>
          <a:bodyPr/>
          <a:lstStyle>
            <a:lvl1pPr marL="0" indent="0" algn="l">
              <a:buNone/>
              <a:defRPr sz="28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4639582" y="11317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51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defRPr sz="2400"/>
            </a:lvl2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509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6792"/>
            <a:ext cx="8229600" cy="3649189"/>
          </a:xfrm>
        </p:spPr>
        <p:txBody>
          <a:bodyPr anchor="t" anchorCtr="1"/>
          <a:lstStyle>
            <a:lvl1pPr marL="0" indent="0" algn="l">
              <a:lnSpc>
                <a:spcPct val="120000"/>
              </a:lnSpc>
              <a:buFontTx/>
              <a:buNone/>
              <a:defRPr sz="2800" baseline="0">
                <a:solidFill>
                  <a:schemeClr val="accent6">
                    <a:lumMod val="75000"/>
                  </a:schemeClr>
                </a:solidFill>
                <a:latin typeface="+mn-lt"/>
                <a:cs typeface="Courier"/>
              </a:defRPr>
            </a:lvl1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Definition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584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444279" y="1722439"/>
            <a:ext cx="3699722" cy="4338636"/>
          </a:xfrm>
        </p:spPr>
        <p:txBody>
          <a:bodyPr/>
          <a:lstStyle/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1722438"/>
            <a:ext cx="4760913" cy="4338637"/>
          </a:xfrm>
        </p:spPr>
        <p:txBody>
          <a:bodyPr/>
          <a:lstStyle>
            <a:lvl1pPr>
              <a:lnSpc>
                <a:spcPct val="100000"/>
              </a:lnSpc>
              <a:buClrTx/>
              <a:defRPr sz="2800"/>
            </a:lvl1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1346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990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747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3965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9117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58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9877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086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482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085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e-DE" dirty="0" smtClean="0"/>
              <a:t>Mastertitelformat bearbeiten</a:t>
            </a:r>
            <a:br>
              <a:rPr lang="de-DE" dirty="0" smtClean="0"/>
            </a:br>
            <a:r>
              <a:rPr lang="de-DE" dirty="0" err="1" smtClean="0"/>
              <a:t>hhhhhhhhhkkllööüäääääääää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10776"/>
            <a:ext cx="8363272" cy="441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968500" y="6356350"/>
            <a:ext cx="441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Chapter 10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694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61" r:id="rId4"/>
    <p:sldLayoutId id="214748366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ClrTx/>
        <a:buSzPct val="100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5678129"/>
            <a:ext cx="3611881" cy="684984"/>
          </a:xfrm>
        </p:spPr>
        <p:txBody>
          <a:bodyPr>
            <a:noAutofit/>
          </a:bodyPr>
          <a:lstStyle/>
          <a:p>
            <a:r>
              <a:rPr lang="de-DE" sz="4000" dirty="0" err="1" smtClean="0"/>
              <a:t>Fiscal</a:t>
            </a:r>
            <a:r>
              <a:rPr lang="de-DE" sz="4000" dirty="0" smtClean="0"/>
              <a:t> </a:t>
            </a:r>
            <a:r>
              <a:rPr lang="de-DE" sz="4000" dirty="0" err="1" smtClean="0"/>
              <a:t>Policy</a:t>
            </a:r>
            <a:endParaRPr lang="en-US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5052874"/>
            <a:ext cx="3611881" cy="1687139"/>
          </a:xfrm>
        </p:spPr>
        <p:txBody>
          <a:bodyPr/>
          <a:lstStyle/>
          <a:p>
            <a:r>
              <a:rPr lang="en-US" dirty="0" smtClean="0"/>
              <a:t>Chapter 10</a:t>
            </a: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740" y="280709"/>
            <a:ext cx="4442460" cy="630339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85799" y="6584106"/>
            <a:ext cx="4623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© Dünhaupt, Dullien, Goodwin, Harris, Nelson, Roach, </a:t>
            </a:r>
            <a:r>
              <a:rPr lang="de-DE" sz="1400" dirty="0" err="1" smtClean="0"/>
              <a:t>Torras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54663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Goals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After </a:t>
            </a:r>
            <a:r>
              <a:rPr lang="de-DE" dirty="0" err="1"/>
              <a:t>today‘s</a:t>
            </a:r>
            <a:r>
              <a:rPr lang="de-DE" dirty="0"/>
              <a:t> </a:t>
            </a:r>
            <a:r>
              <a:rPr lang="de-DE" dirty="0" err="1"/>
              <a:t>lecture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:</a:t>
            </a:r>
          </a:p>
          <a:p>
            <a:pPr lvl="1"/>
            <a:r>
              <a:rPr lang="en-US" dirty="0"/>
              <a:t>Understand the impact of changes in government spending, taxes, and transfers on aggregate demand and output.</a:t>
            </a:r>
            <a:endParaRPr lang="de-DE" sz="2000" dirty="0"/>
          </a:p>
          <a:p>
            <a:pPr lvl="1"/>
            <a:r>
              <a:rPr lang="en-US" dirty="0" smtClean="0"/>
              <a:t>Carry </a:t>
            </a:r>
            <a:r>
              <a:rPr lang="en-US" dirty="0"/>
              <a:t>out calculations using “multipliers.”</a:t>
            </a:r>
            <a:endParaRPr lang="de-DE" sz="2000" dirty="0"/>
          </a:p>
          <a:p>
            <a:pPr lvl="1"/>
            <a:r>
              <a:rPr lang="en-US" dirty="0" smtClean="0"/>
              <a:t>Describe </a:t>
            </a:r>
            <a:r>
              <a:rPr lang="en-US" dirty="0"/>
              <a:t>the major types of government outlays, and major government revenue sources.</a:t>
            </a:r>
            <a:endParaRPr lang="de-DE" sz="2000" dirty="0"/>
          </a:p>
          <a:p>
            <a:pPr lvl="1"/>
            <a:r>
              <a:rPr lang="en-US" dirty="0" smtClean="0"/>
              <a:t>Discuss </a:t>
            </a:r>
            <a:r>
              <a:rPr lang="en-US" dirty="0"/>
              <a:t>the issue of lags in fiscal policy, and the relative advantages and disadvantages of automatic and discretionary policies.</a:t>
            </a:r>
            <a:endParaRPr lang="de-DE" sz="2000" dirty="0"/>
          </a:p>
          <a:p>
            <a:pPr lvl="1"/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166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Role of Government Spending and Taxes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Public Budgets in Europe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Policy Issues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295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Role of Government Spending and Taxes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5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Fiscal Policy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Government </a:t>
            </a:r>
            <a:r>
              <a:rPr lang="en-US" dirty="0"/>
              <a:t>spending and tax </a:t>
            </a:r>
            <a:r>
              <a:rPr lang="en-US" dirty="0" smtClean="0"/>
              <a:t>policy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dirty="0" err="1" smtClean="0"/>
              <a:t>Three</a:t>
            </a:r>
            <a:r>
              <a:rPr lang="de-DE" b="1" dirty="0" smtClean="0"/>
              <a:t> </a:t>
            </a:r>
            <a:r>
              <a:rPr lang="de-DE" b="1" dirty="0" err="1" smtClean="0"/>
              <a:t>fiscal</a:t>
            </a:r>
            <a:r>
              <a:rPr lang="de-DE" b="1" dirty="0" smtClean="0"/>
              <a:t> </a:t>
            </a:r>
            <a:r>
              <a:rPr lang="de-DE" b="1" dirty="0" err="1" smtClean="0"/>
              <a:t>policy</a:t>
            </a:r>
            <a:r>
              <a:rPr lang="de-DE" b="1" dirty="0" smtClean="0"/>
              <a:t> </a:t>
            </a:r>
            <a:r>
              <a:rPr lang="de-DE" b="1" dirty="0" err="1" smtClean="0"/>
              <a:t>tools</a:t>
            </a:r>
            <a:r>
              <a:rPr lang="de-DE" b="1" dirty="0" smtClean="0"/>
              <a:t>: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changes </a:t>
            </a:r>
            <a:r>
              <a:rPr lang="en-US" dirty="0"/>
              <a:t>in government spending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changes in tax levels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changes in transfer payments</a:t>
            </a:r>
          </a:p>
          <a:p>
            <a:endParaRPr lang="en-US" dirty="0"/>
          </a:p>
          <a:p>
            <a:pPr marL="457200" indent="-457200">
              <a:buFont typeface="Wingdings" charset="2"/>
              <a:buChar char="ü"/>
            </a:pPr>
            <a:r>
              <a:rPr lang="en-US" dirty="0"/>
              <a:t>affect income and employment levels, as well as inflation rates </a:t>
            </a:r>
          </a:p>
          <a:p>
            <a:pPr marL="0" indent="0" eaLnBrk="0" hangingPunct="0">
              <a:buNone/>
            </a:pPr>
            <a:endParaRPr lang="de-DE" dirty="0" smtClean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083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Aggregate Expenditure with Government Spending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3161514"/>
            <a:ext cx="8363272" cy="2693470"/>
          </a:xfrm>
        </p:spPr>
        <p:txBody>
          <a:bodyPr>
            <a:normAutofit/>
          </a:bodyPr>
          <a:lstStyle/>
          <a:p>
            <a:pPr marL="0" indent="0" eaLnBrk="0" hangingPunct="0">
              <a:buNone/>
            </a:pPr>
            <a:endParaRPr lang="en-US" b="1" dirty="0" smtClean="0"/>
          </a:p>
          <a:p>
            <a:pPr marL="0" indent="0" eaLnBrk="0" hangingPunct="0">
              <a:buNone/>
            </a:pPr>
            <a:r>
              <a:rPr lang="en-US" b="1" dirty="0" smtClean="0"/>
              <a:t>G = Government </a:t>
            </a:r>
            <a:r>
              <a:rPr lang="en-US" b="1" dirty="0"/>
              <a:t>spending</a:t>
            </a:r>
            <a:r>
              <a:rPr lang="en-US" dirty="0"/>
              <a:t> on goods and services, including spending by federal, state, and local governments (</a:t>
            </a:r>
            <a:r>
              <a:rPr lang="en-US" i="1" dirty="0"/>
              <a:t>G</a:t>
            </a:r>
            <a:r>
              <a:rPr lang="en-US" dirty="0"/>
              <a:t>) </a:t>
            </a:r>
            <a:endParaRPr lang="en-US" dirty="0" smtClean="0"/>
          </a:p>
          <a:p>
            <a:pPr marL="0" indent="0" eaLnBrk="0" hangingPunct="0">
              <a:buNone/>
            </a:pPr>
            <a:endParaRPr lang="de-DE" dirty="0" smtClean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6</a:t>
            </a:fld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457200" y="1905192"/>
            <a:ext cx="2469432" cy="994013"/>
          </a:xfrm>
          <a:prstGeom prst="rect">
            <a:avLst/>
          </a:prstGeom>
          <a:noFill/>
          <a:ln w="5715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65999" y="2092838"/>
            <a:ext cx="22122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 </a:t>
            </a:r>
            <a:r>
              <a:rPr lang="en-US" sz="2800" dirty="0"/>
              <a:t>AE = C + I</a:t>
            </a:r>
            <a:r>
              <a:rPr lang="en-US" sz="2800" baseline="-25000" dirty="0"/>
              <a:t>I</a:t>
            </a:r>
            <a:r>
              <a:rPr lang="en-US" sz="2800" dirty="0"/>
              <a:t> + G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4137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10.1 Increased Government Spending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10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7</a:t>
            </a:fld>
            <a:endParaRPr lang="de-DE"/>
          </a:p>
        </p:txBody>
      </p:sp>
      <p:grpSp>
        <p:nvGrpSpPr>
          <p:cNvPr id="6" name="Gruppierung 5"/>
          <p:cNvGrpSpPr>
            <a:grpSpLocks noChangeAspect="1"/>
          </p:cNvGrpSpPr>
          <p:nvPr/>
        </p:nvGrpSpPr>
        <p:grpSpPr>
          <a:xfrm>
            <a:off x="716152" y="2039134"/>
            <a:ext cx="7197588" cy="4643824"/>
            <a:chOff x="38148" y="-196812"/>
            <a:chExt cx="10553652" cy="6809135"/>
          </a:xfrm>
        </p:grpSpPr>
        <p:sp>
          <p:nvSpPr>
            <p:cNvPr id="7" name="Rectangle 26"/>
            <p:cNvSpPr>
              <a:spLocks noChangeArrowheads="1"/>
            </p:cNvSpPr>
            <p:nvPr/>
          </p:nvSpPr>
          <p:spPr bwMode="auto">
            <a:xfrm>
              <a:off x="5715000" y="457200"/>
              <a:ext cx="685800" cy="5257800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8" name="Line 4"/>
            <p:cNvSpPr>
              <a:spLocks noChangeShapeType="1"/>
            </p:cNvSpPr>
            <p:nvPr/>
          </p:nvSpPr>
          <p:spPr bwMode="auto">
            <a:xfrm>
              <a:off x="1447800" y="533400"/>
              <a:ext cx="0" cy="5181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 flipH="1">
              <a:off x="1447800" y="5715000"/>
              <a:ext cx="5791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cs typeface="Arial" pitchFamily="34" charset="0"/>
              </a:endParaRPr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 flipV="1">
              <a:off x="1447800" y="304800"/>
              <a:ext cx="5410200" cy="54102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 rot="16200000">
              <a:off x="-2609045" y="2531908"/>
              <a:ext cx="5791200" cy="496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cs typeface="Arial" pitchFamily="34" charset="0"/>
                </a:rPr>
                <a:t>Aggregate </a:t>
              </a:r>
              <a:r>
                <a:rPr lang="en-US" b="1" dirty="0" smtClean="0">
                  <a:cs typeface="Arial" pitchFamily="34" charset="0"/>
                </a:rPr>
                <a:t>Expenditure </a:t>
              </a:r>
              <a:r>
                <a:rPr lang="en-US" b="1" dirty="0">
                  <a:cs typeface="Arial" pitchFamily="34" charset="0"/>
                </a:rPr>
                <a:t>and Output</a:t>
              </a: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6781800" y="5867400"/>
              <a:ext cx="3810000" cy="42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cs typeface="Arial" pitchFamily="34" charset="0"/>
                </a:rPr>
                <a:t>Income (Y)</a:t>
              </a:r>
            </a:p>
          </p:txBody>
        </p:sp>
        <p:sp>
          <p:nvSpPr>
            <p:cNvPr id="13" name="Arc 14"/>
            <p:cNvSpPr>
              <a:spLocks/>
            </p:cNvSpPr>
            <p:nvPr/>
          </p:nvSpPr>
          <p:spPr bwMode="auto">
            <a:xfrm>
              <a:off x="1905000" y="5076825"/>
              <a:ext cx="609600" cy="638175"/>
            </a:xfrm>
            <a:custGeom>
              <a:avLst/>
              <a:gdLst>
                <a:gd name="T0" fmla="*/ 2147483647 w 21600"/>
                <a:gd name="T1" fmla="*/ 0 h 20088"/>
                <a:gd name="T2" fmla="*/ 2147483647 w 21600"/>
                <a:gd name="T3" fmla="*/ 2147483647 h 20088"/>
                <a:gd name="T4" fmla="*/ 0 w 21600"/>
                <a:gd name="T5" fmla="*/ 2147483647 h 200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0088"/>
                <a:gd name="T11" fmla="*/ 21600 w 21600"/>
                <a:gd name="T12" fmla="*/ 20088 h 200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0088" fill="none" extrusionOk="0">
                  <a:moveTo>
                    <a:pt x="7938" y="-1"/>
                  </a:moveTo>
                  <a:cubicBezTo>
                    <a:pt x="16183" y="3257"/>
                    <a:pt x="21600" y="11222"/>
                    <a:pt x="21600" y="20088"/>
                  </a:cubicBezTo>
                </a:path>
                <a:path w="21600" h="20088" stroke="0" extrusionOk="0">
                  <a:moveTo>
                    <a:pt x="7938" y="-1"/>
                  </a:moveTo>
                  <a:cubicBezTo>
                    <a:pt x="16183" y="3257"/>
                    <a:pt x="21600" y="11222"/>
                    <a:pt x="21600" y="20088"/>
                  </a:cubicBezTo>
                  <a:lnTo>
                    <a:pt x="0" y="20088"/>
                  </a:lnTo>
                  <a:close/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438400" y="5195888"/>
              <a:ext cx="990601" cy="42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cs typeface="Arial" pitchFamily="34" charset="0"/>
                </a:rPr>
                <a:t>45°</a:t>
              </a: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3733800" y="3505200"/>
              <a:ext cx="0" cy="21336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H="1">
              <a:off x="1447800" y="3429000"/>
              <a:ext cx="228600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 flipV="1">
              <a:off x="1447800" y="990600"/>
              <a:ext cx="5638800" cy="411480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18" name="Oval 19"/>
            <p:cNvSpPr>
              <a:spLocks noChangeArrowheads="1"/>
            </p:cNvSpPr>
            <p:nvPr/>
          </p:nvSpPr>
          <p:spPr bwMode="auto">
            <a:xfrm>
              <a:off x="3609975" y="3344863"/>
              <a:ext cx="228600" cy="2286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 flipV="1">
              <a:off x="1447800" y="381000"/>
              <a:ext cx="5562600" cy="4038600"/>
            </a:xfrm>
            <a:prstGeom prst="line">
              <a:avLst/>
            </a:prstGeom>
            <a:noFill/>
            <a:ln w="635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20" name="Text Box 22"/>
            <p:cNvSpPr txBox="1">
              <a:spLocks noChangeArrowheads="1"/>
            </p:cNvSpPr>
            <p:nvPr/>
          </p:nvSpPr>
          <p:spPr bwMode="auto">
            <a:xfrm>
              <a:off x="3429000" y="5791200"/>
              <a:ext cx="838200" cy="42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400</a:t>
              </a:r>
            </a:p>
          </p:txBody>
        </p:sp>
        <p:sp>
          <p:nvSpPr>
            <p:cNvPr id="21" name="Text Box 25"/>
            <p:cNvSpPr txBox="1">
              <a:spLocks noChangeArrowheads="1"/>
            </p:cNvSpPr>
            <p:nvPr/>
          </p:nvSpPr>
          <p:spPr bwMode="auto">
            <a:xfrm>
              <a:off x="5714999" y="5791200"/>
              <a:ext cx="838201" cy="541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>
                  <a:cs typeface="Arial" pitchFamily="34" charset="0"/>
                </a:rPr>
                <a:t>800 </a:t>
              </a:r>
              <a:endParaRPr lang="en-US" dirty="0">
                <a:cs typeface="Arial" pitchFamily="34" charset="0"/>
              </a:endParaRPr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 flipH="1">
              <a:off x="1447800" y="1066800"/>
              <a:ext cx="464820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23" name="Text Box 28"/>
            <p:cNvSpPr txBox="1">
              <a:spLocks noChangeArrowheads="1"/>
            </p:cNvSpPr>
            <p:nvPr/>
          </p:nvSpPr>
          <p:spPr bwMode="auto">
            <a:xfrm>
              <a:off x="609600" y="3217899"/>
              <a:ext cx="838200" cy="42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400</a:t>
              </a:r>
            </a:p>
          </p:txBody>
        </p:sp>
        <p:sp>
          <p:nvSpPr>
            <p:cNvPr id="24" name="Text Box 29"/>
            <p:cNvSpPr txBox="1">
              <a:spLocks noChangeArrowheads="1"/>
            </p:cNvSpPr>
            <p:nvPr/>
          </p:nvSpPr>
          <p:spPr bwMode="auto">
            <a:xfrm>
              <a:off x="609600" y="855700"/>
              <a:ext cx="838200" cy="42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800</a:t>
              </a:r>
            </a:p>
          </p:txBody>
        </p:sp>
        <p:sp>
          <p:nvSpPr>
            <p:cNvPr id="25" name="Text Box 30"/>
            <p:cNvSpPr txBox="1">
              <a:spLocks noChangeArrowheads="1"/>
            </p:cNvSpPr>
            <p:nvPr/>
          </p:nvSpPr>
          <p:spPr bwMode="auto">
            <a:xfrm>
              <a:off x="557373" y="4254478"/>
              <a:ext cx="838200" cy="42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160</a:t>
              </a:r>
            </a:p>
          </p:txBody>
        </p:sp>
        <p:sp>
          <p:nvSpPr>
            <p:cNvPr id="26" name="Text Box 31"/>
            <p:cNvSpPr txBox="1">
              <a:spLocks noChangeArrowheads="1"/>
            </p:cNvSpPr>
            <p:nvPr/>
          </p:nvSpPr>
          <p:spPr bwMode="auto">
            <a:xfrm>
              <a:off x="772540" y="4894300"/>
              <a:ext cx="838200" cy="42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80</a:t>
              </a:r>
            </a:p>
          </p:txBody>
        </p:sp>
        <p:sp>
          <p:nvSpPr>
            <p:cNvPr id="27" name="Text Box 32"/>
            <p:cNvSpPr txBox="1">
              <a:spLocks noChangeArrowheads="1"/>
            </p:cNvSpPr>
            <p:nvPr/>
          </p:nvSpPr>
          <p:spPr bwMode="auto">
            <a:xfrm>
              <a:off x="3810000" y="3429000"/>
              <a:ext cx="4495800" cy="42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E</a:t>
              </a:r>
              <a:r>
                <a:rPr lang="en-US" baseline="-25000" dirty="0">
                  <a:cs typeface="Arial" pitchFamily="34" charset="0"/>
                </a:rPr>
                <a:t>0 </a:t>
              </a:r>
              <a:r>
                <a:rPr lang="en-US" dirty="0">
                  <a:cs typeface="Arial" pitchFamily="34" charset="0"/>
                </a:rPr>
                <a:t>(Unemployment Equilibrium)</a:t>
              </a:r>
            </a:p>
          </p:txBody>
        </p:sp>
        <p:sp>
          <p:nvSpPr>
            <p:cNvPr id="28" name="Text Box 33"/>
            <p:cNvSpPr txBox="1">
              <a:spLocks noChangeArrowheads="1"/>
            </p:cNvSpPr>
            <p:nvPr/>
          </p:nvSpPr>
          <p:spPr bwMode="auto">
            <a:xfrm>
              <a:off x="5029200" y="-196812"/>
              <a:ext cx="2667001" cy="422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Full Employment</a:t>
              </a:r>
            </a:p>
          </p:txBody>
        </p:sp>
        <p:sp>
          <p:nvSpPr>
            <p:cNvPr id="29" name="Text Box 34"/>
            <p:cNvSpPr txBox="1">
              <a:spLocks noChangeArrowheads="1"/>
            </p:cNvSpPr>
            <p:nvPr/>
          </p:nvSpPr>
          <p:spPr bwMode="auto">
            <a:xfrm>
              <a:off x="7010400" y="152400"/>
              <a:ext cx="2667000" cy="42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 smtClean="0">
                  <a:cs typeface="Arial" pitchFamily="34" charset="0"/>
                </a:rPr>
                <a:t>AE</a:t>
              </a:r>
              <a:r>
                <a:rPr lang="en-US" i="1" baseline="-25000" dirty="0" smtClean="0">
                  <a:cs typeface="Arial" pitchFamily="34" charset="0"/>
                </a:rPr>
                <a:t>1</a:t>
              </a:r>
              <a:r>
                <a:rPr lang="en-US" dirty="0" smtClean="0">
                  <a:cs typeface="Arial" pitchFamily="34" charset="0"/>
                </a:rPr>
                <a:t> </a:t>
              </a:r>
              <a:r>
                <a:rPr lang="en-US" dirty="0">
                  <a:cs typeface="Arial" pitchFamily="34" charset="0"/>
                </a:rPr>
                <a:t>(G = 80)</a:t>
              </a:r>
            </a:p>
          </p:txBody>
        </p:sp>
        <p:sp>
          <p:nvSpPr>
            <p:cNvPr id="30" name="Text Box 35"/>
            <p:cNvSpPr txBox="1">
              <a:spLocks noChangeArrowheads="1"/>
            </p:cNvSpPr>
            <p:nvPr/>
          </p:nvSpPr>
          <p:spPr bwMode="auto">
            <a:xfrm>
              <a:off x="7086600" y="776288"/>
              <a:ext cx="2667000" cy="42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 smtClean="0">
                  <a:cs typeface="Arial" pitchFamily="34" charset="0"/>
                </a:rPr>
                <a:t>AE</a:t>
              </a:r>
              <a:r>
                <a:rPr lang="en-US" i="1" baseline="-25000" dirty="0" smtClean="0">
                  <a:cs typeface="Arial" pitchFamily="34" charset="0"/>
                </a:rPr>
                <a:t>0</a:t>
              </a:r>
              <a:r>
                <a:rPr lang="en-US" dirty="0" smtClean="0">
                  <a:cs typeface="Arial" pitchFamily="34" charset="0"/>
                </a:rPr>
                <a:t> </a:t>
              </a:r>
              <a:r>
                <a:rPr lang="en-US" dirty="0">
                  <a:cs typeface="Arial" pitchFamily="34" charset="0"/>
                </a:rPr>
                <a:t>(G = 0)</a:t>
              </a:r>
            </a:p>
          </p:txBody>
        </p:sp>
        <p:sp>
          <p:nvSpPr>
            <p:cNvPr id="31" name="Text Box 36"/>
            <p:cNvSpPr txBox="1">
              <a:spLocks noChangeArrowheads="1"/>
            </p:cNvSpPr>
            <p:nvPr/>
          </p:nvSpPr>
          <p:spPr bwMode="auto">
            <a:xfrm>
              <a:off x="5943599" y="6190123"/>
              <a:ext cx="609601" cy="42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Y*</a:t>
              </a:r>
            </a:p>
          </p:txBody>
        </p:sp>
        <p:sp>
          <p:nvSpPr>
            <p:cNvPr id="32" name="Oval 37"/>
            <p:cNvSpPr>
              <a:spLocks noChangeArrowheads="1"/>
            </p:cNvSpPr>
            <p:nvPr/>
          </p:nvSpPr>
          <p:spPr bwMode="auto">
            <a:xfrm>
              <a:off x="5943600" y="990600"/>
              <a:ext cx="228600" cy="2286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33" name="Text Box 38"/>
            <p:cNvSpPr txBox="1">
              <a:spLocks noChangeArrowheads="1"/>
            </p:cNvSpPr>
            <p:nvPr/>
          </p:nvSpPr>
          <p:spPr bwMode="auto">
            <a:xfrm>
              <a:off x="5715000" y="457200"/>
              <a:ext cx="2057400" cy="527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cs typeface="Arial" pitchFamily="34" charset="0"/>
                </a:rPr>
                <a:t>E</a:t>
              </a:r>
              <a:r>
                <a:rPr lang="en-US" sz="2400" baseline="-25000" dirty="0">
                  <a:cs typeface="Arial" pitchFamily="34" charset="0"/>
                </a:rPr>
                <a:t>1</a:t>
              </a:r>
              <a:endParaRPr lang="en-US" sz="2400" dirty="0">
                <a:cs typeface="Arial" pitchFamily="34" charset="0"/>
              </a:endParaRPr>
            </a:p>
          </p:txBody>
        </p:sp>
        <p:sp>
          <p:nvSpPr>
            <p:cNvPr id="34" name="Text Box 39"/>
            <p:cNvSpPr txBox="1">
              <a:spLocks noChangeArrowheads="1"/>
            </p:cNvSpPr>
            <p:nvPr/>
          </p:nvSpPr>
          <p:spPr bwMode="auto">
            <a:xfrm>
              <a:off x="5943600" y="1905000"/>
              <a:ext cx="3733800" cy="433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aseline="-25000" dirty="0">
                  <a:cs typeface="Arial" pitchFamily="34" charset="0"/>
                </a:rPr>
                <a:t>Full Employment Equilibrium</a:t>
              </a:r>
              <a:endParaRPr lang="en-US" sz="2800" dirty="0">
                <a:cs typeface="Arial" pitchFamily="34" charset="0"/>
              </a:endParaRPr>
            </a:p>
          </p:txBody>
        </p:sp>
        <p:sp>
          <p:nvSpPr>
            <p:cNvPr id="35" name="Line 40"/>
            <p:cNvSpPr>
              <a:spLocks noChangeShapeType="1"/>
            </p:cNvSpPr>
            <p:nvPr/>
          </p:nvSpPr>
          <p:spPr bwMode="auto">
            <a:xfrm flipH="1" flipV="1">
              <a:off x="6172200" y="1219200"/>
              <a:ext cx="1143000" cy="838200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36" name="AutoShape 41"/>
            <p:cNvSpPr>
              <a:spLocks noChangeArrowheads="1"/>
            </p:cNvSpPr>
            <p:nvPr/>
          </p:nvSpPr>
          <p:spPr bwMode="auto">
            <a:xfrm rot="19340014">
              <a:off x="1965325" y="4010025"/>
              <a:ext cx="533400" cy="381000"/>
            </a:xfrm>
            <a:prstGeom prst="upArrow">
              <a:avLst>
                <a:gd name="adj1" fmla="val 50000"/>
                <a:gd name="adj2" fmla="val 42083"/>
              </a:avLst>
            </a:prstGeom>
            <a:gradFill rotWithShape="1">
              <a:gsLst>
                <a:gs pos="0">
                  <a:schemeClr val="accent1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w="1587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37" name="AutoShape 42"/>
            <p:cNvSpPr>
              <a:spLocks noChangeArrowheads="1"/>
            </p:cNvSpPr>
            <p:nvPr/>
          </p:nvSpPr>
          <p:spPr bwMode="auto">
            <a:xfrm rot="19451010">
              <a:off x="6494463" y="709613"/>
              <a:ext cx="533400" cy="381000"/>
            </a:xfrm>
            <a:prstGeom prst="upArrow">
              <a:avLst>
                <a:gd name="adj1" fmla="val 50000"/>
                <a:gd name="adj2" fmla="val 42083"/>
              </a:avLst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w="1587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38" name="Textfeld 37"/>
            <p:cNvSpPr txBox="1"/>
            <p:nvPr/>
          </p:nvSpPr>
          <p:spPr>
            <a:xfrm>
              <a:off x="8471463" y="2757405"/>
              <a:ext cx="211100" cy="422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" name="Textfeld 2"/>
          <p:cNvSpPr txBox="1"/>
          <p:nvPr/>
        </p:nvSpPr>
        <p:spPr>
          <a:xfrm>
            <a:off x="457201" y="853208"/>
            <a:ext cx="82295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An increase in government spending </a:t>
            </a:r>
            <a:r>
              <a:rPr lang="en-US" dirty="0" smtClean="0"/>
              <a:t>shifts </a:t>
            </a:r>
            <a:r>
              <a:rPr lang="en-US" dirty="0"/>
              <a:t>the AE line upward, as government spending rises. This increases the equilibrium levels of income and output. The increase in Y is larger than that of G because of the multiplier effect, which occurs due to the induced consumption that occurs as the economy expands along the AE line.</a:t>
            </a:r>
            <a:endParaRPr lang="de-D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04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Multiplier of Government Spending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8</a:t>
            </a:fld>
            <a:endParaRPr lang="de-DE"/>
          </a:p>
        </p:txBody>
      </p:sp>
      <p:sp>
        <p:nvSpPr>
          <p:cNvPr id="8" name="Nach links gekrümmter Pfeil 7"/>
          <p:cNvSpPr/>
          <p:nvPr/>
        </p:nvSpPr>
        <p:spPr>
          <a:xfrm>
            <a:off x="7515708" y="1517585"/>
            <a:ext cx="1171092" cy="1402116"/>
          </a:xfrm>
          <a:prstGeom prst="curvedLef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Inhaltsplatzhalter 2"/>
          <p:cNvSpPr txBox="1">
            <a:spLocks/>
          </p:cNvSpPr>
          <p:nvPr/>
        </p:nvSpPr>
        <p:spPr>
          <a:xfrm>
            <a:off x="1193771" y="1390585"/>
            <a:ext cx="6321937" cy="688177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Change in government spending (ΔG)</a:t>
            </a:r>
          </a:p>
          <a:p>
            <a:endParaRPr lang="en-US" dirty="0"/>
          </a:p>
        </p:txBody>
      </p:sp>
      <p:sp>
        <p:nvSpPr>
          <p:cNvPr id="10" name="Inhaltsplatzhalter 2"/>
          <p:cNvSpPr txBox="1">
            <a:spLocks/>
          </p:cNvSpPr>
          <p:nvPr/>
        </p:nvSpPr>
        <p:spPr>
          <a:xfrm>
            <a:off x="1193771" y="3406605"/>
            <a:ext cx="6321937" cy="688177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/>
              <a:t>consumer </a:t>
            </a:r>
            <a:r>
              <a:rPr lang="en-US" b="1" dirty="0"/>
              <a:t>spending (ΔC)</a:t>
            </a:r>
            <a:br>
              <a:rPr lang="en-US" b="1" dirty="0"/>
            </a:br>
            <a:r>
              <a:rPr lang="en-US" b="1" dirty="0"/>
              <a:t>	     equal to (</a:t>
            </a:r>
            <a:r>
              <a:rPr lang="en-US" b="1" dirty="0" err="1"/>
              <a:t>mpc</a:t>
            </a:r>
            <a:r>
              <a:rPr lang="en-US" b="1" dirty="0" smtClean="0"/>
              <a:t>*ΔY)</a:t>
            </a:r>
            <a:endParaRPr lang="en-US" b="1" dirty="0"/>
          </a:p>
        </p:txBody>
      </p:sp>
      <p:sp>
        <p:nvSpPr>
          <p:cNvPr id="19" name="Inhaltsplatzhalter 2"/>
          <p:cNvSpPr txBox="1">
            <a:spLocks/>
          </p:cNvSpPr>
          <p:nvPr/>
        </p:nvSpPr>
        <p:spPr>
          <a:xfrm>
            <a:off x="1193771" y="4433306"/>
            <a:ext cx="6321937" cy="688177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/>
              <a:t>income </a:t>
            </a:r>
            <a:r>
              <a:rPr lang="en-US" b="1" dirty="0"/>
              <a:t>to individuals (ΔY)</a:t>
            </a:r>
          </a:p>
          <a:p>
            <a:endParaRPr lang="en-US" dirty="0"/>
          </a:p>
        </p:txBody>
      </p:sp>
      <p:sp>
        <p:nvSpPr>
          <p:cNvPr id="20" name="Nach rechts gekrümmter Pfeil 19"/>
          <p:cNvSpPr/>
          <p:nvPr/>
        </p:nvSpPr>
        <p:spPr>
          <a:xfrm>
            <a:off x="0" y="2540305"/>
            <a:ext cx="1187586" cy="1303143"/>
          </a:xfrm>
          <a:prstGeom prst="curvedRightArrow">
            <a:avLst/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Nach links gekrümmter Pfeil 20"/>
          <p:cNvSpPr/>
          <p:nvPr/>
        </p:nvSpPr>
        <p:spPr>
          <a:xfrm>
            <a:off x="7515708" y="3599958"/>
            <a:ext cx="1171092" cy="1402116"/>
          </a:xfrm>
          <a:prstGeom prst="curvedLeftArrow">
            <a:avLst/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Nach rechts gekrümmter Pfeil 21"/>
          <p:cNvSpPr/>
          <p:nvPr/>
        </p:nvSpPr>
        <p:spPr>
          <a:xfrm>
            <a:off x="0" y="4623004"/>
            <a:ext cx="1187586" cy="1303143"/>
          </a:xfrm>
          <a:prstGeom prst="curvedRightArrow">
            <a:avLst/>
          </a:prstGeom>
          <a:solidFill>
            <a:srgbClr val="3185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Inhaltsplatzhalter 2"/>
          <p:cNvSpPr txBox="1">
            <a:spLocks/>
          </p:cNvSpPr>
          <p:nvPr/>
        </p:nvSpPr>
        <p:spPr>
          <a:xfrm>
            <a:off x="1187586" y="5423035"/>
            <a:ext cx="6321937" cy="688177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mr-IN" b="1" dirty="0" smtClean="0"/>
              <a:t>…</a:t>
            </a:r>
            <a:endParaRPr lang="en-US" b="1" dirty="0"/>
          </a:p>
          <a:p>
            <a:endParaRPr lang="en-US" dirty="0"/>
          </a:p>
        </p:txBody>
      </p:sp>
      <p:sp>
        <p:nvSpPr>
          <p:cNvPr id="15" name="Inhaltsplatzhalter 2"/>
          <p:cNvSpPr txBox="1">
            <a:spLocks/>
          </p:cNvSpPr>
          <p:nvPr/>
        </p:nvSpPr>
        <p:spPr>
          <a:xfrm>
            <a:off x="1187586" y="2375020"/>
            <a:ext cx="6321937" cy="688177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/>
              <a:t>income </a:t>
            </a:r>
            <a:r>
              <a:rPr lang="en-US" b="1" dirty="0"/>
              <a:t>to individuals (ΔY)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69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Multiplier of Government Spending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9</a:t>
            </a:fld>
            <a:endParaRPr lang="de-DE"/>
          </a:p>
        </p:txBody>
      </p:sp>
      <p:graphicFrame>
        <p:nvGraphicFramePr>
          <p:cNvPr id="7" name="Inhaltsplatzhalter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6905742"/>
              </p:ext>
            </p:extLst>
          </p:nvPr>
        </p:nvGraphicFramePr>
        <p:xfrm>
          <a:off x="1028700" y="1488855"/>
          <a:ext cx="21336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Formel" r:id="rId3" imgW="1066800" imgH="431800" progId="Equation.3">
                  <p:embed/>
                </p:oleObj>
              </mc:Choice>
              <mc:Fallback>
                <p:oleObj name="Formel" r:id="rId3" imgW="10668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8700" y="1488855"/>
                        <a:ext cx="213360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/>
          <p:cNvSpPr/>
          <p:nvPr/>
        </p:nvSpPr>
        <p:spPr>
          <a:xfrm>
            <a:off x="901700" y="1355126"/>
            <a:ext cx="2443759" cy="1269925"/>
          </a:xfrm>
          <a:prstGeom prst="rect">
            <a:avLst/>
          </a:prstGeom>
          <a:noFill/>
          <a:ln w="5715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170951"/>
              </p:ext>
            </p:extLst>
          </p:nvPr>
        </p:nvGraphicFramePr>
        <p:xfrm>
          <a:off x="4845050" y="1727716"/>
          <a:ext cx="1828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Formel" r:id="rId5" imgW="914400" imgH="203200" progId="Equation.3">
                  <p:embed/>
                </p:oleObj>
              </mc:Choice>
              <mc:Fallback>
                <p:oleObj name="Formel" r:id="rId5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45050" y="1727716"/>
                        <a:ext cx="18288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9"/>
          <p:cNvSpPr/>
          <p:nvPr/>
        </p:nvSpPr>
        <p:spPr>
          <a:xfrm>
            <a:off x="4395191" y="1361344"/>
            <a:ext cx="2443759" cy="1296000"/>
          </a:xfrm>
          <a:prstGeom prst="rect">
            <a:avLst/>
          </a:prstGeom>
          <a:noFill/>
          <a:ln w="57150" cmpd="sng">
            <a:solidFill>
              <a:srgbClr val="E46C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568700" y="1766251"/>
            <a:ext cx="587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or</a:t>
            </a:r>
            <a:endParaRPr lang="en-US" sz="2800" dirty="0"/>
          </a:p>
        </p:txBody>
      </p:sp>
      <p:sp>
        <p:nvSpPr>
          <p:cNvPr id="12" name="Rechteck 11"/>
          <p:cNvSpPr/>
          <p:nvPr/>
        </p:nvSpPr>
        <p:spPr>
          <a:xfrm>
            <a:off x="457200" y="3038344"/>
            <a:ext cx="82024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800" dirty="0" smtClean="0"/>
              <a:t>an </a:t>
            </a:r>
            <a:r>
              <a:rPr lang="en-US" sz="2800" dirty="0"/>
              <a:t>increase in government </a:t>
            </a:r>
            <a:r>
              <a:rPr lang="en-US" sz="2800" dirty="0" smtClean="0"/>
              <a:t>spending raises </a:t>
            </a:r>
            <a:r>
              <a:rPr lang="en-US" sz="2800" dirty="0"/>
              <a:t>the level of economic </a:t>
            </a:r>
            <a:r>
              <a:rPr lang="en-US" sz="2800" dirty="0" smtClean="0"/>
              <a:t>equilibrium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430069" y="4096110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800" dirty="0"/>
              <a:t>a decrease in government spending lowers the level of economic </a:t>
            </a:r>
            <a:r>
              <a:rPr lang="en-US" sz="2800" dirty="0" smtClean="0"/>
              <a:t>equilibrium</a:t>
            </a:r>
            <a:endParaRPr lang="en-US" sz="2800" dirty="0"/>
          </a:p>
        </p:txBody>
      </p:sp>
      <p:sp>
        <p:nvSpPr>
          <p:cNvPr id="14" name="Textfeld 13"/>
          <p:cNvSpPr txBox="1"/>
          <p:nvPr/>
        </p:nvSpPr>
        <p:spPr>
          <a:xfrm>
            <a:off x="457200" y="5249711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800" dirty="0"/>
              <a:t>e</a:t>
            </a:r>
            <a:r>
              <a:rPr lang="en-US" sz="2800" dirty="0" smtClean="0"/>
              <a:t>mpirically, multiplier </a:t>
            </a:r>
            <a:r>
              <a:rPr lang="en-US" sz="2800" dirty="0"/>
              <a:t>is estimated to be below 2.0</a:t>
            </a:r>
            <a:endParaRPr lang="de-DE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7961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10.1 An Increase in Government Spending</a:t>
            </a:r>
            <a:r>
              <a:rPr lang="de-DE" dirty="0"/>
              <a:t> </a:t>
            </a: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0194235"/>
              </p:ext>
            </p:extLst>
          </p:nvPr>
        </p:nvGraphicFramePr>
        <p:xfrm>
          <a:off x="457200" y="1341438"/>
          <a:ext cx="8362950" cy="38709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393825"/>
                <a:gridCol w="1393825"/>
                <a:gridCol w="1393825"/>
                <a:gridCol w="1393825"/>
                <a:gridCol w="1393825"/>
                <a:gridCol w="139382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effectLst/>
                        </a:rPr>
                        <a:t>(1</a:t>
                      </a:r>
                      <a:r>
                        <a:rPr lang="en-US" sz="1800" b="0" dirty="0" smtClean="0">
                          <a:effectLst/>
                        </a:rPr>
                        <a:t>)</a:t>
                      </a:r>
                      <a:br>
                        <a:rPr lang="en-US" sz="1800" b="0" dirty="0" smtClean="0">
                          <a:effectLst/>
                        </a:rPr>
                      </a:br>
                      <a:r>
                        <a:rPr lang="en-US" sz="1800" b="0" dirty="0" smtClean="0">
                          <a:effectLst/>
                        </a:rPr>
                        <a:t> </a:t>
                      </a:r>
                      <a:r>
                        <a:rPr lang="en-US" sz="1800" b="0" dirty="0">
                          <a:effectLst/>
                        </a:rPr>
                        <a:t>Income </a:t>
                      </a:r>
                      <a:r>
                        <a:rPr lang="en-US" sz="1800" b="0" dirty="0" smtClean="0">
                          <a:effectLst/>
                        </a:rPr>
                        <a:t/>
                      </a:r>
                      <a:br>
                        <a:rPr lang="en-US" sz="1800" b="0" dirty="0" smtClean="0">
                          <a:effectLst/>
                        </a:rPr>
                      </a:br>
                      <a:r>
                        <a:rPr lang="en-US" sz="1800" b="0" dirty="0" smtClean="0">
                          <a:effectLst/>
                        </a:rPr>
                        <a:t>(</a:t>
                      </a:r>
                      <a:r>
                        <a:rPr lang="en-US" sz="1800" b="0" dirty="0">
                          <a:effectLst/>
                        </a:rPr>
                        <a:t>Y)</a:t>
                      </a:r>
                      <a:endParaRPr lang="de-DE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effectLst/>
                        </a:rPr>
                        <a:t>(2) Consumption (C)</a:t>
                      </a:r>
                      <a:endParaRPr lang="de-DE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effectLst/>
                        </a:rPr>
                        <a:t>(3) </a:t>
                      </a:r>
                      <a:r>
                        <a:rPr lang="en-US" sz="1800" b="0" dirty="0" smtClean="0">
                          <a:effectLst/>
                        </a:rPr>
                        <a:t/>
                      </a:r>
                      <a:br>
                        <a:rPr lang="en-US" sz="1800" b="0" dirty="0" smtClean="0">
                          <a:effectLst/>
                        </a:rPr>
                      </a:br>
                      <a:r>
                        <a:rPr lang="en-US" sz="1800" b="0" dirty="0" smtClean="0">
                          <a:effectLst/>
                        </a:rPr>
                        <a:t>Intended </a:t>
                      </a:r>
                      <a:r>
                        <a:rPr lang="en-US" sz="1800" b="0" dirty="0">
                          <a:effectLst/>
                        </a:rPr>
                        <a:t>Investment (I</a:t>
                      </a:r>
                      <a:r>
                        <a:rPr lang="en-US" sz="1800" b="0" baseline="-25000" dirty="0">
                          <a:effectLst/>
                        </a:rPr>
                        <a:t>I</a:t>
                      </a:r>
                      <a:r>
                        <a:rPr lang="en-US" sz="1800" b="0" dirty="0">
                          <a:effectLst/>
                        </a:rPr>
                        <a:t>)</a:t>
                      </a:r>
                      <a:endParaRPr lang="de-DE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effectLst/>
                        </a:rPr>
                        <a:t>(4) </a:t>
                      </a:r>
                      <a:r>
                        <a:rPr lang="en-US" sz="1800" b="0" dirty="0" smtClean="0">
                          <a:effectLst/>
                        </a:rPr>
                        <a:t/>
                      </a:r>
                      <a:br>
                        <a:rPr lang="en-US" sz="1800" b="0" dirty="0" smtClean="0">
                          <a:effectLst/>
                        </a:rPr>
                      </a:br>
                      <a:r>
                        <a:rPr lang="en-US" sz="1800" b="0" dirty="0" smtClean="0">
                          <a:effectLst/>
                        </a:rPr>
                        <a:t>Original </a:t>
                      </a:r>
                      <a:r>
                        <a:rPr lang="en-US" sz="1800" b="0" dirty="0">
                          <a:effectLst/>
                        </a:rPr>
                        <a:t>Aggregate Expenditure (AE</a:t>
                      </a:r>
                      <a:r>
                        <a:rPr lang="en-US" sz="1800" b="0" baseline="-25000" dirty="0">
                          <a:effectLst/>
                        </a:rPr>
                        <a:t>0</a:t>
                      </a:r>
                      <a:r>
                        <a:rPr lang="en-US" sz="1800" b="0" dirty="0">
                          <a:effectLst/>
                        </a:rPr>
                        <a:t> = C + I</a:t>
                      </a:r>
                      <a:r>
                        <a:rPr lang="en-US" sz="1800" b="0" baseline="-25000" dirty="0">
                          <a:effectLst/>
                        </a:rPr>
                        <a:t>I</a:t>
                      </a:r>
                      <a:r>
                        <a:rPr lang="en-US" sz="1800" b="0" dirty="0">
                          <a:effectLst/>
                        </a:rPr>
                        <a:t>)</a:t>
                      </a:r>
                      <a:endParaRPr lang="de-DE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effectLst/>
                        </a:rPr>
                        <a:t>(5) Government Spending (G)</a:t>
                      </a:r>
                      <a:endParaRPr lang="de-DE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effectLst/>
                        </a:rPr>
                        <a:t>(6) </a:t>
                      </a:r>
                      <a:r>
                        <a:rPr lang="en-US" sz="1800" b="0" dirty="0" smtClean="0">
                          <a:effectLst/>
                        </a:rPr>
                        <a:t/>
                      </a:r>
                      <a:br>
                        <a:rPr lang="en-US" sz="1800" b="0" dirty="0" smtClean="0">
                          <a:effectLst/>
                        </a:rPr>
                      </a:br>
                      <a:r>
                        <a:rPr lang="en-US" sz="1800" b="0" dirty="0" smtClean="0">
                          <a:effectLst/>
                        </a:rPr>
                        <a:t>New </a:t>
                      </a:r>
                      <a:r>
                        <a:rPr lang="en-US" sz="1800" b="0" dirty="0">
                          <a:effectLst/>
                        </a:rPr>
                        <a:t>Aggregate Expenditure (AE</a:t>
                      </a:r>
                      <a:r>
                        <a:rPr lang="en-US" sz="1800" b="0" baseline="-25000" dirty="0">
                          <a:effectLst/>
                        </a:rPr>
                        <a:t>1</a:t>
                      </a:r>
                      <a:r>
                        <a:rPr lang="en-US" sz="1800" b="0" dirty="0">
                          <a:effectLst/>
                        </a:rPr>
                        <a:t> = C + I</a:t>
                      </a:r>
                      <a:r>
                        <a:rPr lang="en-US" sz="1800" b="0" baseline="-25000" dirty="0">
                          <a:effectLst/>
                        </a:rPr>
                        <a:t>I</a:t>
                      </a:r>
                      <a:r>
                        <a:rPr lang="en-US" sz="1800" b="0" dirty="0">
                          <a:effectLst/>
                        </a:rPr>
                        <a:t> + G)</a:t>
                      </a:r>
                      <a:endParaRPr lang="de-DE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300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260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320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400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400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340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400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480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420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480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560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500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560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640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700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580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640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720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800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660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720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800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98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Taxes and Transfer Payments …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..are a further instrument of fiscal policy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smtClean="0"/>
              <a:t>increases </a:t>
            </a:r>
            <a:r>
              <a:rPr lang="en-US" dirty="0"/>
              <a:t>in transfer payments </a:t>
            </a:r>
            <a:r>
              <a:rPr lang="en-US" dirty="0" smtClean="0"/>
              <a:t>have a positive </a:t>
            </a:r>
            <a:r>
              <a:rPr lang="en-US" dirty="0"/>
              <a:t>effect on aggregate </a:t>
            </a:r>
            <a:r>
              <a:rPr lang="en-US" dirty="0" smtClean="0"/>
              <a:t>demand</a:t>
            </a:r>
          </a:p>
          <a:p>
            <a:pPr>
              <a:buFont typeface="Wingdings" charset="2"/>
              <a:buChar char="ü"/>
            </a:pP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smtClean="0"/>
              <a:t>increasing </a:t>
            </a:r>
            <a:r>
              <a:rPr lang="en-US" dirty="0"/>
              <a:t>taxes or decreasing transfer </a:t>
            </a:r>
            <a:r>
              <a:rPr lang="en-US" dirty="0" smtClean="0"/>
              <a:t>payments have </a:t>
            </a:r>
            <a:r>
              <a:rPr lang="en-US" dirty="0"/>
              <a:t>a negative effect on economic </a:t>
            </a:r>
            <a:r>
              <a:rPr lang="en-US" dirty="0" smtClean="0"/>
              <a:t>equilibrium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93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Changes in taxes and transfer </a:t>
            </a:r>
            <a:r>
              <a:rPr lang="en-US" dirty="0" smtClean="0"/>
              <a:t>payments do </a:t>
            </a:r>
            <a:r>
              <a:rPr lang="en-US" dirty="0"/>
              <a:t>not have exactly the same effect as changes in government spending on goods and services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63272" cy="4246539"/>
          </a:xfrm>
        </p:spPr>
        <p:txBody>
          <a:bodyPr/>
          <a:lstStyle/>
          <a:p>
            <a:pPr>
              <a:buFont typeface="Wingdings" charset="2"/>
              <a:buChar char="ü"/>
            </a:pPr>
            <a:r>
              <a:rPr lang="en-US" dirty="0"/>
              <a:t>government purchases </a:t>
            </a:r>
            <a:r>
              <a:rPr lang="en-US" i="1" dirty="0"/>
              <a:t>directly </a:t>
            </a:r>
            <a:r>
              <a:rPr lang="en-US" dirty="0"/>
              <a:t>affect aggregate demand and </a:t>
            </a:r>
            <a:r>
              <a:rPr lang="en-US" dirty="0" smtClean="0"/>
              <a:t>GDP</a:t>
            </a:r>
          </a:p>
          <a:p>
            <a:pPr>
              <a:buFont typeface="Wingdings" charset="2"/>
              <a:buChar char="ü"/>
            </a:pPr>
            <a:endParaRPr lang="en-US" dirty="0"/>
          </a:p>
          <a:p>
            <a:pPr>
              <a:buFont typeface="Wingdings" charset="2"/>
              <a:buChar char="ü"/>
            </a:pPr>
            <a:r>
              <a:rPr lang="en-US" dirty="0"/>
              <a:t>taxes and transfer payments have an </a:t>
            </a:r>
            <a:r>
              <a:rPr lang="en-US" i="1" dirty="0"/>
              <a:t>indirect </a:t>
            </a:r>
            <a:r>
              <a:rPr lang="en-US" dirty="0"/>
              <a:t>effect</a:t>
            </a:r>
            <a:r>
              <a:rPr lang="en-US" i="1" dirty="0"/>
              <a:t>, </a:t>
            </a:r>
            <a:r>
              <a:rPr lang="en-US" dirty="0"/>
              <a:t>based on their effect on consumption or investment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671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 payments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10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13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457200" y="1556793"/>
            <a:ext cx="8229600" cy="136420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payments by government to individuals or firms, including pension payments, unemployment compensation and </a:t>
            </a:r>
            <a:r>
              <a:rPr lang="en-US" dirty="0" smtClean="0"/>
              <a:t>subsidies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70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Changes in </a:t>
            </a:r>
            <a:r>
              <a:rPr lang="en-US" dirty="0" smtClean="0"/>
              <a:t>Taxes </a:t>
            </a:r>
            <a:r>
              <a:rPr lang="en-US" dirty="0"/>
              <a:t>or </a:t>
            </a:r>
            <a:r>
              <a:rPr lang="en-US" dirty="0" smtClean="0"/>
              <a:t>Transfer Payments Directly Affect Disposable Income …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82751"/>
            <a:ext cx="8363272" cy="282248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… but </a:t>
            </a:r>
            <a:r>
              <a:rPr lang="en-US" dirty="0"/>
              <a:t>only </a:t>
            </a:r>
            <a:r>
              <a:rPr lang="en-US" dirty="0" smtClean="0"/>
              <a:t>indirectly consumption </a:t>
            </a:r>
            <a:r>
              <a:rPr lang="en-US" dirty="0"/>
              <a:t>and aggregate </a:t>
            </a:r>
            <a:r>
              <a:rPr lang="en-US" dirty="0" smtClean="0"/>
              <a:t>expenditure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smtClean="0"/>
              <a:t>impact on economic equilibrium less than that of government spending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14</a:t>
            </a:fld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571500" y="4501973"/>
            <a:ext cx="77978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Disposable Income: income </a:t>
            </a:r>
            <a:r>
              <a:rPr lang="en-US" sz="2400" dirty="0"/>
              <a:t>remaining for consumption or saving after subtracting taxes and adding transfer </a:t>
            </a:r>
            <a:r>
              <a:rPr lang="en-US" sz="2400" dirty="0" smtClean="0"/>
              <a:t>payments</a:t>
            </a:r>
          </a:p>
          <a:p>
            <a:r>
              <a:rPr lang="en-US" sz="2400" dirty="0" smtClean="0"/>
              <a:t> </a:t>
            </a:r>
          </a:p>
          <a:p>
            <a:r>
              <a:rPr lang="en-US" sz="2400" dirty="0" smtClean="0"/>
              <a:t> </a:t>
            </a:r>
            <a:r>
              <a:rPr lang="en-US" sz="2400" dirty="0" err="1" smtClean="0"/>
              <a:t>Y</a:t>
            </a:r>
            <a:r>
              <a:rPr lang="en-US" sz="2400" baseline="-25000" dirty="0" err="1" smtClean="0"/>
              <a:t>d</a:t>
            </a:r>
            <a:r>
              <a:rPr lang="en-US" sz="2400" baseline="-25000" dirty="0" smtClean="0"/>
              <a:t> </a:t>
            </a:r>
            <a:r>
              <a:rPr lang="en-US" sz="2400" dirty="0"/>
              <a:t>= Y – T + TR</a:t>
            </a:r>
            <a:endParaRPr lang="de-DE" sz="2400" dirty="0"/>
          </a:p>
          <a:p>
            <a:endParaRPr lang="de-DE" sz="2400" dirty="0"/>
          </a:p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2870200" y="5433020"/>
            <a:ext cx="5168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 = total of taxes paid in the economy </a:t>
            </a:r>
            <a:endParaRPr lang="en-US" sz="1100" dirty="0"/>
          </a:p>
          <a:p>
            <a:r>
              <a:rPr lang="en-US" dirty="0"/>
              <a:t>TR </a:t>
            </a:r>
            <a:r>
              <a:rPr lang="en-US" i="1" dirty="0"/>
              <a:t>= </a:t>
            </a:r>
            <a:r>
              <a:rPr lang="en-US" dirty="0"/>
              <a:t>total of transfer payments from governments to individuals</a:t>
            </a:r>
          </a:p>
        </p:txBody>
      </p:sp>
      <p:sp>
        <p:nvSpPr>
          <p:cNvPr id="8" name="Rechteck 7"/>
          <p:cNvSpPr/>
          <p:nvPr/>
        </p:nvSpPr>
        <p:spPr>
          <a:xfrm>
            <a:off x="571500" y="4501973"/>
            <a:ext cx="7797800" cy="1866874"/>
          </a:xfrm>
          <a:prstGeom prst="rect">
            <a:avLst/>
          </a:prstGeom>
          <a:noFill/>
          <a:ln w="5715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23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Multiplier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15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457200" y="1556792"/>
            <a:ext cx="8229600" cy="1348333"/>
          </a:xfrm>
        </p:spPr>
        <p:txBody>
          <a:bodyPr/>
          <a:lstStyle/>
          <a:p>
            <a:r>
              <a:rPr lang="en-US" dirty="0"/>
              <a:t>the impact of a change in a lump sum tax on economic equilibrium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603251" y="2905125"/>
            <a:ext cx="795726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eaLnBrk="0" hangingPunct="0">
              <a:buFont typeface="+mj-lt"/>
              <a:buAutoNum type="arabicPeriod"/>
            </a:pPr>
            <a:r>
              <a:rPr lang="en-US" sz="2400" dirty="0" smtClean="0"/>
              <a:t>Reduction in consumption: </a:t>
            </a:r>
            <a:endParaRPr lang="en-US" sz="2400" dirty="0"/>
          </a:p>
          <a:p>
            <a:pPr marL="457200" indent="-457200" eaLnBrk="0" hangingPunct="0">
              <a:buFont typeface="+mj-lt"/>
              <a:buAutoNum type="arabicPeriod"/>
            </a:pPr>
            <a:endParaRPr lang="en-US" sz="2400" dirty="0" smtClean="0"/>
          </a:p>
          <a:p>
            <a:pPr eaLnBrk="0" hangingPunct="0"/>
            <a:r>
              <a:rPr lang="en-US" sz="2400" dirty="0"/>
              <a:t> </a:t>
            </a:r>
            <a:endParaRPr lang="de-DE" sz="2400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007484"/>
              </p:ext>
            </p:extLst>
          </p:nvPr>
        </p:nvGraphicFramePr>
        <p:xfrm>
          <a:off x="1219200" y="3470275"/>
          <a:ext cx="1930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" name="Formel" r:id="rId3" imgW="965200" imgH="215900" progId="Equation.3">
                  <p:embed/>
                </p:oleObj>
              </mc:Choice>
              <mc:Fallback>
                <p:oleObj name="Formel" r:id="rId3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3470275"/>
                        <a:ext cx="19304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682586"/>
              </p:ext>
            </p:extLst>
          </p:nvPr>
        </p:nvGraphicFramePr>
        <p:xfrm>
          <a:off x="1181100" y="5813425"/>
          <a:ext cx="4292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8" name="Formel" r:id="rId5" imgW="2146300" imgH="215900" progId="Equation.3">
                  <p:embed/>
                </p:oleObj>
              </mc:Choice>
              <mc:Fallback>
                <p:oleObj name="Formel" r:id="rId5" imgW="2146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81100" y="5813425"/>
                        <a:ext cx="42926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feld 9"/>
          <p:cNvSpPr txBox="1"/>
          <p:nvPr/>
        </p:nvSpPr>
        <p:spPr>
          <a:xfrm>
            <a:off x="583850" y="4077841"/>
            <a:ext cx="795726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eaLnBrk="0" hangingPunct="0">
              <a:buFont typeface="+mj-lt"/>
              <a:buAutoNum type="arabicPeriod" startAt="2"/>
            </a:pPr>
            <a:r>
              <a:rPr lang="en-US" sz="2400" dirty="0" smtClean="0"/>
              <a:t>Reduction </a:t>
            </a:r>
            <a:r>
              <a:rPr lang="en-US" sz="2400" dirty="0"/>
              <a:t>in consumption has the regular multiplier effect on equilibrium income.</a:t>
            </a:r>
          </a:p>
          <a:p>
            <a:pPr eaLnBrk="0" hangingPunct="0"/>
            <a:r>
              <a:rPr lang="en-US" sz="2400" dirty="0"/>
              <a:t>	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043574" y="5065701"/>
            <a:ext cx="77736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2400" dirty="0"/>
              <a:t>The combined </a:t>
            </a:r>
            <a:r>
              <a:rPr lang="en-US" sz="2400" dirty="0" smtClean="0"/>
              <a:t>effect:</a:t>
            </a:r>
            <a:r>
              <a:rPr lang="de-DE" sz="2400" dirty="0" smtClean="0"/>
              <a:t> </a:t>
            </a:r>
            <a:endParaRPr lang="en-US" sz="2400" dirty="0"/>
          </a:p>
          <a:p>
            <a:pPr marL="457200" indent="-457200" eaLnBrk="0" hangingPunct="0">
              <a:buFont typeface="+mj-lt"/>
              <a:buAutoNum type="arabicPeriod" startAt="2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54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Changes in Taxes or Transfer Payments 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tax </a:t>
            </a:r>
            <a:r>
              <a:rPr lang="en-US" dirty="0"/>
              <a:t>increase has a </a:t>
            </a:r>
            <a:r>
              <a:rPr lang="en-US" dirty="0" err="1"/>
              <a:t>contractionary</a:t>
            </a:r>
            <a:r>
              <a:rPr lang="en-US" dirty="0"/>
              <a:t> </a:t>
            </a:r>
            <a:r>
              <a:rPr lang="en-US" dirty="0" smtClean="0"/>
              <a:t>effect</a:t>
            </a:r>
          </a:p>
          <a:p>
            <a:r>
              <a:rPr lang="en-US" dirty="0" smtClean="0"/>
              <a:t>tax </a:t>
            </a:r>
            <a:r>
              <a:rPr lang="en-US" dirty="0"/>
              <a:t>cut </a:t>
            </a:r>
            <a:r>
              <a:rPr lang="en-US" dirty="0" smtClean="0"/>
              <a:t>has an </a:t>
            </a:r>
            <a:r>
              <a:rPr lang="en-US" dirty="0"/>
              <a:t>expansionary effect</a:t>
            </a:r>
            <a:r>
              <a:rPr lang="de-DE" dirty="0"/>
              <a:t> </a:t>
            </a:r>
            <a:endParaRPr lang="de-DE" dirty="0" smtClean="0"/>
          </a:p>
          <a:p>
            <a:r>
              <a:rPr lang="en-US" dirty="0" smtClean="0"/>
              <a:t>a </a:t>
            </a:r>
            <a:r>
              <a:rPr lang="en-US" dirty="0"/>
              <a:t>cut in transfer payments, like an increase in taxes, will be </a:t>
            </a:r>
            <a:r>
              <a:rPr lang="en-US" dirty="0" err="1"/>
              <a:t>contractionary</a:t>
            </a:r>
            <a:r>
              <a:rPr lang="en-US" dirty="0"/>
              <a:t>, tending to lower economic </a:t>
            </a:r>
            <a:r>
              <a:rPr lang="en-US" dirty="0" smtClean="0"/>
              <a:t>equilibrium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548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23171" cy="850106"/>
          </a:xfrm>
        </p:spPr>
        <p:txBody>
          <a:bodyPr>
            <a:noAutofit/>
          </a:bodyPr>
          <a:lstStyle/>
          <a:p>
            <a:r>
              <a:rPr lang="en-US" dirty="0" smtClean="0"/>
              <a:t>Changes in government spending vs. </a:t>
            </a:r>
            <a:r>
              <a:rPr lang="en-US" dirty="0" smtClean="0"/>
              <a:t>in taxes (</a:t>
            </a:r>
            <a:r>
              <a:rPr lang="en-US" dirty="0" err="1" smtClean="0"/>
              <a:t>mpc</a:t>
            </a:r>
            <a:r>
              <a:rPr lang="en-US" dirty="0" smtClean="0"/>
              <a:t>=0.8)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17</a:t>
            </a:fld>
            <a:endParaRPr lang="de-DE"/>
          </a:p>
        </p:txBody>
      </p:sp>
      <p:sp>
        <p:nvSpPr>
          <p:cNvPr id="9" name="Inhaltsplatzhalter 2"/>
          <p:cNvSpPr txBox="1">
            <a:spLocks/>
          </p:cNvSpPr>
          <p:nvPr/>
        </p:nvSpPr>
        <p:spPr>
          <a:xfrm>
            <a:off x="375238" y="1446737"/>
            <a:ext cx="2743229" cy="688177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spending </a:t>
            </a:r>
            <a:r>
              <a:rPr lang="en-US" dirty="0" smtClean="0"/>
              <a:t>increases directly expenditure</a:t>
            </a:r>
          </a:p>
          <a:p>
            <a:endParaRPr lang="en-US" dirty="0"/>
          </a:p>
        </p:txBody>
      </p:sp>
      <p:sp>
        <p:nvSpPr>
          <p:cNvPr id="15" name="Inhaltsplatzhalter 2"/>
          <p:cNvSpPr txBox="1">
            <a:spLocks/>
          </p:cNvSpPr>
          <p:nvPr/>
        </p:nvSpPr>
        <p:spPr>
          <a:xfrm>
            <a:off x="398309" y="3513485"/>
            <a:ext cx="2743229" cy="688177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/>
              <a:t>first round </a:t>
            </a:r>
            <a:r>
              <a:rPr lang="en-US" sz="2400" dirty="0" smtClean="0"/>
              <a:t>effect </a:t>
            </a:r>
            <a:r>
              <a:rPr lang="en-US" sz="2400" dirty="0" smtClean="0"/>
              <a:t>on AE: </a:t>
            </a:r>
            <a:r>
              <a:rPr lang="en-US" sz="2400" b="1" dirty="0" smtClean="0">
                <a:solidFill>
                  <a:srgbClr val="000000"/>
                </a:solidFill>
              </a:rPr>
              <a:t>+50</a:t>
            </a:r>
          </a:p>
          <a:p>
            <a:endParaRPr lang="en-US" dirty="0"/>
          </a:p>
        </p:txBody>
      </p:sp>
      <p:sp>
        <p:nvSpPr>
          <p:cNvPr id="16" name="Inhaltsplatzhalter 2"/>
          <p:cNvSpPr txBox="1">
            <a:spLocks/>
          </p:cNvSpPr>
          <p:nvPr/>
        </p:nvSpPr>
        <p:spPr>
          <a:xfrm>
            <a:off x="6544557" y="2538573"/>
            <a:ext cx="2274771" cy="629991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/>
              <a:t>consumption increases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(50 </a:t>
            </a:r>
            <a:r>
              <a:rPr lang="mr-IN" sz="2400" dirty="0" smtClean="0"/>
              <a:t>–</a:t>
            </a:r>
            <a:r>
              <a:rPr lang="en-US" sz="2400" dirty="0" smtClean="0"/>
              <a:t> 10 = 40)</a:t>
            </a:r>
            <a:endParaRPr lang="en-US" sz="2400" dirty="0"/>
          </a:p>
        </p:txBody>
      </p:sp>
      <p:sp>
        <p:nvSpPr>
          <p:cNvPr id="17" name="Inhaltsplatzhalter 2"/>
          <p:cNvSpPr txBox="1">
            <a:spLocks/>
          </p:cNvSpPr>
          <p:nvPr/>
        </p:nvSpPr>
        <p:spPr>
          <a:xfrm>
            <a:off x="6084742" y="3513485"/>
            <a:ext cx="2743229" cy="688177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/>
              <a:t>first round effect </a:t>
            </a:r>
            <a:r>
              <a:rPr lang="en-US" sz="2400" dirty="0" smtClean="0"/>
              <a:t>on AE: </a:t>
            </a:r>
            <a:r>
              <a:rPr lang="en-US" sz="2400" b="1" dirty="0" smtClean="0"/>
              <a:t>+</a:t>
            </a:r>
            <a:r>
              <a:rPr lang="en-US" sz="2400" b="1" dirty="0" smtClean="0"/>
              <a:t>40</a:t>
            </a:r>
            <a:endParaRPr lang="en-US" sz="2400" b="1" dirty="0" smtClean="0"/>
          </a:p>
        </p:txBody>
      </p:sp>
      <p:cxnSp>
        <p:nvCxnSpPr>
          <p:cNvPr id="26" name="Gerade Verbindung mit Pfeil 25"/>
          <p:cNvCxnSpPr/>
          <p:nvPr/>
        </p:nvCxnSpPr>
        <p:spPr>
          <a:xfrm>
            <a:off x="5195401" y="2198885"/>
            <a:ext cx="0" cy="276104"/>
          </a:xfrm>
          <a:prstGeom prst="straightConnector1">
            <a:avLst/>
          </a:prstGeom>
          <a:ln w="57150" cmpd="sng">
            <a:solidFill>
              <a:srgbClr val="31859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>
            <a:off x="1683624" y="2362101"/>
            <a:ext cx="0" cy="1006431"/>
          </a:xfrm>
          <a:prstGeom prst="straightConnector1">
            <a:avLst/>
          </a:prstGeom>
          <a:ln w="57150" cmpd="sng">
            <a:solidFill>
              <a:schemeClr val="accent5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Inhaltsplatzhalter 2"/>
          <p:cNvSpPr txBox="1">
            <a:spLocks/>
          </p:cNvSpPr>
          <p:nvPr/>
        </p:nvSpPr>
        <p:spPr>
          <a:xfrm>
            <a:off x="4599148" y="1443846"/>
            <a:ext cx="4228823" cy="690254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households’ disposable income increases by 50</a:t>
            </a:r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221868" y="738851"/>
            <a:ext cx="3122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Government increases spending by </a:t>
            </a:r>
            <a:r>
              <a:rPr lang="en-US" sz="2000" b="1" dirty="0" smtClean="0"/>
              <a:t>50 (</a:t>
            </a:r>
            <a:r>
              <a:rPr lang="el-GR" sz="2000" b="1" dirty="0" smtClean="0"/>
              <a:t>Δ</a:t>
            </a:r>
            <a:r>
              <a:rPr lang="en-US" sz="2000" b="1" dirty="0" smtClean="0"/>
              <a:t>G=50)</a:t>
            </a:r>
            <a:endParaRPr lang="en-US" sz="2000" b="1" dirty="0"/>
          </a:p>
        </p:txBody>
      </p:sp>
      <p:sp>
        <p:nvSpPr>
          <p:cNvPr id="18" name="Rechteck 17"/>
          <p:cNvSpPr/>
          <p:nvPr/>
        </p:nvSpPr>
        <p:spPr>
          <a:xfrm>
            <a:off x="4574900" y="753931"/>
            <a:ext cx="366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Taxes are cut </a:t>
            </a:r>
            <a:r>
              <a:rPr lang="en-US" sz="2000" b="1" dirty="0" smtClean="0"/>
              <a:t>by 50</a:t>
            </a:r>
          </a:p>
          <a:p>
            <a:pPr algn="ctr"/>
            <a:r>
              <a:rPr lang="en-US" sz="2000" b="1" dirty="0"/>
              <a:t>(</a:t>
            </a:r>
            <a:r>
              <a:rPr lang="el-GR" sz="2000" b="1" dirty="0" smtClean="0"/>
              <a:t>Δ</a:t>
            </a:r>
            <a:r>
              <a:rPr lang="de-DE" sz="2000" b="1" dirty="0" smtClean="0"/>
              <a:t>T</a:t>
            </a:r>
            <a:r>
              <a:rPr lang="en-US" sz="2000" b="1" dirty="0" smtClean="0"/>
              <a:t>=-50</a:t>
            </a:r>
            <a:r>
              <a:rPr lang="en-US" sz="2000" b="1" dirty="0"/>
              <a:t>)</a:t>
            </a:r>
          </a:p>
          <a:p>
            <a:pPr algn="ctr"/>
            <a:endParaRPr lang="en-US" sz="2000" b="1" dirty="0"/>
          </a:p>
        </p:txBody>
      </p:sp>
      <p:sp>
        <p:nvSpPr>
          <p:cNvPr id="27" name="Inhaltsplatzhalter 2"/>
          <p:cNvSpPr txBox="1">
            <a:spLocks/>
          </p:cNvSpPr>
          <p:nvPr/>
        </p:nvSpPr>
        <p:spPr>
          <a:xfrm>
            <a:off x="4482297" y="2538573"/>
            <a:ext cx="1746853" cy="629992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/>
              <a:t>savings increase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(0.2*50 </a:t>
            </a:r>
            <a:r>
              <a:rPr lang="en-US" sz="2400" dirty="0" smtClean="0"/>
              <a:t>= 40)</a:t>
            </a:r>
            <a:endParaRPr lang="en-US" sz="2400" dirty="0"/>
          </a:p>
        </p:txBody>
      </p:sp>
      <p:cxnSp>
        <p:nvCxnSpPr>
          <p:cNvPr id="41" name="Gerade Verbindung mit Pfeil 40"/>
          <p:cNvCxnSpPr/>
          <p:nvPr/>
        </p:nvCxnSpPr>
        <p:spPr>
          <a:xfrm>
            <a:off x="3125990" y="5328505"/>
            <a:ext cx="0" cy="256649"/>
          </a:xfrm>
          <a:prstGeom prst="straightConnector1">
            <a:avLst/>
          </a:prstGeom>
          <a:ln w="57150" cmpd="sng">
            <a:solidFill>
              <a:srgbClr val="31859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/>
          <p:cNvCxnSpPr/>
          <p:nvPr/>
        </p:nvCxnSpPr>
        <p:spPr>
          <a:xfrm>
            <a:off x="7901991" y="5328504"/>
            <a:ext cx="0" cy="256649"/>
          </a:xfrm>
          <a:prstGeom prst="straightConnector1">
            <a:avLst/>
          </a:prstGeom>
          <a:ln w="57150" cmpd="sng">
            <a:solidFill>
              <a:srgbClr val="31859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Inhaltsplatzhalter 2"/>
          <p:cNvSpPr txBox="1">
            <a:spLocks/>
          </p:cNvSpPr>
          <p:nvPr/>
        </p:nvSpPr>
        <p:spPr>
          <a:xfrm>
            <a:off x="1055329" y="6147150"/>
            <a:ext cx="3343416" cy="68817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/>
              <a:t>Total </a:t>
            </a:r>
            <a:r>
              <a:rPr lang="en-US" sz="2400" dirty="0" smtClean="0"/>
              <a:t>effect </a:t>
            </a:r>
            <a:r>
              <a:rPr lang="en-US" sz="2400" dirty="0" smtClean="0"/>
              <a:t>on AE: </a:t>
            </a:r>
            <a:r>
              <a:rPr lang="en-US" sz="2400" b="1" dirty="0" smtClean="0">
                <a:solidFill>
                  <a:srgbClr val="000000"/>
                </a:solidFill>
              </a:rPr>
              <a:t>+250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</a:rPr>
              <a:t>mult</a:t>
            </a:r>
            <a:r>
              <a:rPr lang="en-US" sz="2400" dirty="0" smtClean="0">
                <a:solidFill>
                  <a:srgbClr val="000000"/>
                </a:solidFill>
              </a:rPr>
              <a:t>*</a:t>
            </a:r>
            <a:r>
              <a:rPr lang="el-GR" sz="2400" dirty="0" smtClean="0">
                <a:solidFill>
                  <a:srgbClr val="000000"/>
                </a:solidFill>
              </a:rPr>
              <a:t>Δ</a:t>
            </a:r>
            <a:r>
              <a:rPr lang="de-DE" sz="2400" dirty="0" smtClean="0">
                <a:solidFill>
                  <a:srgbClr val="000000"/>
                </a:solidFill>
              </a:rPr>
              <a:t>G)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dirty="0"/>
          </a:p>
        </p:txBody>
      </p:sp>
      <p:cxnSp>
        <p:nvCxnSpPr>
          <p:cNvPr id="44" name="Gerade Verbindung mit Pfeil 43"/>
          <p:cNvCxnSpPr/>
          <p:nvPr/>
        </p:nvCxnSpPr>
        <p:spPr>
          <a:xfrm>
            <a:off x="8221809" y="2213233"/>
            <a:ext cx="0" cy="276104"/>
          </a:xfrm>
          <a:prstGeom prst="straightConnector1">
            <a:avLst/>
          </a:prstGeom>
          <a:ln w="57150" cmpd="sng">
            <a:solidFill>
              <a:srgbClr val="31859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mit Pfeil 44"/>
          <p:cNvCxnSpPr/>
          <p:nvPr/>
        </p:nvCxnSpPr>
        <p:spPr>
          <a:xfrm>
            <a:off x="7690585" y="3230480"/>
            <a:ext cx="0" cy="276104"/>
          </a:xfrm>
          <a:prstGeom prst="straightConnector1">
            <a:avLst/>
          </a:prstGeom>
          <a:ln w="57150" cmpd="sng">
            <a:solidFill>
              <a:srgbClr val="31859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Inhaltsplatzhalter 2"/>
          <p:cNvSpPr txBox="1">
            <a:spLocks/>
          </p:cNvSpPr>
          <p:nvPr/>
        </p:nvSpPr>
        <p:spPr>
          <a:xfrm>
            <a:off x="2019766" y="4591539"/>
            <a:ext cx="2274771" cy="629991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/>
              <a:t>consumption increases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(50 </a:t>
            </a:r>
            <a:r>
              <a:rPr lang="mr-IN" sz="2400" dirty="0" smtClean="0"/>
              <a:t>–</a:t>
            </a:r>
            <a:r>
              <a:rPr lang="en-US" sz="2400" dirty="0" smtClean="0"/>
              <a:t> 10 = 40)</a:t>
            </a:r>
            <a:endParaRPr lang="en-US" sz="2400" dirty="0"/>
          </a:p>
        </p:txBody>
      </p:sp>
      <p:cxnSp>
        <p:nvCxnSpPr>
          <p:cNvPr id="50" name="Gerade Verbindung mit Pfeil 49"/>
          <p:cNvCxnSpPr/>
          <p:nvPr/>
        </p:nvCxnSpPr>
        <p:spPr>
          <a:xfrm>
            <a:off x="849727" y="4251851"/>
            <a:ext cx="0" cy="276104"/>
          </a:xfrm>
          <a:prstGeom prst="straightConnector1">
            <a:avLst/>
          </a:prstGeom>
          <a:ln w="57150" cmpd="sng">
            <a:solidFill>
              <a:srgbClr val="31859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Inhaltsplatzhalter 2"/>
          <p:cNvSpPr txBox="1">
            <a:spLocks/>
          </p:cNvSpPr>
          <p:nvPr/>
        </p:nvSpPr>
        <p:spPr>
          <a:xfrm>
            <a:off x="136623" y="4591539"/>
            <a:ext cx="1746853" cy="629992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/>
              <a:t>savings increase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(0.2*50 </a:t>
            </a:r>
            <a:r>
              <a:rPr lang="en-US" sz="2400" dirty="0" smtClean="0"/>
              <a:t>= 40)</a:t>
            </a:r>
            <a:endParaRPr lang="en-US" sz="2400" dirty="0"/>
          </a:p>
        </p:txBody>
      </p:sp>
      <p:cxnSp>
        <p:nvCxnSpPr>
          <p:cNvPr id="52" name="Gerade Verbindung mit Pfeil 51"/>
          <p:cNvCxnSpPr/>
          <p:nvPr/>
        </p:nvCxnSpPr>
        <p:spPr>
          <a:xfrm>
            <a:off x="2778855" y="4266447"/>
            <a:ext cx="0" cy="276104"/>
          </a:xfrm>
          <a:prstGeom prst="straightConnector1">
            <a:avLst/>
          </a:prstGeom>
          <a:ln w="57150" cmpd="sng">
            <a:solidFill>
              <a:srgbClr val="31859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Inhaltsplatzhalter 2"/>
          <p:cNvSpPr txBox="1">
            <a:spLocks/>
          </p:cNvSpPr>
          <p:nvPr/>
        </p:nvSpPr>
        <p:spPr>
          <a:xfrm>
            <a:off x="6705600" y="4591787"/>
            <a:ext cx="2274771" cy="622865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/>
              <a:t>consumption increases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(40 </a:t>
            </a:r>
            <a:r>
              <a:rPr lang="mr-IN" sz="2400" dirty="0" smtClean="0"/>
              <a:t>–</a:t>
            </a:r>
            <a:r>
              <a:rPr lang="en-US" sz="2400" dirty="0" smtClean="0"/>
              <a:t> </a:t>
            </a:r>
            <a:r>
              <a:rPr lang="en-US" sz="2400" dirty="0" smtClean="0"/>
              <a:t>8 </a:t>
            </a:r>
            <a:r>
              <a:rPr lang="en-US" sz="2400" dirty="0" smtClean="0"/>
              <a:t>= </a:t>
            </a:r>
            <a:r>
              <a:rPr lang="en-US" sz="2400" dirty="0" smtClean="0"/>
              <a:t>32)</a:t>
            </a:r>
            <a:endParaRPr lang="en-US" sz="2400" dirty="0"/>
          </a:p>
        </p:txBody>
      </p:sp>
      <p:cxnSp>
        <p:nvCxnSpPr>
          <p:cNvPr id="54" name="Gerade Verbindung mit Pfeil 53"/>
          <p:cNvCxnSpPr/>
          <p:nvPr/>
        </p:nvCxnSpPr>
        <p:spPr>
          <a:xfrm>
            <a:off x="6263806" y="4266447"/>
            <a:ext cx="0" cy="276104"/>
          </a:xfrm>
          <a:prstGeom prst="straightConnector1">
            <a:avLst/>
          </a:prstGeom>
          <a:ln w="57150" cmpd="sng">
            <a:solidFill>
              <a:srgbClr val="31859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Inhaltsplatzhalter 2"/>
          <p:cNvSpPr txBox="1">
            <a:spLocks/>
          </p:cNvSpPr>
          <p:nvPr/>
        </p:nvSpPr>
        <p:spPr>
          <a:xfrm>
            <a:off x="4806347" y="4591787"/>
            <a:ext cx="1746853" cy="629743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/>
              <a:t>savings increase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(0.2*40 </a:t>
            </a:r>
            <a:r>
              <a:rPr lang="en-US" sz="2400" dirty="0" smtClean="0"/>
              <a:t>= </a:t>
            </a:r>
            <a:r>
              <a:rPr lang="en-US" sz="2400" dirty="0" smtClean="0"/>
              <a:t>8)</a:t>
            </a:r>
            <a:endParaRPr lang="en-US" sz="2400" dirty="0"/>
          </a:p>
        </p:txBody>
      </p:sp>
      <p:cxnSp>
        <p:nvCxnSpPr>
          <p:cNvPr id="56" name="Gerade Verbindung mit Pfeil 55"/>
          <p:cNvCxnSpPr/>
          <p:nvPr/>
        </p:nvCxnSpPr>
        <p:spPr>
          <a:xfrm>
            <a:off x="8374209" y="4266447"/>
            <a:ext cx="0" cy="276104"/>
          </a:xfrm>
          <a:prstGeom prst="straightConnector1">
            <a:avLst/>
          </a:prstGeom>
          <a:ln w="57150" cmpd="sng">
            <a:solidFill>
              <a:srgbClr val="31859C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feld 57"/>
          <p:cNvSpPr txBox="1"/>
          <p:nvPr/>
        </p:nvSpPr>
        <p:spPr>
          <a:xfrm>
            <a:off x="2906218" y="5521916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chemeClr val="accent1"/>
                </a:solidFill>
                <a:latin typeface="+mj-lt"/>
              </a:rPr>
              <a:t>…</a:t>
            </a:r>
            <a:endParaRPr lang="de-DE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7681943" y="5519330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chemeClr val="accent1"/>
                </a:solidFill>
                <a:latin typeface="+mj-lt"/>
              </a:rPr>
              <a:t>…</a:t>
            </a:r>
            <a:endParaRPr lang="de-DE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0" name="Inhaltsplatzhalter 2"/>
          <p:cNvSpPr txBox="1">
            <a:spLocks/>
          </p:cNvSpPr>
          <p:nvPr/>
        </p:nvSpPr>
        <p:spPr>
          <a:xfrm>
            <a:off x="5197071" y="6147149"/>
            <a:ext cx="3343416" cy="68817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/>
              <a:t>Total </a:t>
            </a:r>
            <a:r>
              <a:rPr lang="en-US" sz="2400" dirty="0" smtClean="0"/>
              <a:t>effect </a:t>
            </a:r>
            <a:r>
              <a:rPr lang="en-US" sz="2400" dirty="0" smtClean="0"/>
              <a:t>on AE: </a:t>
            </a:r>
            <a:r>
              <a:rPr lang="en-US" sz="2400" b="1" dirty="0" smtClean="0">
                <a:solidFill>
                  <a:srgbClr val="000000"/>
                </a:solidFill>
              </a:rPr>
              <a:t>+200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(-</a:t>
            </a:r>
            <a:r>
              <a:rPr lang="en-US" sz="2400" dirty="0" err="1" smtClean="0">
                <a:solidFill>
                  <a:srgbClr val="000000"/>
                </a:solidFill>
              </a:rPr>
              <a:t>mpc</a:t>
            </a:r>
            <a:r>
              <a:rPr lang="en-US" sz="2400" dirty="0" smtClean="0">
                <a:solidFill>
                  <a:srgbClr val="000000"/>
                </a:solidFill>
              </a:rPr>
              <a:t>*</a:t>
            </a:r>
            <a:r>
              <a:rPr lang="en-US" sz="2400" dirty="0" err="1" smtClean="0">
                <a:solidFill>
                  <a:srgbClr val="000000"/>
                </a:solidFill>
              </a:rPr>
              <a:t>mult</a:t>
            </a:r>
            <a:r>
              <a:rPr lang="en-US" sz="2400" dirty="0" smtClean="0">
                <a:solidFill>
                  <a:srgbClr val="000000"/>
                </a:solidFill>
              </a:rPr>
              <a:t>*</a:t>
            </a:r>
            <a:r>
              <a:rPr lang="el-GR" sz="2400" dirty="0" smtClean="0">
                <a:solidFill>
                  <a:srgbClr val="000000"/>
                </a:solidFill>
              </a:rPr>
              <a:t>Δ</a:t>
            </a:r>
            <a:r>
              <a:rPr lang="de-DE" sz="2400" dirty="0" smtClean="0">
                <a:solidFill>
                  <a:srgbClr val="000000"/>
                </a:solidFill>
              </a:rPr>
              <a:t>G)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Do the effects of an increase in government spending and an increase in taxes cancel each other out?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9"/>
            <a:ext cx="8363272" cy="33807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No!</a:t>
            </a:r>
          </a:p>
          <a:p>
            <a:r>
              <a:rPr lang="en-US" dirty="0" smtClean="0">
                <a:sym typeface="Wingdings"/>
              </a:rPr>
              <a:t>tax multiplier smaller than government multiplier</a:t>
            </a:r>
          </a:p>
          <a:p>
            <a:r>
              <a:rPr lang="en-US" dirty="0"/>
              <a:t>a net positive effect on aggregate expenditure and </a:t>
            </a:r>
            <a:r>
              <a:rPr lang="en-US" dirty="0" smtClean="0"/>
              <a:t>equilibrium</a:t>
            </a:r>
            <a:r>
              <a:rPr lang="de-DE" dirty="0" smtClean="0"/>
              <a:t> </a:t>
            </a:r>
          </a:p>
          <a:p>
            <a:r>
              <a:rPr lang="en-US" dirty="0"/>
              <a:t>difference between the two multipliers equals </a:t>
            </a:r>
            <a:r>
              <a:rPr lang="en-US" dirty="0" smtClean="0"/>
              <a:t>1 </a:t>
            </a:r>
          </a:p>
          <a:p>
            <a:endParaRPr lang="en-US" sz="1400" dirty="0" smtClean="0"/>
          </a:p>
          <a:p>
            <a:pPr marL="0" indent="0">
              <a:buNone/>
            </a:pPr>
            <a:r>
              <a:rPr lang="en-US" b="1" dirty="0" smtClean="0"/>
              <a:t>balanced </a:t>
            </a:r>
            <a:r>
              <a:rPr lang="en-US" b="1" dirty="0"/>
              <a:t>budget multiplier: </a:t>
            </a:r>
            <a:r>
              <a:rPr lang="en-US" dirty="0"/>
              <a:t>the impact on equilibrium output of simultaneous increases of equal size in government spending and taxes</a:t>
            </a:r>
            <a:endParaRPr lang="de-DE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10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18</a:t>
            </a:fld>
            <a:endParaRPr lang="de-DE"/>
          </a:p>
        </p:txBody>
      </p:sp>
      <p:grpSp>
        <p:nvGrpSpPr>
          <p:cNvPr id="9" name="Gruppierung 8"/>
          <p:cNvGrpSpPr/>
          <p:nvPr/>
        </p:nvGrpSpPr>
        <p:grpSpPr>
          <a:xfrm>
            <a:off x="742950" y="5524500"/>
            <a:ext cx="1511300" cy="891795"/>
            <a:chOff x="742950" y="5524500"/>
            <a:chExt cx="1511300" cy="891795"/>
          </a:xfrm>
        </p:grpSpPr>
        <p:sp>
          <p:nvSpPr>
            <p:cNvPr id="6" name="Rechteck 5"/>
            <p:cNvSpPr/>
            <p:nvPr/>
          </p:nvSpPr>
          <p:spPr>
            <a:xfrm>
              <a:off x="742950" y="5524500"/>
              <a:ext cx="1511300" cy="703239"/>
            </a:xfrm>
            <a:prstGeom prst="rect">
              <a:avLst/>
            </a:prstGeom>
            <a:noFill/>
            <a:ln w="57150" cmpd="sng">
              <a:solidFill>
                <a:srgbClr val="E46C0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853389" y="5585298"/>
              <a:ext cx="12879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ΔY = ΔG</a:t>
              </a:r>
              <a:r>
                <a:rPr lang="de-DE" sz="2400" dirty="0"/>
                <a:t> </a:t>
              </a:r>
              <a:endParaRPr lang="en-US" sz="2400" dirty="0"/>
            </a:p>
            <a:p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1485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Figure 10.2 A Macroeconomic Model with Government Spending and Taxes</a:t>
            </a:r>
            <a:r>
              <a:rPr lang="de-DE" dirty="0" smtClean="0"/>
              <a:t/>
            </a:r>
            <a:br>
              <a:rPr lang="de-DE" dirty="0" smtClean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19</a:t>
            </a:fld>
            <a:endParaRPr lang="de-DE"/>
          </a:p>
        </p:txBody>
      </p:sp>
      <p:grpSp>
        <p:nvGrpSpPr>
          <p:cNvPr id="6" name="Gruppierung 5"/>
          <p:cNvGrpSpPr>
            <a:grpSpLocks noChangeAspect="1"/>
          </p:cNvGrpSpPr>
          <p:nvPr/>
        </p:nvGrpSpPr>
        <p:grpSpPr>
          <a:xfrm>
            <a:off x="325246" y="1444500"/>
            <a:ext cx="6479976" cy="5510898"/>
            <a:chOff x="76200" y="228600"/>
            <a:chExt cx="8382000" cy="7128492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685800" y="304800"/>
              <a:ext cx="5105400" cy="4800600"/>
            </a:xfrm>
            <a:prstGeom prst="ellips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76200" y="1113869"/>
              <a:ext cx="1981200" cy="47774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Output </a:t>
              </a:r>
              <a:r>
                <a:rPr lang="en-US" i="1" dirty="0">
                  <a:cs typeface="Arial" pitchFamily="34" charset="0"/>
                </a:rPr>
                <a:t>(Y)</a:t>
              </a:r>
            </a:p>
          </p:txBody>
        </p:sp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4495800" y="1190068"/>
              <a:ext cx="2133599" cy="47774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Income </a:t>
              </a:r>
              <a:r>
                <a:rPr lang="en-US" i="1" dirty="0">
                  <a:cs typeface="Arial" pitchFamily="34" charset="0"/>
                </a:rPr>
                <a:t>(Y)</a:t>
              </a: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152400" y="3933269"/>
              <a:ext cx="2362201" cy="47774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Spending </a:t>
              </a:r>
              <a:r>
                <a:rPr lang="en-US" i="1" dirty="0">
                  <a:cs typeface="Arial" pitchFamily="34" charset="0"/>
                </a:rPr>
                <a:t>(</a:t>
              </a:r>
              <a:r>
                <a:rPr lang="en-US" i="1" dirty="0" smtClean="0">
                  <a:cs typeface="Arial" pitchFamily="34" charset="0"/>
                </a:rPr>
                <a:t>AE)</a:t>
              </a:r>
              <a:endParaRPr lang="en-US" i="1" dirty="0">
                <a:cs typeface="Arial" pitchFamily="34" charset="0"/>
              </a:endParaRP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4648200" y="2694959"/>
              <a:ext cx="2362201" cy="477741"/>
            </a:xfrm>
            <a:prstGeom prst="rect">
              <a:avLst/>
            </a:prstGeom>
            <a:solidFill>
              <a:srgbClr val="C0C0C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consumption </a:t>
              </a:r>
              <a:r>
                <a:rPr lang="en-US" i="1" dirty="0">
                  <a:cs typeface="Arial" pitchFamily="34" charset="0"/>
                </a:rPr>
                <a:t>(C)</a:t>
              </a: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6477000" y="3505199"/>
              <a:ext cx="1981200" cy="1194352"/>
            </a:xfrm>
            <a:prstGeom prst="rect">
              <a:avLst/>
            </a:prstGeom>
            <a:solidFill>
              <a:srgbClr val="C0C0C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cs typeface="Arial" pitchFamily="34" charset="0"/>
                </a:rPr>
                <a:t>Banks and </a:t>
              </a:r>
              <a:r>
                <a:rPr lang="en-US" dirty="0" smtClean="0">
                  <a:cs typeface="Arial" pitchFamily="34" charset="0"/>
                </a:rPr>
                <a:t>Financial </a:t>
              </a:r>
              <a:r>
                <a:rPr lang="en-US" dirty="0">
                  <a:cs typeface="Arial" pitchFamily="34" charset="0"/>
                </a:rPr>
                <a:t>System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884250" y="6238875"/>
              <a:ext cx="2362201" cy="419478"/>
            </a:xfrm>
            <a:prstGeom prst="rect">
              <a:avLst/>
            </a:prstGeom>
            <a:solidFill>
              <a:srgbClr val="C0C0C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>
                  <a:cs typeface="Arial" pitchFamily="34" charset="0"/>
                </a:rPr>
                <a:t>Government</a:t>
              </a:r>
            </a:p>
          </p:txBody>
        </p:sp>
        <p:sp>
          <p:nvSpPr>
            <p:cNvPr id="14" name="Text Box 16"/>
            <p:cNvSpPr txBox="1">
              <a:spLocks noChangeArrowheads="1"/>
            </p:cNvSpPr>
            <p:nvPr/>
          </p:nvSpPr>
          <p:spPr bwMode="auto">
            <a:xfrm>
              <a:off x="2209800" y="685800"/>
              <a:ext cx="2133600" cy="94382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>
                  <a:cs typeface="Arial" pitchFamily="34" charset="0"/>
                </a:rPr>
                <a:t>Production generates income to </a:t>
              </a:r>
              <a:r>
                <a:rPr lang="en-US" sz="1600" b="1" dirty="0">
                  <a:cs typeface="Arial" pitchFamily="34" charset="0"/>
                </a:rPr>
                <a:t>households</a:t>
              </a:r>
              <a:endParaRPr lang="en-US" sz="1600" b="1" i="1" dirty="0">
                <a:cs typeface="Arial" pitchFamily="34" charset="0"/>
              </a:endParaRPr>
            </a:p>
          </p:txBody>
        </p:sp>
        <p:sp>
          <p:nvSpPr>
            <p:cNvPr id="15" name="AutoShape 27"/>
            <p:cNvSpPr>
              <a:spLocks noChangeArrowheads="1"/>
            </p:cNvSpPr>
            <p:nvPr/>
          </p:nvSpPr>
          <p:spPr bwMode="auto">
            <a:xfrm rot="4256127">
              <a:off x="2476500" y="190500"/>
              <a:ext cx="304800" cy="38100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16" name="AutoShape 28"/>
            <p:cNvSpPr>
              <a:spLocks noChangeArrowheads="1"/>
            </p:cNvSpPr>
            <p:nvPr/>
          </p:nvSpPr>
          <p:spPr bwMode="auto">
            <a:xfrm>
              <a:off x="533400" y="2514600"/>
              <a:ext cx="304800" cy="38100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17" name="AutoShape 29"/>
            <p:cNvSpPr>
              <a:spLocks noChangeArrowheads="1"/>
            </p:cNvSpPr>
            <p:nvPr/>
          </p:nvSpPr>
          <p:spPr bwMode="auto">
            <a:xfrm rot="14533155">
              <a:off x="4326731" y="4588669"/>
              <a:ext cx="363538" cy="38100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pitchFamily="34" charset="0"/>
              </a:endParaRPr>
            </a:p>
          </p:txBody>
        </p:sp>
        <p:cxnSp>
          <p:nvCxnSpPr>
            <p:cNvPr id="18" name="Straight Arrow Connector 13"/>
            <p:cNvCxnSpPr>
              <a:cxnSpLocks noChangeShapeType="1"/>
            </p:cNvCxnSpPr>
            <p:nvPr/>
          </p:nvCxnSpPr>
          <p:spPr bwMode="auto">
            <a:xfrm flipH="1" flipV="1">
              <a:off x="5562600" y="4038600"/>
              <a:ext cx="838200" cy="152400"/>
            </a:xfrm>
            <a:prstGeom prst="straightConnector1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lg" len="lg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19" name="TextBox 8"/>
            <p:cNvSpPr txBox="1">
              <a:spLocks noChangeArrowheads="1"/>
            </p:cNvSpPr>
            <p:nvPr/>
          </p:nvSpPr>
          <p:spPr bwMode="auto">
            <a:xfrm rot="1353975">
              <a:off x="7047055" y="2059162"/>
              <a:ext cx="998051" cy="419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cs typeface="Arial" pitchFamily="34" charset="0"/>
                </a:rPr>
                <a:t>Savings</a:t>
              </a:r>
            </a:p>
          </p:txBody>
        </p:sp>
        <p:sp>
          <p:nvSpPr>
            <p:cNvPr id="20" name="TextBox 9"/>
            <p:cNvSpPr txBox="1">
              <a:spLocks noChangeArrowheads="1"/>
            </p:cNvSpPr>
            <p:nvPr/>
          </p:nvSpPr>
          <p:spPr bwMode="auto">
            <a:xfrm rot="608080">
              <a:off x="5004832" y="4310088"/>
              <a:ext cx="1418650" cy="734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cs typeface="Arial" pitchFamily="34" charset="0"/>
                </a:rPr>
                <a:t>Intended</a:t>
              </a:r>
              <a:br>
                <a:rPr lang="en-US" dirty="0" smtClean="0">
                  <a:cs typeface="Arial" pitchFamily="34" charset="0"/>
                </a:rPr>
              </a:br>
              <a:r>
                <a:rPr lang="en-US" dirty="0" smtClean="0">
                  <a:cs typeface="Arial" pitchFamily="34" charset="0"/>
                </a:rPr>
                <a:t>Investment</a:t>
              </a:r>
              <a:endParaRPr lang="en-US" dirty="0">
                <a:cs typeface="Arial" pitchFamily="34" charset="0"/>
              </a:endParaRPr>
            </a:p>
          </p:txBody>
        </p:sp>
        <p:cxnSp>
          <p:nvCxnSpPr>
            <p:cNvPr id="21" name="Straight Arrow Connector 16"/>
            <p:cNvCxnSpPr>
              <a:cxnSpLocks noChangeShapeType="1"/>
            </p:cNvCxnSpPr>
            <p:nvPr/>
          </p:nvCxnSpPr>
          <p:spPr bwMode="auto">
            <a:xfrm flipH="1">
              <a:off x="2133600" y="5218113"/>
              <a:ext cx="790575" cy="877887"/>
            </a:xfrm>
            <a:prstGeom prst="straightConnector1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lg" len="lg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2" name="Straight Arrow Connector 17"/>
            <p:cNvCxnSpPr>
              <a:cxnSpLocks noChangeShapeType="1"/>
            </p:cNvCxnSpPr>
            <p:nvPr/>
          </p:nvCxnSpPr>
          <p:spPr bwMode="auto">
            <a:xfrm flipV="1">
              <a:off x="1371600" y="5029200"/>
              <a:ext cx="962025" cy="1027114"/>
            </a:xfrm>
            <a:prstGeom prst="straightConnector1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lg" len="lg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23" name="TextBox 14"/>
            <p:cNvSpPr txBox="1">
              <a:spLocks noChangeArrowheads="1"/>
            </p:cNvSpPr>
            <p:nvPr/>
          </p:nvSpPr>
          <p:spPr bwMode="auto">
            <a:xfrm rot="18653428">
              <a:off x="2290990" y="5503674"/>
              <a:ext cx="1258435" cy="419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cs typeface="Arial" pitchFamily="34" charset="0"/>
                </a:rPr>
                <a:t>Net Taxes</a:t>
              </a:r>
            </a:p>
          </p:txBody>
        </p:sp>
        <p:sp>
          <p:nvSpPr>
            <p:cNvPr id="24" name="TextBox 24"/>
            <p:cNvSpPr txBox="1">
              <a:spLocks noChangeArrowheads="1"/>
            </p:cNvSpPr>
            <p:nvPr/>
          </p:nvSpPr>
          <p:spPr bwMode="auto">
            <a:xfrm rot="18868882">
              <a:off x="-577817" y="5846572"/>
              <a:ext cx="2601562" cy="419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cs typeface="Arial" pitchFamily="34" charset="0"/>
                </a:rPr>
                <a:t>Government Spending</a:t>
              </a:r>
            </a:p>
          </p:txBody>
        </p:sp>
        <p:sp>
          <p:nvSpPr>
            <p:cNvPr id="25" name="Freeform 21"/>
            <p:cNvSpPr/>
            <p:nvPr/>
          </p:nvSpPr>
          <p:spPr>
            <a:xfrm>
              <a:off x="5638800" y="1885950"/>
              <a:ext cx="1828800" cy="1485900"/>
            </a:xfrm>
            <a:custGeom>
              <a:avLst/>
              <a:gdLst>
                <a:gd name="connsiteX0" fmla="*/ 0 w 1828800"/>
                <a:gd name="connsiteY0" fmla="*/ 0 h 1485900"/>
                <a:gd name="connsiteX1" fmla="*/ 838200 w 1828800"/>
                <a:gd name="connsiteY1" fmla="*/ 114300 h 1485900"/>
                <a:gd name="connsiteX2" fmla="*/ 1295400 w 1828800"/>
                <a:gd name="connsiteY2" fmla="*/ 323850 h 1485900"/>
                <a:gd name="connsiteX3" fmla="*/ 1619250 w 1828800"/>
                <a:gd name="connsiteY3" fmla="*/ 647700 h 1485900"/>
                <a:gd name="connsiteX4" fmla="*/ 1752600 w 1828800"/>
                <a:gd name="connsiteY4" fmla="*/ 971550 h 1485900"/>
                <a:gd name="connsiteX5" fmla="*/ 1828800 w 1828800"/>
                <a:gd name="connsiteY5" fmla="*/ 1485900 h 148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1485900">
                  <a:moveTo>
                    <a:pt x="0" y="0"/>
                  </a:moveTo>
                  <a:cubicBezTo>
                    <a:pt x="311150" y="30162"/>
                    <a:pt x="622300" y="60325"/>
                    <a:pt x="838200" y="114300"/>
                  </a:cubicBezTo>
                  <a:cubicBezTo>
                    <a:pt x="1054100" y="168275"/>
                    <a:pt x="1165225" y="234950"/>
                    <a:pt x="1295400" y="323850"/>
                  </a:cubicBezTo>
                  <a:cubicBezTo>
                    <a:pt x="1425575" y="412750"/>
                    <a:pt x="1543050" y="539750"/>
                    <a:pt x="1619250" y="647700"/>
                  </a:cubicBezTo>
                  <a:cubicBezTo>
                    <a:pt x="1695450" y="755650"/>
                    <a:pt x="1717675" y="831850"/>
                    <a:pt x="1752600" y="971550"/>
                  </a:cubicBezTo>
                  <a:cubicBezTo>
                    <a:pt x="1787525" y="1111250"/>
                    <a:pt x="1808162" y="1298575"/>
                    <a:pt x="1828800" y="1485900"/>
                  </a:cubicBezTo>
                </a:path>
              </a:pathLst>
            </a:custGeom>
            <a:ln w="508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feld 2"/>
          <p:cNvSpPr txBox="1"/>
          <p:nvPr/>
        </p:nvSpPr>
        <p:spPr>
          <a:xfrm>
            <a:off x="6495525" y="1493976"/>
            <a:ext cx="264847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T</a:t>
            </a:r>
            <a:r>
              <a:rPr lang="en-US" dirty="0" smtClean="0"/>
              <a:t>wo </a:t>
            </a:r>
            <a:r>
              <a:rPr lang="en-US" dirty="0"/>
              <a:t>sets of leakages and injections into the circular flow: savings (leakage) and intended investment (injection), and net taxes (leakage) and government spending (injection). These may or may not balance out at a full employment level of output.</a:t>
            </a:r>
            <a:endParaRPr lang="de-D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58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20</a:t>
            </a:fld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48559" y="1696233"/>
            <a:ext cx="3783258" cy="4609806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57200" y="1504845"/>
            <a:ext cx="3783258" cy="4565631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E46C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Classical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Economics</a:t>
            </a:r>
          </a:p>
          <a:p>
            <a:endParaRPr lang="en-US" sz="2800" b="1" dirty="0">
              <a:solidFill>
                <a:schemeClr val="tx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en-US" sz="2400" dirty="0">
                <a:solidFill>
                  <a:srgbClr val="000000"/>
                </a:solidFill>
              </a:rPr>
              <a:t>skeptical about government ability to achieve </a:t>
            </a:r>
            <a:r>
              <a:rPr lang="en-US" sz="2400" dirty="0" smtClean="0">
                <a:solidFill>
                  <a:srgbClr val="000000"/>
                </a:solidFill>
              </a:rPr>
              <a:t>balance in circular flow</a:t>
            </a:r>
            <a:endParaRPr lang="en-US" sz="2400" dirty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en-US" sz="2400" dirty="0">
                <a:solidFill>
                  <a:srgbClr val="000000"/>
                </a:solidFill>
              </a:rPr>
              <a:t>concerned that government action will unbalance the circular flow</a:t>
            </a:r>
            <a:endParaRPr lang="en-US" sz="2400" b="1" dirty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ü"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699379" y="1696233"/>
            <a:ext cx="3783258" cy="4609806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4903542" y="1504845"/>
            <a:ext cx="3783258" cy="4565631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E46C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Keynesian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Economics</a:t>
            </a:r>
          </a:p>
          <a:p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en-US" sz="2400" dirty="0">
                <a:solidFill>
                  <a:srgbClr val="000000"/>
                </a:solidFill>
              </a:rPr>
              <a:t>object of government policy: achieve </a:t>
            </a:r>
            <a:r>
              <a:rPr lang="en-US" sz="2400" dirty="0" smtClean="0">
                <a:solidFill>
                  <a:srgbClr val="000000"/>
                </a:solidFill>
              </a:rPr>
              <a:t>balance </a:t>
            </a:r>
            <a:endParaRPr lang="en-US" sz="2400" dirty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en-US" sz="2400" dirty="0">
                <a:solidFill>
                  <a:srgbClr val="000000"/>
                </a:solidFill>
              </a:rPr>
              <a:t>offset any imbalances in savings and investment </a:t>
            </a:r>
            <a:r>
              <a:rPr lang="en-US" sz="2400" dirty="0" smtClean="0">
                <a:solidFill>
                  <a:srgbClr val="000000"/>
                </a:solidFill>
              </a:rPr>
              <a:t>by </a:t>
            </a:r>
            <a:r>
              <a:rPr lang="en-US" sz="2400" dirty="0">
                <a:solidFill>
                  <a:srgbClr val="000000"/>
                </a:solidFill>
              </a:rPr>
              <a:t>varying government spending and net taxes</a:t>
            </a:r>
          </a:p>
          <a:p>
            <a:pPr marL="285750" indent="-285750" algn="ctr"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en-US" dirty="0"/>
              <a:t>The Circular Flow with Government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Spending </a:t>
            </a:r>
            <a:r>
              <a:rPr lang="en-US" dirty="0"/>
              <a:t>and Taxes</a:t>
            </a:r>
          </a:p>
        </p:txBody>
      </p:sp>
    </p:spTree>
    <p:extLst>
      <p:ext uri="{BB962C8B-B14F-4D97-AF65-F5344CB8AC3E}">
        <p14:creationId xmlns:p14="http://schemas.microsoft.com/office/powerpoint/2010/main" val="178418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Expansionary Fiscal Policy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10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21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457200" y="1556793"/>
            <a:ext cx="8229600" cy="1364208"/>
          </a:xfrm>
        </p:spPr>
        <p:txBody>
          <a:bodyPr/>
          <a:lstStyle/>
          <a:p>
            <a:r>
              <a:rPr lang="en-US" dirty="0"/>
              <a:t>the use of government spending, transfer payments, or tax cuts to stimulate a higher level of economic activity</a:t>
            </a:r>
            <a:endParaRPr lang="de-DE" dirty="0"/>
          </a:p>
          <a:p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508000" y="3685620"/>
            <a:ext cx="8229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ü"/>
            </a:pPr>
            <a:r>
              <a:rPr lang="en-US" sz="2800" dirty="0" smtClean="0"/>
              <a:t>raise taxes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 </a:t>
            </a:r>
            <a:r>
              <a:rPr lang="en-US" sz="2800" dirty="0" smtClean="0"/>
              <a:t>counteract the expansionary effects of increased  spending</a:t>
            </a:r>
            <a:r>
              <a:rPr lang="de-DE" sz="2800" dirty="0" smtClean="0"/>
              <a:t> </a:t>
            </a:r>
          </a:p>
          <a:p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508000" y="5721409"/>
            <a:ext cx="7975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ü"/>
            </a:pPr>
            <a:r>
              <a:rPr lang="en-US" sz="2800" dirty="0"/>
              <a:t>“print money” </a:t>
            </a:r>
          </a:p>
          <a:p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>
            <a:off x="508000" y="4680803"/>
            <a:ext cx="7975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ü"/>
            </a:pPr>
            <a:r>
              <a:rPr lang="en-US" sz="2800" dirty="0"/>
              <a:t>borrow money </a:t>
            </a:r>
            <a:r>
              <a:rPr lang="en-US" sz="2800" dirty="0">
                <a:solidFill>
                  <a:srgbClr val="E46C0A"/>
                </a:solidFill>
                <a:sym typeface="Wingdings"/>
              </a:rPr>
              <a:t></a:t>
            </a:r>
            <a:r>
              <a:rPr lang="en-US" sz="2800" dirty="0">
                <a:sym typeface="Wingdings"/>
              </a:rPr>
              <a:t> </a:t>
            </a:r>
            <a:r>
              <a:rPr lang="en-US" sz="2800" dirty="0"/>
              <a:t>create deficits and raise long-term government debt </a:t>
            </a:r>
          </a:p>
          <a:p>
            <a:endParaRPr lang="en-US" dirty="0"/>
          </a:p>
        </p:txBody>
      </p:sp>
      <p:sp>
        <p:nvSpPr>
          <p:cNvPr id="9" name="Textfeld 8"/>
          <p:cNvSpPr txBox="1"/>
          <p:nvPr/>
        </p:nvSpPr>
        <p:spPr>
          <a:xfrm>
            <a:off x="660400" y="2921001"/>
            <a:ext cx="330989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800" dirty="0"/>
              <a:t>Problem of financing: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6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Expansionary Fiscal Policy</a:t>
            </a:r>
            <a:r>
              <a:rPr lang="en-US" dirty="0" smtClean="0"/>
              <a:t>: the Problem of Inflation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what if fiscal policy overshoots </a:t>
            </a:r>
            <a:r>
              <a:rPr lang="en-US" b="1" dirty="0" smtClean="0"/>
              <a:t>level of </a:t>
            </a:r>
            <a:br>
              <a:rPr lang="en-US" b="1" dirty="0" smtClean="0"/>
            </a:br>
            <a:r>
              <a:rPr lang="en-US" b="1" dirty="0" smtClean="0"/>
              <a:t>full</a:t>
            </a:r>
            <a:r>
              <a:rPr lang="en-US" b="1" dirty="0"/>
              <a:t>-employment </a:t>
            </a:r>
            <a:r>
              <a:rPr lang="en-US" b="1" dirty="0" smtClean="0"/>
              <a:t>? </a:t>
            </a:r>
          </a:p>
          <a:p>
            <a:r>
              <a:rPr lang="en-US" dirty="0"/>
              <a:t>it can </a:t>
            </a:r>
            <a:r>
              <a:rPr lang="en-US" dirty="0" smtClean="0"/>
              <a:t>cause </a:t>
            </a:r>
            <a:r>
              <a:rPr lang="en-US" dirty="0"/>
              <a:t>excessive aggregate expenditure in the economy</a:t>
            </a:r>
            <a:r>
              <a:rPr lang="de-DE" dirty="0"/>
              <a:t> (</a:t>
            </a:r>
            <a:r>
              <a:rPr lang="en-US" dirty="0" smtClean="0"/>
              <a:t>in </a:t>
            </a:r>
            <a:r>
              <a:rPr lang="en-US" dirty="0"/>
              <a:t>theory, </a:t>
            </a:r>
            <a:r>
              <a:rPr lang="en-US" dirty="0" smtClean="0"/>
              <a:t>this might also arise </a:t>
            </a:r>
            <a:r>
              <a:rPr lang="en-US" dirty="0"/>
              <a:t>from high consumer or business </a:t>
            </a:r>
            <a:r>
              <a:rPr lang="en-US" dirty="0" smtClean="0"/>
              <a:t>spending)</a:t>
            </a:r>
          </a:p>
          <a:p>
            <a:pPr>
              <a:buFont typeface="Wingdings" charset="0"/>
              <a:buChar char="à"/>
            </a:pPr>
            <a:r>
              <a:rPr lang="en-US" dirty="0" smtClean="0"/>
              <a:t>the </a:t>
            </a:r>
            <a:r>
              <a:rPr lang="en-US" dirty="0"/>
              <a:t>economy “</a:t>
            </a:r>
            <a:r>
              <a:rPr lang="en-US" dirty="0" smtClean="0"/>
              <a:t>overheats” </a:t>
            </a:r>
          </a:p>
          <a:p>
            <a:pPr>
              <a:buFont typeface="Wingdings" charset="0"/>
              <a:buChar char="à"/>
            </a:pPr>
            <a:r>
              <a:rPr lang="en-US" dirty="0" smtClean="0"/>
              <a:t>The </a:t>
            </a:r>
            <a:r>
              <a:rPr lang="en-US" dirty="0"/>
              <a:t>result is likely to be </a:t>
            </a:r>
            <a:r>
              <a:rPr lang="en-US" dirty="0" smtClean="0"/>
              <a:t>inflation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 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54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Contractionary</a:t>
            </a:r>
            <a:r>
              <a:rPr lang="en-US" dirty="0"/>
              <a:t> Fiscal Policy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23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457200" y="1556793"/>
            <a:ext cx="8229600" cy="1844806"/>
          </a:xfrm>
        </p:spPr>
        <p:txBody>
          <a:bodyPr/>
          <a:lstStyle/>
          <a:p>
            <a:r>
              <a:rPr lang="en-US" dirty="0"/>
              <a:t>reductions in government spending or transfer payments or increases in taxes, leading to a lower level of economic activity</a:t>
            </a:r>
            <a:endParaRPr lang="de-DE" dirty="0"/>
          </a:p>
          <a:p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457200" y="3719081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800" dirty="0"/>
              <a:t>can be essential when previous policies have “overshot” the goal, or when the economy is suffering from excessive inflation.</a:t>
            </a:r>
            <a:r>
              <a:rPr lang="de-DE" sz="2800" dirty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8340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Public Budgets in Europe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1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EU </a:t>
            </a:r>
            <a:r>
              <a:rPr lang="en-US" dirty="0" smtClean="0"/>
              <a:t>Member States</a:t>
            </a:r>
            <a:r>
              <a:rPr lang="en-US" dirty="0"/>
              <a:t>’ </a:t>
            </a:r>
            <a:r>
              <a:rPr lang="en-US" dirty="0" smtClean="0"/>
              <a:t>Budgets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eaLnBrk="0" hangingPunct="0">
              <a:buNone/>
            </a:pPr>
            <a:r>
              <a:rPr lang="en-US" dirty="0"/>
              <a:t>S</a:t>
            </a:r>
            <a:r>
              <a:rPr lang="en-US" dirty="0" smtClean="0"/>
              <a:t>pending </a:t>
            </a:r>
            <a:r>
              <a:rPr lang="en-US" dirty="0"/>
              <a:t>on goods and </a:t>
            </a:r>
            <a:r>
              <a:rPr lang="en-US" dirty="0" smtClean="0"/>
              <a:t>services (G), </a:t>
            </a:r>
            <a:r>
              <a:rPr lang="en-US" dirty="0"/>
              <a:t>transfer </a:t>
            </a:r>
            <a:r>
              <a:rPr lang="en-US" dirty="0" smtClean="0"/>
              <a:t>payments (TR), </a:t>
            </a:r>
            <a:r>
              <a:rPr lang="en-US" dirty="0"/>
              <a:t>and taxes</a:t>
            </a:r>
            <a:r>
              <a:rPr lang="de-DE" dirty="0"/>
              <a:t> </a:t>
            </a:r>
            <a:r>
              <a:rPr lang="de-DE" dirty="0" smtClean="0"/>
              <a:t>(T)</a:t>
            </a:r>
          </a:p>
          <a:p>
            <a:pPr marL="0" indent="0" eaLnBrk="0" hangingPunct="0">
              <a:buNone/>
            </a:pPr>
            <a:endParaRPr lang="en-US" i="1" dirty="0" smtClean="0"/>
          </a:p>
          <a:p>
            <a:pPr eaLnBrk="0" hangingPunct="0"/>
            <a:r>
              <a:rPr lang="en-US" dirty="0" smtClean="0"/>
              <a:t>Government </a:t>
            </a:r>
            <a:r>
              <a:rPr lang="en-US" dirty="0"/>
              <a:t>Outlays = G + </a:t>
            </a:r>
            <a:r>
              <a:rPr lang="en-US" dirty="0" smtClean="0"/>
              <a:t>TR</a:t>
            </a:r>
          </a:p>
          <a:p>
            <a:pPr lvl="0"/>
            <a:r>
              <a:rPr lang="en-US" dirty="0"/>
              <a:t>Government income comes from taxes (T)</a:t>
            </a:r>
            <a:r>
              <a:rPr lang="en-US" i="1" dirty="0"/>
              <a:t>. </a:t>
            </a:r>
            <a:endParaRPr lang="en-US" i="1" dirty="0" smtClean="0"/>
          </a:p>
          <a:p>
            <a:pPr lvl="0"/>
            <a:r>
              <a:rPr lang="en-US" dirty="0" smtClean="0"/>
              <a:t>When </a:t>
            </a:r>
            <a:r>
              <a:rPr lang="en-US" dirty="0"/>
              <a:t>revenues are not sufficient to cover outlays, the government borrows to cover the difference by the sale </a:t>
            </a:r>
            <a:r>
              <a:rPr lang="en-US" dirty="0" smtClean="0"/>
              <a:t>of </a:t>
            </a:r>
            <a:r>
              <a:rPr lang="en-US" dirty="0"/>
              <a:t>government </a:t>
            </a:r>
            <a:r>
              <a:rPr lang="en-US" dirty="0" smtClean="0"/>
              <a:t>bonds</a:t>
            </a:r>
          </a:p>
          <a:p>
            <a:pPr lvl="1"/>
            <a:r>
              <a:rPr lang="en-US" dirty="0" smtClean="0"/>
              <a:t>interest</a:t>
            </a:r>
            <a:r>
              <a:rPr lang="en-US" dirty="0"/>
              <a:t>-bearing securities that can be bought by firms, individuals, or foreign </a:t>
            </a:r>
            <a:r>
              <a:rPr lang="en-US" dirty="0" smtClean="0"/>
              <a:t>governments</a:t>
            </a:r>
            <a:endParaRPr lang="de-DE" dirty="0"/>
          </a:p>
          <a:p>
            <a:pPr marL="0" indent="0" eaLnBrk="0" hangingPunc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535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10.3 General Government Expenditure and Revenue, Selected EU countries, in percent of GDP, 2015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26</a:t>
            </a:fld>
            <a:endParaRPr lang="de-DE"/>
          </a:p>
        </p:txBody>
      </p:sp>
      <p:graphicFrame>
        <p:nvGraphicFramePr>
          <p:cNvPr id="6" name="Diagram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096750"/>
              </p:ext>
            </p:extLst>
          </p:nvPr>
        </p:nvGraphicFramePr>
        <p:xfrm>
          <a:off x="457200" y="1252146"/>
          <a:ext cx="7831549" cy="5050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57200" y="6056661"/>
            <a:ext cx="91436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Eurostat, Government revenue, expenditure and main aggregates (table gov_10a_main), 2016.</a:t>
            </a:r>
            <a:endParaRPr lang="de-DE" sz="14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8107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10.4 Sources of Government Revenues for Selected EU countries, in percent of GDP, 2015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10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27</a:t>
            </a:fld>
            <a:endParaRPr lang="de-DE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4335726"/>
              </p:ext>
            </p:extLst>
          </p:nvPr>
        </p:nvGraphicFramePr>
        <p:xfrm>
          <a:off x="457200" y="1837236"/>
          <a:ext cx="8229600" cy="394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376463" y="6063962"/>
            <a:ext cx="837391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Eurostat, Government revenue, expenditure and main aggregates (table gov_10a_main), 2016.</a:t>
            </a:r>
            <a:endParaRPr lang="de-DE" sz="1400" dirty="0"/>
          </a:p>
          <a:p>
            <a:endParaRPr lang="en-US" dirty="0"/>
          </a:p>
        </p:txBody>
      </p:sp>
      <p:sp>
        <p:nvSpPr>
          <p:cNvPr id="3" name="Textfeld 2"/>
          <p:cNvSpPr txBox="1"/>
          <p:nvPr/>
        </p:nvSpPr>
        <p:spPr>
          <a:xfrm>
            <a:off x="457200" y="1355322"/>
            <a:ext cx="813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 smtClean="0"/>
              <a:t>EU </a:t>
            </a:r>
            <a:r>
              <a:rPr lang="en-US" dirty="0"/>
              <a:t>countries </a:t>
            </a:r>
            <a:r>
              <a:rPr lang="en-US" dirty="0" smtClean="0"/>
              <a:t>have </a:t>
            </a:r>
            <a:r>
              <a:rPr lang="en-US" dirty="0"/>
              <a:t>chosen quite different approaches for financing their budgets.</a:t>
            </a:r>
          </a:p>
        </p:txBody>
      </p:sp>
    </p:spTree>
    <p:extLst>
      <p:ext uri="{BB962C8B-B14F-4D97-AF65-F5344CB8AC3E}">
        <p14:creationId xmlns:p14="http://schemas.microsoft.com/office/powerpoint/2010/main" val="227699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10.5 General Government Expenditure and Revenue, Selected EU countries, in percent of GDP, 2014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28</a:t>
            </a:fld>
            <a:endParaRPr lang="de-DE"/>
          </a:p>
        </p:txBody>
      </p:sp>
      <p:graphicFrame>
        <p:nvGraphicFramePr>
          <p:cNvPr id="6" name="Diagram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045655"/>
              </p:ext>
            </p:extLst>
          </p:nvPr>
        </p:nvGraphicFramePr>
        <p:xfrm>
          <a:off x="461909" y="2098927"/>
          <a:ext cx="7528876" cy="3959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57200" y="6134901"/>
            <a:ext cx="844477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Eurostat, General government expenditure by function (tablegov_10a_exp), 2016.</a:t>
            </a:r>
            <a:endParaRPr lang="de-DE" sz="1400" dirty="0"/>
          </a:p>
          <a:p>
            <a:endParaRPr lang="en-US" dirty="0"/>
          </a:p>
        </p:txBody>
      </p:sp>
      <p:sp>
        <p:nvSpPr>
          <p:cNvPr id="3" name="Textfeld 2"/>
          <p:cNvSpPr txBox="1"/>
          <p:nvPr/>
        </p:nvSpPr>
        <p:spPr>
          <a:xfrm>
            <a:off x="426631" y="1524373"/>
            <a:ext cx="8475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The size of the government sector varies strongly between European </a:t>
            </a:r>
            <a:r>
              <a:rPr lang="en-US" dirty="0" smtClean="0"/>
              <a:t>countries. There are also significant </a:t>
            </a:r>
            <a:r>
              <a:rPr lang="en-US" dirty="0"/>
              <a:t>variations in how governments spend their </a:t>
            </a:r>
            <a:r>
              <a:rPr lang="en-US" dirty="0" smtClean="0"/>
              <a:t>funds.</a:t>
            </a:r>
            <a:r>
              <a:rPr lang="de-DE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6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Deficits and Surpluses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9"/>
            <a:ext cx="8363272" cy="2635284"/>
          </a:xfrm>
        </p:spPr>
        <p:txBody>
          <a:bodyPr>
            <a:normAutofit/>
          </a:bodyPr>
          <a:lstStyle/>
          <a:p>
            <a:r>
              <a:rPr lang="en-US" b="1" dirty="0" smtClean="0"/>
              <a:t>budget </a:t>
            </a:r>
            <a:r>
              <a:rPr lang="en-US" b="1" dirty="0"/>
              <a:t>surplus: </a:t>
            </a:r>
            <a:r>
              <a:rPr lang="en-US" dirty="0"/>
              <a:t>an excess of total government tax </a:t>
            </a:r>
            <a:r>
              <a:rPr lang="en-US" dirty="0" smtClean="0"/>
              <a:t>revenues over </a:t>
            </a:r>
            <a:r>
              <a:rPr lang="en-US" dirty="0"/>
              <a:t>total government </a:t>
            </a:r>
            <a:r>
              <a:rPr lang="en-US" dirty="0" smtClean="0"/>
              <a:t>outlays</a:t>
            </a:r>
          </a:p>
          <a:p>
            <a:endParaRPr lang="de-DE" dirty="0"/>
          </a:p>
          <a:p>
            <a:pPr eaLnBrk="0" hangingPunct="0"/>
            <a:r>
              <a:rPr lang="en-US" b="1" dirty="0" smtClean="0"/>
              <a:t>budget deficit: </a:t>
            </a:r>
            <a:r>
              <a:rPr lang="en-US" dirty="0" smtClean="0"/>
              <a:t>an excess of total government outlays over total government tax revenues</a:t>
            </a:r>
          </a:p>
          <a:p>
            <a:pPr eaLnBrk="0" hangingPunct="0"/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10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29</a:t>
            </a:fld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816127" y="4164891"/>
            <a:ext cx="5119967" cy="1581867"/>
          </a:xfrm>
          <a:prstGeom prst="rect">
            <a:avLst/>
          </a:prstGeom>
          <a:noFill/>
          <a:ln w="5715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037005" y="4271765"/>
            <a:ext cx="49957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2800" dirty="0"/>
              <a:t>Budget Surplus (+) or Deficit (–) </a:t>
            </a:r>
            <a:br>
              <a:rPr lang="en-US" sz="2800" dirty="0"/>
            </a:br>
            <a:r>
              <a:rPr lang="en-US" sz="2800" dirty="0"/>
              <a:t>= T – Government Outlays</a:t>
            </a:r>
            <a:r>
              <a:rPr lang="de-DE" sz="2800" dirty="0"/>
              <a:t> </a:t>
            </a:r>
            <a:br>
              <a:rPr lang="de-DE" sz="2800" dirty="0"/>
            </a:br>
            <a:r>
              <a:rPr lang="en-US" sz="2800" dirty="0"/>
              <a:t>= T − (G +TR)</a:t>
            </a:r>
            <a:endParaRPr lang="de-DE" sz="2800" dirty="0"/>
          </a:p>
          <a:p>
            <a:pPr eaLnBrk="0" hangingPunct="0"/>
            <a:endParaRPr lang="de-D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37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Deficit Spending, Counter,- and </a:t>
            </a:r>
            <a:r>
              <a:rPr lang="en-US" dirty="0" err="1" smtClean="0"/>
              <a:t>Procyclical</a:t>
            </a:r>
            <a:r>
              <a:rPr lang="en-US" dirty="0" smtClean="0"/>
              <a:t> Policy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hangingPunct="0"/>
            <a:r>
              <a:rPr lang="en-US" b="1" dirty="0"/>
              <a:t>deficit spending: </a:t>
            </a:r>
            <a:r>
              <a:rPr lang="en-US" dirty="0"/>
              <a:t>government spending in excess of tax revenues collected</a:t>
            </a:r>
            <a:endParaRPr lang="de-DE" dirty="0"/>
          </a:p>
          <a:p>
            <a:pPr eaLnBrk="0" hangingPunct="0"/>
            <a:r>
              <a:rPr lang="en-US" b="1" dirty="0"/>
              <a:t>countercyclical policy: </a:t>
            </a:r>
            <a:r>
              <a:rPr lang="en-US" dirty="0"/>
              <a:t>fiscal policy in which taxes are lowered and expenditure is raised when the economy is weak, and the opposite occurs when the economy is </a:t>
            </a:r>
            <a:r>
              <a:rPr lang="en-US" dirty="0" smtClean="0"/>
              <a:t>strong</a:t>
            </a:r>
          </a:p>
          <a:p>
            <a:pPr eaLnBrk="0" hangingPunct="0"/>
            <a:r>
              <a:rPr lang="en-US" b="1" dirty="0" err="1" smtClean="0"/>
              <a:t>procyclical</a:t>
            </a:r>
            <a:r>
              <a:rPr lang="en-US" b="1" dirty="0" smtClean="0"/>
              <a:t> </a:t>
            </a:r>
            <a:r>
              <a:rPr lang="en-US" b="1" dirty="0"/>
              <a:t>policy: </a:t>
            </a:r>
            <a:r>
              <a:rPr lang="en-US" dirty="0"/>
              <a:t>fiscal policy in which taxes are lowered and expenditure is raised when the economy is strong, and the opposite is done when the economy is weak</a:t>
            </a:r>
            <a:endParaRPr lang="de-DE" dirty="0"/>
          </a:p>
          <a:p>
            <a:pPr eaLnBrk="0" hangingPunct="0"/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409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10.6a Surplus or Deficit of Germany and Spain as a Percent of GDP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31</a:t>
            </a:fld>
            <a:endParaRPr lang="de-DE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6564798"/>
              </p:ext>
            </p:extLst>
          </p:nvPr>
        </p:nvGraphicFramePr>
        <p:xfrm>
          <a:off x="457200" y="1909982"/>
          <a:ext cx="6551999" cy="40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553834" y="6122526"/>
            <a:ext cx="535304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AMECO Database, 2016.</a:t>
            </a:r>
            <a:endParaRPr lang="de-DE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1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10.6b Surplus or Deficit of Britain and Italy as a Percent of GDP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32</a:t>
            </a:fld>
            <a:endParaRPr lang="de-DE"/>
          </a:p>
        </p:txBody>
      </p:sp>
      <p:graphicFrame>
        <p:nvGraphicFramePr>
          <p:cNvPr id="6" name="Chart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9773305"/>
              </p:ext>
            </p:extLst>
          </p:nvPr>
        </p:nvGraphicFramePr>
        <p:xfrm>
          <a:off x="457200" y="1911600"/>
          <a:ext cx="6480000" cy="4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hteck 2"/>
          <p:cNvSpPr/>
          <p:nvPr/>
        </p:nvSpPr>
        <p:spPr>
          <a:xfrm>
            <a:off x="554400" y="6123600"/>
            <a:ext cx="25485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sz="1400" i="1" dirty="0"/>
              <a:t>Source: </a:t>
            </a:r>
            <a:r>
              <a:rPr lang="en-US" sz="1400" dirty="0"/>
              <a:t>AMECO Database, 2016.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71204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Stabilizers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Automatic </a:t>
            </a:r>
            <a:r>
              <a:rPr lang="en-US" b="1" dirty="0" smtClean="0"/>
              <a:t>stabilizers: </a:t>
            </a:r>
            <a:r>
              <a:rPr lang="en-US" dirty="0" smtClean="0"/>
              <a:t>tax </a:t>
            </a:r>
            <a:r>
              <a:rPr lang="en-US" dirty="0"/>
              <a:t>and spending institutions that tend to increase government revenues and lower government spending during economic expansions, but lower revenues and raise government spending during economic </a:t>
            </a:r>
            <a:r>
              <a:rPr lang="en-US" dirty="0" smtClean="0"/>
              <a:t>recessions</a:t>
            </a:r>
          </a:p>
          <a:p>
            <a:pPr lvl="0"/>
            <a:r>
              <a:rPr lang="en-US" b="1" dirty="0" smtClean="0"/>
              <a:t>cyclical </a:t>
            </a:r>
            <a:r>
              <a:rPr lang="en-US" b="1" dirty="0"/>
              <a:t>deficit (or surplus)</a:t>
            </a:r>
            <a:r>
              <a:rPr lang="en-US" dirty="0"/>
              <a:t>: the portion of the deficit (surplus) that is the result of automatic stabilizers</a:t>
            </a:r>
          </a:p>
          <a:p>
            <a:pPr lvl="0"/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924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4831705" y="3492852"/>
            <a:ext cx="3133704" cy="2774234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1062975" y="3492852"/>
            <a:ext cx="3147510" cy="2774234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Discretionary Policy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9"/>
            <a:ext cx="8363272" cy="159985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changes in government spending and taxation resulting from deliberate policy </a:t>
            </a:r>
            <a:r>
              <a:rPr lang="en-US" dirty="0" smtClean="0"/>
              <a:t>decisions</a:t>
            </a:r>
            <a:endParaRPr lang="de-DE" dirty="0" smtClean="0"/>
          </a:p>
          <a:p>
            <a:pPr marL="0" indent="0">
              <a:buNone/>
            </a:pPr>
            <a:r>
              <a:rPr lang="en-US" dirty="0" smtClean="0"/>
              <a:t>					</a:t>
            </a:r>
            <a:r>
              <a:rPr lang="en-US" b="1" dirty="0" smtClean="0"/>
              <a:t>Controversial issue:</a:t>
            </a:r>
          </a:p>
          <a:p>
            <a:pPr lvl="1"/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10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34</a:t>
            </a:fld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986347" y="3299571"/>
            <a:ext cx="3133706" cy="2830176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>
                <a:solidFill>
                  <a:srgbClr val="000000"/>
                </a:solidFill>
              </a:rPr>
              <a:t>fiscal policy is </a:t>
            </a:r>
            <a:r>
              <a:rPr lang="en-US" sz="2400" dirty="0" smtClean="0">
                <a:solidFill>
                  <a:srgbClr val="000000"/>
                </a:solidFill>
              </a:rPr>
              <a:t>essential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response </a:t>
            </a:r>
            <a:r>
              <a:rPr lang="en-US" sz="2400" dirty="0">
                <a:solidFill>
                  <a:srgbClr val="000000"/>
                </a:solidFill>
              </a:rPr>
              <a:t>to severe economic problems such as deep </a:t>
            </a:r>
            <a:r>
              <a:rPr lang="en-US" sz="2400" dirty="0" smtClean="0">
                <a:solidFill>
                  <a:srgbClr val="000000"/>
                </a:solidFill>
              </a:rPr>
              <a:t>recessions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25473" y="3299571"/>
            <a:ext cx="3133706" cy="2830176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government </a:t>
            </a:r>
            <a:r>
              <a:rPr lang="en-US" sz="2400" dirty="0">
                <a:solidFill>
                  <a:schemeClr val="tx1"/>
                </a:solidFill>
              </a:rPr>
              <a:t>should </a:t>
            </a:r>
            <a:r>
              <a:rPr lang="en-US" sz="2400" i="1" dirty="0">
                <a:solidFill>
                  <a:schemeClr val="tx1"/>
                </a:solidFill>
              </a:rPr>
              <a:t>never </a:t>
            </a:r>
            <a:r>
              <a:rPr lang="en-US" sz="2400" dirty="0">
                <a:solidFill>
                  <a:schemeClr val="tx1"/>
                </a:solidFill>
              </a:rPr>
              <a:t>use an activist fiscal </a:t>
            </a:r>
            <a:r>
              <a:rPr lang="en-US" sz="2400" dirty="0" smtClean="0">
                <a:solidFill>
                  <a:schemeClr val="tx1"/>
                </a:solidFill>
              </a:rPr>
              <a:t>policy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likely </a:t>
            </a:r>
            <a:r>
              <a:rPr lang="en-US" sz="2400" dirty="0">
                <a:solidFill>
                  <a:schemeClr val="tx1"/>
                </a:solidFill>
              </a:rPr>
              <a:t>to do more harm than </a:t>
            </a:r>
            <a:r>
              <a:rPr lang="en-US" sz="2400" dirty="0" smtClean="0">
                <a:solidFill>
                  <a:schemeClr val="tx1"/>
                </a:solidFill>
              </a:rPr>
              <a:t>good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3" grpId="0" build="p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10.7 Euro Area Government Expenditure, Revenues, and Surplus/Deficit, as a Percent of GDP, 1995–2015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35</a:t>
            </a:fld>
            <a:endParaRPr lang="de-DE"/>
          </a:p>
        </p:txBody>
      </p:sp>
      <p:graphicFrame>
        <p:nvGraphicFramePr>
          <p:cNvPr id="6" name="Char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835382"/>
              </p:ext>
            </p:extLst>
          </p:nvPr>
        </p:nvGraphicFramePr>
        <p:xfrm>
          <a:off x="457200" y="2160103"/>
          <a:ext cx="6479999" cy="4005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57200" y="1559938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Overall, governments in the euro area have operated at a moderate deficit for most of the last few decades, with particularly high deficits during the global financial and economic crisis.</a:t>
            </a:r>
            <a:endParaRPr lang="de-DE" dirty="0"/>
          </a:p>
          <a:p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>
            <a:off x="911121" y="6364445"/>
            <a:ext cx="25485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AMECO Database, 2016.</a:t>
            </a:r>
            <a:endParaRPr lang="de-DE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0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 smtClean="0"/>
              <a:t>Time </a:t>
            </a:r>
            <a:r>
              <a:rPr lang="en-US" dirty="0"/>
              <a:t>lags can make active fiscal policy less effective: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10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36</a:t>
            </a:fld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635023" y="1491021"/>
            <a:ext cx="3561657" cy="473536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Inside lags</a:t>
            </a:r>
          </a:p>
          <a:p>
            <a:endParaRPr lang="en-US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400" dirty="0" smtClean="0"/>
              <a:t>delays that occur within the government</a:t>
            </a:r>
          </a:p>
          <a:p>
            <a:pPr marL="2171700" lvl="4" indent="-342900">
              <a:buFont typeface="Wingdings" charset="2"/>
              <a:buChar char="ü"/>
            </a:pPr>
            <a:endParaRPr lang="en-US" sz="2400" dirty="0" smtClean="0"/>
          </a:p>
          <a:p>
            <a:pPr marL="342900" indent="-342900">
              <a:buFont typeface="Wingdings" charset="2"/>
              <a:buChar char="ü"/>
            </a:pPr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/>
              <a:t>four major types</a:t>
            </a:r>
            <a:r>
              <a:rPr lang="de-DE" sz="2400" dirty="0"/>
              <a:t> </a:t>
            </a:r>
            <a:endParaRPr lang="en-US" sz="2400" dirty="0"/>
          </a:p>
          <a:p>
            <a:pPr marL="342900" lvl="0" indent="-342900"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400" dirty="0"/>
              <a:t>A data lag.</a:t>
            </a:r>
            <a:endParaRPr lang="de-DE" sz="2400" dirty="0"/>
          </a:p>
          <a:p>
            <a:pPr marL="342900" lvl="0" indent="-342900"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400" dirty="0"/>
              <a:t>A recognition lag.</a:t>
            </a:r>
            <a:endParaRPr lang="de-DE" sz="2400" dirty="0"/>
          </a:p>
          <a:p>
            <a:pPr marL="342900" lvl="0" indent="-342900"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400" dirty="0"/>
              <a:t>A legislative lag.</a:t>
            </a:r>
            <a:endParaRPr lang="de-DE" sz="2400" dirty="0"/>
          </a:p>
          <a:p>
            <a:pPr marL="342900" lvl="0" indent="-342900"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400" dirty="0"/>
              <a:t>A transition lag.</a:t>
            </a:r>
            <a:endParaRPr lang="de-DE" sz="2400" dirty="0"/>
          </a:p>
        </p:txBody>
      </p:sp>
      <p:sp>
        <p:nvSpPr>
          <p:cNvPr id="8" name="Rechteck 7"/>
          <p:cNvSpPr/>
          <p:nvPr/>
        </p:nvSpPr>
        <p:spPr>
          <a:xfrm>
            <a:off x="4928338" y="1491021"/>
            <a:ext cx="3658290" cy="473536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sz="2800" b="1" dirty="0" smtClean="0">
                <a:solidFill>
                  <a:srgbClr val="31859C"/>
                </a:solidFill>
              </a:rPr>
              <a:t>Outside lags</a:t>
            </a:r>
          </a:p>
          <a:p>
            <a:endParaRPr lang="en-US" sz="2400" b="1" dirty="0" smtClean="0">
              <a:solidFill>
                <a:srgbClr val="31859C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400" dirty="0"/>
              <a:t>delayed effects of government policies</a:t>
            </a:r>
            <a:r>
              <a:rPr lang="de-DE" sz="2400" dirty="0"/>
              <a:t> </a:t>
            </a:r>
            <a:endParaRPr lang="en-US" sz="2400" dirty="0"/>
          </a:p>
          <a:p>
            <a:pPr algn="ctr"/>
            <a:r>
              <a:rPr lang="en-US" sz="2400" dirty="0" smtClean="0"/>
              <a:t>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666046" y="12839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78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tructural Deficit (Surplus)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 of discretionary </a:t>
            </a:r>
            <a:r>
              <a:rPr lang="en-US" dirty="0"/>
              <a:t>fiscal </a:t>
            </a:r>
            <a:r>
              <a:rPr lang="en-US" dirty="0" smtClean="0"/>
              <a:t>policy</a:t>
            </a:r>
          </a:p>
          <a:p>
            <a:r>
              <a:rPr lang="en-US" dirty="0"/>
              <a:t>Only changes in the structural budget balance truly reflect the direction of fiscal </a:t>
            </a:r>
            <a:r>
              <a:rPr lang="en-US" dirty="0" smtClean="0"/>
              <a:t>policy</a:t>
            </a:r>
          </a:p>
          <a:p>
            <a:pPr lvl="1"/>
            <a:r>
              <a:rPr lang="en-US" dirty="0" smtClean="0"/>
              <a:t>is it </a:t>
            </a:r>
            <a:r>
              <a:rPr lang="en-US" dirty="0" err="1" smtClean="0"/>
              <a:t>stimulative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err="1" smtClean="0"/>
              <a:t>contractionary</a:t>
            </a:r>
            <a:r>
              <a:rPr lang="en-US" dirty="0" smtClean="0"/>
              <a:t>?</a:t>
            </a:r>
            <a:endParaRPr lang="en-US" dirty="0"/>
          </a:p>
          <a:p>
            <a:pPr lvl="1"/>
            <a:r>
              <a:rPr lang="en-US" dirty="0" smtClean="0"/>
              <a:t>other </a:t>
            </a:r>
            <a:r>
              <a:rPr lang="en-US" dirty="0"/>
              <a:t>changes are related to </a:t>
            </a:r>
            <a:r>
              <a:rPr lang="en-US" dirty="0" smtClean="0"/>
              <a:t>automatic </a:t>
            </a:r>
            <a:r>
              <a:rPr lang="en-US" dirty="0"/>
              <a:t>stabilizers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779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Changes in Tax Rate as Discretionary Policy: </a:t>
            </a:r>
            <a:br>
              <a:rPr lang="en-US" dirty="0" smtClean="0"/>
            </a:br>
            <a:r>
              <a:rPr lang="en-US" dirty="0" smtClean="0"/>
              <a:t>Lowering Tax Rates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38</a:t>
            </a:fld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4831704" y="1532437"/>
            <a:ext cx="3368387" cy="4734649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1062975" y="1532437"/>
            <a:ext cx="3340778" cy="4734649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986347" y="1297740"/>
            <a:ext cx="3324184" cy="4832008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Supply-Side Economics</a:t>
            </a:r>
          </a:p>
          <a:p>
            <a:endParaRPr lang="en-US" sz="2400" b="1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encourage </a:t>
            </a:r>
            <a:r>
              <a:rPr lang="en-US" sz="2400" dirty="0">
                <a:solidFill>
                  <a:srgbClr val="000000"/>
                </a:solidFill>
              </a:rPr>
              <a:t>more work, saving, and </a:t>
            </a:r>
            <a:r>
              <a:rPr lang="en-US" sz="2400" dirty="0" smtClean="0">
                <a:solidFill>
                  <a:srgbClr val="000000"/>
                </a:solidFill>
              </a:rPr>
              <a:t>investment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create </a:t>
            </a:r>
            <a:r>
              <a:rPr lang="en-US" sz="2400" dirty="0">
                <a:solidFill>
                  <a:srgbClr val="000000"/>
                </a:solidFill>
              </a:rPr>
              <a:t>a more dynamic </a:t>
            </a:r>
            <a:r>
              <a:rPr lang="en-US" sz="2400" dirty="0" smtClean="0">
                <a:solidFill>
                  <a:srgbClr val="000000"/>
                </a:solidFill>
              </a:rPr>
              <a:t>economy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output </a:t>
            </a:r>
            <a:r>
              <a:rPr lang="en-US" sz="2400" dirty="0">
                <a:solidFill>
                  <a:srgbClr val="000000"/>
                </a:solidFill>
              </a:rPr>
              <a:t>will grow </a:t>
            </a:r>
            <a:r>
              <a:rPr lang="en-US" sz="2400" dirty="0" smtClean="0">
                <a:solidFill>
                  <a:srgbClr val="000000"/>
                </a:solidFill>
              </a:rPr>
              <a:t>rapidly </a:t>
            </a:r>
            <a:r>
              <a:rPr lang="en-US" sz="2400" dirty="0">
                <a:solidFill>
                  <a:srgbClr val="000000"/>
                </a:solidFill>
              </a:rPr>
              <a:t>in response </a:t>
            </a:r>
            <a:r>
              <a:rPr lang="en-US" sz="2400" dirty="0" smtClean="0">
                <a:solidFill>
                  <a:srgbClr val="000000"/>
                </a:solidFill>
              </a:rPr>
              <a:t>to tax cuts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total </a:t>
            </a:r>
            <a:r>
              <a:rPr lang="en-US" sz="2400" dirty="0">
                <a:solidFill>
                  <a:srgbClr val="000000"/>
                </a:solidFill>
              </a:rPr>
              <a:t>tax revenues will actually increase, not decrease 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ü"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925473" y="1297740"/>
            <a:ext cx="3322800" cy="4832007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Demand-Side Economics</a:t>
            </a:r>
          </a:p>
          <a:p>
            <a:endParaRPr lang="en-US" sz="2400" b="1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tax </a:t>
            </a:r>
            <a:r>
              <a:rPr lang="en-US" sz="2400" dirty="0">
                <a:solidFill>
                  <a:srgbClr val="000000"/>
                </a:solidFill>
              </a:rPr>
              <a:t>cuts will create an economic </a:t>
            </a:r>
            <a:r>
              <a:rPr lang="en-US" sz="2400" dirty="0" smtClean="0">
                <a:solidFill>
                  <a:srgbClr val="000000"/>
                </a:solidFill>
              </a:rPr>
              <a:t>stimulus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likely </a:t>
            </a:r>
            <a:r>
              <a:rPr lang="en-US" sz="2400" dirty="0">
                <a:solidFill>
                  <a:srgbClr val="000000"/>
                </a:solidFill>
              </a:rPr>
              <a:t>to raise the government </a:t>
            </a:r>
            <a:r>
              <a:rPr lang="en-US" sz="2400" dirty="0" smtClean="0">
                <a:solidFill>
                  <a:srgbClr val="000000"/>
                </a:solidFill>
              </a:rPr>
              <a:t>deficit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00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Policy Issues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5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Crowding </a:t>
            </a:r>
            <a:r>
              <a:rPr lang="en-US" dirty="0"/>
              <a:t>Out and Crowding 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5015581"/>
          </a:xfrm>
        </p:spPr>
        <p:txBody>
          <a:bodyPr>
            <a:normAutofit/>
          </a:bodyPr>
          <a:lstStyle/>
          <a:p>
            <a:r>
              <a:rPr lang="en-US" b="1" dirty="0" smtClean="0"/>
              <a:t>crowding </a:t>
            </a:r>
            <a:r>
              <a:rPr lang="en-US" b="1" dirty="0"/>
              <a:t>out: </a:t>
            </a:r>
            <a:r>
              <a:rPr lang="en-US" dirty="0"/>
              <a:t>a reduction in the availability of private capital resulting from federal government borrowing to finance budget </a:t>
            </a:r>
            <a:r>
              <a:rPr lang="en-US" dirty="0" smtClean="0"/>
              <a:t>deficits</a:t>
            </a:r>
          </a:p>
          <a:p>
            <a:endParaRPr lang="en-US" dirty="0" smtClean="0"/>
          </a:p>
          <a:p>
            <a:r>
              <a:rPr lang="en-US" b="1" dirty="0" smtClean="0"/>
              <a:t>crowding in: </a:t>
            </a:r>
            <a:r>
              <a:rPr lang="en-US" dirty="0" smtClean="0"/>
              <a:t>the </a:t>
            </a:r>
            <a:r>
              <a:rPr lang="en-US" dirty="0"/>
              <a:t>process in which government spending leads to more favorable expectations for the economy, thereby inducing investment</a:t>
            </a:r>
            <a:endParaRPr lang="de-DE" dirty="0"/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43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10.8 Crowding Out in the Loanable Funds Market</a:t>
            </a:r>
            <a:br>
              <a:rPr lang="en-US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10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41</a:t>
            </a:fld>
            <a:endParaRPr lang="de-DE"/>
          </a:p>
        </p:txBody>
      </p:sp>
      <p:graphicFrame>
        <p:nvGraphicFramePr>
          <p:cNvPr id="6" name="Char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2469763"/>
              </p:ext>
            </p:extLst>
          </p:nvPr>
        </p:nvGraphicFramePr>
        <p:xfrm>
          <a:off x="396384" y="981385"/>
          <a:ext cx="7557726" cy="5444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205705" y="6426262"/>
            <a:ext cx="221389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latin typeface="Arial" pitchFamily="34" charset="0"/>
                <a:cs typeface="Arial" pitchFamily="34" charset="0"/>
              </a:rPr>
              <a:t>Crowding out</a:t>
            </a:r>
          </a:p>
        </p:txBody>
      </p:sp>
      <p:sp>
        <p:nvSpPr>
          <p:cNvPr id="9" name="Left Brace 2"/>
          <p:cNvSpPr/>
          <p:nvPr/>
        </p:nvSpPr>
        <p:spPr>
          <a:xfrm rot="16200000">
            <a:off x="2548673" y="6100162"/>
            <a:ext cx="295629" cy="478435"/>
          </a:xfrm>
          <a:prstGeom prst="leftBrace">
            <a:avLst>
              <a:gd name="adj1" fmla="val 37401"/>
              <a:gd name="adj2" fmla="val 48039"/>
            </a:avLst>
          </a:prstGeom>
          <a:ln w="25400">
            <a:solidFill>
              <a:schemeClr val="tx1"/>
            </a:solidFill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53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9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42</a:t>
            </a:fld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48559" y="1270000"/>
            <a:ext cx="3783258" cy="5024698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457200" y="1054100"/>
            <a:ext cx="3783258" cy="5036039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E46C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Classical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Economics</a:t>
            </a:r>
          </a:p>
          <a:p>
            <a:endParaRPr lang="en-US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additional demand raises the interest </a:t>
            </a:r>
            <a:r>
              <a:rPr lang="en-US" dirty="0" smtClean="0">
                <a:solidFill>
                  <a:srgbClr val="000000"/>
                </a:solidFill>
              </a:rPr>
              <a:t>rate</a:t>
            </a:r>
          </a:p>
          <a:p>
            <a:pPr marL="285750" indent="-285750">
              <a:buFont typeface="Wingdings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private </a:t>
            </a:r>
            <a:r>
              <a:rPr lang="en-US" dirty="0">
                <a:solidFill>
                  <a:srgbClr val="000000"/>
                </a:solidFill>
              </a:rPr>
              <a:t>investment becomes less </a:t>
            </a:r>
            <a:r>
              <a:rPr lang="en-US" dirty="0" smtClean="0">
                <a:solidFill>
                  <a:srgbClr val="000000"/>
                </a:solidFill>
              </a:rPr>
              <a:t>attractive</a:t>
            </a:r>
          </a:p>
          <a:p>
            <a:pPr marL="285750" indent="-285750">
              <a:buFont typeface="Wingdings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some </a:t>
            </a:r>
            <a:r>
              <a:rPr lang="en-US" dirty="0">
                <a:solidFill>
                  <a:srgbClr val="000000"/>
                </a:solidFill>
              </a:rPr>
              <a:t>is “crowded </a:t>
            </a:r>
            <a:r>
              <a:rPr lang="en-US" dirty="0" smtClean="0">
                <a:solidFill>
                  <a:srgbClr val="000000"/>
                </a:solidFill>
              </a:rPr>
              <a:t>out” </a:t>
            </a:r>
          </a:p>
          <a:p>
            <a:pPr marL="285750" indent="-285750">
              <a:buFont typeface="Wingdings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government deficit spending is counterproductive to the aim of promoting private investment.</a:t>
            </a:r>
            <a:endParaRPr lang="de-DE" dirty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ü"/>
            </a:pPr>
            <a:endParaRPr lang="en-US" b="1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716016" y="1270000"/>
            <a:ext cx="3783258" cy="5024698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4903542" y="1046984"/>
            <a:ext cx="3783258" cy="5043155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E46C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Keynesian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Economics</a:t>
            </a:r>
          </a:p>
          <a:p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 eaLnBrk="0" hangingPunct="0">
              <a:buFont typeface="Wingdings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recessionary conditions are characterized by an excess of savings over </a:t>
            </a:r>
            <a:r>
              <a:rPr lang="en-US" dirty="0" smtClean="0">
                <a:solidFill>
                  <a:srgbClr val="000000"/>
                </a:solidFill>
              </a:rPr>
              <a:t>investment</a:t>
            </a:r>
          </a:p>
          <a:p>
            <a:pPr marL="285750" indent="-285750" eaLnBrk="0" hangingPunct="0">
              <a:buFont typeface="Wingdings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no </a:t>
            </a:r>
            <a:r>
              <a:rPr lang="en-US" dirty="0">
                <a:solidFill>
                  <a:srgbClr val="000000"/>
                </a:solidFill>
              </a:rPr>
              <a:t>reason </a:t>
            </a:r>
            <a:r>
              <a:rPr lang="en-US" dirty="0" smtClean="0">
                <a:solidFill>
                  <a:srgbClr val="000000"/>
                </a:solidFill>
              </a:rPr>
              <a:t>why government </a:t>
            </a:r>
            <a:r>
              <a:rPr lang="en-US" dirty="0">
                <a:solidFill>
                  <a:srgbClr val="000000"/>
                </a:solidFill>
              </a:rPr>
              <a:t>borrowing will absorb too much of the available loanable </a:t>
            </a:r>
            <a:r>
              <a:rPr lang="en-US" dirty="0" smtClean="0">
                <a:solidFill>
                  <a:srgbClr val="000000"/>
                </a:solidFill>
              </a:rPr>
              <a:t>funds</a:t>
            </a:r>
          </a:p>
          <a:p>
            <a:pPr marL="285750" indent="-285750" eaLnBrk="0" hangingPunct="0">
              <a:buFont typeface="Wingdings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investment </a:t>
            </a:r>
            <a:r>
              <a:rPr lang="en-US" dirty="0">
                <a:solidFill>
                  <a:srgbClr val="000000"/>
                </a:solidFill>
              </a:rPr>
              <a:t>decisions </a:t>
            </a:r>
            <a:r>
              <a:rPr lang="en-US" dirty="0" smtClean="0">
                <a:solidFill>
                  <a:srgbClr val="000000"/>
                </a:solidFill>
              </a:rPr>
              <a:t>function </a:t>
            </a:r>
            <a:r>
              <a:rPr lang="en-US" dirty="0">
                <a:solidFill>
                  <a:srgbClr val="000000"/>
                </a:solidFill>
              </a:rPr>
              <a:t>of expectations of future </a:t>
            </a:r>
            <a:r>
              <a:rPr lang="en-US" dirty="0" smtClean="0">
                <a:solidFill>
                  <a:srgbClr val="000000"/>
                </a:solidFill>
              </a:rPr>
              <a:t>profit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(“</a:t>
            </a:r>
            <a:r>
              <a:rPr lang="en-US" dirty="0">
                <a:solidFill>
                  <a:srgbClr val="000000"/>
                </a:solidFill>
              </a:rPr>
              <a:t>animal </a:t>
            </a:r>
            <a:r>
              <a:rPr lang="en-US" dirty="0" smtClean="0">
                <a:solidFill>
                  <a:srgbClr val="000000"/>
                </a:solidFill>
              </a:rPr>
              <a:t>spirits”) </a:t>
            </a:r>
          </a:p>
          <a:p>
            <a:pPr eaLnBrk="0" hangingPunct="0"/>
            <a:endParaRPr lang="en-US" b="1" dirty="0">
              <a:solidFill>
                <a:srgbClr val="000000"/>
              </a:solidFill>
            </a:endParaRPr>
          </a:p>
          <a:p>
            <a:pPr eaLnBrk="0" hangingPunct="0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Modern Keynesian Economists</a:t>
            </a:r>
          </a:p>
          <a:p>
            <a:pPr marL="285750" indent="-285750" eaLnBrk="0" hangingPunct="0">
              <a:buFont typeface="Wingdings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no fixed amount of loanable </a:t>
            </a:r>
            <a:r>
              <a:rPr lang="en-US" dirty="0" smtClean="0">
                <a:solidFill>
                  <a:srgbClr val="000000"/>
                </a:solidFill>
              </a:rPr>
              <a:t>funds</a:t>
            </a:r>
          </a:p>
          <a:p>
            <a:pPr marL="285750" indent="-285750" eaLnBrk="0" hangingPunct="0">
              <a:buFont typeface="Wingdings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banking </a:t>
            </a:r>
            <a:r>
              <a:rPr lang="en-US" dirty="0">
                <a:solidFill>
                  <a:srgbClr val="000000"/>
                </a:solidFill>
              </a:rPr>
              <a:t>sector can create the money demanded </a:t>
            </a:r>
            <a:endParaRPr lang="en-US" b="1" dirty="0" smtClean="0">
              <a:solidFill>
                <a:srgbClr val="000000"/>
              </a:solidFill>
            </a:endParaRPr>
          </a:p>
          <a:p>
            <a:pPr eaLnBrk="0" hangingPunct="0"/>
            <a:endParaRPr lang="de-DE" b="1" dirty="0">
              <a:solidFill>
                <a:srgbClr val="000000"/>
              </a:solidFill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dirty="0"/>
              <a:t>Crowding Out</a:t>
            </a:r>
          </a:p>
        </p:txBody>
      </p:sp>
    </p:spTree>
    <p:extLst>
      <p:ext uri="{BB962C8B-B14F-4D97-AF65-F5344CB8AC3E}">
        <p14:creationId xmlns:p14="http://schemas.microsoft.com/office/powerpoint/2010/main" val="148046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Multiplier Effects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multiplier effect may vary depending on the type of government </a:t>
            </a:r>
            <a:r>
              <a:rPr lang="en-US" dirty="0" smtClean="0"/>
              <a:t>expenditure</a:t>
            </a:r>
          </a:p>
          <a:p>
            <a:pPr lvl="0"/>
            <a:r>
              <a:rPr lang="en-US" dirty="0" smtClean="0"/>
              <a:t>People </a:t>
            </a:r>
            <a:r>
              <a:rPr lang="en-US" dirty="0"/>
              <a:t>with lower incomes tend to have a higher </a:t>
            </a:r>
            <a:r>
              <a:rPr lang="en-US" i="1" dirty="0" err="1" smtClean="0"/>
              <a:t>mpc</a:t>
            </a:r>
            <a:endParaRPr lang="en-US" i="1" dirty="0" smtClean="0"/>
          </a:p>
          <a:p>
            <a:pPr lvl="0"/>
            <a:r>
              <a:rPr lang="en-US" dirty="0" smtClean="0"/>
              <a:t>Keynes: </a:t>
            </a:r>
          </a:p>
          <a:p>
            <a:pPr lvl="1"/>
            <a:r>
              <a:rPr lang="en-US" dirty="0" smtClean="0"/>
              <a:t>in general, multiplier is highest when government </a:t>
            </a:r>
            <a:r>
              <a:rPr lang="en-US" dirty="0"/>
              <a:t>spending is directed towards those who have the highest </a:t>
            </a:r>
            <a:r>
              <a:rPr lang="en-US" i="1" dirty="0" err="1" smtClean="0"/>
              <a:t>mpc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271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Multipliers: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0" hangingPunct="0">
              <a:buFont typeface="Wingdings" charset="2"/>
              <a:buChar char="ü"/>
            </a:pPr>
            <a:r>
              <a:rPr lang="en-US" dirty="0"/>
              <a:t>Are not stable over time, but might be larger in a recession, when crowding out is less of a </a:t>
            </a:r>
            <a:r>
              <a:rPr lang="en-US" dirty="0" smtClean="0"/>
              <a:t>problem</a:t>
            </a:r>
          </a:p>
          <a:p>
            <a:pPr lvl="0" eaLnBrk="0" hangingPunct="0">
              <a:buFont typeface="Wingdings" charset="2"/>
              <a:buChar char="ü"/>
            </a:pPr>
            <a:endParaRPr lang="de-DE" dirty="0"/>
          </a:p>
          <a:p>
            <a:pPr lvl="0" eaLnBrk="0" hangingPunct="0">
              <a:buFont typeface="Wingdings" charset="2"/>
              <a:buChar char="ü"/>
            </a:pPr>
            <a:r>
              <a:rPr lang="en-US" dirty="0"/>
              <a:t>Are larger if the spending benefits poor </a:t>
            </a:r>
            <a:r>
              <a:rPr lang="en-US" dirty="0" smtClean="0"/>
              <a:t>households</a:t>
            </a:r>
          </a:p>
          <a:p>
            <a:pPr lvl="0" eaLnBrk="0" hangingPunct="0">
              <a:buFont typeface="Wingdings" charset="2"/>
              <a:buChar char="ü"/>
            </a:pPr>
            <a:endParaRPr lang="de-DE" dirty="0"/>
          </a:p>
          <a:p>
            <a:pPr lvl="0" eaLnBrk="0" hangingPunct="0">
              <a:buFont typeface="Wingdings" charset="2"/>
              <a:buChar char="ü"/>
            </a:pPr>
            <a:r>
              <a:rPr lang="en-US" dirty="0"/>
              <a:t>Are larger if the government spends money on investment for infrastructure, as in this case, crowding in of private investment might happen.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758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10.2 Different Multiplier Effects</a:t>
            </a:r>
            <a:r>
              <a:rPr lang="de-DE" dirty="0"/>
              <a:t> </a:t>
            </a: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134288"/>
              </p:ext>
            </p:extLst>
          </p:nvPr>
        </p:nvGraphicFramePr>
        <p:xfrm>
          <a:off x="457200" y="1341438"/>
          <a:ext cx="8047681" cy="4749768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972839"/>
                <a:gridCol w="1802931"/>
                <a:gridCol w="2257585"/>
                <a:gridCol w="2014326"/>
              </a:tblGrid>
              <a:tr h="478488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Fiscal Measure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Multiplier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8488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de-DE" sz="18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In an upswing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Over the business cycle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In a downturn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84948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Unspecified public spending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0.6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0.7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1.5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78488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Public consumption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0.5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0.5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1.8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78488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Public investment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0,3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1.5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1.9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78488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Military spending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-</a:t>
                      </a:r>
                      <a:r>
                        <a:rPr lang="en-US" sz="1800" dirty="0" smtClean="0">
                          <a:effectLst/>
                        </a:rPr>
                        <a:t>0.2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2.1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78488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Changes in taxation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0.3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84948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Transfers to households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0.4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2.6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45</a:t>
            </a:fld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457200" y="6136699"/>
            <a:ext cx="803662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</a:t>
            </a:r>
            <a:r>
              <a:rPr lang="en-US" sz="1400" dirty="0"/>
              <a:t> Sebastian </a:t>
            </a:r>
            <a:r>
              <a:rPr lang="en-US" sz="1400" dirty="0" err="1"/>
              <a:t>Gechert</a:t>
            </a:r>
            <a:r>
              <a:rPr lang="en-US" sz="1400" dirty="0"/>
              <a:t> and </a:t>
            </a:r>
            <a:r>
              <a:rPr lang="en-US" sz="1400" dirty="0" err="1"/>
              <a:t>Ansgar</a:t>
            </a:r>
            <a:r>
              <a:rPr lang="en-US" sz="1400" dirty="0"/>
              <a:t> </a:t>
            </a:r>
            <a:r>
              <a:rPr lang="en-US" sz="1400" dirty="0" err="1"/>
              <a:t>Rannenberg</a:t>
            </a:r>
            <a:r>
              <a:rPr lang="en-US" sz="1400" dirty="0"/>
              <a:t>, Are Fiscal Multipliers Regime-Dependent? A Meta Regression Analysis, IMK Working Paper 139, Düsseldorf, 2014</a:t>
            </a:r>
            <a:r>
              <a:rPr lang="en-US" dirty="0"/>
              <a:t>.</a:t>
            </a:r>
            <a:r>
              <a:rPr lang="de-DE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01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Take Home (I)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err="1" smtClean="0"/>
              <a:t>There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/>
              <a:t>t</a:t>
            </a:r>
            <a:r>
              <a:rPr lang="de-DE" dirty="0" err="1" smtClean="0"/>
              <a:t>hree</a:t>
            </a:r>
            <a:r>
              <a:rPr lang="de-DE" dirty="0" smtClean="0"/>
              <a:t> </a:t>
            </a:r>
            <a:r>
              <a:rPr lang="de-DE" dirty="0" err="1"/>
              <a:t>fiscal</a:t>
            </a:r>
            <a:r>
              <a:rPr lang="de-DE" dirty="0"/>
              <a:t>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 smtClean="0"/>
              <a:t>tools</a:t>
            </a:r>
            <a:endParaRPr lang="de-DE" dirty="0" smtClean="0"/>
          </a:p>
          <a:p>
            <a:pPr lvl="1">
              <a:lnSpc>
                <a:spcPct val="100000"/>
              </a:lnSpc>
            </a:pPr>
            <a:r>
              <a:rPr lang="en-US" dirty="0" smtClean="0"/>
              <a:t>government spending (direct effect on AD and output))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tax levels (indirect effect via consumption and investment)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transfer payments (indirect </a:t>
            </a:r>
            <a:r>
              <a:rPr lang="en-US" dirty="0"/>
              <a:t>effect via consumption and </a:t>
            </a:r>
            <a:r>
              <a:rPr lang="en-US" dirty="0" smtClean="0"/>
              <a:t>investment)</a:t>
            </a:r>
          </a:p>
          <a:p>
            <a:r>
              <a:rPr lang="en-US" dirty="0" smtClean="0">
                <a:sym typeface="Wingdings"/>
              </a:rPr>
              <a:t>The tax </a:t>
            </a:r>
            <a:r>
              <a:rPr lang="en-US" dirty="0">
                <a:sym typeface="Wingdings"/>
              </a:rPr>
              <a:t>multiplier is smaller than </a:t>
            </a:r>
            <a:r>
              <a:rPr lang="en-US" dirty="0" smtClean="0">
                <a:sym typeface="Wingdings"/>
              </a:rPr>
              <a:t>the government multiplier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Supply-side economists are skeptical </a:t>
            </a:r>
            <a:r>
              <a:rPr lang="en-US" dirty="0">
                <a:solidFill>
                  <a:srgbClr val="000000"/>
                </a:solidFill>
              </a:rPr>
              <a:t>about government ability to achieve </a:t>
            </a:r>
            <a:r>
              <a:rPr lang="en-US" dirty="0" smtClean="0">
                <a:solidFill>
                  <a:srgbClr val="000000"/>
                </a:solidFill>
              </a:rPr>
              <a:t>balance</a:t>
            </a:r>
          </a:p>
          <a:p>
            <a:r>
              <a:rPr lang="en-US" dirty="0">
                <a:solidFill>
                  <a:srgbClr val="000000"/>
                </a:solidFill>
              </a:rPr>
              <a:t>Keynesian </a:t>
            </a:r>
            <a:r>
              <a:rPr lang="en-US" dirty="0" smtClean="0">
                <a:solidFill>
                  <a:srgbClr val="000000"/>
                </a:solidFill>
              </a:rPr>
              <a:t>economists believe that the government can </a:t>
            </a:r>
            <a:r>
              <a:rPr lang="en-US" dirty="0">
                <a:solidFill>
                  <a:srgbClr val="000000"/>
                </a:solidFill>
              </a:rPr>
              <a:t>offset any imbalances in savings and investment by varying government spending and net taxes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 smtClean="0">
              <a:sym typeface="Wingdings"/>
            </a:endParaRPr>
          </a:p>
          <a:p>
            <a:endParaRPr lang="en-US" dirty="0">
              <a:sym typeface="Wingdings"/>
            </a:endParaRPr>
          </a:p>
          <a:p>
            <a:endParaRPr lang="en-US" dirty="0"/>
          </a:p>
          <a:p>
            <a:pPr lvl="2"/>
            <a:endParaRPr lang="de-DE" dirty="0" smtClean="0"/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46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3568700" y="444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59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Take Home (II)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EU </a:t>
            </a:r>
            <a:r>
              <a:rPr lang="en-US" dirty="0"/>
              <a:t>countries have chosen </a:t>
            </a:r>
            <a:r>
              <a:rPr lang="en-US" dirty="0" smtClean="0"/>
              <a:t>different </a:t>
            </a:r>
            <a:r>
              <a:rPr lang="en-US" dirty="0"/>
              <a:t>approaches for financing their </a:t>
            </a:r>
            <a:r>
              <a:rPr lang="en-US" dirty="0" smtClean="0"/>
              <a:t>budgets. Also the </a:t>
            </a:r>
            <a:r>
              <a:rPr lang="en-US" dirty="0"/>
              <a:t>size of the government sector varies strongly between European </a:t>
            </a:r>
            <a:r>
              <a:rPr lang="en-US" dirty="0" smtClean="0"/>
              <a:t>countries</a:t>
            </a:r>
          </a:p>
          <a:p>
            <a:r>
              <a:rPr lang="en-US" dirty="0" smtClean="0"/>
              <a:t>Automatic stabilizers offset fluctuations in economic activity without direct intervention by governments</a:t>
            </a:r>
          </a:p>
          <a:p>
            <a:r>
              <a:rPr lang="en-US" dirty="0" smtClean="0"/>
              <a:t>Discretionary policy is a controversial issue</a:t>
            </a:r>
          </a:p>
          <a:p>
            <a:r>
              <a:rPr lang="en-US" dirty="0"/>
              <a:t>Time lags can make active fiscal policy less </a:t>
            </a:r>
            <a:r>
              <a:rPr lang="en-US" dirty="0" smtClean="0"/>
              <a:t>effective</a:t>
            </a:r>
          </a:p>
          <a:p>
            <a:r>
              <a:rPr lang="en-US" dirty="0" smtClean="0"/>
              <a:t>Classical economists fear crowding out</a:t>
            </a:r>
            <a:endParaRPr lang="en-US" dirty="0"/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lvl="2"/>
            <a:endParaRPr lang="de-DE" dirty="0" smtClean="0"/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10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824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croeconomics in Context Buchvorl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oreas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effectLst/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Macroeconomics in Context Buchvorlage.thmx</Template>
  <TotalTime>0</TotalTime>
  <Words>2427</Words>
  <Application>Microsoft Office PowerPoint</Application>
  <PresentationFormat>Bildschirmpräsentation (4:3)</PresentationFormat>
  <Paragraphs>479</Paragraphs>
  <Slides>47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47</vt:i4>
      </vt:variant>
    </vt:vector>
  </HeadingPairs>
  <TitlesOfParts>
    <vt:vector size="54" baseType="lpstr">
      <vt:lpstr>Arial</vt:lpstr>
      <vt:lpstr>Calibri</vt:lpstr>
      <vt:lpstr>Courier</vt:lpstr>
      <vt:lpstr>Times New Roman</vt:lpstr>
      <vt:lpstr>Wingdings</vt:lpstr>
      <vt:lpstr>Macroeconomics in Context Buchvorlage</vt:lpstr>
      <vt:lpstr>Formel</vt:lpstr>
      <vt:lpstr>Fiscal Policy</vt:lpstr>
      <vt:lpstr>Learning Goals</vt:lpstr>
      <vt:lpstr>Chapter Outline</vt:lpstr>
      <vt:lpstr>The Role of Government Spending and Taxes</vt:lpstr>
      <vt:lpstr>Fiscal Policy</vt:lpstr>
      <vt:lpstr>Aggregate Expenditure with Government Spending</vt:lpstr>
      <vt:lpstr>Figure 10.1 Increased Government Spending </vt:lpstr>
      <vt:lpstr>The Multiplier of Government Spending </vt:lpstr>
      <vt:lpstr>The Multiplier of Government Spending </vt:lpstr>
      <vt:lpstr>Table 10.1 An Increase in Government Spending </vt:lpstr>
      <vt:lpstr>Taxes and Transfer Payments …</vt:lpstr>
      <vt:lpstr>Changes in taxes and transfer payments do not have exactly the same effect as changes in government spending on goods and services </vt:lpstr>
      <vt:lpstr>Transfer payments</vt:lpstr>
      <vt:lpstr>Changes in Taxes or Transfer Payments Directly Affect Disposable Income …</vt:lpstr>
      <vt:lpstr>Tax Multiplier</vt:lpstr>
      <vt:lpstr>Effects of Changes in Taxes or Transfer Payments </vt:lpstr>
      <vt:lpstr>Changes in government spending vs. in taxes (mpc=0.8) </vt:lpstr>
      <vt:lpstr>Do the effects of an increase in government spending and an increase in taxes cancel each other out?</vt:lpstr>
      <vt:lpstr>Figure 10.2 A Macroeconomic Model with Government Spending and Taxes </vt:lpstr>
      <vt:lpstr>The Circular Flow with Government  Spending and Taxes</vt:lpstr>
      <vt:lpstr>Expansionary Fiscal Policy</vt:lpstr>
      <vt:lpstr>Expansionary Fiscal Policy: the Problem of Inflation</vt:lpstr>
      <vt:lpstr>Contractionary Fiscal Policy</vt:lpstr>
      <vt:lpstr>Public Budgets in Europe</vt:lpstr>
      <vt:lpstr>The EU Member States’ Budgets</vt:lpstr>
      <vt:lpstr>Figure 10.3 General Government Expenditure and Revenue, Selected EU countries, in percent of GDP, 2015 </vt:lpstr>
      <vt:lpstr>Figure 10.4 Sources of Government Revenues for Selected EU countries, in percent of GDP, 2015 </vt:lpstr>
      <vt:lpstr>Figure 10.5 General Government Expenditure and Revenue, Selected EU countries, in percent of GDP, 2014</vt:lpstr>
      <vt:lpstr>Deficits and Surpluses</vt:lpstr>
      <vt:lpstr>Deficit Spending, Counter,- and Procyclical Policy</vt:lpstr>
      <vt:lpstr>Figure 10.6a Surplus or Deficit of Germany and Spain as a Percent of GDP</vt:lpstr>
      <vt:lpstr>Figure 10.6b Surplus or Deficit of Britain and Italy as a Percent of GDP </vt:lpstr>
      <vt:lpstr>Automatic Stabilizers</vt:lpstr>
      <vt:lpstr>Discretionary Policy</vt:lpstr>
      <vt:lpstr>Figure 10.7 Euro Area Government Expenditure, Revenues, and Surplus/Deficit, as a Percent of GDP, 1995–2015 </vt:lpstr>
      <vt:lpstr>Time lags can make active fiscal policy less effective:</vt:lpstr>
      <vt:lpstr>Structural Deficit (Surplus)</vt:lpstr>
      <vt:lpstr>Changes in Tax Rate as Discretionary Policy:  Lowering Tax Rates</vt:lpstr>
      <vt:lpstr>Policy Issues</vt:lpstr>
      <vt:lpstr>Crowding Out and Crowding In</vt:lpstr>
      <vt:lpstr>Figure 10.8 Crowding Out in the Loanable Funds Market </vt:lpstr>
      <vt:lpstr>Crowding Out</vt:lpstr>
      <vt:lpstr>Different Multiplier Effects</vt:lpstr>
      <vt:lpstr>Multipliers:</vt:lpstr>
      <vt:lpstr>Table 10.2 Different Multiplier Effects </vt:lpstr>
      <vt:lpstr>What to Take Home (I)</vt:lpstr>
      <vt:lpstr>What to Take Home (II)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Petra</dc:creator>
  <cp:lastModifiedBy>Sebastian Dullien</cp:lastModifiedBy>
  <cp:revision>257</cp:revision>
  <cp:lastPrinted>2017-05-03T14:13:22Z</cp:lastPrinted>
  <dcterms:created xsi:type="dcterms:W3CDTF">2017-04-12T09:37:05Z</dcterms:created>
  <dcterms:modified xsi:type="dcterms:W3CDTF">2017-08-20T18:46:28Z</dcterms:modified>
</cp:coreProperties>
</file>