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2" r:id="rId1"/>
  </p:sldMasterIdLst>
  <p:notesMasterIdLst>
    <p:notesMasterId r:id="rId53"/>
  </p:notesMasterIdLst>
  <p:handoutMasterIdLst>
    <p:handoutMasterId r:id="rId54"/>
  </p:handoutMasterIdLst>
  <p:sldIdLst>
    <p:sldId id="320" r:id="rId2"/>
    <p:sldId id="290" r:id="rId3"/>
    <p:sldId id="257" r:id="rId4"/>
    <p:sldId id="260" r:id="rId5"/>
    <p:sldId id="289" r:id="rId6"/>
    <p:sldId id="261" r:id="rId7"/>
    <p:sldId id="279" r:id="rId8"/>
    <p:sldId id="280" r:id="rId9"/>
    <p:sldId id="281" r:id="rId10"/>
    <p:sldId id="282" r:id="rId11"/>
    <p:sldId id="263" r:id="rId12"/>
    <p:sldId id="264" r:id="rId13"/>
    <p:sldId id="283" r:id="rId14"/>
    <p:sldId id="284" r:id="rId15"/>
    <p:sldId id="291" r:id="rId16"/>
    <p:sldId id="296" r:id="rId17"/>
    <p:sldId id="297" r:id="rId18"/>
    <p:sldId id="298" r:id="rId19"/>
    <p:sldId id="293" r:id="rId20"/>
    <p:sldId id="299" r:id="rId21"/>
    <p:sldId id="285" r:id="rId22"/>
    <p:sldId id="286" r:id="rId23"/>
    <p:sldId id="267" r:id="rId24"/>
    <p:sldId id="288" r:id="rId25"/>
    <p:sldId id="268" r:id="rId26"/>
    <p:sldId id="295" r:id="rId27"/>
    <p:sldId id="269" r:id="rId28"/>
    <p:sldId id="270" r:id="rId29"/>
    <p:sldId id="319" r:id="rId30"/>
    <p:sldId id="301" r:id="rId31"/>
    <p:sldId id="302" r:id="rId32"/>
    <p:sldId id="300" r:id="rId33"/>
    <p:sldId id="271" r:id="rId34"/>
    <p:sldId id="272" r:id="rId35"/>
    <p:sldId id="303" r:id="rId36"/>
    <p:sldId id="306" r:id="rId37"/>
    <p:sldId id="304" r:id="rId38"/>
    <p:sldId id="307" r:id="rId39"/>
    <p:sldId id="308" r:id="rId40"/>
    <p:sldId id="274" r:id="rId41"/>
    <p:sldId id="314" r:id="rId42"/>
    <p:sldId id="313" r:id="rId43"/>
    <p:sldId id="309" r:id="rId44"/>
    <p:sldId id="311" r:id="rId45"/>
    <p:sldId id="316" r:id="rId46"/>
    <p:sldId id="315" r:id="rId47"/>
    <p:sldId id="275" r:id="rId48"/>
    <p:sldId id="258" r:id="rId49"/>
    <p:sldId id="276" r:id="rId50"/>
    <p:sldId id="310" r:id="rId51"/>
    <p:sldId id="317" r:id="rId52"/>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3" autoAdjust="0"/>
    <p:restoredTop sz="94660"/>
  </p:normalViewPr>
  <p:slideViewPr>
    <p:cSldViewPr snapToGrid="0" snapToObjects="1">
      <p:cViewPr varScale="1">
        <p:scale>
          <a:sx n="66" d="100"/>
          <a:sy n="66" d="100"/>
        </p:scale>
        <p:origin x="1292" y="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oleObject" Target="Arbeitsmappe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lineChart>
        <c:grouping val="standard"/>
        <c:varyColors val="0"/>
        <c:ser>
          <c:idx val="0"/>
          <c:order val="0"/>
          <c:tx>
            <c:v>Dow Jones Industrial Average</c:v>
          </c:tx>
          <c:marker>
            <c:symbol val="none"/>
          </c:marker>
          <c:cat>
            <c:numRef>
              <c:f>Blatt1!$A$12:$A$339</c:f>
              <c:numCache>
                <c:formatCode>yyyy\-mm\-dd</c:formatCode>
                <c:ptCount val="328"/>
                <c:pt idx="0">
                  <c:v>5449</c:v>
                </c:pt>
                <c:pt idx="1">
                  <c:v>5480</c:v>
                </c:pt>
                <c:pt idx="2">
                  <c:v>5511</c:v>
                </c:pt>
                <c:pt idx="3">
                  <c:v>5539</c:v>
                </c:pt>
                <c:pt idx="4">
                  <c:v>5570</c:v>
                </c:pt>
                <c:pt idx="5">
                  <c:v>5600</c:v>
                </c:pt>
                <c:pt idx="6">
                  <c:v>5631</c:v>
                </c:pt>
                <c:pt idx="7">
                  <c:v>5661</c:v>
                </c:pt>
                <c:pt idx="8">
                  <c:v>5692</c:v>
                </c:pt>
                <c:pt idx="9">
                  <c:v>5723</c:v>
                </c:pt>
                <c:pt idx="10">
                  <c:v>5753</c:v>
                </c:pt>
                <c:pt idx="11">
                  <c:v>5784</c:v>
                </c:pt>
                <c:pt idx="12">
                  <c:v>5814</c:v>
                </c:pt>
                <c:pt idx="13">
                  <c:v>5845</c:v>
                </c:pt>
                <c:pt idx="14">
                  <c:v>5876</c:v>
                </c:pt>
                <c:pt idx="15">
                  <c:v>5905</c:v>
                </c:pt>
                <c:pt idx="16">
                  <c:v>5936</c:v>
                </c:pt>
                <c:pt idx="17">
                  <c:v>5966</c:v>
                </c:pt>
                <c:pt idx="18">
                  <c:v>5997</c:v>
                </c:pt>
                <c:pt idx="19">
                  <c:v>6027</c:v>
                </c:pt>
                <c:pt idx="20">
                  <c:v>6058</c:v>
                </c:pt>
                <c:pt idx="21">
                  <c:v>6089</c:v>
                </c:pt>
                <c:pt idx="22">
                  <c:v>6119</c:v>
                </c:pt>
                <c:pt idx="23">
                  <c:v>6150</c:v>
                </c:pt>
                <c:pt idx="24">
                  <c:v>6180</c:v>
                </c:pt>
                <c:pt idx="25">
                  <c:v>6211</c:v>
                </c:pt>
                <c:pt idx="26">
                  <c:v>6242</c:v>
                </c:pt>
                <c:pt idx="27">
                  <c:v>6270</c:v>
                </c:pt>
                <c:pt idx="28">
                  <c:v>6301</c:v>
                </c:pt>
                <c:pt idx="29">
                  <c:v>6331</c:v>
                </c:pt>
                <c:pt idx="30">
                  <c:v>6362</c:v>
                </c:pt>
                <c:pt idx="31">
                  <c:v>6392</c:v>
                </c:pt>
                <c:pt idx="32">
                  <c:v>6423</c:v>
                </c:pt>
                <c:pt idx="33">
                  <c:v>6454</c:v>
                </c:pt>
                <c:pt idx="34">
                  <c:v>6484</c:v>
                </c:pt>
                <c:pt idx="35">
                  <c:v>6515</c:v>
                </c:pt>
                <c:pt idx="36">
                  <c:v>6545</c:v>
                </c:pt>
                <c:pt idx="37">
                  <c:v>6576</c:v>
                </c:pt>
                <c:pt idx="38">
                  <c:v>6607</c:v>
                </c:pt>
                <c:pt idx="39">
                  <c:v>6635</c:v>
                </c:pt>
                <c:pt idx="40">
                  <c:v>6666</c:v>
                </c:pt>
                <c:pt idx="41">
                  <c:v>6696</c:v>
                </c:pt>
                <c:pt idx="42">
                  <c:v>6727</c:v>
                </c:pt>
                <c:pt idx="43">
                  <c:v>6757</c:v>
                </c:pt>
                <c:pt idx="44">
                  <c:v>6788</c:v>
                </c:pt>
                <c:pt idx="45">
                  <c:v>6819</c:v>
                </c:pt>
                <c:pt idx="46">
                  <c:v>6849</c:v>
                </c:pt>
                <c:pt idx="47">
                  <c:v>6880</c:v>
                </c:pt>
                <c:pt idx="48">
                  <c:v>6910</c:v>
                </c:pt>
                <c:pt idx="49">
                  <c:v>6941</c:v>
                </c:pt>
                <c:pt idx="50">
                  <c:v>6972</c:v>
                </c:pt>
                <c:pt idx="51">
                  <c:v>7000</c:v>
                </c:pt>
                <c:pt idx="52">
                  <c:v>7031</c:v>
                </c:pt>
                <c:pt idx="53">
                  <c:v>7061</c:v>
                </c:pt>
                <c:pt idx="54">
                  <c:v>7092</c:v>
                </c:pt>
                <c:pt idx="55">
                  <c:v>7122</c:v>
                </c:pt>
                <c:pt idx="56">
                  <c:v>7153</c:v>
                </c:pt>
                <c:pt idx="57">
                  <c:v>7184</c:v>
                </c:pt>
                <c:pt idx="58">
                  <c:v>7214</c:v>
                </c:pt>
                <c:pt idx="59">
                  <c:v>7245</c:v>
                </c:pt>
                <c:pt idx="60">
                  <c:v>7275</c:v>
                </c:pt>
                <c:pt idx="61">
                  <c:v>7306</c:v>
                </c:pt>
                <c:pt idx="62">
                  <c:v>7337</c:v>
                </c:pt>
                <c:pt idx="63">
                  <c:v>7366</c:v>
                </c:pt>
                <c:pt idx="64">
                  <c:v>7397</c:v>
                </c:pt>
                <c:pt idx="65">
                  <c:v>7427</c:v>
                </c:pt>
                <c:pt idx="66">
                  <c:v>7458</c:v>
                </c:pt>
                <c:pt idx="67">
                  <c:v>7488</c:v>
                </c:pt>
                <c:pt idx="68">
                  <c:v>7519</c:v>
                </c:pt>
                <c:pt idx="69">
                  <c:v>7550</c:v>
                </c:pt>
                <c:pt idx="70">
                  <c:v>7580</c:v>
                </c:pt>
                <c:pt idx="71">
                  <c:v>7611</c:v>
                </c:pt>
                <c:pt idx="72">
                  <c:v>7641</c:v>
                </c:pt>
                <c:pt idx="73">
                  <c:v>7672</c:v>
                </c:pt>
                <c:pt idx="74">
                  <c:v>7703</c:v>
                </c:pt>
                <c:pt idx="75">
                  <c:v>7731</c:v>
                </c:pt>
                <c:pt idx="76">
                  <c:v>7762</c:v>
                </c:pt>
                <c:pt idx="77">
                  <c:v>7792</c:v>
                </c:pt>
                <c:pt idx="78">
                  <c:v>7823</c:v>
                </c:pt>
                <c:pt idx="79">
                  <c:v>7853</c:v>
                </c:pt>
                <c:pt idx="80">
                  <c:v>7884</c:v>
                </c:pt>
                <c:pt idx="81">
                  <c:v>7915</c:v>
                </c:pt>
                <c:pt idx="82">
                  <c:v>7945</c:v>
                </c:pt>
                <c:pt idx="83">
                  <c:v>7976</c:v>
                </c:pt>
                <c:pt idx="84">
                  <c:v>8006</c:v>
                </c:pt>
                <c:pt idx="85">
                  <c:v>8037</c:v>
                </c:pt>
                <c:pt idx="86">
                  <c:v>8068</c:v>
                </c:pt>
                <c:pt idx="87">
                  <c:v>8096</c:v>
                </c:pt>
                <c:pt idx="88">
                  <c:v>8127</c:v>
                </c:pt>
                <c:pt idx="89">
                  <c:v>8157</c:v>
                </c:pt>
                <c:pt idx="90">
                  <c:v>8188</c:v>
                </c:pt>
                <c:pt idx="91">
                  <c:v>8218</c:v>
                </c:pt>
                <c:pt idx="92">
                  <c:v>8249</c:v>
                </c:pt>
                <c:pt idx="93">
                  <c:v>8280</c:v>
                </c:pt>
                <c:pt idx="94">
                  <c:v>8310</c:v>
                </c:pt>
                <c:pt idx="95">
                  <c:v>8341</c:v>
                </c:pt>
                <c:pt idx="96">
                  <c:v>8371</c:v>
                </c:pt>
                <c:pt idx="97">
                  <c:v>8402</c:v>
                </c:pt>
                <c:pt idx="98">
                  <c:v>8433</c:v>
                </c:pt>
                <c:pt idx="99">
                  <c:v>8461</c:v>
                </c:pt>
                <c:pt idx="100">
                  <c:v>8492</c:v>
                </c:pt>
                <c:pt idx="101">
                  <c:v>8522</c:v>
                </c:pt>
                <c:pt idx="102">
                  <c:v>8553</c:v>
                </c:pt>
                <c:pt idx="103">
                  <c:v>8583</c:v>
                </c:pt>
                <c:pt idx="104">
                  <c:v>8614</c:v>
                </c:pt>
                <c:pt idx="105">
                  <c:v>8645</c:v>
                </c:pt>
                <c:pt idx="106">
                  <c:v>8675</c:v>
                </c:pt>
                <c:pt idx="107">
                  <c:v>8706</c:v>
                </c:pt>
                <c:pt idx="108">
                  <c:v>8736</c:v>
                </c:pt>
                <c:pt idx="109">
                  <c:v>8767</c:v>
                </c:pt>
                <c:pt idx="110">
                  <c:v>8798</c:v>
                </c:pt>
                <c:pt idx="111">
                  <c:v>8827</c:v>
                </c:pt>
                <c:pt idx="112">
                  <c:v>8858</c:v>
                </c:pt>
                <c:pt idx="113">
                  <c:v>8888</c:v>
                </c:pt>
                <c:pt idx="114">
                  <c:v>8919</c:v>
                </c:pt>
                <c:pt idx="115">
                  <c:v>8949</c:v>
                </c:pt>
                <c:pt idx="116">
                  <c:v>8980</c:v>
                </c:pt>
                <c:pt idx="117">
                  <c:v>9011</c:v>
                </c:pt>
                <c:pt idx="118">
                  <c:v>9041</c:v>
                </c:pt>
                <c:pt idx="119">
                  <c:v>9072</c:v>
                </c:pt>
                <c:pt idx="120">
                  <c:v>9102</c:v>
                </c:pt>
                <c:pt idx="121">
                  <c:v>9133</c:v>
                </c:pt>
                <c:pt idx="122">
                  <c:v>9164</c:v>
                </c:pt>
                <c:pt idx="123">
                  <c:v>9192</c:v>
                </c:pt>
                <c:pt idx="124">
                  <c:v>9223</c:v>
                </c:pt>
                <c:pt idx="125">
                  <c:v>9253</c:v>
                </c:pt>
                <c:pt idx="126">
                  <c:v>9284</c:v>
                </c:pt>
                <c:pt idx="127">
                  <c:v>9314</c:v>
                </c:pt>
                <c:pt idx="128">
                  <c:v>9345</c:v>
                </c:pt>
                <c:pt idx="129">
                  <c:v>9376</c:v>
                </c:pt>
                <c:pt idx="130">
                  <c:v>9406</c:v>
                </c:pt>
                <c:pt idx="131">
                  <c:v>9437</c:v>
                </c:pt>
                <c:pt idx="132">
                  <c:v>9467</c:v>
                </c:pt>
                <c:pt idx="133">
                  <c:v>9498</c:v>
                </c:pt>
                <c:pt idx="134">
                  <c:v>9529</c:v>
                </c:pt>
                <c:pt idx="135">
                  <c:v>9557</c:v>
                </c:pt>
                <c:pt idx="136">
                  <c:v>9588</c:v>
                </c:pt>
                <c:pt idx="137">
                  <c:v>9618</c:v>
                </c:pt>
                <c:pt idx="138">
                  <c:v>9649</c:v>
                </c:pt>
                <c:pt idx="139">
                  <c:v>9679</c:v>
                </c:pt>
                <c:pt idx="140">
                  <c:v>9710</c:v>
                </c:pt>
                <c:pt idx="141">
                  <c:v>9741</c:v>
                </c:pt>
                <c:pt idx="142">
                  <c:v>9771</c:v>
                </c:pt>
                <c:pt idx="143">
                  <c:v>9802</c:v>
                </c:pt>
                <c:pt idx="144">
                  <c:v>9832</c:v>
                </c:pt>
                <c:pt idx="145">
                  <c:v>9863</c:v>
                </c:pt>
                <c:pt idx="146">
                  <c:v>9894</c:v>
                </c:pt>
                <c:pt idx="147">
                  <c:v>9922</c:v>
                </c:pt>
                <c:pt idx="148">
                  <c:v>9953</c:v>
                </c:pt>
                <c:pt idx="149">
                  <c:v>9983</c:v>
                </c:pt>
                <c:pt idx="150">
                  <c:v>10014</c:v>
                </c:pt>
                <c:pt idx="151">
                  <c:v>10044</c:v>
                </c:pt>
                <c:pt idx="152">
                  <c:v>10075</c:v>
                </c:pt>
                <c:pt idx="153">
                  <c:v>10106</c:v>
                </c:pt>
                <c:pt idx="154">
                  <c:v>10136</c:v>
                </c:pt>
                <c:pt idx="155">
                  <c:v>10167</c:v>
                </c:pt>
                <c:pt idx="156">
                  <c:v>10197</c:v>
                </c:pt>
                <c:pt idx="157">
                  <c:v>10228</c:v>
                </c:pt>
                <c:pt idx="158">
                  <c:v>10259</c:v>
                </c:pt>
                <c:pt idx="159">
                  <c:v>10288</c:v>
                </c:pt>
                <c:pt idx="160">
                  <c:v>10319</c:v>
                </c:pt>
                <c:pt idx="161">
                  <c:v>10349</c:v>
                </c:pt>
                <c:pt idx="162">
                  <c:v>10380</c:v>
                </c:pt>
                <c:pt idx="163">
                  <c:v>10410</c:v>
                </c:pt>
                <c:pt idx="164">
                  <c:v>10441</c:v>
                </c:pt>
                <c:pt idx="165">
                  <c:v>10472</c:v>
                </c:pt>
                <c:pt idx="166">
                  <c:v>10502</c:v>
                </c:pt>
                <c:pt idx="167">
                  <c:v>10533</c:v>
                </c:pt>
                <c:pt idx="168">
                  <c:v>10563</c:v>
                </c:pt>
                <c:pt idx="169">
                  <c:v>10594</c:v>
                </c:pt>
                <c:pt idx="170">
                  <c:v>10625</c:v>
                </c:pt>
                <c:pt idx="171">
                  <c:v>10653</c:v>
                </c:pt>
                <c:pt idx="172">
                  <c:v>10684</c:v>
                </c:pt>
                <c:pt idx="173">
                  <c:v>10714</c:v>
                </c:pt>
                <c:pt idx="174">
                  <c:v>10745</c:v>
                </c:pt>
                <c:pt idx="175">
                  <c:v>10775</c:v>
                </c:pt>
                <c:pt idx="176">
                  <c:v>10806</c:v>
                </c:pt>
                <c:pt idx="177">
                  <c:v>10837</c:v>
                </c:pt>
                <c:pt idx="178">
                  <c:v>10867</c:v>
                </c:pt>
                <c:pt idx="179">
                  <c:v>10898</c:v>
                </c:pt>
                <c:pt idx="180">
                  <c:v>10928</c:v>
                </c:pt>
                <c:pt idx="181">
                  <c:v>10959</c:v>
                </c:pt>
                <c:pt idx="182">
                  <c:v>10990</c:v>
                </c:pt>
                <c:pt idx="183">
                  <c:v>11018</c:v>
                </c:pt>
                <c:pt idx="184">
                  <c:v>11049</c:v>
                </c:pt>
                <c:pt idx="185">
                  <c:v>11079</c:v>
                </c:pt>
                <c:pt idx="186">
                  <c:v>11110</c:v>
                </c:pt>
                <c:pt idx="187">
                  <c:v>11140</c:v>
                </c:pt>
                <c:pt idx="188">
                  <c:v>11171</c:v>
                </c:pt>
                <c:pt idx="189">
                  <c:v>11202</c:v>
                </c:pt>
                <c:pt idx="190">
                  <c:v>11232</c:v>
                </c:pt>
                <c:pt idx="191">
                  <c:v>11263</c:v>
                </c:pt>
                <c:pt idx="192">
                  <c:v>11293</c:v>
                </c:pt>
                <c:pt idx="193">
                  <c:v>11324</c:v>
                </c:pt>
                <c:pt idx="194">
                  <c:v>11355</c:v>
                </c:pt>
                <c:pt idx="195">
                  <c:v>11383</c:v>
                </c:pt>
                <c:pt idx="196">
                  <c:v>11414</c:v>
                </c:pt>
                <c:pt idx="197">
                  <c:v>11444</c:v>
                </c:pt>
                <c:pt idx="198">
                  <c:v>11475</c:v>
                </c:pt>
                <c:pt idx="199">
                  <c:v>11505</c:v>
                </c:pt>
                <c:pt idx="200">
                  <c:v>11536</c:v>
                </c:pt>
                <c:pt idx="201">
                  <c:v>11567</c:v>
                </c:pt>
                <c:pt idx="202">
                  <c:v>11597</c:v>
                </c:pt>
                <c:pt idx="203">
                  <c:v>11628</c:v>
                </c:pt>
                <c:pt idx="204">
                  <c:v>11658</c:v>
                </c:pt>
                <c:pt idx="205">
                  <c:v>11689</c:v>
                </c:pt>
                <c:pt idx="206">
                  <c:v>11720</c:v>
                </c:pt>
                <c:pt idx="207">
                  <c:v>11749</c:v>
                </c:pt>
                <c:pt idx="208">
                  <c:v>11780</c:v>
                </c:pt>
                <c:pt idx="209">
                  <c:v>11810</c:v>
                </c:pt>
                <c:pt idx="210">
                  <c:v>11841</c:v>
                </c:pt>
                <c:pt idx="211">
                  <c:v>11871</c:v>
                </c:pt>
                <c:pt idx="212">
                  <c:v>11902</c:v>
                </c:pt>
                <c:pt idx="213">
                  <c:v>11933</c:v>
                </c:pt>
                <c:pt idx="214">
                  <c:v>11963</c:v>
                </c:pt>
                <c:pt idx="215">
                  <c:v>11994</c:v>
                </c:pt>
                <c:pt idx="216">
                  <c:v>12024</c:v>
                </c:pt>
                <c:pt idx="217">
                  <c:v>12055</c:v>
                </c:pt>
                <c:pt idx="218">
                  <c:v>12086</c:v>
                </c:pt>
                <c:pt idx="219">
                  <c:v>12114</c:v>
                </c:pt>
                <c:pt idx="220">
                  <c:v>12145</c:v>
                </c:pt>
                <c:pt idx="221">
                  <c:v>12175</c:v>
                </c:pt>
                <c:pt idx="222">
                  <c:v>12206</c:v>
                </c:pt>
                <c:pt idx="223">
                  <c:v>12236</c:v>
                </c:pt>
                <c:pt idx="224">
                  <c:v>12267</c:v>
                </c:pt>
                <c:pt idx="225">
                  <c:v>12298</c:v>
                </c:pt>
                <c:pt idx="226">
                  <c:v>12328</c:v>
                </c:pt>
                <c:pt idx="227">
                  <c:v>12359</c:v>
                </c:pt>
                <c:pt idx="228">
                  <c:v>12389</c:v>
                </c:pt>
                <c:pt idx="229">
                  <c:v>12420</c:v>
                </c:pt>
                <c:pt idx="230">
                  <c:v>12451</c:v>
                </c:pt>
                <c:pt idx="231">
                  <c:v>12479</c:v>
                </c:pt>
                <c:pt idx="232">
                  <c:v>12510</c:v>
                </c:pt>
                <c:pt idx="233">
                  <c:v>12540</c:v>
                </c:pt>
                <c:pt idx="234">
                  <c:v>12571</c:v>
                </c:pt>
                <c:pt idx="235">
                  <c:v>12601</c:v>
                </c:pt>
                <c:pt idx="236">
                  <c:v>12632</c:v>
                </c:pt>
                <c:pt idx="237">
                  <c:v>12663</c:v>
                </c:pt>
                <c:pt idx="238">
                  <c:v>12693</c:v>
                </c:pt>
                <c:pt idx="239">
                  <c:v>12724</c:v>
                </c:pt>
                <c:pt idx="240">
                  <c:v>12754</c:v>
                </c:pt>
                <c:pt idx="241">
                  <c:v>12785</c:v>
                </c:pt>
                <c:pt idx="242">
                  <c:v>12816</c:v>
                </c:pt>
                <c:pt idx="243">
                  <c:v>12844</c:v>
                </c:pt>
                <c:pt idx="244">
                  <c:v>12875</c:v>
                </c:pt>
                <c:pt idx="245">
                  <c:v>12905</c:v>
                </c:pt>
                <c:pt idx="246">
                  <c:v>12936</c:v>
                </c:pt>
                <c:pt idx="247">
                  <c:v>12966</c:v>
                </c:pt>
                <c:pt idx="248">
                  <c:v>12997</c:v>
                </c:pt>
                <c:pt idx="249">
                  <c:v>13028</c:v>
                </c:pt>
                <c:pt idx="250">
                  <c:v>13058</c:v>
                </c:pt>
                <c:pt idx="251">
                  <c:v>13089</c:v>
                </c:pt>
                <c:pt idx="252">
                  <c:v>13119</c:v>
                </c:pt>
                <c:pt idx="253">
                  <c:v>13150</c:v>
                </c:pt>
                <c:pt idx="254">
                  <c:v>13181</c:v>
                </c:pt>
                <c:pt idx="255">
                  <c:v>13210</c:v>
                </c:pt>
                <c:pt idx="256">
                  <c:v>13241</c:v>
                </c:pt>
                <c:pt idx="257">
                  <c:v>13271</c:v>
                </c:pt>
                <c:pt idx="258">
                  <c:v>13302</c:v>
                </c:pt>
                <c:pt idx="259">
                  <c:v>13332</c:v>
                </c:pt>
                <c:pt idx="260">
                  <c:v>13363</c:v>
                </c:pt>
                <c:pt idx="261">
                  <c:v>13394</c:v>
                </c:pt>
                <c:pt idx="262">
                  <c:v>13424</c:v>
                </c:pt>
                <c:pt idx="263">
                  <c:v>13455</c:v>
                </c:pt>
                <c:pt idx="264">
                  <c:v>13485</c:v>
                </c:pt>
                <c:pt idx="265">
                  <c:v>13516</c:v>
                </c:pt>
                <c:pt idx="266">
                  <c:v>13547</c:v>
                </c:pt>
                <c:pt idx="267">
                  <c:v>13575</c:v>
                </c:pt>
                <c:pt idx="268">
                  <c:v>13606</c:v>
                </c:pt>
                <c:pt idx="269">
                  <c:v>13636</c:v>
                </c:pt>
                <c:pt idx="270">
                  <c:v>13667</c:v>
                </c:pt>
                <c:pt idx="271">
                  <c:v>13697</c:v>
                </c:pt>
                <c:pt idx="272">
                  <c:v>13728</c:v>
                </c:pt>
                <c:pt idx="273">
                  <c:v>13759</c:v>
                </c:pt>
                <c:pt idx="274">
                  <c:v>13789</c:v>
                </c:pt>
                <c:pt idx="275">
                  <c:v>13820</c:v>
                </c:pt>
                <c:pt idx="276">
                  <c:v>13850</c:v>
                </c:pt>
                <c:pt idx="277">
                  <c:v>13881</c:v>
                </c:pt>
                <c:pt idx="278">
                  <c:v>13912</c:v>
                </c:pt>
                <c:pt idx="279">
                  <c:v>13940</c:v>
                </c:pt>
                <c:pt idx="280">
                  <c:v>13971</c:v>
                </c:pt>
                <c:pt idx="281">
                  <c:v>14001</c:v>
                </c:pt>
                <c:pt idx="282">
                  <c:v>14032</c:v>
                </c:pt>
                <c:pt idx="283">
                  <c:v>14062</c:v>
                </c:pt>
                <c:pt idx="284">
                  <c:v>14093</c:v>
                </c:pt>
                <c:pt idx="285">
                  <c:v>14124</c:v>
                </c:pt>
                <c:pt idx="286">
                  <c:v>14154</c:v>
                </c:pt>
                <c:pt idx="287">
                  <c:v>14185</c:v>
                </c:pt>
                <c:pt idx="288">
                  <c:v>14215</c:v>
                </c:pt>
                <c:pt idx="289">
                  <c:v>14246</c:v>
                </c:pt>
                <c:pt idx="290">
                  <c:v>14277</c:v>
                </c:pt>
                <c:pt idx="291">
                  <c:v>14305</c:v>
                </c:pt>
                <c:pt idx="292">
                  <c:v>14336</c:v>
                </c:pt>
                <c:pt idx="293">
                  <c:v>14366</c:v>
                </c:pt>
                <c:pt idx="294">
                  <c:v>14397</c:v>
                </c:pt>
                <c:pt idx="295">
                  <c:v>14427</c:v>
                </c:pt>
                <c:pt idx="296">
                  <c:v>14458</c:v>
                </c:pt>
                <c:pt idx="297">
                  <c:v>14489</c:v>
                </c:pt>
                <c:pt idx="298">
                  <c:v>14519</c:v>
                </c:pt>
                <c:pt idx="299">
                  <c:v>14550</c:v>
                </c:pt>
                <c:pt idx="300">
                  <c:v>14580</c:v>
                </c:pt>
                <c:pt idx="301">
                  <c:v>14611</c:v>
                </c:pt>
                <c:pt idx="302">
                  <c:v>14642</c:v>
                </c:pt>
                <c:pt idx="303">
                  <c:v>14671</c:v>
                </c:pt>
                <c:pt idx="304">
                  <c:v>14702</c:v>
                </c:pt>
                <c:pt idx="305">
                  <c:v>14732</c:v>
                </c:pt>
                <c:pt idx="306">
                  <c:v>14763</c:v>
                </c:pt>
                <c:pt idx="307">
                  <c:v>14793</c:v>
                </c:pt>
                <c:pt idx="308">
                  <c:v>14824</c:v>
                </c:pt>
                <c:pt idx="309">
                  <c:v>14855</c:v>
                </c:pt>
                <c:pt idx="310">
                  <c:v>14885</c:v>
                </c:pt>
                <c:pt idx="311">
                  <c:v>14916</c:v>
                </c:pt>
                <c:pt idx="312">
                  <c:v>14946</c:v>
                </c:pt>
                <c:pt idx="313">
                  <c:v>14977</c:v>
                </c:pt>
                <c:pt idx="314">
                  <c:v>15008</c:v>
                </c:pt>
                <c:pt idx="315">
                  <c:v>15036</c:v>
                </c:pt>
                <c:pt idx="316">
                  <c:v>15067</c:v>
                </c:pt>
                <c:pt idx="317">
                  <c:v>15097</c:v>
                </c:pt>
                <c:pt idx="318">
                  <c:v>15128</c:v>
                </c:pt>
                <c:pt idx="319">
                  <c:v>15158</c:v>
                </c:pt>
                <c:pt idx="320">
                  <c:v>15189</c:v>
                </c:pt>
                <c:pt idx="321">
                  <c:v>15220</c:v>
                </c:pt>
                <c:pt idx="322">
                  <c:v>15250</c:v>
                </c:pt>
                <c:pt idx="323">
                  <c:v>15281</c:v>
                </c:pt>
                <c:pt idx="324">
                  <c:v>15311</c:v>
                </c:pt>
                <c:pt idx="325">
                  <c:v>15342</c:v>
                </c:pt>
                <c:pt idx="326">
                  <c:v>15373</c:v>
                </c:pt>
                <c:pt idx="327">
                  <c:v>15401</c:v>
                </c:pt>
              </c:numCache>
            </c:numRef>
          </c:cat>
          <c:val>
            <c:numRef>
              <c:f>Blatt1!$B$12:$B$339</c:f>
              <c:numCache>
                <c:formatCode>0.00</c:formatCode>
                <c:ptCount val="328"/>
                <c:pt idx="0">
                  <c:v>55</c:v>
                </c:pt>
                <c:pt idx="1">
                  <c:v>56.55</c:v>
                </c:pt>
                <c:pt idx="2">
                  <c:v>56</c:v>
                </c:pt>
                <c:pt idx="3">
                  <c:v>58.3</c:v>
                </c:pt>
                <c:pt idx="4">
                  <c:v>66.45</c:v>
                </c:pt>
                <c:pt idx="5">
                  <c:v>65.95</c:v>
                </c:pt>
                <c:pt idx="6">
                  <c:v>68.400000000000006</c:v>
                </c:pt>
                <c:pt idx="7">
                  <c:v>71.849999999999994</c:v>
                </c:pt>
                <c:pt idx="8">
                  <c:v>79.25</c:v>
                </c:pt>
                <c:pt idx="9">
                  <c:v>85.5</c:v>
                </c:pt>
                <c:pt idx="10">
                  <c:v>92.35</c:v>
                </c:pt>
                <c:pt idx="11">
                  <c:v>94.35</c:v>
                </c:pt>
                <c:pt idx="12">
                  <c:v>97</c:v>
                </c:pt>
                <c:pt idx="13">
                  <c:v>94.7</c:v>
                </c:pt>
                <c:pt idx="14">
                  <c:v>93.55</c:v>
                </c:pt>
                <c:pt idx="15">
                  <c:v>93.3</c:v>
                </c:pt>
                <c:pt idx="16">
                  <c:v>89.75</c:v>
                </c:pt>
                <c:pt idx="17">
                  <c:v>90.15</c:v>
                </c:pt>
                <c:pt idx="18">
                  <c:v>90.65</c:v>
                </c:pt>
                <c:pt idx="19">
                  <c:v>88.45</c:v>
                </c:pt>
                <c:pt idx="20">
                  <c:v>91</c:v>
                </c:pt>
                <c:pt idx="21">
                  <c:v>97.45</c:v>
                </c:pt>
                <c:pt idx="22">
                  <c:v>102.1</c:v>
                </c:pt>
                <c:pt idx="23">
                  <c:v>107.9</c:v>
                </c:pt>
                <c:pt idx="24">
                  <c:v>98.5</c:v>
                </c:pt>
                <c:pt idx="25">
                  <c:v>97.15</c:v>
                </c:pt>
                <c:pt idx="26">
                  <c:v>90.95</c:v>
                </c:pt>
                <c:pt idx="27">
                  <c:v>94.65</c:v>
                </c:pt>
                <c:pt idx="28">
                  <c:v>93.9</c:v>
                </c:pt>
                <c:pt idx="29">
                  <c:v>93.35</c:v>
                </c:pt>
                <c:pt idx="30">
                  <c:v>96.95</c:v>
                </c:pt>
                <c:pt idx="31">
                  <c:v>92.9</c:v>
                </c:pt>
                <c:pt idx="32">
                  <c:v>88.65</c:v>
                </c:pt>
                <c:pt idx="33">
                  <c:v>83.6</c:v>
                </c:pt>
                <c:pt idx="34">
                  <c:v>79.05</c:v>
                </c:pt>
                <c:pt idx="35">
                  <c:v>71.400000000000006</c:v>
                </c:pt>
                <c:pt idx="36">
                  <c:v>70.2</c:v>
                </c:pt>
                <c:pt idx="37">
                  <c:v>76.599999999999994</c:v>
                </c:pt>
                <c:pt idx="38">
                  <c:v>79.95</c:v>
                </c:pt>
                <c:pt idx="39">
                  <c:v>78.05</c:v>
                </c:pt>
                <c:pt idx="40">
                  <c:v>77.650000000000006</c:v>
                </c:pt>
                <c:pt idx="41">
                  <c:v>81.05</c:v>
                </c:pt>
                <c:pt idx="42">
                  <c:v>80.45</c:v>
                </c:pt>
                <c:pt idx="43">
                  <c:v>81.849999999999994</c:v>
                </c:pt>
                <c:pt idx="44">
                  <c:v>81.95</c:v>
                </c:pt>
                <c:pt idx="45">
                  <c:v>82.5</c:v>
                </c:pt>
                <c:pt idx="46">
                  <c:v>86.25</c:v>
                </c:pt>
                <c:pt idx="47">
                  <c:v>84</c:v>
                </c:pt>
                <c:pt idx="48">
                  <c:v>82.5</c:v>
                </c:pt>
                <c:pt idx="49">
                  <c:v>81.650000000000006</c:v>
                </c:pt>
                <c:pt idx="50">
                  <c:v>82.45</c:v>
                </c:pt>
                <c:pt idx="51">
                  <c:v>86.55</c:v>
                </c:pt>
                <c:pt idx="52">
                  <c:v>91.15</c:v>
                </c:pt>
                <c:pt idx="53">
                  <c:v>99.4</c:v>
                </c:pt>
                <c:pt idx="54">
                  <c:v>103.6</c:v>
                </c:pt>
                <c:pt idx="55">
                  <c:v>109.7</c:v>
                </c:pt>
                <c:pt idx="56">
                  <c:v>103.25</c:v>
                </c:pt>
                <c:pt idx="57">
                  <c:v>108.2</c:v>
                </c:pt>
                <c:pt idx="58">
                  <c:v>113.9</c:v>
                </c:pt>
                <c:pt idx="59">
                  <c:v>111.6</c:v>
                </c:pt>
                <c:pt idx="60">
                  <c:v>105.8</c:v>
                </c:pt>
                <c:pt idx="61">
                  <c:v>105.9</c:v>
                </c:pt>
                <c:pt idx="62">
                  <c:v>96.5</c:v>
                </c:pt>
                <c:pt idx="63">
                  <c:v>97.95</c:v>
                </c:pt>
                <c:pt idx="64">
                  <c:v>99.45</c:v>
                </c:pt>
                <c:pt idx="65">
                  <c:v>91.1</c:v>
                </c:pt>
                <c:pt idx="66">
                  <c:v>91.7</c:v>
                </c:pt>
                <c:pt idx="67">
                  <c:v>90.7</c:v>
                </c:pt>
                <c:pt idx="68">
                  <c:v>85.25</c:v>
                </c:pt>
                <c:pt idx="69">
                  <c:v>86.5</c:v>
                </c:pt>
                <c:pt idx="70">
                  <c:v>84.85</c:v>
                </c:pt>
                <c:pt idx="71">
                  <c:v>79.3</c:v>
                </c:pt>
                <c:pt idx="72">
                  <c:v>72.2</c:v>
                </c:pt>
                <c:pt idx="73">
                  <c:v>74.75</c:v>
                </c:pt>
                <c:pt idx="74">
                  <c:v>75.7</c:v>
                </c:pt>
                <c:pt idx="75">
                  <c:v>75.05</c:v>
                </c:pt>
                <c:pt idx="76">
                  <c:v>77</c:v>
                </c:pt>
                <c:pt idx="77">
                  <c:v>76.7</c:v>
                </c:pt>
                <c:pt idx="78">
                  <c:v>69.2</c:v>
                </c:pt>
                <c:pt idx="79">
                  <c:v>68.599999999999994</c:v>
                </c:pt>
                <c:pt idx="80">
                  <c:v>66.95</c:v>
                </c:pt>
                <c:pt idx="81">
                  <c:v>69.349999999999994</c:v>
                </c:pt>
                <c:pt idx="82">
                  <c:v>71.7</c:v>
                </c:pt>
                <c:pt idx="83">
                  <c:v>75.7</c:v>
                </c:pt>
                <c:pt idx="84">
                  <c:v>79.8</c:v>
                </c:pt>
                <c:pt idx="85">
                  <c:v>80.599999999999994</c:v>
                </c:pt>
                <c:pt idx="86">
                  <c:v>83.75</c:v>
                </c:pt>
                <c:pt idx="87">
                  <c:v>87.2</c:v>
                </c:pt>
                <c:pt idx="88">
                  <c:v>91.3</c:v>
                </c:pt>
                <c:pt idx="89">
                  <c:v>93.95</c:v>
                </c:pt>
                <c:pt idx="90">
                  <c:v>93.55</c:v>
                </c:pt>
                <c:pt idx="91">
                  <c:v>95</c:v>
                </c:pt>
                <c:pt idx="92">
                  <c:v>98.5</c:v>
                </c:pt>
                <c:pt idx="93">
                  <c:v>99.2</c:v>
                </c:pt>
                <c:pt idx="94">
                  <c:v>99.75</c:v>
                </c:pt>
                <c:pt idx="95">
                  <c:v>95.75</c:v>
                </c:pt>
                <c:pt idx="96">
                  <c:v>97</c:v>
                </c:pt>
                <c:pt idx="97">
                  <c:v>98.2</c:v>
                </c:pt>
                <c:pt idx="98">
                  <c:v>100.8</c:v>
                </c:pt>
                <c:pt idx="99">
                  <c:v>103.9</c:v>
                </c:pt>
                <c:pt idx="100">
                  <c:v>100.55</c:v>
                </c:pt>
                <c:pt idx="101">
                  <c:v>95.5</c:v>
                </c:pt>
                <c:pt idx="102">
                  <c:v>92.55</c:v>
                </c:pt>
                <c:pt idx="103">
                  <c:v>89.3</c:v>
                </c:pt>
                <c:pt idx="104">
                  <c:v>90.45</c:v>
                </c:pt>
                <c:pt idx="105">
                  <c:v>90.75</c:v>
                </c:pt>
                <c:pt idx="106">
                  <c:v>88.15</c:v>
                </c:pt>
                <c:pt idx="107">
                  <c:v>90.65</c:v>
                </c:pt>
                <c:pt idx="108">
                  <c:v>94.1</c:v>
                </c:pt>
                <c:pt idx="109">
                  <c:v>97.8</c:v>
                </c:pt>
                <c:pt idx="110">
                  <c:v>98.8</c:v>
                </c:pt>
                <c:pt idx="111">
                  <c:v>95.6</c:v>
                </c:pt>
                <c:pt idx="112">
                  <c:v>91.95</c:v>
                </c:pt>
                <c:pt idx="113">
                  <c:v>90.4</c:v>
                </c:pt>
                <c:pt idx="114">
                  <c:v>93.3</c:v>
                </c:pt>
                <c:pt idx="115">
                  <c:v>99.25</c:v>
                </c:pt>
                <c:pt idx="116">
                  <c:v>103.55</c:v>
                </c:pt>
                <c:pt idx="117">
                  <c:v>102.9</c:v>
                </c:pt>
                <c:pt idx="118">
                  <c:v>101.65</c:v>
                </c:pt>
                <c:pt idx="119">
                  <c:v>107.65</c:v>
                </c:pt>
                <c:pt idx="120">
                  <c:v>115.45</c:v>
                </c:pt>
                <c:pt idx="121">
                  <c:v>121.55</c:v>
                </c:pt>
                <c:pt idx="122">
                  <c:v>120.45</c:v>
                </c:pt>
                <c:pt idx="123">
                  <c:v>120.35</c:v>
                </c:pt>
                <c:pt idx="124">
                  <c:v>119.7</c:v>
                </c:pt>
                <c:pt idx="125">
                  <c:v>125.55</c:v>
                </c:pt>
                <c:pt idx="126">
                  <c:v>128.9</c:v>
                </c:pt>
                <c:pt idx="127">
                  <c:v>133.9</c:v>
                </c:pt>
                <c:pt idx="128">
                  <c:v>138.85</c:v>
                </c:pt>
                <c:pt idx="129">
                  <c:v>142.44999999999999</c:v>
                </c:pt>
                <c:pt idx="130">
                  <c:v>150.65</c:v>
                </c:pt>
                <c:pt idx="131">
                  <c:v>153.80000000000001</c:v>
                </c:pt>
                <c:pt idx="132">
                  <c:v>154.55000000000001</c:v>
                </c:pt>
                <c:pt idx="133">
                  <c:v>156.1</c:v>
                </c:pt>
                <c:pt idx="134">
                  <c:v>158.4</c:v>
                </c:pt>
                <c:pt idx="135">
                  <c:v>144.25</c:v>
                </c:pt>
                <c:pt idx="136">
                  <c:v>140.55000000000001</c:v>
                </c:pt>
                <c:pt idx="137">
                  <c:v>140.30000000000001</c:v>
                </c:pt>
                <c:pt idx="138">
                  <c:v>148.15</c:v>
                </c:pt>
                <c:pt idx="139">
                  <c:v>156.80000000000001</c:v>
                </c:pt>
                <c:pt idx="140">
                  <c:v>163.5</c:v>
                </c:pt>
                <c:pt idx="141">
                  <c:v>161.19999999999999</c:v>
                </c:pt>
                <c:pt idx="142">
                  <c:v>152.69999999999999</c:v>
                </c:pt>
                <c:pt idx="143">
                  <c:v>153.94999999999999</c:v>
                </c:pt>
                <c:pt idx="144">
                  <c:v>159.30000000000001</c:v>
                </c:pt>
                <c:pt idx="145">
                  <c:v>154.65</c:v>
                </c:pt>
                <c:pt idx="146">
                  <c:v>158.15</c:v>
                </c:pt>
                <c:pt idx="147">
                  <c:v>160.1</c:v>
                </c:pt>
                <c:pt idx="148">
                  <c:v>164.05</c:v>
                </c:pt>
                <c:pt idx="149">
                  <c:v>168.8</c:v>
                </c:pt>
                <c:pt idx="150">
                  <c:v>168.85</c:v>
                </c:pt>
                <c:pt idx="151">
                  <c:v>175.35</c:v>
                </c:pt>
                <c:pt idx="152">
                  <c:v>183.85</c:v>
                </c:pt>
                <c:pt idx="153">
                  <c:v>195.3</c:v>
                </c:pt>
                <c:pt idx="154">
                  <c:v>189.8</c:v>
                </c:pt>
                <c:pt idx="155">
                  <c:v>189.95</c:v>
                </c:pt>
                <c:pt idx="156">
                  <c:v>198</c:v>
                </c:pt>
                <c:pt idx="157">
                  <c:v>198.95</c:v>
                </c:pt>
                <c:pt idx="158">
                  <c:v>195.35</c:v>
                </c:pt>
                <c:pt idx="159">
                  <c:v>204.5</c:v>
                </c:pt>
                <c:pt idx="160">
                  <c:v>212.45</c:v>
                </c:pt>
                <c:pt idx="161">
                  <c:v>216.3</c:v>
                </c:pt>
                <c:pt idx="162">
                  <c:v>211.5</c:v>
                </c:pt>
                <c:pt idx="163">
                  <c:v>210.85</c:v>
                </c:pt>
                <c:pt idx="164">
                  <c:v>227.25</c:v>
                </c:pt>
                <c:pt idx="165">
                  <c:v>239.3</c:v>
                </c:pt>
                <c:pt idx="166">
                  <c:v>247.45</c:v>
                </c:pt>
                <c:pt idx="167">
                  <c:v>274.89999999999998</c:v>
                </c:pt>
                <c:pt idx="168">
                  <c:v>278.64999999999998</c:v>
                </c:pt>
                <c:pt idx="169">
                  <c:v>307.25</c:v>
                </c:pt>
                <c:pt idx="170">
                  <c:v>309</c:v>
                </c:pt>
                <c:pt idx="171">
                  <c:v>308.85000000000002</c:v>
                </c:pt>
                <c:pt idx="172">
                  <c:v>309.2</c:v>
                </c:pt>
                <c:pt idx="173">
                  <c:v>310.25</c:v>
                </c:pt>
                <c:pt idx="174">
                  <c:v>316.45</c:v>
                </c:pt>
                <c:pt idx="175">
                  <c:v>341.45</c:v>
                </c:pt>
                <c:pt idx="176">
                  <c:v>359.15</c:v>
                </c:pt>
                <c:pt idx="177">
                  <c:v>362.35</c:v>
                </c:pt>
                <c:pt idx="178">
                  <c:v>291.5</c:v>
                </c:pt>
                <c:pt idx="179">
                  <c:v>228.2</c:v>
                </c:pt>
                <c:pt idx="180">
                  <c:v>247.2</c:v>
                </c:pt>
                <c:pt idx="181">
                  <c:v>255.65</c:v>
                </c:pt>
                <c:pt idx="182">
                  <c:v>267.39999999999998</c:v>
                </c:pt>
                <c:pt idx="183">
                  <c:v>278.25</c:v>
                </c:pt>
                <c:pt idx="184">
                  <c:v>285.5</c:v>
                </c:pt>
                <c:pt idx="185">
                  <c:v>266.7</c:v>
                </c:pt>
                <c:pt idx="186">
                  <c:v>243.15</c:v>
                </c:pt>
                <c:pt idx="187">
                  <c:v>229.8</c:v>
                </c:pt>
                <c:pt idx="188">
                  <c:v>228.8</c:v>
                </c:pt>
                <c:pt idx="189">
                  <c:v>225</c:v>
                </c:pt>
                <c:pt idx="190">
                  <c:v>198.75</c:v>
                </c:pt>
                <c:pt idx="191">
                  <c:v>180.95</c:v>
                </c:pt>
                <c:pt idx="192">
                  <c:v>172.15</c:v>
                </c:pt>
                <c:pt idx="193">
                  <c:v>167.25</c:v>
                </c:pt>
                <c:pt idx="194">
                  <c:v>181.55</c:v>
                </c:pt>
                <c:pt idx="195">
                  <c:v>180.05</c:v>
                </c:pt>
                <c:pt idx="196">
                  <c:v>158</c:v>
                </c:pt>
                <c:pt idx="197">
                  <c:v>141.44999999999999</c:v>
                </c:pt>
                <c:pt idx="198">
                  <c:v>139.30000000000001</c:v>
                </c:pt>
                <c:pt idx="199">
                  <c:v>145.35</c:v>
                </c:pt>
                <c:pt idx="200">
                  <c:v>139.80000000000001</c:v>
                </c:pt>
                <c:pt idx="201">
                  <c:v>118.35</c:v>
                </c:pt>
                <c:pt idx="202">
                  <c:v>98.1</c:v>
                </c:pt>
                <c:pt idx="203">
                  <c:v>103.4</c:v>
                </c:pt>
                <c:pt idx="204">
                  <c:v>82.8</c:v>
                </c:pt>
                <c:pt idx="205">
                  <c:v>78.55</c:v>
                </c:pt>
                <c:pt idx="206">
                  <c:v>78.900000000000006</c:v>
                </c:pt>
                <c:pt idx="207">
                  <c:v>81.05</c:v>
                </c:pt>
                <c:pt idx="208">
                  <c:v>64.05</c:v>
                </c:pt>
                <c:pt idx="209">
                  <c:v>51.85</c:v>
                </c:pt>
                <c:pt idx="210">
                  <c:v>46.85</c:v>
                </c:pt>
                <c:pt idx="211">
                  <c:v>47.75</c:v>
                </c:pt>
                <c:pt idx="212">
                  <c:v>64.400000000000006</c:v>
                </c:pt>
                <c:pt idx="213">
                  <c:v>71</c:v>
                </c:pt>
                <c:pt idx="214">
                  <c:v>65.3</c:v>
                </c:pt>
                <c:pt idx="215">
                  <c:v>62.2</c:v>
                </c:pt>
                <c:pt idx="216">
                  <c:v>58.85</c:v>
                </c:pt>
                <c:pt idx="217">
                  <c:v>61.85</c:v>
                </c:pt>
                <c:pt idx="218">
                  <c:v>55.15</c:v>
                </c:pt>
                <c:pt idx="219">
                  <c:v>57.75</c:v>
                </c:pt>
                <c:pt idx="220">
                  <c:v>66.7</c:v>
                </c:pt>
                <c:pt idx="221">
                  <c:v>83.3</c:v>
                </c:pt>
                <c:pt idx="222">
                  <c:v>93.8</c:v>
                </c:pt>
                <c:pt idx="223">
                  <c:v>98.55</c:v>
                </c:pt>
                <c:pt idx="224">
                  <c:v>98.85</c:v>
                </c:pt>
                <c:pt idx="225">
                  <c:v>99.45</c:v>
                </c:pt>
                <c:pt idx="226">
                  <c:v>91.65</c:v>
                </c:pt>
                <c:pt idx="227">
                  <c:v>95.45</c:v>
                </c:pt>
                <c:pt idx="228">
                  <c:v>99.05</c:v>
                </c:pt>
                <c:pt idx="229">
                  <c:v>102.85</c:v>
                </c:pt>
                <c:pt idx="230">
                  <c:v>106.9</c:v>
                </c:pt>
                <c:pt idx="231">
                  <c:v>102.3</c:v>
                </c:pt>
                <c:pt idx="232">
                  <c:v>103.55</c:v>
                </c:pt>
                <c:pt idx="233">
                  <c:v>96.2</c:v>
                </c:pt>
                <c:pt idx="234">
                  <c:v>95.9</c:v>
                </c:pt>
                <c:pt idx="235">
                  <c:v>92.25</c:v>
                </c:pt>
                <c:pt idx="236">
                  <c:v>91.6</c:v>
                </c:pt>
                <c:pt idx="237">
                  <c:v>90.2</c:v>
                </c:pt>
                <c:pt idx="238">
                  <c:v>93</c:v>
                </c:pt>
                <c:pt idx="239">
                  <c:v>98.3</c:v>
                </c:pt>
                <c:pt idx="240">
                  <c:v>101.8</c:v>
                </c:pt>
                <c:pt idx="241">
                  <c:v>103.2</c:v>
                </c:pt>
                <c:pt idx="242">
                  <c:v>103.7</c:v>
                </c:pt>
                <c:pt idx="243">
                  <c:v>100</c:v>
                </c:pt>
                <c:pt idx="244">
                  <c:v>105.45</c:v>
                </c:pt>
                <c:pt idx="245">
                  <c:v>112.75</c:v>
                </c:pt>
                <c:pt idx="246">
                  <c:v>115.25</c:v>
                </c:pt>
                <c:pt idx="247">
                  <c:v>122.65</c:v>
                </c:pt>
                <c:pt idx="248">
                  <c:v>126.95</c:v>
                </c:pt>
                <c:pt idx="249">
                  <c:v>130.69999999999999</c:v>
                </c:pt>
                <c:pt idx="250">
                  <c:v>134.80000000000001</c:v>
                </c:pt>
                <c:pt idx="251">
                  <c:v>144.75</c:v>
                </c:pt>
                <c:pt idx="252">
                  <c:v>141.69999999999999</c:v>
                </c:pt>
                <c:pt idx="253">
                  <c:v>146.30000000000001</c:v>
                </c:pt>
                <c:pt idx="254">
                  <c:v>152</c:v>
                </c:pt>
                <c:pt idx="255">
                  <c:v>154.6</c:v>
                </c:pt>
                <c:pt idx="256">
                  <c:v>152.85</c:v>
                </c:pt>
                <c:pt idx="257">
                  <c:v>149.5</c:v>
                </c:pt>
                <c:pt idx="258">
                  <c:v>155</c:v>
                </c:pt>
                <c:pt idx="259">
                  <c:v>162.25</c:v>
                </c:pt>
                <c:pt idx="260">
                  <c:v>164.95</c:v>
                </c:pt>
                <c:pt idx="261">
                  <c:v>167.4</c:v>
                </c:pt>
                <c:pt idx="262">
                  <c:v>172.95</c:v>
                </c:pt>
                <c:pt idx="263">
                  <c:v>180.8</c:v>
                </c:pt>
                <c:pt idx="264">
                  <c:v>179.05</c:v>
                </c:pt>
                <c:pt idx="265">
                  <c:v>182.3</c:v>
                </c:pt>
                <c:pt idx="266">
                  <c:v>188.4</c:v>
                </c:pt>
                <c:pt idx="267">
                  <c:v>187.1</c:v>
                </c:pt>
                <c:pt idx="268">
                  <c:v>177.65</c:v>
                </c:pt>
                <c:pt idx="269">
                  <c:v>171.9</c:v>
                </c:pt>
                <c:pt idx="270">
                  <c:v>170.3</c:v>
                </c:pt>
                <c:pt idx="271">
                  <c:v>177.85</c:v>
                </c:pt>
                <c:pt idx="272">
                  <c:v>182.95</c:v>
                </c:pt>
                <c:pt idx="273">
                  <c:v>160.25</c:v>
                </c:pt>
                <c:pt idx="274">
                  <c:v>139.9</c:v>
                </c:pt>
                <c:pt idx="275">
                  <c:v>124.75</c:v>
                </c:pt>
                <c:pt idx="276">
                  <c:v>124.35</c:v>
                </c:pt>
                <c:pt idx="277">
                  <c:v>127.25</c:v>
                </c:pt>
                <c:pt idx="278">
                  <c:v>125.45</c:v>
                </c:pt>
                <c:pt idx="279">
                  <c:v>114.75</c:v>
                </c:pt>
                <c:pt idx="280">
                  <c:v>111</c:v>
                </c:pt>
                <c:pt idx="281">
                  <c:v>113.55</c:v>
                </c:pt>
                <c:pt idx="282">
                  <c:v>122.8</c:v>
                </c:pt>
                <c:pt idx="283">
                  <c:v>139.75</c:v>
                </c:pt>
                <c:pt idx="284">
                  <c:v>140.94999999999999</c:v>
                </c:pt>
                <c:pt idx="285">
                  <c:v>136.5</c:v>
                </c:pt>
                <c:pt idx="286">
                  <c:v>148.65</c:v>
                </c:pt>
                <c:pt idx="287">
                  <c:v>152.25</c:v>
                </c:pt>
                <c:pt idx="288">
                  <c:v>151.1</c:v>
                </c:pt>
                <c:pt idx="289">
                  <c:v>145.65</c:v>
                </c:pt>
                <c:pt idx="290">
                  <c:v>144.85</c:v>
                </c:pt>
                <c:pt idx="291">
                  <c:v>142.05000000000001</c:v>
                </c:pt>
                <c:pt idx="292">
                  <c:v>127.1</c:v>
                </c:pt>
                <c:pt idx="293">
                  <c:v>133</c:v>
                </c:pt>
                <c:pt idx="294">
                  <c:v>135.1</c:v>
                </c:pt>
                <c:pt idx="295">
                  <c:v>138.19999999999999</c:v>
                </c:pt>
                <c:pt idx="296">
                  <c:v>137.80000000000001</c:v>
                </c:pt>
                <c:pt idx="297">
                  <c:v>144.4</c:v>
                </c:pt>
                <c:pt idx="298">
                  <c:v>152.55000000000001</c:v>
                </c:pt>
                <c:pt idx="299">
                  <c:v>149.15</c:v>
                </c:pt>
                <c:pt idx="300">
                  <c:v>148.35</c:v>
                </c:pt>
                <c:pt idx="301">
                  <c:v>148.75</c:v>
                </c:pt>
                <c:pt idx="302">
                  <c:v>146.94999999999999</c:v>
                </c:pt>
                <c:pt idx="303">
                  <c:v>147</c:v>
                </c:pt>
                <c:pt idx="304">
                  <c:v>149.05000000000001</c:v>
                </c:pt>
                <c:pt idx="305">
                  <c:v>131.05000000000001</c:v>
                </c:pt>
                <c:pt idx="306">
                  <c:v>117.85</c:v>
                </c:pt>
                <c:pt idx="307">
                  <c:v>123.55</c:v>
                </c:pt>
                <c:pt idx="308">
                  <c:v>125.35</c:v>
                </c:pt>
                <c:pt idx="309">
                  <c:v>131.4</c:v>
                </c:pt>
                <c:pt idx="310">
                  <c:v>132.75</c:v>
                </c:pt>
                <c:pt idx="311">
                  <c:v>133.94999999999999</c:v>
                </c:pt>
                <c:pt idx="312">
                  <c:v>130.4</c:v>
                </c:pt>
                <c:pt idx="313">
                  <c:v>128.85</c:v>
                </c:pt>
                <c:pt idx="314">
                  <c:v>121.25</c:v>
                </c:pt>
                <c:pt idx="315">
                  <c:v>122.1</c:v>
                </c:pt>
                <c:pt idx="316">
                  <c:v>120.1</c:v>
                </c:pt>
                <c:pt idx="317">
                  <c:v>116.55</c:v>
                </c:pt>
                <c:pt idx="318">
                  <c:v>120.1</c:v>
                </c:pt>
                <c:pt idx="319">
                  <c:v>126.5</c:v>
                </c:pt>
                <c:pt idx="320">
                  <c:v>126.55</c:v>
                </c:pt>
                <c:pt idx="321">
                  <c:v>127.55</c:v>
                </c:pt>
                <c:pt idx="322">
                  <c:v>122.35</c:v>
                </c:pt>
                <c:pt idx="323">
                  <c:v>117.05</c:v>
                </c:pt>
                <c:pt idx="324">
                  <c:v>111.5</c:v>
                </c:pt>
                <c:pt idx="325">
                  <c:v>111.55</c:v>
                </c:pt>
                <c:pt idx="326">
                  <c:v>107.95</c:v>
                </c:pt>
                <c:pt idx="327">
                  <c:v>103.1</c:v>
                </c:pt>
              </c:numCache>
            </c:numRef>
          </c:val>
          <c:smooth val="0"/>
        </c:ser>
        <c:dLbls>
          <c:showLegendKey val="0"/>
          <c:showVal val="0"/>
          <c:showCatName val="0"/>
          <c:showSerName val="0"/>
          <c:showPercent val="0"/>
          <c:showBubbleSize val="0"/>
        </c:dLbls>
        <c:smooth val="0"/>
        <c:axId val="877505248"/>
        <c:axId val="877506880"/>
      </c:lineChart>
      <c:dateAx>
        <c:axId val="877505248"/>
        <c:scaling>
          <c:orientation val="minMax"/>
        </c:scaling>
        <c:delete val="0"/>
        <c:axPos val="b"/>
        <c:numFmt formatCode="yyyy\-mm\-dd" sourceLinked="1"/>
        <c:majorTickMark val="out"/>
        <c:minorTickMark val="none"/>
        <c:tickLblPos val="nextTo"/>
        <c:txPr>
          <a:bodyPr/>
          <a:lstStyle/>
          <a:p>
            <a:pPr>
              <a:defRPr sz="1400"/>
            </a:pPr>
            <a:endParaRPr lang="de-DE"/>
          </a:p>
        </c:txPr>
        <c:crossAx val="877506880"/>
        <c:crosses val="autoZero"/>
        <c:auto val="1"/>
        <c:lblOffset val="100"/>
        <c:baseTimeUnit val="months"/>
        <c:majorUnit val="24"/>
        <c:majorTimeUnit val="months"/>
      </c:dateAx>
      <c:valAx>
        <c:axId val="877506880"/>
        <c:scaling>
          <c:orientation val="minMax"/>
        </c:scaling>
        <c:delete val="0"/>
        <c:axPos val="l"/>
        <c:majorGridlines>
          <c:spPr>
            <a:ln>
              <a:solidFill>
                <a:schemeClr val="bg1">
                  <a:lumMod val="75000"/>
                </a:schemeClr>
              </a:solidFill>
              <a:prstDash val="solid"/>
            </a:ln>
          </c:spPr>
        </c:majorGridlines>
        <c:title>
          <c:tx>
            <c:rich>
              <a:bodyPr rot="-5400000" vert="horz"/>
              <a:lstStyle/>
              <a:p>
                <a:pPr>
                  <a:defRPr/>
                </a:pPr>
                <a:r>
                  <a:rPr lang="de-DE" sz="1400"/>
                  <a:t>Dollars per Share</a:t>
                </a:r>
              </a:p>
            </c:rich>
          </c:tx>
          <c:overlay val="0"/>
        </c:title>
        <c:numFmt formatCode="0" sourceLinked="0"/>
        <c:majorTickMark val="none"/>
        <c:minorTickMark val="none"/>
        <c:tickLblPos val="nextTo"/>
        <c:spPr>
          <a:ln>
            <a:solidFill>
              <a:schemeClr val="tx1"/>
            </a:solidFill>
          </a:ln>
        </c:spPr>
        <c:txPr>
          <a:bodyPr/>
          <a:lstStyle/>
          <a:p>
            <a:pPr>
              <a:defRPr sz="1400"/>
            </a:pPr>
            <a:endParaRPr lang="de-DE"/>
          </a:p>
        </c:txPr>
        <c:crossAx val="877505248"/>
        <c:crosses val="autoZero"/>
        <c:crossBetween val="between"/>
      </c:valAx>
      <c:spPr>
        <a:ln>
          <a:solidFill>
            <a:schemeClr val="tx1"/>
          </a:solidFill>
        </a:ln>
      </c:spPr>
    </c:plotArea>
    <c:plotVisOnly val="1"/>
    <c:dispBlanksAs val="gap"/>
    <c:showDLblsOverMax val="0"/>
  </c:chart>
  <c:spPr>
    <a:ln>
      <a:no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7E8D879-3B7B-B841-B145-9FC3EF8825F7}" type="datetimeFigureOut">
              <a:rPr lang="de-DE" smtClean="0"/>
              <a:t>20.08.2017</a:t>
            </a:fld>
            <a:endParaRPr lang="en-US"/>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A305772-015D-C64E-B83D-58E6223FCF14}" type="slidenum">
              <a:rPr lang="en-US" smtClean="0"/>
              <a:t>‹Nr.›</a:t>
            </a:fld>
            <a:endParaRPr lang="en-US"/>
          </a:p>
        </p:txBody>
      </p:sp>
    </p:spTree>
    <p:extLst>
      <p:ext uri="{BB962C8B-B14F-4D97-AF65-F5344CB8AC3E}">
        <p14:creationId xmlns:p14="http://schemas.microsoft.com/office/powerpoint/2010/main" val="28341674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474747-C433-164F-917F-42644A7EC800}" type="datetimeFigureOut">
              <a:rPr lang="de-DE" smtClean="0"/>
              <a:t>20.08.2017</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EF6B9C-4CF3-9C4E-9B61-65D341E2A598}" type="slidenum">
              <a:rPr lang="en-US" smtClean="0"/>
              <a:t>‹Nr.›</a:t>
            </a:fld>
            <a:endParaRPr lang="en-US"/>
          </a:p>
        </p:txBody>
      </p:sp>
    </p:spTree>
    <p:extLst>
      <p:ext uri="{BB962C8B-B14F-4D97-AF65-F5344CB8AC3E}">
        <p14:creationId xmlns:p14="http://schemas.microsoft.com/office/powerpoint/2010/main" val="55482334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B2EF6B9C-4CF3-9C4E-9B61-65D341E2A598}" type="slidenum">
              <a:rPr lang="en-US" smtClean="0"/>
              <a:t>17</a:t>
            </a:fld>
            <a:endParaRPr lang="en-US"/>
          </a:p>
        </p:txBody>
      </p:sp>
    </p:spTree>
    <p:extLst>
      <p:ext uri="{BB962C8B-B14F-4D97-AF65-F5344CB8AC3E}">
        <p14:creationId xmlns:p14="http://schemas.microsoft.com/office/powerpoint/2010/main" val="469358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1" name="Rechteck 10"/>
          <p:cNvSpPr/>
          <p:nvPr/>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hasCustomPrompt="1"/>
          </p:nvPr>
        </p:nvSpPr>
        <p:spPr>
          <a:xfrm>
            <a:off x="685799" y="4653136"/>
            <a:ext cx="7294611" cy="2204864"/>
          </a:xfrm>
        </p:spPr>
        <p:txBody>
          <a:bodyPr anchor="t" anchorCtr="0">
            <a:normAutofit/>
          </a:bodyPr>
          <a:lstStyle>
            <a:lvl1pPr>
              <a:defRPr sz="4800" b="1" baseline="0">
                <a:solidFill>
                  <a:schemeClr val="accent5">
                    <a:lumMod val="75000"/>
                  </a:schemeClr>
                </a:solidFill>
                <a:latin typeface="+mj-lt"/>
              </a:defRPr>
            </a:lvl1pPr>
          </a:lstStyle>
          <a:p>
            <a:r>
              <a:rPr lang="de-DE" dirty="0" smtClean="0"/>
              <a:t>National Accounts</a:t>
            </a:r>
            <a:endParaRPr lang="de-DE" dirty="0"/>
          </a:p>
        </p:txBody>
      </p:sp>
      <p:sp>
        <p:nvSpPr>
          <p:cNvPr id="3" name="Untertitel 2"/>
          <p:cNvSpPr>
            <a:spLocks noGrp="1"/>
          </p:cNvSpPr>
          <p:nvPr>
            <p:ph type="subTitle" idx="1" hasCustomPrompt="1"/>
          </p:nvPr>
        </p:nvSpPr>
        <p:spPr>
          <a:xfrm>
            <a:off x="685799" y="3937581"/>
            <a:ext cx="6400800" cy="936103"/>
          </a:xfrm>
        </p:spPr>
        <p:txBody>
          <a:bodyPr/>
          <a:lstStyle>
            <a:lvl1pPr marL="0" indent="0" algn="l">
              <a:buNone/>
              <a:defRPr sz="2800" b="1" baseline="0">
                <a:solidFill>
                  <a:srgbClr val="E46C0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CHAPTER 6</a:t>
            </a:r>
            <a:endParaRPr lang="de-DE" dirty="0"/>
          </a:p>
        </p:txBody>
      </p:sp>
      <p:sp>
        <p:nvSpPr>
          <p:cNvPr id="7" name="Textfeld 6"/>
          <p:cNvSpPr txBox="1"/>
          <p:nvPr/>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9086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elfolie">
    <p:spTree>
      <p:nvGrpSpPr>
        <p:cNvPr id="1" name=""/>
        <p:cNvGrpSpPr/>
        <p:nvPr/>
      </p:nvGrpSpPr>
      <p:grpSpPr>
        <a:xfrm>
          <a:off x="0" y="0"/>
          <a:ext cx="0" cy="0"/>
          <a:chOff x="0" y="0"/>
          <a:chExt cx="0" cy="0"/>
        </a:xfrm>
      </p:grpSpPr>
      <p:sp>
        <p:nvSpPr>
          <p:cNvPr id="4" name="Rechteck 3"/>
          <p:cNvSpPr/>
          <p:nvPr/>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hasCustomPrompt="1"/>
          </p:nvPr>
        </p:nvSpPr>
        <p:spPr>
          <a:xfrm>
            <a:off x="685799" y="4684490"/>
            <a:ext cx="7294611" cy="2920974"/>
          </a:xfrm>
          <a:ln>
            <a:noFill/>
          </a:ln>
        </p:spPr>
        <p:txBody>
          <a:bodyPr anchor="t" anchorCtr="0">
            <a:normAutofit/>
          </a:bodyPr>
          <a:lstStyle>
            <a:lvl1pPr>
              <a:defRPr sz="4800" b="1" baseline="0">
                <a:solidFill>
                  <a:schemeClr val="accent5">
                    <a:lumMod val="50000"/>
                  </a:schemeClr>
                </a:solidFill>
                <a:latin typeface="+mj-lt"/>
              </a:defRPr>
            </a:lvl1pPr>
          </a:lstStyle>
          <a:p>
            <a:r>
              <a:rPr lang="de-DE" dirty="0" smtClean="0"/>
              <a:t>National Accounts</a:t>
            </a:r>
            <a:endParaRPr lang="de-DE" dirty="0"/>
          </a:p>
        </p:txBody>
      </p:sp>
      <p:sp>
        <p:nvSpPr>
          <p:cNvPr id="3" name="Untertitel 2"/>
          <p:cNvSpPr>
            <a:spLocks noGrp="1"/>
          </p:cNvSpPr>
          <p:nvPr>
            <p:ph type="subTitle" idx="1" hasCustomPrompt="1"/>
          </p:nvPr>
        </p:nvSpPr>
        <p:spPr>
          <a:xfrm>
            <a:off x="685799" y="4062738"/>
            <a:ext cx="6400800" cy="741915"/>
          </a:xfrm>
        </p:spPr>
        <p:txBody>
          <a:bodyPr/>
          <a:lstStyle>
            <a:lvl1pPr marL="0" indent="0" algn="l">
              <a:buNone/>
              <a:defRPr sz="2800" b="1">
                <a:solidFill>
                  <a:schemeClr val="accent6">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CHAPTER 6</a:t>
            </a:r>
            <a:endParaRPr lang="de-DE" dirty="0"/>
          </a:p>
        </p:txBody>
      </p:sp>
      <p:sp>
        <p:nvSpPr>
          <p:cNvPr id="7" name="Textfeld 6"/>
          <p:cNvSpPr txBox="1"/>
          <p:nvPr/>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759751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lvl1pPr>
              <a:defRPr sz="2800" b="1">
                <a:solidFill>
                  <a:schemeClr val="accent5">
                    <a:lumMod val="75000"/>
                  </a:schemeClr>
                </a:solidFill>
              </a:defRPr>
            </a:lvl1pPr>
          </a:lstStyle>
          <a:p>
            <a:r>
              <a:rPr lang="de-DE" smtClean="0"/>
              <a:t>Mastertitelformat bearbeiten</a:t>
            </a:r>
            <a:endParaRPr lang="de-DE" dirty="0"/>
          </a:p>
        </p:txBody>
      </p:sp>
      <p:sp>
        <p:nvSpPr>
          <p:cNvPr id="3" name="Inhaltsplatzhalter 2"/>
          <p:cNvSpPr>
            <a:spLocks noGrp="1"/>
          </p:cNvSpPr>
          <p:nvPr>
            <p:ph idx="1"/>
          </p:nvPr>
        </p:nvSpPr>
        <p:spPr>
          <a:xfrm>
            <a:off x="457200" y="1340768"/>
            <a:ext cx="8363272" cy="4886971"/>
          </a:xfrm>
        </p:spPr>
        <p:txBody>
          <a:bodyPr/>
          <a:lstStyle>
            <a:lvl1pPr>
              <a:lnSpc>
                <a:spcPct val="100000"/>
              </a:lnSpc>
              <a:buClr>
                <a:schemeClr val="accent6">
                  <a:lumMod val="75000"/>
                </a:schemeClr>
              </a:buClr>
              <a:buSzPct val="80000"/>
              <a:defRPr sz="2800"/>
            </a:lvl1pPr>
            <a:lvl2pPr>
              <a:defRPr sz="2400"/>
            </a:lvl2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Datumsplatzhalter 3"/>
          <p:cNvSpPr>
            <a:spLocks noGrp="1"/>
          </p:cNvSpPr>
          <p:nvPr>
            <p:ph type="dt" sz="half" idx="10"/>
          </p:nvPr>
        </p:nvSpPr>
        <p:spPr/>
        <p:txBody>
          <a:bodyPr/>
          <a:lstStyle/>
          <a:p>
            <a:fld id="{B8F5D2F4-0CCE-E04C-8B14-57DE5A435E20}" type="datetime1">
              <a:rPr lang="de-DE" smtClean="0"/>
              <a:t>20.08.2017</a:t>
            </a:fld>
            <a:endParaRPr lang="en-US"/>
          </a:p>
        </p:txBody>
      </p:sp>
      <p:sp>
        <p:nvSpPr>
          <p:cNvPr id="5" name="Fußzeilenplatzhalter 4"/>
          <p:cNvSpPr>
            <a:spLocks noGrp="1"/>
          </p:cNvSpPr>
          <p:nvPr>
            <p:ph type="ftr" sz="quarter" idx="11"/>
          </p:nvPr>
        </p:nvSpPr>
        <p:spPr/>
        <p:txBody>
          <a:bodyPr/>
          <a:lstStyle/>
          <a:p>
            <a:r>
              <a:rPr lang="en-US" smtClean="0"/>
              <a:t>Chapter 11</a:t>
            </a:r>
            <a:endParaRPr lang="en-US"/>
          </a:p>
        </p:txBody>
      </p:sp>
      <p:sp>
        <p:nvSpPr>
          <p:cNvPr id="6" name="Foliennummernplatzhalter 5"/>
          <p:cNvSpPr>
            <a:spLocks noGrp="1"/>
          </p:cNvSpPr>
          <p:nvPr>
            <p:ph type="sldNum" sz="quarter" idx="12"/>
          </p:nvPr>
        </p:nvSpPr>
        <p:spPr/>
        <p:txBody>
          <a:bodyPr/>
          <a:lstStyle/>
          <a:p>
            <a:fld id="{3E15599C-94B3-0649-9CFD-10A1C0F0AF72}" type="slidenum">
              <a:rPr lang="en-US" smtClean="0"/>
              <a:t>‹Nr.›</a:t>
            </a:fld>
            <a:endParaRPr lang="en-US"/>
          </a:p>
        </p:txBody>
      </p:sp>
    </p:spTree>
    <p:extLst>
      <p:ext uri="{BB962C8B-B14F-4D97-AF65-F5344CB8AC3E}">
        <p14:creationId xmlns:p14="http://schemas.microsoft.com/office/powerpoint/2010/main" val="2251509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78098"/>
          </a:xfrm>
        </p:spPr>
        <p:txBody>
          <a:bodyPr>
            <a:normAutofit/>
          </a:bodyPr>
          <a:lstStyle>
            <a:lvl1pPr>
              <a:defRPr sz="2800" b="1">
                <a:solidFill>
                  <a:schemeClr val="accent5">
                    <a:lumMod val="75000"/>
                  </a:schemeClr>
                </a:solidFill>
              </a:defRPr>
            </a:lvl1pPr>
          </a:lstStyle>
          <a:p>
            <a:r>
              <a:rPr lang="de-DE" smtClean="0"/>
              <a:t>Mastertitelformat bearbeiten</a:t>
            </a:r>
            <a:endParaRPr lang="de-DE" dirty="0"/>
          </a:p>
        </p:txBody>
      </p:sp>
      <p:sp>
        <p:nvSpPr>
          <p:cNvPr id="3" name="Inhaltsplatzhalter 2"/>
          <p:cNvSpPr>
            <a:spLocks noGrp="1"/>
          </p:cNvSpPr>
          <p:nvPr>
            <p:ph idx="1"/>
          </p:nvPr>
        </p:nvSpPr>
        <p:spPr>
          <a:xfrm>
            <a:off x="457200" y="1340768"/>
            <a:ext cx="8363272" cy="4886971"/>
          </a:xfrm>
        </p:spPr>
        <p:txBody>
          <a:bodyPr/>
          <a:lstStyle>
            <a:lvl1pPr>
              <a:buClr>
                <a:schemeClr val="accent6">
                  <a:lumMod val="75000"/>
                </a:schemeClr>
              </a:buClr>
              <a:buSzPct val="80000"/>
              <a:defRPr sz="2800"/>
            </a:lvl1pPr>
            <a:lvl2pPr>
              <a:buSzPct val="80000"/>
              <a:defRPr sz="2400"/>
            </a:lvl2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Datumsplatzhalter 3"/>
          <p:cNvSpPr>
            <a:spLocks noGrp="1"/>
          </p:cNvSpPr>
          <p:nvPr>
            <p:ph type="dt" sz="half" idx="10"/>
          </p:nvPr>
        </p:nvSpPr>
        <p:spPr/>
        <p:txBody>
          <a:bodyPr/>
          <a:lstStyle/>
          <a:p>
            <a:fld id="{75218CAA-C221-5A44-93C5-AF26361E35F0}" type="datetime1">
              <a:rPr lang="de-DE" smtClean="0"/>
              <a:t>20.08.2017</a:t>
            </a:fld>
            <a:endParaRPr lang="en-US"/>
          </a:p>
        </p:txBody>
      </p:sp>
      <p:sp>
        <p:nvSpPr>
          <p:cNvPr id="5" name="Fußzeilenplatzhalter 4"/>
          <p:cNvSpPr>
            <a:spLocks noGrp="1"/>
          </p:cNvSpPr>
          <p:nvPr>
            <p:ph type="ftr" sz="quarter" idx="11"/>
          </p:nvPr>
        </p:nvSpPr>
        <p:spPr/>
        <p:txBody>
          <a:bodyPr/>
          <a:lstStyle/>
          <a:p>
            <a:r>
              <a:rPr lang="en-US" smtClean="0"/>
              <a:t>Chapter 11</a:t>
            </a:r>
            <a:endParaRPr lang="en-US"/>
          </a:p>
        </p:txBody>
      </p:sp>
      <p:sp>
        <p:nvSpPr>
          <p:cNvPr id="6" name="Foliennummernplatzhalter 5"/>
          <p:cNvSpPr>
            <a:spLocks noGrp="1"/>
          </p:cNvSpPr>
          <p:nvPr>
            <p:ph type="sldNum" sz="quarter" idx="12"/>
          </p:nvPr>
        </p:nvSpPr>
        <p:spPr/>
        <p:txBody>
          <a:bodyPr/>
          <a:lstStyle/>
          <a:p>
            <a:fld id="{3E15599C-94B3-0649-9CFD-10A1C0F0AF72}" type="slidenum">
              <a:rPr lang="en-US" smtClean="0"/>
              <a:t>‹Nr.›</a:t>
            </a:fld>
            <a:endParaRPr lang="en-US"/>
          </a:p>
        </p:txBody>
      </p:sp>
    </p:spTree>
    <p:extLst>
      <p:ext uri="{BB962C8B-B14F-4D97-AF65-F5344CB8AC3E}">
        <p14:creationId xmlns:p14="http://schemas.microsoft.com/office/powerpoint/2010/main" val="3517018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94122"/>
          </a:xfrm>
        </p:spPr>
        <p:txBody>
          <a:bodyPr>
            <a:normAutofit/>
          </a:bodyPr>
          <a:lstStyle>
            <a:lvl1pPr>
              <a:defRPr sz="2800" b="1">
                <a:solidFill>
                  <a:srgbClr val="31859C"/>
                </a:solidFill>
              </a:defRPr>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fld id="{CA2FCE82-81F0-5C46-B4E3-CB14AD9944B2}" type="datetime1">
              <a:rPr lang="de-DE" smtClean="0"/>
              <a:t>20.08.2017</a:t>
            </a:fld>
            <a:endParaRPr lang="en-US"/>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‹Nr.›</a:t>
            </a:fld>
            <a:endParaRPr lang="en-US"/>
          </a:p>
        </p:txBody>
      </p:sp>
      <p:sp>
        <p:nvSpPr>
          <p:cNvPr id="8" name="Textplatzhalter 7"/>
          <p:cNvSpPr>
            <a:spLocks noGrp="1"/>
          </p:cNvSpPr>
          <p:nvPr>
            <p:ph type="body" sz="quarter" idx="13" hasCustomPrompt="1"/>
          </p:nvPr>
        </p:nvSpPr>
        <p:spPr>
          <a:xfrm>
            <a:off x="457200" y="1556792"/>
            <a:ext cx="8229600" cy="3649189"/>
          </a:xfrm>
        </p:spPr>
        <p:txBody>
          <a:bodyPr anchor="t" anchorCtr="1"/>
          <a:lstStyle>
            <a:lvl1pPr marL="0" indent="0" algn="l">
              <a:lnSpc>
                <a:spcPct val="120000"/>
              </a:lnSpc>
              <a:buFontTx/>
              <a:buNone/>
              <a:defRPr sz="2800" baseline="0">
                <a:solidFill>
                  <a:schemeClr val="accent6">
                    <a:lumMod val="75000"/>
                  </a:schemeClr>
                </a:solidFill>
                <a:latin typeface="+mn-lt"/>
                <a:cs typeface="Courier"/>
              </a:defRPr>
            </a:lvl1pPr>
          </a:lstStyle>
          <a:p>
            <a:pPr marL="0" indent="0">
              <a:lnSpc>
                <a:spcPct val="120000"/>
              </a:lnSpc>
              <a:buNone/>
            </a:pPr>
            <a:r>
              <a:rPr lang="en-US" dirty="0" smtClean="0"/>
              <a:t>A measure of the total market </a:t>
            </a:r>
            <a:r>
              <a:rPr lang="en-US" b="1" dirty="0" smtClean="0"/>
              <a:t>value</a:t>
            </a:r>
            <a:r>
              <a:rPr lang="en-US" dirty="0" smtClean="0"/>
              <a:t> of </a:t>
            </a:r>
            <a:r>
              <a:rPr lang="en-US" b="1" dirty="0" smtClean="0"/>
              <a:t>final</a:t>
            </a:r>
            <a:r>
              <a:rPr lang="en-US" dirty="0" smtClean="0"/>
              <a:t> goods and services newly produced within a country‘s borders over a period of time (usually one year)</a:t>
            </a:r>
          </a:p>
          <a:p>
            <a:pPr lvl="0"/>
            <a:endParaRPr lang="de-DE" dirty="0"/>
          </a:p>
        </p:txBody>
      </p:sp>
    </p:spTree>
    <p:extLst>
      <p:ext uri="{BB962C8B-B14F-4D97-AF65-F5344CB8AC3E}">
        <p14:creationId xmlns:p14="http://schemas.microsoft.com/office/powerpoint/2010/main" val="2645842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lvl1pPr>
              <a:defRPr sz="2800" b="1">
                <a:solidFill>
                  <a:srgbClr val="31859C"/>
                </a:solidFill>
              </a:defRPr>
            </a:lvl1pPr>
          </a:lstStyle>
          <a:p>
            <a:r>
              <a:rPr lang="de-DE" smtClean="0"/>
              <a:t>Mastertitelformat bearbeiten</a:t>
            </a:r>
            <a:endParaRPr lang="en-US" dirty="0"/>
          </a:p>
        </p:txBody>
      </p:sp>
      <p:sp>
        <p:nvSpPr>
          <p:cNvPr id="3" name="Datumsplatzhalter 2"/>
          <p:cNvSpPr>
            <a:spLocks noGrp="1"/>
          </p:cNvSpPr>
          <p:nvPr>
            <p:ph type="dt" sz="half" idx="10"/>
          </p:nvPr>
        </p:nvSpPr>
        <p:spPr/>
        <p:txBody>
          <a:bodyPr/>
          <a:lstStyle/>
          <a:p>
            <a:fld id="{E6206CA7-3E11-0E4E-9019-BD14DC574621}" type="datetime1">
              <a:rPr lang="de-DE" smtClean="0"/>
              <a:t>20.08.2017</a:t>
            </a:fld>
            <a:endParaRPr lang="en-US"/>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‹Nr.›</a:t>
            </a:fld>
            <a:endParaRPr lang="en-US"/>
          </a:p>
        </p:txBody>
      </p:sp>
      <p:sp>
        <p:nvSpPr>
          <p:cNvPr id="7" name="Inhaltsplatzhalter 6"/>
          <p:cNvSpPr>
            <a:spLocks noGrp="1"/>
          </p:cNvSpPr>
          <p:nvPr>
            <p:ph sz="quarter" idx="13" hasCustomPrompt="1"/>
          </p:nvPr>
        </p:nvSpPr>
        <p:spPr>
          <a:xfrm>
            <a:off x="457200" y="1773238"/>
            <a:ext cx="8229600" cy="4176712"/>
          </a:xfrm>
        </p:spPr>
        <p:txBody>
          <a:bodyPr>
            <a:normAutofit/>
          </a:bodyPr>
          <a:lstStyle>
            <a:lvl1pPr marL="0" indent="0">
              <a:lnSpc>
                <a:spcPct val="120000"/>
              </a:lnSpc>
              <a:buFontTx/>
              <a:buNone/>
              <a:defRPr sz="2800"/>
            </a:lvl1pPr>
          </a:lstStyle>
          <a:p>
            <a:pPr lvl="0"/>
            <a:r>
              <a:rPr lang="en-US" dirty="0" err="1" smtClean="0"/>
              <a:t>Kalukulationen</a:t>
            </a:r>
            <a:endParaRPr lang="en-US" dirty="0" smtClean="0"/>
          </a:p>
          <a:p>
            <a:pPr lvl="0"/>
            <a:r>
              <a:rPr lang="en-US" dirty="0" smtClean="0"/>
              <a:t>Plus </a:t>
            </a:r>
            <a:r>
              <a:rPr lang="en-US" dirty="0" err="1" smtClean="0"/>
              <a:t>neue</a:t>
            </a:r>
            <a:r>
              <a:rPr lang="en-US" dirty="0" smtClean="0"/>
              <a:t> were</a:t>
            </a:r>
          </a:p>
          <a:p>
            <a:pPr lvl="0"/>
            <a:r>
              <a:rPr lang="en-US" dirty="0" err="1" smtClean="0"/>
              <a:t>Alte</a:t>
            </a:r>
            <a:r>
              <a:rPr lang="en-US" dirty="0" smtClean="0"/>
              <a:t> </a:t>
            </a:r>
            <a:r>
              <a:rPr lang="en-US" dirty="0" err="1" smtClean="0"/>
              <a:t>werte</a:t>
            </a:r>
            <a:endParaRPr lang="en-US" dirty="0" smtClean="0"/>
          </a:p>
          <a:p>
            <a:pPr lvl="0"/>
            <a:endParaRPr lang="en-US" dirty="0" smtClean="0"/>
          </a:p>
          <a:p>
            <a:pPr lvl="0"/>
            <a:endParaRPr lang="en-US" dirty="0"/>
          </a:p>
        </p:txBody>
      </p:sp>
    </p:spTree>
    <p:extLst>
      <p:ext uri="{BB962C8B-B14F-4D97-AF65-F5344CB8AC3E}">
        <p14:creationId xmlns:p14="http://schemas.microsoft.com/office/powerpoint/2010/main" val="1469039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4000"/>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fld id="{B5FD0235-303D-654A-8443-AFE0EBB1DDB6}" type="datetime1">
              <a:rPr lang="de-DE" smtClean="0"/>
              <a:t>20.08.2017</a:t>
            </a:fld>
            <a:endParaRPr lang="en-US"/>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‹Nr.›</a:t>
            </a:fld>
            <a:endParaRPr lang="en-US"/>
          </a:p>
        </p:txBody>
      </p:sp>
      <p:sp>
        <p:nvSpPr>
          <p:cNvPr id="7" name="Bildplatzhalter 6"/>
          <p:cNvSpPr>
            <a:spLocks noGrp="1"/>
          </p:cNvSpPr>
          <p:nvPr>
            <p:ph type="pic" sz="quarter" idx="13"/>
          </p:nvPr>
        </p:nvSpPr>
        <p:spPr>
          <a:xfrm>
            <a:off x="5444279" y="1722439"/>
            <a:ext cx="3699722" cy="4338636"/>
          </a:xfrm>
        </p:spPr>
        <p:txBody>
          <a:bodyPr/>
          <a:lstStyle/>
          <a:p>
            <a:r>
              <a:rPr lang="de-DE" smtClean="0"/>
              <a:t>Bild auf Platzhalter ziehen oder durch Klicken auf Symbol hinzufügen</a:t>
            </a:r>
            <a:endParaRPr lang="de-DE"/>
          </a:p>
        </p:txBody>
      </p:sp>
      <p:sp>
        <p:nvSpPr>
          <p:cNvPr id="9" name="Textplatzhalter 8"/>
          <p:cNvSpPr>
            <a:spLocks noGrp="1"/>
          </p:cNvSpPr>
          <p:nvPr>
            <p:ph type="body" sz="quarter" idx="14"/>
          </p:nvPr>
        </p:nvSpPr>
        <p:spPr>
          <a:xfrm>
            <a:off x="457200" y="1722438"/>
            <a:ext cx="4760913" cy="4338637"/>
          </a:xfrm>
        </p:spPr>
        <p:txBody>
          <a:bodyPr/>
          <a:lstStyle>
            <a:lvl1pPr>
              <a:lnSpc>
                <a:spcPct val="100000"/>
              </a:lnSpc>
              <a:buClrTx/>
              <a:defRPr sz="2800"/>
            </a:lvl1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581346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Datumsplatzhalter 4"/>
          <p:cNvSpPr>
            <a:spLocks noGrp="1"/>
          </p:cNvSpPr>
          <p:nvPr>
            <p:ph type="dt" sz="half" idx="10"/>
          </p:nvPr>
        </p:nvSpPr>
        <p:spPr/>
        <p:txBody>
          <a:bodyPr/>
          <a:lstStyle/>
          <a:p>
            <a:fld id="{A652EAB5-48EE-014A-9AC0-318BA6860B20}" type="datetime1">
              <a:rPr lang="de-DE" smtClean="0"/>
              <a:t>20.08.2017</a:t>
            </a:fld>
            <a:endParaRPr lang="en-US"/>
          </a:p>
        </p:txBody>
      </p:sp>
      <p:sp>
        <p:nvSpPr>
          <p:cNvPr id="6" name="Fußzeilenplatzhalter 5"/>
          <p:cNvSpPr>
            <a:spLocks noGrp="1"/>
          </p:cNvSpPr>
          <p:nvPr>
            <p:ph type="ftr" sz="quarter" idx="11"/>
          </p:nvPr>
        </p:nvSpPr>
        <p:spPr/>
        <p:txBody>
          <a:bodyPr/>
          <a:lstStyle/>
          <a:p>
            <a:r>
              <a:rPr lang="en-US" smtClean="0"/>
              <a:t>Chapter 11</a:t>
            </a:r>
            <a:endParaRPr lang="en-US"/>
          </a:p>
        </p:txBody>
      </p:sp>
      <p:sp>
        <p:nvSpPr>
          <p:cNvPr id="7" name="Foliennummernplatzhalter 6"/>
          <p:cNvSpPr>
            <a:spLocks noGrp="1"/>
          </p:cNvSpPr>
          <p:nvPr>
            <p:ph type="sldNum" sz="quarter" idx="12"/>
          </p:nvPr>
        </p:nvSpPr>
        <p:spPr/>
        <p:txBody>
          <a:bodyPr/>
          <a:lstStyle/>
          <a:p>
            <a:fld id="{3E15599C-94B3-0649-9CFD-10A1C0F0AF72}" type="slidenum">
              <a:rPr lang="en-US" smtClean="0"/>
              <a:t>‹Nr.›</a:t>
            </a:fld>
            <a:endParaRPr lang="en-US"/>
          </a:p>
        </p:txBody>
      </p:sp>
    </p:spTree>
    <p:extLst>
      <p:ext uri="{BB962C8B-B14F-4D97-AF65-F5344CB8AC3E}">
        <p14:creationId xmlns:p14="http://schemas.microsoft.com/office/powerpoint/2010/main" val="1677990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4FEB90A6-CFAB-5A49-89E2-52B4BC8F0EED}" type="datetime1">
              <a:rPr lang="de-DE" smtClean="0"/>
              <a:t>20.08.2017</a:t>
            </a:fld>
            <a:endParaRPr lang="en-US"/>
          </a:p>
        </p:txBody>
      </p:sp>
      <p:sp>
        <p:nvSpPr>
          <p:cNvPr id="8" name="Fußzeilenplatzhalter 7"/>
          <p:cNvSpPr>
            <a:spLocks noGrp="1"/>
          </p:cNvSpPr>
          <p:nvPr>
            <p:ph type="ftr" sz="quarter" idx="11"/>
          </p:nvPr>
        </p:nvSpPr>
        <p:spPr/>
        <p:txBody>
          <a:bodyPr/>
          <a:lstStyle/>
          <a:p>
            <a:r>
              <a:rPr lang="en-US" smtClean="0"/>
              <a:t>Chapter 11</a:t>
            </a:r>
            <a:endParaRPr lang="en-US"/>
          </a:p>
        </p:txBody>
      </p:sp>
      <p:sp>
        <p:nvSpPr>
          <p:cNvPr id="9" name="Foliennummernplatzhalter 8"/>
          <p:cNvSpPr>
            <a:spLocks noGrp="1"/>
          </p:cNvSpPr>
          <p:nvPr>
            <p:ph type="sldNum" sz="quarter" idx="12"/>
          </p:nvPr>
        </p:nvSpPr>
        <p:spPr/>
        <p:txBody>
          <a:bodyPr/>
          <a:lstStyle/>
          <a:p>
            <a:fld id="{3E15599C-94B3-0649-9CFD-10A1C0F0AF72}" type="slidenum">
              <a:rPr lang="en-US" smtClean="0"/>
              <a:t>‹Nr.›</a:t>
            </a:fld>
            <a:endParaRPr lang="en-US"/>
          </a:p>
        </p:txBody>
      </p:sp>
    </p:spTree>
    <p:extLst>
      <p:ext uri="{BB962C8B-B14F-4D97-AF65-F5344CB8AC3E}">
        <p14:creationId xmlns:p14="http://schemas.microsoft.com/office/powerpoint/2010/main" val="3004747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fld id="{7267B34D-6B32-214B-94A3-5DDF398AC373}" type="datetime1">
              <a:rPr lang="de-DE" smtClean="0"/>
              <a:t>20.08.2017</a:t>
            </a:fld>
            <a:endParaRPr lang="en-US"/>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‹Nr.›</a:t>
            </a:fld>
            <a:endParaRPr lang="en-US"/>
          </a:p>
        </p:txBody>
      </p:sp>
    </p:spTree>
    <p:extLst>
      <p:ext uri="{BB962C8B-B14F-4D97-AF65-F5344CB8AC3E}">
        <p14:creationId xmlns:p14="http://schemas.microsoft.com/office/powerpoint/2010/main" val="2743965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6F5DEC3-FA86-6641-B166-6A11A4827745}" type="datetime1">
              <a:rPr lang="de-DE" smtClean="0"/>
              <a:t>20.08.2017</a:t>
            </a:fld>
            <a:endParaRPr lang="en-US"/>
          </a:p>
        </p:txBody>
      </p:sp>
      <p:sp>
        <p:nvSpPr>
          <p:cNvPr id="3" name="Fußzeilenplatzhalter 2"/>
          <p:cNvSpPr>
            <a:spLocks noGrp="1"/>
          </p:cNvSpPr>
          <p:nvPr>
            <p:ph type="ftr" sz="quarter" idx="11"/>
          </p:nvPr>
        </p:nvSpPr>
        <p:spPr/>
        <p:txBody>
          <a:bodyPr/>
          <a:lstStyle/>
          <a:p>
            <a:r>
              <a:rPr lang="en-US" smtClean="0"/>
              <a:t>Chapter 11</a:t>
            </a:r>
            <a:endParaRPr lang="en-US"/>
          </a:p>
        </p:txBody>
      </p:sp>
      <p:sp>
        <p:nvSpPr>
          <p:cNvPr id="4" name="Foliennummernplatzhalter 3"/>
          <p:cNvSpPr>
            <a:spLocks noGrp="1"/>
          </p:cNvSpPr>
          <p:nvPr>
            <p:ph type="sldNum" sz="quarter" idx="12"/>
          </p:nvPr>
        </p:nvSpPr>
        <p:spPr/>
        <p:txBody>
          <a:bodyPr/>
          <a:lstStyle/>
          <a:p>
            <a:fld id="{3E15599C-94B3-0649-9CFD-10A1C0F0AF72}" type="slidenum">
              <a:rPr lang="en-US" smtClean="0"/>
              <a:t>‹Nr.›</a:t>
            </a:fld>
            <a:endParaRPr lang="en-US"/>
          </a:p>
        </p:txBody>
      </p:sp>
    </p:spTree>
    <p:extLst>
      <p:ext uri="{BB962C8B-B14F-4D97-AF65-F5344CB8AC3E}">
        <p14:creationId xmlns:p14="http://schemas.microsoft.com/office/powerpoint/2010/main" val="3149117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fld id="{40255450-B005-2243-9EEE-0B4C6D288570}" type="datetime1">
              <a:rPr lang="de-DE" smtClean="0"/>
              <a:t>20.08.2017</a:t>
            </a:fld>
            <a:endParaRPr lang="en-US"/>
          </a:p>
        </p:txBody>
      </p:sp>
      <p:sp>
        <p:nvSpPr>
          <p:cNvPr id="6" name="Fußzeilenplatzhalter 5"/>
          <p:cNvSpPr>
            <a:spLocks noGrp="1"/>
          </p:cNvSpPr>
          <p:nvPr>
            <p:ph type="ftr" sz="quarter" idx="11"/>
          </p:nvPr>
        </p:nvSpPr>
        <p:spPr/>
        <p:txBody>
          <a:bodyPr/>
          <a:lstStyle/>
          <a:p>
            <a:r>
              <a:rPr lang="en-US" smtClean="0"/>
              <a:t>Chapter 11</a:t>
            </a:r>
            <a:endParaRPr lang="en-US"/>
          </a:p>
        </p:txBody>
      </p:sp>
      <p:sp>
        <p:nvSpPr>
          <p:cNvPr id="7" name="Foliennummernplatzhalter 6"/>
          <p:cNvSpPr>
            <a:spLocks noGrp="1"/>
          </p:cNvSpPr>
          <p:nvPr>
            <p:ph type="sldNum" sz="quarter" idx="12"/>
          </p:nvPr>
        </p:nvSpPr>
        <p:spPr/>
        <p:txBody>
          <a:bodyPr/>
          <a:lstStyle/>
          <a:p>
            <a:fld id="{3E15599C-94B3-0649-9CFD-10A1C0F0AF72}" type="slidenum">
              <a:rPr lang="en-US" smtClean="0"/>
              <a:t>‹Nr.›</a:t>
            </a:fld>
            <a:endParaRPr lang="en-US"/>
          </a:p>
        </p:txBody>
      </p:sp>
    </p:spTree>
    <p:extLst>
      <p:ext uri="{BB962C8B-B14F-4D97-AF65-F5344CB8AC3E}">
        <p14:creationId xmlns:p14="http://schemas.microsoft.com/office/powerpoint/2010/main" val="3453585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auf Platzhalter ziehen oder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fld id="{E496D810-9C0D-FE4E-ACCA-60A53797936B}" type="datetime1">
              <a:rPr lang="de-DE" smtClean="0"/>
              <a:t>20.08.2017</a:t>
            </a:fld>
            <a:endParaRPr lang="en-US"/>
          </a:p>
        </p:txBody>
      </p:sp>
      <p:sp>
        <p:nvSpPr>
          <p:cNvPr id="6" name="Fußzeilenplatzhalter 5"/>
          <p:cNvSpPr>
            <a:spLocks noGrp="1"/>
          </p:cNvSpPr>
          <p:nvPr>
            <p:ph type="ftr" sz="quarter" idx="11"/>
          </p:nvPr>
        </p:nvSpPr>
        <p:spPr/>
        <p:txBody>
          <a:bodyPr/>
          <a:lstStyle/>
          <a:p>
            <a:r>
              <a:rPr lang="en-US" smtClean="0"/>
              <a:t>Chapter 11</a:t>
            </a:r>
            <a:endParaRPr lang="en-US"/>
          </a:p>
        </p:txBody>
      </p:sp>
      <p:sp>
        <p:nvSpPr>
          <p:cNvPr id="7" name="Foliennummernplatzhalter 6"/>
          <p:cNvSpPr>
            <a:spLocks noGrp="1"/>
          </p:cNvSpPr>
          <p:nvPr>
            <p:ph type="sldNum" sz="quarter" idx="12"/>
          </p:nvPr>
        </p:nvSpPr>
        <p:spPr/>
        <p:txBody>
          <a:bodyPr/>
          <a:lstStyle/>
          <a:p>
            <a:fld id="{3E15599C-94B3-0649-9CFD-10A1C0F0AF72}" type="slidenum">
              <a:rPr lang="en-US" smtClean="0"/>
              <a:t>‹Nr.›</a:t>
            </a:fld>
            <a:endParaRPr lang="en-US"/>
          </a:p>
        </p:txBody>
      </p:sp>
    </p:spTree>
    <p:extLst>
      <p:ext uri="{BB962C8B-B14F-4D97-AF65-F5344CB8AC3E}">
        <p14:creationId xmlns:p14="http://schemas.microsoft.com/office/powerpoint/2010/main" val="3609877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1EAD920-0BCE-0D40-B68F-C8C2F82C64C8}" type="datetime1">
              <a:rPr lang="de-DE" smtClean="0"/>
              <a:t>20.08.2017</a:t>
            </a:fld>
            <a:endParaRPr lang="en-US"/>
          </a:p>
        </p:txBody>
      </p:sp>
      <p:sp>
        <p:nvSpPr>
          <p:cNvPr id="5" name="Fußzeilenplatzhalter 4"/>
          <p:cNvSpPr>
            <a:spLocks noGrp="1"/>
          </p:cNvSpPr>
          <p:nvPr>
            <p:ph type="ftr" sz="quarter" idx="11"/>
          </p:nvPr>
        </p:nvSpPr>
        <p:spPr/>
        <p:txBody>
          <a:bodyPr/>
          <a:lstStyle/>
          <a:p>
            <a:r>
              <a:rPr lang="en-US" smtClean="0"/>
              <a:t>Chapter 11</a:t>
            </a:r>
            <a:endParaRPr lang="en-US"/>
          </a:p>
        </p:txBody>
      </p:sp>
      <p:sp>
        <p:nvSpPr>
          <p:cNvPr id="6" name="Foliennummernplatzhalter 5"/>
          <p:cNvSpPr>
            <a:spLocks noGrp="1"/>
          </p:cNvSpPr>
          <p:nvPr>
            <p:ph type="sldNum" sz="quarter" idx="12"/>
          </p:nvPr>
        </p:nvSpPr>
        <p:spPr/>
        <p:txBody>
          <a:bodyPr/>
          <a:lstStyle/>
          <a:p>
            <a:fld id="{3E15599C-94B3-0649-9CFD-10A1C0F0AF72}" type="slidenum">
              <a:rPr lang="en-US" smtClean="0"/>
              <a:t>‹Nr.›</a:t>
            </a:fld>
            <a:endParaRPr lang="en-US"/>
          </a:p>
        </p:txBody>
      </p:sp>
    </p:spTree>
    <p:extLst>
      <p:ext uri="{BB962C8B-B14F-4D97-AF65-F5344CB8AC3E}">
        <p14:creationId xmlns:p14="http://schemas.microsoft.com/office/powerpoint/2010/main" val="8430862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9E8F3FF-A89A-8F4B-B3F9-C7FDA4C01671}" type="datetime1">
              <a:rPr lang="de-DE" smtClean="0"/>
              <a:t>20.08.2017</a:t>
            </a:fld>
            <a:endParaRPr lang="en-US"/>
          </a:p>
        </p:txBody>
      </p:sp>
      <p:sp>
        <p:nvSpPr>
          <p:cNvPr id="5" name="Fußzeilenplatzhalter 4"/>
          <p:cNvSpPr>
            <a:spLocks noGrp="1"/>
          </p:cNvSpPr>
          <p:nvPr>
            <p:ph type="ftr" sz="quarter" idx="11"/>
          </p:nvPr>
        </p:nvSpPr>
        <p:spPr/>
        <p:txBody>
          <a:bodyPr/>
          <a:lstStyle/>
          <a:p>
            <a:r>
              <a:rPr lang="en-US" smtClean="0"/>
              <a:t>Chapter 11</a:t>
            </a:r>
            <a:endParaRPr lang="en-US"/>
          </a:p>
        </p:txBody>
      </p:sp>
      <p:sp>
        <p:nvSpPr>
          <p:cNvPr id="6" name="Foliennummernplatzhalter 5"/>
          <p:cNvSpPr>
            <a:spLocks noGrp="1"/>
          </p:cNvSpPr>
          <p:nvPr>
            <p:ph type="sldNum" sz="quarter" idx="12"/>
          </p:nvPr>
        </p:nvSpPr>
        <p:spPr/>
        <p:txBody>
          <a:bodyPr/>
          <a:lstStyle/>
          <a:p>
            <a:fld id="{3E15599C-94B3-0649-9CFD-10A1C0F0AF72}" type="slidenum">
              <a:rPr lang="en-US" smtClean="0"/>
              <a:t>‹Nr.›</a:t>
            </a:fld>
            <a:endParaRPr lang="en-US"/>
          </a:p>
        </p:txBody>
      </p:sp>
    </p:spTree>
    <p:extLst>
      <p:ext uri="{BB962C8B-B14F-4D97-AF65-F5344CB8AC3E}">
        <p14:creationId xmlns:p14="http://schemas.microsoft.com/office/powerpoint/2010/main" val="116482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08594"/>
          </a:xfrm>
          <a:prstGeom prst="rect">
            <a:avLst/>
          </a:prstGeom>
        </p:spPr>
        <p:txBody>
          <a:bodyPr vert="horz" lIns="91440" tIns="45720" rIns="91440" bIns="45720" rtlCol="0" anchor="t" anchorCtr="0">
            <a:normAutofit/>
          </a:bodyPr>
          <a:lstStyle/>
          <a:p>
            <a:r>
              <a:rPr lang="de-DE" dirty="0" smtClean="0"/>
              <a:t>Mastertitelformat bearbeiten</a:t>
            </a:r>
            <a:br>
              <a:rPr lang="de-DE" dirty="0" smtClean="0"/>
            </a:br>
            <a:r>
              <a:rPr lang="de-DE" dirty="0" err="1" smtClean="0"/>
              <a:t>hhhhhhhhhkkllööüäääääääää</a:t>
            </a:r>
            <a:endParaRPr lang="de-DE" dirty="0"/>
          </a:p>
        </p:txBody>
      </p:sp>
      <p:sp>
        <p:nvSpPr>
          <p:cNvPr id="3" name="Textplatzhalter 2"/>
          <p:cNvSpPr>
            <a:spLocks noGrp="1"/>
          </p:cNvSpPr>
          <p:nvPr>
            <p:ph type="body" idx="1"/>
          </p:nvPr>
        </p:nvSpPr>
        <p:spPr>
          <a:xfrm>
            <a:off x="457200" y="1810776"/>
            <a:ext cx="8363272" cy="4416963"/>
          </a:xfrm>
          <a:prstGeom prst="rect">
            <a:avLst/>
          </a:prstGeom>
        </p:spPr>
        <p:txBody>
          <a:bodyPr vert="horz" lIns="91440" tIns="45720" rIns="91440" bIns="45720" rtlCol="0">
            <a:normAutofit/>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457200" y="6356350"/>
            <a:ext cx="121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2FF184-38F9-E04E-A145-B8F805A51BCD}" type="datetime1">
              <a:rPr lang="de-DE" smtClean="0"/>
              <a:t>20.08.2017</a:t>
            </a:fld>
            <a:endParaRPr lang="en-US"/>
          </a:p>
        </p:txBody>
      </p:sp>
      <p:sp>
        <p:nvSpPr>
          <p:cNvPr id="5" name="Fußzeilenplatzhalter 4"/>
          <p:cNvSpPr>
            <a:spLocks noGrp="1"/>
          </p:cNvSpPr>
          <p:nvPr>
            <p:ph type="ftr" sz="quarter" idx="3"/>
          </p:nvPr>
        </p:nvSpPr>
        <p:spPr>
          <a:xfrm>
            <a:off x="1968500" y="6356350"/>
            <a:ext cx="4419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11</a:t>
            </a:r>
            <a:endParaRPr lang="en-US"/>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15599C-94B3-0649-9CFD-10A1C0F0AF72}" type="slidenum">
              <a:rPr lang="en-US" smtClean="0"/>
              <a:t>‹Nr.›</a:t>
            </a:fld>
            <a:endParaRPr lang="en-US"/>
          </a:p>
        </p:txBody>
      </p:sp>
    </p:spTree>
    <p:extLst>
      <p:ext uri="{BB962C8B-B14F-4D97-AF65-F5344CB8AC3E}">
        <p14:creationId xmlns:p14="http://schemas.microsoft.com/office/powerpoint/2010/main" val="256694441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Lst>
  <p:timing>
    <p:tnLst>
      <p:par>
        <p:cTn id="1" dur="indefinite" restart="never" nodeType="tmRoot"/>
      </p:par>
    </p:tnLst>
  </p:timing>
  <p:hf hdr="0" dt="0"/>
  <p:txStyles>
    <p:titleStyle>
      <a:lvl1pPr algn="l"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lnSpc>
          <a:spcPct val="150000"/>
        </a:lnSpc>
        <a:spcBef>
          <a:spcPct val="20000"/>
        </a:spcBef>
        <a:spcAft>
          <a:spcPts val="0"/>
        </a:spcAft>
        <a:buClrTx/>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lnSpc>
          <a:spcPct val="150000"/>
        </a:lnSpc>
        <a:spcBef>
          <a:spcPct val="20000"/>
        </a:spcBef>
        <a:spcAft>
          <a:spcPts val="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799" y="4340352"/>
            <a:ext cx="3611881" cy="2022761"/>
          </a:xfrm>
        </p:spPr>
        <p:txBody>
          <a:bodyPr>
            <a:noAutofit/>
          </a:bodyPr>
          <a:lstStyle/>
          <a:p>
            <a:r>
              <a:rPr lang="de-DE" sz="4000" dirty="0"/>
              <a:t>Money, Banking, </a:t>
            </a:r>
            <a:r>
              <a:rPr lang="de-DE" sz="4000" dirty="0" err="1"/>
              <a:t>and</a:t>
            </a:r>
            <a:r>
              <a:rPr lang="de-DE" sz="4000" dirty="0"/>
              <a:t> Finance</a:t>
            </a:r>
            <a:endParaRPr lang="en-US" sz="4000" dirty="0"/>
          </a:p>
        </p:txBody>
      </p:sp>
      <p:sp>
        <p:nvSpPr>
          <p:cNvPr id="3" name="Untertitel 2"/>
          <p:cNvSpPr>
            <a:spLocks noGrp="1"/>
          </p:cNvSpPr>
          <p:nvPr>
            <p:ph type="subTitle" idx="1"/>
          </p:nvPr>
        </p:nvSpPr>
        <p:spPr>
          <a:xfrm>
            <a:off x="685799" y="3694175"/>
            <a:ext cx="3611881" cy="1179509"/>
          </a:xfrm>
        </p:spPr>
        <p:txBody>
          <a:bodyPr/>
          <a:lstStyle/>
          <a:p>
            <a:r>
              <a:rPr lang="en-US" smtClean="0"/>
              <a:t>Chapter 11</a:t>
            </a:r>
            <a:endParaRPr lang="en-US" dirty="0"/>
          </a:p>
        </p:txBody>
      </p:sp>
      <p:pic>
        <p:nvPicPr>
          <p:cNvPr id="6" name="Grafik 5"/>
          <p:cNvPicPr>
            <a:picLocks noChangeAspect="1"/>
          </p:cNvPicPr>
          <p:nvPr/>
        </p:nvPicPr>
        <p:blipFill>
          <a:blip r:embed="rId2"/>
          <a:stretch>
            <a:fillRect/>
          </a:stretch>
        </p:blipFill>
        <p:spPr>
          <a:xfrm>
            <a:off x="4396740" y="280709"/>
            <a:ext cx="4442460" cy="6303397"/>
          </a:xfrm>
          <a:prstGeom prst="rect">
            <a:avLst/>
          </a:prstGeom>
        </p:spPr>
      </p:pic>
      <p:sp>
        <p:nvSpPr>
          <p:cNvPr id="5" name="Textfeld 4"/>
          <p:cNvSpPr txBox="1"/>
          <p:nvPr/>
        </p:nvSpPr>
        <p:spPr>
          <a:xfrm>
            <a:off x="685799" y="6584106"/>
            <a:ext cx="4623382" cy="307777"/>
          </a:xfrm>
          <a:prstGeom prst="rect">
            <a:avLst/>
          </a:prstGeom>
          <a:noFill/>
        </p:spPr>
        <p:txBody>
          <a:bodyPr wrap="none" rtlCol="0">
            <a:spAutoFit/>
          </a:bodyPr>
          <a:lstStyle/>
          <a:p>
            <a:r>
              <a:rPr lang="de-DE" sz="1400" dirty="0" smtClean="0"/>
              <a:t>© Dünhaupt, Dullien, Goodwin, Harris, Nelson, Roach, </a:t>
            </a:r>
            <a:r>
              <a:rPr lang="de-DE" sz="1400" dirty="0" err="1" smtClean="0"/>
              <a:t>Torras</a:t>
            </a:r>
            <a:endParaRPr lang="de-DE" sz="1400" dirty="0"/>
          </a:p>
        </p:txBody>
      </p:sp>
    </p:spTree>
    <p:extLst>
      <p:ext uri="{BB962C8B-B14F-4D97-AF65-F5344CB8AC3E}">
        <p14:creationId xmlns:p14="http://schemas.microsoft.com/office/powerpoint/2010/main" val="32021855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Learning Goals</a:t>
            </a:r>
            <a:endParaRPr lang="en-US" dirty="0"/>
          </a:p>
        </p:txBody>
      </p:sp>
      <p:sp>
        <p:nvSpPr>
          <p:cNvPr id="3" name="Inhaltsplatzhalter 2"/>
          <p:cNvSpPr>
            <a:spLocks noGrp="1"/>
          </p:cNvSpPr>
          <p:nvPr>
            <p:ph idx="1"/>
          </p:nvPr>
        </p:nvSpPr>
        <p:spPr/>
        <p:txBody>
          <a:bodyPr>
            <a:noAutofit/>
          </a:bodyPr>
          <a:lstStyle/>
          <a:p>
            <a:r>
              <a:rPr lang="de-DE" sz="2000" dirty="0"/>
              <a:t>After </a:t>
            </a:r>
            <a:r>
              <a:rPr lang="de-DE" sz="2000" dirty="0" err="1"/>
              <a:t>today‘s</a:t>
            </a:r>
            <a:r>
              <a:rPr lang="de-DE" sz="2000" dirty="0"/>
              <a:t> </a:t>
            </a:r>
            <a:r>
              <a:rPr lang="de-DE" sz="2000" dirty="0" err="1"/>
              <a:t>lecture</a:t>
            </a:r>
            <a:r>
              <a:rPr lang="de-DE" sz="2000" dirty="0"/>
              <a:t>, </a:t>
            </a:r>
            <a:r>
              <a:rPr lang="de-DE" sz="2000" dirty="0" err="1"/>
              <a:t>you</a:t>
            </a:r>
            <a:r>
              <a:rPr lang="de-DE" sz="2000" dirty="0"/>
              <a:t> will </a:t>
            </a:r>
            <a:r>
              <a:rPr lang="de-DE" sz="2000" dirty="0" err="1"/>
              <a:t>be</a:t>
            </a:r>
            <a:r>
              <a:rPr lang="de-DE" sz="2000" dirty="0"/>
              <a:t> </a:t>
            </a:r>
            <a:r>
              <a:rPr lang="de-DE" sz="2000" dirty="0" err="1"/>
              <a:t>able</a:t>
            </a:r>
            <a:r>
              <a:rPr lang="de-DE" sz="2000" dirty="0"/>
              <a:t> </a:t>
            </a:r>
            <a:r>
              <a:rPr lang="de-DE" sz="2000" dirty="0" err="1"/>
              <a:t>to</a:t>
            </a:r>
            <a:r>
              <a:rPr lang="de-DE" sz="2000" dirty="0" smtClean="0"/>
              <a:t>:</a:t>
            </a:r>
            <a:endParaRPr lang="en-US" sz="2000" dirty="0" smtClean="0"/>
          </a:p>
          <a:p>
            <a:pPr lvl="1">
              <a:lnSpc>
                <a:spcPct val="120000"/>
              </a:lnSpc>
            </a:pPr>
            <a:r>
              <a:rPr lang="en-US" sz="2000" dirty="0" smtClean="0"/>
              <a:t>Describe </a:t>
            </a:r>
            <a:r>
              <a:rPr lang="en-US" sz="2000" dirty="0"/>
              <a:t>the consequences of inflation and deflation.</a:t>
            </a:r>
            <a:endParaRPr lang="de-DE" sz="2000" dirty="0"/>
          </a:p>
          <a:p>
            <a:pPr lvl="1">
              <a:lnSpc>
                <a:spcPct val="120000"/>
              </a:lnSpc>
            </a:pPr>
            <a:r>
              <a:rPr lang="en-US" sz="2000" dirty="0"/>
              <a:t>Describe the functions and types of money.</a:t>
            </a:r>
            <a:endParaRPr lang="de-DE" sz="2000" dirty="0"/>
          </a:p>
          <a:p>
            <a:pPr lvl="1">
              <a:lnSpc>
                <a:spcPct val="120000"/>
              </a:lnSpc>
            </a:pPr>
            <a:r>
              <a:rPr lang="en-US" sz="2000" dirty="0"/>
              <a:t>Describe the measures of the money supply </a:t>
            </a:r>
            <a:endParaRPr lang="en-US" sz="2000" dirty="0" smtClean="0"/>
          </a:p>
          <a:p>
            <a:pPr lvl="1">
              <a:lnSpc>
                <a:spcPct val="120000"/>
              </a:lnSpc>
            </a:pPr>
            <a:r>
              <a:rPr lang="en-US" sz="2000" dirty="0" smtClean="0"/>
              <a:t>Explain </a:t>
            </a:r>
            <a:r>
              <a:rPr lang="en-US" sz="2000" dirty="0"/>
              <a:t>how banks create money.</a:t>
            </a:r>
            <a:endParaRPr lang="de-DE" sz="2000" dirty="0"/>
          </a:p>
          <a:p>
            <a:pPr lvl="1">
              <a:lnSpc>
                <a:spcPct val="120000"/>
              </a:lnSpc>
            </a:pPr>
            <a:r>
              <a:rPr lang="en-US" sz="2000" dirty="0"/>
              <a:t>Describe the categories and functions of nonbank financial institutions.</a:t>
            </a:r>
            <a:endParaRPr lang="de-DE" sz="2000" dirty="0"/>
          </a:p>
          <a:p>
            <a:pPr lvl="1">
              <a:lnSpc>
                <a:spcPct val="120000"/>
              </a:lnSpc>
            </a:pPr>
            <a:r>
              <a:rPr lang="en-US" sz="2000" dirty="0" smtClean="0"/>
              <a:t>Explain </a:t>
            </a:r>
            <a:r>
              <a:rPr lang="en-US" sz="2000" dirty="0"/>
              <a:t>the concept of “speculative bubble” and illustrate it with concrete examples.</a:t>
            </a:r>
            <a:endParaRPr lang="de-DE" sz="2000" dirty="0"/>
          </a:p>
          <a:p>
            <a:pPr>
              <a:lnSpc>
                <a:spcPct val="120000"/>
              </a:lnSpc>
            </a:pPr>
            <a:endParaRPr lang="en-US" sz="2000"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2</a:t>
            </a:fld>
            <a:endParaRPr lang="en-US"/>
          </a:p>
        </p:txBody>
      </p:sp>
    </p:spTree>
    <p:extLst>
      <p:ext uri="{BB962C8B-B14F-4D97-AF65-F5344CB8AC3E}">
        <p14:creationId xmlns:p14="http://schemas.microsoft.com/office/powerpoint/2010/main" val="229773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Chapter Outline</a:t>
            </a: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Why Money?</a:t>
            </a:r>
          </a:p>
          <a:p>
            <a:pPr marL="514350" indent="-514350">
              <a:buFont typeface="+mj-lt"/>
              <a:buAutoNum type="arabicPeriod"/>
            </a:pPr>
            <a:r>
              <a:rPr lang="en-US" dirty="0" smtClean="0"/>
              <a:t>What is Money?</a:t>
            </a:r>
          </a:p>
          <a:p>
            <a:pPr marL="514350" indent="-514350">
              <a:buFont typeface="+mj-lt"/>
              <a:buAutoNum type="arabicPeriod"/>
            </a:pPr>
            <a:r>
              <a:rPr lang="en-US" dirty="0" smtClean="0"/>
              <a:t>The Banking System</a:t>
            </a:r>
            <a:endParaRPr lang="en-US" dirty="0"/>
          </a:p>
          <a:p>
            <a:pPr marL="514350" indent="-514350">
              <a:buFont typeface="+mj-lt"/>
              <a:buAutoNum type="arabicPeriod"/>
            </a:pPr>
            <a:r>
              <a:rPr lang="en-US" dirty="0" smtClean="0"/>
              <a:t>Money and Finance</a:t>
            </a:r>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3</a:t>
            </a:fld>
            <a:endParaRPr lang="en-US"/>
          </a:p>
        </p:txBody>
      </p:sp>
    </p:spTree>
    <p:extLst>
      <p:ext uri="{BB962C8B-B14F-4D97-AF65-F5344CB8AC3E}">
        <p14:creationId xmlns:p14="http://schemas.microsoft.com/office/powerpoint/2010/main" val="512443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Why Money?</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754817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Why</a:t>
            </a:r>
            <a:r>
              <a:rPr lang="de-DE" dirty="0"/>
              <a:t> </a:t>
            </a:r>
            <a:r>
              <a:rPr lang="de-DE" dirty="0" smtClean="0"/>
              <a:t>Money</a:t>
            </a:r>
            <a:r>
              <a:rPr lang="de-DE" dirty="0"/>
              <a:t>: Making </a:t>
            </a:r>
            <a:r>
              <a:rPr lang="de-DE" dirty="0" smtClean="0"/>
              <a:t>Transactions </a:t>
            </a:r>
            <a:r>
              <a:rPr lang="de-DE" dirty="0" err="1" smtClean="0"/>
              <a:t>Easier</a:t>
            </a:r>
            <a:endParaRPr lang="en-US" dirty="0"/>
          </a:p>
        </p:txBody>
      </p:sp>
      <p:sp>
        <p:nvSpPr>
          <p:cNvPr id="3" name="Inhaltsplatzhalter 2"/>
          <p:cNvSpPr>
            <a:spLocks noGrp="1"/>
          </p:cNvSpPr>
          <p:nvPr>
            <p:ph idx="1"/>
          </p:nvPr>
        </p:nvSpPr>
        <p:spPr/>
        <p:txBody>
          <a:bodyPr/>
          <a:lstStyle/>
          <a:p>
            <a:r>
              <a:rPr lang="de-DE" dirty="0" err="1"/>
              <a:t>Imagine</a:t>
            </a:r>
            <a:r>
              <a:rPr lang="de-DE" dirty="0"/>
              <a:t> </a:t>
            </a:r>
            <a:r>
              <a:rPr lang="de-DE" dirty="0" err="1"/>
              <a:t>there</a:t>
            </a:r>
            <a:r>
              <a:rPr lang="de-DE" dirty="0"/>
              <a:t> was </a:t>
            </a:r>
            <a:r>
              <a:rPr lang="de-DE" dirty="0" err="1"/>
              <a:t>no</a:t>
            </a:r>
            <a:r>
              <a:rPr lang="de-DE" dirty="0"/>
              <a:t> </a:t>
            </a:r>
            <a:r>
              <a:rPr lang="de-DE" dirty="0" err="1"/>
              <a:t>money</a:t>
            </a:r>
            <a:r>
              <a:rPr lang="de-DE" dirty="0"/>
              <a:t>:</a:t>
            </a:r>
          </a:p>
          <a:p>
            <a:pPr lvl="1"/>
            <a:r>
              <a:rPr lang="de-DE" dirty="0" err="1"/>
              <a:t>You</a:t>
            </a:r>
            <a:r>
              <a:rPr lang="de-DE" dirty="0"/>
              <a:t> </a:t>
            </a:r>
            <a:r>
              <a:rPr lang="de-DE" dirty="0" err="1"/>
              <a:t>would</a:t>
            </a:r>
            <a:r>
              <a:rPr lang="de-DE" dirty="0"/>
              <a:t> </a:t>
            </a:r>
            <a:r>
              <a:rPr lang="de-DE" dirty="0" err="1"/>
              <a:t>need</a:t>
            </a:r>
            <a:r>
              <a:rPr lang="de-DE" dirty="0"/>
              <a:t> </a:t>
            </a:r>
            <a:r>
              <a:rPr lang="de-DE" dirty="0" err="1"/>
              <a:t>to</a:t>
            </a:r>
            <a:r>
              <a:rPr lang="de-DE" dirty="0"/>
              <a:t> </a:t>
            </a:r>
            <a:r>
              <a:rPr lang="de-DE" b="1" dirty="0" err="1"/>
              <a:t>barter</a:t>
            </a:r>
            <a:endParaRPr lang="de-DE" b="1" dirty="0"/>
          </a:p>
          <a:p>
            <a:pPr lvl="1"/>
            <a:r>
              <a:rPr lang="de-DE" dirty="0" err="1"/>
              <a:t>If</a:t>
            </a:r>
            <a:r>
              <a:rPr lang="de-DE" dirty="0"/>
              <a:t> </a:t>
            </a:r>
            <a:r>
              <a:rPr lang="de-DE" dirty="0" err="1"/>
              <a:t>you</a:t>
            </a:r>
            <a:r>
              <a:rPr lang="de-DE" dirty="0"/>
              <a:t> </a:t>
            </a:r>
            <a:r>
              <a:rPr lang="de-DE" dirty="0" err="1"/>
              <a:t>want</a:t>
            </a:r>
            <a:r>
              <a:rPr lang="de-DE" dirty="0"/>
              <a:t> </a:t>
            </a:r>
            <a:r>
              <a:rPr lang="de-DE" dirty="0" err="1"/>
              <a:t>to</a:t>
            </a:r>
            <a:r>
              <a:rPr lang="de-DE" dirty="0"/>
              <a:t> </a:t>
            </a:r>
            <a:r>
              <a:rPr lang="de-DE" dirty="0" err="1"/>
              <a:t>get</a:t>
            </a:r>
            <a:r>
              <a:rPr lang="de-DE" dirty="0"/>
              <a:t> a </a:t>
            </a:r>
            <a:r>
              <a:rPr lang="de-DE" dirty="0" err="1"/>
              <a:t>certain</a:t>
            </a:r>
            <a:r>
              <a:rPr lang="de-DE" dirty="0"/>
              <a:t> </a:t>
            </a:r>
            <a:r>
              <a:rPr lang="de-DE" dirty="0" err="1"/>
              <a:t>good</a:t>
            </a:r>
            <a:r>
              <a:rPr lang="de-DE" dirty="0"/>
              <a:t> </a:t>
            </a:r>
            <a:r>
              <a:rPr lang="de-DE" dirty="0" err="1"/>
              <a:t>which</a:t>
            </a:r>
            <a:r>
              <a:rPr lang="de-DE" dirty="0"/>
              <a:t> </a:t>
            </a:r>
            <a:r>
              <a:rPr lang="de-DE" dirty="0" err="1"/>
              <a:t>you</a:t>
            </a:r>
            <a:r>
              <a:rPr lang="de-DE" dirty="0"/>
              <a:t> </a:t>
            </a:r>
            <a:r>
              <a:rPr lang="de-DE" dirty="0" err="1"/>
              <a:t>don‘t</a:t>
            </a:r>
            <a:r>
              <a:rPr lang="de-DE" dirty="0"/>
              <a:t> </a:t>
            </a:r>
            <a:r>
              <a:rPr lang="de-DE" dirty="0" err="1"/>
              <a:t>have</a:t>
            </a:r>
            <a:r>
              <a:rPr lang="de-DE" dirty="0"/>
              <a:t> </a:t>
            </a:r>
            <a:r>
              <a:rPr lang="de-DE" dirty="0" err="1"/>
              <a:t>and</a:t>
            </a:r>
            <a:r>
              <a:rPr lang="de-DE" dirty="0"/>
              <a:t> </a:t>
            </a:r>
            <a:r>
              <a:rPr lang="de-DE" dirty="0" err="1"/>
              <a:t>want</a:t>
            </a:r>
            <a:r>
              <a:rPr lang="de-DE" dirty="0"/>
              <a:t> </a:t>
            </a:r>
            <a:r>
              <a:rPr lang="de-DE" dirty="0" err="1"/>
              <a:t>to</a:t>
            </a:r>
            <a:r>
              <a:rPr lang="de-DE" dirty="0"/>
              <a:t> </a:t>
            </a:r>
            <a:r>
              <a:rPr lang="de-DE" dirty="0" err="1"/>
              <a:t>exchange</a:t>
            </a:r>
            <a:r>
              <a:rPr lang="de-DE" dirty="0"/>
              <a:t> </a:t>
            </a:r>
            <a:r>
              <a:rPr lang="de-DE" dirty="0" err="1"/>
              <a:t>something</a:t>
            </a:r>
            <a:r>
              <a:rPr lang="de-DE" dirty="0"/>
              <a:t> </a:t>
            </a:r>
            <a:r>
              <a:rPr lang="de-DE" dirty="0" err="1"/>
              <a:t>else</a:t>
            </a:r>
            <a:r>
              <a:rPr lang="de-DE" dirty="0"/>
              <a:t>, </a:t>
            </a:r>
            <a:r>
              <a:rPr lang="de-DE" dirty="0" err="1"/>
              <a:t>you</a:t>
            </a:r>
            <a:r>
              <a:rPr lang="de-DE" dirty="0"/>
              <a:t> </a:t>
            </a:r>
            <a:r>
              <a:rPr lang="de-DE" dirty="0" err="1"/>
              <a:t>need</a:t>
            </a:r>
            <a:r>
              <a:rPr lang="de-DE" dirty="0"/>
              <a:t> </a:t>
            </a:r>
            <a:r>
              <a:rPr lang="de-DE" dirty="0" err="1"/>
              <a:t>to</a:t>
            </a:r>
            <a:r>
              <a:rPr lang="de-DE" dirty="0"/>
              <a:t> find </a:t>
            </a:r>
            <a:r>
              <a:rPr lang="de-DE" dirty="0" err="1"/>
              <a:t>someone</a:t>
            </a:r>
            <a:r>
              <a:rPr lang="de-DE" dirty="0"/>
              <a:t> </a:t>
            </a:r>
            <a:r>
              <a:rPr lang="de-DE" dirty="0" err="1"/>
              <a:t>who</a:t>
            </a:r>
            <a:r>
              <a:rPr lang="de-DE" dirty="0"/>
              <a:t> </a:t>
            </a:r>
            <a:r>
              <a:rPr lang="de-DE" dirty="0" err="1"/>
              <a:t>wants</a:t>
            </a:r>
            <a:r>
              <a:rPr lang="de-DE" dirty="0"/>
              <a:t> just </a:t>
            </a:r>
            <a:r>
              <a:rPr lang="de-DE" dirty="0" err="1"/>
              <a:t>the</a:t>
            </a:r>
            <a:r>
              <a:rPr lang="de-DE" dirty="0"/>
              <a:t> </a:t>
            </a:r>
            <a:r>
              <a:rPr lang="de-DE" dirty="0" err="1"/>
              <a:t>opposite</a:t>
            </a:r>
            <a:r>
              <a:rPr lang="de-DE" dirty="0"/>
              <a:t> </a:t>
            </a:r>
            <a:r>
              <a:rPr lang="de-DE" dirty="0" err="1"/>
              <a:t>exchange</a:t>
            </a:r>
            <a:endParaRPr lang="de-DE" dirty="0"/>
          </a:p>
          <a:p>
            <a:pPr lvl="1"/>
            <a:r>
              <a:rPr lang="de-DE" dirty="0" err="1"/>
              <a:t>Sometimes</a:t>
            </a:r>
            <a:r>
              <a:rPr lang="de-DE" dirty="0"/>
              <a:t>, </a:t>
            </a:r>
            <a:r>
              <a:rPr lang="de-DE" dirty="0" err="1"/>
              <a:t>goods</a:t>
            </a:r>
            <a:r>
              <a:rPr lang="de-DE" dirty="0"/>
              <a:t> </a:t>
            </a:r>
            <a:r>
              <a:rPr lang="de-DE" dirty="0" err="1"/>
              <a:t>are</a:t>
            </a:r>
            <a:r>
              <a:rPr lang="de-DE" dirty="0"/>
              <a:t> not </a:t>
            </a:r>
            <a:r>
              <a:rPr lang="de-DE" dirty="0" err="1"/>
              <a:t>easily</a:t>
            </a:r>
            <a:r>
              <a:rPr lang="de-DE" dirty="0"/>
              <a:t> divisible (</a:t>
            </a:r>
            <a:r>
              <a:rPr lang="de-DE" dirty="0" err="1"/>
              <a:t>imagine</a:t>
            </a:r>
            <a:r>
              <a:rPr lang="de-DE" dirty="0"/>
              <a:t> </a:t>
            </a:r>
            <a:r>
              <a:rPr lang="de-DE" dirty="0" err="1"/>
              <a:t>you</a:t>
            </a:r>
            <a:r>
              <a:rPr lang="de-DE" dirty="0"/>
              <a:t> </a:t>
            </a:r>
            <a:r>
              <a:rPr lang="de-DE" dirty="0" err="1"/>
              <a:t>want</a:t>
            </a:r>
            <a:r>
              <a:rPr lang="de-DE" dirty="0"/>
              <a:t> </a:t>
            </a:r>
            <a:r>
              <a:rPr lang="de-DE" dirty="0" err="1"/>
              <a:t>to</a:t>
            </a:r>
            <a:r>
              <a:rPr lang="de-DE" dirty="0"/>
              <a:t> </a:t>
            </a:r>
            <a:r>
              <a:rPr lang="de-DE" dirty="0" err="1"/>
              <a:t>get</a:t>
            </a:r>
            <a:r>
              <a:rPr lang="de-DE" dirty="0"/>
              <a:t> </a:t>
            </a:r>
            <a:r>
              <a:rPr lang="de-DE" dirty="0" err="1"/>
              <a:t>some</a:t>
            </a:r>
            <a:r>
              <a:rPr lang="de-DE" dirty="0"/>
              <a:t> </a:t>
            </a:r>
            <a:r>
              <a:rPr lang="de-DE" dirty="0" err="1"/>
              <a:t>eggs</a:t>
            </a:r>
            <a:r>
              <a:rPr lang="de-DE" dirty="0"/>
              <a:t>, but </a:t>
            </a:r>
            <a:r>
              <a:rPr lang="de-DE" dirty="0" err="1"/>
              <a:t>only</a:t>
            </a:r>
            <a:r>
              <a:rPr lang="de-DE" dirty="0"/>
              <a:t> </a:t>
            </a:r>
            <a:r>
              <a:rPr lang="de-DE" dirty="0" err="1"/>
              <a:t>have</a:t>
            </a:r>
            <a:r>
              <a:rPr lang="de-DE" dirty="0"/>
              <a:t> a </a:t>
            </a:r>
            <a:r>
              <a:rPr lang="de-DE" dirty="0" err="1"/>
              <a:t>cow</a:t>
            </a:r>
            <a:r>
              <a:rPr lang="de-DE" dirty="0"/>
              <a:t>)</a:t>
            </a:r>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5</a:t>
            </a:fld>
            <a:endParaRPr lang="en-US"/>
          </a:p>
        </p:txBody>
      </p:sp>
    </p:spTree>
    <p:extLst>
      <p:ext uri="{BB962C8B-B14F-4D97-AF65-F5344CB8AC3E}">
        <p14:creationId xmlns:p14="http://schemas.microsoft.com/office/powerpoint/2010/main" val="387193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Money and Aggregate Demand</a:t>
            </a:r>
            <a:endParaRPr lang="en-US" dirty="0"/>
          </a:p>
        </p:txBody>
      </p:sp>
      <p:sp>
        <p:nvSpPr>
          <p:cNvPr id="3" name="Inhaltsplatzhalter 2"/>
          <p:cNvSpPr>
            <a:spLocks noGrp="1"/>
          </p:cNvSpPr>
          <p:nvPr>
            <p:ph idx="1"/>
          </p:nvPr>
        </p:nvSpPr>
        <p:spPr/>
        <p:txBody>
          <a:bodyPr/>
          <a:lstStyle/>
          <a:p>
            <a:r>
              <a:rPr lang="en-US" dirty="0"/>
              <a:t>Imagine you want to buy a house or make an investment, but do not have the means to do so</a:t>
            </a:r>
          </a:p>
          <a:p>
            <a:r>
              <a:rPr lang="en-US" dirty="0"/>
              <a:t>You go to a bank and ask for a loan</a:t>
            </a:r>
          </a:p>
          <a:p>
            <a:r>
              <a:rPr lang="en-US" dirty="0"/>
              <a:t>If the bank gives you a loan, you will buy the house</a:t>
            </a:r>
          </a:p>
          <a:p>
            <a:r>
              <a:rPr lang="en-US" dirty="0"/>
              <a:t>If the bank does not give you a loan or conditions are too harsh, you will walk away not buying the house</a:t>
            </a:r>
          </a:p>
          <a:p>
            <a:r>
              <a:rPr lang="en-US" u="sng" dirty="0"/>
              <a:t>Hence, if the government can influence credit conditions, it can influence aggregate demand!</a:t>
            </a:r>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6</a:t>
            </a:fld>
            <a:endParaRPr lang="en-US"/>
          </a:p>
        </p:txBody>
      </p:sp>
    </p:spTree>
    <p:extLst>
      <p:ext uri="{BB962C8B-B14F-4D97-AF65-F5344CB8AC3E}">
        <p14:creationId xmlns:p14="http://schemas.microsoft.com/office/powerpoint/2010/main" val="2221806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Some </a:t>
            </a:r>
            <a:r>
              <a:rPr lang="en-US" dirty="0" smtClean="0"/>
              <a:t>More Basic Thoughts About Money</a:t>
            </a:r>
            <a:r>
              <a:rPr lang="en-US" dirty="0"/>
              <a:t>: </a:t>
            </a:r>
          </a:p>
        </p:txBody>
      </p:sp>
      <p:sp>
        <p:nvSpPr>
          <p:cNvPr id="3" name="Inhaltsplatzhalter 2"/>
          <p:cNvSpPr>
            <a:spLocks noGrp="1"/>
          </p:cNvSpPr>
          <p:nvPr>
            <p:ph idx="1"/>
          </p:nvPr>
        </p:nvSpPr>
        <p:spPr/>
        <p:txBody>
          <a:bodyPr/>
          <a:lstStyle/>
          <a:p>
            <a:r>
              <a:rPr lang="en-US" dirty="0"/>
              <a:t>This, however, is only true if inflation is low to moderate</a:t>
            </a:r>
          </a:p>
          <a:p>
            <a:r>
              <a:rPr lang="en-US" dirty="0"/>
              <a:t>In some cases, inflation becomes so high that money is not generally accepted anymore</a:t>
            </a:r>
          </a:p>
          <a:p>
            <a:r>
              <a:rPr lang="en-US" dirty="0"/>
              <a:t>In these cases, people might resort to barter as money would lose value to quickly</a:t>
            </a:r>
          </a:p>
          <a:p>
            <a:r>
              <a:rPr lang="en-US" b="1" dirty="0"/>
              <a:t>barter: </a:t>
            </a:r>
            <a:r>
              <a:rPr lang="en-US" dirty="0"/>
              <a:t>exchange of goods, services, or assets directly for other goods, services, or assets, without the use of money.</a:t>
            </a:r>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7</a:t>
            </a:fld>
            <a:endParaRPr lang="en-US"/>
          </a:p>
        </p:txBody>
      </p:sp>
    </p:spTree>
    <p:extLst>
      <p:ext uri="{BB962C8B-B14F-4D97-AF65-F5344CB8AC3E}">
        <p14:creationId xmlns:p14="http://schemas.microsoft.com/office/powerpoint/2010/main" val="24840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Where </a:t>
            </a:r>
            <a:r>
              <a:rPr lang="en-US" dirty="0" smtClean="0"/>
              <a:t>Do Hyperinflations Come </a:t>
            </a:r>
            <a:r>
              <a:rPr lang="en-US" dirty="0"/>
              <a:t>F</a:t>
            </a:r>
            <a:r>
              <a:rPr lang="en-US" dirty="0" smtClean="0"/>
              <a:t>rom</a:t>
            </a:r>
            <a:r>
              <a:rPr lang="en-US" dirty="0"/>
              <a:t>?</a:t>
            </a:r>
            <a:br>
              <a:rPr lang="en-US" dirty="0"/>
            </a:br>
            <a:endParaRPr lang="en-US" dirty="0"/>
          </a:p>
        </p:txBody>
      </p:sp>
      <p:sp>
        <p:nvSpPr>
          <p:cNvPr id="3" name="Inhaltsplatzhalter 2"/>
          <p:cNvSpPr>
            <a:spLocks noGrp="1"/>
          </p:cNvSpPr>
          <p:nvPr>
            <p:ph idx="1"/>
          </p:nvPr>
        </p:nvSpPr>
        <p:spPr/>
        <p:txBody>
          <a:bodyPr>
            <a:normAutofit fontScale="92500"/>
          </a:bodyPr>
          <a:lstStyle/>
          <a:p>
            <a:r>
              <a:rPr lang="en-US" dirty="0"/>
              <a:t>Hyperinflation usually happens if the government starts using the printing press to pay for its expenditure (because it does not manage to collect sufficient revenue)</a:t>
            </a:r>
          </a:p>
          <a:p>
            <a:r>
              <a:rPr lang="en-US" dirty="0"/>
              <a:t>If the economy is large and growing and there are not too many newly printed bills, the money usually is just absorbed</a:t>
            </a:r>
          </a:p>
          <a:p>
            <a:r>
              <a:rPr lang="en-US" dirty="0"/>
              <a:t>However, if the governments prints too much money, there will be hyperinflation</a:t>
            </a:r>
          </a:p>
          <a:p>
            <a:pPr lvl="1"/>
            <a:r>
              <a:rPr lang="en-US" dirty="0"/>
              <a:t>Germany 1920s</a:t>
            </a:r>
          </a:p>
          <a:p>
            <a:pPr lvl="1"/>
            <a:r>
              <a:rPr lang="en-US" dirty="0"/>
              <a:t>Zimbabwe in 2007</a:t>
            </a:r>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8</a:t>
            </a:fld>
            <a:endParaRPr lang="en-US"/>
          </a:p>
        </p:txBody>
      </p:sp>
    </p:spTree>
    <p:extLst>
      <p:ext uri="{BB962C8B-B14F-4D97-AF65-F5344CB8AC3E}">
        <p14:creationId xmlns:p14="http://schemas.microsoft.com/office/powerpoint/2010/main" val="350889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What is the </a:t>
            </a:r>
            <a:r>
              <a:rPr lang="en-US" dirty="0" smtClean="0"/>
              <a:t>Danger </a:t>
            </a:r>
            <a:r>
              <a:rPr lang="en-US" dirty="0"/>
              <a:t>of a </a:t>
            </a:r>
            <a:r>
              <a:rPr lang="en-US" dirty="0" smtClean="0"/>
              <a:t>Hyperinflation </a:t>
            </a:r>
            <a:r>
              <a:rPr lang="en-US" dirty="0"/>
              <a:t>in Europe </a:t>
            </a:r>
            <a:r>
              <a:rPr lang="en-US" dirty="0" smtClean="0"/>
              <a:t>Today</a:t>
            </a:r>
            <a:r>
              <a:rPr lang="en-US" dirty="0"/>
              <a:t>?</a:t>
            </a:r>
          </a:p>
        </p:txBody>
      </p:sp>
      <p:sp>
        <p:nvSpPr>
          <p:cNvPr id="3" name="Inhaltsplatzhalter 2"/>
          <p:cNvSpPr>
            <a:spLocks noGrp="1"/>
          </p:cNvSpPr>
          <p:nvPr>
            <p:ph idx="1"/>
          </p:nvPr>
        </p:nvSpPr>
        <p:spPr/>
        <p:txBody>
          <a:bodyPr/>
          <a:lstStyle/>
          <a:p>
            <a:r>
              <a:rPr lang="en-US" dirty="0"/>
              <a:t>No real danger</a:t>
            </a:r>
          </a:p>
          <a:p>
            <a:r>
              <a:rPr lang="en-US" dirty="0"/>
              <a:t>Governments are not allowed to use the printing press to pay for their deficit (EU treaty)</a:t>
            </a:r>
          </a:p>
          <a:p>
            <a:r>
              <a:rPr lang="en-US" dirty="0"/>
              <a:t>Even (recently agreed) purchases of government bonds by the ECB are limited</a:t>
            </a:r>
          </a:p>
          <a:p>
            <a:r>
              <a:rPr lang="en-US" dirty="0"/>
              <a:t>Money in modern, developed economies comes into existence by other means (via the banking system)</a:t>
            </a:r>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9</a:t>
            </a:fld>
            <a:endParaRPr lang="en-US"/>
          </a:p>
        </p:txBody>
      </p:sp>
    </p:spTree>
    <p:extLst>
      <p:ext uri="{BB962C8B-B14F-4D97-AF65-F5344CB8AC3E}">
        <p14:creationId xmlns:p14="http://schemas.microsoft.com/office/powerpoint/2010/main" val="280277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Why is </a:t>
            </a:r>
            <a:r>
              <a:rPr lang="en-US" dirty="0" smtClean="0"/>
              <a:t>Inflation Disliked </a:t>
            </a:r>
            <a:r>
              <a:rPr lang="en-US" dirty="0"/>
              <a:t>E</a:t>
            </a:r>
            <a:r>
              <a:rPr lang="en-US" dirty="0" smtClean="0"/>
              <a:t>ven </a:t>
            </a:r>
            <a:r>
              <a:rPr lang="en-US" dirty="0"/>
              <a:t>if it is </a:t>
            </a:r>
            <a:r>
              <a:rPr lang="en-US" dirty="0" smtClean="0"/>
              <a:t>Lower</a:t>
            </a:r>
            <a:r>
              <a:rPr lang="en-US" dirty="0"/>
              <a:t>?</a:t>
            </a:r>
          </a:p>
        </p:txBody>
      </p:sp>
      <p:sp>
        <p:nvSpPr>
          <p:cNvPr id="3" name="Inhaltsplatzhalter 2"/>
          <p:cNvSpPr>
            <a:spLocks noGrp="1"/>
          </p:cNvSpPr>
          <p:nvPr>
            <p:ph idx="1"/>
          </p:nvPr>
        </p:nvSpPr>
        <p:spPr/>
        <p:txBody>
          <a:bodyPr/>
          <a:lstStyle/>
          <a:p>
            <a:r>
              <a:rPr lang="en-US" dirty="0"/>
              <a:t>It redistributes from creditors to debtors</a:t>
            </a:r>
          </a:p>
          <a:p>
            <a:r>
              <a:rPr lang="en-US" dirty="0"/>
              <a:t>It might wipe out savings</a:t>
            </a:r>
          </a:p>
          <a:p>
            <a:r>
              <a:rPr lang="en-US" dirty="0"/>
              <a:t>It makes planning difficult</a:t>
            </a:r>
          </a:p>
          <a:p>
            <a:r>
              <a:rPr lang="en-US" dirty="0"/>
              <a:t>It hurts those with nominally fixed incomes (people on unemployment assistant, pensioners etc.</a:t>
            </a:r>
            <a:r>
              <a:rPr lang="en-US" dirty="0" smtClean="0"/>
              <a:t>)</a:t>
            </a:r>
          </a:p>
          <a:p>
            <a:r>
              <a:rPr lang="en-US" dirty="0" smtClean="0"/>
              <a:t>It creates “menu” costs</a:t>
            </a:r>
            <a:endParaRPr lang="en-US" dirty="0"/>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10</a:t>
            </a:fld>
            <a:endParaRPr lang="en-US"/>
          </a:p>
        </p:txBody>
      </p:sp>
    </p:spTree>
    <p:extLst>
      <p:ext uri="{BB962C8B-B14F-4D97-AF65-F5344CB8AC3E}">
        <p14:creationId xmlns:p14="http://schemas.microsoft.com/office/powerpoint/2010/main" val="334875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What A</a:t>
            </a:r>
            <a:r>
              <a:rPr lang="en-US" dirty="0" smtClean="0"/>
              <a:t>bout </a:t>
            </a:r>
            <a:r>
              <a:rPr lang="en-US" dirty="0"/>
              <a:t>F</a:t>
            </a:r>
            <a:r>
              <a:rPr lang="en-US" dirty="0" smtClean="0"/>
              <a:t>alling </a:t>
            </a:r>
            <a:r>
              <a:rPr lang="en-US" dirty="0"/>
              <a:t>P</a:t>
            </a:r>
            <a:r>
              <a:rPr lang="en-US" dirty="0" smtClean="0"/>
              <a:t>rices </a:t>
            </a:r>
            <a:r>
              <a:rPr lang="en-US" dirty="0"/>
              <a:t>– </a:t>
            </a:r>
            <a:r>
              <a:rPr lang="en-US" dirty="0" smtClean="0"/>
              <a:t>Do </a:t>
            </a:r>
            <a:r>
              <a:rPr lang="en-US" dirty="0"/>
              <a:t>T</a:t>
            </a:r>
            <a:r>
              <a:rPr lang="en-US" dirty="0" smtClean="0"/>
              <a:t>hey </a:t>
            </a:r>
            <a:r>
              <a:rPr lang="en-US" dirty="0"/>
              <a:t>B</a:t>
            </a:r>
            <a:r>
              <a:rPr lang="en-US" dirty="0" smtClean="0"/>
              <a:t>ring </a:t>
            </a:r>
            <a:r>
              <a:rPr lang="en-US" dirty="0"/>
              <a:t>P</a:t>
            </a:r>
            <a:r>
              <a:rPr lang="en-US" dirty="0" smtClean="0"/>
              <a:t>roblems </a:t>
            </a:r>
            <a:r>
              <a:rPr lang="en-US" dirty="0"/>
              <a:t>as </a:t>
            </a:r>
            <a:r>
              <a:rPr lang="en-US" dirty="0" smtClean="0"/>
              <a:t>Well</a:t>
            </a:r>
            <a:r>
              <a:rPr lang="en-US" dirty="0"/>
              <a:t>?</a:t>
            </a:r>
          </a:p>
        </p:txBody>
      </p:sp>
      <p:sp>
        <p:nvSpPr>
          <p:cNvPr id="3" name="Inhaltsplatzhalter 2"/>
          <p:cNvSpPr>
            <a:spLocks noGrp="1"/>
          </p:cNvSpPr>
          <p:nvPr>
            <p:ph idx="1"/>
          </p:nvPr>
        </p:nvSpPr>
        <p:spPr/>
        <p:txBody>
          <a:bodyPr/>
          <a:lstStyle/>
          <a:p>
            <a:r>
              <a:rPr lang="en-US" b="1" dirty="0"/>
              <a:t>Deflation: </a:t>
            </a:r>
            <a:r>
              <a:rPr lang="en-US" dirty="0"/>
              <a:t>when the aggregate price level falls</a:t>
            </a:r>
          </a:p>
          <a:p>
            <a:r>
              <a:rPr lang="en-US" dirty="0"/>
              <a:t>Wealth is redistributed from debtors to creditors</a:t>
            </a:r>
          </a:p>
          <a:p>
            <a:r>
              <a:rPr lang="en-US" dirty="0"/>
              <a:t>Debtors tend to be those who spend more – firms are usually debtors</a:t>
            </a:r>
          </a:p>
          <a:p>
            <a:r>
              <a:rPr lang="en-US" dirty="0"/>
              <a:t>This might lead to bankruptcies and problems in the banking sector</a:t>
            </a:r>
          </a:p>
          <a:p>
            <a:r>
              <a:rPr lang="en-US" dirty="0"/>
              <a:t>People might postpone spending</a:t>
            </a:r>
          </a:p>
          <a:p>
            <a:r>
              <a:rPr lang="en-US" dirty="0"/>
              <a:t>There might thus be problems for aggregate demand</a:t>
            </a:r>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11</a:t>
            </a:fld>
            <a:endParaRPr lang="en-US"/>
          </a:p>
        </p:txBody>
      </p:sp>
    </p:spTree>
    <p:extLst>
      <p:ext uri="{BB962C8B-B14F-4D97-AF65-F5344CB8AC3E}">
        <p14:creationId xmlns:p14="http://schemas.microsoft.com/office/powerpoint/2010/main" val="27651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What is Money?</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770417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What is </a:t>
            </a:r>
            <a:r>
              <a:rPr lang="en-US" dirty="0" smtClean="0"/>
              <a:t>Money</a:t>
            </a:r>
            <a:r>
              <a:rPr lang="en-US" dirty="0"/>
              <a:t>?</a:t>
            </a:r>
          </a:p>
        </p:txBody>
      </p:sp>
      <p:sp>
        <p:nvSpPr>
          <p:cNvPr id="3" name="Inhaltsplatzhalter 2"/>
          <p:cNvSpPr>
            <a:spLocks noGrp="1"/>
          </p:cNvSpPr>
          <p:nvPr>
            <p:ph idx="1"/>
          </p:nvPr>
        </p:nvSpPr>
        <p:spPr/>
        <p:txBody>
          <a:bodyPr>
            <a:normAutofit fontScale="92500" lnSpcReduction="10000"/>
          </a:bodyPr>
          <a:lstStyle/>
          <a:p>
            <a:r>
              <a:rPr lang="en-US" sz="2400" dirty="0"/>
              <a:t>We usually define money by its functions:</a:t>
            </a:r>
          </a:p>
          <a:p>
            <a:pPr lvl="1"/>
            <a:r>
              <a:rPr lang="en-US" sz="2000" u="sng" dirty="0"/>
              <a:t>Medium of Exchange</a:t>
            </a:r>
            <a:r>
              <a:rPr lang="en-US" sz="2000" dirty="0"/>
              <a:t>—promotes economic efficiency by minimizing time spent in exchanging goods </a:t>
            </a:r>
            <a:br>
              <a:rPr lang="en-US" sz="2000" dirty="0"/>
            </a:br>
            <a:r>
              <a:rPr lang="en-US" sz="2000" dirty="0"/>
              <a:t>and services</a:t>
            </a:r>
          </a:p>
          <a:p>
            <a:pPr lvl="2"/>
            <a:r>
              <a:rPr lang="en-US" dirty="0"/>
              <a:t>Must be widely accepted</a:t>
            </a:r>
          </a:p>
          <a:p>
            <a:pPr lvl="2"/>
            <a:r>
              <a:rPr lang="en-US" dirty="0"/>
              <a:t>Must be divisible</a:t>
            </a:r>
          </a:p>
          <a:p>
            <a:pPr lvl="2"/>
            <a:r>
              <a:rPr lang="en-US" dirty="0"/>
              <a:t>Must be easy to carry</a:t>
            </a:r>
          </a:p>
          <a:p>
            <a:pPr lvl="2"/>
            <a:r>
              <a:rPr lang="en-US" dirty="0"/>
              <a:t>Must not deteriorate quickly</a:t>
            </a:r>
          </a:p>
          <a:p>
            <a:pPr lvl="1"/>
            <a:r>
              <a:rPr lang="en-US" sz="2000" u="sng" dirty="0"/>
              <a:t>Store of Value</a:t>
            </a:r>
            <a:r>
              <a:rPr lang="en-US" sz="2000" dirty="0"/>
              <a:t> — used to save purchasing power; most liquid of all assets but loses value during inflation</a:t>
            </a:r>
          </a:p>
          <a:p>
            <a:pPr lvl="1"/>
            <a:r>
              <a:rPr lang="en-US" sz="2000" u="sng" dirty="0"/>
              <a:t>Unit of Account</a:t>
            </a:r>
            <a:r>
              <a:rPr lang="en-US" sz="2000" dirty="0"/>
              <a:t> — used to measure value in </a:t>
            </a:r>
            <a:br>
              <a:rPr lang="en-US" sz="2000" dirty="0"/>
            </a:br>
            <a:r>
              <a:rPr lang="en-US" sz="2000" dirty="0"/>
              <a:t>the economy</a:t>
            </a:r>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13</a:t>
            </a:fld>
            <a:endParaRPr lang="en-US"/>
          </a:p>
        </p:txBody>
      </p:sp>
    </p:spTree>
    <p:extLst>
      <p:ext uri="{BB962C8B-B14F-4D97-AF65-F5344CB8AC3E}">
        <p14:creationId xmlns:p14="http://schemas.microsoft.com/office/powerpoint/2010/main" val="118132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What is NOT </a:t>
            </a:r>
            <a:r>
              <a:rPr lang="en-US" dirty="0" smtClean="0"/>
              <a:t>Money</a:t>
            </a:r>
            <a:r>
              <a:rPr lang="en-US" dirty="0"/>
              <a:t>?</a:t>
            </a:r>
          </a:p>
        </p:txBody>
      </p:sp>
      <p:sp>
        <p:nvSpPr>
          <p:cNvPr id="3" name="Inhaltsplatzhalter 2"/>
          <p:cNvSpPr>
            <a:spLocks noGrp="1"/>
          </p:cNvSpPr>
          <p:nvPr>
            <p:ph idx="1"/>
          </p:nvPr>
        </p:nvSpPr>
        <p:spPr/>
        <p:txBody>
          <a:bodyPr/>
          <a:lstStyle/>
          <a:p>
            <a:r>
              <a:rPr lang="en-US" dirty="0"/>
              <a:t>A lot of things you might in everyday life call “money” is NOT money in the eyes of economists</a:t>
            </a:r>
          </a:p>
          <a:p>
            <a:pPr lvl="1"/>
            <a:r>
              <a:rPr lang="en-US" dirty="0"/>
              <a:t>Income: If someone has a high income (“he earns a lot of money”), you would call this income, not money</a:t>
            </a:r>
          </a:p>
          <a:p>
            <a:pPr lvl="1"/>
            <a:r>
              <a:rPr lang="en-US" dirty="0"/>
              <a:t>Wealth: If someone has a lot of stocks or bonds, he does not have money in the economic meaning of the term</a:t>
            </a:r>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14</a:t>
            </a:fld>
            <a:endParaRPr lang="en-US"/>
          </a:p>
        </p:txBody>
      </p:sp>
    </p:spTree>
    <p:extLst>
      <p:ext uri="{BB962C8B-B14F-4D97-AF65-F5344CB8AC3E}">
        <p14:creationId xmlns:p14="http://schemas.microsoft.com/office/powerpoint/2010/main" val="4143748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Types of Money</a:t>
            </a:r>
            <a:endParaRPr lang="en-US" dirty="0"/>
          </a:p>
        </p:txBody>
      </p:sp>
      <p:sp>
        <p:nvSpPr>
          <p:cNvPr id="3" name="Inhaltsplatzhalter 2"/>
          <p:cNvSpPr>
            <a:spLocks noGrp="1"/>
          </p:cNvSpPr>
          <p:nvPr>
            <p:ph idx="1"/>
          </p:nvPr>
        </p:nvSpPr>
        <p:spPr/>
        <p:txBody>
          <a:bodyPr/>
          <a:lstStyle/>
          <a:p>
            <a:r>
              <a:rPr lang="en-US" b="1" dirty="0" smtClean="0"/>
              <a:t>Commodity money</a:t>
            </a:r>
            <a:r>
              <a:rPr lang="en-US" dirty="0" smtClean="0"/>
              <a:t>: something that contains intrinsic value and is used in exchange</a:t>
            </a:r>
          </a:p>
          <a:p>
            <a:pPr lvl="1"/>
            <a:r>
              <a:rPr lang="en-US" dirty="0"/>
              <a:t>C</a:t>
            </a:r>
            <a:r>
              <a:rPr lang="en-US" dirty="0" smtClean="0"/>
              <a:t>oins made of gold or silver; </a:t>
            </a:r>
            <a:r>
              <a:rPr lang="en-US" dirty="0"/>
              <a:t>sometimes cigarettes developed into a medium of exchange</a:t>
            </a:r>
            <a:r>
              <a:rPr lang="de-DE" dirty="0"/>
              <a:t> </a:t>
            </a:r>
            <a:r>
              <a:rPr lang="de-DE" dirty="0" smtClean="0"/>
              <a:t>in </a:t>
            </a:r>
            <a:r>
              <a:rPr lang="de-DE" dirty="0" err="1" smtClean="0"/>
              <a:t>hard</a:t>
            </a:r>
            <a:r>
              <a:rPr lang="de-DE" dirty="0" smtClean="0"/>
              <a:t> </a:t>
            </a:r>
            <a:r>
              <a:rPr lang="de-DE" dirty="0" err="1" smtClean="0"/>
              <a:t>times</a:t>
            </a:r>
            <a:r>
              <a:rPr lang="de-DE" dirty="0" smtClean="0"/>
              <a:t> </a:t>
            </a:r>
          </a:p>
          <a:p>
            <a:pPr lvl="1"/>
            <a:r>
              <a:rPr lang="en-US" dirty="0" smtClean="0"/>
              <a:t>To </a:t>
            </a:r>
            <a:r>
              <a:rPr lang="en-US" dirty="0"/>
              <a:t>be used as money, a commodity must be </a:t>
            </a:r>
            <a:r>
              <a:rPr lang="en-US" i="1" dirty="0"/>
              <a:t>generally acceptable, standardized, durable, portable, scarce, </a:t>
            </a:r>
            <a:r>
              <a:rPr lang="en-US" dirty="0"/>
              <a:t>and, preferably, easily </a:t>
            </a:r>
            <a:r>
              <a:rPr lang="en-US" i="1" dirty="0"/>
              <a:t>divisible</a:t>
            </a:r>
            <a:r>
              <a:rPr lang="de-DE" dirty="0"/>
              <a:t> </a:t>
            </a:r>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15</a:t>
            </a:fld>
            <a:endParaRPr lang="en-US"/>
          </a:p>
        </p:txBody>
      </p:sp>
    </p:spTree>
    <p:extLst>
      <p:ext uri="{BB962C8B-B14F-4D97-AF65-F5344CB8AC3E}">
        <p14:creationId xmlns:p14="http://schemas.microsoft.com/office/powerpoint/2010/main" val="334422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System </a:t>
            </a:r>
            <a:r>
              <a:rPr lang="en-US" dirty="0"/>
              <a:t>of </a:t>
            </a:r>
            <a:r>
              <a:rPr lang="en-US" dirty="0" smtClean="0"/>
              <a:t>Gold-Backed Currencies</a:t>
            </a:r>
            <a:r>
              <a:rPr lang="de-DE" dirty="0" smtClean="0"/>
              <a:t> </a:t>
            </a:r>
            <a:endParaRPr lang="en-US" dirty="0"/>
          </a:p>
        </p:txBody>
      </p:sp>
      <p:sp>
        <p:nvSpPr>
          <p:cNvPr id="3" name="Inhaltsplatzhalter 2"/>
          <p:cNvSpPr>
            <a:spLocks noGrp="1"/>
          </p:cNvSpPr>
          <p:nvPr>
            <p:ph idx="1"/>
          </p:nvPr>
        </p:nvSpPr>
        <p:spPr/>
        <p:txBody>
          <a:bodyPr>
            <a:normAutofit fontScale="92500" lnSpcReduction="10000"/>
          </a:bodyPr>
          <a:lstStyle/>
          <a:p>
            <a:r>
              <a:rPr lang="en-US" dirty="0"/>
              <a:t>G</a:t>
            </a:r>
            <a:r>
              <a:rPr lang="en-US" dirty="0" smtClean="0"/>
              <a:t>old </a:t>
            </a:r>
            <a:r>
              <a:rPr lang="en-US" dirty="0"/>
              <a:t>and silver coins</a:t>
            </a:r>
            <a:r>
              <a:rPr lang="de-DE" dirty="0"/>
              <a:t> </a:t>
            </a:r>
            <a:r>
              <a:rPr lang="en-US" dirty="0"/>
              <a:t>inconvenient to carry around in large quantities</a:t>
            </a:r>
            <a:r>
              <a:rPr lang="de-DE" dirty="0"/>
              <a:t> </a:t>
            </a:r>
            <a:endParaRPr lang="de-DE" dirty="0" smtClean="0"/>
          </a:p>
          <a:p>
            <a:r>
              <a:rPr lang="en-US" dirty="0" smtClean="0"/>
              <a:t>Paper </a:t>
            </a:r>
            <a:r>
              <a:rPr lang="en-US" dirty="0"/>
              <a:t>monies </a:t>
            </a:r>
            <a:r>
              <a:rPr lang="en-US" dirty="0" smtClean="0"/>
              <a:t>were issued representing </a:t>
            </a:r>
            <a:r>
              <a:rPr lang="en-US" dirty="0"/>
              <a:t>claims on actual commodities</a:t>
            </a:r>
            <a:r>
              <a:rPr lang="de-DE" dirty="0"/>
              <a:t> </a:t>
            </a:r>
            <a:endParaRPr lang="en-US" dirty="0" smtClean="0"/>
          </a:p>
          <a:p>
            <a:r>
              <a:rPr lang="en-US" dirty="0" smtClean="0"/>
              <a:t>Starting </a:t>
            </a:r>
            <a:r>
              <a:rPr lang="en-US" dirty="0"/>
              <a:t>in the late 1830s, most European countries had their national currencies by law backed by </a:t>
            </a:r>
            <a:r>
              <a:rPr lang="en-US" dirty="0" smtClean="0"/>
              <a:t>gold</a:t>
            </a:r>
          </a:p>
          <a:p>
            <a:r>
              <a:rPr lang="en-US" dirty="0" smtClean="0"/>
              <a:t>Exchange </a:t>
            </a:r>
            <a:r>
              <a:rPr lang="en-US" dirty="0"/>
              <a:t>rate between different currencies was computed from their respective value relative to gold, and international transactions were finally settled in gold reserves</a:t>
            </a:r>
            <a:r>
              <a:rPr lang="de-DE" dirty="0"/>
              <a:t> </a:t>
            </a:r>
            <a:r>
              <a:rPr lang="de-DE" dirty="0" smtClean="0"/>
              <a:t> </a:t>
            </a:r>
          </a:p>
          <a:p>
            <a:r>
              <a:rPr lang="en-US" dirty="0" smtClean="0"/>
              <a:t>System </a:t>
            </a:r>
            <a:r>
              <a:rPr lang="en-US" dirty="0"/>
              <a:t>of gold-backed currencies broke down with the start of World War I</a:t>
            </a:r>
            <a:r>
              <a:rPr lang="de-DE" dirty="0"/>
              <a:t> </a:t>
            </a:r>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16</a:t>
            </a:fld>
            <a:endParaRPr lang="en-US"/>
          </a:p>
        </p:txBody>
      </p:sp>
    </p:spTree>
    <p:extLst>
      <p:ext uri="{BB962C8B-B14F-4D97-AF65-F5344CB8AC3E}">
        <p14:creationId xmlns:p14="http://schemas.microsoft.com/office/powerpoint/2010/main" val="62026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What </a:t>
            </a:r>
            <a:r>
              <a:rPr lang="en-US" dirty="0"/>
              <a:t>is the B</a:t>
            </a:r>
            <a:r>
              <a:rPr lang="en-US" dirty="0" smtClean="0"/>
              <a:t>asis </a:t>
            </a:r>
            <a:r>
              <a:rPr lang="en-US" dirty="0"/>
              <a:t>of V</a:t>
            </a:r>
            <a:r>
              <a:rPr lang="en-US" dirty="0" smtClean="0"/>
              <a:t>alue </a:t>
            </a:r>
            <a:r>
              <a:rPr lang="en-US" dirty="0"/>
              <a:t>of the C</a:t>
            </a:r>
            <a:r>
              <a:rPr lang="en-US" dirty="0" smtClean="0"/>
              <a:t>oins </a:t>
            </a:r>
            <a:r>
              <a:rPr lang="en-US" dirty="0"/>
              <a:t>and E</a:t>
            </a:r>
            <a:r>
              <a:rPr lang="en-US" dirty="0" smtClean="0"/>
              <a:t>uro </a:t>
            </a:r>
            <a:r>
              <a:rPr lang="en-US" dirty="0"/>
              <a:t>B</a:t>
            </a:r>
            <a:r>
              <a:rPr lang="en-US" dirty="0" smtClean="0"/>
              <a:t>anknotes </a:t>
            </a:r>
            <a:r>
              <a:rPr lang="en-US" dirty="0"/>
              <a:t>we use </a:t>
            </a:r>
            <a:r>
              <a:rPr lang="en-US" dirty="0" smtClean="0"/>
              <a:t>Today</a:t>
            </a:r>
            <a:r>
              <a:rPr lang="en-US" dirty="0"/>
              <a:t>? </a:t>
            </a:r>
          </a:p>
        </p:txBody>
      </p:sp>
      <p:sp>
        <p:nvSpPr>
          <p:cNvPr id="3" name="Inhaltsplatzhalter 2"/>
          <p:cNvSpPr>
            <a:spLocks noGrp="1"/>
          </p:cNvSpPr>
          <p:nvPr>
            <p:ph idx="1"/>
          </p:nvPr>
        </p:nvSpPr>
        <p:spPr/>
        <p:txBody>
          <a:bodyPr/>
          <a:lstStyle/>
          <a:p>
            <a:r>
              <a:rPr lang="en-US" dirty="0"/>
              <a:t>The basis of value is—precisely and no more than—the expectation that the euro bill will be acceptable in exchange.</a:t>
            </a:r>
            <a:r>
              <a:rPr lang="de-DE" dirty="0"/>
              <a:t> </a:t>
            </a:r>
            <a:endParaRPr lang="de-DE" dirty="0" smtClean="0"/>
          </a:p>
          <a:p>
            <a:r>
              <a:rPr lang="en-US" b="1" dirty="0" smtClean="0"/>
              <a:t>Fiat </a:t>
            </a:r>
            <a:r>
              <a:rPr lang="en-US" b="1" dirty="0"/>
              <a:t>money</a:t>
            </a:r>
            <a:r>
              <a:rPr lang="de-DE" dirty="0"/>
              <a:t> </a:t>
            </a:r>
            <a:endParaRPr lang="de-DE" dirty="0" smtClean="0"/>
          </a:p>
          <a:p>
            <a:pPr lvl="1"/>
            <a:r>
              <a:rPr lang="en-US" i="1" dirty="0"/>
              <a:t>A</a:t>
            </a:r>
            <a:r>
              <a:rPr lang="en-US" i="1" dirty="0" smtClean="0"/>
              <a:t> </a:t>
            </a:r>
            <a:r>
              <a:rPr lang="en-US" i="1" dirty="0"/>
              <a:t>euro bill is money because the government declares it to be money</a:t>
            </a:r>
            <a:r>
              <a:rPr lang="de-DE" dirty="0"/>
              <a:t> </a:t>
            </a:r>
            <a:endParaRPr lang="de-DE" dirty="0" smtClean="0"/>
          </a:p>
          <a:p>
            <a:pPr lvl="1"/>
            <a:r>
              <a:rPr lang="en-US" dirty="0" smtClean="0"/>
              <a:t>Fiat </a:t>
            </a:r>
            <a:r>
              <a:rPr lang="en-US" dirty="0"/>
              <a:t>money possesses</a:t>
            </a:r>
            <a:r>
              <a:rPr lang="en-US" b="1" dirty="0"/>
              <a:t> exchange value</a:t>
            </a:r>
            <a:r>
              <a:rPr lang="de-DE" dirty="0"/>
              <a:t> </a:t>
            </a:r>
            <a:endParaRPr lang="de-DE" dirty="0" smtClean="0"/>
          </a:p>
          <a:p>
            <a:pPr lvl="1"/>
            <a:r>
              <a:rPr lang="en-US" dirty="0" smtClean="0"/>
              <a:t>The </a:t>
            </a:r>
            <a:r>
              <a:rPr lang="en-US" dirty="0"/>
              <a:t>value of the goods or services that such money can pay for in the market</a:t>
            </a:r>
            <a:r>
              <a:rPr lang="de-DE" dirty="0"/>
              <a:t> </a:t>
            </a:r>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17</a:t>
            </a:fld>
            <a:endParaRPr lang="en-US"/>
          </a:p>
        </p:txBody>
      </p:sp>
    </p:spTree>
    <p:extLst>
      <p:ext uri="{BB962C8B-B14F-4D97-AF65-F5344CB8AC3E}">
        <p14:creationId xmlns:p14="http://schemas.microsoft.com/office/powerpoint/2010/main" val="3755770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Nowadays, </a:t>
            </a:r>
            <a:r>
              <a:rPr lang="en-US" dirty="0" smtClean="0"/>
              <a:t>You </a:t>
            </a:r>
            <a:r>
              <a:rPr lang="en-US" dirty="0"/>
              <a:t>A</a:t>
            </a:r>
            <a:r>
              <a:rPr lang="en-US" dirty="0" smtClean="0"/>
              <a:t>re Likely </a:t>
            </a:r>
            <a:r>
              <a:rPr lang="en-US" dirty="0"/>
              <a:t>to </a:t>
            </a:r>
            <a:r>
              <a:rPr lang="en-US" dirty="0" smtClean="0"/>
              <a:t>Make </a:t>
            </a:r>
            <a:r>
              <a:rPr lang="en-US" dirty="0"/>
              <a:t>M</a:t>
            </a:r>
            <a:r>
              <a:rPr lang="en-US" dirty="0" smtClean="0"/>
              <a:t>any </a:t>
            </a:r>
            <a:r>
              <a:rPr lang="en-US" dirty="0"/>
              <a:t>of </a:t>
            </a:r>
            <a:r>
              <a:rPr lang="en-US" dirty="0" smtClean="0"/>
              <a:t>Your Transactions </a:t>
            </a:r>
            <a:r>
              <a:rPr lang="en-US" dirty="0"/>
              <a:t>by O</a:t>
            </a:r>
            <a:r>
              <a:rPr lang="en-US" dirty="0" smtClean="0"/>
              <a:t>ther </a:t>
            </a:r>
            <a:r>
              <a:rPr lang="en-US" dirty="0"/>
              <a:t>M</a:t>
            </a:r>
            <a:r>
              <a:rPr lang="en-US" dirty="0" smtClean="0"/>
              <a:t>eans</a:t>
            </a:r>
            <a:endParaRPr lang="en-US" dirty="0"/>
          </a:p>
        </p:txBody>
      </p:sp>
      <p:sp>
        <p:nvSpPr>
          <p:cNvPr id="3" name="Inhaltsplatzhalter 2"/>
          <p:cNvSpPr>
            <a:spLocks noGrp="1"/>
          </p:cNvSpPr>
          <p:nvPr>
            <p:ph idx="1"/>
          </p:nvPr>
        </p:nvSpPr>
        <p:spPr/>
        <p:txBody>
          <a:bodyPr/>
          <a:lstStyle/>
          <a:p>
            <a:r>
              <a:rPr lang="en-US" dirty="0" smtClean="0"/>
              <a:t>Type </a:t>
            </a:r>
            <a:r>
              <a:rPr lang="en-US" dirty="0"/>
              <a:t>of money which is purely based on a promise to pay by someone other than the central bank, is called </a:t>
            </a:r>
            <a:r>
              <a:rPr lang="en-US" b="1" dirty="0"/>
              <a:t>credit money</a:t>
            </a:r>
            <a:r>
              <a:rPr lang="de-DE" dirty="0"/>
              <a:t> </a:t>
            </a:r>
            <a:endParaRPr lang="de-DE" dirty="0" smtClean="0"/>
          </a:p>
          <a:p>
            <a:pPr lvl="1"/>
            <a:r>
              <a:rPr lang="en-US" dirty="0" smtClean="0"/>
              <a:t>Your deposit in a checking account</a:t>
            </a:r>
            <a:r>
              <a:rPr lang="de-DE" dirty="0" smtClean="0"/>
              <a:t> </a:t>
            </a:r>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18</a:t>
            </a:fld>
            <a:endParaRPr lang="en-US"/>
          </a:p>
        </p:txBody>
      </p:sp>
    </p:spTree>
    <p:extLst>
      <p:ext uri="{BB962C8B-B14F-4D97-AF65-F5344CB8AC3E}">
        <p14:creationId xmlns:p14="http://schemas.microsoft.com/office/powerpoint/2010/main" val="143792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a:t>
            </a:r>
            <a:r>
              <a:rPr lang="en-US" dirty="0" smtClean="0"/>
              <a:t>11.1 </a:t>
            </a:r>
            <a:r>
              <a:rPr lang="en-US" dirty="0"/>
              <a:t>The Liquidity Continuum</a:t>
            </a:r>
            <a:r>
              <a:rPr lang="de-DE" dirty="0"/>
              <a:t> </a:t>
            </a:r>
            <a:r>
              <a:rPr lang="en-US" dirty="0"/>
              <a:t/>
            </a:r>
            <a:br>
              <a:rPr lang="en-US" dirty="0"/>
            </a:br>
            <a:endParaRPr lang="en-US" dirty="0"/>
          </a:p>
        </p:txBody>
      </p:sp>
      <p:grpSp>
        <p:nvGrpSpPr>
          <p:cNvPr id="4" name="Gruppierung 3"/>
          <p:cNvGrpSpPr/>
          <p:nvPr/>
        </p:nvGrpSpPr>
        <p:grpSpPr>
          <a:xfrm>
            <a:off x="603250" y="2581312"/>
            <a:ext cx="8310237" cy="3280254"/>
            <a:chOff x="603250" y="2270678"/>
            <a:chExt cx="8310237" cy="3280254"/>
          </a:xfrm>
        </p:grpSpPr>
        <p:cxnSp>
          <p:nvCxnSpPr>
            <p:cNvPr id="5" name="Straight Arrow Connector 3"/>
            <p:cNvCxnSpPr>
              <a:cxnSpLocks noChangeShapeType="1"/>
            </p:cNvCxnSpPr>
            <p:nvPr/>
          </p:nvCxnSpPr>
          <p:spPr bwMode="auto">
            <a:xfrm>
              <a:off x="1136650" y="4876800"/>
              <a:ext cx="7315200" cy="0"/>
            </a:xfrm>
            <a:prstGeom prst="straightConnector1">
              <a:avLst/>
            </a:prstGeom>
            <a:noFill/>
            <a:ln w="57150">
              <a:solidFill>
                <a:schemeClr val="tx1"/>
              </a:solidFill>
              <a:round/>
              <a:headEnd type="oval" w="sm" len="sm"/>
              <a:tailEnd type="oval" w="sm" len="sm"/>
            </a:ln>
            <a:effectLst>
              <a:outerShdw dist="20000" dir="5400000" rotWithShape="0">
                <a:srgbClr val="808080">
                  <a:alpha val="37999"/>
                </a:srgbClr>
              </a:outerShdw>
            </a:effectLst>
          </p:spPr>
        </p:cxnSp>
        <p:sp>
          <p:nvSpPr>
            <p:cNvPr id="6" name="TextBox 5"/>
            <p:cNvSpPr txBox="1">
              <a:spLocks noChangeArrowheads="1"/>
            </p:cNvSpPr>
            <p:nvPr/>
          </p:nvSpPr>
          <p:spPr bwMode="auto">
            <a:xfrm>
              <a:off x="603250" y="4267200"/>
              <a:ext cx="1031051" cy="369332"/>
            </a:xfrm>
            <a:prstGeom prst="rect">
              <a:avLst/>
            </a:prstGeom>
            <a:noFill/>
            <a:ln w="9525">
              <a:noFill/>
              <a:miter lim="800000"/>
              <a:headEnd/>
              <a:tailEnd/>
            </a:ln>
          </p:spPr>
          <p:txBody>
            <a:bodyPr wrap="none">
              <a:spAutoFit/>
            </a:bodyPr>
            <a:lstStyle/>
            <a:p>
              <a:r>
                <a:rPr lang="en-US" dirty="0">
                  <a:cs typeface="Arial" pitchFamily="34" charset="0"/>
                </a:rPr>
                <a:t>Currency</a:t>
              </a:r>
            </a:p>
          </p:txBody>
        </p:sp>
        <p:sp>
          <p:nvSpPr>
            <p:cNvPr id="7" name="TextBox 6"/>
            <p:cNvSpPr txBox="1">
              <a:spLocks noChangeArrowheads="1"/>
            </p:cNvSpPr>
            <p:nvPr/>
          </p:nvSpPr>
          <p:spPr bwMode="auto">
            <a:xfrm>
              <a:off x="7689850" y="4267200"/>
              <a:ext cx="1223637" cy="369332"/>
            </a:xfrm>
            <a:prstGeom prst="rect">
              <a:avLst/>
            </a:prstGeom>
            <a:noFill/>
            <a:ln w="9525">
              <a:noFill/>
              <a:miter lim="800000"/>
              <a:headEnd/>
              <a:tailEnd/>
            </a:ln>
          </p:spPr>
          <p:txBody>
            <a:bodyPr wrap="none">
              <a:spAutoFit/>
            </a:bodyPr>
            <a:lstStyle/>
            <a:p>
              <a:r>
                <a:rPr lang="en-US">
                  <a:cs typeface="Arial" pitchFamily="34" charset="0"/>
                </a:rPr>
                <a:t>Real Estate</a:t>
              </a:r>
            </a:p>
          </p:txBody>
        </p:sp>
        <p:cxnSp>
          <p:nvCxnSpPr>
            <p:cNvPr id="8" name="Straight Connector 6"/>
            <p:cNvCxnSpPr>
              <a:cxnSpLocks noChangeShapeType="1"/>
            </p:cNvCxnSpPr>
            <p:nvPr/>
          </p:nvCxnSpPr>
          <p:spPr bwMode="auto">
            <a:xfrm>
              <a:off x="2127250" y="4724400"/>
              <a:ext cx="0" cy="304800"/>
            </a:xfrm>
            <a:prstGeom prst="line">
              <a:avLst/>
            </a:prstGeom>
            <a:noFill/>
            <a:ln w="57150">
              <a:solidFill>
                <a:schemeClr val="tx1"/>
              </a:solidFill>
              <a:round/>
              <a:headEnd/>
              <a:tailEnd type="none" w="lg" len="lg"/>
            </a:ln>
            <a:effectLst>
              <a:outerShdw dist="20000" dir="5400000" rotWithShape="0">
                <a:srgbClr val="808080">
                  <a:alpha val="37999"/>
                </a:srgbClr>
              </a:outerShdw>
            </a:effectLst>
          </p:spPr>
        </p:cxnSp>
        <p:cxnSp>
          <p:nvCxnSpPr>
            <p:cNvPr id="9" name="Straight Connector 7"/>
            <p:cNvCxnSpPr>
              <a:cxnSpLocks noChangeShapeType="1"/>
            </p:cNvCxnSpPr>
            <p:nvPr/>
          </p:nvCxnSpPr>
          <p:spPr bwMode="auto">
            <a:xfrm>
              <a:off x="4337050" y="4724400"/>
              <a:ext cx="0" cy="304800"/>
            </a:xfrm>
            <a:prstGeom prst="line">
              <a:avLst/>
            </a:prstGeom>
            <a:noFill/>
            <a:ln w="57150">
              <a:solidFill>
                <a:schemeClr val="tx1"/>
              </a:solidFill>
              <a:round/>
              <a:headEnd/>
              <a:tailEnd type="none" w="lg" len="lg"/>
            </a:ln>
            <a:effectLst>
              <a:outerShdw dist="20000" dir="5400000" rotWithShape="0">
                <a:srgbClr val="808080">
                  <a:alpha val="37999"/>
                </a:srgbClr>
              </a:outerShdw>
            </a:effectLst>
          </p:spPr>
        </p:cxnSp>
        <p:cxnSp>
          <p:nvCxnSpPr>
            <p:cNvPr id="10" name="Straight Connector 8"/>
            <p:cNvCxnSpPr>
              <a:cxnSpLocks noChangeShapeType="1"/>
            </p:cNvCxnSpPr>
            <p:nvPr/>
          </p:nvCxnSpPr>
          <p:spPr bwMode="auto">
            <a:xfrm>
              <a:off x="6013450" y="4724400"/>
              <a:ext cx="0" cy="304800"/>
            </a:xfrm>
            <a:prstGeom prst="line">
              <a:avLst/>
            </a:prstGeom>
            <a:noFill/>
            <a:ln w="57150">
              <a:solidFill>
                <a:schemeClr val="tx1"/>
              </a:solidFill>
              <a:round/>
              <a:headEnd/>
              <a:tailEnd type="none" w="lg" len="lg"/>
            </a:ln>
            <a:effectLst>
              <a:outerShdw dist="20000" dir="5400000" rotWithShape="0">
                <a:srgbClr val="808080">
                  <a:alpha val="37999"/>
                </a:srgbClr>
              </a:outerShdw>
            </a:effectLst>
          </p:spPr>
        </p:cxnSp>
        <p:sp>
          <p:nvSpPr>
            <p:cNvPr id="11" name="TextBox 15"/>
            <p:cNvSpPr txBox="1">
              <a:spLocks noChangeArrowheads="1"/>
            </p:cNvSpPr>
            <p:nvPr/>
          </p:nvSpPr>
          <p:spPr bwMode="auto">
            <a:xfrm>
              <a:off x="1060450" y="5181600"/>
              <a:ext cx="1851889" cy="369332"/>
            </a:xfrm>
            <a:prstGeom prst="rect">
              <a:avLst/>
            </a:prstGeom>
            <a:noFill/>
            <a:ln w="9525">
              <a:noFill/>
              <a:miter lim="800000"/>
              <a:headEnd/>
              <a:tailEnd/>
            </a:ln>
          </p:spPr>
          <p:txBody>
            <a:bodyPr wrap="none">
              <a:spAutoFit/>
            </a:bodyPr>
            <a:lstStyle/>
            <a:p>
              <a:r>
                <a:rPr lang="en-US">
                  <a:cs typeface="Arial" pitchFamily="34" charset="0"/>
                </a:rPr>
                <a:t>Checking Account</a:t>
              </a:r>
            </a:p>
          </p:txBody>
        </p:sp>
        <p:sp>
          <p:nvSpPr>
            <p:cNvPr id="12" name="TextBox 16"/>
            <p:cNvSpPr txBox="1">
              <a:spLocks noChangeArrowheads="1"/>
            </p:cNvSpPr>
            <p:nvPr/>
          </p:nvSpPr>
          <p:spPr bwMode="auto">
            <a:xfrm>
              <a:off x="3422650" y="4267200"/>
              <a:ext cx="1522096" cy="369332"/>
            </a:xfrm>
            <a:prstGeom prst="rect">
              <a:avLst/>
            </a:prstGeom>
            <a:noFill/>
            <a:ln w="9525">
              <a:noFill/>
              <a:miter lim="800000"/>
              <a:headEnd/>
              <a:tailEnd/>
            </a:ln>
          </p:spPr>
          <p:txBody>
            <a:bodyPr wrap="none">
              <a:spAutoFit/>
            </a:bodyPr>
            <a:lstStyle/>
            <a:p>
              <a:r>
                <a:rPr lang="en-US">
                  <a:cs typeface="Arial" pitchFamily="34" charset="0"/>
                </a:rPr>
                <a:t>Share of Stock</a:t>
              </a:r>
            </a:p>
          </p:txBody>
        </p:sp>
        <p:sp>
          <p:nvSpPr>
            <p:cNvPr id="13" name="TextBox 17"/>
            <p:cNvSpPr txBox="1">
              <a:spLocks noChangeArrowheads="1"/>
            </p:cNvSpPr>
            <p:nvPr/>
          </p:nvSpPr>
          <p:spPr bwMode="auto">
            <a:xfrm>
              <a:off x="5175250" y="5181600"/>
              <a:ext cx="1588371" cy="369332"/>
            </a:xfrm>
            <a:prstGeom prst="rect">
              <a:avLst/>
            </a:prstGeom>
            <a:noFill/>
            <a:ln w="9525">
              <a:noFill/>
              <a:miter lim="800000"/>
              <a:headEnd/>
              <a:tailEnd/>
            </a:ln>
          </p:spPr>
          <p:txBody>
            <a:bodyPr wrap="none">
              <a:spAutoFit/>
            </a:bodyPr>
            <a:lstStyle/>
            <a:p>
              <a:r>
                <a:rPr lang="en-US">
                  <a:cs typeface="Arial" pitchFamily="34" charset="0"/>
                </a:rPr>
                <a:t>Precious Metal</a:t>
              </a:r>
            </a:p>
          </p:txBody>
        </p:sp>
        <p:cxnSp>
          <p:nvCxnSpPr>
            <p:cNvPr id="14" name="Straight Arrow Connector 12"/>
            <p:cNvCxnSpPr>
              <a:cxnSpLocks noChangeShapeType="1"/>
            </p:cNvCxnSpPr>
            <p:nvPr/>
          </p:nvCxnSpPr>
          <p:spPr bwMode="auto">
            <a:xfrm flipH="1">
              <a:off x="1981200" y="3581400"/>
              <a:ext cx="1600200" cy="0"/>
            </a:xfrm>
            <a:prstGeom prst="straightConnector1">
              <a:avLst/>
            </a:prstGeom>
            <a:noFill/>
            <a:ln w="38100">
              <a:solidFill>
                <a:schemeClr val="tx1"/>
              </a:solidFill>
              <a:round/>
              <a:headEnd/>
              <a:tailEnd type="arrow" w="med" len="med"/>
            </a:ln>
            <a:effectLst>
              <a:outerShdw dist="20000" dir="5400000" rotWithShape="0">
                <a:srgbClr val="808080">
                  <a:alpha val="37999"/>
                </a:srgbClr>
              </a:outerShdw>
            </a:effectLst>
          </p:spPr>
        </p:cxnSp>
        <p:cxnSp>
          <p:nvCxnSpPr>
            <p:cNvPr id="15" name="Straight Arrow Connector 13"/>
            <p:cNvCxnSpPr>
              <a:cxnSpLocks noChangeShapeType="1"/>
            </p:cNvCxnSpPr>
            <p:nvPr/>
          </p:nvCxnSpPr>
          <p:spPr bwMode="auto">
            <a:xfrm>
              <a:off x="5715000" y="3581400"/>
              <a:ext cx="1600200" cy="0"/>
            </a:xfrm>
            <a:prstGeom prst="straightConnector1">
              <a:avLst/>
            </a:prstGeom>
            <a:noFill/>
            <a:ln w="38100">
              <a:solidFill>
                <a:schemeClr val="tx1"/>
              </a:solidFill>
              <a:round/>
              <a:headEnd/>
              <a:tailEnd type="arrow" w="med" len="med"/>
            </a:ln>
            <a:effectLst>
              <a:outerShdw dist="20000" dir="5400000" rotWithShape="0">
                <a:srgbClr val="808080">
                  <a:alpha val="37999"/>
                </a:srgbClr>
              </a:outerShdw>
            </a:effectLst>
          </p:spPr>
        </p:cxnSp>
        <p:sp>
          <p:nvSpPr>
            <p:cNvPr id="16" name="TextBox 24"/>
            <p:cNvSpPr txBox="1">
              <a:spLocks noChangeArrowheads="1"/>
            </p:cNvSpPr>
            <p:nvPr/>
          </p:nvSpPr>
          <p:spPr bwMode="auto">
            <a:xfrm>
              <a:off x="2286000" y="2514600"/>
              <a:ext cx="751490" cy="646331"/>
            </a:xfrm>
            <a:prstGeom prst="rect">
              <a:avLst/>
            </a:prstGeom>
            <a:noFill/>
            <a:ln w="9525">
              <a:noFill/>
              <a:miter lim="800000"/>
              <a:headEnd/>
              <a:tailEnd/>
            </a:ln>
          </p:spPr>
          <p:txBody>
            <a:bodyPr wrap="none">
              <a:spAutoFit/>
            </a:bodyPr>
            <a:lstStyle/>
            <a:p>
              <a:r>
                <a:rPr lang="en-US" dirty="0">
                  <a:cs typeface="Arial" pitchFamily="34" charset="0"/>
                </a:rPr>
                <a:t>More</a:t>
              </a:r>
            </a:p>
            <a:p>
              <a:r>
                <a:rPr lang="en-US" dirty="0">
                  <a:cs typeface="Arial" pitchFamily="34" charset="0"/>
                </a:rPr>
                <a:t>Liquid</a:t>
              </a:r>
            </a:p>
          </p:txBody>
        </p:sp>
        <p:sp>
          <p:nvSpPr>
            <p:cNvPr id="17" name="TextBox 25"/>
            <p:cNvSpPr txBox="1">
              <a:spLocks noChangeArrowheads="1"/>
            </p:cNvSpPr>
            <p:nvPr/>
          </p:nvSpPr>
          <p:spPr bwMode="auto">
            <a:xfrm>
              <a:off x="6096000" y="2514600"/>
              <a:ext cx="751490" cy="646331"/>
            </a:xfrm>
            <a:prstGeom prst="rect">
              <a:avLst/>
            </a:prstGeom>
            <a:noFill/>
            <a:ln w="9525">
              <a:noFill/>
              <a:miter lim="800000"/>
              <a:headEnd/>
              <a:tailEnd/>
            </a:ln>
          </p:spPr>
          <p:txBody>
            <a:bodyPr wrap="none">
              <a:spAutoFit/>
            </a:bodyPr>
            <a:lstStyle/>
            <a:p>
              <a:r>
                <a:rPr lang="en-US" dirty="0">
                  <a:cs typeface="Arial" pitchFamily="34" charset="0"/>
                </a:rPr>
                <a:t>Less</a:t>
              </a:r>
            </a:p>
            <a:p>
              <a:r>
                <a:rPr lang="en-US" dirty="0">
                  <a:cs typeface="Arial" pitchFamily="34" charset="0"/>
                </a:rPr>
                <a:t>Liquid</a:t>
              </a:r>
            </a:p>
          </p:txBody>
        </p:sp>
        <p:sp>
          <p:nvSpPr>
            <p:cNvPr id="18" name="TextBox 26"/>
            <p:cNvSpPr txBox="1">
              <a:spLocks noChangeArrowheads="1"/>
            </p:cNvSpPr>
            <p:nvPr/>
          </p:nvSpPr>
          <p:spPr bwMode="auto">
            <a:xfrm>
              <a:off x="3110795" y="2270678"/>
              <a:ext cx="2778675" cy="461665"/>
            </a:xfrm>
            <a:prstGeom prst="rect">
              <a:avLst/>
            </a:prstGeom>
            <a:noFill/>
            <a:ln w="9525">
              <a:noFill/>
              <a:miter lim="800000"/>
              <a:headEnd/>
              <a:tailEnd/>
            </a:ln>
          </p:spPr>
          <p:txBody>
            <a:bodyPr wrap="none">
              <a:spAutoFit/>
            </a:bodyPr>
            <a:lstStyle/>
            <a:p>
              <a:r>
                <a:rPr lang="en-US" sz="2400" b="1" u="sng" dirty="0">
                  <a:cs typeface="Arial" pitchFamily="34" charset="0"/>
                </a:rPr>
                <a:t>Liquidity Continuum</a:t>
              </a:r>
            </a:p>
          </p:txBody>
        </p:sp>
      </p:grpSp>
      <p:sp>
        <p:nvSpPr>
          <p:cNvPr id="19" name="Textfeld 18"/>
          <p:cNvSpPr txBox="1"/>
          <p:nvPr/>
        </p:nvSpPr>
        <p:spPr>
          <a:xfrm>
            <a:off x="3167828" y="2350480"/>
            <a:ext cx="184666" cy="369332"/>
          </a:xfrm>
          <a:prstGeom prst="rect">
            <a:avLst/>
          </a:prstGeom>
          <a:noFill/>
        </p:spPr>
        <p:txBody>
          <a:bodyPr wrap="none" rtlCol="0">
            <a:spAutoFit/>
          </a:bodyPr>
          <a:lstStyle/>
          <a:p>
            <a:endParaRPr lang="en-US" dirty="0"/>
          </a:p>
        </p:txBody>
      </p:sp>
      <p:sp>
        <p:nvSpPr>
          <p:cNvPr id="20" name="Fußzeilenplatzhalter 19"/>
          <p:cNvSpPr>
            <a:spLocks noGrp="1"/>
          </p:cNvSpPr>
          <p:nvPr>
            <p:ph type="ftr" sz="quarter" idx="11"/>
          </p:nvPr>
        </p:nvSpPr>
        <p:spPr/>
        <p:txBody>
          <a:bodyPr/>
          <a:lstStyle/>
          <a:p>
            <a:r>
              <a:rPr lang="en-US" smtClean="0"/>
              <a:t>Chapter 11</a:t>
            </a:r>
            <a:endParaRPr lang="en-US"/>
          </a:p>
        </p:txBody>
      </p:sp>
      <p:sp>
        <p:nvSpPr>
          <p:cNvPr id="21" name="Foliennummernplatzhalter 20"/>
          <p:cNvSpPr>
            <a:spLocks noGrp="1"/>
          </p:cNvSpPr>
          <p:nvPr>
            <p:ph type="sldNum" sz="quarter" idx="12"/>
          </p:nvPr>
        </p:nvSpPr>
        <p:spPr/>
        <p:txBody>
          <a:bodyPr/>
          <a:lstStyle/>
          <a:p>
            <a:fld id="{3E15599C-94B3-0649-9CFD-10A1C0F0AF72}" type="slidenum">
              <a:rPr lang="en-US" smtClean="0"/>
              <a:t>19</a:t>
            </a:fld>
            <a:endParaRPr lang="en-US"/>
          </a:p>
        </p:txBody>
      </p:sp>
      <p:sp>
        <p:nvSpPr>
          <p:cNvPr id="52" name="Rechteck 51"/>
          <p:cNvSpPr/>
          <p:nvPr/>
        </p:nvSpPr>
        <p:spPr>
          <a:xfrm>
            <a:off x="457200" y="919318"/>
            <a:ext cx="8229600" cy="1200329"/>
          </a:xfrm>
          <a:prstGeom prst="rect">
            <a:avLst/>
          </a:prstGeom>
        </p:spPr>
        <p:txBody>
          <a:bodyPr wrap="square">
            <a:spAutoFit/>
          </a:bodyPr>
          <a:lstStyle/>
          <a:p>
            <a:pPr marL="285750" indent="-285750">
              <a:buFont typeface="Wingdings" charset="2"/>
              <a:buChar char="ü"/>
            </a:pPr>
            <a:r>
              <a:rPr lang="en-US" dirty="0"/>
              <a:t>Items more to the left are more liquid or, in other words, more easily used to purchase something of </a:t>
            </a:r>
            <a:r>
              <a:rPr lang="en-US" dirty="0" smtClean="0"/>
              <a:t>value</a:t>
            </a:r>
            <a:r>
              <a:rPr lang="en-US" dirty="0"/>
              <a:t>. The farther to the right on this continuum, the less liquid the item is. Currency is as liquid as it gets, and real estate is usually about the most difficult asset to convert to money (seldom taking less than a few months).</a:t>
            </a:r>
            <a:endParaRPr lang="de-DE" dirty="0"/>
          </a:p>
        </p:txBody>
      </p:sp>
    </p:spTree>
    <p:extLst>
      <p:ext uri="{BB962C8B-B14F-4D97-AF65-F5344CB8AC3E}">
        <p14:creationId xmlns:p14="http://schemas.microsoft.com/office/powerpoint/2010/main" val="134294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Do You </a:t>
            </a:r>
            <a:r>
              <a:rPr lang="en-US" dirty="0"/>
              <a:t>U</a:t>
            </a:r>
            <a:r>
              <a:rPr lang="en-US" dirty="0" smtClean="0"/>
              <a:t>se </a:t>
            </a:r>
            <a:r>
              <a:rPr lang="en-US" dirty="0"/>
              <a:t>M</a:t>
            </a:r>
            <a:r>
              <a:rPr lang="en-US" dirty="0" smtClean="0"/>
              <a:t>oney if You </a:t>
            </a:r>
            <a:r>
              <a:rPr lang="en-US" dirty="0"/>
              <a:t>U</a:t>
            </a:r>
            <a:r>
              <a:rPr lang="en-US" dirty="0" smtClean="0"/>
              <a:t>se </a:t>
            </a:r>
            <a:r>
              <a:rPr lang="en-US" dirty="0"/>
              <a:t>a </a:t>
            </a:r>
            <a:r>
              <a:rPr lang="en-US" dirty="0" smtClean="0"/>
              <a:t>Credit </a:t>
            </a:r>
            <a:r>
              <a:rPr lang="en-US" dirty="0"/>
              <a:t>C</a:t>
            </a:r>
            <a:r>
              <a:rPr lang="en-US" dirty="0" smtClean="0"/>
              <a:t>ard </a:t>
            </a:r>
            <a:r>
              <a:rPr lang="en-US" dirty="0"/>
              <a:t>to </a:t>
            </a:r>
            <a:r>
              <a:rPr lang="en-US" dirty="0" smtClean="0"/>
              <a:t>Make </a:t>
            </a:r>
            <a:r>
              <a:rPr lang="en-US" dirty="0"/>
              <a:t>a </a:t>
            </a:r>
            <a:r>
              <a:rPr lang="en-US" dirty="0" smtClean="0"/>
              <a:t>Purchase</a:t>
            </a:r>
            <a:r>
              <a:rPr lang="en-US" dirty="0"/>
              <a:t>? </a:t>
            </a:r>
          </a:p>
        </p:txBody>
      </p:sp>
      <p:sp>
        <p:nvSpPr>
          <p:cNvPr id="3" name="Inhaltsplatzhalter 2"/>
          <p:cNvSpPr>
            <a:spLocks noGrp="1"/>
          </p:cNvSpPr>
          <p:nvPr>
            <p:ph idx="1"/>
          </p:nvPr>
        </p:nvSpPr>
        <p:spPr/>
        <p:txBody>
          <a:bodyPr>
            <a:normAutofit/>
          </a:bodyPr>
          <a:lstStyle/>
          <a:p>
            <a:pPr marL="0" indent="0">
              <a:buNone/>
            </a:pPr>
            <a:r>
              <a:rPr lang="en-US" b="1" dirty="0" smtClean="0"/>
              <a:t>No!</a:t>
            </a:r>
          </a:p>
          <a:p>
            <a:endParaRPr lang="en-US" dirty="0"/>
          </a:p>
          <a:p>
            <a:r>
              <a:rPr lang="en-US" dirty="0"/>
              <a:t>one </a:t>
            </a:r>
            <a:r>
              <a:rPr lang="en-US" dirty="0" smtClean="0"/>
              <a:t>is taking </a:t>
            </a:r>
            <a:r>
              <a:rPr lang="en-US" dirty="0"/>
              <a:t>out a temporary loan from the credit card </a:t>
            </a:r>
            <a:r>
              <a:rPr lang="en-US" dirty="0" smtClean="0"/>
              <a:t>company</a:t>
            </a:r>
          </a:p>
          <a:p>
            <a:r>
              <a:rPr lang="en-US" dirty="0" smtClean="0"/>
              <a:t>only </a:t>
            </a:r>
            <a:r>
              <a:rPr lang="en-US" dirty="0"/>
              <a:t>one day a month, when you send a check or electronic transfer to your credit card company from your checking account, </a:t>
            </a:r>
            <a:r>
              <a:rPr lang="en-US" dirty="0" smtClean="0"/>
              <a:t>you </a:t>
            </a:r>
            <a:r>
              <a:rPr lang="en-US" dirty="0"/>
              <a:t>make a “money” </a:t>
            </a:r>
            <a:r>
              <a:rPr lang="en-US" dirty="0" smtClean="0"/>
              <a:t>transaction</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20</a:t>
            </a:fld>
            <a:endParaRPr lang="en-US"/>
          </a:p>
        </p:txBody>
      </p:sp>
    </p:spTree>
    <p:extLst>
      <p:ext uri="{BB962C8B-B14F-4D97-AF65-F5344CB8AC3E}">
        <p14:creationId xmlns:p14="http://schemas.microsoft.com/office/powerpoint/2010/main" val="23917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Bank </a:t>
            </a:r>
            <a:r>
              <a:rPr lang="en-US" dirty="0" smtClean="0"/>
              <a:t>Deposits </a:t>
            </a:r>
            <a:r>
              <a:rPr lang="en-US" dirty="0"/>
              <a:t>and </a:t>
            </a:r>
            <a:r>
              <a:rPr lang="en-US" dirty="0" smtClean="0"/>
              <a:t>Money</a:t>
            </a:r>
            <a:endParaRPr lang="en-US" dirty="0"/>
          </a:p>
        </p:txBody>
      </p:sp>
      <p:sp>
        <p:nvSpPr>
          <p:cNvPr id="3" name="Inhaltsplatzhalter 2"/>
          <p:cNvSpPr>
            <a:spLocks noGrp="1"/>
          </p:cNvSpPr>
          <p:nvPr>
            <p:ph idx="1"/>
          </p:nvPr>
        </p:nvSpPr>
        <p:spPr/>
        <p:txBody>
          <a:bodyPr>
            <a:normAutofit lnSpcReduction="10000"/>
          </a:bodyPr>
          <a:lstStyle/>
          <a:p>
            <a:r>
              <a:rPr lang="en-US" dirty="0" smtClean="0"/>
              <a:t>Dank </a:t>
            </a:r>
            <a:r>
              <a:rPr lang="en-US" dirty="0"/>
              <a:t>deposits fulfill the criteria for money</a:t>
            </a:r>
          </a:p>
          <a:p>
            <a:pPr lvl="1"/>
            <a:r>
              <a:rPr lang="en-US" dirty="0" smtClean="0"/>
              <a:t>Store </a:t>
            </a:r>
            <a:r>
              <a:rPr lang="en-US" dirty="0"/>
              <a:t>of value</a:t>
            </a:r>
          </a:p>
          <a:p>
            <a:pPr lvl="1"/>
            <a:r>
              <a:rPr lang="en-US" dirty="0" smtClean="0"/>
              <a:t>Widely </a:t>
            </a:r>
            <a:r>
              <a:rPr lang="en-US" dirty="0"/>
              <a:t>accepted in payment</a:t>
            </a:r>
          </a:p>
          <a:p>
            <a:pPr lvl="1"/>
            <a:r>
              <a:rPr lang="en-US" dirty="0" smtClean="0"/>
              <a:t>Unit </a:t>
            </a:r>
            <a:r>
              <a:rPr lang="en-US" dirty="0"/>
              <a:t>of account</a:t>
            </a:r>
          </a:p>
          <a:p>
            <a:r>
              <a:rPr lang="en-US" dirty="0" smtClean="0"/>
              <a:t>But</a:t>
            </a:r>
            <a:r>
              <a:rPr lang="en-US" dirty="0"/>
              <a:t>: deposits have a different degree of liquidity; not all can be used for payment</a:t>
            </a:r>
          </a:p>
          <a:p>
            <a:r>
              <a:rPr lang="en-US" dirty="0" smtClean="0"/>
              <a:t>What </a:t>
            </a:r>
            <a:r>
              <a:rPr lang="en-US" dirty="0"/>
              <a:t>do we count as money?</a:t>
            </a:r>
          </a:p>
          <a:p>
            <a:pPr lvl="1"/>
            <a:r>
              <a:rPr lang="en-US" dirty="0" smtClean="0"/>
              <a:t>Pragmatic </a:t>
            </a:r>
            <a:r>
              <a:rPr lang="en-US" dirty="0"/>
              <a:t>solution: </a:t>
            </a:r>
            <a:r>
              <a:rPr lang="en-US" dirty="0" smtClean="0"/>
              <a:t>different </a:t>
            </a:r>
            <a:r>
              <a:rPr lang="en-US" dirty="0"/>
              <a:t>monetary aggregates which include bank deposits with different kinds of maturities</a:t>
            </a:r>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21</a:t>
            </a:fld>
            <a:endParaRPr lang="en-US"/>
          </a:p>
        </p:txBody>
      </p:sp>
    </p:spTree>
    <p:extLst>
      <p:ext uri="{BB962C8B-B14F-4D97-AF65-F5344CB8AC3E}">
        <p14:creationId xmlns:p14="http://schemas.microsoft.com/office/powerpoint/2010/main" val="2793245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Monetary </a:t>
            </a:r>
            <a:r>
              <a:rPr lang="en-US" dirty="0" smtClean="0"/>
              <a:t>Aggregates</a:t>
            </a:r>
            <a:r>
              <a:rPr lang="en-US" dirty="0"/>
              <a:t>: The </a:t>
            </a:r>
            <a:r>
              <a:rPr lang="en-US" dirty="0" smtClean="0"/>
              <a:t>Example </a:t>
            </a:r>
            <a:r>
              <a:rPr lang="en-US" dirty="0"/>
              <a:t>of the </a:t>
            </a:r>
            <a:r>
              <a:rPr lang="en-US" dirty="0" smtClean="0"/>
              <a:t>euro area, </a:t>
            </a:r>
            <a:r>
              <a:rPr lang="en-US" dirty="0"/>
              <a:t/>
            </a:r>
            <a:br>
              <a:rPr lang="en-US" dirty="0"/>
            </a:br>
            <a:r>
              <a:rPr lang="en-US" dirty="0" smtClean="0"/>
              <a:t>in </a:t>
            </a:r>
            <a:r>
              <a:rPr lang="en-US" dirty="0"/>
              <a:t>B</a:t>
            </a:r>
            <a:r>
              <a:rPr lang="en-US" dirty="0" smtClean="0"/>
              <a:t>illion </a:t>
            </a:r>
            <a:r>
              <a:rPr lang="en-US" dirty="0"/>
              <a:t>€</a:t>
            </a:r>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22</a:t>
            </a:fld>
            <a:endParaRPr lang="en-US"/>
          </a:p>
        </p:txBody>
      </p:sp>
      <p:sp>
        <p:nvSpPr>
          <p:cNvPr id="6" name="Textfeld 5"/>
          <p:cNvSpPr txBox="1"/>
          <p:nvPr/>
        </p:nvSpPr>
        <p:spPr>
          <a:xfrm>
            <a:off x="1068704" y="2261475"/>
            <a:ext cx="184666" cy="369332"/>
          </a:xfrm>
          <a:prstGeom prst="rect">
            <a:avLst/>
          </a:prstGeom>
          <a:noFill/>
        </p:spPr>
        <p:txBody>
          <a:bodyPr wrap="none" rtlCol="0">
            <a:spAutoFit/>
          </a:bodyPr>
          <a:lstStyle/>
          <a:p>
            <a:endParaRPr lang="en-US" dirty="0"/>
          </a:p>
        </p:txBody>
      </p:sp>
      <p:graphicFrame>
        <p:nvGraphicFramePr>
          <p:cNvPr id="3" name="Tabelle 2"/>
          <p:cNvGraphicFramePr>
            <a:graphicFrameLocks noGrp="1"/>
          </p:cNvGraphicFramePr>
          <p:nvPr>
            <p:extLst>
              <p:ext uri="{D42A27DB-BD31-4B8C-83A1-F6EECF244321}">
                <p14:modId xmlns:p14="http://schemas.microsoft.com/office/powerpoint/2010/main" val="75655519"/>
              </p:ext>
            </p:extLst>
          </p:nvPr>
        </p:nvGraphicFramePr>
        <p:xfrm>
          <a:off x="584200" y="1397000"/>
          <a:ext cx="7552269" cy="4834467"/>
        </p:xfrm>
        <a:graphic>
          <a:graphicData uri="http://schemas.openxmlformats.org/drawingml/2006/table">
            <a:tbl>
              <a:tblPr firstRow="1" bandRow="1">
                <a:tableStyleId>{5FD0F851-EC5A-4D38-B0AD-8093EC10F338}</a:tableStyleId>
              </a:tblPr>
              <a:tblGrid>
                <a:gridCol w="4864100"/>
                <a:gridCol w="1152633"/>
                <a:gridCol w="208280"/>
                <a:gridCol w="1118976"/>
                <a:gridCol w="208280"/>
              </a:tblGrid>
              <a:tr h="370840">
                <a:tc>
                  <a:txBody>
                    <a:bodyPr/>
                    <a:lstStyle/>
                    <a:p>
                      <a:endParaRPr lang="en-US" dirty="0"/>
                    </a:p>
                  </a:txBody>
                  <a:tcPr/>
                </a:tc>
                <a:tc gridSpan="2">
                  <a:txBody>
                    <a:bodyPr/>
                    <a:lstStyle/>
                    <a:p>
                      <a:r>
                        <a:rPr lang="en-US" dirty="0" smtClean="0"/>
                        <a:t>Mid 2009</a:t>
                      </a:r>
                      <a:endParaRPr lang="en-US" dirty="0"/>
                    </a:p>
                  </a:txBody>
                  <a:tcPr/>
                </a:tc>
                <a:tc hMerge="1">
                  <a:txBody>
                    <a:bodyPr/>
                    <a:lstStyle/>
                    <a:p>
                      <a:endParaRPr lang="en-US"/>
                    </a:p>
                  </a:txBody>
                  <a:tcPr/>
                </a:tc>
                <a:tc gridSpan="2">
                  <a:txBody>
                    <a:bodyPr/>
                    <a:lstStyle/>
                    <a:p>
                      <a:r>
                        <a:rPr lang="en-US" dirty="0" smtClean="0"/>
                        <a:t>March 2013</a:t>
                      </a:r>
                      <a:endParaRPr lang="en-US" dirty="0"/>
                    </a:p>
                  </a:txBody>
                  <a:tcPr/>
                </a:tc>
                <a:tc hMerge="1">
                  <a:txBody>
                    <a:bodyPr/>
                    <a:lstStyle/>
                    <a:p>
                      <a:endParaRPr lang="en-US"/>
                    </a:p>
                  </a:txBody>
                  <a:tcPr/>
                </a:tc>
              </a:tr>
              <a:tr h="399627">
                <a:tc>
                  <a:txBody>
                    <a:bodyPr/>
                    <a:lstStyle/>
                    <a:p>
                      <a:r>
                        <a:rPr lang="en-US" dirty="0" smtClean="0"/>
                        <a:t>Cash in Circulation</a:t>
                      </a:r>
                      <a:endParaRPr lang="en-US" dirty="0"/>
                    </a:p>
                  </a:txBody>
                  <a:tcPr/>
                </a:tc>
                <a:tc>
                  <a:txBody>
                    <a:bodyPr/>
                    <a:lstStyle/>
                    <a:p>
                      <a:pPr algn="r"/>
                      <a:r>
                        <a:rPr lang="en-US" dirty="0" smtClean="0"/>
                        <a:t>733.6</a:t>
                      </a:r>
                      <a:endParaRPr lang="en-US" dirty="0"/>
                    </a:p>
                  </a:txBody>
                  <a:tcPr/>
                </a:tc>
                <a:tc>
                  <a:txBody>
                    <a:bodyPr/>
                    <a:lstStyle/>
                    <a:p>
                      <a:endParaRPr lang="en-US" dirty="0"/>
                    </a:p>
                  </a:txBody>
                  <a:tcPr/>
                </a:tc>
                <a:tc>
                  <a:txBody>
                    <a:bodyPr/>
                    <a:lstStyle/>
                    <a:p>
                      <a:pPr algn="r"/>
                      <a:r>
                        <a:rPr lang="en-US" dirty="0" smtClean="0"/>
                        <a:t>866.7</a:t>
                      </a:r>
                      <a:endParaRPr lang="en-US" dirty="0"/>
                    </a:p>
                  </a:txBody>
                  <a:tcPr/>
                </a:tc>
                <a:tc>
                  <a:txBody>
                    <a:bodyPr/>
                    <a:lstStyle/>
                    <a:p>
                      <a:pPr algn="r"/>
                      <a:endParaRPr lang="en-US" dirty="0"/>
                    </a:p>
                  </a:txBody>
                  <a:tcPr/>
                </a:tc>
              </a:tr>
              <a:tr h="370840">
                <a:tc>
                  <a:txBody>
                    <a:bodyPr/>
                    <a:lstStyle/>
                    <a:p>
                      <a:r>
                        <a:rPr lang="en-US" dirty="0" smtClean="0"/>
                        <a:t>+ Overnight</a:t>
                      </a:r>
                      <a:r>
                        <a:rPr lang="en-US" baseline="0" dirty="0" smtClean="0"/>
                        <a:t> Deposits</a:t>
                      </a:r>
                      <a:endParaRPr lang="en-US" dirty="0"/>
                    </a:p>
                  </a:txBody>
                  <a:tcPr/>
                </a:tc>
                <a:tc>
                  <a:txBody>
                    <a:bodyPr/>
                    <a:lstStyle/>
                    <a:p>
                      <a:pPr algn="r"/>
                      <a:r>
                        <a:rPr lang="en-US" dirty="0" smtClean="0"/>
                        <a:t>3606.7</a:t>
                      </a:r>
                      <a:endParaRPr lang="en-US" dirty="0"/>
                    </a:p>
                  </a:txBody>
                  <a:tcPr/>
                </a:tc>
                <a:tc>
                  <a:txBody>
                    <a:bodyPr/>
                    <a:lstStyle/>
                    <a:p>
                      <a:endParaRPr lang="en-US" dirty="0"/>
                    </a:p>
                  </a:txBody>
                  <a:tcPr/>
                </a:tc>
                <a:tc>
                  <a:txBody>
                    <a:bodyPr/>
                    <a:lstStyle/>
                    <a:p>
                      <a:pPr algn="r"/>
                      <a:r>
                        <a:rPr lang="en-US" dirty="0" smtClean="0"/>
                        <a:t>4336.0</a:t>
                      </a:r>
                      <a:endParaRPr lang="en-US" dirty="0"/>
                    </a:p>
                  </a:txBody>
                  <a:tcPr/>
                </a:tc>
                <a:tc>
                  <a:txBody>
                    <a:bodyPr/>
                    <a:lstStyle/>
                    <a:p>
                      <a:pPr algn="r"/>
                      <a:endParaRPr lang="en-US" dirty="0"/>
                    </a:p>
                  </a:txBody>
                  <a:tcPr/>
                </a:tc>
              </a:tr>
              <a:tr h="370840">
                <a:tc>
                  <a:txBody>
                    <a:bodyPr/>
                    <a:lstStyle/>
                    <a:p>
                      <a:r>
                        <a:rPr lang="en-US" b="1" dirty="0" smtClean="0"/>
                        <a:t>= M1</a:t>
                      </a:r>
                      <a:endParaRPr lang="en-US" b="1" dirty="0"/>
                    </a:p>
                  </a:txBody>
                  <a:tcPr/>
                </a:tc>
                <a:tc>
                  <a:txBody>
                    <a:bodyPr/>
                    <a:lstStyle/>
                    <a:p>
                      <a:pPr algn="r"/>
                      <a:r>
                        <a:rPr lang="en-US" b="1" dirty="0" smtClean="0"/>
                        <a:t>4340.3</a:t>
                      </a:r>
                      <a:endParaRPr lang="en-US" b="1" dirty="0"/>
                    </a:p>
                  </a:txBody>
                  <a:tcPr/>
                </a:tc>
                <a:tc>
                  <a:txBody>
                    <a:bodyPr/>
                    <a:lstStyle/>
                    <a:p>
                      <a:endParaRPr lang="en-US" b="1" dirty="0"/>
                    </a:p>
                  </a:txBody>
                  <a:tcPr/>
                </a:tc>
                <a:tc>
                  <a:txBody>
                    <a:bodyPr/>
                    <a:lstStyle/>
                    <a:p>
                      <a:pPr algn="r"/>
                      <a:r>
                        <a:rPr lang="en-US" b="1" dirty="0" smtClean="0"/>
                        <a:t>5202.7</a:t>
                      </a:r>
                      <a:endParaRPr lang="en-US" b="1" dirty="0"/>
                    </a:p>
                  </a:txBody>
                  <a:tcPr/>
                </a:tc>
                <a:tc>
                  <a:txBody>
                    <a:bodyPr/>
                    <a:lstStyle/>
                    <a:p>
                      <a:pPr algn="r"/>
                      <a:endParaRPr lang="en-US" dirty="0"/>
                    </a:p>
                  </a:txBody>
                  <a:tcPr/>
                </a:tc>
              </a:tr>
              <a:tr h="0">
                <a:tc>
                  <a:txBody>
                    <a:bodyPr/>
                    <a:lstStyle/>
                    <a:p>
                      <a:pPr>
                        <a:lnSpc>
                          <a:spcPct val="50000"/>
                        </a:lnSpc>
                      </a:pPr>
                      <a:endParaRPr lang="en-US" dirty="0"/>
                    </a:p>
                  </a:txBody>
                  <a:tcPr/>
                </a:tc>
                <a:tc>
                  <a:txBody>
                    <a:bodyPr/>
                    <a:lstStyle/>
                    <a:p>
                      <a:pPr algn="r">
                        <a:lnSpc>
                          <a:spcPct val="50000"/>
                        </a:lnSpc>
                      </a:pPr>
                      <a:endParaRPr lang="en-US" dirty="0"/>
                    </a:p>
                  </a:txBody>
                  <a:tcPr/>
                </a:tc>
                <a:tc>
                  <a:txBody>
                    <a:bodyPr/>
                    <a:lstStyle/>
                    <a:p>
                      <a:pPr>
                        <a:lnSpc>
                          <a:spcPct val="50000"/>
                        </a:lnSpc>
                      </a:pPr>
                      <a:endParaRPr lang="en-US" dirty="0"/>
                    </a:p>
                  </a:txBody>
                  <a:tcPr/>
                </a:tc>
                <a:tc>
                  <a:txBody>
                    <a:bodyPr/>
                    <a:lstStyle/>
                    <a:p>
                      <a:pPr algn="r">
                        <a:lnSpc>
                          <a:spcPct val="50000"/>
                        </a:lnSpc>
                      </a:pPr>
                      <a:endParaRPr lang="en-US" dirty="0"/>
                    </a:p>
                  </a:txBody>
                  <a:tcPr/>
                </a:tc>
                <a:tc>
                  <a:txBody>
                    <a:bodyPr/>
                    <a:lstStyle/>
                    <a:p>
                      <a:pPr algn="r">
                        <a:lnSpc>
                          <a:spcPct val="50000"/>
                        </a:lnSpc>
                      </a:pPr>
                      <a:endParaRPr lang="en-US" dirty="0"/>
                    </a:p>
                  </a:txBody>
                  <a:tcPr/>
                </a:tc>
              </a:tr>
              <a:tr h="370840">
                <a:tc>
                  <a:txBody>
                    <a:bodyPr/>
                    <a:lstStyle/>
                    <a:p>
                      <a:r>
                        <a:rPr lang="en-US" dirty="0" smtClean="0"/>
                        <a:t>+ Deposits with agreed maturity up to 2 years </a:t>
                      </a:r>
                      <a:endParaRPr lang="en-US" dirty="0"/>
                    </a:p>
                  </a:txBody>
                  <a:tcPr/>
                </a:tc>
                <a:tc>
                  <a:txBody>
                    <a:bodyPr/>
                    <a:lstStyle/>
                    <a:p>
                      <a:pPr algn="r"/>
                      <a:r>
                        <a:rPr lang="en-US" dirty="0" smtClean="0"/>
                        <a:t>2134.9</a:t>
                      </a:r>
                      <a:endParaRPr lang="en-US" dirty="0"/>
                    </a:p>
                  </a:txBody>
                  <a:tcPr/>
                </a:tc>
                <a:tc>
                  <a:txBody>
                    <a:bodyPr/>
                    <a:lstStyle/>
                    <a:p>
                      <a:endParaRPr lang="en-US" dirty="0"/>
                    </a:p>
                  </a:txBody>
                  <a:tcPr/>
                </a:tc>
                <a:tc>
                  <a:txBody>
                    <a:bodyPr/>
                    <a:lstStyle/>
                    <a:p>
                      <a:pPr algn="r"/>
                      <a:r>
                        <a:rPr lang="en-US" dirty="0" smtClean="0"/>
                        <a:t>1784.9</a:t>
                      </a:r>
                      <a:endParaRPr lang="en-US" dirty="0"/>
                    </a:p>
                  </a:txBody>
                  <a:tcPr/>
                </a:tc>
                <a:tc>
                  <a:txBody>
                    <a:bodyPr/>
                    <a:lstStyle/>
                    <a:p>
                      <a:pPr algn="r"/>
                      <a:endParaRPr lang="en-US" dirty="0"/>
                    </a:p>
                  </a:txBody>
                  <a:tcPr/>
                </a:tc>
              </a:tr>
              <a:tr h="370840">
                <a:tc>
                  <a:txBody>
                    <a:bodyPr/>
                    <a:lstStyle/>
                    <a:p>
                      <a:r>
                        <a:rPr lang="en-US" dirty="0" smtClean="0"/>
                        <a:t>+ Deposits redeemable at a period of notice up to 3 month</a:t>
                      </a:r>
                      <a:endParaRPr lang="en-US" dirty="0"/>
                    </a:p>
                  </a:txBody>
                  <a:tcPr/>
                </a:tc>
                <a:tc>
                  <a:txBody>
                    <a:bodyPr/>
                    <a:lstStyle/>
                    <a:p>
                      <a:pPr algn="r"/>
                      <a:r>
                        <a:rPr lang="en-US" dirty="0" smtClean="0"/>
                        <a:t>1722.9</a:t>
                      </a:r>
                      <a:endParaRPr lang="en-US" dirty="0"/>
                    </a:p>
                  </a:txBody>
                  <a:tcPr/>
                </a:tc>
                <a:tc>
                  <a:txBody>
                    <a:bodyPr/>
                    <a:lstStyle/>
                    <a:p>
                      <a:endParaRPr lang="en-US" dirty="0"/>
                    </a:p>
                  </a:txBody>
                  <a:tcPr/>
                </a:tc>
                <a:tc>
                  <a:txBody>
                    <a:bodyPr/>
                    <a:lstStyle/>
                    <a:p>
                      <a:pPr algn="r"/>
                      <a:r>
                        <a:rPr lang="en-US" dirty="0" smtClean="0"/>
                        <a:t>2102.2</a:t>
                      </a:r>
                      <a:endParaRPr lang="en-US" dirty="0"/>
                    </a:p>
                  </a:txBody>
                  <a:tcPr/>
                </a:tc>
                <a:tc>
                  <a:txBody>
                    <a:bodyPr/>
                    <a:lstStyle/>
                    <a:p>
                      <a:pPr algn="r"/>
                      <a:endParaRPr lang="en-US" dirty="0"/>
                    </a:p>
                  </a:txBody>
                  <a:tcPr/>
                </a:tc>
              </a:tr>
              <a:tr h="370840">
                <a:tc>
                  <a:txBody>
                    <a:bodyPr/>
                    <a:lstStyle/>
                    <a:p>
                      <a:r>
                        <a:rPr lang="en-US" b="1" dirty="0" smtClean="0"/>
                        <a:t>= M2</a:t>
                      </a:r>
                      <a:endParaRPr lang="en-US" b="1" dirty="0"/>
                    </a:p>
                  </a:txBody>
                  <a:tcPr/>
                </a:tc>
                <a:tc>
                  <a:txBody>
                    <a:bodyPr/>
                    <a:lstStyle/>
                    <a:p>
                      <a:pPr algn="r"/>
                      <a:r>
                        <a:rPr lang="en-US" b="1" dirty="0" smtClean="0"/>
                        <a:t>8198.2</a:t>
                      </a:r>
                      <a:endParaRPr lang="en-US" b="1" dirty="0"/>
                    </a:p>
                  </a:txBody>
                  <a:tcPr/>
                </a:tc>
                <a:tc>
                  <a:txBody>
                    <a:bodyPr/>
                    <a:lstStyle/>
                    <a:p>
                      <a:endParaRPr lang="en-US" b="1" dirty="0"/>
                    </a:p>
                  </a:txBody>
                  <a:tcPr/>
                </a:tc>
                <a:tc>
                  <a:txBody>
                    <a:bodyPr/>
                    <a:lstStyle/>
                    <a:p>
                      <a:pPr algn="r"/>
                      <a:r>
                        <a:rPr lang="en-US" b="1" dirty="0" smtClean="0"/>
                        <a:t>9089.7</a:t>
                      </a:r>
                      <a:endParaRPr lang="en-US" b="1" dirty="0"/>
                    </a:p>
                  </a:txBody>
                  <a:tcPr/>
                </a:tc>
                <a:tc>
                  <a:txBody>
                    <a:bodyPr/>
                    <a:lstStyle/>
                    <a:p>
                      <a:pPr algn="r"/>
                      <a:endParaRPr lang="en-US" b="1" dirty="0"/>
                    </a:p>
                  </a:txBody>
                  <a:tcPr/>
                </a:tc>
              </a:tr>
              <a:tr h="143933">
                <a:tc>
                  <a:txBody>
                    <a:bodyPr/>
                    <a:lstStyle/>
                    <a:p>
                      <a:pPr>
                        <a:lnSpc>
                          <a:spcPct val="50000"/>
                        </a:lnSpc>
                      </a:pPr>
                      <a:endParaRPr lang="en-US" dirty="0"/>
                    </a:p>
                  </a:txBody>
                  <a:tcPr/>
                </a:tc>
                <a:tc>
                  <a:txBody>
                    <a:bodyPr/>
                    <a:lstStyle/>
                    <a:p>
                      <a:pPr algn="r">
                        <a:lnSpc>
                          <a:spcPct val="50000"/>
                        </a:lnSpc>
                      </a:pPr>
                      <a:endParaRPr lang="en-US" dirty="0"/>
                    </a:p>
                  </a:txBody>
                  <a:tcPr/>
                </a:tc>
                <a:tc>
                  <a:txBody>
                    <a:bodyPr/>
                    <a:lstStyle/>
                    <a:p>
                      <a:pPr>
                        <a:lnSpc>
                          <a:spcPct val="50000"/>
                        </a:lnSpc>
                      </a:pPr>
                      <a:endParaRPr lang="en-US" dirty="0"/>
                    </a:p>
                  </a:txBody>
                  <a:tcPr/>
                </a:tc>
                <a:tc>
                  <a:txBody>
                    <a:bodyPr/>
                    <a:lstStyle/>
                    <a:p>
                      <a:pPr algn="r">
                        <a:lnSpc>
                          <a:spcPct val="50000"/>
                        </a:lnSpc>
                      </a:pPr>
                      <a:endParaRPr lang="en-US" dirty="0"/>
                    </a:p>
                  </a:txBody>
                  <a:tcPr/>
                </a:tc>
                <a:tc>
                  <a:txBody>
                    <a:bodyPr/>
                    <a:lstStyle/>
                    <a:p>
                      <a:pPr algn="r">
                        <a:lnSpc>
                          <a:spcPct val="50000"/>
                        </a:lnSpc>
                      </a:pPr>
                      <a:endParaRPr lang="en-US" dirty="0"/>
                    </a:p>
                  </a:txBody>
                  <a:tcPr/>
                </a:tc>
              </a:tr>
              <a:tr h="370840">
                <a:tc>
                  <a:txBody>
                    <a:bodyPr/>
                    <a:lstStyle/>
                    <a:p>
                      <a:r>
                        <a:rPr lang="en-US" dirty="0" smtClean="0"/>
                        <a:t>+ Repurchase agreements</a:t>
                      </a:r>
                      <a:endParaRPr lang="en-US" dirty="0"/>
                    </a:p>
                  </a:txBody>
                  <a:tcPr/>
                </a:tc>
                <a:tc>
                  <a:txBody>
                    <a:bodyPr/>
                    <a:lstStyle/>
                    <a:p>
                      <a:pPr algn="r"/>
                      <a:r>
                        <a:rPr lang="en-US" dirty="0" smtClean="0"/>
                        <a:t>331.0</a:t>
                      </a:r>
                      <a:endParaRPr lang="en-US" dirty="0"/>
                    </a:p>
                  </a:txBody>
                  <a:tcPr/>
                </a:tc>
                <a:tc>
                  <a:txBody>
                    <a:bodyPr/>
                    <a:lstStyle/>
                    <a:p>
                      <a:endParaRPr lang="en-US" dirty="0"/>
                    </a:p>
                  </a:txBody>
                  <a:tcPr/>
                </a:tc>
                <a:tc>
                  <a:txBody>
                    <a:bodyPr/>
                    <a:lstStyle/>
                    <a:p>
                      <a:pPr algn="r"/>
                      <a:r>
                        <a:rPr lang="en-US" dirty="0" smtClean="0"/>
                        <a:t>122.3</a:t>
                      </a:r>
                      <a:endParaRPr lang="en-US" dirty="0"/>
                    </a:p>
                  </a:txBody>
                  <a:tcPr/>
                </a:tc>
                <a:tc>
                  <a:txBody>
                    <a:bodyPr/>
                    <a:lstStyle/>
                    <a:p>
                      <a:pPr algn="r"/>
                      <a:endParaRPr lang="en-US" dirty="0"/>
                    </a:p>
                  </a:txBody>
                  <a:tcPr/>
                </a:tc>
              </a:tr>
              <a:tr h="370840">
                <a:tc>
                  <a:txBody>
                    <a:bodyPr/>
                    <a:lstStyle/>
                    <a:p>
                      <a:r>
                        <a:rPr lang="en-US" dirty="0" smtClean="0"/>
                        <a:t>+</a:t>
                      </a:r>
                      <a:r>
                        <a:rPr lang="en-US" baseline="0" dirty="0" smtClean="0"/>
                        <a:t>  Money market fund (MMF) shares/units</a:t>
                      </a:r>
                      <a:endParaRPr lang="en-US" dirty="0"/>
                    </a:p>
                  </a:txBody>
                  <a:tcPr/>
                </a:tc>
                <a:tc>
                  <a:txBody>
                    <a:bodyPr/>
                    <a:lstStyle/>
                    <a:p>
                      <a:pPr algn="r"/>
                      <a:r>
                        <a:rPr lang="en-US" dirty="0" smtClean="0"/>
                        <a:t>745.0</a:t>
                      </a:r>
                      <a:endParaRPr lang="en-US" dirty="0"/>
                    </a:p>
                  </a:txBody>
                  <a:tcPr/>
                </a:tc>
                <a:tc>
                  <a:txBody>
                    <a:bodyPr/>
                    <a:lstStyle/>
                    <a:p>
                      <a:endParaRPr lang="en-US" dirty="0"/>
                    </a:p>
                  </a:txBody>
                  <a:tcPr/>
                </a:tc>
                <a:tc>
                  <a:txBody>
                    <a:bodyPr/>
                    <a:lstStyle/>
                    <a:p>
                      <a:pPr algn="r"/>
                      <a:r>
                        <a:rPr lang="en-US" dirty="0" smtClean="0"/>
                        <a:t>457.8</a:t>
                      </a:r>
                      <a:endParaRPr lang="en-US" dirty="0"/>
                    </a:p>
                  </a:txBody>
                  <a:tcPr/>
                </a:tc>
                <a:tc>
                  <a:txBody>
                    <a:bodyPr/>
                    <a:lstStyle/>
                    <a:p>
                      <a:pPr algn="r"/>
                      <a:endParaRPr lang="en-US" dirty="0"/>
                    </a:p>
                  </a:txBody>
                  <a:tcPr/>
                </a:tc>
              </a:tr>
              <a:tr h="370840">
                <a:tc>
                  <a:txBody>
                    <a:bodyPr/>
                    <a:lstStyle/>
                    <a:p>
                      <a:r>
                        <a:rPr lang="en-US" dirty="0" smtClean="0"/>
                        <a:t>+ Debt securities up to</a:t>
                      </a:r>
                      <a:r>
                        <a:rPr lang="en-US" baseline="0" dirty="0" smtClean="0"/>
                        <a:t> 2 years</a:t>
                      </a:r>
                      <a:endParaRPr lang="en-US" dirty="0"/>
                    </a:p>
                  </a:txBody>
                  <a:tcPr/>
                </a:tc>
                <a:tc>
                  <a:txBody>
                    <a:bodyPr/>
                    <a:lstStyle/>
                    <a:p>
                      <a:pPr algn="r"/>
                      <a:r>
                        <a:rPr lang="en-US" dirty="0" smtClean="0"/>
                        <a:t>171.8</a:t>
                      </a:r>
                      <a:endParaRPr lang="en-US" dirty="0"/>
                    </a:p>
                  </a:txBody>
                  <a:tcPr/>
                </a:tc>
                <a:tc>
                  <a:txBody>
                    <a:bodyPr/>
                    <a:lstStyle/>
                    <a:p>
                      <a:endParaRPr lang="en-US" dirty="0"/>
                    </a:p>
                  </a:txBody>
                  <a:tcPr/>
                </a:tc>
                <a:tc>
                  <a:txBody>
                    <a:bodyPr/>
                    <a:lstStyle/>
                    <a:p>
                      <a:pPr algn="r"/>
                      <a:r>
                        <a:rPr lang="en-US" dirty="0" smtClean="0"/>
                        <a:t>140.0</a:t>
                      </a:r>
                      <a:endParaRPr lang="en-US" dirty="0"/>
                    </a:p>
                  </a:txBody>
                  <a:tcPr/>
                </a:tc>
                <a:tc>
                  <a:txBody>
                    <a:bodyPr/>
                    <a:lstStyle/>
                    <a:p>
                      <a:pPr algn="r"/>
                      <a:endParaRPr lang="en-US" dirty="0"/>
                    </a:p>
                  </a:txBody>
                  <a:tcPr/>
                </a:tc>
              </a:tr>
              <a:tr h="370840">
                <a:tc>
                  <a:txBody>
                    <a:bodyPr/>
                    <a:lstStyle/>
                    <a:p>
                      <a:r>
                        <a:rPr lang="en-US" b="1" dirty="0" smtClean="0"/>
                        <a:t>= M3</a:t>
                      </a:r>
                      <a:endParaRPr lang="en-US" b="1" dirty="0"/>
                    </a:p>
                  </a:txBody>
                  <a:tcPr/>
                </a:tc>
                <a:tc>
                  <a:txBody>
                    <a:bodyPr/>
                    <a:lstStyle/>
                    <a:p>
                      <a:pPr algn="r"/>
                      <a:r>
                        <a:rPr lang="en-US" b="1" dirty="0" smtClean="0"/>
                        <a:t>9445.9</a:t>
                      </a:r>
                      <a:endParaRPr lang="en-US" b="1" dirty="0"/>
                    </a:p>
                  </a:txBody>
                  <a:tcPr/>
                </a:tc>
                <a:tc>
                  <a:txBody>
                    <a:bodyPr/>
                    <a:lstStyle/>
                    <a:p>
                      <a:endParaRPr lang="en-US" b="1" dirty="0"/>
                    </a:p>
                  </a:txBody>
                  <a:tcPr/>
                </a:tc>
                <a:tc>
                  <a:txBody>
                    <a:bodyPr/>
                    <a:lstStyle/>
                    <a:p>
                      <a:pPr algn="r"/>
                      <a:r>
                        <a:rPr lang="en-US" b="1" dirty="0" smtClean="0"/>
                        <a:t>9809.9</a:t>
                      </a:r>
                      <a:endParaRPr lang="en-US" b="1" dirty="0"/>
                    </a:p>
                  </a:txBody>
                  <a:tcPr/>
                </a:tc>
                <a:tc>
                  <a:txBody>
                    <a:bodyPr/>
                    <a:lstStyle/>
                    <a:p>
                      <a:pPr algn="r"/>
                      <a:endParaRPr lang="en-US" dirty="0"/>
                    </a:p>
                  </a:txBody>
                  <a:tcPr/>
                </a:tc>
              </a:tr>
            </a:tbl>
          </a:graphicData>
        </a:graphic>
      </p:graphicFrame>
    </p:spTree>
    <p:extLst>
      <p:ext uri="{BB962C8B-B14F-4D97-AF65-F5344CB8AC3E}">
        <p14:creationId xmlns:p14="http://schemas.microsoft.com/office/powerpoint/2010/main" val="31050424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The Banking System</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101621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t>Table 11.1 A Simplified Balance Sheet of a Commercial Bank</a:t>
            </a:r>
            <a:r>
              <a:rPr lang="de-DE" dirty="0">
                <a:ea typeface="Calibri"/>
                <a:cs typeface="Times New Roman"/>
              </a:rPr>
              <a:t/>
            </a:r>
            <a:br>
              <a:rPr lang="de-DE" dirty="0">
                <a:ea typeface="Calibri"/>
                <a:cs typeface="Times New Roman"/>
              </a:rPr>
            </a:b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2226751225"/>
              </p:ext>
            </p:extLst>
          </p:nvPr>
        </p:nvGraphicFramePr>
        <p:xfrm>
          <a:off x="457200" y="1341438"/>
          <a:ext cx="8362952" cy="2194560"/>
        </p:xfrm>
        <a:graphic>
          <a:graphicData uri="http://schemas.openxmlformats.org/drawingml/2006/table">
            <a:tbl>
              <a:tblPr firstRow="1" bandRow="1">
                <a:tableStyleId>{5FD0F851-EC5A-4D38-B0AD-8093EC10F338}</a:tableStyleId>
              </a:tblPr>
              <a:tblGrid>
                <a:gridCol w="2090738"/>
                <a:gridCol w="2090738"/>
                <a:gridCol w="2090738"/>
                <a:gridCol w="2090738"/>
              </a:tblGrid>
              <a:tr h="370840">
                <a:tc gridSpan="2">
                  <a:txBody>
                    <a:bodyPr/>
                    <a:lstStyle/>
                    <a:p>
                      <a:pPr algn="ctr">
                        <a:lnSpc>
                          <a:spcPct val="200000"/>
                        </a:lnSpc>
                        <a:spcAft>
                          <a:spcPts val="1000"/>
                        </a:spcAft>
                      </a:pPr>
                      <a:r>
                        <a:rPr lang="en-US" sz="1800" dirty="0">
                          <a:effectLst/>
                        </a:rPr>
                        <a:t>Assets</a:t>
                      </a:r>
                      <a:endParaRPr lang="de-DE" sz="1800" dirty="0">
                        <a:effectLst/>
                        <a:latin typeface="Calibri"/>
                        <a:ea typeface="Calibri"/>
                        <a:cs typeface="Times New Roman"/>
                      </a:endParaRPr>
                    </a:p>
                  </a:txBody>
                  <a:tcPr marL="68580" marR="68580" marT="0" marB="0"/>
                </a:tc>
                <a:tc hMerge="1">
                  <a:txBody>
                    <a:bodyPr/>
                    <a:lstStyle/>
                    <a:p>
                      <a:endParaRPr lang="en-US"/>
                    </a:p>
                  </a:txBody>
                  <a:tcPr/>
                </a:tc>
                <a:tc gridSpan="2">
                  <a:txBody>
                    <a:bodyPr/>
                    <a:lstStyle/>
                    <a:p>
                      <a:pPr algn="ctr">
                        <a:lnSpc>
                          <a:spcPct val="200000"/>
                        </a:lnSpc>
                        <a:spcAft>
                          <a:spcPts val="1000"/>
                        </a:spcAft>
                      </a:pPr>
                      <a:r>
                        <a:rPr lang="en-US" sz="1800">
                          <a:effectLst/>
                        </a:rPr>
                        <a:t>Liabilities</a:t>
                      </a:r>
                      <a:endParaRPr lang="de-DE" sz="1800">
                        <a:effectLst/>
                        <a:latin typeface="Calibri"/>
                        <a:ea typeface="Calibri"/>
                        <a:cs typeface="Times New Roman"/>
                      </a:endParaRPr>
                    </a:p>
                  </a:txBody>
                  <a:tcPr marL="68580" marR="68580" marT="0" marB="0"/>
                </a:tc>
                <a:tc hMerge="1">
                  <a:txBody>
                    <a:bodyPr/>
                    <a:lstStyle/>
                    <a:p>
                      <a:endParaRPr lang="en-US"/>
                    </a:p>
                  </a:txBody>
                  <a:tcPr/>
                </a:tc>
              </a:tr>
              <a:tr h="370840">
                <a:tc>
                  <a:txBody>
                    <a:bodyPr/>
                    <a:lstStyle/>
                    <a:p>
                      <a:pPr algn="just">
                        <a:lnSpc>
                          <a:spcPct val="200000"/>
                        </a:lnSpc>
                        <a:spcAft>
                          <a:spcPts val="1000"/>
                        </a:spcAft>
                      </a:pPr>
                      <a:r>
                        <a:rPr lang="en-US" sz="1800">
                          <a:effectLst/>
                        </a:rPr>
                        <a:t>Reserves</a:t>
                      </a:r>
                      <a:endParaRPr lang="de-DE" sz="1800">
                        <a:effectLst/>
                        <a:latin typeface="Calibri"/>
                        <a:ea typeface="Calibri"/>
                        <a:cs typeface="Times New Roman"/>
                      </a:endParaRPr>
                    </a:p>
                  </a:txBody>
                  <a:tcPr marL="68580" marR="68580" marT="0" marB="0"/>
                </a:tc>
                <a:tc>
                  <a:txBody>
                    <a:bodyPr/>
                    <a:lstStyle/>
                    <a:p>
                      <a:pPr algn="ctr">
                        <a:lnSpc>
                          <a:spcPct val="200000"/>
                        </a:lnSpc>
                        <a:spcAft>
                          <a:spcPts val="1000"/>
                        </a:spcAft>
                      </a:pPr>
                      <a:r>
                        <a:rPr lang="en-US" sz="1800">
                          <a:effectLst/>
                        </a:rPr>
                        <a:t>€10 million</a:t>
                      </a:r>
                      <a:endParaRPr lang="de-DE" sz="1800">
                        <a:effectLst/>
                        <a:latin typeface="Calibri"/>
                        <a:ea typeface="Calibri"/>
                        <a:cs typeface="Times New Roman"/>
                      </a:endParaRPr>
                    </a:p>
                  </a:txBody>
                  <a:tcPr marL="68580" marR="68580" marT="0" marB="0"/>
                </a:tc>
                <a:tc>
                  <a:txBody>
                    <a:bodyPr/>
                    <a:lstStyle/>
                    <a:p>
                      <a:pPr algn="just">
                        <a:lnSpc>
                          <a:spcPct val="200000"/>
                        </a:lnSpc>
                        <a:spcAft>
                          <a:spcPts val="1000"/>
                        </a:spcAft>
                      </a:pPr>
                      <a:r>
                        <a:rPr lang="en-US" sz="1800">
                          <a:effectLst/>
                        </a:rPr>
                        <a:t>Deposits</a:t>
                      </a:r>
                      <a:endParaRPr lang="de-DE" sz="1800">
                        <a:effectLst/>
                        <a:latin typeface="Calibri"/>
                        <a:ea typeface="Calibri"/>
                        <a:cs typeface="Times New Roman"/>
                      </a:endParaRPr>
                    </a:p>
                  </a:txBody>
                  <a:tcPr marL="68580" marR="68580" marT="0" marB="0"/>
                </a:tc>
                <a:tc>
                  <a:txBody>
                    <a:bodyPr/>
                    <a:lstStyle/>
                    <a:p>
                      <a:pPr algn="ctr">
                        <a:lnSpc>
                          <a:spcPct val="200000"/>
                        </a:lnSpc>
                        <a:spcAft>
                          <a:spcPts val="1000"/>
                        </a:spcAft>
                      </a:pPr>
                      <a:r>
                        <a:rPr lang="en-US" sz="1800">
                          <a:effectLst/>
                        </a:rPr>
                        <a:t>€100 million</a:t>
                      </a:r>
                      <a:endParaRPr lang="de-DE" sz="1800">
                        <a:effectLst/>
                        <a:latin typeface="Calibri"/>
                        <a:ea typeface="Calibri"/>
                        <a:cs typeface="Times New Roman"/>
                      </a:endParaRPr>
                    </a:p>
                  </a:txBody>
                  <a:tcPr marL="68580" marR="68580" marT="0" marB="0"/>
                </a:tc>
              </a:tr>
              <a:tr h="370840">
                <a:tc>
                  <a:txBody>
                    <a:bodyPr/>
                    <a:lstStyle/>
                    <a:p>
                      <a:pPr>
                        <a:lnSpc>
                          <a:spcPct val="200000"/>
                        </a:lnSpc>
                        <a:spcAft>
                          <a:spcPts val="1000"/>
                        </a:spcAft>
                      </a:pPr>
                      <a:r>
                        <a:rPr lang="en-US" sz="1800" dirty="0">
                          <a:effectLst/>
                        </a:rPr>
                        <a:t>Government bonds</a:t>
                      </a:r>
                      <a:endParaRPr lang="de-DE" sz="1800" dirty="0">
                        <a:effectLst/>
                        <a:latin typeface="Calibri"/>
                        <a:ea typeface="Calibri"/>
                        <a:cs typeface="Times New Roman"/>
                      </a:endParaRPr>
                    </a:p>
                  </a:txBody>
                  <a:tcPr marL="68580" marR="68580" marT="0" marB="0"/>
                </a:tc>
                <a:tc>
                  <a:txBody>
                    <a:bodyPr/>
                    <a:lstStyle/>
                    <a:p>
                      <a:pPr algn="ctr">
                        <a:lnSpc>
                          <a:spcPct val="200000"/>
                        </a:lnSpc>
                        <a:spcAft>
                          <a:spcPts val="1000"/>
                        </a:spcAft>
                      </a:pPr>
                      <a:r>
                        <a:rPr lang="en-US" sz="1800">
                          <a:effectLst/>
                        </a:rPr>
                        <a:t>€20 million</a:t>
                      </a:r>
                      <a:endParaRPr lang="de-DE" sz="1800">
                        <a:effectLst/>
                        <a:latin typeface="Calibri"/>
                        <a:ea typeface="Calibri"/>
                        <a:cs typeface="Times New Roman"/>
                      </a:endParaRPr>
                    </a:p>
                  </a:txBody>
                  <a:tcPr marL="68580" marR="68580" marT="0" marB="0"/>
                </a:tc>
                <a:tc>
                  <a:txBody>
                    <a:bodyPr/>
                    <a:lstStyle/>
                    <a:p>
                      <a:pPr algn="ctr">
                        <a:lnSpc>
                          <a:spcPct val="200000"/>
                        </a:lnSpc>
                        <a:spcAft>
                          <a:spcPts val="1000"/>
                        </a:spcAft>
                      </a:pPr>
                      <a:r>
                        <a:rPr lang="en-US" sz="1800">
                          <a:effectLst/>
                        </a:rPr>
                        <a:t> </a:t>
                      </a:r>
                      <a:endParaRPr lang="de-DE" sz="1800">
                        <a:effectLst/>
                        <a:latin typeface="Calibri"/>
                        <a:ea typeface="Calibri"/>
                        <a:cs typeface="Times New Roman"/>
                      </a:endParaRPr>
                    </a:p>
                  </a:txBody>
                  <a:tcPr marL="68580" marR="68580" marT="0" marB="0"/>
                </a:tc>
                <a:tc>
                  <a:txBody>
                    <a:bodyPr/>
                    <a:lstStyle/>
                    <a:p>
                      <a:pPr algn="ctr">
                        <a:lnSpc>
                          <a:spcPct val="200000"/>
                        </a:lnSpc>
                        <a:spcAft>
                          <a:spcPts val="1000"/>
                        </a:spcAft>
                      </a:pPr>
                      <a:r>
                        <a:rPr lang="en-US" sz="1800">
                          <a:effectLst/>
                        </a:rPr>
                        <a:t> </a:t>
                      </a:r>
                      <a:endParaRPr lang="de-DE" sz="1800">
                        <a:effectLst/>
                        <a:latin typeface="Calibri"/>
                        <a:ea typeface="Calibri"/>
                        <a:cs typeface="Times New Roman"/>
                      </a:endParaRPr>
                    </a:p>
                  </a:txBody>
                  <a:tcPr marL="68580" marR="68580" marT="0" marB="0"/>
                </a:tc>
              </a:tr>
              <a:tr h="370840">
                <a:tc>
                  <a:txBody>
                    <a:bodyPr/>
                    <a:lstStyle/>
                    <a:p>
                      <a:pPr>
                        <a:lnSpc>
                          <a:spcPct val="200000"/>
                        </a:lnSpc>
                        <a:spcAft>
                          <a:spcPts val="1000"/>
                        </a:spcAft>
                      </a:pPr>
                      <a:r>
                        <a:rPr lang="en-US" sz="1800" dirty="0">
                          <a:effectLst/>
                        </a:rPr>
                        <a:t>Loans</a:t>
                      </a:r>
                      <a:endParaRPr lang="de-DE" sz="1800" dirty="0">
                        <a:effectLst/>
                        <a:latin typeface="Calibri"/>
                        <a:ea typeface="Calibri"/>
                        <a:cs typeface="Times New Roman"/>
                      </a:endParaRPr>
                    </a:p>
                  </a:txBody>
                  <a:tcPr marL="68580" marR="68580" marT="0" marB="0"/>
                </a:tc>
                <a:tc>
                  <a:txBody>
                    <a:bodyPr/>
                    <a:lstStyle/>
                    <a:p>
                      <a:pPr algn="ctr">
                        <a:lnSpc>
                          <a:spcPct val="200000"/>
                        </a:lnSpc>
                        <a:spcAft>
                          <a:spcPts val="1000"/>
                        </a:spcAft>
                      </a:pPr>
                      <a:r>
                        <a:rPr lang="en-US" sz="1800" dirty="0">
                          <a:effectLst/>
                        </a:rPr>
                        <a:t>€70 million</a:t>
                      </a:r>
                      <a:endParaRPr lang="de-DE" sz="1800" dirty="0">
                        <a:effectLst/>
                        <a:latin typeface="Calibri"/>
                        <a:ea typeface="Calibri"/>
                        <a:cs typeface="Times New Roman"/>
                      </a:endParaRPr>
                    </a:p>
                  </a:txBody>
                  <a:tcPr marL="68580" marR="68580" marT="0" marB="0"/>
                </a:tc>
                <a:tc>
                  <a:txBody>
                    <a:bodyPr/>
                    <a:lstStyle/>
                    <a:p>
                      <a:pPr algn="ctr">
                        <a:lnSpc>
                          <a:spcPct val="200000"/>
                        </a:lnSpc>
                        <a:spcAft>
                          <a:spcPts val="1000"/>
                        </a:spcAft>
                      </a:pPr>
                      <a:r>
                        <a:rPr lang="en-US" sz="1800">
                          <a:effectLst/>
                        </a:rPr>
                        <a:t> </a:t>
                      </a:r>
                      <a:endParaRPr lang="de-DE" sz="1800">
                        <a:effectLst/>
                        <a:latin typeface="Calibri"/>
                        <a:ea typeface="Calibri"/>
                        <a:cs typeface="Times New Roman"/>
                      </a:endParaRPr>
                    </a:p>
                  </a:txBody>
                  <a:tcPr marL="68580" marR="68580" marT="0" marB="0"/>
                </a:tc>
                <a:tc>
                  <a:txBody>
                    <a:bodyPr/>
                    <a:lstStyle/>
                    <a:p>
                      <a:pPr algn="ctr">
                        <a:lnSpc>
                          <a:spcPct val="200000"/>
                        </a:lnSpc>
                        <a:spcAft>
                          <a:spcPts val="1000"/>
                        </a:spcAft>
                      </a:pPr>
                      <a:r>
                        <a:rPr lang="en-US" sz="1800" dirty="0">
                          <a:effectLst/>
                        </a:rPr>
                        <a:t> </a:t>
                      </a:r>
                      <a:endParaRPr lang="de-DE" sz="1800" dirty="0">
                        <a:effectLst/>
                        <a:latin typeface="Calibri"/>
                        <a:ea typeface="Calibri"/>
                        <a:cs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24</a:t>
            </a:fld>
            <a:endParaRPr lang="en-US"/>
          </a:p>
        </p:txBody>
      </p:sp>
      <p:sp>
        <p:nvSpPr>
          <p:cNvPr id="3" name="Textfeld 2"/>
          <p:cNvSpPr txBox="1"/>
          <p:nvPr/>
        </p:nvSpPr>
        <p:spPr>
          <a:xfrm>
            <a:off x="673100" y="4000500"/>
            <a:ext cx="8147052" cy="1846659"/>
          </a:xfrm>
          <a:prstGeom prst="rect">
            <a:avLst/>
          </a:prstGeom>
          <a:noFill/>
        </p:spPr>
        <p:txBody>
          <a:bodyPr wrap="square" rtlCol="0">
            <a:spAutoFit/>
          </a:bodyPr>
          <a:lstStyle/>
          <a:p>
            <a:r>
              <a:rPr lang="en-US" sz="2400" b="1" dirty="0"/>
              <a:t>bank reserves: </a:t>
            </a:r>
            <a:r>
              <a:rPr lang="en-US" sz="2400" dirty="0"/>
              <a:t>funds not loaned out by a private bank, but kept as vault cash or as deposit at the central bank</a:t>
            </a:r>
          </a:p>
          <a:p>
            <a:r>
              <a:rPr lang="en-US" sz="2400" dirty="0"/>
              <a:t>In most countries, banks are required to keep some share of their deposits as reserves – this is called </a:t>
            </a:r>
            <a:r>
              <a:rPr lang="en-US" sz="2400" b="1" dirty="0"/>
              <a:t>required reserves</a:t>
            </a:r>
          </a:p>
          <a:p>
            <a:endParaRPr lang="en-US" dirty="0"/>
          </a:p>
        </p:txBody>
      </p:sp>
    </p:spTree>
    <p:extLst>
      <p:ext uri="{BB962C8B-B14F-4D97-AF65-F5344CB8AC3E}">
        <p14:creationId xmlns:p14="http://schemas.microsoft.com/office/powerpoint/2010/main" val="10360215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a:t>How </a:t>
            </a:r>
            <a:r>
              <a:rPr lang="en-US" dirty="0" smtClean="0"/>
              <a:t>Commercial Banks Earn Profits</a:t>
            </a:r>
            <a:endParaRPr lang="en-US" dirty="0"/>
          </a:p>
        </p:txBody>
      </p:sp>
      <p:sp>
        <p:nvSpPr>
          <p:cNvPr id="3" name="Inhaltsplatzhalter 2"/>
          <p:cNvSpPr>
            <a:spLocks noGrp="1"/>
          </p:cNvSpPr>
          <p:nvPr>
            <p:ph idx="1"/>
          </p:nvPr>
        </p:nvSpPr>
        <p:spPr/>
        <p:txBody>
          <a:bodyPr>
            <a:normAutofit/>
          </a:bodyPr>
          <a:lstStyle/>
          <a:p>
            <a:pPr marL="514350" indent="-457200"/>
            <a:r>
              <a:rPr lang="en-US" dirty="0"/>
              <a:t>G</a:t>
            </a:r>
            <a:r>
              <a:rPr lang="en-US" dirty="0" smtClean="0"/>
              <a:t>overnment bonds</a:t>
            </a:r>
          </a:p>
          <a:p>
            <a:pPr marL="914400" lvl="1" indent="-457200"/>
            <a:r>
              <a:rPr lang="en-US" dirty="0" smtClean="0"/>
              <a:t>Earn interest by lending money to national governments</a:t>
            </a:r>
          </a:p>
          <a:p>
            <a:pPr marL="914400" lvl="1" indent="-457200"/>
            <a:r>
              <a:rPr lang="en-US" dirty="0" smtClean="0"/>
              <a:t>Relatively </a:t>
            </a:r>
            <a:r>
              <a:rPr lang="en-US" dirty="0"/>
              <a:t>safe and </a:t>
            </a:r>
            <a:r>
              <a:rPr lang="en-US" dirty="0" smtClean="0"/>
              <a:t>liquid</a:t>
            </a:r>
            <a:endParaRPr lang="en-US" dirty="0"/>
          </a:p>
          <a:p>
            <a:pPr marL="514350" indent="-457200"/>
            <a:r>
              <a:rPr lang="en-US" dirty="0"/>
              <a:t>Portfolio of loans</a:t>
            </a:r>
          </a:p>
          <a:p>
            <a:pPr lvl="1"/>
            <a:r>
              <a:rPr lang="en-US" dirty="0" smtClean="0"/>
              <a:t>Funds </a:t>
            </a:r>
            <a:r>
              <a:rPr lang="en-US" dirty="0"/>
              <a:t>that are owed to the bank by businesses, households, nonprofits, or nonfederal levels of government</a:t>
            </a:r>
            <a:r>
              <a:rPr lang="de-DE" dirty="0"/>
              <a:t> </a:t>
            </a:r>
            <a:r>
              <a:rPr lang="en-US" dirty="0"/>
              <a:t>	</a:t>
            </a:r>
            <a:endParaRPr lang="en-US" dirty="0" smtClean="0"/>
          </a:p>
          <a:p>
            <a:pPr lvl="1"/>
            <a:r>
              <a:rPr lang="en-US" dirty="0" smtClean="0"/>
              <a:t>Less liquid than government bonds</a:t>
            </a:r>
          </a:p>
          <a:p>
            <a:pPr lvl="1"/>
            <a:r>
              <a:rPr lang="en-US" dirty="0" smtClean="0"/>
              <a:t>Major asset and major way to make earnings</a:t>
            </a:r>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25</a:t>
            </a:fld>
            <a:endParaRPr lang="en-US"/>
          </a:p>
        </p:txBody>
      </p:sp>
    </p:spTree>
    <p:extLst>
      <p:ext uri="{BB962C8B-B14F-4D97-AF65-F5344CB8AC3E}">
        <p14:creationId xmlns:p14="http://schemas.microsoft.com/office/powerpoint/2010/main" val="3172178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Table 11.2 Bank Types</a:t>
            </a:r>
            <a:r>
              <a:rPr lang="de-DE" dirty="0"/>
              <a:t> </a:t>
            </a: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1957608291"/>
              </p:ext>
            </p:extLst>
          </p:nvPr>
        </p:nvGraphicFramePr>
        <p:xfrm>
          <a:off x="457200" y="1341438"/>
          <a:ext cx="8362950" cy="5049520"/>
        </p:xfrm>
        <a:graphic>
          <a:graphicData uri="http://schemas.openxmlformats.org/drawingml/2006/table">
            <a:tbl>
              <a:tblPr firstRow="1" bandRow="1">
                <a:tableStyleId>{5FD0F851-EC5A-4D38-B0AD-8093EC10F338}</a:tableStyleId>
              </a:tblPr>
              <a:tblGrid>
                <a:gridCol w="2141295"/>
                <a:gridCol w="6221655"/>
              </a:tblGrid>
              <a:tr h="370840">
                <a:tc>
                  <a:txBody>
                    <a:bodyPr/>
                    <a:lstStyle/>
                    <a:p>
                      <a:pPr>
                        <a:lnSpc>
                          <a:spcPct val="130000"/>
                        </a:lnSpc>
                        <a:spcAft>
                          <a:spcPts val="1000"/>
                        </a:spcAft>
                      </a:pPr>
                      <a:r>
                        <a:rPr lang="en-US" sz="1800" dirty="0">
                          <a:effectLst/>
                        </a:rPr>
                        <a:t> </a:t>
                      </a:r>
                      <a:endParaRPr lang="de-DE" sz="1800" dirty="0">
                        <a:effectLst/>
                        <a:latin typeface="Calibri"/>
                        <a:ea typeface="Calibri"/>
                        <a:cs typeface="Times New Roman"/>
                      </a:endParaRPr>
                    </a:p>
                  </a:txBody>
                  <a:tcPr marL="68580" marR="68580" marT="0" marB="0"/>
                </a:tc>
                <a:tc>
                  <a:txBody>
                    <a:bodyPr/>
                    <a:lstStyle/>
                    <a:p>
                      <a:pPr>
                        <a:lnSpc>
                          <a:spcPct val="130000"/>
                        </a:lnSpc>
                        <a:spcAft>
                          <a:spcPts val="1000"/>
                        </a:spcAft>
                      </a:pPr>
                      <a:r>
                        <a:rPr lang="en-US" sz="1800">
                          <a:effectLst/>
                        </a:rPr>
                        <a:t>Chief Functions</a:t>
                      </a:r>
                      <a:endParaRPr lang="de-DE" sz="1800">
                        <a:effectLst/>
                        <a:latin typeface="Calibri"/>
                        <a:ea typeface="Calibri"/>
                        <a:cs typeface="Times New Roman"/>
                      </a:endParaRPr>
                    </a:p>
                  </a:txBody>
                  <a:tcPr marL="68580" marR="68580" marT="0" marB="0"/>
                </a:tc>
              </a:tr>
              <a:tr h="370840">
                <a:tc>
                  <a:txBody>
                    <a:bodyPr/>
                    <a:lstStyle/>
                    <a:p>
                      <a:pPr>
                        <a:lnSpc>
                          <a:spcPct val="130000"/>
                        </a:lnSpc>
                        <a:spcAft>
                          <a:spcPts val="1000"/>
                        </a:spcAft>
                      </a:pPr>
                      <a:r>
                        <a:rPr lang="en-US" sz="1800" dirty="0" smtClean="0">
                          <a:effectLst/>
                        </a:rPr>
                        <a:t>Retail banks</a:t>
                      </a:r>
                      <a:endParaRPr lang="de-DE" sz="1800" dirty="0">
                        <a:effectLst/>
                        <a:latin typeface="Calibri"/>
                        <a:ea typeface="Calibri"/>
                        <a:cs typeface="Times New Roman"/>
                      </a:endParaRPr>
                    </a:p>
                  </a:txBody>
                  <a:tcPr marL="68580" marR="68580" marT="0" marB="0"/>
                </a:tc>
                <a:tc>
                  <a:txBody>
                    <a:bodyPr/>
                    <a:lstStyle/>
                    <a:p>
                      <a:pPr>
                        <a:lnSpc>
                          <a:spcPct val="130000"/>
                        </a:lnSpc>
                        <a:spcAft>
                          <a:spcPts val="1000"/>
                        </a:spcAft>
                      </a:pPr>
                      <a:r>
                        <a:rPr lang="en-US" sz="1800">
                          <a:effectLst/>
                        </a:rPr>
                        <a:t>Safekeeping of money, checking accounts, loans</a:t>
                      </a:r>
                      <a:endParaRPr lang="de-DE" sz="1800">
                        <a:effectLst/>
                        <a:latin typeface="Calibri"/>
                        <a:ea typeface="Calibri"/>
                        <a:cs typeface="Times New Roman"/>
                      </a:endParaRPr>
                    </a:p>
                  </a:txBody>
                  <a:tcPr marL="68580" marR="68580" marT="0" marB="0"/>
                </a:tc>
              </a:tr>
              <a:tr h="370840">
                <a:tc>
                  <a:txBody>
                    <a:bodyPr/>
                    <a:lstStyle/>
                    <a:p>
                      <a:pPr>
                        <a:lnSpc>
                          <a:spcPct val="130000"/>
                        </a:lnSpc>
                        <a:spcAft>
                          <a:spcPts val="1000"/>
                        </a:spcAft>
                      </a:pPr>
                      <a:r>
                        <a:rPr lang="en-US" sz="1800">
                          <a:effectLst/>
                        </a:rPr>
                        <a:t>Savings banks</a:t>
                      </a:r>
                      <a:endParaRPr lang="de-DE" sz="1800">
                        <a:effectLst/>
                        <a:latin typeface="Calibri"/>
                        <a:ea typeface="Calibri"/>
                        <a:cs typeface="Times New Roman"/>
                      </a:endParaRPr>
                    </a:p>
                  </a:txBody>
                  <a:tcPr marL="68580" marR="68580" marT="0" marB="0"/>
                </a:tc>
                <a:tc>
                  <a:txBody>
                    <a:bodyPr/>
                    <a:lstStyle/>
                    <a:p>
                      <a:pPr>
                        <a:lnSpc>
                          <a:spcPct val="130000"/>
                        </a:lnSpc>
                        <a:spcAft>
                          <a:spcPts val="1000"/>
                        </a:spcAft>
                      </a:pPr>
                      <a:r>
                        <a:rPr lang="en-US" sz="1800">
                          <a:effectLst/>
                        </a:rPr>
                        <a:t>Similar to retail bank but specializing in loans, particularly mortgages and loans to small and medium sized businesses</a:t>
                      </a:r>
                      <a:endParaRPr lang="de-DE" sz="1800">
                        <a:effectLst/>
                        <a:latin typeface="Calibri"/>
                        <a:ea typeface="Calibri"/>
                        <a:cs typeface="Times New Roman"/>
                      </a:endParaRPr>
                    </a:p>
                  </a:txBody>
                  <a:tcPr marL="68580" marR="68580" marT="0" marB="0"/>
                </a:tc>
              </a:tr>
              <a:tr h="370840">
                <a:tc>
                  <a:txBody>
                    <a:bodyPr/>
                    <a:lstStyle/>
                    <a:p>
                      <a:pPr>
                        <a:lnSpc>
                          <a:spcPct val="130000"/>
                        </a:lnSpc>
                        <a:spcAft>
                          <a:spcPts val="1000"/>
                        </a:spcAft>
                      </a:pPr>
                      <a:r>
                        <a:rPr lang="en-US" sz="1800">
                          <a:effectLst/>
                        </a:rPr>
                        <a:t>Cooperative banks</a:t>
                      </a:r>
                      <a:endParaRPr lang="de-DE" sz="1800">
                        <a:effectLst/>
                        <a:latin typeface="Calibri"/>
                        <a:ea typeface="Calibri"/>
                        <a:cs typeface="Times New Roman"/>
                      </a:endParaRPr>
                    </a:p>
                  </a:txBody>
                  <a:tcPr marL="68580" marR="68580" marT="0" marB="0"/>
                </a:tc>
                <a:tc>
                  <a:txBody>
                    <a:bodyPr/>
                    <a:lstStyle/>
                    <a:p>
                      <a:pPr>
                        <a:lnSpc>
                          <a:spcPct val="130000"/>
                        </a:lnSpc>
                        <a:spcAft>
                          <a:spcPts val="1000"/>
                        </a:spcAft>
                      </a:pPr>
                      <a:r>
                        <a:rPr lang="en-US" sz="1800">
                          <a:effectLst/>
                        </a:rPr>
                        <a:t>Same as a retail bank, but cooperatively owned by customers</a:t>
                      </a:r>
                      <a:endParaRPr lang="de-DE" sz="1800">
                        <a:effectLst/>
                        <a:latin typeface="Calibri"/>
                        <a:ea typeface="Calibri"/>
                        <a:cs typeface="Times New Roman"/>
                      </a:endParaRPr>
                    </a:p>
                  </a:txBody>
                  <a:tcPr marL="68580" marR="68580" marT="0" marB="0"/>
                </a:tc>
              </a:tr>
              <a:tr h="370840">
                <a:tc>
                  <a:txBody>
                    <a:bodyPr/>
                    <a:lstStyle/>
                    <a:p>
                      <a:pPr>
                        <a:lnSpc>
                          <a:spcPct val="130000"/>
                        </a:lnSpc>
                        <a:spcAft>
                          <a:spcPts val="1000"/>
                        </a:spcAft>
                      </a:pPr>
                      <a:r>
                        <a:rPr lang="en-US" sz="1800" dirty="0" smtClean="0">
                          <a:effectLst/>
                        </a:rPr>
                        <a:t>Private banks</a:t>
                      </a:r>
                      <a:endParaRPr lang="de-DE" sz="1800" dirty="0">
                        <a:effectLst/>
                        <a:latin typeface="Calibri"/>
                        <a:ea typeface="Calibri"/>
                        <a:cs typeface="Times New Roman"/>
                      </a:endParaRPr>
                    </a:p>
                  </a:txBody>
                  <a:tcPr marL="68580" marR="68580" marT="0" marB="0"/>
                </a:tc>
                <a:tc>
                  <a:txBody>
                    <a:bodyPr/>
                    <a:lstStyle/>
                    <a:p>
                      <a:pPr>
                        <a:lnSpc>
                          <a:spcPct val="130000"/>
                        </a:lnSpc>
                        <a:spcAft>
                          <a:spcPts val="1000"/>
                        </a:spcAft>
                      </a:pPr>
                      <a:r>
                        <a:rPr lang="en-US" sz="1800">
                          <a:effectLst/>
                        </a:rPr>
                        <a:t>Caters almost exclusively to high net worth individuals; functions extend beyond traditional banking into variety of financial services</a:t>
                      </a:r>
                      <a:endParaRPr lang="de-DE" sz="1800">
                        <a:effectLst/>
                        <a:latin typeface="Calibri"/>
                        <a:ea typeface="Calibri"/>
                        <a:cs typeface="Times New Roman"/>
                      </a:endParaRPr>
                    </a:p>
                  </a:txBody>
                  <a:tcPr marL="68580" marR="68580" marT="0" marB="0"/>
                </a:tc>
              </a:tr>
              <a:tr h="370840">
                <a:tc>
                  <a:txBody>
                    <a:bodyPr/>
                    <a:lstStyle/>
                    <a:p>
                      <a:pPr>
                        <a:lnSpc>
                          <a:spcPct val="130000"/>
                        </a:lnSpc>
                        <a:spcAft>
                          <a:spcPts val="1000"/>
                        </a:spcAft>
                      </a:pPr>
                      <a:r>
                        <a:rPr lang="en-US" sz="1800" dirty="0" smtClean="0">
                          <a:effectLst/>
                        </a:rPr>
                        <a:t>Investment banks</a:t>
                      </a:r>
                      <a:endParaRPr lang="de-DE" sz="1800" dirty="0">
                        <a:effectLst/>
                        <a:latin typeface="Calibri"/>
                        <a:ea typeface="Calibri"/>
                        <a:cs typeface="Times New Roman"/>
                      </a:endParaRPr>
                    </a:p>
                  </a:txBody>
                  <a:tcPr marL="68580" marR="68580" marT="0" marB="0"/>
                </a:tc>
                <a:tc>
                  <a:txBody>
                    <a:bodyPr/>
                    <a:lstStyle/>
                    <a:p>
                      <a:pPr>
                        <a:lnSpc>
                          <a:spcPct val="130000"/>
                        </a:lnSpc>
                        <a:spcAft>
                          <a:spcPts val="1000"/>
                        </a:spcAft>
                      </a:pPr>
                      <a:r>
                        <a:rPr lang="en-US" sz="1800">
                          <a:effectLst/>
                        </a:rPr>
                        <a:t>No traditional banking functions; involved in underwriting and issuing securities, assistance with company mergers and acquisitions, market making, and general advice to corporations</a:t>
                      </a:r>
                      <a:endParaRPr lang="de-DE" sz="1800">
                        <a:effectLst/>
                        <a:latin typeface="Calibri"/>
                        <a:ea typeface="Calibri"/>
                        <a:cs typeface="Times New Roman"/>
                      </a:endParaRPr>
                    </a:p>
                  </a:txBody>
                  <a:tcPr marL="68580" marR="68580" marT="0" marB="0"/>
                </a:tc>
              </a:tr>
              <a:tr h="370840">
                <a:tc>
                  <a:txBody>
                    <a:bodyPr/>
                    <a:lstStyle/>
                    <a:p>
                      <a:pPr>
                        <a:lnSpc>
                          <a:spcPct val="130000"/>
                        </a:lnSpc>
                        <a:spcAft>
                          <a:spcPts val="1000"/>
                        </a:spcAft>
                      </a:pPr>
                      <a:r>
                        <a:rPr lang="en-US" sz="1800" dirty="0" smtClean="0">
                          <a:effectLst/>
                        </a:rPr>
                        <a:t>Universal banks</a:t>
                      </a:r>
                      <a:endParaRPr lang="de-DE" sz="1800" dirty="0">
                        <a:effectLst/>
                        <a:latin typeface="Calibri"/>
                        <a:ea typeface="Calibri"/>
                        <a:cs typeface="Times New Roman"/>
                      </a:endParaRPr>
                    </a:p>
                  </a:txBody>
                  <a:tcPr marL="68580" marR="68580" marT="0" marB="0"/>
                </a:tc>
                <a:tc>
                  <a:txBody>
                    <a:bodyPr/>
                    <a:lstStyle/>
                    <a:p>
                      <a:pPr>
                        <a:lnSpc>
                          <a:spcPct val="130000"/>
                        </a:lnSpc>
                        <a:spcAft>
                          <a:spcPts val="1000"/>
                        </a:spcAft>
                      </a:pPr>
                      <a:r>
                        <a:rPr lang="en-US" sz="1800">
                          <a:effectLst/>
                        </a:rPr>
                        <a:t>Covering both investment and retail banking services</a:t>
                      </a:r>
                      <a:endParaRPr lang="de-DE" sz="1800">
                        <a:effectLst/>
                        <a:latin typeface="Calibri"/>
                        <a:ea typeface="Calibri"/>
                        <a:cs typeface="Times New Roman"/>
                      </a:endParaRPr>
                    </a:p>
                  </a:txBody>
                  <a:tcPr marL="68580" marR="68580" marT="0" marB="0"/>
                </a:tc>
              </a:tr>
              <a:tr h="370840">
                <a:tc>
                  <a:txBody>
                    <a:bodyPr/>
                    <a:lstStyle/>
                    <a:p>
                      <a:pPr>
                        <a:lnSpc>
                          <a:spcPct val="130000"/>
                        </a:lnSpc>
                        <a:spcAft>
                          <a:spcPts val="1000"/>
                        </a:spcAft>
                      </a:pPr>
                      <a:r>
                        <a:rPr lang="en-US" sz="1800" dirty="0" smtClean="0">
                          <a:effectLst/>
                        </a:rPr>
                        <a:t>Central banks</a:t>
                      </a:r>
                      <a:endParaRPr lang="de-DE" sz="1800" dirty="0">
                        <a:effectLst/>
                        <a:latin typeface="Calibri"/>
                        <a:ea typeface="Calibri"/>
                        <a:cs typeface="Times New Roman"/>
                      </a:endParaRPr>
                    </a:p>
                  </a:txBody>
                  <a:tcPr marL="68580" marR="68580" marT="0" marB="0"/>
                </a:tc>
                <a:tc>
                  <a:txBody>
                    <a:bodyPr/>
                    <a:lstStyle/>
                    <a:p>
                      <a:pPr>
                        <a:lnSpc>
                          <a:spcPct val="130000"/>
                        </a:lnSpc>
                        <a:spcAft>
                          <a:spcPts val="1000"/>
                        </a:spcAft>
                      </a:pPr>
                      <a:r>
                        <a:rPr lang="en-US" sz="1800" dirty="0">
                          <a:effectLst/>
                        </a:rPr>
                        <a:t>Overseeing the monetary stability of the national economy by setting interest rates and providing liquidity to commercial banks</a:t>
                      </a:r>
                      <a:endParaRPr lang="de-DE" sz="1800" dirty="0">
                        <a:effectLst/>
                        <a:latin typeface="Calibri"/>
                        <a:ea typeface="Calibri"/>
                        <a:cs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26</a:t>
            </a:fld>
            <a:endParaRPr lang="en-US"/>
          </a:p>
        </p:txBody>
      </p:sp>
    </p:spTree>
    <p:extLst>
      <p:ext uri="{BB962C8B-B14F-4D97-AF65-F5344CB8AC3E}">
        <p14:creationId xmlns:p14="http://schemas.microsoft.com/office/powerpoint/2010/main" val="16332681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Banks and </a:t>
            </a:r>
            <a:r>
              <a:rPr lang="en-US" dirty="0" smtClean="0"/>
              <a:t>Their </a:t>
            </a:r>
            <a:r>
              <a:rPr lang="en-US" dirty="0"/>
              <a:t>A</a:t>
            </a:r>
            <a:r>
              <a:rPr lang="en-US" dirty="0" smtClean="0"/>
              <a:t>ctivities </a:t>
            </a:r>
            <a:r>
              <a:rPr lang="en-US" dirty="0"/>
              <a:t>H</a:t>
            </a:r>
            <a:r>
              <a:rPr lang="en-US" dirty="0" smtClean="0"/>
              <a:t>ave </a:t>
            </a:r>
            <a:r>
              <a:rPr lang="en-US" dirty="0"/>
              <a:t>B</a:t>
            </a:r>
            <a:r>
              <a:rPr lang="en-US" dirty="0" smtClean="0"/>
              <a:t>een </a:t>
            </a:r>
            <a:r>
              <a:rPr lang="en-US" dirty="0"/>
              <a:t>and </a:t>
            </a:r>
            <a:r>
              <a:rPr lang="en-US" dirty="0" smtClean="0"/>
              <a:t>Still </a:t>
            </a:r>
            <a:r>
              <a:rPr lang="en-US" dirty="0"/>
              <a:t>A</a:t>
            </a:r>
            <a:r>
              <a:rPr lang="en-US" dirty="0" smtClean="0"/>
              <a:t>re </a:t>
            </a:r>
            <a:r>
              <a:rPr lang="en-US" dirty="0"/>
              <a:t>H</a:t>
            </a:r>
            <a:r>
              <a:rPr lang="en-US" dirty="0" smtClean="0"/>
              <a:t>eavily </a:t>
            </a:r>
            <a:r>
              <a:rPr lang="en-US" dirty="0"/>
              <a:t>R</a:t>
            </a:r>
            <a:r>
              <a:rPr lang="en-US" dirty="0" smtClean="0"/>
              <a:t>egulated</a:t>
            </a:r>
            <a:r>
              <a:rPr lang="de-DE" dirty="0" smtClean="0"/>
              <a:t> </a:t>
            </a:r>
            <a:endParaRPr lang="en-US" dirty="0"/>
          </a:p>
        </p:txBody>
      </p:sp>
      <p:sp>
        <p:nvSpPr>
          <p:cNvPr id="3" name="Inhaltsplatzhalter 2"/>
          <p:cNvSpPr>
            <a:spLocks noGrp="1"/>
          </p:cNvSpPr>
          <p:nvPr>
            <p:ph idx="1"/>
          </p:nvPr>
        </p:nvSpPr>
        <p:spPr/>
        <p:txBody>
          <a:bodyPr>
            <a:noAutofit/>
          </a:bodyPr>
          <a:lstStyle/>
          <a:p>
            <a:r>
              <a:rPr lang="en-US" dirty="0"/>
              <a:t>R</a:t>
            </a:r>
            <a:r>
              <a:rPr lang="en-US" dirty="0" smtClean="0"/>
              <a:t>ules </a:t>
            </a:r>
            <a:r>
              <a:rPr lang="en-US" dirty="0"/>
              <a:t>about </a:t>
            </a:r>
            <a:endParaRPr lang="en-US" dirty="0" smtClean="0"/>
          </a:p>
          <a:p>
            <a:pPr lvl="1"/>
            <a:r>
              <a:rPr lang="en-US" dirty="0" smtClean="0"/>
              <a:t>minimum reserves, capital requirement</a:t>
            </a:r>
            <a:r>
              <a:rPr lang="de-DE" dirty="0" smtClean="0"/>
              <a:t>, </a:t>
            </a:r>
            <a:r>
              <a:rPr lang="en-US" dirty="0" smtClean="0"/>
              <a:t>qualification of the management</a:t>
            </a:r>
          </a:p>
          <a:p>
            <a:r>
              <a:rPr lang="en-US" dirty="0" smtClean="0"/>
              <a:t>After WWII, </a:t>
            </a:r>
            <a:r>
              <a:rPr lang="en-US" dirty="0"/>
              <a:t>binding ceilings for interest rates on deposits and loans</a:t>
            </a:r>
            <a:r>
              <a:rPr lang="de-DE" dirty="0"/>
              <a:t> </a:t>
            </a:r>
            <a:endParaRPr lang="en-US" dirty="0" smtClean="0"/>
          </a:p>
          <a:p>
            <a:r>
              <a:rPr lang="en-US" dirty="0" smtClean="0"/>
              <a:t>USA: Banking Act (Glass</a:t>
            </a:r>
            <a:r>
              <a:rPr lang="en-US" dirty="0"/>
              <a:t>-</a:t>
            </a:r>
            <a:r>
              <a:rPr lang="en-US" dirty="0" err="1"/>
              <a:t>Steagall</a:t>
            </a:r>
            <a:r>
              <a:rPr lang="en-US" dirty="0"/>
              <a:t> </a:t>
            </a:r>
            <a:r>
              <a:rPr lang="en-US" dirty="0" smtClean="0"/>
              <a:t>Act) of 1933: </a:t>
            </a:r>
            <a:br>
              <a:rPr lang="en-US" dirty="0" smtClean="0"/>
            </a:br>
            <a:r>
              <a:rPr lang="en-US" dirty="0" smtClean="0"/>
              <a:t>separation of commercial and investment banking</a:t>
            </a:r>
          </a:p>
          <a:p>
            <a:r>
              <a:rPr lang="en-US" dirty="0" smtClean="0"/>
              <a:t>Wave of deregulation in the 1990s</a:t>
            </a:r>
          </a:p>
          <a:p>
            <a:r>
              <a:rPr lang="en-US" dirty="0" smtClean="0"/>
              <a:t>Re-regulations after the financial and economic crisis 2008-09</a:t>
            </a:r>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27</a:t>
            </a:fld>
            <a:endParaRPr lang="en-US"/>
          </a:p>
        </p:txBody>
      </p:sp>
    </p:spTree>
    <p:extLst>
      <p:ext uri="{BB962C8B-B14F-4D97-AF65-F5344CB8AC3E}">
        <p14:creationId xmlns:p14="http://schemas.microsoft.com/office/powerpoint/2010/main" val="223413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How Commercial Banks Create Money</a:t>
            </a:r>
            <a:endParaRPr lang="en-US" dirty="0"/>
          </a:p>
        </p:txBody>
      </p:sp>
      <p:sp>
        <p:nvSpPr>
          <p:cNvPr id="3" name="Inhaltsplatzhalter 2"/>
          <p:cNvSpPr>
            <a:spLocks noGrp="1"/>
          </p:cNvSpPr>
          <p:nvPr>
            <p:ph idx="1"/>
          </p:nvPr>
        </p:nvSpPr>
        <p:spPr/>
        <p:txBody>
          <a:bodyPr>
            <a:normAutofit/>
          </a:bodyPr>
          <a:lstStyle/>
          <a:p>
            <a:r>
              <a:rPr lang="en-GB" dirty="0" smtClean="0"/>
              <a:t>When a commercial bank decides to make a loan, it credits the amount to the checking account</a:t>
            </a:r>
          </a:p>
          <a:p>
            <a:pPr lvl="1"/>
            <a:r>
              <a:rPr lang="en-GB" dirty="0" smtClean="0"/>
              <a:t>With the stroke of a key, deposit money is created!</a:t>
            </a:r>
          </a:p>
          <a:p>
            <a:pPr lvl="1"/>
            <a:r>
              <a:rPr lang="en-GB" dirty="0" smtClean="0"/>
              <a:t>This increases M1</a:t>
            </a:r>
          </a:p>
          <a:p>
            <a:r>
              <a:rPr lang="en-GB" dirty="0" smtClean="0"/>
              <a:t>Hence, commercial banks can create money!</a:t>
            </a:r>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28</a:t>
            </a:fld>
            <a:endParaRPr lang="en-US"/>
          </a:p>
        </p:txBody>
      </p:sp>
    </p:spTree>
    <p:extLst>
      <p:ext uri="{BB962C8B-B14F-4D97-AF65-F5344CB8AC3E}">
        <p14:creationId xmlns:p14="http://schemas.microsoft.com/office/powerpoint/2010/main" val="954186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The Central Bank </a:t>
            </a:r>
            <a:r>
              <a:rPr lang="de-DE" dirty="0" err="1" smtClean="0"/>
              <a:t>and</a:t>
            </a:r>
            <a:r>
              <a:rPr lang="de-DE" dirty="0" smtClean="0"/>
              <a:t> Commercial Banks‘ Money </a:t>
            </a:r>
            <a:r>
              <a:rPr lang="de-DE" dirty="0" err="1" smtClean="0"/>
              <a:t>Creation</a:t>
            </a:r>
            <a:endParaRPr lang="de-DE" dirty="0"/>
          </a:p>
        </p:txBody>
      </p:sp>
      <p:sp>
        <p:nvSpPr>
          <p:cNvPr id="3" name="Inhaltsplatzhalter 2"/>
          <p:cNvSpPr>
            <a:spLocks noGrp="1"/>
          </p:cNvSpPr>
          <p:nvPr>
            <p:ph idx="1"/>
          </p:nvPr>
        </p:nvSpPr>
        <p:spPr/>
        <p:txBody>
          <a:bodyPr>
            <a:normAutofit fontScale="92500" lnSpcReduction="10000"/>
          </a:bodyPr>
          <a:lstStyle/>
          <a:p>
            <a:r>
              <a:rPr lang="en-US" dirty="0" smtClean="0"/>
              <a:t>In </a:t>
            </a:r>
            <a:r>
              <a:rPr lang="en-US" dirty="0"/>
              <a:t>the euro area (and other jurisdictions), </a:t>
            </a:r>
            <a:r>
              <a:rPr lang="en-GB" dirty="0"/>
              <a:t>commercial banks are required to hold a certain share of their deposits as </a:t>
            </a:r>
            <a:r>
              <a:rPr lang="en-GB" b="1" dirty="0"/>
              <a:t>reserves</a:t>
            </a:r>
            <a:r>
              <a:rPr lang="de-DE" dirty="0"/>
              <a:t> </a:t>
            </a:r>
            <a:endParaRPr lang="de-DE" dirty="0" smtClean="0"/>
          </a:p>
          <a:p>
            <a:r>
              <a:rPr lang="de-DE" dirty="0" smtClean="0"/>
              <a:t>Banks </a:t>
            </a:r>
            <a:r>
              <a:rPr lang="de-DE" dirty="0" err="1" smtClean="0"/>
              <a:t>need</a:t>
            </a:r>
            <a:r>
              <a:rPr lang="de-DE" dirty="0" smtClean="0"/>
              <a:t> </a:t>
            </a:r>
            <a:r>
              <a:rPr lang="de-DE" dirty="0" err="1" smtClean="0"/>
              <a:t>to</a:t>
            </a:r>
            <a:r>
              <a:rPr lang="de-DE" dirty="0" smtClean="0"/>
              <a:t> </a:t>
            </a:r>
            <a:r>
              <a:rPr lang="de-DE" dirty="0" err="1" smtClean="0"/>
              <a:t>borrow</a:t>
            </a:r>
            <a:r>
              <a:rPr lang="de-DE" dirty="0" smtClean="0"/>
              <a:t> </a:t>
            </a:r>
            <a:r>
              <a:rPr lang="de-DE" dirty="0" err="1" smtClean="0"/>
              <a:t>these</a:t>
            </a:r>
            <a:r>
              <a:rPr lang="de-DE" dirty="0" smtClean="0"/>
              <a:t> </a:t>
            </a:r>
            <a:r>
              <a:rPr lang="de-DE" dirty="0" err="1" smtClean="0"/>
              <a:t>reserves</a:t>
            </a:r>
            <a:endParaRPr lang="de-DE" dirty="0" smtClean="0"/>
          </a:p>
          <a:p>
            <a:pPr lvl="1"/>
            <a:r>
              <a:rPr lang="de-DE" dirty="0" err="1" smtClean="0"/>
              <a:t>From</a:t>
            </a:r>
            <a:r>
              <a:rPr lang="de-DE" dirty="0" smtClean="0"/>
              <a:t> </a:t>
            </a:r>
            <a:r>
              <a:rPr lang="de-DE" dirty="0" err="1" smtClean="0"/>
              <a:t>other</a:t>
            </a:r>
            <a:r>
              <a:rPr lang="de-DE" dirty="0" smtClean="0"/>
              <a:t> </a:t>
            </a:r>
            <a:r>
              <a:rPr lang="de-DE" dirty="0" err="1" smtClean="0"/>
              <a:t>banks</a:t>
            </a:r>
            <a:endParaRPr lang="de-DE" dirty="0" smtClean="0"/>
          </a:p>
          <a:p>
            <a:pPr lvl="1"/>
            <a:r>
              <a:rPr lang="de-DE" dirty="0" err="1" smtClean="0"/>
              <a:t>From</a:t>
            </a:r>
            <a:r>
              <a:rPr lang="de-DE" dirty="0" smtClean="0"/>
              <a:t> </a:t>
            </a:r>
            <a:r>
              <a:rPr lang="de-DE" dirty="0" err="1" smtClean="0"/>
              <a:t>the</a:t>
            </a:r>
            <a:r>
              <a:rPr lang="de-DE" dirty="0" smtClean="0"/>
              <a:t> ECB</a:t>
            </a:r>
            <a:endParaRPr lang="de-DE" dirty="0"/>
          </a:p>
          <a:p>
            <a:r>
              <a:rPr lang="en-GB" dirty="0" smtClean="0"/>
              <a:t>These </a:t>
            </a:r>
            <a:r>
              <a:rPr lang="en-GB" dirty="0"/>
              <a:t>reserves </a:t>
            </a:r>
            <a:r>
              <a:rPr lang="en-GB" b="1" dirty="0"/>
              <a:t>do not</a:t>
            </a:r>
            <a:r>
              <a:rPr lang="en-GB" dirty="0"/>
              <a:t> need to be available at the time when a deposit or a loan is made, but have to be put in the account within a certain </a:t>
            </a:r>
            <a:r>
              <a:rPr lang="en-GB" dirty="0" smtClean="0"/>
              <a:t>time</a:t>
            </a:r>
          </a:p>
          <a:p>
            <a:r>
              <a:rPr lang="en-GB" dirty="0" smtClean="0"/>
              <a:t>If commercial banks need cash, they have to borrow it from the ECB</a:t>
            </a:r>
          </a:p>
          <a:p>
            <a:endParaRPr lang="en-GB" dirty="0"/>
          </a:p>
          <a:p>
            <a:endParaRPr lang="de-DE"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29</a:t>
            </a:fld>
            <a:endParaRPr lang="en-US"/>
          </a:p>
        </p:txBody>
      </p:sp>
    </p:spTree>
    <p:extLst>
      <p:ext uri="{BB962C8B-B14F-4D97-AF65-F5344CB8AC3E}">
        <p14:creationId xmlns:p14="http://schemas.microsoft.com/office/powerpoint/2010/main" val="17291989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en-US" dirty="0" smtClean="0"/>
              <a:t>Chapter 11</a:t>
            </a:r>
            <a:endParaRPr lang="en-US" dirty="0"/>
          </a:p>
        </p:txBody>
      </p:sp>
      <p:sp>
        <p:nvSpPr>
          <p:cNvPr id="5" name="Foliennummernplatzhalter 4"/>
          <p:cNvSpPr>
            <a:spLocks noGrp="1"/>
          </p:cNvSpPr>
          <p:nvPr>
            <p:ph type="sldNum" sz="quarter" idx="12"/>
          </p:nvPr>
        </p:nvSpPr>
        <p:spPr/>
        <p:txBody>
          <a:bodyPr/>
          <a:lstStyle/>
          <a:p>
            <a:fld id="{3E15599C-94B3-0649-9CFD-10A1C0F0AF72}" type="slidenum">
              <a:rPr lang="en-US" smtClean="0"/>
              <a:t>30</a:t>
            </a:fld>
            <a:endParaRPr lang="en-US" dirty="0"/>
          </a:p>
        </p:txBody>
      </p:sp>
      <p:grpSp>
        <p:nvGrpSpPr>
          <p:cNvPr id="12" name="Gruppierung 11"/>
          <p:cNvGrpSpPr/>
          <p:nvPr/>
        </p:nvGrpSpPr>
        <p:grpSpPr>
          <a:xfrm>
            <a:off x="2832100" y="215900"/>
            <a:ext cx="2946400" cy="1181100"/>
            <a:chOff x="2095500" y="965200"/>
            <a:chExt cx="2946400" cy="1181100"/>
          </a:xfrm>
        </p:grpSpPr>
        <p:sp>
          <p:nvSpPr>
            <p:cNvPr id="6" name="Rechteck 5"/>
            <p:cNvSpPr/>
            <p:nvPr/>
          </p:nvSpPr>
          <p:spPr>
            <a:xfrm>
              <a:off x="2197100" y="1993900"/>
              <a:ext cx="2755900" cy="152400"/>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8" name="Gleichschenkliges Dreieck 7"/>
            <p:cNvSpPr/>
            <p:nvPr/>
          </p:nvSpPr>
          <p:spPr>
            <a:xfrm>
              <a:off x="2095500" y="965200"/>
              <a:ext cx="2946400" cy="304800"/>
            </a:xfrm>
            <a:prstGeom prst="triangl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9" name="Rechteck 8"/>
            <p:cNvSpPr/>
            <p:nvPr/>
          </p:nvSpPr>
          <p:spPr>
            <a:xfrm flipH="1">
              <a:off x="2324100" y="1270000"/>
              <a:ext cx="127000" cy="723900"/>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0" name="Rechteck 9"/>
            <p:cNvSpPr/>
            <p:nvPr/>
          </p:nvSpPr>
          <p:spPr>
            <a:xfrm flipH="1">
              <a:off x="4711700" y="1270000"/>
              <a:ext cx="127000" cy="7239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1" name="Textfeld 10"/>
            <p:cNvSpPr txBox="1"/>
            <p:nvPr/>
          </p:nvSpPr>
          <p:spPr>
            <a:xfrm>
              <a:off x="2451100" y="1365766"/>
              <a:ext cx="2260600" cy="461665"/>
            </a:xfrm>
            <a:prstGeom prst="rect">
              <a:avLst/>
            </a:prstGeom>
            <a:noFill/>
            <a:ln>
              <a:noFill/>
            </a:ln>
          </p:spPr>
          <p:txBody>
            <a:bodyPr wrap="square" rtlCol="0">
              <a:spAutoFit/>
            </a:bodyPr>
            <a:lstStyle/>
            <a:p>
              <a:pPr algn="ctr"/>
              <a:r>
                <a:rPr lang="en-US" sz="2400" dirty="0" smtClean="0"/>
                <a:t>Central Bank</a:t>
              </a:r>
              <a:endParaRPr lang="en-US" sz="2400" dirty="0"/>
            </a:p>
          </p:txBody>
        </p:sp>
      </p:grpSp>
      <p:grpSp>
        <p:nvGrpSpPr>
          <p:cNvPr id="13" name="Gruppierung 12"/>
          <p:cNvGrpSpPr/>
          <p:nvPr/>
        </p:nvGrpSpPr>
        <p:grpSpPr>
          <a:xfrm>
            <a:off x="177800" y="4114800"/>
            <a:ext cx="2946400" cy="1181100"/>
            <a:chOff x="2095500" y="965200"/>
            <a:chExt cx="2946400" cy="1181100"/>
          </a:xfrm>
        </p:grpSpPr>
        <p:sp>
          <p:nvSpPr>
            <p:cNvPr id="14" name="Rechteck 13"/>
            <p:cNvSpPr/>
            <p:nvPr/>
          </p:nvSpPr>
          <p:spPr>
            <a:xfrm>
              <a:off x="2197100" y="1993900"/>
              <a:ext cx="2755900" cy="152400"/>
            </a:xfrm>
            <a:prstGeom prst="rect">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5" name="Gleichschenkliges Dreieck 14"/>
            <p:cNvSpPr/>
            <p:nvPr/>
          </p:nvSpPr>
          <p:spPr>
            <a:xfrm>
              <a:off x="2095500" y="965200"/>
              <a:ext cx="2946400" cy="304800"/>
            </a:xfrm>
            <a:prstGeom prst="triangl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6" name="Rechteck 15"/>
            <p:cNvSpPr/>
            <p:nvPr/>
          </p:nvSpPr>
          <p:spPr>
            <a:xfrm flipH="1">
              <a:off x="2324100" y="1270000"/>
              <a:ext cx="127000" cy="723900"/>
            </a:xfrm>
            <a:prstGeom prst="rect">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7" name="Rechteck 16"/>
            <p:cNvSpPr/>
            <p:nvPr/>
          </p:nvSpPr>
          <p:spPr>
            <a:xfrm flipH="1">
              <a:off x="4711700" y="1270000"/>
              <a:ext cx="127000" cy="723900"/>
            </a:xfrm>
            <a:prstGeom prst="rect">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8" name="Textfeld 17"/>
            <p:cNvSpPr txBox="1"/>
            <p:nvPr/>
          </p:nvSpPr>
          <p:spPr>
            <a:xfrm>
              <a:off x="2451100" y="1188303"/>
              <a:ext cx="2260600" cy="830997"/>
            </a:xfrm>
            <a:prstGeom prst="rect">
              <a:avLst/>
            </a:prstGeom>
            <a:noFill/>
            <a:ln>
              <a:noFill/>
            </a:ln>
          </p:spPr>
          <p:txBody>
            <a:bodyPr wrap="square" rtlCol="0">
              <a:spAutoFit/>
            </a:bodyPr>
            <a:lstStyle/>
            <a:p>
              <a:pPr algn="ctr"/>
              <a:r>
                <a:rPr lang="en-US" sz="2400" dirty="0" smtClean="0"/>
                <a:t>Commercial Bank A</a:t>
              </a:r>
              <a:endParaRPr lang="en-US" sz="2400" dirty="0"/>
            </a:p>
          </p:txBody>
        </p:sp>
      </p:grpSp>
      <p:grpSp>
        <p:nvGrpSpPr>
          <p:cNvPr id="19" name="Gruppierung 18"/>
          <p:cNvGrpSpPr/>
          <p:nvPr/>
        </p:nvGrpSpPr>
        <p:grpSpPr>
          <a:xfrm>
            <a:off x="3251200" y="4114800"/>
            <a:ext cx="2946400" cy="1181100"/>
            <a:chOff x="2095500" y="965200"/>
            <a:chExt cx="2946400" cy="1181100"/>
          </a:xfrm>
        </p:grpSpPr>
        <p:sp>
          <p:nvSpPr>
            <p:cNvPr id="20" name="Rechteck 19"/>
            <p:cNvSpPr/>
            <p:nvPr/>
          </p:nvSpPr>
          <p:spPr>
            <a:xfrm>
              <a:off x="2197100" y="1993900"/>
              <a:ext cx="2755900" cy="152400"/>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1" name="Gleichschenkliges Dreieck 20"/>
            <p:cNvSpPr/>
            <p:nvPr/>
          </p:nvSpPr>
          <p:spPr>
            <a:xfrm>
              <a:off x="2095500" y="965200"/>
              <a:ext cx="2946400" cy="304800"/>
            </a:xfrm>
            <a:prstGeom prst="triangle">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2" name="Rechteck 21"/>
            <p:cNvSpPr/>
            <p:nvPr/>
          </p:nvSpPr>
          <p:spPr>
            <a:xfrm flipH="1">
              <a:off x="2324100" y="1270000"/>
              <a:ext cx="127000" cy="7239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3" name="Rechteck 22"/>
            <p:cNvSpPr/>
            <p:nvPr/>
          </p:nvSpPr>
          <p:spPr>
            <a:xfrm flipH="1">
              <a:off x="4711700" y="1270000"/>
              <a:ext cx="127000" cy="7239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4" name="Textfeld 23"/>
            <p:cNvSpPr txBox="1"/>
            <p:nvPr/>
          </p:nvSpPr>
          <p:spPr>
            <a:xfrm>
              <a:off x="2451100" y="1195506"/>
              <a:ext cx="2260600" cy="830997"/>
            </a:xfrm>
            <a:prstGeom prst="rect">
              <a:avLst/>
            </a:prstGeom>
            <a:noFill/>
            <a:ln>
              <a:noFill/>
            </a:ln>
          </p:spPr>
          <p:txBody>
            <a:bodyPr wrap="square" rtlCol="0">
              <a:spAutoFit/>
            </a:bodyPr>
            <a:lstStyle/>
            <a:p>
              <a:pPr algn="ctr"/>
              <a:r>
                <a:rPr lang="en-US" sz="2400" dirty="0"/>
                <a:t>Commercial </a:t>
              </a:r>
              <a:r>
                <a:rPr lang="en-US" sz="2400" dirty="0" smtClean="0"/>
                <a:t>Bank B</a:t>
              </a:r>
              <a:endParaRPr lang="en-US" sz="2400" dirty="0"/>
            </a:p>
          </p:txBody>
        </p:sp>
      </p:grpSp>
      <p:sp>
        <p:nvSpPr>
          <p:cNvPr id="32" name="Textfeld 31"/>
          <p:cNvSpPr txBox="1"/>
          <p:nvPr/>
        </p:nvSpPr>
        <p:spPr>
          <a:xfrm>
            <a:off x="7322400" y="3211200"/>
            <a:ext cx="1498600" cy="461665"/>
          </a:xfrm>
          <a:prstGeom prst="rect">
            <a:avLst/>
          </a:prstGeom>
          <a:noFill/>
        </p:spPr>
        <p:txBody>
          <a:bodyPr wrap="square" rtlCol="0">
            <a:spAutoFit/>
          </a:bodyPr>
          <a:lstStyle/>
          <a:p>
            <a:r>
              <a:rPr lang="en-US" sz="2400" dirty="0" smtClean="0"/>
              <a:t>Borrower</a:t>
            </a:r>
            <a:endParaRPr lang="en-US" sz="2400" dirty="0"/>
          </a:p>
        </p:txBody>
      </p:sp>
      <p:sp>
        <p:nvSpPr>
          <p:cNvPr id="38" name="Pfeil nach rechts 37"/>
          <p:cNvSpPr/>
          <p:nvPr/>
        </p:nvSpPr>
        <p:spPr>
          <a:xfrm>
            <a:off x="6248400" y="5093553"/>
            <a:ext cx="1104900" cy="165100"/>
          </a:xfrm>
          <a:prstGeom prst="rightArrow">
            <a:avLst/>
          </a:prstGeom>
          <a:solidFill>
            <a:srgbClr val="9537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9" name="Textfeld 38"/>
          <p:cNvSpPr txBox="1"/>
          <p:nvPr/>
        </p:nvSpPr>
        <p:spPr>
          <a:xfrm>
            <a:off x="5867400" y="5301050"/>
            <a:ext cx="2203447" cy="369332"/>
          </a:xfrm>
          <a:prstGeom prst="rect">
            <a:avLst/>
          </a:prstGeom>
          <a:noFill/>
        </p:spPr>
        <p:txBody>
          <a:bodyPr wrap="square" rtlCol="0">
            <a:spAutoFit/>
          </a:bodyPr>
          <a:lstStyle/>
          <a:p>
            <a:r>
              <a:rPr lang="en-US" dirty="0" smtClean="0"/>
              <a:t>Bank makes loan</a:t>
            </a:r>
            <a:endParaRPr lang="en-US" dirty="0"/>
          </a:p>
        </p:txBody>
      </p:sp>
      <p:sp>
        <p:nvSpPr>
          <p:cNvPr id="40" name="Textfeld 39"/>
          <p:cNvSpPr txBox="1"/>
          <p:nvPr/>
        </p:nvSpPr>
        <p:spPr>
          <a:xfrm>
            <a:off x="5339081" y="5646014"/>
            <a:ext cx="2984494" cy="369332"/>
          </a:xfrm>
          <a:prstGeom prst="rect">
            <a:avLst/>
          </a:prstGeom>
          <a:noFill/>
        </p:spPr>
        <p:txBody>
          <a:bodyPr wrap="square" rtlCol="0">
            <a:spAutoFit/>
          </a:bodyPr>
          <a:lstStyle/>
          <a:p>
            <a:r>
              <a:rPr lang="en-US" b="1" dirty="0" smtClean="0"/>
              <a:t>Increase Money Supply M1</a:t>
            </a:r>
            <a:endParaRPr lang="en-US" b="1" dirty="0"/>
          </a:p>
        </p:txBody>
      </p:sp>
      <p:grpSp>
        <p:nvGrpSpPr>
          <p:cNvPr id="33" name="Gruppierung 32"/>
          <p:cNvGrpSpPr>
            <a:grpSpLocks noChangeAspect="1"/>
          </p:cNvGrpSpPr>
          <p:nvPr/>
        </p:nvGrpSpPr>
        <p:grpSpPr>
          <a:xfrm>
            <a:off x="7452000" y="3733200"/>
            <a:ext cx="1583998" cy="1611209"/>
            <a:chOff x="1100667" y="1340768"/>
            <a:chExt cx="1794933" cy="1825765"/>
          </a:xfrm>
        </p:grpSpPr>
        <p:sp>
          <p:nvSpPr>
            <p:cNvPr id="34" name="Trapez 33"/>
            <p:cNvSpPr/>
            <p:nvPr/>
          </p:nvSpPr>
          <p:spPr>
            <a:xfrm>
              <a:off x="2506133" y="1340768"/>
              <a:ext cx="389467" cy="1012965"/>
            </a:xfrm>
            <a:prstGeom prst="trapezoid">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5" name="Rechteck 34"/>
            <p:cNvSpPr/>
            <p:nvPr/>
          </p:nvSpPr>
          <p:spPr>
            <a:xfrm>
              <a:off x="1100667" y="2290233"/>
              <a:ext cx="1794933" cy="876300"/>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6" name="Rechtwinkliges Dreieck 35"/>
            <p:cNvSpPr/>
            <p:nvPr/>
          </p:nvSpPr>
          <p:spPr>
            <a:xfrm>
              <a:off x="1100667" y="1904305"/>
              <a:ext cx="677333" cy="449428"/>
            </a:xfrm>
            <a:prstGeom prst="rtTriangl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7" name="Rechtwinkliges Dreieck 36"/>
            <p:cNvSpPr/>
            <p:nvPr/>
          </p:nvSpPr>
          <p:spPr>
            <a:xfrm>
              <a:off x="1629833" y="1930400"/>
              <a:ext cx="677333" cy="423333"/>
            </a:xfrm>
            <a:prstGeom prst="rtTriangl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2" name="Rechtwinkliges Dreieck 41"/>
            <p:cNvSpPr/>
            <p:nvPr/>
          </p:nvSpPr>
          <p:spPr>
            <a:xfrm>
              <a:off x="2218267" y="1930400"/>
              <a:ext cx="677333" cy="423333"/>
            </a:xfrm>
            <a:prstGeom prst="rtTriangl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3" name="Rechteck 42"/>
            <p:cNvSpPr/>
            <p:nvPr/>
          </p:nvSpPr>
          <p:spPr>
            <a:xfrm>
              <a:off x="2506133" y="2641600"/>
              <a:ext cx="220134" cy="524933"/>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4" name="Rechteck 43"/>
            <p:cNvSpPr/>
            <p:nvPr/>
          </p:nvSpPr>
          <p:spPr>
            <a:xfrm>
              <a:off x="1344083" y="2641600"/>
              <a:ext cx="867833" cy="254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spTree>
    <p:extLst>
      <p:ext uri="{BB962C8B-B14F-4D97-AF65-F5344CB8AC3E}">
        <p14:creationId xmlns:p14="http://schemas.microsoft.com/office/powerpoint/2010/main" val="375399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en-US" dirty="0" smtClean="0"/>
              <a:t>Chapter 11</a:t>
            </a:r>
            <a:endParaRPr lang="en-US" dirty="0"/>
          </a:p>
        </p:txBody>
      </p:sp>
      <p:sp>
        <p:nvSpPr>
          <p:cNvPr id="5" name="Foliennummernplatzhalter 4"/>
          <p:cNvSpPr>
            <a:spLocks noGrp="1"/>
          </p:cNvSpPr>
          <p:nvPr>
            <p:ph type="sldNum" sz="quarter" idx="12"/>
          </p:nvPr>
        </p:nvSpPr>
        <p:spPr/>
        <p:txBody>
          <a:bodyPr/>
          <a:lstStyle/>
          <a:p>
            <a:fld id="{3E15599C-94B3-0649-9CFD-10A1C0F0AF72}" type="slidenum">
              <a:rPr lang="en-US" smtClean="0"/>
              <a:t>31</a:t>
            </a:fld>
            <a:endParaRPr lang="en-US" dirty="0"/>
          </a:p>
        </p:txBody>
      </p:sp>
      <p:grpSp>
        <p:nvGrpSpPr>
          <p:cNvPr id="12" name="Gruppierung 11"/>
          <p:cNvGrpSpPr/>
          <p:nvPr/>
        </p:nvGrpSpPr>
        <p:grpSpPr>
          <a:xfrm>
            <a:off x="2832100" y="215900"/>
            <a:ext cx="2946400" cy="1181100"/>
            <a:chOff x="2095500" y="965200"/>
            <a:chExt cx="2946400" cy="1181100"/>
          </a:xfrm>
        </p:grpSpPr>
        <p:sp>
          <p:nvSpPr>
            <p:cNvPr id="6" name="Rechteck 5"/>
            <p:cNvSpPr/>
            <p:nvPr/>
          </p:nvSpPr>
          <p:spPr>
            <a:xfrm>
              <a:off x="2197100" y="1993900"/>
              <a:ext cx="2755900" cy="152400"/>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8" name="Gleichschenkliges Dreieck 7"/>
            <p:cNvSpPr/>
            <p:nvPr/>
          </p:nvSpPr>
          <p:spPr>
            <a:xfrm>
              <a:off x="2095500" y="965200"/>
              <a:ext cx="2946400" cy="304800"/>
            </a:xfrm>
            <a:prstGeom prst="triangl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9" name="Rechteck 8"/>
            <p:cNvSpPr/>
            <p:nvPr/>
          </p:nvSpPr>
          <p:spPr>
            <a:xfrm flipH="1">
              <a:off x="2324100" y="1270000"/>
              <a:ext cx="127000" cy="723900"/>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0" name="Rechteck 9"/>
            <p:cNvSpPr/>
            <p:nvPr/>
          </p:nvSpPr>
          <p:spPr>
            <a:xfrm flipH="1">
              <a:off x="4711700" y="1270000"/>
              <a:ext cx="127000" cy="7239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1" name="Textfeld 10"/>
            <p:cNvSpPr txBox="1"/>
            <p:nvPr/>
          </p:nvSpPr>
          <p:spPr>
            <a:xfrm>
              <a:off x="2451100" y="1365766"/>
              <a:ext cx="2260600" cy="461665"/>
            </a:xfrm>
            <a:prstGeom prst="rect">
              <a:avLst/>
            </a:prstGeom>
            <a:noFill/>
            <a:ln>
              <a:noFill/>
            </a:ln>
          </p:spPr>
          <p:txBody>
            <a:bodyPr wrap="square" rtlCol="0">
              <a:spAutoFit/>
            </a:bodyPr>
            <a:lstStyle/>
            <a:p>
              <a:pPr algn="ctr"/>
              <a:r>
                <a:rPr lang="en-US" sz="2400" dirty="0" smtClean="0"/>
                <a:t>Central Bank</a:t>
              </a:r>
              <a:endParaRPr lang="en-US" sz="2400" dirty="0"/>
            </a:p>
          </p:txBody>
        </p:sp>
      </p:grpSp>
      <p:grpSp>
        <p:nvGrpSpPr>
          <p:cNvPr id="13" name="Gruppierung 12"/>
          <p:cNvGrpSpPr/>
          <p:nvPr/>
        </p:nvGrpSpPr>
        <p:grpSpPr>
          <a:xfrm>
            <a:off x="177800" y="4114800"/>
            <a:ext cx="2946400" cy="1181100"/>
            <a:chOff x="2095500" y="965200"/>
            <a:chExt cx="2946400" cy="1181100"/>
          </a:xfrm>
        </p:grpSpPr>
        <p:sp>
          <p:nvSpPr>
            <p:cNvPr id="14" name="Rechteck 13"/>
            <p:cNvSpPr/>
            <p:nvPr/>
          </p:nvSpPr>
          <p:spPr>
            <a:xfrm>
              <a:off x="2197100" y="1993900"/>
              <a:ext cx="2755900" cy="152400"/>
            </a:xfrm>
            <a:prstGeom prst="rect">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5" name="Gleichschenkliges Dreieck 14"/>
            <p:cNvSpPr/>
            <p:nvPr/>
          </p:nvSpPr>
          <p:spPr>
            <a:xfrm>
              <a:off x="2095500" y="965200"/>
              <a:ext cx="2946400" cy="304800"/>
            </a:xfrm>
            <a:prstGeom prst="triangl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6" name="Rechteck 15"/>
            <p:cNvSpPr/>
            <p:nvPr/>
          </p:nvSpPr>
          <p:spPr>
            <a:xfrm flipH="1">
              <a:off x="2324100" y="1270000"/>
              <a:ext cx="127000" cy="723900"/>
            </a:xfrm>
            <a:prstGeom prst="rect">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7" name="Rechteck 16"/>
            <p:cNvSpPr/>
            <p:nvPr/>
          </p:nvSpPr>
          <p:spPr>
            <a:xfrm flipH="1">
              <a:off x="4711700" y="1270000"/>
              <a:ext cx="127000" cy="723900"/>
            </a:xfrm>
            <a:prstGeom prst="rect">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8" name="Textfeld 17"/>
            <p:cNvSpPr txBox="1"/>
            <p:nvPr/>
          </p:nvSpPr>
          <p:spPr>
            <a:xfrm>
              <a:off x="2451100" y="1188303"/>
              <a:ext cx="2260600" cy="830997"/>
            </a:xfrm>
            <a:prstGeom prst="rect">
              <a:avLst/>
            </a:prstGeom>
            <a:noFill/>
            <a:ln>
              <a:noFill/>
            </a:ln>
          </p:spPr>
          <p:txBody>
            <a:bodyPr wrap="square" rtlCol="0">
              <a:spAutoFit/>
            </a:bodyPr>
            <a:lstStyle/>
            <a:p>
              <a:pPr algn="ctr"/>
              <a:r>
                <a:rPr lang="en-US" sz="2400" dirty="0" smtClean="0"/>
                <a:t>Commercial Bank A</a:t>
              </a:r>
              <a:endParaRPr lang="en-US" sz="2400" dirty="0"/>
            </a:p>
          </p:txBody>
        </p:sp>
      </p:grpSp>
      <p:grpSp>
        <p:nvGrpSpPr>
          <p:cNvPr id="19" name="Gruppierung 18"/>
          <p:cNvGrpSpPr/>
          <p:nvPr/>
        </p:nvGrpSpPr>
        <p:grpSpPr>
          <a:xfrm>
            <a:off x="3251200" y="4114800"/>
            <a:ext cx="2946400" cy="1181100"/>
            <a:chOff x="2095500" y="965200"/>
            <a:chExt cx="2946400" cy="1181100"/>
          </a:xfrm>
        </p:grpSpPr>
        <p:sp>
          <p:nvSpPr>
            <p:cNvPr id="20" name="Rechteck 19"/>
            <p:cNvSpPr/>
            <p:nvPr/>
          </p:nvSpPr>
          <p:spPr>
            <a:xfrm>
              <a:off x="2197100" y="1993900"/>
              <a:ext cx="2755900" cy="152400"/>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1" name="Gleichschenkliges Dreieck 20"/>
            <p:cNvSpPr/>
            <p:nvPr/>
          </p:nvSpPr>
          <p:spPr>
            <a:xfrm>
              <a:off x="2095500" y="965200"/>
              <a:ext cx="2946400" cy="304800"/>
            </a:xfrm>
            <a:prstGeom prst="triangle">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2" name="Rechteck 21"/>
            <p:cNvSpPr/>
            <p:nvPr/>
          </p:nvSpPr>
          <p:spPr>
            <a:xfrm flipH="1">
              <a:off x="2324100" y="1270000"/>
              <a:ext cx="127000" cy="7239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3" name="Rechteck 22"/>
            <p:cNvSpPr/>
            <p:nvPr/>
          </p:nvSpPr>
          <p:spPr>
            <a:xfrm flipH="1">
              <a:off x="4711700" y="1270000"/>
              <a:ext cx="127000" cy="7239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4" name="Textfeld 23"/>
            <p:cNvSpPr txBox="1"/>
            <p:nvPr/>
          </p:nvSpPr>
          <p:spPr>
            <a:xfrm>
              <a:off x="2451100" y="1195506"/>
              <a:ext cx="2260600" cy="830997"/>
            </a:xfrm>
            <a:prstGeom prst="rect">
              <a:avLst/>
            </a:prstGeom>
            <a:noFill/>
            <a:ln>
              <a:noFill/>
            </a:ln>
          </p:spPr>
          <p:txBody>
            <a:bodyPr wrap="square" rtlCol="0">
              <a:spAutoFit/>
            </a:bodyPr>
            <a:lstStyle/>
            <a:p>
              <a:pPr algn="ctr"/>
              <a:r>
                <a:rPr lang="en-US" sz="2400" dirty="0"/>
                <a:t>Commercial </a:t>
              </a:r>
              <a:r>
                <a:rPr lang="en-US" sz="2400" dirty="0" smtClean="0"/>
                <a:t>Bank B</a:t>
              </a:r>
              <a:endParaRPr lang="en-US" sz="2400" dirty="0"/>
            </a:p>
          </p:txBody>
        </p:sp>
      </p:grpSp>
      <p:sp>
        <p:nvSpPr>
          <p:cNvPr id="32" name="Textfeld 31"/>
          <p:cNvSpPr txBox="1"/>
          <p:nvPr/>
        </p:nvSpPr>
        <p:spPr>
          <a:xfrm>
            <a:off x="7321547" y="3210362"/>
            <a:ext cx="1498600" cy="461665"/>
          </a:xfrm>
          <a:prstGeom prst="rect">
            <a:avLst/>
          </a:prstGeom>
          <a:noFill/>
        </p:spPr>
        <p:txBody>
          <a:bodyPr wrap="square" rtlCol="0">
            <a:spAutoFit/>
          </a:bodyPr>
          <a:lstStyle/>
          <a:p>
            <a:r>
              <a:rPr lang="en-US" sz="2400" dirty="0" smtClean="0"/>
              <a:t>Borrower</a:t>
            </a:r>
            <a:endParaRPr lang="en-US" sz="2400" dirty="0"/>
          </a:p>
        </p:txBody>
      </p:sp>
      <p:sp>
        <p:nvSpPr>
          <p:cNvPr id="46" name="Pfeil nach unten 45"/>
          <p:cNvSpPr/>
          <p:nvPr/>
        </p:nvSpPr>
        <p:spPr>
          <a:xfrm>
            <a:off x="3606800" y="1522979"/>
            <a:ext cx="419099" cy="2717800"/>
          </a:xfrm>
          <a:prstGeom prst="downArrow">
            <a:avLst>
              <a:gd name="adj1" fmla="val 13636"/>
              <a:gd name="adj2" fmla="val 68182"/>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8" name="Pfeil nach unten 47"/>
          <p:cNvSpPr/>
          <p:nvPr/>
        </p:nvSpPr>
        <p:spPr>
          <a:xfrm rot="10800000">
            <a:off x="3035300" y="1518514"/>
            <a:ext cx="419099" cy="2717800"/>
          </a:xfrm>
          <a:prstGeom prst="downArrow">
            <a:avLst>
              <a:gd name="adj1" fmla="val 13636"/>
              <a:gd name="adj2" fmla="val 68182"/>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9" name="Textfeld 48"/>
          <p:cNvSpPr txBox="1"/>
          <p:nvPr/>
        </p:nvSpPr>
        <p:spPr>
          <a:xfrm>
            <a:off x="1523999" y="1955106"/>
            <a:ext cx="1511300" cy="1477328"/>
          </a:xfrm>
          <a:prstGeom prst="rect">
            <a:avLst/>
          </a:prstGeom>
          <a:noFill/>
        </p:spPr>
        <p:txBody>
          <a:bodyPr wrap="square" rtlCol="0">
            <a:spAutoFit/>
          </a:bodyPr>
          <a:lstStyle/>
          <a:p>
            <a:pPr algn="r"/>
            <a:r>
              <a:rPr lang="en-US" dirty="0" smtClean="0"/>
              <a:t>Commercial Bank hold certain share of deposits at Central Bank </a:t>
            </a:r>
            <a:endParaRPr lang="en-US" dirty="0"/>
          </a:p>
        </p:txBody>
      </p:sp>
      <p:sp>
        <p:nvSpPr>
          <p:cNvPr id="2" name="Textfeld 1"/>
          <p:cNvSpPr txBox="1"/>
          <p:nvPr/>
        </p:nvSpPr>
        <p:spPr>
          <a:xfrm>
            <a:off x="958847" y="3410814"/>
            <a:ext cx="2743202" cy="369332"/>
          </a:xfrm>
          <a:prstGeom prst="rect">
            <a:avLst/>
          </a:prstGeom>
          <a:noFill/>
        </p:spPr>
        <p:txBody>
          <a:bodyPr wrap="square" rtlCol="0">
            <a:spAutoFit/>
          </a:bodyPr>
          <a:lstStyle/>
          <a:p>
            <a:r>
              <a:rPr lang="en-US" b="1" dirty="0" smtClean="0"/>
              <a:t>Reserve Requirement</a:t>
            </a:r>
            <a:endParaRPr lang="en-US" b="1" dirty="0"/>
          </a:p>
        </p:txBody>
      </p:sp>
      <p:sp>
        <p:nvSpPr>
          <p:cNvPr id="3" name="Rechteck 2"/>
          <p:cNvSpPr/>
          <p:nvPr/>
        </p:nvSpPr>
        <p:spPr>
          <a:xfrm>
            <a:off x="177800" y="62468"/>
            <a:ext cx="1549399" cy="2031325"/>
          </a:xfrm>
          <a:prstGeom prst="rect">
            <a:avLst/>
          </a:prstGeom>
        </p:spPr>
        <p:txBody>
          <a:bodyPr wrap="square">
            <a:spAutoFit/>
          </a:bodyPr>
          <a:lstStyle/>
          <a:p>
            <a:r>
              <a:rPr lang="en-GB" b="1" dirty="0"/>
              <a:t>reserves do not need to be available at the time when a deposit or a loan is </a:t>
            </a:r>
            <a:r>
              <a:rPr lang="en-GB" b="1" dirty="0" smtClean="0"/>
              <a:t>made!</a:t>
            </a:r>
            <a:r>
              <a:rPr lang="de-DE" b="1" dirty="0" smtClean="0"/>
              <a:t> </a:t>
            </a:r>
            <a:endParaRPr lang="en-US" b="1" dirty="0"/>
          </a:p>
        </p:txBody>
      </p:sp>
      <p:sp>
        <p:nvSpPr>
          <p:cNvPr id="39" name="Pfeil nach rechts 38"/>
          <p:cNvSpPr/>
          <p:nvPr/>
        </p:nvSpPr>
        <p:spPr>
          <a:xfrm>
            <a:off x="6249600" y="5093553"/>
            <a:ext cx="1104900" cy="165100"/>
          </a:xfrm>
          <a:prstGeom prst="rightArrow">
            <a:avLst/>
          </a:prstGeom>
          <a:solidFill>
            <a:srgbClr val="9537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0" name="Textfeld 39"/>
          <p:cNvSpPr txBox="1"/>
          <p:nvPr/>
        </p:nvSpPr>
        <p:spPr>
          <a:xfrm>
            <a:off x="5867400" y="5301050"/>
            <a:ext cx="2203447" cy="369332"/>
          </a:xfrm>
          <a:prstGeom prst="rect">
            <a:avLst/>
          </a:prstGeom>
          <a:noFill/>
        </p:spPr>
        <p:txBody>
          <a:bodyPr wrap="square" rtlCol="0">
            <a:spAutoFit/>
          </a:bodyPr>
          <a:lstStyle/>
          <a:p>
            <a:r>
              <a:rPr lang="en-US" dirty="0" smtClean="0"/>
              <a:t>Bank makes loan</a:t>
            </a:r>
            <a:endParaRPr lang="en-US" dirty="0"/>
          </a:p>
        </p:txBody>
      </p:sp>
      <p:sp>
        <p:nvSpPr>
          <p:cNvPr id="42" name="Pfeil nach rechts 41"/>
          <p:cNvSpPr/>
          <p:nvPr/>
        </p:nvSpPr>
        <p:spPr>
          <a:xfrm>
            <a:off x="2635250" y="5423753"/>
            <a:ext cx="1104900" cy="165100"/>
          </a:xfrm>
          <a:prstGeom prst="rightArrow">
            <a:avLst/>
          </a:prstGeom>
          <a:solidFill>
            <a:srgbClr val="9537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7" name="Textfeld 6"/>
          <p:cNvSpPr txBox="1"/>
          <p:nvPr/>
        </p:nvSpPr>
        <p:spPr>
          <a:xfrm>
            <a:off x="1427936" y="5829996"/>
            <a:ext cx="4147364" cy="369332"/>
          </a:xfrm>
          <a:prstGeom prst="rect">
            <a:avLst/>
          </a:prstGeom>
          <a:noFill/>
        </p:spPr>
        <p:txBody>
          <a:bodyPr wrap="none" rtlCol="0">
            <a:spAutoFit/>
          </a:bodyPr>
          <a:lstStyle/>
          <a:p>
            <a:r>
              <a:rPr lang="en-US" dirty="0" smtClean="0"/>
              <a:t>Bank A/B borrows reserves from Bank B/A</a:t>
            </a:r>
            <a:endParaRPr lang="en-US" dirty="0"/>
          </a:p>
        </p:txBody>
      </p:sp>
      <p:sp>
        <p:nvSpPr>
          <p:cNvPr id="28" name="Textfeld 27"/>
          <p:cNvSpPr txBox="1"/>
          <p:nvPr/>
        </p:nvSpPr>
        <p:spPr>
          <a:xfrm>
            <a:off x="3993363" y="1669028"/>
            <a:ext cx="3067837" cy="923330"/>
          </a:xfrm>
          <a:prstGeom prst="rect">
            <a:avLst/>
          </a:prstGeom>
          <a:noFill/>
        </p:spPr>
        <p:txBody>
          <a:bodyPr wrap="square" rtlCol="0">
            <a:spAutoFit/>
          </a:bodyPr>
          <a:lstStyle/>
          <a:p>
            <a:r>
              <a:rPr lang="en-US" dirty="0" smtClean="0"/>
              <a:t>or Bank A/B borrows from Central Bank against collateral and interest rate</a:t>
            </a:r>
            <a:endParaRPr lang="en-US" dirty="0"/>
          </a:p>
        </p:txBody>
      </p:sp>
      <p:grpSp>
        <p:nvGrpSpPr>
          <p:cNvPr id="54" name="Gruppierung 53"/>
          <p:cNvGrpSpPr>
            <a:grpSpLocks noChangeAspect="1"/>
          </p:cNvGrpSpPr>
          <p:nvPr/>
        </p:nvGrpSpPr>
        <p:grpSpPr>
          <a:xfrm>
            <a:off x="7452000" y="3733200"/>
            <a:ext cx="1583998" cy="1611209"/>
            <a:chOff x="1100667" y="1340768"/>
            <a:chExt cx="1794933" cy="1825765"/>
          </a:xfrm>
        </p:grpSpPr>
        <p:sp>
          <p:nvSpPr>
            <p:cNvPr id="55" name="Trapez 54"/>
            <p:cNvSpPr/>
            <p:nvPr/>
          </p:nvSpPr>
          <p:spPr>
            <a:xfrm>
              <a:off x="2506133" y="1340768"/>
              <a:ext cx="389467" cy="1012965"/>
            </a:xfrm>
            <a:prstGeom prst="trapezoid">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56" name="Rechteck 55"/>
            <p:cNvSpPr/>
            <p:nvPr/>
          </p:nvSpPr>
          <p:spPr>
            <a:xfrm>
              <a:off x="1100667" y="2290233"/>
              <a:ext cx="1794933" cy="876300"/>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57" name="Rechtwinkliges Dreieck 56"/>
            <p:cNvSpPr/>
            <p:nvPr/>
          </p:nvSpPr>
          <p:spPr>
            <a:xfrm>
              <a:off x="1100667" y="1904305"/>
              <a:ext cx="677333" cy="449428"/>
            </a:xfrm>
            <a:prstGeom prst="rtTriangl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58" name="Rechtwinkliges Dreieck 57"/>
            <p:cNvSpPr/>
            <p:nvPr/>
          </p:nvSpPr>
          <p:spPr>
            <a:xfrm>
              <a:off x="1629833" y="1930400"/>
              <a:ext cx="677333" cy="423333"/>
            </a:xfrm>
            <a:prstGeom prst="rtTriangl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59" name="Rechtwinkliges Dreieck 58"/>
            <p:cNvSpPr/>
            <p:nvPr/>
          </p:nvSpPr>
          <p:spPr>
            <a:xfrm>
              <a:off x="2218267" y="1930400"/>
              <a:ext cx="677333" cy="423333"/>
            </a:xfrm>
            <a:prstGeom prst="rtTriangl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60" name="Rechteck 59"/>
            <p:cNvSpPr/>
            <p:nvPr/>
          </p:nvSpPr>
          <p:spPr>
            <a:xfrm>
              <a:off x="2506133" y="2641600"/>
              <a:ext cx="220134" cy="524933"/>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61" name="Rechteck 60"/>
            <p:cNvSpPr/>
            <p:nvPr/>
          </p:nvSpPr>
          <p:spPr>
            <a:xfrm>
              <a:off x="1344083" y="2641600"/>
              <a:ext cx="867833" cy="254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spTree>
    <p:extLst>
      <p:ext uri="{BB962C8B-B14F-4D97-AF65-F5344CB8AC3E}">
        <p14:creationId xmlns:p14="http://schemas.microsoft.com/office/powerpoint/2010/main" val="3908062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8" grpId="0" animBg="1"/>
      <p:bldP spid="49" grpId="0"/>
      <p:bldP spid="2" grpId="0"/>
      <p:bldP spid="3" grpId="0"/>
      <p:bldP spid="39" grpId="0" animBg="1"/>
      <p:bldP spid="40" grpId="0"/>
      <p:bldP spid="42" grpId="0" animBg="1"/>
      <p:bldP spid="7" grpId="0"/>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en-US" dirty="0" smtClean="0"/>
              <a:t>Chapter 11</a:t>
            </a:r>
            <a:endParaRPr lang="en-US" dirty="0"/>
          </a:p>
        </p:txBody>
      </p:sp>
      <p:sp>
        <p:nvSpPr>
          <p:cNvPr id="5" name="Foliennummernplatzhalter 4"/>
          <p:cNvSpPr>
            <a:spLocks noGrp="1"/>
          </p:cNvSpPr>
          <p:nvPr>
            <p:ph type="sldNum" sz="quarter" idx="12"/>
          </p:nvPr>
        </p:nvSpPr>
        <p:spPr/>
        <p:txBody>
          <a:bodyPr/>
          <a:lstStyle/>
          <a:p>
            <a:fld id="{3E15599C-94B3-0649-9CFD-10A1C0F0AF72}" type="slidenum">
              <a:rPr lang="en-US" smtClean="0"/>
              <a:t>32</a:t>
            </a:fld>
            <a:endParaRPr lang="en-US" dirty="0"/>
          </a:p>
        </p:txBody>
      </p:sp>
      <p:grpSp>
        <p:nvGrpSpPr>
          <p:cNvPr id="12" name="Gruppierung 11"/>
          <p:cNvGrpSpPr/>
          <p:nvPr/>
        </p:nvGrpSpPr>
        <p:grpSpPr>
          <a:xfrm>
            <a:off x="2832100" y="215900"/>
            <a:ext cx="2946400" cy="1181100"/>
            <a:chOff x="2095500" y="965200"/>
            <a:chExt cx="2946400" cy="1181100"/>
          </a:xfrm>
        </p:grpSpPr>
        <p:sp>
          <p:nvSpPr>
            <p:cNvPr id="6" name="Rechteck 5"/>
            <p:cNvSpPr/>
            <p:nvPr/>
          </p:nvSpPr>
          <p:spPr>
            <a:xfrm>
              <a:off x="2197100" y="1993900"/>
              <a:ext cx="2755900" cy="152400"/>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8" name="Gleichschenkliges Dreieck 7"/>
            <p:cNvSpPr/>
            <p:nvPr/>
          </p:nvSpPr>
          <p:spPr>
            <a:xfrm>
              <a:off x="2095500" y="965200"/>
              <a:ext cx="2946400" cy="304800"/>
            </a:xfrm>
            <a:prstGeom prst="triangl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9" name="Rechteck 8"/>
            <p:cNvSpPr/>
            <p:nvPr/>
          </p:nvSpPr>
          <p:spPr>
            <a:xfrm flipH="1">
              <a:off x="2324100" y="1270000"/>
              <a:ext cx="127000" cy="723900"/>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0" name="Rechteck 9"/>
            <p:cNvSpPr/>
            <p:nvPr/>
          </p:nvSpPr>
          <p:spPr>
            <a:xfrm flipH="1">
              <a:off x="4711700" y="1270000"/>
              <a:ext cx="127000" cy="7239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1" name="Textfeld 10"/>
            <p:cNvSpPr txBox="1"/>
            <p:nvPr/>
          </p:nvSpPr>
          <p:spPr>
            <a:xfrm>
              <a:off x="2451100" y="1365766"/>
              <a:ext cx="2260600" cy="461665"/>
            </a:xfrm>
            <a:prstGeom prst="rect">
              <a:avLst/>
            </a:prstGeom>
            <a:noFill/>
            <a:ln>
              <a:noFill/>
            </a:ln>
          </p:spPr>
          <p:txBody>
            <a:bodyPr wrap="square" rtlCol="0">
              <a:spAutoFit/>
            </a:bodyPr>
            <a:lstStyle/>
            <a:p>
              <a:pPr algn="ctr"/>
              <a:r>
                <a:rPr lang="en-US" sz="2400" dirty="0" smtClean="0"/>
                <a:t>Central Bank</a:t>
              </a:r>
              <a:endParaRPr lang="en-US" sz="2400" dirty="0"/>
            </a:p>
          </p:txBody>
        </p:sp>
      </p:grpSp>
      <p:grpSp>
        <p:nvGrpSpPr>
          <p:cNvPr id="13" name="Gruppierung 12"/>
          <p:cNvGrpSpPr/>
          <p:nvPr/>
        </p:nvGrpSpPr>
        <p:grpSpPr>
          <a:xfrm>
            <a:off x="177800" y="4114800"/>
            <a:ext cx="2946400" cy="1181100"/>
            <a:chOff x="2095500" y="965200"/>
            <a:chExt cx="2946400" cy="1181100"/>
          </a:xfrm>
        </p:grpSpPr>
        <p:sp>
          <p:nvSpPr>
            <p:cNvPr id="14" name="Rechteck 13"/>
            <p:cNvSpPr/>
            <p:nvPr/>
          </p:nvSpPr>
          <p:spPr>
            <a:xfrm>
              <a:off x="2197100" y="1993900"/>
              <a:ext cx="2755900" cy="152400"/>
            </a:xfrm>
            <a:prstGeom prst="rect">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5" name="Gleichschenkliges Dreieck 14"/>
            <p:cNvSpPr/>
            <p:nvPr/>
          </p:nvSpPr>
          <p:spPr>
            <a:xfrm>
              <a:off x="2095500" y="965200"/>
              <a:ext cx="2946400" cy="304800"/>
            </a:xfrm>
            <a:prstGeom prst="triangl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6" name="Rechteck 15"/>
            <p:cNvSpPr/>
            <p:nvPr/>
          </p:nvSpPr>
          <p:spPr>
            <a:xfrm flipH="1">
              <a:off x="2324100" y="1270000"/>
              <a:ext cx="127000" cy="723900"/>
            </a:xfrm>
            <a:prstGeom prst="rect">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7" name="Rechteck 16"/>
            <p:cNvSpPr/>
            <p:nvPr/>
          </p:nvSpPr>
          <p:spPr>
            <a:xfrm flipH="1">
              <a:off x="4711700" y="1270000"/>
              <a:ext cx="127000" cy="723900"/>
            </a:xfrm>
            <a:prstGeom prst="rect">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8" name="Textfeld 17"/>
            <p:cNvSpPr txBox="1"/>
            <p:nvPr/>
          </p:nvSpPr>
          <p:spPr>
            <a:xfrm>
              <a:off x="2451100" y="1188303"/>
              <a:ext cx="2260600" cy="830997"/>
            </a:xfrm>
            <a:prstGeom prst="rect">
              <a:avLst/>
            </a:prstGeom>
            <a:noFill/>
            <a:ln>
              <a:noFill/>
            </a:ln>
          </p:spPr>
          <p:txBody>
            <a:bodyPr wrap="square" rtlCol="0">
              <a:spAutoFit/>
            </a:bodyPr>
            <a:lstStyle/>
            <a:p>
              <a:pPr algn="ctr"/>
              <a:r>
                <a:rPr lang="en-US" sz="2400" dirty="0" smtClean="0"/>
                <a:t>Commercial Bank A</a:t>
              </a:r>
              <a:endParaRPr lang="en-US" sz="2400" dirty="0"/>
            </a:p>
          </p:txBody>
        </p:sp>
      </p:grpSp>
      <p:grpSp>
        <p:nvGrpSpPr>
          <p:cNvPr id="19" name="Gruppierung 18"/>
          <p:cNvGrpSpPr/>
          <p:nvPr/>
        </p:nvGrpSpPr>
        <p:grpSpPr>
          <a:xfrm>
            <a:off x="3251200" y="4114800"/>
            <a:ext cx="2946400" cy="1181100"/>
            <a:chOff x="2095500" y="965200"/>
            <a:chExt cx="2946400" cy="1181100"/>
          </a:xfrm>
        </p:grpSpPr>
        <p:sp>
          <p:nvSpPr>
            <p:cNvPr id="20" name="Rechteck 19"/>
            <p:cNvSpPr/>
            <p:nvPr/>
          </p:nvSpPr>
          <p:spPr>
            <a:xfrm>
              <a:off x="2197100" y="1993900"/>
              <a:ext cx="2755900" cy="152400"/>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1" name="Gleichschenkliges Dreieck 20"/>
            <p:cNvSpPr/>
            <p:nvPr/>
          </p:nvSpPr>
          <p:spPr>
            <a:xfrm>
              <a:off x="2095500" y="965200"/>
              <a:ext cx="2946400" cy="304800"/>
            </a:xfrm>
            <a:prstGeom prst="triangle">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2" name="Rechteck 21"/>
            <p:cNvSpPr/>
            <p:nvPr/>
          </p:nvSpPr>
          <p:spPr>
            <a:xfrm flipH="1">
              <a:off x="2324100" y="1270000"/>
              <a:ext cx="127000" cy="7239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3" name="Rechteck 22"/>
            <p:cNvSpPr/>
            <p:nvPr/>
          </p:nvSpPr>
          <p:spPr>
            <a:xfrm flipH="1">
              <a:off x="4711700" y="1270000"/>
              <a:ext cx="127000" cy="7239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4" name="Textfeld 23"/>
            <p:cNvSpPr txBox="1"/>
            <p:nvPr/>
          </p:nvSpPr>
          <p:spPr>
            <a:xfrm>
              <a:off x="2451100" y="1195506"/>
              <a:ext cx="2260600" cy="830997"/>
            </a:xfrm>
            <a:prstGeom prst="rect">
              <a:avLst/>
            </a:prstGeom>
            <a:noFill/>
            <a:ln>
              <a:noFill/>
            </a:ln>
          </p:spPr>
          <p:txBody>
            <a:bodyPr wrap="square" rtlCol="0">
              <a:spAutoFit/>
            </a:bodyPr>
            <a:lstStyle/>
            <a:p>
              <a:pPr algn="ctr"/>
              <a:r>
                <a:rPr lang="en-US" sz="2400" dirty="0"/>
                <a:t>Commercial </a:t>
              </a:r>
              <a:r>
                <a:rPr lang="en-US" sz="2400" dirty="0" smtClean="0"/>
                <a:t>Bank B</a:t>
              </a:r>
              <a:endParaRPr lang="en-US" sz="2400" dirty="0"/>
            </a:p>
          </p:txBody>
        </p:sp>
      </p:grpSp>
      <p:sp>
        <p:nvSpPr>
          <p:cNvPr id="32" name="Textfeld 31"/>
          <p:cNvSpPr txBox="1"/>
          <p:nvPr/>
        </p:nvSpPr>
        <p:spPr>
          <a:xfrm>
            <a:off x="7322400" y="3211200"/>
            <a:ext cx="1498600" cy="461665"/>
          </a:xfrm>
          <a:prstGeom prst="rect">
            <a:avLst/>
          </a:prstGeom>
          <a:noFill/>
        </p:spPr>
        <p:txBody>
          <a:bodyPr wrap="square" rtlCol="0">
            <a:spAutoFit/>
          </a:bodyPr>
          <a:lstStyle/>
          <a:p>
            <a:r>
              <a:rPr lang="en-US" sz="2400" dirty="0" smtClean="0"/>
              <a:t>Borrower</a:t>
            </a:r>
            <a:endParaRPr lang="en-US" sz="2400" dirty="0"/>
          </a:p>
        </p:txBody>
      </p:sp>
      <p:sp>
        <p:nvSpPr>
          <p:cNvPr id="46" name="Pfeil nach unten 45"/>
          <p:cNvSpPr/>
          <p:nvPr/>
        </p:nvSpPr>
        <p:spPr>
          <a:xfrm>
            <a:off x="3898898" y="1421705"/>
            <a:ext cx="419099" cy="2717800"/>
          </a:xfrm>
          <a:prstGeom prst="downArrow">
            <a:avLst>
              <a:gd name="adj1" fmla="val 13636"/>
              <a:gd name="adj2" fmla="val 68182"/>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7" name="Textfeld 46"/>
          <p:cNvSpPr txBox="1"/>
          <p:nvPr/>
        </p:nvSpPr>
        <p:spPr>
          <a:xfrm>
            <a:off x="4178299" y="1421705"/>
            <a:ext cx="1511301" cy="646331"/>
          </a:xfrm>
          <a:prstGeom prst="rect">
            <a:avLst/>
          </a:prstGeom>
          <a:noFill/>
        </p:spPr>
        <p:txBody>
          <a:bodyPr wrap="square" rtlCol="0">
            <a:spAutoFit/>
          </a:bodyPr>
          <a:lstStyle/>
          <a:p>
            <a:r>
              <a:rPr lang="en-US" dirty="0" smtClean="0"/>
              <a:t>CB provides cash</a:t>
            </a:r>
            <a:endParaRPr lang="en-US" dirty="0"/>
          </a:p>
        </p:txBody>
      </p:sp>
      <p:sp>
        <p:nvSpPr>
          <p:cNvPr id="48" name="Pfeil nach unten 47"/>
          <p:cNvSpPr/>
          <p:nvPr/>
        </p:nvSpPr>
        <p:spPr>
          <a:xfrm rot="10800000">
            <a:off x="3479799" y="1396999"/>
            <a:ext cx="419099" cy="2717800"/>
          </a:xfrm>
          <a:prstGeom prst="downArrow">
            <a:avLst>
              <a:gd name="adj1" fmla="val 13636"/>
              <a:gd name="adj2" fmla="val 68182"/>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9" name="Textfeld 48"/>
          <p:cNvSpPr txBox="1"/>
          <p:nvPr/>
        </p:nvSpPr>
        <p:spPr>
          <a:xfrm>
            <a:off x="2095500" y="2672150"/>
            <a:ext cx="1511300" cy="1477328"/>
          </a:xfrm>
          <a:prstGeom prst="rect">
            <a:avLst/>
          </a:prstGeom>
          <a:noFill/>
        </p:spPr>
        <p:txBody>
          <a:bodyPr wrap="square" rtlCol="0">
            <a:spAutoFit/>
          </a:bodyPr>
          <a:lstStyle/>
          <a:p>
            <a:pPr algn="r"/>
            <a:r>
              <a:rPr lang="en-US" dirty="0" smtClean="0"/>
              <a:t>Commercial Bank  provides collateral and pays interest </a:t>
            </a:r>
            <a:endParaRPr lang="en-US" dirty="0"/>
          </a:p>
        </p:txBody>
      </p:sp>
      <p:sp>
        <p:nvSpPr>
          <p:cNvPr id="50" name="Rechteck 49"/>
          <p:cNvSpPr/>
          <p:nvPr/>
        </p:nvSpPr>
        <p:spPr>
          <a:xfrm>
            <a:off x="2571750" y="5385194"/>
            <a:ext cx="1104899" cy="463718"/>
          </a:xfrm>
          <a:prstGeom prst="rect">
            <a:avLst/>
          </a:prstGeom>
          <a:noFill/>
          <a:ln>
            <a:solidFill>
              <a:schemeClr val="accent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ATM</a:t>
            </a:r>
            <a:endParaRPr lang="en-US" dirty="0">
              <a:solidFill>
                <a:schemeClr val="tx1"/>
              </a:solidFill>
            </a:endParaRPr>
          </a:p>
        </p:txBody>
      </p:sp>
      <p:sp>
        <p:nvSpPr>
          <p:cNvPr id="51" name="Textfeld 50"/>
          <p:cNvSpPr txBox="1"/>
          <p:nvPr/>
        </p:nvSpPr>
        <p:spPr>
          <a:xfrm>
            <a:off x="32765" y="5987018"/>
            <a:ext cx="3231135" cy="369332"/>
          </a:xfrm>
          <a:prstGeom prst="rect">
            <a:avLst/>
          </a:prstGeom>
          <a:noFill/>
        </p:spPr>
        <p:txBody>
          <a:bodyPr wrap="none" rtlCol="0">
            <a:spAutoFit/>
          </a:bodyPr>
          <a:lstStyle/>
          <a:p>
            <a:r>
              <a:rPr lang="en-US" dirty="0" smtClean="0"/>
              <a:t>Commercial Bank provides Cash</a:t>
            </a:r>
            <a:endParaRPr lang="en-US" dirty="0"/>
          </a:p>
        </p:txBody>
      </p:sp>
      <p:sp>
        <p:nvSpPr>
          <p:cNvPr id="52" name="Textfeld 51"/>
          <p:cNvSpPr txBox="1"/>
          <p:nvPr/>
        </p:nvSpPr>
        <p:spPr>
          <a:xfrm>
            <a:off x="3752849" y="6011936"/>
            <a:ext cx="1946341" cy="369332"/>
          </a:xfrm>
          <a:prstGeom prst="rect">
            <a:avLst/>
          </a:prstGeom>
          <a:noFill/>
        </p:spPr>
        <p:txBody>
          <a:bodyPr wrap="none" rtlCol="0">
            <a:spAutoFit/>
          </a:bodyPr>
          <a:lstStyle/>
          <a:p>
            <a:r>
              <a:rPr lang="en-US" b="1" dirty="0" smtClean="0"/>
              <a:t>NO increase in M1</a:t>
            </a:r>
            <a:endParaRPr lang="en-US" b="1" dirty="0"/>
          </a:p>
        </p:txBody>
      </p:sp>
      <p:grpSp>
        <p:nvGrpSpPr>
          <p:cNvPr id="37" name="Gruppierung 36"/>
          <p:cNvGrpSpPr>
            <a:grpSpLocks noChangeAspect="1"/>
          </p:cNvGrpSpPr>
          <p:nvPr/>
        </p:nvGrpSpPr>
        <p:grpSpPr>
          <a:xfrm>
            <a:off x="7451634" y="3734599"/>
            <a:ext cx="1584000" cy="1611209"/>
            <a:chOff x="1100667" y="1340768"/>
            <a:chExt cx="1794933" cy="1825765"/>
          </a:xfrm>
        </p:grpSpPr>
        <p:sp>
          <p:nvSpPr>
            <p:cNvPr id="38" name="Trapez 37"/>
            <p:cNvSpPr/>
            <p:nvPr/>
          </p:nvSpPr>
          <p:spPr>
            <a:xfrm>
              <a:off x="2506133" y="1340768"/>
              <a:ext cx="389467" cy="1012965"/>
            </a:xfrm>
            <a:prstGeom prst="trapezoid">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9" name="Rechteck 38"/>
            <p:cNvSpPr/>
            <p:nvPr/>
          </p:nvSpPr>
          <p:spPr>
            <a:xfrm>
              <a:off x="1100667" y="2290233"/>
              <a:ext cx="1794933" cy="876300"/>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0" name="Rechtwinkliges Dreieck 39"/>
            <p:cNvSpPr/>
            <p:nvPr/>
          </p:nvSpPr>
          <p:spPr>
            <a:xfrm>
              <a:off x="1100667" y="1904305"/>
              <a:ext cx="677333" cy="449428"/>
            </a:xfrm>
            <a:prstGeom prst="rtTriangl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2" name="Rechtwinkliges Dreieck 41"/>
            <p:cNvSpPr/>
            <p:nvPr/>
          </p:nvSpPr>
          <p:spPr>
            <a:xfrm>
              <a:off x="1629833" y="1930400"/>
              <a:ext cx="677333" cy="423333"/>
            </a:xfrm>
            <a:prstGeom prst="rtTriangl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3" name="Rechtwinkliges Dreieck 42"/>
            <p:cNvSpPr/>
            <p:nvPr/>
          </p:nvSpPr>
          <p:spPr>
            <a:xfrm>
              <a:off x="2218267" y="1930400"/>
              <a:ext cx="677333" cy="423333"/>
            </a:xfrm>
            <a:prstGeom prst="rtTriangl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4" name="Rechteck 43"/>
            <p:cNvSpPr/>
            <p:nvPr/>
          </p:nvSpPr>
          <p:spPr>
            <a:xfrm>
              <a:off x="2506133" y="2641600"/>
              <a:ext cx="220134" cy="524933"/>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5" name="Rechteck 44"/>
            <p:cNvSpPr/>
            <p:nvPr/>
          </p:nvSpPr>
          <p:spPr>
            <a:xfrm>
              <a:off x="1344083" y="2641600"/>
              <a:ext cx="867833" cy="254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spTree>
    <p:extLst>
      <p:ext uri="{BB962C8B-B14F-4D97-AF65-F5344CB8AC3E}">
        <p14:creationId xmlns:p14="http://schemas.microsoft.com/office/powerpoint/2010/main" val="317571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p:bldP spid="48" grpId="0" animBg="1"/>
      <p:bldP spid="49" grpId="0"/>
      <p:bldP spid="51" grpId="0"/>
      <p:bldP spid="5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Money and Finance</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571703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Functions of Finance</a:t>
            </a:r>
            <a:endParaRPr lang="en-US" dirty="0"/>
          </a:p>
        </p:txBody>
      </p:sp>
      <p:sp>
        <p:nvSpPr>
          <p:cNvPr id="3" name="Inhaltsplatzhalter 2"/>
          <p:cNvSpPr>
            <a:spLocks noGrp="1"/>
          </p:cNvSpPr>
          <p:nvPr>
            <p:ph idx="1"/>
          </p:nvPr>
        </p:nvSpPr>
        <p:spPr/>
        <p:txBody>
          <a:bodyPr/>
          <a:lstStyle/>
          <a:p>
            <a:r>
              <a:rPr lang="en-US" dirty="0" smtClean="0"/>
              <a:t>Provision </a:t>
            </a:r>
            <a:r>
              <a:rPr lang="en-US" dirty="0"/>
              <a:t>of money to support investment in real capital</a:t>
            </a:r>
            <a:r>
              <a:rPr lang="de-DE" dirty="0"/>
              <a:t> </a:t>
            </a:r>
            <a:endParaRPr lang="de-DE" dirty="0" smtClean="0"/>
          </a:p>
          <a:p>
            <a:r>
              <a:rPr lang="en-US" dirty="0" smtClean="0"/>
              <a:t>Portfolio investment, i.e. </a:t>
            </a:r>
            <a:r>
              <a:rPr lang="en-US" dirty="0"/>
              <a:t>investing funds in securities such as stocks or bonds</a:t>
            </a:r>
            <a:r>
              <a:rPr lang="de-DE" dirty="0"/>
              <a:t> </a:t>
            </a:r>
            <a:endParaRPr lang="de-DE" dirty="0" smtClean="0"/>
          </a:p>
          <a:p>
            <a:pPr marL="457200" lvl="1" indent="0">
              <a:lnSpc>
                <a:spcPct val="100000"/>
              </a:lnSpc>
              <a:buNone/>
            </a:pPr>
            <a:r>
              <a:rPr lang="de-DE" dirty="0" smtClean="0">
                <a:sym typeface="Wingdings"/>
              </a:rPr>
              <a:t> </a:t>
            </a:r>
            <a:r>
              <a:rPr lang="en-US" dirty="0" smtClean="0"/>
              <a:t>another </a:t>
            </a:r>
            <a:r>
              <a:rPr lang="en-US" dirty="0"/>
              <a:t>form of saving, a means of postponing consumption </a:t>
            </a:r>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34</a:t>
            </a:fld>
            <a:endParaRPr lang="en-US"/>
          </a:p>
        </p:txBody>
      </p:sp>
    </p:spTree>
    <p:extLst>
      <p:ext uri="{BB962C8B-B14F-4D97-AF65-F5344CB8AC3E}">
        <p14:creationId xmlns:p14="http://schemas.microsoft.com/office/powerpoint/2010/main" val="198831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Speculation as </a:t>
            </a:r>
            <a:r>
              <a:rPr lang="en-US" dirty="0"/>
              <a:t>I</a:t>
            </a:r>
            <a:r>
              <a:rPr lang="en-US" dirty="0" smtClean="0"/>
              <a:t>nvestment</a:t>
            </a:r>
            <a:endParaRPr lang="en-US" dirty="0"/>
          </a:p>
        </p:txBody>
      </p:sp>
      <p:sp>
        <p:nvSpPr>
          <p:cNvPr id="3" name="Inhaltsplatzhalter 2"/>
          <p:cNvSpPr>
            <a:spLocks noGrp="1"/>
          </p:cNvSpPr>
          <p:nvPr>
            <p:ph idx="1"/>
          </p:nvPr>
        </p:nvSpPr>
        <p:spPr/>
        <p:txBody>
          <a:bodyPr/>
          <a:lstStyle/>
          <a:p>
            <a:r>
              <a:rPr lang="en-US" dirty="0"/>
              <a:t>E</a:t>
            </a:r>
            <a:r>
              <a:rPr lang="en-US" dirty="0" smtClean="0"/>
              <a:t>xploit </a:t>
            </a:r>
            <a:r>
              <a:rPr lang="en-US" dirty="0"/>
              <a:t>changes in prices to achieve short-term profit</a:t>
            </a:r>
            <a:r>
              <a:rPr lang="de-DE" dirty="0"/>
              <a:t> </a:t>
            </a:r>
            <a:endParaRPr lang="de-DE" dirty="0" smtClean="0"/>
          </a:p>
          <a:p>
            <a:r>
              <a:rPr lang="en-US" dirty="0" smtClean="0"/>
              <a:t>Economic </a:t>
            </a:r>
            <a:r>
              <a:rPr lang="en-US" dirty="0"/>
              <a:t>impact of risking their own </a:t>
            </a:r>
            <a:r>
              <a:rPr lang="en-US" dirty="0" smtClean="0"/>
              <a:t>funds is limited</a:t>
            </a:r>
          </a:p>
          <a:p>
            <a:r>
              <a:rPr lang="en-US" dirty="0" smtClean="0"/>
              <a:t>Speculators </a:t>
            </a:r>
            <a:r>
              <a:rPr lang="en-US" dirty="0"/>
              <a:t>may borrow money in order to exploit what they see as market opportunities based on short-term price movements</a:t>
            </a:r>
            <a:r>
              <a:rPr lang="de-DE" dirty="0"/>
              <a:t> </a:t>
            </a:r>
            <a:endParaRPr lang="de-DE" dirty="0" smtClean="0"/>
          </a:p>
          <a:p>
            <a:r>
              <a:rPr lang="en-US" b="1" dirty="0" smtClean="0"/>
              <a:t>Leverage—</a:t>
            </a:r>
            <a:r>
              <a:rPr lang="en-US" dirty="0" smtClean="0"/>
              <a:t>investments </a:t>
            </a:r>
            <a:r>
              <a:rPr lang="en-US" dirty="0"/>
              <a:t>based on borrowed funds</a:t>
            </a:r>
            <a:r>
              <a:rPr lang="de-DE" dirty="0"/>
              <a:t> </a:t>
            </a:r>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35</a:t>
            </a:fld>
            <a:endParaRPr lang="en-US"/>
          </a:p>
        </p:txBody>
      </p:sp>
    </p:spTree>
    <p:extLst>
      <p:ext uri="{BB962C8B-B14F-4D97-AF65-F5344CB8AC3E}">
        <p14:creationId xmlns:p14="http://schemas.microsoft.com/office/powerpoint/2010/main" val="1524831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Nonbank Financial Institutions</a:t>
            </a:r>
          </a:p>
        </p:txBody>
      </p:sp>
      <p:sp>
        <p:nvSpPr>
          <p:cNvPr id="3" name="Fußzeilenplatzhalter 2"/>
          <p:cNvSpPr>
            <a:spLocks noGrp="1"/>
          </p:cNvSpPr>
          <p:nvPr>
            <p:ph type="ftr" sz="quarter" idx="11"/>
          </p:nvPr>
        </p:nvSpPr>
        <p:spPr/>
        <p:txBody>
          <a:bodyPr/>
          <a:lstStyle/>
          <a:p>
            <a:r>
              <a:rPr lang="en-US" smtClean="0"/>
              <a:t>Chapter 11</a:t>
            </a:r>
            <a:endParaRPr lang="en-US"/>
          </a:p>
        </p:txBody>
      </p:sp>
      <p:sp>
        <p:nvSpPr>
          <p:cNvPr id="4" name="Foliennummernplatzhalter 3"/>
          <p:cNvSpPr>
            <a:spLocks noGrp="1"/>
          </p:cNvSpPr>
          <p:nvPr>
            <p:ph type="sldNum" sz="quarter" idx="12"/>
          </p:nvPr>
        </p:nvSpPr>
        <p:spPr/>
        <p:txBody>
          <a:bodyPr/>
          <a:lstStyle/>
          <a:p>
            <a:fld id="{3E15599C-94B3-0649-9CFD-10A1C0F0AF72}" type="slidenum">
              <a:rPr lang="en-US" smtClean="0"/>
              <a:t>36</a:t>
            </a:fld>
            <a:endParaRPr lang="en-US"/>
          </a:p>
        </p:txBody>
      </p:sp>
      <p:sp>
        <p:nvSpPr>
          <p:cNvPr id="5" name="Textplatzhalter 4"/>
          <p:cNvSpPr>
            <a:spLocks noGrp="1"/>
          </p:cNvSpPr>
          <p:nvPr>
            <p:ph type="body" sz="quarter" idx="13"/>
          </p:nvPr>
        </p:nvSpPr>
        <p:spPr>
          <a:xfrm>
            <a:off x="457200" y="1556793"/>
            <a:ext cx="8229600" cy="1999207"/>
          </a:xfrm>
        </p:spPr>
        <p:txBody>
          <a:bodyPr>
            <a:normAutofit lnSpcReduction="10000"/>
          </a:bodyPr>
          <a:lstStyle/>
          <a:p>
            <a:r>
              <a:rPr lang="en-US" dirty="0"/>
              <a:t>a financial institution that performs a number of services similar to those offered by banks but that is not a </a:t>
            </a:r>
            <a:r>
              <a:rPr lang="en-US" dirty="0" smtClean="0"/>
              <a:t>licensed bank </a:t>
            </a:r>
            <a:r>
              <a:rPr lang="en-US" dirty="0"/>
              <a:t>and is not subject to banking regulations</a:t>
            </a:r>
          </a:p>
          <a:p>
            <a:endParaRPr lang="en-US" dirty="0"/>
          </a:p>
        </p:txBody>
      </p:sp>
      <p:sp>
        <p:nvSpPr>
          <p:cNvPr id="7" name="Textfeld 6"/>
          <p:cNvSpPr txBox="1"/>
          <p:nvPr/>
        </p:nvSpPr>
        <p:spPr>
          <a:xfrm>
            <a:off x="711200" y="3803134"/>
            <a:ext cx="7975600" cy="1107996"/>
          </a:xfrm>
          <a:prstGeom prst="rect">
            <a:avLst/>
          </a:prstGeom>
          <a:noFill/>
        </p:spPr>
        <p:txBody>
          <a:bodyPr wrap="square" rtlCol="0">
            <a:spAutoFit/>
          </a:bodyPr>
          <a:lstStyle/>
          <a:p>
            <a:pPr marL="285750" indent="-285750">
              <a:buClr>
                <a:schemeClr val="accent6">
                  <a:lumMod val="75000"/>
                </a:schemeClr>
              </a:buClr>
              <a:buSzPct val="80000"/>
              <a:buFont typeface="Wingdings" charset="2"/>
              <a:buChar char="§"/>
            </a:pPr>
            <a:r>
              <a:rPr lang="en-US" sz="2400" dirty="0" smtClean="0"/>
              <a:t>An </a:t>
            </a:r>
            <a:r>
              <a:rPr lang="en-US" sz="2400" dirty="0"/>
              <a:t>industry that has been growing in size and importance relative to banking</a:t>
            </a:r>
          </a:p>
          <a:p>
            <a:endParaRPr lang="en-US" dirty="0"/>
          </a:p>
        </p:txBody>
      </p:sp>
      <p:sp>
        <p:nvSpPr>
          <p:cNvPr id="9" name="Textfeld 8"/>
          <p:cNvSpPr txBox="1"/>
          <p:nvPr/>
        </p:nvSpPr>
        <p:spPr>
          <a:xfrm>
            <a:off x="711200" y="4619862"/>
            <a:ext cx="6728893" cy="830997"/>
          </a:xfrm>
          <a:prstGeom prst="rect">
            <a:avLst/>
          </a:prstGeom>
          <a:noFill/>
        </p:spPr>
        <p:txBody>
          <a:bodyPr wrap="none" rtlCol="0">
            <a:spAutoFit/>
          </a:bodyPr>
          <a:lstStyle/>
          <a:p>
            <a:pPr marL="285750" indent="-285750">
              <a:buClr>
                <a:schemeClr val="accent6">
                  <a:lumMod val="75000"/>
                </a:schemeClr>
              </a:buClr>
              <a:buSzPct val="80000"/>
              <a:buFont typeface="Wingdings" charset="2"/>
              <a:buChar char="§"/>
            </a:pPr>
            <a:r>
              <a:rPr lang="en-US" sz="2400" dirty="0" smtClean="0"/>
              <a:t>Activities </a:t>
            </a:r>
            <a:r>
              <a:rPr lang="en-US" sz="2400" dirty="0"/>
              <a:t>do not directly affect the money supply</a:t>
            </a:r>
          </a:p>
          <a:p>
            <a:endParaRPr lang="en-US" sz="2400" dirty="0"/>
          </a:p>
        </p:txBody>
      </p:sp>
      <p:sp>
        <p:nvSpPr>
          <p:cNvPr id="10" name="Textfeld 9"/>
          <p:cNvSpPr txBox="1"/>
          <p:nvPr/>
        </p:nvSpPr>
        <p:spPr>
          <a:xfrm>
            <a:off x="711200" y="5151815"/>
            <a:ext cx="7587734" cy="1200328"/>
          </a:xfrm>
          <a:prstGeom prst="rect">
            <a:avLst/>
          </a:prstGeom>
          <a:noFill/>
        </p:spPr>
        <p:txBody>
          <a:bodyPr wrap="square" rtlCol="0">
            <a:spAutoFit/>
          </a:bodyPr>
          <a:lstStyle/>
          <a:p>
            <a:pPr marL="285750" indent="-285750">
              <a:buClr>
                <a:schemeClr val="accent6">
                  <a:lumMod val="75000"/>
                </a:schemeClr>
              </a:buClr>
              <a:buSzPct val="80000"/>
              <a:buFont typeface="Wingdings" charset="2"/>
              <a:buChar char="§"/>
            </a:pPr>
            <a:r>
              <a:rPr lang="en-US" sz="2400" dirty="0" smtClean="0"/>
              <a:t>Loans </a:t>
            </a:r>
            <a:r>
              <a:rPr lang="en-US" sz="2400" dirty="0"/>
              <a:t>from these entities, unlike transactions using bank accounts, are not liquid </a:t>
            </a:r>
            <a:r>
              <a:rPr lang="en-US" sz="2400" dirty="0" smtClean="0"/>
              <a:t> </a:t>
            </a:r>
            <a:r>
              <a:rPr lang="en-US" sz="2400" dirty="0" smtClean="0">
                <a:sym typeface="Wingdings"/>
              </a:rPr>
              <a:t> </a:t>
            </a:r>
            <a:r>
              <a:rPr lang="en-US" sz="2400" dirty="0" smtClean="0"/>
              <a:t>“</a:t>
            </a:r>
            <a:r>
              <a:rPr lang="en-US" sz="2400" dirty="0" err="1"/>
              <a:t>nonmoney</a:t>
            </a:r>
            <a:r>
              <a:rPr lang="en-US" sz="2400" dirty="0"/>
              <a:t> </a:t>
            </a:r>
            <a:r>
              <a:rPr lang="en-US" sz="2400" dirty="0" smtClean="0"/>
              <a:t>assets”</a:t>
            </a:r>
            <a:r>
              <a:rPr lang="de-DE" sz="2400" dirty="0" smtClean="0"/>
              <a:t> </a:t>
            </a:r>
            <a:endParaRPr lang="en-US" sz="2400" dirty="0"/>
          </a:p>
          <a:p>
            <a:endParaRPr lang="en-US" sz="2400" dirty="0"/>
          </a:p>
        </p:txBody>
      </p:sp>
    </p:spTree>
    <p:extLst>
      <p:ext uri="{BB962C8B-B14F-4D97-AF65-F5344CB8AC3E}">
        <p14:creationId xmlns:p14="http://schemas.microsoft.com/office/powerpoint/2010/main" val="3727954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Nonbank Financial Institutions</a:t>
            </a:r>
          </a:p>
        </p:txBody>
      </p:sp>
      <p:sp>
        <p:nvSpPr>
          <p:cNvPr id="3" name="Inhaltsplatzhalter 2"/>
          <p:cNvSpPr>
            <a:spLocks noGrp="1"/>
          </p:cNvSpPr>
          <p:nvPr>
            <p:ph idx="1"/>
          </p:nvPr>
        </p:nvSpPr>
        <p:spPr/>
        <p:txBody>
          <a:bodyPr>
            <a:normAutofit fontScale="85000" lnSpcReduction="10000"/>
          </a:bodyPr>
          <a:lstStyle/>
          <a:p>
            <a:pPr eaLnBrk="0" hangingPunct="0"/>
            <a:r>
              <a:rPr lang="en-US" dirty="0"/>
              <a:t>C</a:t>
            </a:r>
            <a:r>
              <a:rPr lang="en-US" dirty="0" smtClean="0"/>
              <a:t>ollective </a:t>
            </a:r>
            <a:r>
              <a:rPr lang="en-US" dirty="0"/>
              <a:t>investment vehicle or pooled </a:t>
            </a:r>
            <a:r>
              <a:rPr lang="en-US" dirty="0" smtClean="0"/>
              <a:t>fund</a:t>
            </a:r>
          </a:p>
          <a:p>
            <a:pPr lvl="1" eaLnBrk="0" hangingPunct="0"/>
            <a:r>
              <a:rPr lang="en-US" dirty="0"/>
              <a:t>an investment vehicle that pools investments from many different sources, making investment decisions for them all as a group</a:t>
            </a:r>
            <a:endParaRPr lang="de-DE" dirty="0"/>
          </a:p>
          <a:p>
            <a:pPr eaLnBrk="0" hangingPunct="0"/>
            <a:r>
              <a:rPr lang="en-US" dirty="0" smtClean="0"/>
              <a:t>Index fund</a:t>
            </a:r>
          </a:p>
          <a:p>
            <a:pPr lvl="1" eaLnBrk="0" hangingPunct="0"/>
            <a:r>
              <a:rPr lang="en-US" dirty="0"/>
              <a:t>a type of pooled fund that tries to replicate a common stock or bond market index. As this fund does not require active management by a manager, fees are usually lower than in other types of pooled funds</a:t>
            </a:r>
            <a:endParaRPr lang="de-DE" dirty="0"/>
          </a:p>
          <a:p>
            <a:pPr eaLnBrk="0" hangingPunct="0"/>
            <a:r>
              <a:rPr lang="en-US" dirty="0" smtClean="0"/>
              <a:t>Hedge fund</a:t>
            </a:r>
          </a:p>
          <a:p>
            <a:pPr lvl="1" eaLnBrk="0" hangingPunct="0"/>
            <a:r>
              <a:rPr lang="en-US" dirty="0" smtClean="0"/>
              <a:t>a </a:t>
            </a:r>
            <a:r>
              <a:rPr lang="en-US" dirty="0"/>
              <a:t>type of pooled fund that often engages in highly speculative investments and to which access is generally restricted to wealthy </a:t>
            </a:r>
            <a:r>
              <a:rPr lang="en-US" dirty="0" smtClean="0"/>
              <a:t>clients</a:t>
            </a:r>
            <a:endParaRPr lang="de-DE"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37</a:t>
            </a:fld>
            <a:endParaRPr lang="en-US"/>
          </a:p>
        </p:txBody>
      </p:sp>
    </p:spTree>
    <p:extLst>
      <p:ext uri="{BB962C8B-B14F-4D97-AF65-F5344CB8AC3E}">
        <p14:creationId xmlns:p14="http://schemas.microsoft.com/office/powerpoint/2010/main" val="254413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Nonbank Financial Institutions</a:t>
            </a:r>
          </a:p>
        </p:txBody>
      </p:sp>
      <p:sp>
        <p:nvSpPr>
          <p:cNvPr id="3" name="Inhaltsplatzhalter 2"/>
          <p:cNvSpPr>
            <a:spLocks noGrp="1"/>
          </p:cNvSpPr>
          <p:nvPr>
            <p:ph idx="1"/>
          </p:nvPr>
        </p:nvSpPr>
        <p:spPr/>
        <p:txBody>
          <a:bodyPr>
            <a:normAutofit fontScale="92500" lnSpcReduction="10000"/>
          </a:bodyPr>
          <a:lstStyle/>
          <a:p>
            <a:pPr eaLnBrk="0" hangingPunct="0"/>
            <a:r>
              <a:rPr lang="en-US" dirty="0"/>
              <a:t>P</a:t>
            </a:r>
            <a:r>
              <a:rPr lang="en-US" dirty="0" smtClean="0"/>
              <a:t>ension fund</a:t>
            </a:r>
          </a:p>
          <a:p>
            <a:pPr lvl="1" eaLnBrk="0" hangingPunct="0"/>
            <a:r>
              <a:rPr lang="en-US" dirty="0"/>
              <a:t>a fund with the exclusive purpose of paying retirement </a:t>
            </a:r>
            <a:r>
              <a:rPr lang="en-US" dirty="0" smtClean="0"/>
              <a:t>benefits</a:t>
            </a:r>
            <a:endParaRPr lang="en-US" dirty="0"/>
          </a:p>
          <a:p>
            <a:r>
              <a:rPr lang="en-US" dirty="0" smtClean="0"/>
              <a:t>Insurance company</a:t>
            </a:r>
          </a:p>
          <a:p>
            <a:pPr lvl="1"/>
            <a:r>
              <a:rPr lang="en-US" dirty="0"/>
              <a:t>a company that pays to cover all or part of the cost of specific risks against which individuals and companies chose to insure </a:t>
            </a:r>
            <a:r>
              <a:rPr lang="en-US" dirty="0" smtClean="0"/>
              <a:t>themselves</a:t>
            </a:r>
            <a:endParaRPr lang="en-US" dirty="0"/>
          </a:p>
          <a:p>
            <a:r>
              <a:rPr lang="en-US" dirty="0"/>
              <a:t>R</a:t>
            </a:r>
            <a:r>
              <a:rPr lang="en-US" dirty="0" smtClean="0"/>
              <a:t>einsurer</a:t>
            </a:r>
            <a:endParaRPr lang="en-US" dirty="0"/>
          </a:p>
          <a:p>
            <a:pPr lvl="1"/>
            <a:r>
              <a:rPr lang="en-US" dirty="0"/>
              <a:t>a company that sells insurance to insurance companies to share the risk in case of large damages caused e.g. through natural disasters.</a:t>
            </a:r>
            <a:r>
              <a:rPr lang="de-DE" dirty="0"/>
              <a:t> </a:t>
            </a:r>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38</a:t>
            </a:fld>
            <a:endParaRPr lang="en-US"/>
          </a:p>
        </p:txBody>
      </p:sp>
    </p:spTree>
    <p:extLst>
      <p:ext uri="{BB962C8B-B14F-4D97-AF65-F5344CB8AC3E}">
        <p14:creationId xmlns:p14="http://schemas.microsoft.com/office/powerpoint/2010/main" val="3021497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Nonbank Financial Institutions</a:t>
            </a:r>
          </a:p>
        </p:txBody>
      </p:sp>
      <p:sp>
        <p:nvSpPr>
          <p:cNvPr id="3" name="Inhaltsplatzhalter 2"/>
          <p:cNvSpPr>
            <a:spLocks noGrp="1"/>
          </p:cNvSpPr>
          <p:nvPr>
            <p:ph idx="1"/>
          </p:nvPr>
        </p:nvSpPr>
        <p:spPr/>
        <p:txBody>
          <a:bodyPr>
            <a:normAutofit fontScale="92500" lnSpcReduction="10000"/>
          </a:bodyPr>
          <a:lstStyle/>
          <a:p>
            <a:r>
              <a:rPr lang="en-US" dirty="0"/>
              <a:t>S</a:t>
            </a:r>
            <a:r>
              <a:rPr lang="en-US" dirty="0" smtClean="0"/>
              <a:t>ecurities broker</a:t>
            </a:r>
          </a:p>
          <a:p>
            <a:pPr lvl="1"/>
            <a:r>
              <a:rPr lang="en-US" dirty="0"/>
              <a:t>an agent responsible for finding a buyer for sellers of different securities, thereby offering enhanced liquidity to the </a:t>
            </a:r>
            <a:r>
              <a:rPr lang="en-US" dirty="0" smtClean="0"/>
              <a:t>seller</a:t>
            </a:r>
            <a:endParaRPr lang="en-US" dirty="0"/>
          </a:p>
          <a:p>
            <a:r>
              <a:rPr lang="en-US" dirty="0" smtClean="0"/>
              <a:t>Building society</a:t>
            </a:r>
          </a:p>
          <a:p>
            <a:pPr lvl="1"/>
            <a:r>
              <a:rPr lang="en-US" dirty="0"/>
              <a:t>a financial institution which collects savings from its customers and offers them at preferential rates to other customers so that they can buy or build a </a:t>
            </a:r>
            <a:r>
              <a:rPr lang="en-US" dirty="0" smtClean="0"/>
              <a:t>residence</a:t>
            </a:r>
            <a:endParaRPr lang="de-DE" dirty="0"/>
          </a:p>
          <a:p>
            <a:r>
              <a:rPr lang="en-US" dirty="0" smtClean="0"/>
              <a:t>Shadow bank</a:t>
            </a:r>
          </a:p>
          <a:p>
            <a:pPr lvl="1"/>
            <a:r>
              <a:rPr lang="en-US" dirty="0"/>
              <a:t>credit intermediation that involves entities and activities outside the regular banking system</a:t>
            </a:r>
            <a:r>
              <a:rPr lang="de-DE" dirty="0"/>
              <a:t> </a:t>
            </a:r>
            <a:endParaRPr lang="en-US" dirty="0"/>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39</a:t>
            </a:fld>
            <a:endParaRPr lang="en-US"/>
          </a:p>
        </p:txBody>
      </p:sp>
    </p:spTree>
    <p:extLst>
      <p:ext uri="{BB962C8B-B14F-4D97-AF65-F5344CB8AC3E}">
        <p14:creationId xmlns:p14="http://schemas.microsoft.com/office/powerpoint/2010/main" val="2140912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Modern </a:t>
            </a:r>
            <a:r>
              <a:rPr lang="en-US" dirty="0"/>
              <a:t>E</a:t>
            </a:r>
            <a:r>
              <a:rPr lang="en-US" dirty="0" smtClean="0"/>
              <a:t>conomies </a:t>
            </a:r>
            <a:r>
              <a:rPr lang="en-US" dirty="0"/>
              <a:t>A</a:t>
            </a:r>
            <a:r>
              <a:rPr lang="en-US" dirty="0" smtClean="0"/>
              <a:t>re </a:t>
            </a:r>
            <a:r>
              <a:rPr lang="en-US" dirty="0"/>
              <a:t>M</a:t>
            </a:r>
            <a:r>
              <a:rPr lang="en-US" dirty="0" smtClean="0"/>
              <a:t>uch </a:t>
            </a:r>
            <a:r>
              <a:rPr lang="en-US" dirty="0"/>
              <a:t>M</a:t>
            </a:r>
            <a:r>
              <a:rPr lang="en-US" dirty="0" smtClean="0"/>
              <a:t>ore </a:t>
            </a:r>
            <a:r>
              <a:rPr lang="en-US" dirty="0"/>
              <a:t>D</a:t>
            </a:r>
            <a:r>
              <a:rPr lang="en-US" dirty="0" smtClean="0"/>
              <a:t>ependent </a:t>
            </a:r>
            <a:r>
              <a:rPr lang="en-US" dirty="0"/>
              <a:t>T</a:t>
            </a:r>
            <a:r>
              <a:rPr lang="en-US" dirty="0" smtClean="0"/>
              <a:t>han Ever </a:t>
            </a:r>
            <a:r>
              <a:rPr lang="en-US" dirty="0"/>
              <a:t>on </a:t>
            </a:r>
            <a:r>
              <a:rPr lang="en-US" dirty="0" smtClean="0"/>
              <a:t>Finance</a:t>
            </a:r>
            <a:r>
              <a:rPr lang="de-DE" dirty="0" smtClean="0"/>
              <a:t> </a:t>
            </a:r>
            <a:endParaRPr lang="en-US" dirty="0"/>
          </a:p>
        </p:txBody>
      </p:sp>
      <p:sp>
        <p:nvSpPr>
          <p:cNvPr id="3" name="Inhaltsplatzhalter 2"/>
          <p:cNvSpPr>
            <a:spLocks noGrp="1"/>
          </p:cNvSpPr>
          <p:nvPr>
            <p:ph idx="1"/>
          </p:nvPr>
        </p:nvSpPr>
        <p:spPr/>
        <p:txBody>
          <a:bodyPr/>
          <a:lstStyle/>
          <a:p>
            <a:r>
              <a:rPr lang="en-US" dirty="0" smtClean="0"/>
              <a:t>In </a:t>
            </a:r>
            <a:r>
              <a:rPr lang="en-US" dirty="0"/>
              <a:t>the euro </a:t>
            </a:r>
            <a:r>
              <a:rPr lang="en-US" dirty="0" smtClean="0"/>
              <a:t>area, total </a:t>
            </a:r>
            <a:r>
              <a:rPr lang="en-US" dirty="0"/>
              <a:t>financial assets </a:t>
            </a:r>
            <a:r>
              <a:rPr lang="en-US" dirty="0" smtClean="0"/>
              <a:t>banking </a:t>
            </a:r>
            <a:r>
              <a:rPr lang="en-US" dirty="0"/>
              <a:t>sector roughly doubled from 2003 to 2013 to a total of €57 trillion (almost six times euro area annual GDP</a:t>
            </a:r>
            <a:r>
              <a:rPr lang="en-US" dirty="0" smtClean="0"/>
              <a:t>)</a:t>
            </a:r>
            <a:endParaRPr lang="en-US" dirty="0"/>
          </a:p>
          <a:p>
            <a:r>
              <a:rPr lang="en-US" dirty="0" smtClean="0"/>
              <a:t>In the UK and US, financial </a:t>
            </a:r>
            <a:r>
              <a:rPr lang="en-US" dirty="0"/>
              <a:t>assets have surpassed the equivalent of ten times the respective national GDP </a:t>
            </a:r>
            <a:endParaRPr lang="en-US" dirty="0" smtClean="0"/>
          </a:p>
          <a:p>
            <a:r>
              <a:rPr lang="en-US" dirty="0" smtClean="0"/>
              <a:t>Financial </a:t>
            </a:r>
            <a:r>
              <a:rPr lang="en-US" dirty="0"/>
              <a:t>transactions is even larger. For the U.S., this value was </a:t>
            </a:r>
            <a:r>
              <a:rPr lang="en-US" i="1" dirty="0"/>
              <a:t>73 times </a:t>
            </a:r>
            <a:r>
              <a:rPr lang="en-US" dirty="0"/>
              <a:t>GDP already in 2009, primarily a result of rapid growth in high-frequency trading</a:t>
            </a:r>
            <a:r>
              <a:rPr lang="de-DE" dirty="0"/>
              <a:t> </a:t>
            </a:r>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40</a:t>
            </a:fld>
            <a:endParaRPr lang="en-US"/>
          </a:p>
        </p:txBody>
      </p:sp>
    </p:spTree>
    <p:extLst>
      <p:ext uri="{BB962C8B-B14F-4D97-AF65-F5344CB8AC3E}">
        <p14:creationId xmlns:p14="http://schemas.microsoft.com/office/powerpoint/2010/main" val="850794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Is Too </a:t>
            </a:r>
            <a:r>
              <a:rPr lang="en-US" dirty="0"/>
              <a:t>M</a:t>
            </a:r>
            <a:r>
              <a:rPr lang="en-US" dirty="0" smtClean="0"/>
              <a:t>uch Finance Bad for the Economy?</a:t>
            </a:r>
            <a:endParaRPr lang="en-US" dirty="0"/>
          </a:p>
        </p:txBody>
      </p:sp>
      <p:sp>
        <p:nvSpPr>
          <p:cNvPr id="3" name="Inhaltsplatzhalter 2"/>
          <p:cNvSpPr>
            <a:spLocks noGrp="1"/>
          </p:cNvSpPr>
          <p:nvPr>
            <p:ph idx="1"/>
          </p:nvPr>
        </p:nvSpPr>
        <p:spPr/>
        <p:txBody>
          <a:bodyPr/>
          <a:lstStyle/>
          <a:p>
            <a:r>
              <a:rPr lang="en-US" dirty="0" smtClean="0"/>
              <a:t>When </a:t>
            </a:r>
            <a:r>
              <a:rPr lang="en-US" dirty="0"/>
              <a:t>economies grow on the basis of mass investment in assets with questionable foundations, yet rise in price, the growth is unstable and destined to be of short </a:t>
            </a:r>
            <a:r>
              <a:rPr lang="en-US" dirty="0" smtClean="0"/>
              <a:t>duration</a:t>
            </a:r>
          </a:p>
          <a:p>
            <a:r>
              <a:rPr lang="en-US" dirty="0" smtClean="0"/>
              <a:t>Such </a:t>
            </a:r>
            <a:r>
              <a:rPr lang="en-US" dirty="0"/>
              <a:t>irrational speculative price rises are called </a:t>
            </a:r>
            <a:r>
              <a:rPr lang="en-US" dirty="0" smtClean="0"/>
              <a:t>bubbles</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41</a:t>
            </a:fld>
            <a:endParaRPr lang="en-US"/>
          </a:p>
        </p:txBody>
      </p:sp>
    </p:spTree>
    <p:extLst>
      <p:ext uri="{BB962C8B-B14F-4D97-AF65-F5344CB8AC3E}">
        <p14:creationId xmlns:p14="http://schemas.microsoft.com/office/powerpoint/2010/main" val="316888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The Dutch Tulip Frenzy</a:t>
            </a:r>
            <a:r>
              <a:rPr lang="de-DE" dirty="0"/>
              <a:t> (</a:t>
            </a:r>
            <a:r>
              <a:rPr lang="de-DE" dirty="0" err="1"/>
              <a:t>Tulip</a:t>
            </a:r>
            <a:r>
              <a:rPr lang="de-DE" dirty="0"/>
              <a:t> </a:t>
            </a:r>
            <a:r>
              <a:rPr lang="de-DE" dirty="0" err="1"/>
              <a:t>Mania</a:t>
            </a:r>
            <a:r>
              <a:rPr lang="de-DE" dirty="0"/>
              <a:t>)</a:t>
            </a:r>
            <a:br>
              <a:rPr lang="de-DE" dirty="0"/>
            </a:br>
            <a:r>
              <a:rPr lang="de-DE" dirty="0"/>
              <a:t>1636-37</a:t>
            </a:r>
            <a:endParaRPr lang="en-US" dirty="0"/>
          </a:p>
        </p:txBody>
      </p:sp>
      <p:sp>
        <p:nvSpPr>
          <p:cNvPr id="3" name="Inhaltsplatzhalter 2"/>
          <p:cNvSpPr>
            <a:spLocks noGrp="1"/>
          </p:cNvSpPr>
          <p:nvPr>
            <p:ph idx="1"/>
          </p:nvPr>
        </p:nvSpPr>
        <p:spPr/>
        <p:txBody>
          <a:bodyPr>
            <a:normAutofit fontScale="92500" lnSpcReduction="20000"/>
          </a:bodyPr>
          <a:lstStyle/>
          <a:p>
            <a:r>
              <a:rPr lang="en-US" dirty="0" smtClean="0"/>
              <a:t>Different </a:t>
            </a:r>
            <a:r>
              <a:rPr lang="en-US" dirty="0"/>
              <a:t>tulip types had different </a:t>
            </a:r>
            <a:r>
              <a:rPr lang="en-US" dirty="0" smtClean="0"/>
              <a:t>values</a:t>
            </a:r>
          </a:p>
          <a:p>
            <a:r>
              <a:rPr lang="en-US" dirty="0" smtClean="0"/>
              <a:t>Mass </a:t>
            </a:r>
            <a:r>
              <a:rPr lang="en-US" dirty="0"/>
              <a:t>speculation </a:t>
            </a:r>
            <a:endParaRPr lang="en-US" dirty="0" smtClean="0"/>
          </a:p>
          <a:p>
            <a:pPr lvl="1"/>
            <a:r>
              <a:rPr lang="en-US" dirty="0"/>
              <a:t>f</a:t>
            </a:r>
            <a:r>
              <a:rPr lang="en-US" dirty="0" smtClean="0"/>
              <a:t>irst: only wealthy </a:t>
            </a:r>
            <a:r>
              <a:rPr lang="en-US" dirty="0"/>
              <a:t>Dutch were buying </a:t>
            </a:r>
            <a:r>
              <a:rPr lang="en-US" dirty="0" smtClean="0"/>
              <a:t>them</a:t>
            </a:r>
          </a:p>
          <a:p>
            <a:pPr lvl="1"/>
            <a:r>
              <a:rPr lang="en-US" dirty="0"/>
              <a:t>e</a:t>
            </a:r>
            <a:r>
              <a:rPr lang="en-US" dirty="0" smtClean="0"/>
              <a:t>ventually, </a:t>
            </a:r>
            <a:r>
              <a:rPr lang="en-US" dirty="0"/>
              <a:t>everyone was buying tulips</a:t>
            </a:r>
            <a:endParaRPr lang="en-US" dirty="0" smtClean="0"/>
          </a:p>
          <a:p>
            <a:r>
              <a:rPr lang="en-US" dirty="0" smtClean="0"/>
              <a:t>Rapid increase in prices</a:t>
            </a:r>
          </a:p>
          <a:p>
            <a:pPr lvl="1"/>
            <a:r>
              <a:rPr lang="en-US" dirty="0" smtClean="0"/>
              <a:t>peak: March </a:t>
            </a:r>
            <a:r>
              <a:rPr lang="en-US" dirty="0"/>
              <a:t>1637 </a:t>
            </a:r>
            <a:endParaRPr lang="en-US" dirty="0" smtClean="0"/>
          </a:p>
          <a:p>
            <a:pPr lvl="1"/>
            <a:r>
              <a:rPr lang="en-US" dirty="0" smtClean="0"/>
              <a:t>some </a:t>
            </a:r>
            <a:r>
              <a:rPr lang="en-US" dirty="0"/>
              <a:t>select bulbs sold for several times the yearly </a:t>
            </a:r>
            <a:r>
              <a:rPr lang="en-US" dirty="0" smtClean="0"/>
              <a:t/>
            </a:r>
            <a:br>
              <a:rPr lang="en-US" dirty="0" smtClean="0"/>
            </a:br>
            <a:r>
              <a:rPr lang="en-US" dirty="0" smtClean="0"/>
              <a:t>income </a:t>
            </a:r>
            <a:r>
              <a:rPr lang="en-US" dirty="0"/>
              <a:t>of a skilled </a:t>
            </a:r>
            <a:r>
              <a:rPr lang="en-US" dirty="0" smtClean="0"/>
              <a:t>craftsman</a:t>
            </a:r>
            <a:endParaRPr lang="en-US" dirty="0"/>
          </a:p>
          <a:p>
            <a:pPr lvl="1"/>
            <a:r>
              <a:rPr lang="en-US" dirty="0"/>
              <a:t>s</a:t>
            </a:r>
            <a:r>
              <a:rPr lang="en-US" dirty="0" smtClean="0"/>
              <a:t>hortly </a:t>
            </a:r>
            <a:r>
              <a:rPr lang="en-US" dirty="0"/>
              <a:t>thereafter, </a:t>
            </a:r>
            <a:r>
              <a:rPr lang="en-US" dirty="0" smtClean="0"/>
              <a:t>confidence </a:t>
            </a:r>
            <a:r>
              <a:rPr lang="en-US" dirty="0"/>
              <a:t>in their value </a:t>
            </a:r>
            <a:r>
              <a:rPr lang="en-US" dirty="0" smtClean="0"/>
              <a:t>vanished</a:t>
            </a:r>
          </a:p>
          <a:p>
            <a:r>
              <a:rPr lang="en-US" dirty="0" smtClean="0"/>
              <a:t>Almost </a:t>
            </a:r>
            <a:r>
              <a:rPr lang="en-US" dirty="0"/>
              <a:t>overnight, the tulip market crashed, and many speculators were ruined.</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42</a:t>
            </a:fld>
            <a:endParaRPr lang="en-US"/>
          </a:p>
        </p:txBody>
      </p:sp>
      <p:pic>
        <p:nvPicPr>
          <p:cNvPr id="7" name="Inhaltsplatzhalter 5" descr="Tulipomania.jpg"/>
          <p:cNvPicPr>
            <a:picLocks noChangeAspect="1"/>
          </p:cNvPicPr>
          <p:nvPr/>
        </p:nvPicPr>
        <p:blipFill rotWithShape="1">
          <a:blip r:embed="rId2">
            <a:extLst>
              <a:ext uri="{28A0092B-C50C-407E-A947-70E740481C1C}">
                <a14:useLocalDpi xmlns:a14="http://schemas.microsoft.com/office/drawing/2010/main" val="0"/>
              </a:ext>
            </a:extLst>
          </a:blip>
          <a:srcRect t="4907" b="1737"/>
          <a:stretch/>
        </p:blipFill>
        <p:spPr>
          <a:xfrm>
            <a:off x="7200057" y="1476235"/>
            <a:ext cx="1943943" cy="2743147"/>
          </a:xfrm>
          <a:prstGeom prst="rect">
            <a:avLst/>
          </a:prstGeom>
        </p:spPr>
      </p:pic>
    </p:spTree>
    <p:extLst>
      <p:ext uri="{BB962C8B-B14F-4D97-AF65-F5344CB8AC3E}">
        <p14:creationId xmlns:p14="http://schemas.microsoft.com/office/powerpoint/2010/main" val="278918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Stock Market Bubble 1929</a:t>
            </a:r>
            <a:endParaRPr lang="en-US" dirty="0"/>
          </a:p>
        </p:txBody>
      </p:sp>
      <p:sp>
        <p:nvSpPr>
          <p:cNvPr id="3" name="Inhaltsplatzhalter 2"/>
          <p:cNvSpPr>
            <a:spLocks noGrp="1"/>
          </p:cNvSpPr>
          <p:nvPr>
            <p:ph idx="1"/>
          </p:nvPr>
        </p:nvSpPr>
        <p:spPr/>
        <p:txBody>
          <a:bodyPr>
            <a:normAutofit lnSpcReduction="10000"/>
          </a:bodyPr>
          <a:lstStyle/>
          <a:p>
            <a:r>
              <a:rPr lang="en-US" dirty="0" smtClean="0"/>
              <a:t>“new reality”</a:t>
            </a:r>
          </a:p>
          <a:p>
            <a:pPr lvl="1"/>
            <a:r>
              <a:rPr lang="en-US" dirty="0" smtClean="0"/>
              <a:t>establishment of the Federal Reserve in 1913</a:t>
            </a:r>
          </a:p>
          <a:p>
            <a:pPr lvl="1"/>
            <a:r>
              <a:rPr lang="en-US" dirty="0" smtClean="0"/>
              <a:t>government policies to extend free trade, fight inflation, relaxation of antitrust laws</a:t>
            </a:r>
          </a:p>
          <a:p>
            <a:r>
              <a:rPr lang="en-US" dirty="0" smtClean="0"/>
              <a:t>1920s: everyone is buying shares</a:t>
            </a:r>
          </a:p>
          <a:p>
            <a:pPr lvl="1"/>
            <a:r>
              <a:rPr lang="en-US" dirty="0"/>
              <a:t>consumer debt was taken on </a:t>
            </a:r>
            <a:r>
              <a:rPr lang="en-US" dirty="0" smtClean="0"/>
              <a:t>to </a:t>
            </a:r>
            <a:r>
              <a:rPr lang="en-US" dirty="0"/>
              <a:t>buy stock shares (instead of consumer goods)</a:t>
            </a:r>
            <a:r>
              <a:rPr lang="de-DE" dirty="0"/>
              <a:t> </a:t>
            </a:r>
            <a:endParaRPr lang="de-DE" dirty="0" smtClean="0"/>
          </a:p>
          <a:p>
            <a:r>
              <a:rPr lang="en-US" dirty="0"/>
              <a:t>October </a:t>
            </a:r>
            <a:r>
              <a:rPr lang="en-US" dirty="0" smtClean="0"/>
              <a:t>1929: </a:t>
            </a:r>
            <a:r>
              <a:rPr lang="en-US" dirty="0"/>
              <a:t>the stock market </a:t>
            </a:r>
            <a:r>
              <a:rPr lang="en-US" dirty="0" smtClean="0"/>
              <a:t>crash</a:t>
            </a:r>
          </a:p>
          <a:p>
            <a:r>
              <a:rPr lang="en-US" dirty="0" smtClean="0"/>
              <a:t>The Great Depression</a:t>
            </a:r>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43</a:t>
            </a:fld>
            <a:endParaRPr lang="en-US"/>
          </a:p>
        </p:txBody>
      </p:sp>
    </p:spTree>
    <p:extLst>
      <p:ext uri="{BB962C8B-B14F-4D97-AF65-F5344CB8AC3E}">
        <p14:creationId xmlns:p14="http://schemas.microsoft.com/office/powerpoint/2010/main" val="3054926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Dow-Jones Industrial Stock Price Index for USA, 1914-1942</a:t>
            </a:r>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44</a:t>
            </a:fld>
            <a:endParaRPr lang="en-US"/>
          </a:p>
        </p:txBody>
      </p:sp>
      <p:graphicFrame>
        <p:nvGraphicFramePr>
          <p:cNvPr id="6" name="Diagramm 5" title="Dollars per Share"/>
          <p:cNvGraphicFramePr>
            <a:graphicFrameLocks noGrp="1" noChangeAspect="1"/>
          </p:cNvGraphicFramePr>
          <p:nvPr>
            <p:extLst>
              <p:ext uri="{D42A27DB-BD31-4B8C-83A1-F6EECF244321}">
                <p14:modId xmlns:p14="http://schemas.microsoft.com/office/powerpoint/2010/main" val="9472367"/>
              </p:ext>
            </p:extLst>
          </p:nvPr>
        </p:nvGraphicFramePr>
        <p:xfrm>
          <a:off x="592670" y="1918178"/>
          <a:ext cx="6839981" cy="417381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694267" y="6091991"/>
            <a:ext cx="3522920" cy="307777"/>
          </a:xfrm>
          <a:prstGeom prst="rect">
            <a:avLst/>
          </a:prstGeom>
          <a:noFill/>
        </p:spPr>
        <p:txBody>
          <a:bodyPr wrap="none" rtlCol="0">
            <a:spAutoFit/>
          </a:bodyPr>
          <a:lstStyle/>
          <a:p>
            <a:r>
              <a:rPr lang="en-US" sz="1400" i="1" dirty="0" smtClean="0"/>
              <a:t>Source</a:t>
            </a:r>
            <a:r>
              <a:rPr lang="en-US" sz="1400" dirty="0" smtClean="0"/>
              <a:t>: National Bureau of Economic Analysis</a:t>
            </a:r>
            <a:endParaRPr lang="en-US" sz="1400" dirty="0"/>
          </a:p>
        </p:txBody>
      </p:sp>
    </p:spTree>
    <p:extLst>
      <p:ext uri="{BB962C8B-B14F-4D97-AF65-F5344CB8AC3E}">
        <p14:creationId xmlns:p14="http://schemas.microsoft.com/office/powerpoint/2010/main" val="30942624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Since the 1970s, Many Other Bubbles Developed…</a:t>
            </a:r>
            <a:endParaRPr lang="en-US" dirty="0"/>
          </a:p>
        </p:txBody>
      </p:sp>
      <p:sp>
        <p:nvSpPr>
          <p:cNvPr id="3" name="Inhaltsplatzhalter 2"/>
          <p:cNvSpPr>
            <a:spLocks noGrp="1"/>
          </p:cNvSpPr>
          <p:nvPr>
            <p:ph idx="1"/>
          </p:nvPr>
        </p:nvSpPr>
        <p:spPr/>
        <p:txBody>
          <a:bodyPr>
            <a:normAutofit lnSpcReduction="10000"/>
          </a:bodyPr>
          <a:lstStyle/>
          <a:p>
            <a:r>
              <a:rPr lang="en-US" dirty="0"/>
              <a:t>E</a:t>
            </a:r>
            <a:r>
              <a:rPr lang="en-US" dirty="0" smtClean="0"/>
              <a:t>ast Asia 1997</a:t>
            </a:r>
          </a:p>
          <a:p>
            <a:r>
              <a:rPr lang="en-US" dirty="0" smtClean="0"/>
              <a:t>“Dot-com” stock market bubble 1999/2000</a:t>
            </a:r>
          </a:p>
          <a:p>
            <a:r>
              <a:rPr lang="en-US" dirty="0" smtClean="0"/>
              <a:t>Housing bubbles in the US, UK, Ireland, Spain and other </a:t>
            </a:r>
            <a:r>
              <a:rPr lang="en-US" dirty="0"/>
              <a:t>E</a:t>
            </a:r>
            <a:r>
              <a:rPr lang="en-US" dirty="0" smtClean="0"/>
              <a:t>uropean countries late 2000s</a:t>
            </a:r>
          </a:p>
          <a:p>
            <a:pPr marL="0" indent="0">
              <a:buNone/>
            </a:pPr>
            <a:endParaRPr lang="en-US" dirty="0" smtClean="0"/>
          </a:p>
          <a:p>
            <a:pPr>
              <a:buFont typeface="Wingdings" charset="2"/>
              <a:buChar char="Ø"/>
            </a:pPr>
            <a:r>
              <a:rPr lang="en-US" dirty="0" smtClean="0"/>
              <a:t>Bubbles </a:t>
            </a:r>
            <a:r>
              <a:rPr lang="en-US" dirty="0"/>
              <a:t>are characterized by a rapid increase in prices that are not generally accompanied by an equally rapid improvement in economic conditions</a:t>
            </a:r>
            <a:r>
              <a:rPr lang="de-DE" dirty="0"/>
              <a:t> </a:t>
            </a:r>
            <a:endParaRPr lang="de-DE" dirty="0" smtClean="0"/>
          </a:p>
          <a:p>
            <a:pPr lvl="1">
              <a:buFont typeface="Symbol" charset="2"/>
              <a:buChar char="-"/>
            </a:pPr>
            <a:r>
              <a:rPr lang="en-US" dirty="0" smtClean="0"/>
              <a:t>buying </a:t>
            </a:r>
            <a:r>
              <a:rPr lang="en-US" dirty="0"/>
              <a:t>begets more </a:t>
            </a:r>
            <a:r>
              <a:rPr lang="en-US" dirty="0" smtClean="0"/>
              <a:t>buying</a:t>
            </a:r>
            <a:endParaRPr lang="en-US" dirty="0"/>
          </a:p>
          <a:p>
            <a:pPr lvl="1">
              <a:buFont typeface="Symbol" charset="2"/>
              <a:buChar char="-"/>
            </a:pPr>
            <a:r>
              <a:rPr lang="en-US" dirty="0" smtClean="0"/>
              <a:t>appreciation </a:t>
            </a:r>
            <a:r>
              <a:rPr lang="en-US" dirty="0"/>
              <a:t>in the asset values is </a:t>
            </a:r>
            <a:r>
              <a:rPr lang="en-US" dirty="0" smtClean="0"/>
              <a:t>fleeting</a:t>
            </a:r>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45</a:t>
            </a:fld>
            <a:endParaRPr lang="en-US"/>
          </a:p>
        </p:txBody>
      </p:sp>
    </p:spTree>
    <p:extLst>
      <p:ext uri="{BB962C8B-B14F-4D97-AF65-F5344CB8AC3E}">
        <p14:creationId xmlns:p14="http://schemas.microsoft.com/office/powerpoint/2010/main" val="311220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Why </a:t>
            </a:r>
            <a:r>
              <a:rPr lang="en-US" dirty="0"/>
              <a:t>D</a:t>
            </a:r>
            <a:r>
              <a:rPr lang="en-US" dirty="0" smtClean="0"/>
              <a:t>o </a:t>
            </a:r>
            <a:r>
              <a:rPr lang="en-US" dirty="0"/>
              <a:t>W</a:t>
            </a:r>
            <a:r>
              <a:rPr lang="en-US" dirty="0" smtClean="0"/>
              <a:t>e </a:t>
            </a:r>
            <a:r>
              <a:rPr lang="en-US" dirty="0"/>
              <a:t>F</a:t>
            </a:r>
            <a:r>
              <a:rPr lang="en-US" dirty="0" smtClean="0"/>
              <a:t>ail </a:t>
            </a:r>
            <a:r>
              <a:rPr lang="en-US" dirty="0"/>
              <a:t>to </a:t>
            </a:r>
            <a:r>
              <a:rPr lang="en-US" dirty="0" smtClean="0"/>
              <a:t>Learn </a:t>
            </a:r>
            <a:r>
              <a:rPr lang="en-US" dirty="0"/>
              <a:t>F</a:t>
            </a:r>
            <a:r>
              <a:rPr lang="en-US" dirty="0" smtClean="0"/>
              <a:t>rom </a:t>
            </a:r>
            <a:r>
              <a:rPr lang="en-US" dirty="0"/>
              <a:t>P</a:t>
            </a:r>
            <a:r>
              <a:rPr lang="en-US" dirty="0" smtClean="0"/>
              <a:t>ast </a:t>
            </a:r>
            <a:r>
              <a:rPr lang="en-US" dirty="0"/>
              <a:t>M</a:t>
            </a:r>
            <a:r>
              <a:rPr lang="en-US" dirty="0" smtClean="0"/>
              <a:t>istakes</a:t>
            </a:r>
            <a:r>
              <a:rPr lang="en-US" dirty="0"/>
              <a:t>? </a:t>
            </a:r>
          </a:p>
        </p:txBody>
      </p:sp>
      <p:sp>
        <p:nvSpPr>
          <p:cNvPr id="3" name="Inhaltsplatzhalter 2"/>
          <p:cNvSpPr>
            <a:spLocks noGrp="1"/>
          </p:cNvSpPr>
          <p:nvPr>
            <p:ph idx="1"/>
          </p:nvPr>
        </p:nvSpPr>
        <p:spPr/>
        <p:txBody>
          <a:bodyPr>
            <a:normAutofit lnSpcReduction="10000"/>
          </a:bodyPr>
          <a:lstStyle/>
          <a:p>
            <a:pPr marL="0" indent="0">
              <a:buNone/>
            </a:pPr>
            <a:r>
              <a:rPr lang="en-US" dirty="0"/>
              <a:t>Speculative bubbles form for </a:t>
            </a:r>
            <a:r>
              <a:rPr lang="en-US" dirty="0" smtClean="0"/>
              <a:t>psychological and </a:t>
            </a:r>
            <a:r>
              <a:rPr lang="en-US" dirty="0" smtClean="0">
                <a:solidFill>
                  <a:srgbClr val="000000"/>
                </a:solidFill>
              </a:rPr>
              <a:t>economic </a:t>
            </a:r>
            <a:r>
              <a:rPr lang="en-US" dirty="0" smtClean="0"/>
              <a:t>reasons</a:t>
            </a:r>
          </a:p>
          <a:p>
            <a:r>
              <a:rPr lang="en-US" dirty="0" smtClean="0"/>
              <a:t>Psychological reasons</a:t>
            </a:r>
          </a:p>
          <a:p>
            <a:pPr lvl="1"/>
            <a:r>
              <a:rPr lang="en-US" dirty="0" smtClean="0"/>
              <a:t>faith or “blind optimism”</a:t>
            </a:r>
          </a:p>
          <a:p>
            <a:pPr lvl="1"/>
            <a:r>
              <a:rPr lang="en-US" dirty="0"/>
              <a:t>h</a:t>
            </a:r>
            <a:r>
              <a:rPr lang="en-US" dirty="0" smtClean="0"/>
              <a:t>erd </a:t>
            </a:r>
            <a:r>
              <a:rPr lang="en-US" dirty="0" err="1" smtClean="0"/>
              <a:t>behaviour</a:t>
            </a:r>
            <a:endParaRPr lang="en-US" dirty="0" smtClean="0"/>
          </a:p>
          <a:p>
            <a:r>
              <a:rPr lang="en-US" dirty="0" smtClean="0"/>
              <a:t>Economic reasons</a:t>
            </a:r>
            <a:r>
              <a:rPr lang="de-DE" dirty="0" smtClean="0"/>
              <a:t> </a:t>
            </a:r>
          </a:p>
          <a:p>
            <a:pPr lvl="1"/>
            <a:r>
              <a:rPr lang="de-DE" dirty="0" smtClean="0"/>
              <a:t>easy </a:t>
            </a:r>
            <a:r>
              <a:rPr lang="de-DE" dirty="0" err="1" smtClean="0"/>
              <a:t>credit</a:t>
            </a:r>
            <a:endParaRPr lang="de-DE" dirty="0" smtClean="0"/>
          </a:p>
          <a:p>
            <a:pPr lvl="1"/>
            <a:r>
              <a:rPr lang="en-US" dirty="0"/>
              <a:t>borrowing for </a:t>
            </a:r>
            <a:r>
              <a:rPr lang="en-US" dirty="0" smtClean="0"/>
              <a:t>purchases </a:t>
            </a:r>
            <a:r>
              <a:rPr lang="en-US" dirty="0"/>
              <a:t>of stocks or real </a:t>
            </a:r>
            <a:r>
              <a:rPr lang="en-US" dirty="0" smtClean="0"/>
              <a:t>estate</a:t>
            </a:r>
          </a:p>
          <a:p>
            <a:pPr lvl="1"/>
            <a:r>
              <a:rPr lang="de-DE" dirty="0" smtClean="0"/>
              <a:t> </a:t>
            </a:r>
            <a:r>
              <a:rPr lang="en-US" dirty="0" smtClean="0"/>
              <a:t>inflation </a:t>
            </a:r>
            <a:r>
              <a:rPr lang="en-US" dirty="0"/>
              <a:t>of a financial bubble</a:t>
            </a:r>
            <a:r>
              <a:rPr lang="de-DE" dirty="0"/>
              <a:t> </a:t>
            </a:r>
            <a:endParaRPr lang="de-DE" dirty="0" smtClean="0"/>
          </a:p>
          <a:p>
            <a:pPr lvl="1"/>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46</a:t>
            </a:fld>
            <a:endParaRPr lang="en-US"/>
          </a:p>
        </p:txBody>
      </p:sp>
    </p:spTree>
    <p:extLst>
      <p:ext uri="{BB962C8B-B14F-4D97-AF65-F5344CB8AC3E}">
        <p14:creationId xmlns:p14="http://schemas.microsoft.com/office/powerpoint/2010/main" val="920847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How </a:t>
            </a:r>
            <a:r>
              <a:rPr lang="en-US" dirty="0" smtClean="0"/>
              <a:t>Exactly </a:t>
            </a:r>
            <a:r>
              <a:rPr lang="en-US" dirty="0"/>
              <a:t>A</a:t>
            </a:r>
            <a:r>
              <a:rPr lang="en-US" dirty="0" smtClean="0"/>
              <a:t>re </a:t>
            </a:r>
            <a:r>
              <a:rPr lang="en-US" dirty="0"/>
              <a:t>A</a:t>
            </a:r>
            <a:r>
              <a:rPr lang="en-US" dirty="0" smtClean="0"/>
              <a:t>ll </a:t>
            </a:r>
            <a:r>
              <a:rPr lang="en-US" dirty="0"/>
              <a:t>T</a:t>
            </a:r>
            <a:r>
              <a:rPr lang="en-US" dirty="0" smtClean="0"/>
              <a:t>hese </a:t>
            </a:r>
            <a:r>
              <a:rPr lang="en-US" dirty="0"/>
              <a:t>P</a:t>
            </a:r>
            <a:r>
              <a:rPr lang="en-US" dirty="0" smtClean="0"/>
              <a:t>ossibilities </a:t>
            </a:r>
            <a:r>
              <a:rPr lang="en-US" dirty="0"/>
              <a:t>of </a:t>
            </a:r>
            <a:r>
              <a:rPr lang="en-US" dirty="0" smtClean="0"/>
              <a:t>Bank-Based </a:t>
            </a:r>
            <a:r>
              <a:rPr lang="en-US" dirty="0"/>
              <a:t>and </a:t>
            </a:r>
            <a:r>
              <a:rPr lang="en-US" dirty="0" smtClean="0"/>
              <a:t>Non-Bank-Based </a:t>
            </a:r>
            <a:r>
              <a:rPr lang="en-US" dirty="0"/>
              <a:t>F</a:t>
            </a:r>
            <a:r>
              <a:rPr lang="en-US" dirty="0" smtClean="0"/>
              <a:t>inance Linked </a:t>
            </a:r>
            <a:r>
              <a:rPr lang="en-US" dirty="0"/>
              <a:t>to the </a:t>
            </a:r>
            <a:r>
              <a:rPr lang="en-US" dirty="0" err="1"/>
              <a:t>M</a:t>
            </a:r>
            <a:r>
              <a:rPr lang="en-US" dirty="0" err="1" smtClean="0"/>
              <a:t>acroeconomy</a:t>
            </a:r>
            <a:r>
              <a:rPr lang="en-US" dirty="0"/>
              <a:t>? </a:t>
            </a:r>
          </a:p>
        </p:txBody>
      </p:sp>
      <p:sp>
        <p:nvSpPr>
          <p:cNvPr id="3" name="Inhaltsplatzhalter 2"/>
          <p:cNvSpPr>
            <a:spLocks noGrp="1"/>
          </p:cNvSpPr>
          <p:nvPr>
            <p:ph idx="1"/>
          </p:nvPr>
        </p:nvSpPr>
        <p:spPr>
          <a:xfrm>
            <a:off x="457200" y="1642533"/>
            <a:ext cx="8363272" cy="4585206"/>
          </a:xfrm>
        </p:spPr>
        <p:txBody>
          <a:bodyPr>
            <a:normAutofit/>
          </a:bodyPr>
          <a:lstStyle/>
          <a:p>
            <a:pPr marL="0" indent="0">
              <a:buNone/>
            </a:pPr>
            <a:r>
              <a:rPr lang="en-US" dirty="0" smtClean="0"/>
              <a:t>Finance </a:t>
            </a:r>
            <a:r>
              <a:rPr lang="en-US" dirty="0"/>
              <a:t>is crucial to </a:t>
            </a:r>
            <a:r>
              <a:rPr lang="en-US" dirty="0" smtClean="0"/>
              <a:t>realize investment plans of firms</a:t>
            </a:r>
            <a:r>
              <a:rPr lang="de-DE" dirty="0" smtClean="0"/>
              <a:t> </a:t>
            </a:r>
          </a:p>
          <a:p>
            <a:r>
              <a:rPr lang="en-US" dirty="0" smtClean="0"/>
              <a:t>no </a:t>
            </a:r>
            <a:r>
              <a:rPr lang="en-US" dirty="0"/>
              <a:t>savings have to be collected prior to the investment </a:t>
            </a:r>
            <a:r>
              <a:rPr lang="en-US" dirty="0" smtClean="0"/>
              <a:t>undertaking</a:t>
            </a:r>
          </a:p>
          <a:p>
            <a:r>
              <a:rPr lang="en-US" dirty="0" smtClean="0"/>
              <a:t>banks </a:t>
            </a:r>
            <a:r>
              <a:rPr lang="en-US" dirty="0"/>
              <a:t>can create deposit money by extending loans with “the stroke of a pen” </a:t>
            </a:r>
            <a:endParaRPr lang="en-US" dirty="0" smtClean="0"/>
          </a:p>
          <a:p>
            <a:r>
              <a:rPr lang="en-US" dirty="0" smtClean="0"/>
              <a:t>investment plans depend on banks </a:t>
            </a:r>
            <a:r>
              <a:rPr lang="en-US" dirty="0"/>
              <a:t>and non-banks </a:t>
            </a:r>
            <a:r>
              <a:rPr lang="en-US" dirty="0" smtClean="0"/>
              <a:t>willingness and ability </a:t>
            </a:r>
            <a:r>
              <a:rPr lang="en-US" dirty="0"/>
              <a:t>to provide funds to firms and </a:t>
            </a:r>
            <a:r>
              <a:rPr lang="en-US" dirty="0" smtClean="0"/>
              <a:t>households</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47</a:t>
            </a:fld>
            <a:endParaRPr lang="en-US"/>
          </a:p>
        </p:txBody>
      </p:sp>
    </p:spTree>
    <p:extLst>
      <p:ext uri="{BB962C8B-B14F-4D97-AF65-F5344CB8AC3E}">
        <p14:creationId xmlns:p14="http://schemas.microsoft.com/office/powerpoint/2010/main" val="139686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a:t>Figure </a:t>
            </a:r>
            <a:r>
              <a:rPr lang="en-US" dirty="0" smtClean="0"/>
              <a:t>11.2 Credit </a:t>
            </a:r>
            <a:r>
              <a:rPr lang="en-US" dirty="0"/>
              <a:t>and Aggregate Demand</a:t>
            </a:r>
            <a:r>
              <a:rPr lang="de-DE" dirty="0"/>
              <a:t> </a:t>
            </a:r>
            <a:endParaRPr lang="en-US" dirty="0"/>
          </a:p>
        </p:txBody>
      </p:sp>
      <p:grpSp>
        <p:nvGrpSpPr>
          <p:cNvPr id="4" name="Gruppierung 3"/>
          <p:cNvGrpSpPr/>
          <p:nvPr/>
        </p:nvGrpSpPr>
        <p:grpSpPr>
          <a:xfrm>
            <a:off x="632653" y="2009767"/>
            <a:ext cx="5070005" cy="4621424"/>
            <a:chOff x="1836653" y="823049"/>
            <a:chExt cx="5070005" cy="4621424"/>
          </a:xfrm>
        </p:grpSpPr>
        <p:grpSp>
          <p:nvGrpSpPr>
            <p:cNvPr id="5" name="Group 17"/>
            <p:cNvGrpSpPr/>
            <p:nvPr/>
          </p:nvGrpSpPr>
          <p:grpSpPr>
            <a:xfrm>
              <a:off x="1836653" y="1136755"/>
              <a:ext cx="5070005" cy="4307718"/>
              <a:chOff x="2141452" y="1446703"/>
              <a:chExt cx="5070005" cy="4307718"/>
            </a:xfrm>
          </p:grpSpPr>
          <p:sp>
            <p:nvSpPr>
              <p:cNvPr id="8" name="Line 3"/>
              <p:cNvSpPr>
                <a:spLocks noChangeShapeType="1"/>
              </p:cNvSpPr>
              <p:nvPr/>
            </p:nvSpPr>
            <p:spPr bwMode="auto">
              <a:xfrm rot="691565" flipH="1">
                <a:off x="3958499" y="1446703"/>
                <a:ext cx="431617" cy="3389494"/>
              </a:xfrm>
              <a:prstGeom prst="line">
                <a:avLst/>
              </a:prstGeom>
              <a:noFill/>
              <a:ln w="63500">
                <a:solidFill>
                  <a:schemeClr val="tx1"/>
                </a:solidFill>
                <a:round/>
                <a:headEnd/>
                <a:tailEnd/>
              </a:ln>
            </p:spPr>
            <p:txBody>
              <a:bodyPr/>
              <a:lstStyle/>
              <a:p>
                <a:endParaRPr lang="en-US" sz="1350">
                  <a:cs typeface="Arial" pitchFamily="34" charset="0"/>
                </a:endParaRPr>
              </a:p>
            </p:txBody>
          </p:sp>
          <p:sp>
            <p:nvSpPr>
              <p:cNvPr id="9" name="Line 4"/>
              <p:cNvSpPr>
                <a:spLocks noChangeShapeType="1"/>
              </p:cNvSpPr>
              <p:nvPr/>
            </p:nvSpPr>
            <p:spPr bwMode="auto">
              <a:xfrm>
                <a:off x="2667000" y="1524000"/>
                <a:ext cx="0" cy="3810000"/>
              </a:xfrm>
              <a:prstGeom prst="line">
                <a:avLst/>
              </a:prstGeom>
              <a:noFill/>
              <a:ln w="28575">
                <a:solidFill>
                  <a:schemeClr val="tx1"/>
                </a:solidFill>
                <a:round/>
                <a:headEnd/>
                <a:tailEnd/>
              </a:ln>
            </p:spPr>
            <p:txBody>
              <a:bodyPr/>
              <a:lstStyle/>
              <a:p>
                <a:endParaRPr lang="en-US" sz="1350">
                  <a:cs typeface="Arial" pitchFamily="34" charset="0"/>
                </a:endParaRPr>
              </a:p>
            </p:txBody>
          </p:sp>
          <p:sp>
            <p:nvSpPr>
              <p:cNvPr id="10" name="Line 5"/>
              <p:cNvSpPr>
                <a:spLocks noChangeShapeType="1"/>
              </p:cNvSpPr>
              <p:nvPr/>
            </p:nvSpPr>
            <p:spPr bwMode="auto">
              <a:xfrm>
                <a:off x="2667000" y="5334000"/>
                <a:ext cx="4267200" cy="0"/>
              </a:xfrm>
              <a:prstGeom prst="line">
                <a:avLst/>
              </a:prstGeom>
              <a:noFill/>
              <a:ln w="28575">
                <a:solidFill>
                  <a:schemeClr val="tx1"/>
                </a:solidFill>
                <a:round/>
                <a:headEnd/>
                <a:tailEnd/>
              </a:ln>
            </p:spPr>
            <p:txBody>
              <a:bodyPr/>
              <a:lstStyle/>
              <a:p>
                <a:endParaRPr lang="en-US" sz="1350">
                  <a:cs typeface="Arial" pitchFamily="34" charset="0"/>
                </a:endParaRPr>
              </a:p>
            </p:txBody>
          </p:sp>
          <p:sp>
            <p:nvSpPr>
              <p:cNvPr id="11" name="Text Box 6"/>
              <p:cNvSpPr txBox="1">
                <a:spLocks noChangeArrowheads="1"/>
              </p:cNvSpPr>
              <p:nvPr/>
            </p:nvSpPr>
            <p:spPr bwMode="auto">
              <a:xfrm>
                <a:off x="3276599" y="5431256"/>
                <a:ext cx="2743200" cy="323165"/>
              </a:xfrm>
              <a:prstGeom prst="rect">
                <a:avLst/>
              </a:prstGeom>
              <a:noFill/>
              <a:ln w="9525">
                <a:noFill/>
                <a:miter lim="800000"/>
                <a:headEnd/>
                <a:tailEnd/>
              </a:ln>
            </p:spPr>
            <p:txBody>
              <a:bodyPr wrap="square">
                <a:spAutoFit/>
              </a:bodyPr>
              <a:lstStyle/>
              <a:p>
                <a:pPr>
                  <a:spcBef>
                    <a:spcPct val="50000"/>
                  </a:spcBef>
                </a:pPr>
                <a:r>
                  <a:rPr lang="en-US" sz="1500" b="1" dirty="0" smtClean="0">
                    <a:cs typeface="Arial" pitchFamily="34" charset="0"/>
                  </a:rPr>
                  <a:t>Aggregate Expenditure</a:t>
                </a:r>
                <a:endParaRPr lang="en-US" sz="1500" b="1" dirty="0">
                  <a:cs typeface="Arial" pitchFamily="34" charset="0"/>
                </a:endParaRPr>
              </a:p>
            </p:txBody>
          </p:sp>
          <p:sp>
            <p:nvSpPr>
              <p:cNvPr id="12" name="Text Box 7"/>
              <p:cNvSpPr txBox="1">
                <a:spLocks noChangeArrowheads="1"/>
              </p:cNvSpPr>
              <p:nvPr/>
            </p:nvSpPr>
            <p:spPr bwMode="auto">
              <a:xfrm rot="16200000">
                <a:off x="1121935" y="3214343"/>
                <a:ext cx="2362200" cy="323165"/>
              </a:xfrm>
              <a:prstGeom prst="rect">
                <a:avLst/>
              </a:prstGeom>
              <a:noFill/>
              <a:ln w="9525">
                <a:noFill/>
                <a:miter lim="800000"/>
                <a:headEnd/>
                <a:tailEnd/>
              </a:ln>
            </p:spPr>
            <p:txBody>
              <a:bodyPr>
                <a:spAutoFit/>
              </a:bodyPr>
              <a:lstStyle/>
              <a:p>
                <a:pPr>
                  <a:spcBef>
                    <a:spcPct val="50000"/>
                  </a:spcBef>
                </a:pPr>
                <a:r>
                  <a:rPr lang="en-US" sz="1500" b="1" dirty="0" smtClean="0">
                    <a:cs typeface="Arial" pitchFamily="34" charset="0"/>
                  </a:rPr>
                  <a:t>Credit Volume</a:t>
                </a:r>
                <a:endParaRPr lang="el-GR" sz="1500" b="1" dirty="0">
                  <a:cs typeface="Arial" pitchFamily="34" charset="0"/>
                </a:endParaRPr>
              </a:p>
            </p:txBody>
          </p:sp>
          <p:sp>
            <p:nvSpPr>
              <p:cNvPr id="13" name="Text Box 10"/>
              <p:cNvSpPr txBox="1">
                <a:spLocks noChangeArrowheads="1"/>
              </p:cNvSpPr>
              <p:nvPr/>
            </p:nvSpPr>
            <p:spPr bwMode="auto">
              <a:xfrm>
                <a:off x="5129165" y="3784115"/>
                <a:ext cx="2082292" cy="1061829"/>
              </a:xfrm>
              <a:prstGeom prst="rect">
                <a:avLst/>
              </a:prstGeom>
              <a:noFill/>
              <a:ln w="9525">
                <a:noFill/>
                <a:miter lim="800000"/>
                <a:headEnd/>
                <a:tailEnd/>
              </a:ln>
            </p:spPr>
            <p:txBody>
              <a:bodyPr wrap="square">
                <a:spAutoFit/>
              </a:bodyPr>
              <a:lstStyle/>
              <a:p>
                <a:pPr>
                  <a:spcBef>
                    <a:spcPct val="50000"/>
                  </a:spcBef>
                </a:pPr>
                <a:r>
                  <a:rPr lang="en-US" sz="2100" b="1" dirty="0" smtClean="0">
                    <a:cs typeface="Arial" pitchFamily="34" charset="0"/>
                  </a:rPr>
                  <a:t>Less financialized economy</a:t>
                </a:r>
                <a:endParaRPr lang="en-US" sz="2100" b="1" baseline="-25000" dirty="0">
                  <a:cs typeface="Arial" pitchFamily="34" charset="0"/>
                </a:endParaRPr>
              </a:p>
            </p:txBody>
          </p:sp>
        </p:grpSp>
        <p:sp>
          <p:nvSpPr>
            <p:cNvPr id="6" name="Line 3"/>
            <p:cNvSpPr>
              <a:spLocks noChangeShapeType="1"/>
            </p:cNvSpPr>
            <p:nvPr/>
          </p:nvSpPr>
          <p:spPr bwMode="auto">
            <a:xfrm rot="691565" flipH="1">
              <a:off x="4324617" y="955974"/>
              <a:ext cx="2200773" cy="3789156"/>
            </a:xfrm>
            <a:prstGeom prst="line">
              <a:avLst/>
            </a:prstGeom>
            <a:noFill/>
            <a:ln w="63500">
              <a:solidFill>
                <a:schemeClr val="tx1"/>
              </a:solidFill>
              <a:round/>
              <a:headEnd/>
              <a:tailEnd/>
            </a:ln>
          </p:spPr>
          <p:txBody>
            <a:bodyPr/>
            <a:lstStyle/>
            <a:p>
              <a:endParaRPr lang="en-US" sz="1350" dirty="0">
                <a:cs typeface="Arial" pitchFamily="34" charset="0"/>
              </a:endParaRPr>
            </a:p>
          </p:txBody>
        </p:sp>
        <p:sp>
          <p:nvSpPr>
            <p:cNvPr id="7" name="Text Box 10"/>
            <p:cNvSpPr txBox="1">
              <a:spLocks noChangeArrowheads="1"/>
            </p:cNvSpPr>
            <p:nvPr/>
          </p:nvSpPr>
          <p:spPr bwMode="auto">
            <a:xfrm>
              <a:off x="4547109" y="823049"/>
              <a:ext cx="2082292" cy="1061829"/>
            </a:xfrm>
            <a:prstGeom prst="rect">
              <a:avLst/>
            </a:prstGeom>
            <a:noFill/>
            <a:ln w="9525">
              <a:noFill/>
              <a:miter lim="800000"/>
              <a:headEnd/>
              <a:tailEnd/>
            </a:ln>
          </p:spPr>
          <p:txBody>
            <a:bodyPr wrap="square">
              <a:spAutoFit/>
            </a:bodyPr>
            <a:lstStyle/>
            <a:p>
              <a:pPr>
                <a:spcBef>
                  <a:spcPct val="50000"/>
                </a:spcBef>
              </a:pPr>
              <a:r>
                <a:rPr lang="en-US" sz="2100" b="1" dirty="0" smtClean="0">
                  <a:cs typeface="Arial" pitchFamily="34" charset="0"/>
                </a:rPr>
                <a:t>More financialized economy</a:t>
              </a:r>
              <a:endParaRPr lang="en-US" sz="2100" b="1" baseline="-25000" dirty="0">
                <a:cs typeface="Arial" pitchFamily="34" charset="0"/>
              </a:endParaRPr>
            </a:p>
          </p:txBody>
        </p:sp>
      </p:grpSp>
      <p:sp>
        <p:nvSpPr>
          <p:cNvPr id="14" name="Fußzeilenplatzhalter 13"/>
          <p:cNvSpPr>
            <a:spLocks noGrp="1"/>
          </p:cNvSpPr>
          <p:nvPr>
            <p:ph type="ftr" sz="quarter" idx="11"/>
          </p:nvPr>
        </p:nvSpPr>
        <p:spPr/>
        <p:txBody>
          <a:bodyPr/>
          <a:lstStyle/>
          <a:p>
            <a:r>
              <a:rPr lang="en-US" smtClean="0"/>
              <a:t>Chapter 11</a:t>
            </a:r>
            <a:endParaRPr lang="en-US"/>
          </a:p>
        </p:txBody>
      </p:sp>
      <p:sp>
        <p:nvSpPr>
          <p:cNvPr id="15" name="Foliennummernplatzhalter 14"/>
          <p:cNvSpPr>
            <a:spLocks noGrp="1"/>
          </p:cNvSpPr>
          <p:nvPr>
            <p:ph type="sldNum" sz="quarter" idx="12"/>
          </p:nvPr>
        </p:nvSpPr>
        <p:spPr/>
        <p:txBody>
          <a:bodyPr/>
          <a:lstStyle/>
          <a:p>
            <a:fld id="{3E15599C-94B3-0649-9CFD-10A1C0F0AF72}" type="slidenum">
              <a:rPr lang="en-US" smtClean="0"/>
              <a:t>48</a:t>
            </a:fld>
            <a:endParaRPr lang="en-US"/>
          </a:p>
        </p:txBody>
      </p:sp>
      <p:sp>
        <p:nvSpPr>
          <p:cNvPr id="16" name="Rechteck 15"/>
          <p:cNvSpPr/>
          <p:nvPr/>
        </p:nvSpPr>
        <p:spPr>
          <a:xfrm>
            <a:off x="513854" y="1086437"/>
            <a:ext cx="8172946" cy="923330"/>
          </a:xfrm>
          <a:prstGeom prst="rect">
            <a:avLst/>
          </a:prstGeom>
        </p:spPr>
        <p:txBody>
          <a:bodyPr wrap="square">
            <a:spAutoFit/>
          </a:bodyPr>
          <a:lstStyle/>
          <a:p>
            <a:pPr marL="285750" indent="-285750">
              <a:buFont typeface="Wingdings" charset="2"/>
              <a:buChar char="ü"/>
            </a:pPr>
            <a:r>
              <a:rPr lang="en-US" dirty="0"/>
              <a:t>A larger amount of credit disbursed tends to lead to more aggregate demand: Money is usually borrowed by households and firms to finance spending on consumer goods, residential properties or new equipment. </a:t>
            </a:r>
            <a:endParaRPr lang="de-DE" dirty="0"/>
          </a:p>
        </p:txBody>
      </p:sp>
      <p:sp>
        <p:nvSpPr>
          <p:cNvPr id="17" name="Textfeld 16"/>
          <p:cNvSpPr txBox="1"/>
          <p:nvPr/>
        </p:nvSpPr>
        <p:spPr>
          <a:xfrm>
            <a:off x="5812118" y="2305593"/>
            <a:ext cx="2665506" cy="3416320"/>
          </a:xfrm>
          <a:prstGeom prst="rect">
            <a:avLst/>
          </a:prstGeom>
          <a:noFill/>
        </p:spPr>
        <p:txBody>
          <a:bodyPr wrap="square" rtlCol="0">
            <a:spAutoFit/>
          </a:bodyPr>
          <a:lstStyle/>
          <a:p>
            <a:pPr marL="285750" indent="-285750">
              <a:buFont typeface="Wingdings" charset="2"/>
              <a:buChar char="ü"/>
            </a:pPr>
            <a:r>
              <a:rPr lang="en-US" dirty="0" smtClean="0"/>
              <a:t>However, the more finalized an economy, the more of the credit goes into non-productive activities without an impact on aggregate demand. For a financialized economy, therefore, the Credit-AE-curve is further to the left.</a:t>
            </a:r>
            <a:endParaRPr lang="de-DE" dirty="0" smtClean="0"/>
          </a:p>
          <a:p>
            <a:endParaRPr lang="en-US" dirty="0"/>
          </a:p>
        </p:txBody>
      </p:sp>
    </p:spTree>
    <p:extLst>
      <p:ext uri="{BB962C8B-B14F-4D97-AF65-F5344CB8AC3E}">
        <p14:creationId xmlns:p14="http://schemas.microsoft.com/office/powerpoint/2010/main" val="388522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The International Aspect </a:t>
            </a:r>
            <a:r>
              <a:rPr lang="en-US" dirty="0"/>
              <a:t>of </a:t>
            </a:r>
            <a:r>
              <a:rPr lang="en-US" dirty="0" smtClean="0"/>
              <a:t>Finance: Cross-Border Trading </a:t>
            </a:r>
            <a:r>
              <a:rPr lang="en-US" dirty="0"/>
              <a:t>of </a:t>
            </a:r>
            <a:r>
              <a:rPr lang="en-US" dirty="0" smtClean="0"/>
              <a:t>Financial Assets</a:t>
            </a:r>
            <a:r>
              <a:rPr lang="de-DE" dirty="0" smtClean="0"/>
              <a:t> </a:t>
            </a:r>
            <a:endParaRPr lang="en-US" dirty="0"/>
          </a:p>
        </p:txBody>
      </p:sp>
      <p:sp>
        <p:nvSpPr>
          <p:cNvPr id="3" name="Inhaltsplatzhalter 2"/>
          <p:cNvSpPr>
            <a:spLocks noGrp="1"/>
          </p:cNvSpPr>
          <p:nvPr>
            <p:ph idx="1"/>
          </p:nvPr>
        </p:nvSpPr>
        <p:spPr/>
        <p:txBody>
          <a:bodyPr/>
          <a:lstStyle/>
          <a:p>
            <a:r>
              <a:rPr lang="en-US" dirty="0" smtClean="0"/>
              <a:t>Some invest </a:t>
            </a:r>
            <a:r>
              <a:rPr lang="en-US" dirty="0"/>
              <a:t>in foreign assets because </a:t>
            </a:r>
            <a:r>
              <a:rPr lang="en-US" dirty="0" smtClean="0"/>
              <a:t>of good </a:t>
            </a:r>
            <a:r>
              <a:rPr lang="en-US" dirty="0"/>
              <a:t>performance of – for example – a Japanese car </a:t>
            </a:r>
            <a:r>
              <a:rPr lang="en-US" dirty="0" smtClean="0"/>
              <a:t>company</a:t>
            </a:r>
          </a:p>
          <a:p>
            <a:r>
              <a:rPr lang="en-US" dirty="0" smtClean="0"/>
              <a:t>Others </a:t>
            </a:r>
            <a:r>
              <a:rPr lang="en-US" dirty="0"/>
              <a:t>invest abroad to speculate on changes in the exchange </a:t>
            </a:r>
            <a:r>
              <a:rPr lang="en-US" dirty="0" smtClean="0"/>
              <a:t>rate</a:t>
            </a:r>
          </a:p>
          <a:p>
            <a:r>
              <a:rPr lang="en-US" dirty="0" smtClean="0"/>
              <a:t>Trading </a:t>
            </a:r>
            <a:r>
              <a:rPr lang="en-US" dirty="0"/>
              <a:t>financial assets across borders means that one country borrows and another country acquires </a:t>
            </a:r>
            <a:r>
              <a:rPr lang="en-US" dirty="0" smtClean="0"/>
              <a:t>claims</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49</a:t>
            </a:fld>
            <a:endParaRPr lang="en-US"/>
          </a:p>
        </p:txBody>
      </p:sp>
    </p:spTree>
    <p:extLst>
      <p:ext uri="{BB962C8B-B14F-4D97-AF65-F5344CB8AC3E}">
        <p14:creationId xmlns:p14="http://schemas.microsoft.com/office/powerpoint/2010/main" val="815466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Take Home (I)</a:t>
            </a:r>
            <a:endParaRPr lang="en-US" dirty="0"/>
          </a:p>
        </p:txBody>
      </p:sp>
      <p:sp>
        <p:nvSpPr>
          <p:cNvPr id="3" name="Inhaltsplatzhalter 2"/>
          <p:cNvSpPr>
            <a:spLocks noGrp="1"/>
          </p:cNvSpPr>
          <p:nvPr>
            <p:ph idx="1"/>
          </p:nvPr>
        </p:nvSpPr>
        <p:spPr/>
        <p:txBody>
          <a:bodyPr/>
          <a:lstStyle/>
          <a:p>
            <a:r>
              <a:rPr lang="en-US" dirty="0" smtClean="0"/>
              <a:t>Hyperinflation comes from running the printing press</a:t>
            </a:r>
          </a:p>
          <a:p>
            <a:r>
              <a:rPr lang="en-US" dirty="0" smtClean="0"/>
              <a:t>Deflation is a fall in aggregate price levels</a:t>
            </a:r>
          </a:p>
          <a:p>
            <a:r>
              <a:rPr lang="en-US" dirty="0" smtClean="0"/>
              <a:t>Money is a store of value, a medium of exchange, and a unit of account</a:t>
            </a:r>
          </a:p>
          <a:p>
            <a:r>
              <a:rPr lang="en-US" dirty="0" smtClean="0"/>
              <a:t>Economists differentiate between commodity money and fiat money</a:t>
            </a:r>
          </a:p>
          <a:p>
            <a:r>
              <a:rPr lang="en-US" dirty="0" smtClean="0"/>
              <a:t>Commercial banks make profits through collecting deposits and investing in a portfolio of loans as well as miscellaneous securities</a:t>
            </a:r>
          </a:p>
          <a:p>
            <a:r>
              <a:rPr lang="en-GB" dirty="0"/>
              <a:t>Deposit money is created when banks make loans </a:t>
            </a:r>
            <a:endParaRPr lang="en-US" dirty="0" smtClean="0"/>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50</a:t>
            </a:fld>
            <a:endParaRPr lang="en-US"/>
          </a:p>
        </p:txBody>
      </p:sp>
    </p:spTree>
    <p:extLst>
      <p:ext uri="{BB962C8B-B14F-4D97-AF65-F5344CB8AC3E}">
        <p14:creationId xmlns:p14="http://schemas.microsoft.com/office/powerpoint/2010/main" val="1603130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What to Take </a:t>
            </a:r>
            <a:r>
              <a:rPr lang="en-US" dirty="0" smtClean="0"/>
              <a:t>Home (II)</a:t>
            </a:r>
            <a:endParaRPr lang="en-US" dirty="0"/>
          </a:p>
        </p:txBody>
      </p:sp>
      <p:sp>
        <p:nvSpPr>
          <p:cNvPr id="3" name="Inhaltsplatzhalter 2"/>
          <p:cNvSpPr>
            <a:spLocks noGrp="1"/>
          </p:cNvSpPr>
          <p:nvPr>
            <p:ph idx="1"/>
          </p:nvPr>
        </p:nvSpPr>
        <p:spPr/>
        <p:txBody>
          <a:bodyPr/>
          <a:lstStyle/>
          <a:p>
            <a:r>
              <a:rPr lang="en-US" dirty="0"/>
              <a:t>Nonbank </a:t>
            </a:r>
            <a:r>
              <a:rPr lang="en-US" dirty="0" smtClean="0"/>
              <a:t>financial institutions are not subject to banking regulation</a:t>
            </a:r>
          </a:p>
          <a:p>
            <a:r>
              <a:rPr lang="en-US" dirty="0" smtClean="0"/>
              <a:t>Economies became </a:t>
            </a:r>
            <a:r>
              <a:rPr lang="en-US" dirty="0" err="1" smtClean="0"/>
              <a:t>financialized</a:t>
            </a:r>
            <a:endParaRPr lang="en-US" dirty="0" smtClean="0"/>
          </a:p>
          <a:p>
            <a:r>
              <a:rPr lang="en-US" dirty="0"/>
              <a:t>I</a:t>
            </a:r>
            <a:r>
              <a:rPr lang="en-US" dirty="0" smtClean="0"/>
              <a:t>rrational </a:t>
            </a:r>
            <a:r>
              <a:rPr lang="en-US" dirty="0"/>
              <a:t>speculative </a:t>
            </a:r>
            <a:r>
              <a:rPr lang="en-US" dirty="0" smtClean="0"/>
              <a:t>real estate or asset price </a:t>
            </a:r>
            <a:r>
              <a:rPr lang="en-US" dirty="0"/>
              <a:t>rises are called </a:t>
            </a:r>
            <a:r>
              <a:rPr lang="en-US" dirty="0" smtClean="0"/>
              <a:t>bubbles</a:t>
            </a:r>
          </a:p>
          <a:p>
            <a:r>
              <a:rPr lang="en-US" dirty="0" smtClean="0"/>
              <a:t>Finance </a:t>
            </a:r>
            <a:r>
              <a:rPr lang="en-US" dirty="0"/>
              <a:t>is crucial to realize investment plans of firms</a:t>
            </a:r>
            <a:r>
              <a:rPr lang="de-DE" dirty="0"/>
              <a:t> </a:t>
            </a:r>
          </a:p>
          <a:p>
            <a:endParaRPr lang="de-DE" dirty="0"/>
          </a:p>
          <a:p>
            <a:endParaRPr lang="en-US" dirty="0" smtClean="0"/>
          </a:p>
          <a:p>
            <a:endParaRPr lang="en-US" dirty="0"/>
          </a:p>
        </p:txBody>
      </p:sp>
      <p:sp>
        <p:nvSpPr>
          <p:cNvPr id="4" name="Fußzeilenplatzhalter 3"/>
          <p:cNvSpPr>
            <a:spLocks noGrp="1"/>
          </p:cNvSpPr>
          <p:nvPr>
            <p:ph type="ftr" sz="quarter" idx="11"/>
          </p:nvPr>
        </p:nvSpPr>
        <p:spPr/>
        <p:txBody>
          <a:bodyPr/>
          <a:lstStyle/>
          <a:p>
            <a:r>
              <a:rPr lang="en-US" smtClean="0"/>
              <a:t>Chapter 11</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51</a:t>
            </a:fld>
            <a:endParaRPr lang="en-US"/>
          </a:p>
        </p:txBody>
      </p:sp>
    </p:spTree>
    <p:extLst>
      <p:ext uri="{BB962C8B-B14F-4D97-AF65-F5344CB8AC3E}">
        <p14:creationId xmlns:p14="http://schemas.microsoft.com/office/powerpoint/2010/main" val="12440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Chapter_5_Vorl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oreas">
      <a:majorFont>
        <a:latin typeface="Calibri"/>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tlCol="0" anchor="ctr"/>
      <a:lstStyle>
        <a:defPPr algn="ctr">
          <a:defRPr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Chapter_5_Vorlage.thmx</Template>
  <TotalTime>0</TotalTime>
  <Words>3009</Words>
  <Application>Microsoft Office PowerPoint</Application>
  <PresentationFormat>Bildschirmpräsentation (4:3)</PresentationFormat>
  <Paragraphs>438</Paragraphs>
  <Slides>51</Slides>
  <Notes>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51</vt:i4>
      </vt:variant>
    </vt:vector>
  </HeadingPairs>
  <TitlesOfParts>
    <vt:vector size="58" baseType="lpstr">
      <vt:lpstr>Arial</vt:lpstr>
      <vt:lpstr>Calibri</vt:lpstr>
      <vt:lpstr>Courier</vt:lpstr>
      <vt:lpstr>Symbol</vt:lpstr>
      <vt:lpstr>Times New Roman</vt:lpstr>
      <vt:lpstr>Wingdings</vt:lpstr>
      <vt:lpstr>Chapter_5_Vorlage</vt:lpstr>
      <vt:lpstr>Money, Banking, and Finance</vt:lpstr>
      <vt:lpstr>Learning Goals</vt:lpstr>
      <vt:lpstr>Chapter Outline</vt:lpstr>
      <vt:lpstr>Why Money?</vt:lpstr>
      <vt:lpstr>Why Money: Making Transactions Easier</vt:lpstr>
      <vt:lpstr>Money and Aggregate Demand</vt:lpstr>
      <vt:lpstr>Some More Basic Thoughts About Money: </vt:lpstr>
      <vt:lpstr>Where Do Hyperinflations Come From? </vt:lpstr>
      <vt:lpstr>What is the Danger of a Hyperinflation in Europe Today?</vt:lpstr>
      <vt:lpstr>Why is Inflation Disliked Even if it is Lower?</vt:lpstr>
      <vt:lpstr>What About Falling Prices – Do They Bring Problems as Well?</vt:lpstr>
      <vt:lpstr>What is Money?</vt:lpstr>
      <vt:lpstr>What is Money?</vt:lpstr>
      <vt:lpstr>What is NOT Money?</vt:lpstr>
      <vt:lpstr>Types of Money</vt:lpstr>
      <vt:lpstr>The System of Gold-Backed Currencies </vt:lpstr>
      <vt:lpstr>What is the Basis of Value of the Coins and Euro Banknotes we use Today? </vt:lpstr>
      <vt:lpstr>Nowadays, You Are Likely to Make Many of Your Transactions by Other Means</vt:lpstr>
      <vt:lpstr>Figure 11.1 The Liquidity Continuum  </vt:lpstr>
      <vt:lpstr>Do You Use Money if You Use a Credit Card to Make a Purchase? </vt:lpstr>
      <vt:lpstr>Bank Deposits and Money</vt:lpstr>
      <vt:lpstr>Monetary Aggregates: The Example of the euro area,  in Billion €</vt:lpstr>
      <vt:lpstr>The Banking System</vt:lpstr>
      <vt:lpstr>Table 11.1 A Simplified Balance Sheet of a Commercial Bank </vt:lpstr>
      <vt:lpstr>How Commercial Banks Earn Profits</vt:lpstr>
      <vt:lpstr>Table 11.2 Bank Types </vt:lpstr>
      <vt:lpstr>Banks and Their Activities Have Been and Still Are Heavily Regulated </vt:lpstr>
      <vt:lpstr>How Commercial Banks Create Money</vt:lpstr>
      <vt:lpstr>The Central Bank and Commercial Banks‘ Money Creation</vt:lpstr>
      <vt:lpstr>PowerPoint-Präsentation</vt:lpstr>
      <vt:lpstr>PowerPoint-Präsentation</vt:lpstr>
      <vt:lpstr>PowerPoint-Präsentation</vt:lpstr>
      <vt:lpstr>Money and Finance</vt:lpstr>
      <vt:lpstr>Functions of Finance</vt:lpstr>
      <vt:lpstr>Speculation as Investment</vt:lpstr>
      <vt:lpstr>Nonbank Financial Institutions</vt:lpstr>
      <vt:lpstr>Nonbank Financial Institutions</vt:lpstr>
      <vt:lpstr>Nonbank Financial Institutions</vt:lpstr>
      <vt:lpstr>Nonbank Financial Institutions</vt:lpstr>
      <vt:lpstr>Modern Economies Are Much More Dependent Than Ever on Finance </vt:lpstr>
      <vt:lpstr>Is Too Much Finance Bad for the Economy?</vt:lpstr>
      <vt:lpstr>The Dutch Tulip Frenzy (Tulip Mania) 1636-37</vt:lpstr>
      <vt:lpstr>Stock Market Bubble 1929</vt:lpstr>
      <vt:lpstr>Dow-Jones Industrial Stock Price Index for USA, 1914-1942</vt:lpstr>
      <vt:lpstr>Since the 1970s, Many Other Bubbles Developed…</vt:lpstr>
      <vt:lpstr>Why Do We Fail to Learn From Past Mistakes? </vt:lpstr>
      <vt:lpstr>How Exactly Are All These Possibilities of Bank-Based and Non-Bank-Based Finance Linked to the Macroeconomy? </vt:lpstr>
      <vt:lpstr>Figure 11.2 Credit and Aggregate Demand </vt:lpstr>
      <vt:lpstr>The International Aspect of Finance: Cross-Border Trading of Financial Assets </vt:lpstr>
      <vt:lpstr>What to Take Home (I)</vt:lpstr>
      <vt:lpstr>What to Take Home (II)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Petra</dc:creator>
  <cp:lastModifiedBy>Sebastian Dullien</cp:lastModifiedBy>
  <cp:revision>191</cp:revision>
  <cp:lastPrinted>2017-05-09T10:24:22Z</cp:lastPrinted>
  <dcterms:created xsi:type="dcterms:W3CDTF">2017-04-21T13:22:42Z</dcterms:created>
  <dcterms:modified xsi:type="dcterms:W3CDTF">2017-08-20T18:47:01Z</dcterms:modified>
</cp:coreProperties>
</file>