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theme/themeOverride1.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0"/>
  </p:notesMasterIdLst>
  <p:handoutMasterIdLst>
    <p:handoutMasterId r:id="rId61"/>
  </p:handoutMasterIdLst>
  <p:sldIdLst>
    <p:sldId id="332" r:id="rId2"/>
    <p:sldId id="258" r:id="rId3"/>
    <p:sldId id="257" r:id="rId4"/>
    <p:sldId id="260" r:id="rId5"/>
    <p:sldId id="326" r:id="rId6"/>
    <p:sldId id="327" r:id="rId7"/>
    <p:sldId id="330" r:id="rId8"/>
    <p:sldId id="270" r:id="rId9"/>
    <p:sldId id="292" r:id="rId10"/>
    <p:sldId id="271" r:id="rId11"/>
    <p:sldId id="293" r:id="rId12"/>
    <p:sldId id="294" r:id="rId13"/>
    <p:sldId id="272" r:id="rId14"/>
    <p:sldId id="295" r:id="rId15"/>
    <p:sldId id="273" r:id="rId16"/>
    <p:sldId id="296" r:id="rId17"/>
    <p:sldId id="297" r:id="rId18"/>
    <p:sldId id="301" r:id="rId19"/>
    <p:sldId id="298" r:id="rId20"/>
    <p:sldId id="299" r:id="rId21"/>
    <p:sldId id="325" r:id="rId22"/>
    <p:sldId id="331" r:id="rId23"/>
    <p:sldId id="304" r:id="rId24"/>
    <p:sldId id="302" r:id="rId25"/>
    <p:sldId id="303" r:id="rId26"/>
    <p:sldId id="306" r:id="rId27"/>
    <p:sldId id="305" r:id="rId28"/>
    <p:sldId id="307" r:id="rId29"/>
    <p:sldId id="275" r:id="rId30"/>
    <p:sldId id="308" r:id="rId31"/>
    <p:sldId id="276" r:id="rId32"/>
    <p:sldId id="277" r:id="rId33"/>
    <p:sldId id="278" r:id="rId34"/>
    <p:sldId id="309" r:id="rId35"/>
    <p:sldId id="279" r:id="rId36"/>
    <p:sldId id="310" r:id="rId37"/>
    <p:sldId id="311" r:id="rId38"/>
    <p:sldId id="280" r:id="rId39"/>
    <p:sldId id="312" r:id="rId40"/>
    <p:sldId id="313" r:id="rId41"/>
    <p:sldId id="314" r:id="rId42"/>
    <p:sldId id="281" r:id="rId43"/>
    <p:sldId id="315" r:id="rId44"/>
    <p:sldId id="316" r:id="rId45"/>
    <p:sldId id="282" r:id="rId46"/>
    <p:sldId id="283" r:id="rId47"/>
    <p:sldId id="284" r:id="rId48"/>
    <p:sldId id="285" r:id="rId49"/>
    <p:sldId id="286" r:id="rId50"/>
    <p:sldId id="287" r:id="rId51"/>
    <p:sldId id="318" r:id="rId52"/>
    <p:sldId id="317" r:id="rId53"/>
    <p:sldId id="319" r:id="rId54"/>
    <p:sldId id="288" r:id="rId55"/>
    <p:sldId id="320" r:id="rId56"/>
    <p:sldId id="321" r:id="rId57"/>
    <p:sldId id="322" r:id="rId58"/>
    <p:sldId id="324" r:id="rId59"/>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60"/>
  </p:normalViewPr>
  <p:slideViewPr>
    <p:cSldViewPr snapToGrid="0" snapToObjects="1">
      <p:cViewPr varScale="1">
        <p:scale>
          <a:sx n="66" d="100"/>
          <a:sy n="66" d="100"/>
        </p:scale>
        <p:origin x="1276"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Arbeitsblat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Dropbox\HTW\EU%20ed%20Macro%20in%20Context\Figures%20and%20Data%20SD\Chapter%2013.xlsx" TargetMode="Externa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D:\Dropbox\HTW\EU%20ed%20Macro%20in%20Context\Figures%20and%20Data%20SD\Chapter%2013.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Dropbox\HTW\EU%20ed%20Macro%20in%20Context\Figures%20and%20Data%20SD\Chapter%2013.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D:\Dropbox\HTW\EU%20ed%20Macro%20in%20Context\Figures%20and%20Data%20SD\Chapter%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603174603174602E-2"/>
          <c:y val="7.4340527577937701E-2"/>
          <c:w val="0.61587301587301702"/>
          <c:h val="0.76498800959232705"/>
        </c:manualLayout>
      </c:layout>
      <c:scatterChart>
        <c:scatterStyle val="lineMarker"/>
        <c:varyColors val="0"/>
        <c:ser>
          <c:idx val="0"/>
          <c:order val="0"/>
          <c:tx>
            <c:strRef>
              <c:f>Sheet1!$A$2</c:f>
              <c:strCache>
                <c:ptCount val="1"/>
                <c:pt idx="0">
                  <c:v>Inflation (percent per year)</c:v>
                </c:pt>
              </c:strCache>
            </c:strRef>
          </c:tx>
          <c:spPr>
            <a:ln w="28515">
              <a:noFill/>
            </a:ln>
          </c:spPr>
          <c:marker>
            <c:symbol val="circle"/>
            <c:size val="8"/>
            <c:spPr>
              <a:solidFill>
                <a:srgbClr val="000000"/>
              </a:solidFill>
              <a:ln>
                <a:solidFill>
                  <a:srgbClr val="000000"/>
                </a:solidFill>
                <a:prstDash val="solid"/>
              </a:ln>
            </c:spPr>
          </c:marker>
          <c:xVal>
            <c:numRef>
              <c:f>Sheet1!$B$1:$L$1</c:f>
              <c:numCache>
                <c:formatCode>General</c:formatCode>
                <c:ptCount val="11"/>
                <c:pt idx="0">
                  <c:v>5.7</c:v>
                </c:pt>
                <c:pt idx="1">
                  <c:v>5.2</c:v>
                </c:pt>
                <c:pt idx="2">
                  <c:v>4.5</c:v>
                </c:pt>
                <c:pt idx="3">
                  <c:v>3.8</c:v>
                </c:pt>
                <c:pt idx="4">
                  <c:v>3.8</c:v>
                </c:pt>
                <c:pt idx="5">
                  <c:v>3.6</c:v>
                </c:pt>
                <c:pt idx="6">
                  <c:v>3.5</c:v>
                </c:pt>
              </c:numCache>
            </c:numRef>
          </c:xVal>
          <c:yVal>
            <c:numRef>
              <c:f>Sheet1!$B$2:$L$2</c:f>
              <c:numCache>
                <c:formatCode>General</c:formatCode>
                <c:ptCount val="11"/>
                <c:pt idx="0">
                  <c:v>1.1000000000000001</c:v>
                </c:pt>
                <c:pt idx="1">
                  <c:v>1.5</c:v>
                </c:pt>
                <c:pt idx="2">
                  <c:v>1.8</c:v>
                </c:pt>
                <c:pt idx="3">
                  <c:v>2.8</c:v>
                </c:pt>
                <c:pt idx="4">
                  <c:v>3.1</c:v>
                </c:pt>
                <c:pt idx="5">
                  <c:v>4.3</c:v>
                </c:pt>
                <c:pt idx="6">
                  <c:v>5</c:v>
                </c:pt>
              </c:numCache>
            </c:numRef>
          </c:yVal>
          <c:smooth val="0"/>
        </c:ser>
        <c:dLbls>
          <c:showLegendKey val="0"/>
          <c:showVal val="0"/>
          <c:showCatName val="0"/>
          <c:showSerName val="0"/>
          <c:showPercent val="0"/>
          <c:showBubbleSize val="0"/>
        </c:dLbls>
        <c:axId val="820250224"/>
        <c:axId val="820251312"/>
      </c:scatterChart>
      <c:valAx>
        <c:axId val="820250224"/>
        <c:scaling>
          <c:orientation val="minMax"/>
          <c:max val="8"/>
          <c:min val="0"/>
        </c:scaling>
        <c:delete val="0"/>
        <c:axPos val="b"/>
        <c:numFmt formatCode="General" sourceLinked="1"/>
        <c:majorTickMark val="out"/>
        <c:minorTickMark val="none"/>
        <c:tickLblPos val="nextTo"/>
        <c:spPr>
          <a:ln w="3168">
            <a:solidFill>
              <a:schemeClr val="tx1"/>
            </a:solidFill>
            <a:prstDash val="solid"/>
          </a:ln>
        </c:spPr>
        <c:txPr>
          <a:bodyPr rot="0" vert="horz"/>
          <a:lstStyle/>
          <a:p>
            <a:pPr>
              <a:defRPr sz="1600" b="0" i="0" u="none" strike="noStrike" baseline="0">
                <a:solidFill>
                  <a:schemeClr val="tx1"/>
                </a:solidFill>
                <a:latin typeface="Arial"/>
                <a:ea typeface="Arial"/>
                <a:cs typeface="Arial"/>
              </a:defRPr>
            </a:pPr>
            <a:endParaRPr lang="de-DE"/>
          </a:p>
        </c:txPr>
        <c:crossAx val="820251312"/>
        <c:crosses val="autoZero"/>
        <c:crossBetween val="midCat"/>
        <c:majorUnit val="1"/>
      </c:valAx>
      <c:valAx>
        <c:axId val="820251312"/>
        <c:scaling>
          <c:orientation val="minMax"/>
        </c:scaling>
        <c:delete val="0"/>
        <c:axPos val="l"/>
        <c:majorGridlines>
          <c:spPr>
            <a:ln w="12674">
              <a:solidFill>
                <a:srgbClr val="C0C0C0"/>
              </a:solidFill>
              <a:prstDash val="solid"/>
            </a:ln>
          </c:spPr>
        </c:majorGridlines>
        <c:numFmt formatCode="General" sourceLinked="1"/>
        <c:majorTickMark val="out"/>
        <c:minorTickMark val="none"/>
        <c:tickLblPos val="nextTo"/>
        <c:spPr>
          <a:ln w="3168">
            <a:solidFill>
              <a:schemeClr val="tx1"/>
            </a:solidFill>
            <a:prstDash val="solid"/>
          </a:ln>
        </c:spPr>
        <c:txPr>
          <a:bodyPr rot="0" vert="horz"/>
          <a:lstStyle/>
          <a:p>
            <a:pPr>
              <a:defRPr sz="1600" b="0" i="0" u="none" strike="noStrike" baseline="0">
                <a:solidFill>
                  <a:schemeClr val="tx1"/>
                </a:solidFill>
                <a:latin typeface="Arial"/>
                <a:ea typeface="Arial"/>
                <a:cs typeface="Arial"/>
              </a:defRPr>
            </a:pPr>
            <a:endParaRPr lang="de-DE"/>
          </a:p>
        </c:txPr>
        <c:crossAx val="820250224"/>
        <c:crosses val="autoZero"/>
        <c:crossBetween val="midCat"/>
      </c:valAx>
      <c:spPr>
        <a:noFill/>
        <a:ln w="12674">
          <a:solidFill>
            <a:schemeClr val="tx1"/>
          </a:solidFill>
          <a:prstDash val="solid"/>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de-DE"/>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13.11a&amp;b'!$A$3</c:f>
              <c:strCache>
                <c:ptCount val="1"/>
                <c:pt idx="0">
                  <c:v>Inflation</c:v>
                </c:pt>
              </c:strCache>
            </c:strRef>
          </c:tx>
          <c:spPr>
            <a:ln w="28575" cap="rnd">
              <a:solidFill>
                <a:schemeClr val="accent1"/>
              </a:solidFill>
              <a:round/>
            </a:ln>
            <a:effectLst/>
          </c:spPr>
          <c:marker>
            <c:symbol val="none"/>
          </c:marker>
          <c:cat>
            <c:numRef>
              <c:f>'Figure 13.11a&amp;b'!$B$2:$H$2</c:f>
              <c:numCache>
                <c:formatCode>General</c:formatCode>
                <c:ptCount val="7"/>
                <c:pt idx="0">
                  <c:v>1969</c:v>
                </c:pt>
                <c:pt idx="1">
                  <c:v>1970</c:v>
                </c:pt>
                <c:pt idx="2">
                  <c:v>1971</c:v>
                </c:pt>
                <c:pt idx="3">
                  <c:v>1972</c:v>
                </c:pt>
                <c:pt idx="4">
                  <c:v>1973</c:v>
                </c:pt>
                <c:pt idx="5">
                  <c:v>1974</c:v>
                </c:pt>
                <c:pt idx="6">
                  <c:v>1975</c:v>
                </c:pt>
              </c:numCache>
            </c:numRef>
          </c:cat>
          <c:val>
            <c:numRef>
              <c:f>'Figure 13.11a&amp;b'!$B$3:$H$3</c:f>
              <c:numCache>
                <c:formatCode>General</c:formatCode>
                <c:ptCount val="7"/>
                <c:pt idx="0">
                  <c:v>1.9552466336725469</c:v>
                </c:pt>
                <c:pt idx="1">
                  <c:v>3.4519496137085972</c:v>
                </c:pt>
                <c:pt idx="2">
                  <c:v>5.2111228395084854</c:v>
                </c:pt>
                <c:pt idx="3">
                  <c:v>5.5207517268448969</c:v>
                </c:pt>
                <c:pt idx="4">
                  <c:v>7.0129870848249398</c:v>
                </c:pt>
                <c:pt idx="5">
                  <c:v>6.9868238856581701</c:v>
                </c:pt>
                <c:pt idx="6">
                  <c:v>5.9147625440102001</c:v>
                </c:pt>
              </c:numCache>
            </c:numRef>
          </c:val>
          <c:smooth val="0"/>
        </c:ser>
        <c:ser>
          <c:idx val="1"/>
          <c:order val="1"/>
          <c:tx>
            <c:strRef>
              <c:f>'Figure 13.11a&amp;b'!$A$4</c:f>
              <c:strCache>
                <c:ptCount val="1"/>
                <c:pt idx="0">
                  <c:v>Unemployment Rate</c:v>
                </c:pt>
              </c:strCache>
            </c:strRef>
          </c:tx>
          <c:spPr>
            <a:ln w="28575" cap="rnd">
              <a:solidFill>
                <a:schemeClr val="tx1"/>
              </a:solidFill>
              <a:round/>
            </a:ln>
            <a:effectLst/>
          </c:spPr>
          <c:marker>
            <c:symbol val="none"/>
          </c:marker>
          <c:cat>
            <c:numRef>
              <c:f>'Figure 13.11a&amp;b'!$B$2:$H$2</c:f>
              <c:numCache>
                <c:formatCode>General</c:formatCode>
                <c:ptCount val="7"/>
                <c:pt idx="0">
                  <c:v>1969</c:v>
                </c:pt>
                <c:pt idx="1">
                  <c:v>1970</c:v>
                </c:pt>
                <c:pt idx="2">
                  <c:v>1971</c:v>
                </c:pt>
                <c:pt idx="3">
                  <c:v>1972</c:v>
                </c:pt>
                <c:pt idx="4">
                  <c:v>1973</c:v>
                </c:pt>
                <c:pt idx="5">
                  <c:v>1974</c:v>
                </c:pt>
                <c:pt idx="6">
                  <c:v>1975</c:v>
                </c:pt>
              </c:numCache>
            </c:numRef>
          </c:cat>
          <c:val>
            <c:numRef>
              <c:f>'Figure 13.11a&amp;b'!$B$4:$H$4</c:f>
              <c:numCache>
                <c:formatCode>General</c:formatCode>
                <c:ptCount val="7"/>
                <c:pt idx="0">
                  <c:v>0.6</c:v>
                </c:pt>
                <c:pt idx="1">
                  <c:v>0.5</c:v>
                </c:pt>
                <c:pt idx="2">
                  <c:v>0.6</c:v>
                </c:pt>
                <c:pt idx="3">
                  <c:v>0.8</c:v>
                </c:pt>
                <c:pt idx="4">
                  <c:v>0.8</c:v>
                </c:pt>
                <c:pt idx="5">
                  <c:v>1.8</c:v>
                </c:pt>
                <c:pt idx="6">
                  <c:v>3.3</c:v>
                </c:pt>
              </c:numCache>
            </c:numRef>
          </c:val>
          <c:smooth val="0"/>
        </c:ser>
        <c:dLbls>
          <c:showLegendKey val="0"/>
          <c:showVal val="0"/>
          <c:showCatName val="0"/>
          <c:showSerName val="0"/>
          <c:showPercent val="0"/>
          <c:showBubbleSize val="0"/>
        </c:dLbls>
        <c:smooth val="0"/>
        <c:axId val="877513408"/>
        <c:axId val="877503616"/>
      </c:lineChart>
      <c:catAx>
        <c:axId val="87751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Arial" panose="020B0604020202020204" pitchFamily="34" charset="0"/>
              </a:defRPr>
            </a:pPr>
            <a:endParaRPr lang="de-DE"/>
          </a:p>
        </c:txPr>
        <c:crossAx val="877503616"/>
        <c:crosses val="autoZero"/>
        <c:auto val="1"/>
        <c:lblAlgn val="ctr"/>
        <c:lblOffset val="100"/>
        <c:noMultiLvlLbl val="0"/>
      </c:catAx>
      <c:valAx>
        <c:axId val="877503616"/>
        <c:scaling>
          <c:orientation val="minMax"/>
          <c:max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a:t>percent</a:t>
                </a:r>
              </a:p>
            </c:rich>
          </c:tx>
          <c:layout>
            <c:manualLayout>
              <c:xMode val="edge"/>
              <c:yMode val="edge"/>
              <c:x val="0"/>
              <c:y val="0.37171774554374098"/>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Arial" panose="020B0604020202020204" pitchFamily="34" charset="0"/>
              </a:defRPr>
            </a:pPr>
            <a:endParaRPr lang="de-DE"/>
          </a:p>
        </c:txPr>
        <c:crossAx val="877513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'Figure 13.11a&amp;b'!$A$8</c:f>
              <c:strCache>
                <c:ptCount val="1"/>
                <c:pt idx="0">
                  <c:v>Inflation</c:v>
                </c:pt>
              </c:strCache>
            </c:strRef>
          </c:tx>
          <c:spPr>
            <a:ln w="28575" cap="rnd">
              <a:solidFill>
                <a:schemeClr val="accent1"/>
              </a:solidFill>
              <a:round/>
            </a:ln>
            <a:effectLst/>
          </c:spPr>
          <c:marker>
            <c:symbol val="none"/>
          </c:marker>
          <c:cat>
            <c:numRef>
              <c:f>'Figure 13.11a&amp;b'!$B$7:$H$7</c:f>
              <c:numCache>
                <c:formatCode>General</c:formatCode>
                <c:ptCount val="7"/>
                <c:pt idx="0">
                  <c:v>1969</c:v>
                </c:pt>
                <c:pt idx="1">
                  <c:v>1970</c:v>
                </c:pt>
                <c:pt idx="2">
                  <c:v>1971</c:v>
                </c:pt>
                <c:pt idx="3">
                  <c:v>1972</c:v>
                </c:pt>
                <c:pt idx="4">
                  <c:v>1973</c:v>
                </c:pt>
                <c:pt idx="5">
                  <c:v>1974</c:v>
                </c:pt>
                <c:pt idx="6">
                  <c:v>1975</c:v>
                </c:pt>
              </c:numCache>
            </c:numRef>
          </c:cat>
          <c:val>
            <c:numRef>
              <c:f>'Figure 13.11a&amp;b'!$B$8:$H$8</c:f>
              <c:numCache>
                <c:formatCode>General</c:formatCode>
                <c:ptCount val="7"/>
                <c:pt idx="0">
                  <c:v>2.7448268443365902</c:v>
                </c:pt>
                <c:pt idx="1">
                  <c:v>4.9008167076419307</c:v>
                </c:pt>
                <c:pt idx="2">
                  <c:v>4.9001809808774546</c:v>
                </c:pt>
                <c:pt idx="3">
                  <c:v>5.7428296484836716</c:v>
                </c:pt>
                <c:pt idx="4">
                  <c:v>10.761597926307269</c:v>
                </c:pt>
                <c:pt idx="5">
                  <c:v>19.079385556074119</c:v>
                </c:pt>
                <c:pt idx="6">
                  <c:v>16.970787987057111</c:v>
                </c:pt>
              </c:numCache>
            </c:numRef>
          </c:val>
          <c:smooth val="0"/>
        </c:ser>
        <c:ser>
          <c:idx val="1"/>
          <c:order val="1"/>
          <c:tx>
            <c:strRef>
              <c:f>'Figure 13.11a&amp;b'!$A$9</c:f>
              <c:strCache>
                <c:ptCount val="1"/>
                <c:pt idx="0">
                  <c:v>Unemployment Rate</c:v>
                </c:pt>
              </c:strCache>
            </c:strRef>
          </c:tx>
          <c:spPr>
            <a:ln w="28575" cap="rnd">
              <a:solidFill>
                <a:schemeClr val="tx1"/>
              </a:solidFill>
              <a:round/>
            </a:ln>
            <a:effectLst/>
          </c:spPr>
          <c:marker>
            <c:symbol val="none"/>
          </c:marker>
          <c:cat>
            <c:numRef>
              <c:f>'Figure 13.11a&amp;b'!$B$7:$H$7</c:f>
              <c:numCache>
                <c:formatCode>General</c:formatCode>
                <c:ptCount val="7"/>
                <c:pt idx="0">
                  <c:v>1969</c:v>
                </c:pt>
                <c:pt idx="1">
                  <c:v>1970</c:v>
                </c:pt>
                <c:pt idx="2">
                  <c:v>1971</c:v>
                </c:pt>
                <c:pt idx="3">
                  <c:v>1972</c:v>
                </c:pt>
                <c:pt idx="4">
                  <c:v>1973</c:v>
                </c:pt>
                <c:pt idx="5">
                  <c:v>1974</c:v>
                </c:pt>
                <c:pt idx="6">
                  <c:v>1975</c:v>
                </c:pt>
              </c:numCache>
            </c:numRef>
          </c:cat>
          <c:val>
            <c:numRef>
              <c:f>'Figure 13.11a&amp;b'!$B$9:$H$9</c:f>
              <c:numCache>
                <c:formatCode>General</c:formatCode>
                <c:ptCount val="7"/>
                <c:pt idx="0">
                  <c:v>5.3</c:v>
                </c:pt>
                <c:pt idx="1">
                  <c:v>5.0999999999999996</c:v>
                </c:pt>
                <c:pt idx="2">
                  <c:v>5.0999999999999996</c:v>
                </c:pt>
                <c:pt idx="3">
                  <c:v>6</c:v>
                </c:pt>
                <c:pt idx="4">
                  <c:v>5.9</c:v>
                </c:pt>
                <c:pt idx="5">
                  <c:v>5</c:v>
                </c:pt>
                <c:pt idx="6">
                  <c:v>5.5</c:v>
                </c:pt>
              </c:numCache>
            </c:numRef>
          </c:val>
          <c:smooth val="0"/>
        </c:ser>
        <c:dLbls>
          <c:showLegendKey val="0"/>
          <c:showVal val="0"/>
          <c:showCatName val="0"/>
          <c:showSerName val="0"/>
          <c:showPercent val="0"/>
          <c:showBubbleSize val="0"/>
        </c:dLbls>
        <c:smooth val="0"/>
        <c:axId val="877504704"/>
        <c:axId val="877506336"/>
      </c:lineChart>
      <c:catAx>
        <c:axId val="87750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77506336"/>
        <c:crosses val="autoZero"/>
        <c:auto val="1"/>
        <c:lblAlgn val="ctr"/>
        <c:lblOffset val="100"/>
        <c:noMultiLvlLbl val="0"/>
      </c:catAx>
      <c:valAx>
        <c:axId val="877506336"/>
        <c:scaling>
          <c:orientation val="minMax"/>
          <c:max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a:t>percent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77504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13.16'!$B$1</c:f>
              <c:strCache>
                <c:ptCount val="1"/>
                <c:pt idx="0">
                  <c:v>Greece, Unemployment, Total, Rate, SA</c:v>
                </c:pt>
              </c:strCache>
            </c:strRef>
          </c:tx>
          <c:spPr>
            <a:ln w="28575" cap="rnd">
              <a:solidFill>
                <a:schemeClr val="accent1"/>
              </a:solidFill>
              <a:round/>
            </a:ln>
            <a:effectLst/>
          </c:spPr>
          <c:marker>
            <c:symbol val="none"/>
          </c:marker>
          <c:cat>
            <c:numRef>
              <c:f>'Figure 13.16'!$A$2:$A$58</c:f>
              <c:numCache>
                <c:formatCode>m/d/yyyy</c:formatCode>
                <c:ptCount val="57"/>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numCache>
            </c:numRef>
          </c:cat>
          <c:val>
            <c:numRef>
              <c:f>'Figure 13.16'!$B$2:$B$58</c:f>
              <c:numCache>
                <c:formatCode>General</c:formatCode>
                <c:ptCount val="57"/>
                <c:pt idx="0">
                  <c:v>15.1</c:v>
                </c:pt>
                <c:pt idx="1">
                  <c:v>15.4</c:v>
                </c:pt>
                <c:pt idx="2">
                  <c:v>16</c:v>
                </c:pt>
                <c:pt idx="3">
                  <c:v>16.399999999999999</c:v>
                </c:pt>
                <c:pt idx="4">
                  <c:v>17</c:v>
                </c:pt>
                <c:pt idx="5">
                  <c:v>17.3</c:v>
                </c:pt>
                <c:pt idx="6">
                  <c:v>17.8</c:v>
                </c:pt>
                <c:pt idx="7">
                  <c:v>18.7</c:v>
                </c:pt>
                <c:pt idx="8">
                  <c:v>19.100000000000001</c:v>
                </c:pt>
                <c:pt idx="9">
                  <c:v>20.2</c:v>
                </c:pt>
                <c:pt idx="10">
                  <c:v>20.6</c:v>
                </c:pt>
                <c:pt idx="11">
                  <c:v>21.3</c:v>
                </c:pt>
                <c:pt idx="12">
                  <c:v>21.5</c:v>
                </c:pt>
                <c:pt idx="13">
                  <c:v>22.1</c:v>
                </c:pt>
                <c:pt idx="14">
                  <c:v>22.6</c:v>
                </c:pt>
                <c:pt idx="15">
                  <c:v>23.5</c:v>
                </c:pt>
                <c:pt idx="16">
                  <c:v>24.1</c:v>
                </c:pt>
                <c:pt idx="17">
                  <c:v>24.9</c:v>
                </c:pt>
                <c:pt idx="18">
                  <c:v>25.3</c:v>
                </c:pt>
                <c:pt idx="19">
                  <c:v>25.7</c:v>
                </c:pt>
                <c:pt idx="20">
                  <c:v>26.1</c:v>
                </c:pt>
                <c:pt idx="21">
                  <c:v>26.1</c:v>
                </c:pt>
                <c:pt idx="22">
                  <c:v>26.4</c:v>
                </c:pt>
                <c:pt idx="23">
                  <c:v>26.4</c:v>
                </c:pt>
                <c:pt idx="24">
                  <c:v>26.7</c:v>
                </c:pt>
                <c:pt idx="25">
                  <c:v>26.7</c:v>
                </c:pt>
                <c:pt idx="26">
                  <c:v>27.1</c:v>
                </c:pt>
                <c:pt idx="27">
                  <c:v>27.6</c:v>
                </c:pt>
                <c:pt idx="28">
                  <c:v>27.8</c:v>
                </c:pt>
                <c:pt idx="29">
                  <c:v>27.8</c:v>
                </c:pt>
                <c:pt idx="30">
                  <c:v>27.9</c:v>
                </c:pt>
                <c:pt idx="31">
                  <c:v>27.7</c:v>
                </c:pt>
                <c:pt idx="32">
                  <c:v>27.9</c:v>
                </c:pt>
                <c:pt idx="33">
                  <c:v>27.7</c:v>
                </c:pt>
                <c:pt idx="34">
                  <c:v>27.7</c:v>
                </c:pt>
                <c:pt idx="35">
                  <c:v>27.5</c:v>
                </c:pt>
                <c:pt idx="36">
                  <c:v>27.1</c:v>
                </c:pt>
                <c:pt idx="37">
                  <c:v>27.1</c:v>
                </c:pt>
                <c:pt idx="38">
                  <c:v>26.9</c:v>
                </c:pt>
                <c:pt idx="39">
                  <c:v>27.1</c:v>
                </c:pt>
                <c:pt idx="40">
                  <c:v>27.1</c:v>
                </c:pt>
                <c:pt idx="41">
                  <c:v>26.7</c:v>
                </c:pt>
                <c:pt idx="42">
                  <c:v>26.4</c:v>
                </c:pt>
                <c:pt idx="43">
                  <c:v>26.2</c:v>
                </c:pt>
                <c:pt idx="44">
                  <c:v>26.1</c:v>
                </c:pt>
                <c:pt idx="45">
                  <c:v>26.1</c:v>
                </c:pt>
                <c:pt idx="46">
                  <c:v>25.9</c:v>
                </c:pt>
                <c:pt idx="47">
                  <c:v>25.9</c:v>
                </c:pt>
                <c:pt idx="48">
                  <c:v>25.8</c:v>
                </c:pt>
                <c:pt idx="49">
                  <c:v>25.8</c:v>
                </c:pt>
                <c:pt idx="50">
                  <c:v>25.7</c:v>
                </c:pt>
                <c:pt idx="51">
                  <c:v>25.3</c:v>
                </c:pt>
                <c:pt idx="52">
                  <c:v>25.1</c:v>
                </c:pt>
                <c:pt idx="53">
                  <c:v>24.9</c:v>
                </c:pt>
                <c:pt idx="54">
                  <c:v>24.8</c:v>
                </c:pt>
                <c:pt idx="55">
                  <c:v>24.6</c:v>
                </c:pt>
                <c:pt idx="56">
                  <c:v>24.7</c:v>
                </c:pt>
              </c:numCache>
            </c:numRef>
          </c:val>
          <c:smooth val="0"/>
        </c:ser>
        <c:ser>
          <c:idx val="1"/>
          <c:order val="1"/>
          <c:tx>
            <c:strRef>
              <c:f>'Figure 13.16'!$C$1</c:f>
              <c:strCache>
                <c:ptCount val="1"/>
                <c:pt idx="0">
                  <c:v>Ireland, Unemployment, Males &amp; Females, Standardised Rate, SA</c:v>
                </c:pt>
              </c:strCache>
            </c:strRef>
          </c:tx>
          <c:spPr>
            <a:ln w="28575" cap="rnd">
              <a:solidFill>
                <a:schemeClr val="tx1"/>
              </a:solidFill>
              <a:round/>
            </a:ln>
            <a:effectLst/>
          </c:spPr>
          <c:marker>
            <c:symbol val="none"/>
          </c:marker>
          <c:cat>
            <c:numRef>
              <c:f>'Figure 13.16'!$A$2:$A$58</c:f>
              <c:numCache>
                <c:formatCode>m/d/yyyy</c:formatCode>
                <c:ptCount val="57"/>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numCache>
            </c:numRef>
          </c:cat>
          <c:val>
            <c:numRef>
              <c:f>'Figure 13.16'!$C$2:$C$58</c:f>
              <c:numCache>
                <c:formatCode>General</c:formatCode>
                <c:ptCount val="57"/>
                <c:pt idx="0">
                  <c:v>14.6</c:v>
                </c:pt>
                <c:pt idx="1">
                  <c:v>14.4</c:v>
                </c:pt>
                <c:pt idx="2">
                  <c:v>14.3</c:v>
                </c:pt>
                <c:pt idx="3">
                  <c:v>14.3</c:v>
                </c:pt>
                <c:pt idx="4">
                  <c:v>14.3</c:v>
                </c:pt>
                <c:pt idx="5">
                  <c:v>14.5</c:v>
                </c:pt>
                <c:pt idx="6">
                  <c:v>14.7</c:v>
                </c:pt>
                <c:pt idx="7">
                  <c:v>14.9</c:v>
                </c:pt>
                <c:pt idx="8">
                  <c:v>14.9</c:v>
                </c:pt>
                <c:pt idx="9">
                  <c:v>15</c:v>
                </c:pt>
                <c:pt idx="10">
                  <c:v>15.1</c:v>
                </c:pt>
                <c:pt idx="11">
                  <c:v>15.1</c:v>
                </c:pt>
                <c:pt idx="12">
                  <c:v>15.2</c:v>
                </c:pt>
                <c:pt idx="13">
                  <c:v>15.1</c:v>
                </c:pt>
                <c:pt idx="14">
                  <c:v>15</c:v>
                </c:pt>
                <c:pt idx="15">
                  <c:v>14.8</c:v>
                </c:pt>
                <c:pt idx="16">
                  <c:v>14.7</c:v>
                </c:pt>
                <c:pt idx="17">
                  <c:v>14.7</c:v>
                </c:pt>
                <c:pt idx="18">
                  <c:v>14.7</c:v>
                </c:pt>
                <c:pt idx="19">
                  <c:v>14.8</c:v>
                </c:pt>
                <c:pt idx="20">
                  <c:v>14.7</c:v>
                </c:pt>
                <c:pt idx="21">
                  <c:v>14.5</c:v>
                </c:pt>
                <c:pt idx="22">
                  <c:v>14.3</c:v>
                </c:pt>
                <c:pt idx="23">
                  <c:v>14.1</c:v>
                </c:pt>
                <c:pt idx="24">
                  <c:v>13.9</c:v>
                </c:pt>
                <c:pt idx="25">
                  <c:v>13.7</c:v>
                </c:pt>
                <c:pt idx="26">
                  <c:v>13.7</c:v>
                </c:pt>
                <c:pt idx="27">
                  <c:v>13.8</c:v>
                </c:pt>
                <c:pt idx="28">
                  <c:v>13.7</c:v>
                </c:pt>
                <c:pt idx="29">
                  <c:v>13.4</c:v>
                </c:pt>
                <c:pt idx="30">
                  <c:v>13</c:v>
                </c:pt>
                <c:pt idx="31">
                  <c:v>12.7</c:v>
                </c:pt>
                <c:pt idx="32">
                  <c:v>12.5</c:v>
                </c:pt>
                <c:pt idx="33">
                  <c:v>12.3</c:v>
                </c:pt>
                <c:pt idx="34">
                  <c:v>12.2</c:v>
                </c:pt>
                <c:pt idx="35">
                  <c:v>12.2</c:v>
                </c:pt>
                <c:pt idx="36">
                  <c:v>12.2</c:v>
                </c:pt>
                <c:pt idx="37">
                  <c:v>12.2</c:v>
                </c:pt>
                <c:pt idx="38">
                  <c:v>12.1</c:v>
                </c:pt>
                <c:pt idx="39">
                  <c:v>11.8</c:v>
                </c:pt>
                <c:pt idx="40">
                  <c:v>11.6</c:v>
                </c:pt>
                <c:pt idx="41">
                  <c:v>11.4</c:v>
                </c:pt>
                <c:pt idx="42">
                  <c:v>11.3</c:v>
                </c:pt>
                <c:pt idx="43">
                  <c:v>11.1</c:v>
                </c:pt>
                <c:pt idx="44">
                  <c:v>10.9</c:v>
                </c:pt>
                <c:pt idx="45">
                  <c:v>10.6</c:v>
                </c:pt>
                <c:pt idx="46">
                  <c:v>10.3</c:v>
                </c:pt>
                <c:pt idx="47">
                  <c:v>10.199999999999999</c:v>
                </c:pt>
                <c:pt idx="48">
                  <c:v>10.199999999999999</c:v>
                </c:pt>
                <c:pt idx="49">
                  <c:v>10.1</c:v>
                </c:pt>
                <c:pt idx="50">
                  <c:v>9.9</c:v>
                </c:pt>
                <c:pt idx="51">
                  <c:v>9.7000000000000011</c:v>
                </c:pt>
                <c:pt idx="52">
                  <c:v>9.6</c:v>
                </c:pt>
                <c:pt idx="53">
                  <c:v>9.4</c:v>
                </c:pt>
                <c:pt idx="54">
                  <c:v>9.2000000000000011</c:v>
                </c:pt>
                <c:pt idx="55">
                  <c:v>9.1</c:v>
                </c:pt>
                <c:pt idx="56">
                  <c:v>9.1</c:v>
                </c:pt>
              </c:numCache>
            </c:numRef>
          </c:val>
          <c:smooth val="0"/>
        </c:ser>
        <c:dLbls>
          <c:showLegendKey val="0"/>
          <c:showVal val="0"/>
          <c:showCatName val="0"/>
          <c:showSerName val="0"/>
          <c:showPercent val="0"/>
          <c:showBubbleSize val="0"/>
        </c:dLbls>
        <c:smooth val="0"/>
        <c:axId val="877508512"/>
        <c:axId val="877509600"/>
      </c:lineChart>
      <c:dateAx>
        <c:axId val="877508512"/>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77509600"/>
        <c:crosses val="autoZero"/>
        <c:auto val="1"/>
        <c:lblOffset val="100"/>
        <c:baseTimeUnit val="months"/>
        <c:majorUnit val="12"/>
        <c:majorTimeUnit val="months"/>
      </c:dateAx>
      <c:valAx>
        <c:axId val="8775096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sz="1600">
                    <a:solidFill>
                      <a:schemeClr val="tx1"/>
                    </a:solidFill>
                  </a:rPr>
                  <a:t>percent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77508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13.17'!$B$1</c:f>
              <c:strCache>
                <c:ptCount val="1"/>
                <c:pt idx="0">
                  <c:v>Greece</c:v>
                </c:pt>
              </c:strCache>
            </c:strRef>
          </c:tx>
          <c:spPr>
            <a:ln w="28575" cap="rnd">
              <a:solidFill>
                <a:schemeClr val="accent1"/>
              </a:solidFill>
              <a:round/>
            </a:ln>
            <a:effectLst/>
          </c:spPr>
          <c:marker>
            <c:symbol val="none"/>
          </c:marker>
          <c:cat>
            <c:numRef>
              <c:f>'Figure 13.17'!$A$2:$A$58</c:f>
              <c:numCache>
                <c:formatCode>m/d/yyyy</c:formatCode>
                <c:ptCount val="57"/>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numCache>
            </c:numRef>
          </c:cat>
          <c:val>
            <c:numRef>
              <c:f>'Figure 13.17'!$B$2:$B$58</c:f>
              <c:numCache>
                <c:formatCode>General</c:formatCode>
                <c:ptCount val="57"/>
                <c:pt idx="0">
                  <c:v>2.3199019074737501</c:v>
                </c:pt>
                <c:pt idx="1">
                  <c:v>2.09827454769552</c:v>
                </c:pt>
                <c:pt idx="2">
                  <c:v>1.6750746071973199</c:v>
                </c:pt>
                <c:pt idx="3">
                  <c:v>1.9030279486130799</c:v>
                </c:pt>
                <c:pt idx="4">
                  <c:v>1.39116750653143</c:v>
                </c:pt>
                <c:pt idx="5">
                  <c:v>1.3026441044768799</c:v>
                </c:pt>
                <c:pt idx="6">
                  <c:v>1.3389290650410599</c:v>
                </c:pt>
                <c:pt idx="7">
                  <c:v>1.7412769100963199</c:v>
                </c:pt>
                <c:pt idx="8">
                  <c:v>0.90453178917963095</c:v>
                </c:pt>
                <c:pt idx="9">
                  <c:v>1.62392506492901</c:v>
                </c:pt>
                <c:pt idx="10">
                  <c:v>0.973179916643237</c:v>
                </c:pt>
                <c:pt idx="11">
                  <c:v>0.80418306729960598</c:v>
                </c:pt>
                <c:pt idx="12">
                  <c:v>0.20652487171714201</c:v>
                </c:pt>
                <c:pt idx="13">
                  <c:v>6.9029270180850796E-2</c:v>
                </c:pt>
                <c:pt idx="14">
                  <c:v>-0.20798024527713299</c:v>
                </c:pt>
                <c:pt idx="15">
                  <c:v>-0.59475974413133703</c:v>
                </c:pt>
                <c:pt idx="16">
                  <c:v>-0.44698211086984402</c:v>
                </c:pt>
                <c:pt idx="17">
                  <c:v>-0.38402569164973599</c:v>
                </c:pt>
                <c:pt idx="18">
                  <c:v>-0.69020647415729897</c:v>
                </c:pt>
                <c:pt idx="19">
                  <c:v>-1.27812078751583</c:v>
                </c:pt>
                <c:pt idx="20">
                  <c:v>-1.1200569897241299</c:v>
                </c:pt>
                <c:pt idx="21">
                  <c:v>-1.98856540695035</c:v>
                </c:pt>
                <c:pt idx="22">
                  <c:v>-2.853471723057269</c:v>
                </c:pt>
                <c:pt idx="23">
                  <c:v>-1.70992358537569</c:v>
                </c:pt>
                <c:pt idx="24">
                  <c:v>-1.4702730323790201</c:v>
                </c:pt>
                <c:pt idx="25">
                  <c:v>-1.14959312991967</c:v>
                </c:pt>
                <c:pt idx="26">
                  <c:v>-1.3479318191518801</c:v>
                </c:pt>
                <c:pt idx="27">
                  <c:v>-1.34755235707427</c:v>
                </c:pt>
                <c:pt idx="28">
                  <c:v>-1.9598756645814599</c:v>
                </c:pt>
                <c:pt idx="29">
                  <c:v>-1.0917551766515301</c:v>
                </c:pt>
                <c:pt idx="30">
                  <c:v>-0.68016783955586102</c:v>
                </c:pt>
                <c:pt idx="31">
                  <c:v>-0.29660588984017799</c:v>
                </c:pt>
                <c:pt idx="32">
                  <c:v>-0.83993716887970804</c:v>
                </c:pt>
                <c:pt idx="33">
                  <c:v>-1.67623122990831</c:v>
                </c:pt>
                <c:pt idx="34">
                  <c:v>-1.24632252287842</c:v>
                </c:pt>
                <c:pt idx="35">
                  <c:v>-2.6068660131645971</c:v>
                </c:pt>
                <c:pt idx="36">
                  <c:v>-2.83696770649115</c:v>
                </c:pt>
                <c:pt idx="37">
                  <c:v>-2.1596974971399701</c:v>
                </c:pt>
                <c:pt idx="38">
                  <c:v>-2.141748715235209</c:v>
                </c:pt>
                <c:pt idx="39">
                  <c:v>-2.1068277999984502</c:v>
                </c:pt>
                <c:pt idx="40">
                  <c:v>-2.1490623445556301</c:v>
                </c:pt>
                <c:pt idx="41">
                  <c:v>-2.1562434942145718</c:v>
                </c:pt>
                <c:pt idx="42">
                  <c:v>-2.2301342013801202</c:v>
                </c:pt>
                <c:pt idx="43">
                  <c:v>-1.45919372629655</c:v>
                </c:pt>
                <c:pt idx="44">
                  <c:v>-1.7186638560676899</c:v>
                </c:pt>
                <c:pt idx="45">
                  <c:v>-0.91733343035713699</c:v>
                </c:pt>
                <c:pt idx="46">
                  <c:v>-0.739009493255818</c:v>
                </c:pt>
                <c:pt idx="47">
                  <c:v>-0.16735006301456701</c:v>
                </c:pt>
                <c:pt idx="48">
                  <c:v>-0.73463576451964596</c:v>
                </c:pt>
                <c:pt idx="49">
                  <c:v>-0.51582775420358795</c:v>
                </c:pt>
                <c:pt idx="50">
                  <c:v>-1.5005358460796401</c:v>
                </c:pt>
                <c:pt idx="51">
                  <c:v>-1.2581721858180199</c:v>
                </c:pt>
                <c:pt idx="52">
                  <c:v>-0.86911884258726002</c:v>
                </c:pt>
                <c:pt idx="53">
                  <c:v>-0.71087810333211499</c:v>
                </c:pt>
                <c:pt idx="54">
                  <c:v>-1.0433691955314199</c:v>
                </c:pt>
                <c:pt idx="55">
                  <c:v>-0.94791489934328299</c:v>
                </c:pt>
                <c:pt idx="56">
                  <c:v>-0.96979562342161096</c:v>
                </c:pt>
              </c:numCache>
            </c:numRef>
          </c:val>
          <c:smooth val="0"/>
        </c:ser>
        <c:ser>
          <c:idx val="1"/>
          <c:order val="1"/>
          <c:tx>
            <c:strRef>
              <c:f>'Figure 13.17'!$C$1</c:f>
              <c:strCache>
                <c:ptCount val="1"/>
                <c:pt idx="0">
                  <c:v>Ireland</c:v>
                </c:pt>
              </c:strCache>
            </c:strRef>
          </c:tx>
          <c:spPr>
            <a:ln w="28575" cap="rnd">
              <a:solidFill>
                <a:schemeClr val="tx1"/>
              </a:solidFill>
              <a:round/>
            </a:ln>
            <a:effectLst/>
          </c:spPr>
          <c:marker>
            <c:symbol val="none"/>
          </c:marker>
          <c:cat>
            <c:numRef>
              <c:f>'Figure 13.17'!$A$2:$A$58</c:f>
              <c:numCache>
                <c:formatCode>m/d/yyyy</c:formatCode>
                <c:ptCount val="57"/>
                <c:pt idx="0">
                  <c:v>40909</c:v>
                </c:pt>
                <c:pt idx="1">
                  <c:v>40940</c:v>
                </c:pt>
                <c:pt idx="2">
                  <c:v>40969</c:v>
                </c:pt>
                <c:pt idx="3">
                  <c:v>41000</c:v>
                </c:pt>
                <c:pt idx="4">
                  <c:v>41030</c:v>
                </c:pt>
                <c:pt idx="5">
                  <c:v>41061</c:v>
                </c:pt>
                <c:pt idx="6">
                  <c:v>41091</c:v>
                </c:pt>
                <c:pt idx="7">
                  <c:v>41122</c:v>
                </c:pt>
                <c:pt idx="8">
                  <c:v>41153</c:v>
                </c:pt>
                <c:pt idx="9">
                  <c:v>41183</c:v>
                </c:pt>
                <c:pt idx="10">
                  <c:v>41214</c:v>
                </c:pt>
                <c:pt idx="11">
                  <c:v>41244</c:v>
                </c:pt>
                <c:pt idx="12">
                  <c:v>41275</c:v>
                </c:pt>
                <c:pt idx="13">
                  <c:v>41306</c:v>
                </c:pt>
                <c:pt idx="14">
                  <c:v>41334</c:v>
                </c:pt>
                <c:pt idx="15">
                  <c:v>41365</c:v>
                </c:pt>
                <c:pt idx="16">
                  <c:v>41395</c:v>
                </c:pt>
                <c:pt idx="17">
                  <c:v>41426</c:v>
                </c:pt>
                <c:pt idx="18">
                  <c:v>41456</c:v>
                </c:pt>
                <c:pt idx="19">
                  <c:v>41487</c:v>
                </c:pt>
                <c:pt idx="20">
                  <c:v>41518</c:v>
                </c:pt>
                <c:pt idx="21">
                  <c:v>41548</c:v>
                </c:pt>
                <c:pt idx="22">
                  <c:v>41579</c:v>
                </c:pt>
                <c:pt idx="23">
                  <c:v>41609</c:v>
                </c:pt>
                <c:pt idx="24">
                  <c:v>41640</c:v>
                </c:pt>
                <c:pt idx="25">
                  <c:v>41671</c:v>
                </c:pt>
                <c:pt idx="26">
                  <c:v>41699</c:v>
                </c:pt>
                <c:pt idx="27">
                  <c:v>41730</c:v>
                </c:pt>
                <c:pt idx="28">
                  <c:v>41760</c:v>
                </c:pt>
                <c:pt idx="29">
                  <c:v>41791</c:v>
                </c:pt>
                <c:pt idx="30">
                  <c:v>41821</c:v>
                </c:pt>
                <c:pt idx="31">
                  <c:v>41852</c:v>
                </c:pt>
                <c:pt idx="32">
                  <c:v>41883</c:v>
                </c:pt>
                <c:pt idx="33">
                  <c:v>41913</c:v>
                </c:pt>
                <c:pt idx="34">
                  <c:v>41944</c:v>
                </c:pt>
                <c:pt idx="35">
                  <c:v>41974</c:v>
                </c:pt>
                <c:pt idx="36">
                  <c:v>42005</c:v>
                </c:pt>
                <c:pt idx="37">
                  <c:v>42036</c:v>
                </c:pt>
                <c:pt idx="38">
                  <c:v>42064</c:v>
                </c:pt>
                <c:pt idx="39">
                  <c:v>42095</c:v>
                </c:pt>
                <c:pt idx="40">
                  <c:v>42125</c:v>
                </c:pt>
                <c:pt idx="41">
                  <c:v>42156</c:v>
                </c:pt>
                <c:pt idx="42">
                  <c:v>42186</c:v>
                </c:pt>
                <c:pt idx="43">
                  <c:v>42217</c:v>
                </c:pt>
                <c:pt idx="44">
                  <c:v>42248</c:v>
                </c:pt>
                <c:pt idx="45">
                  <c:v>42278</c:v>
                </c:pt>
                <c:pt idx="46">
                  <c:v>42309</c:v>
                </c:pt>
                <c:pt idx="47">
                  <c:v>42339</c:v>
                </c:pt>
                <c:pt idx="48">
                  <c:v>42370</c:v>
                </c:pt>
                <c:pt idx="49">
                  <c:v>42401</c:v>
                </c:pt>
                <c:pt idx="50">
                  <c:v>42430</c:v>
                </c:pt>
                <c:pt idx="51">
                  <c:v>42461</c:v>
                </c:pt>
                <c:pt idx="52">
                  <c:v>42491</c:v>
                </c:pt>
                <c:pt idx="53">
                  <c:v>42522</c:v>
                </c:pt>
                <c:pt idx="54">
                  <c:v>42552</c:v>
                </c:pt>
                <c:pt idx="55">
                  <c:v>42583</c:v>
                </c:pt>
                <c:pt idx="56">
                  <c:v>42614</c:v>
                </c:pt>
              </c:numCache>
            </c:numRef>
          </c:cat>
          <c:val>
            <c:numRef>
              <c:f>'Figure 13.17'!$C$2:$C$58</c:f>
              <c:numCache>
                <c:formatCode>General</c:formatCode>
                <c:ptCount val="57"/>
                <c:pt idx="0">
                  <c:v>2.156057494866519</c:v>
                </c:pt>
                <c:pt idx="1">
                  <c:v>2.13631739572737</c:v>
                </c:pt>
                <c:pt idx="2">
                  <c:v>2.2177419354838701</c:v>
                </c:pt>
                <c:pt idx="3">
                  <c:v>1.9095477386934701</c:v>
                </c:pt>
                <c:pt idx="4">
                  <c:v>1.80722891566266</c:v>
                </c:pt>
                <c:pt idx="5">
                  <c:v>1.7085427135678399</c:v>
                </c:pt>
                <c:pt idx="6">
                  <c:v>1.6080402010050201</c:v>
                </c:pt>
                <c:pt idx="7">
                  <c:v>2.0060180541624901</c:v>
                </c:pt>
                <c:pt idx="8">
                  <c:v>1.5999999999999901</c:v>
                </c:pt>
                <c:pt idx="9">
                  <c:v>1.19641076769691</c:v>
                </c:pt>
                <c:pt idx="10">
                  <c:v>0.79760717846460305</c:v>
                </c:pt>
                <c:pt idx="11">
                  <c:v>1.2</c:v>
                </c:pt>
                <c:pt idx="12">
                  <c:v>1.2060301507537701</c:v>
                </c:pt>
                <c:pt idx="13">
                  <c:v>1.09561752988047</c:v>
                </c:pt>
                <c:pt idx="14">
                  <c:v>0.49309664694280098</c:v>
                </c:pt>
                <c:pt idx="15">
                  <c:v>0.49309664694280098</c:v>
                </c:pt>
                <c:pt idx="16">
                  <c:v>0.39447731755423199</c:v>
                </c:pt>
                <c:pt idx="17">
                  <c:v>0.69169960474308601</c:v>
                </c:pt>
                <c:pt idx="18">
                  <c:v>0.69238377843719401</c:v>
                </c:pt>
                <c:pt idx="19">
                  <c:v>0.19665683382497801</c:v>
                </c:pt>
                <c:pt idx="20">
                  <c:v>0.19685039370078999</c:v>
                </c:pt>
                <c:pt idx="21">
                  <c:v>9.8522167487679099E-2</c:v>
                </c:pt>
                <c:pt idx="22">
                  <c:v>0.29673590504452202</c:v>
                </c:pt>
                <c:pt idx="23">
                  <c:v>0.19762845849802699</c:v>
                </c:pt>
                <c:pt idx="24">
                  <c:v>0.19860973187686501</c:v>
                </c:pt>
                <c:pt idx="25">
                  <c:v>-9.8522167487679099E-2</c:v>
                </c:pt>
                <c:pt idx="26">
                  <c:v>0.196270853778203</c:v>
                </c:pt>
                <c:pt idx="27">
                  <c:v>0.294406280667318</c:v>
                </c:pt>
                <c:pt idx="28">
                  <c:v>0.39292730844794299</c:v>
                </c:pt>
                <c:pt idx="29">
                  <c:v>0.39254170755641998</c:v>
                </c:pt>
                <c:pt idx="30">
                  <c:v>0.29469548133595003</c:v>
                </c:pt>
                <c:pt idx="31">
                  <c:v>0.39254170755641998</c:v>
                </c:pt>
                <c:pt idx="32">
                  <c:v>0.29469548133595003</c:v>
                </c:pt>
                <c:pt idx="33">
                  <c:v>0.19685039370078999</c:v>
                </c:pt>
                <c:pt idx="34">
                  <c:v>9.86193293885545E-2</c:v>
                </c:pt>
                <c:pt idx="35">
                  <c:v>-0.29585798816569198</c:v>
                </c:pt>
                <c:pt idx="36">
                  <c:v>-0.59464816650149499</c:v>
                </c:pt>
                <c:pt idx="37">
                  <c:v>-0.49309664694280098</c:v>
                </c:pt>
                <c:pt idx="38">
                  <c:v>-0.58765915768853505</c:v>
                </c:pt>
                <c:pt idx="39">
                  <c:v>-0.68493150684931803</c:v>
                </c:pt>
                <c:pt idx="40">
                  <c:v>-0.29354207436398899</c:v>
                </c:pt>
                <c:pt idx="41">
                  <c:v>-9.7751710654930907E-2</c:v>
                </c:pt>
                <c:pt idx="42">
                  <c:v>-0.195886385896169</c:v>
                </c:pt>
                <c:pt idx="43">
                  <c:v>0</c:v>
                </c:pt>
                <c:pt idx="44">
                  <c:v>-0.29382957884426802</c:v>
                </c:pt>
                <c:pt idx="45">
                  <c:v>-0.196463654223971</c:v>
                </c:pt>
                <c:pt idx="46">
                  <c:v>-0.19704433497537199</c:v>
                </c:pt>
                <c:pt idx="47">
                  <c:v>9.89119683481786E-2</c:v>
                </c:pt>
                <c:pt idx="48">
                  <c:v>9.9700897308084305E-2</c:v>
                </c:pt>
                <c:pt idx="49">
                  <c:v>-9.9108027750256206E-2</c:v>
                </c:pt>
                <c:pt idx="50">
                  <c:v>-0.295566502463051</c:v>
                </c:pt>
                <c:pt idx="51">
                  <c:v>-9.8522167487679099E-2</c:v>
                </c:pt>
                <c:pt idx="52">
                  <c:v>0</c:v>
                </c:pt>
                <c:pt idx="53">
                  <c:v>0.39138943248531499</c:v>
                </c:pt>
                <c:pt idx="54">
                  <c:v>0.49067713444553501</c:v>
                </c:pt>
                <c:pt idx="55">
                  <c:v>-9.7751710654930907E-2</c:v>
                </c:pt>
                <c:pt idx="56">
                  <c:v>0</c:v>
                </c:pt>
              </c:numCache>
            </c:numRef>
          </c:val>
          <c:smooth val="0"/>
        </c:ser>
        <c:dLbls>
          <c:showLegendKey val="0"/>
          <c:showVal val="0"/>
          <c:showCatName val="0"/>
          <c:showSerName val="0"/>
          <c:showPercent val="0"/>
          <c:showBubbleSize val="0"/>
        </c:dLbls>
        <c:smooth val="0"/>
        <c:axId val="820248048"/>
        <c:axId val="820252944"/>
      </c:lineChart>
      <c:dateAx>
        <c:axId val="820248048"/>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20252944"/>
        <c:crosses val="autoZero"/>
        <c:auto val="1"/>
        <c:lblOffset val="100"/>
        <c:baseTimeUnit val="months"/>
        <c:majorUnit val="12"/>
        <c:majorTimeUnit val="months"/>
      </c:dateAx>
      <c:valAx>
        <c:axId val="820252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de-DE" sz="1600">
                    <a:solidFill>
                      <a:schemeClr val="tx1"/>
                    </a:solidFill>
                  </a:rPr>
                  <a:t>percent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20248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cdr:x>
      <cdr:y>0</cdr:y>
    </cdr:from>
    <cdr:to>
      <cdr:x>0.00029</cdr:x>
      <cdr:y>0.00038</cdr:y>
    </cdr:to>
    <cdr:grpSp>
      <cdr:nvGrpSpPr>
        <cdr:cNvPr id="2" name="Group 2"/>
        <cdr:cNvGrpSpPr>
          <a:grpSpLocks xmlns:a="http://schemas.openxmlformats.org/drawingml/2006/main"/>
        </cdr:cNvGrpSpPr>
      </cdr:nvGrpSpPr>
      <cdr:grpSpPr bwMode="auto">
        <a:xfrm xmlns:a="http://schemas.openxmlformats.org/drawingml/2006/main">
          <a:off x="0" y="0"/>
          <a:ext cx="1737" cy="1602"/>
          <a:chOff x="-150816" y="-95"/>
          <a:chExt cx="1728" cy="1"/>
        </a:xfrm>
      </cdr:grpSpPr>
      <cdr:sp macro="" textlink="">
        <cdr:nvSpPr>
          <cdr:cNvPr id="11" name="Line 3"/>
          <cdr:cNvSpPr>
            <a:spLocks xmlns:a="http://schemas.openxmlformats.org/drawingml/2006/main" noChangeShapeType="1"/>
          </cdr:cNvSpPr>
        </cdr:nvSpPr>
        <cdr:spPr bwMode="auto">
          <a:xfrm xmlns:a="http://schemas.openxmlformats.org/drawingml/2006/main">
            <a:off x="-150240"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sp macro="" textlink="">
        <cdr:nvSpPr>
          <cdr:cNvPr id="12" name="Line 4"/>
          <cdr:cNvSpPr>
            <a:spLocks xmlns:a="http://schemas.openxmlformats.org/drawingml/2006/main" noChangeShapeType="1"/>
          </cdr:cNvSpPr>
        </cdr:nvSpPr>
        <cdr:spPr bwMode="auto">
          <a:xfrm xmlns:a="http://schemas.openxmlformats.org/drawingml/2006/main">
            <a:off x="-149952"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sp macro="" textlink="">
        <cdr:nvSpPr>
          <cdr:cNvPr id="13" name="Line 5"/>
          <cdr:cNvSpPr>
            <a:spLocks xmlns:a="http://schemas.openxmlformats.org/drawingml/2006/main" noChangeShapeType="1"/>
          </cdr:cNvSpPr>
        </cdr:nvSpPr>
        <cdr:spPr bwMode="auto">
          <a:xfrm xmlns:a="http://schemas.openxmlformats.org/drawingml/2006/main">
            <a:off x="-149664"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sp macro="" textlink="">
        <cdr:nvSpPr>
          <cdr:cNvPr id="14" name="Line 6"/>
          <cdr:cNvSpPr>
            <a:spLocks xmlns:a="http://schemas.openxmlformats.org/drawingml/2006/main" noChangeShapeType="1"/>
          </cdr:cNvSpPr>
        </cdr:nvSpPr>
        <cdr:spPr bwMode="auto">
          <a:xfrm xmlns:a="http://schemas.openxmlformats.org/drawingml/2006/main">
            <a:off x="-150528"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sp macro="" textlink="">
        <cdr:nvSpPr>
          <cdr:cNvPr id="15" name="Line 7"/>
          <cdr:cNvSpPr>
            <a:spLocks xmlns:a="http://schemas.openxmlformats.org/drawingml/2006/main" noChangeShapeType="1"/>
          </cdr:cNvSpPr>
        </cdr:nvSpPr>
        <cdr:spPr bwMode="auto">
          <a:xfrm xmlns:a="http://schemas.openxmlformats.org/drawingml/2006/main">
            <a:off x="-150816"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sp macro="" textlink="">
        <cdr:nvSpPr>
          <cdr:cNvPr id="16" name="Line 8"/>
          <cdr:cNvSpPr>
            <a:spLocks xmlns:a="http://schemas.openxmlformats.org/drawingml/2006/main" noChangeShapeType="1"/>
          </cdr:cNvSpPr>
        </cdr:nvSpPr>
        <cdr:spPr bwMode="auto">
          <a:xfrm xmlns:a="http://schemas.openxmlformats.org/drawingml/2006/main">
            <a:off x="-149376"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sp macro="" textlink="">
        <cdr:nvSpPr>
          <cdr:cNvPr id="17" name="Line 9"/>
          <cdr:cNvSpPr>
            <a:spLocks xmlns:a="http://schemas.openxmlformats.org/drawingml/2006/main" noChangeShapeType="1"/>
          </cdr:cNvSpPr>
        </cdr:nvSpPr>
        <cdr:spPr bwMode="auto">
          <a:xfrm xmlns:a="http://schemas.openxmlformats.org/drawingml/2006/main">
            <a:off x="-149088" y="-95"/>
            <a:ext cx="0" cy="1"/>
          </a:xfrm>
          <a:prstGeom xmlns:a="http://schemas.openxmlformats.org/drawingml/2006/main" prst="line">
            <a:avLst/>
          </a:prstGeom>
          <a:noFill xmlns:a="http://schemas.openxmlformats.org/drawingml/2006/main"/>
          <a:ln xmlns:a="http://schemas.openxmlformats.org/drawingml/2006/main" w="9525">
            <a:solidFill>
              <a:srgbClr val="B2B2B2"/>
            </a:solidFill>
            <a:round/>
            <a:headEnd/>
            <a:tailEnd/>
          </a:ln>
          <a:extLst xmlns:a="http://schemas.openxmlformats.org/drawingml/2006/main">
            <a:ext uri="{909E8E84-426E-40dd-AFC4-6F175D3DCCD1}">
              <a14:hiddenFill xmlns:a14="http://schemas.microsoft.com/office/drawing/2010/main" xmlns="">
                <a:no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latin typeface="Arial" pitchFamily="34" charset="0"/>
              <a:cs typeface="Arial" pitchFamily="34" charset="0"/>
            </a:endParaRPr>
          </a:p>
        </cdr:txBody>
      </cdr:sp>
    </cdr:grpSp>
  </cdr:relSizeAnchor>
  <cdr:relSizeAnchor xmlns:cdr="http://schemas.openxmlformats.org/drawingml/2006/chartDrawing">
    <cdr:from>
      <cdr:x>0.41081</cdr:x>
      <cdr:y>0.65024</cdr:y>
    </cdr:from>
    <cdr:to>
      <cdr:x>0.53803</cdr:x>
      <cdr:y>0.72253</cdr:y>
    </cdr:to>
    <cdr:sp macro="" textlink="">
      <cdr:nvSpPr>
        <cdr:cNvPr id="3" name="Text Box 11"/>
        <cdr:cNvSpPr txBox="1">
          <a:spLocks xmlns:a="http://schemas.openxmlformats.org/drawingml/2006/main" noChangeArrowheads="1"/>
        </cdr:cNvSpPr>
      </cdr:nvSpPr>
      <cdr:spPr bwMode="auto">
        <a:xfrm xmlns:a="http://schemas.openxmlformats.org/drawingml/2006/main">
          <a:off x="2460628" y="27416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a:latin typeface="Arial" pitchFamily="34" charset="0"/>
              <a:cs typeface="Arial" pitchFamily="34" charset="0"/>
            </a:rPr>
            <a:t>1963</a:t>
          </a:r>
        </a:p>
      </cdr:txBody>
    </cdr:sp>
  </cdr:relSizeAnchor>
  <cdr:relSizeAnchor xmlns:cdr="http://schemas.openxmlformats.org/drawingml/2006/chartDrawing">
    <cdr:from>
      <cdr:x>0.23271</cdr:x>
      <cdr:y>0.18638</cdr:y>
    </cdr:from>
    <cdr:to>
      <cdr:x>0.35993</cdr:x>
      <cdr:y>0.25867</cdr:y>
    </cdr:to>
    <cdr:sp macro="" textlink="">
      <cdr:nvSpPr>
        <cdr:cNvPr id="4" name="Text Box 12"/>
        <cdr:cNvSpPr txBox="1">
          <a:spLocks xmlns:a="http://schemas.openxmlformats.org/drawingml/2006/main" noChangeArrowheads="1"/>
        </cdr:cNvSpPr>
      </cdr:nvSpPr>
      <cdr:spPr bwMode="auto">
        <a:xfrm xmlns:a="http://schemas.openxmlformats.org/drawingml/2006/main">
          <a:off x="1393828" y="7858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dirty="0">
              <a:latin typeface="Arial" pitchFamily="34" charset="0"/>
              <a:cs typeface="Arial" pitchFamily="34" charset="0"/>
            </a:rPr>
            <a:t>1969</a:t>
          </a:r>
        </a:p>
      </cdr:txBody>
    </cdr:sp>
  </cdr:relSizeAnchor>
  <cdr:relSizeAnchor xmlns:cdr="http://schemas.openxmlformats.org/drawingml/2006/chartDrawing">
    <cdr:from>
      <cdr:x>0.23271</cdr:x>
      <cdr:y>0.2406</cdr:y>
    </cdr:from>
    <cdr:to>
      <cdr:x>0.35993</cdr:x>
      <cdr:y>0.31289</cdr:y>
    </cdr:to>
    <cdr:sp macro="" textlink="">
      <cdr:nvSpPr>
        <cdr:cNvPr id="5" name="Text Box 13"/>
        <cdr:cNvSpPr txBox="1">
          <a:spLocks xmlns:a="http://schemas.openxmlformats.org/drawingml/2006/main" noChangeArrowheads="1"/>
        </cdr:cNvSpPr>
      </cdr:nvSpPr>
      <cdr:spPr bwMode="auto">
        <a:xfrm xmlns:a="http://schemas.openxmlformats.org/drawingml/2006/main">
          <a:off x="1393828" y="10144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dirty="0">
              <a:latin typeface="Arial" pitchFamily="34" charset="0"/>
              <a:cs typeface="Arial" pitchFamily="34" charset="0"/>
            </a:rPr>
            <a:t>1968</a:t>
          </a:r>
        </a:p>
      </cdr:txBody>
    </cdr:sp>
  </cdr:relSizeAnchor>
  <cdr:relSizeAnchor xmlns:cdr="http://schemas.openxmlformats.org/drawingml/2006/chartDrawing">
    <cdr:from>
      <cdr:x>0.24543</cdr:x>
      <cdr:y>0.38518</cdr:y>
    </cdr:from>
    <cdr:to>
      <cdr:x>0.37265</cdr:x>
      <cdr:y>0.45747</cdr:y>
    </cdr:to>
    <cdr:sp macro="" textlink="">
      <cdr:nvSpPr>
        <cdr:cNvPr id="6" name="Text Box 14"/>
        <cdr:cNvSpPr txBox="1">
          <a:spLocks xmlns:a="http://schemas.openxmlformats.org/drawingml/2006/main" noChangeArrowheads="1"/>
        </cdr:cNvSpPr>
      </cdr:nvSpPr>
      <cdr:spPr bwMode="auto">
        <a:xfrm xmlns:a="http://schemas.openxmlformats.org/drawingml/2006/main">
          <a:off x="1470028" y="16240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dirty="0">
              <a:latin typeface="Arial" pitchFamily="34" charset="0"/>
              <a:cs typeface="Arial" pitchFamily="34" charset="0"/>
            </a:rPr>
            <a:t>1967</a:t>
          </a:r>
        </a:p>
      </cdr:txBody>
    </cdr:sp>
  </cdr:relSizeAnchor>
  <cdr:relSizeAnchor xmlns:cdr="http://schemas.openxmlformats.org/drawingml/2006/chartDrawing">
    <cdr:from>
      <cdr:x>0.24543</cdr:x>
      <cdr:y>0.47554</cdr:y>
    </cdr:from>
    <cdr:to>
      <cdr:x>0.37265</cdr:x>
      <cdr:y>0.54783</cdr:y>
    </cdr:to>
    <cdr:sp macro="" textlink="">
      <cdr:nvSpPr>
        <cdr:cNvPr id="7" name="Text Box 15"/>
        <cdr:cNvSpPr txBox="1">
          <a:spLocks xmlns:a="http://schemas.openxmlformats.org/drawingml/2006/main" noChangeArrowheads="1"/>
        </cdr:cNvSpPr>
      </cdr:nvSpPr>
      <cdr:spPr bwMode="auto">
        <a:xfrm xmlns:a="http://schemas.openxmlformats.org/drawingml/2006/main">
          <a:off x="1470028" y="20050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dirty="0">
              <a:latin typeface="Arial" pitchFamily="34" charset="0"/>
              <a:cs typeface="Arial" pitchFamily="34" charset="0"/>
            </a:rPr>
            <a:t>1966</a:t>
          </a:r>
        </a:p>
      </cdr:txBody>
    </cdr:sp>
  </cdr:relSizeAnchor>
  <cdr:relSizeAnchor xmlns:cdr="http://schemas.openxmlformats.org/drawingml/2006/chartDrawing">
    <cdr:from>
      <cdr:x>0.29632</cdr:x>
      <cdr:y>0.58397</cdr:y>
    </cdr:from>
    <cdr:to>
      <cdr:x>0.42354</cdr:x>
      <cdr:y>0.65626</cdr:y>
    </cdr:to>
    <cdr:sp macro="" textlink="">
      <cdr:nvSpPr>
        <cdr:cNvPr id="8" name="Text Box 16"/>
        <cdr:cNvSpPr txBox="1">
          <a:spLocks xmlns:a="http://schemas.openxmlformats.org/drawingml/2006/main" noChangeArrowheads="1"/>
        </cdr:cNvSpPr>
      </cdr:nvSpPr>
      <cdr:spPr bwMode="auto">
        <a:xfrm xmlns:a="http://schemas.openxmlformats.org/drawingml/2006/main">
          <a:off x="1774828" y="24622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a:latin typeface="Arial" pitchFamily="34" charset="0"/>
              <a:cs typeface="Arial" pitchFamily="34" charset="0"/>
            </a:rPr>
            <a:t>1965</a:t>
          </a:r>
        </a:p>
      </cdr:txBody>
    </cdr:sp>
  </cdr:relSizeAnchor>
  <cdr:relSizeAnchor xmlns:cdr="http://schemas.openxmlformats.org/drawingml/2006/chartDrawing">
    <cdr:from>
      <cdr:x>0.35993</cdr:x>
      <cdr:y>0.62012</cdr:y>
    </cdr:from>
    <cdr:to>
      <cdr:x>0.48715</cdr:x>
      <cdr:y>0.69241</cdr:y>
    </cdr:to>
    <cdr:sp macro="" textlink="">
      <cdr:nvSpPr>
        <cdr:cNvPr id="9" name="Text Box 17"/>
        <cdr:cNvSpPr txBox="1">
          <a:spLocks xmlns:a="http://schemas.openxmlformats.org/drawingml/2006/main" noChangeArrowheads="1"/>
        </cdr:cNvSpPr>
      </cdr:nvSpPr>
      <cdr:spPr bwMode="auto">
        <a:xfrm xmlns:a="http://schemas.openxmlformats.org/drawingml/2006/main">
          <a:off x="2155828" y="2614660"/>
          <a:ext cx="762000" cy="304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eaLnBrk="1" hangingPunct="1">
            <a:spcBef>
              <a:spcPct val="50000"/>
            </a:spcBef>
          </a:pPr>
          <a:r>
            <a:rPr lang="en-US" sz="1400">
              <a:latin typeface="Arial" pitchFamily="34" charset="0"/>
              <a:cs typeface="Arial" pitchFamily="34" charset="0"/>
            </a:rPr>
            <a:t>1964</a:t>
          </a:r>
        </a:p>
      </cdr:txBody>
    </cdr:sp>
  </cdr:relSizeAnchor>
  <cdr:relSizeAnchor xmlns:cdr="http://schemas.openxmlformats.org/drawingml/2006/chartDrawing">
    <cdr:from>
      <cdr:x>0.33448</cdr:x>
      <cdr:y>0.18036</cdr:y>
    </cdr:from>
    <cdr:to>
      <cdr:x>0.55076</cdr:x>
      <cdr:y>0.72253</cdr:y>
    </cdr:to>
    <cdr:sp macro="" textlink="">
      <cdr:nvSpPr>
        <cdr:cNvPr id="10" name="Freeform 21"/>
        <cdr:cNvSpPr>
          <a:spLocks xmlns:a="http://schemas.openxmlformats.org/drawingml/2006/main"/>
        </cdr:cNvSpPr>
      </cdr:nvSpPr>
      <cdr:spPr bwMode="auto">
        <a:xfrm xmlns:a="http://schemas.openxmlformats.org/drawingml/2006/main">
          <a:off x="2003428" y="760460"/>
          <a:ext cx="1295400" cy="2286000"/>
        </a:xfrm>
        <a:custGeom xmlns:a="http://schemas.openxmlformats.org/drawingml/2006/main">
          <a:avLst/>
          <a:gdLst>
            <a:gd name="T0" fmla="*/ 0 w 816"/>
            <a:gd name="T1" fmla="*/ 0 h 1488"/>
            <a:gd name="T2" fmla="*/ 2147483647 w 816"/>
            <a:gd name="T3" fmla="*/ 2147483647 h 1488"/>
            <a:gd name="T4" fmla="*/ 2147483647 w 816"/>
            <a:gd name="T5" fmla="*/ 2147483647 h 1488"/>
            <a:gd name="T6" fmla="*/ 2147483647 w 816"/>
            <a:gd name="T7" fmla="*/ 2147483647 h 1488"/>
            <a:gd name="T8" fmla="*/ 0 60000 65536"/>
            <a:gd name="T9" fmla="*/ 0 60000 65536"/>
            <a:gd name="T10" fmla="*/ 0 60000 65536"/>
            <a:gd name="T11" fmla="*/ 0 60000 65536"/>
            <a:gd name="T12" fmla="*/ 0 w 816"/>
            <a:gd name="T13" fmla="*/ 0 h 1488"/>
            <a:gd name="T14" fmla="*/ 816 w 816"/>
            <a:gd name="T15" fmla="*/ 1488 h 1488"/>
          </a:gdLst>
          <a:ahLst/>
          <a:cxnLst>
            <a:cxn ang="T8">
              <a:pos x="T0" y="T1"/>
            </a:cxn>
            <a:cxn ang="T9">
              <a:pos x="T2" y="T3"/>
            </a:cxn>
            <a:cxn ang="T10">
              <a:pos x="T4" y="T5"/>
            </a:cxn>
            <a:cxn ang="T11">
              <a:pos x="T6" y="T7"/>
            </a:cxn>
          </a:cxnLst>
          <a:rect l="T12" t="T13" r="T14" b="T15"/>
          <a:pathLst>
            <a:path w="816" h="1488">
              <a:moveTo>
                <a:pt x="0" y="0"/>
              </a:moveTo>
              <a:cubicBezTo>
                <a:pt x="16" y="332"/>
                <a:pt x="32" y="664"/>
                <a:pt x="96" y="864"/>
              </a:cubicBezTo>
              <a:cubicBezTo>
                <a:pt x="160" y="1064"/>
                <a:pt x="264" y="1096"/>
                <a:pt x="384" y="1200"/>
              </a:cubicBezTo>
              <a:cubicBezTo>
                <a:pt x="504" y="1304"/>
                <a:pt x="744" y="1440"/>
                <a:pt x="816" y="1488"/>
              </a:cubicBezTo>
            </a:path>
          </a:pathLst>
        </a:custGeom>
        <a:noFill xmlns:a="http://schemas.openxmlformats.org/drawingml/2006/main"/>
        <a:ln xmlns:a="http://schemas.openxmlformats.org/drawingml/2006/main" w="63500">
          <a:solidFill>
            <a:schemeClr val="tx1"/>
          </a:solidFill>
          <a:round/>
          <a:headEnd/>
          <a:tailEnd/>
        </a:ln>
        <a:extLst xmlns:a="http://schemas.openxmlformats.org/drawingml/2006/main">
          <a:ext uri="{909E8E84-426E-40dd-AFC4-6F175D3DCCD1}">
            <a14:hiddenFill xmlns:a14="http://schemas.microsoft.com/office/drawing/2010/main" xmlns="">
              <a:solidFill>
                <a:srgbClr val="FFFFFF"/>
              </a:solidFill>
            </a14:hiddenFill>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dirty="0">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0.43728</cdr:x>
      <cdr:y>0.54329</cdr:y>
    </cdr:from>
    <cdr:to>
      <cdr:x>0.57335</cdr:x>
      <cdr:y>0.6261</cdr:y>
    </cdr:to>
    <cdr:sp macro="" textlink="">
      <cdr:nvSpPr>
        <cdr:cNvPr id="2" name="Textfeld 1"/>
        <cdr:cNvSpPr txBox="1"/>
      </cdr:nvSpPr>
      <cdr:spPr>
        <a:xfrm xmlns:a="http://schemas.openxmlformats.org/drawingml/2006/main">
          <a:off x="2938463" y="2062164"/>
          <a:ext cx="914400" cy="3143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800" b="1" dirty="0">
              <a:solidFill>
                <a:schemeClr val="accent1"/>
              </a:solidFill>
              <a:cs typeface="Arial" panose="020B0604020202020204" pitchFamily="34" charset="0"/>
            </a:rPr>
            <a:t>Inflation</a:t>
          </a:r>
        </a:p>
      </cdr:txBody>
    </cdr:sp>
  </cdr:relSizeAnchor>
  <cdr:relSizeAnchor xmlns:cdr="http://schemas.openxmlformats.org/drawingml/2006/chartDrawing">
    <cdr:from>
      <cdr:x>0.55894</cdr:x>
      <cdr:y>0.70849</cdr:y>
    </cdr:from>
    <cdr:to>
      <cdr:x>0.69502</cdr:x>
      <cdr:y>0.7913</cdr:y>
    </cdr:to>
    <cdr:sp macro="" textlink="">
      <cdr:nvSpPr>
        <cdr:cNvPr id="3" name="Textfeld 1"/>
        <cdr:cNvSpPr txBox="1"/>
      </cdr:nvSpPr>
      <cdr:spPr>
        <a:xfrm xmlns:a="http://schemas.openxmlformats.org/drawingml/2006/main">
          <a:off x="3756025" y="2689225"/>
          <a:ext cx="914400" cy="31432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800" b="1" dirty="0" err="1">
              <a:solidFill>
                <a:schemeClr val="tx1"/>
              </a:solidFill>
              <a:cs typeface="Arial" panose="020B0604020202020204" pitchFamily="34" charset="0"/>
            </a:rPr>
            <a:t>Unemployment</a:t>
          </a:r>
          <a:endParaRPr lang="de-DE" sz="1800" b="1" dirty="0">
            <a:solidFill>
              <a:schemeClr val="tx1"/>
            </a:solidFill>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0.50708</cdr:x>
      <cdr:y>0.3854</cdr:y>
    </cdr:from>
    <cdr:to>
      <cdr:x>0.64315</cdr:x>
      <cdr:y>0.46821</cdr:y>
    </cdr:to>
    <cdr:sp macro="" textlink="">
      <cdr:nvSpPr>
        <cdr:cNvPr id="2" name="Textfeld 1"/>
        <cdr:cNvSpPr txBox="1"/>
      </cdr:nvSpPr>
      <cdr:spPr>
        <a:xfrm xmlns:a="http://schemas.openxmlformats.org/drawingml/2006/main">
          <a:off x="3390620" y="1464685"/>
          <a:ext cx="909838" cy="3147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600" b="1">
              <a:solidFill>
                <a:schemeClr val="accent1"/>
              </a:solidFill>
              <a:latin typeface="Arial" panose="020B0604020202020204" pitchFamily="34" charset="0"/>
              <a:cs typeface="Arial" panose="020B0604020202020204" pitchFamily="34" charset="0"/>
            </a:rPr>
            <a:t>Inflation</a:t>
          </a:r>
        </a:p>
      </cdr:txBody>
    </cdr:sp>
  </cdr:relSizeAnchor>
  <cdr:relSizeAnchor xmlns:cdr="http://schemas.openxmlformats.org/drawingml/2006/chartDrawing">
    <cdr:from>
      <cdr:x>0.68715</cdr:x>
      <cdr:y>0.54809</cdr:y>
    </cdr:from>
    <cdr:to>
      <cdr:x>0.82323</cdr:x>
      <cdr:y>0.6309</cdr:y>
    </cdr:to>
    <cdr:sp macro="" textlink="">
      <cdr:nvSpPr>
        <cdr:cNvPr id="3" name="Textfeld 1"/>
        <cdr:cNvSpPr txBox="1"/>
      </cdr:nvSpPr>
      <cdr:spPr>
        <a:xfrm xmlns:a="http://schemas.openxmlformats.org/drawingml/2006/main">
          <a:off x="4594630" y="2082999"/>
          <a:ext cx="909906" cy="31471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a:solidFill>
                <a:schemeClr val="tx1"/>
              </a:solidFill>
              <a:latin typeface="Arial" panose="020B0604020202020204" pitchFamily="34" charset="0"/>
              <a:cs typeface="Arial" panose="020B0604020202020204" pitchFamily="34" charset="0"/>
            </a:rPr>
            <a:t>Unemployment</a:t>
          </a:r>
        </a:p>
      </cdr:txBody>
    </cdr:sp>
  </cdr:relSizeAnchor>
</c:userShapes>
</file>

<file path=ppt/drawings/drawing4.xml><?xml version="1.0" encoding="utf-8"?>
<c:userShapes xmlns:c="http://schemas.openxmlformats.org/drawingml/2006/chart">
  <cdr:relSizeAnchor xmlns:cdr="http://schemas.openxmlformats.org/drawingml/2006/chartDrawing">
    <cdr:from>
      <cdr:x>0.50497</cdr:x>
      <cdr:y>0.10638</cdr:y>
    </cdr:from>
    <cdr:to>
      <cdr:x>0.63972</cdr:x>
      <cdr:y>0.17897</cdr:y>
    </cdr:to>
    <cdr:sp macro="" textlink="">
      <cdr:nvSpPr>
        <cdr:cNvPr id="2" name="Textfeld 1"/>
        <cdr:cNvSpPr txBox="1"/>
      </cdr:nvSpPr>
      <cdr:spPr>
        <a:xfrm xmlns:a="http://schemas.openxmlformats.org/drawingml/2006/main">
          <a:off x="3390909" y="404808"/>
          <a:ext cx="904863" cy="27622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600" b="1">
              <a:solidFill>
                <a:schemeClr val="accent1"/>
              </a:solidFill>
              <a:latin typeface="Arial" panose="020B0604020202020204" pitchFamily="34" charset="0"/>
              <a:cs typeface="Arial" panose="020B0604020202020204" pitchFamily="34" charset="0"/>
            </a:rPr>
            <a:t>Greece</a:t>
          </a:r>
        </a:p>
      </cdr:txBody>
    </cdr:sp>
  </cdr:relSizeAnchor>
  <cdr:relSizeAnchor xmlns:cdr="http://schemas.openxmlformats.org/drawingml/2006/chartDrawing">
    <cdr:from>
      <cdr:x>0.39906</cdr:x>
      <cdr:y>0.49895</cdr:y>
    </cdr:from>
    <cdr:to>
      <cdr:x>0.53381</cdr:x>
      <cdr:y>0.57154</cdr:y>
    </cdr:to>
    <cdr:sp macro="" textlink="">
      <cdr:nvSpPr>
        <cdr:cNvPr id="3" name="Textfeld 1"/>
        <cdr:cNvSpPr txBox="1"/>
      </cdr:nvSpPr>
      <cdr:spPr>
        <a:xfrm xmlns:a="http://schemas.openxmlformats.org/drawingml/2006/main">
          <a:off x="2679718" y="1898636"/>
          <a:ext cx="904863" cy="27622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a:solidFill>
                <a:schemeClr val="tx1"/>
              </a:solidFill>
              <a:latin typeface="Arial" panose="020B0604020202020204" pitchFamily="34" charset="0"/>
              <a:cs typeface="Arial" panose="020B0604020202020204" pitchFamily="34" charset="0"/>
            </a:rPr>
            <a:t>Ireland</a:t>
          </a:r>
        </a:p>
      </cdr:txBody>
    </cdr:sp>
  </cdr:relSizeAnchor>
</c:userShapes>
</file>

<file path=ppt/drawings/drawing5.xml><?xml version="1.0" encoding="utf-8"?>
<c:userShapes xmlns:c="http://schemas.openxmlformats.org/drawingml/2006/chart">
  <cdr:relSizeAnchor xmlns:cdr="http://schemas.openxmlformats.org/drawingml/2006/chartDrawing">
    <cdr:from>
      <cdr:x>0.78298</cdr:x>
      <cdr:y>0.61702</cdr:y>
    </cdr:from>
    <cdr:to>
      <cdr:x>0.91773</cdr:x>
      <cdr:y>0.68961</cdr:y>
    </cdr:to>
    <cdr:sp macro="" textlink="">
      <cdr:nvSpPr>
        <cdr:cNvPr id="2" name="Textfeld 1"/>
        <cdr:cNvSpPr txBox="1"/>
      </cdr:nvSpPr>
      <cdr:spPr>
        <a:xfrm xmlns:a="http://schemas.openxmlformats.org/drawingml/2006/main">
          <a:off x="5257801" y="2347913"/>
          <a:ext cx="904875" cy="2762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600" b="1">
              <a:solidFill>
                <a:schemeClr val="accent1"/>
              </a:solidFill>
              <a:latin typeface="Arial" panose="020B0604020202020204" pitchFamily="34" charset="0"/>
              <a:cs typeface="Arial" panose="020B0604020202020204" pitchFamily="34" charset="0"/>
            </a:rPr>
            <a:t>Greece</a:t>
          </a:r>
        </a:p>
      </cdr:txBody>
    </cdr:sp>
  </cdr:relSizeAnchor>
  <cdr:relSizeAnchor xmlns:cdr="http://schemas.openxmlformats.org/drawingml/2006/chartDrawing">
    <cdr:from>
      <cdr:x>0.70544</cdr:x>
      <cdr:y>0.33625</cdr:y>
    </cdr:from>
    <cdr:to>
      <cdr:x>0.84019</cdr:x>
      <cdr:y>0.40884</cdr:y>
    </cdr:to>
    <cdr:sp macro="" textlink="">
      <cdr:nvSpPr>
        <cdr:cNvPr id="3" name="Textfeld 1"/>
        <cdr:cNvSpPr txBox="1"/>
      </cdr:nvSpPr>
      <cdr:spPr>
        <a:xfrm xmlns:a="http://schemas.openxmlformats.org/drawingml/2006/main">
          <a:off x="4737100" y="1279525"/>
          <a:ext cx="904875" cy="27622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a:solidFill>
                <a:schemeClr val="tx1"/>
              </a:solidFill>
              <a:latin typeface="Arial" panose="020B0604020202020204" pitchFamily="34" charset="0"/>
              <a:cs typeface="Arial" panose="020B0604020202020204" pitchFamily="34" charset="0"/>
            </a:rPr>
            <a:t>Ireland</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14BA26-D4C9-4742-9D16-9BBB7EE1A4DB}"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9F6E84-192D-FC48-8EE6-10728FAB57F2}" type="slidenum">
              <a:rPr lang="en-US" smtClean="0"/>
              <a:t>‹Nr.›</a:t>
            </a:fld>
            <a:endParaRPr lang="en-US"/>
          </a:p>
        </p:txBody>
      </p:sp>
    </p:spTree>
    <p:extLst>
      <p:ext uri="{BB962C8B-B14F-4D97-AF65-F5344CB8AC3E}">
        <p14:creationId xmlns:p14="http://schemas.microsoft.com/office/powerpoint/2010/main" val="30786082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6237ED-A280-4649-B3CD-B9A0BBAD4B20}"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AFD5E6-AAD1-4D4D-9DBD-0F399E8FBFE4}" type="slidenum">
              <a:rPr lang="en-US" smtClean="0"/>
              <a:t>‹Nr.›</a:t>
            </a:fld>
            <a:endParaRPr lang="en-US"/>
          </a:p>
        </p:txBody>
      </p:sp>
    </p:spTree>
    <p:extLst>
      <p:ext uri="{BB962C8B-B14F-4D97-AF65-F5344CB8AC3E}">
        <p14:creationId xmlns:p14="http://schemas.microsoft.com/office/powerpoint/2010/main" val="219465372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elfolie">
    <p:spTree>
      <p:nvGrpSpPr>
        <p:cNvPr id="1" name=""/>
        <p:cNvGrpSpPr/>
        <p:nvPr/>
      </p:nvGrpSpPr>
      <p:grpSpPr>
        <a:xfrm>
          <a:off x="0" y="0"/>
          <a:ext cx="0" cy="0"/>
          <a:chOff x="0" y="0"/>
          <a:chExt cx="0" cy="0"/>
        </a:xfrm>
      </p:grpSpPr>
      <p:sp>
        <p:nvSpPr>
          <p:cNvPr id="4" name="Rechteck 3"/>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84490"/>
            <a:ext cx="7294611" cy="2920974"/>
          </a:xfrm>
          <a:ln>
            <a:noFill/>
          </a:ln>
        </p:spPr>
        <p:txBody>
          <a:bodyPr anchor="t" anchorCtr="0">
            <a:normAutofit/>
          </a:bodyPr>
          <a:lstStyle>
            <a:lvl1pPr>
              <a:defRPr sz="4800" b="1" baseline="0">
                <a:solidFill>
                  <a:schemeClr val="accent5">
                    <a:lumMod val="50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4062738"/>
            <a:ext cx="6400800" cy="741915"/>
          </a:xfrm>
        </p:spPr>
        <p:txBody>
          <a:bodyPr/>
          <a:lstStyle>
            <a:lvl1pPr marL="0" indent="0" algn="l">
              <a:buNone/>
              <a:defRPr sz="2800" b="1">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5975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vl3pPr>
              <a:defRPr sz="2400"/>
            </a:lvl3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13</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13</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13</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13</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13</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13</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13</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13</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13</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13</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13</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1"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2011680"/>
            <a:ext cx="3611881" cy="4351433"/>
          </a:xfrm>
        </p:spPr>
        <p:txBody>
          <a:bodyPr>
            <a:noAutofit/>
          </a:bodyPr>
          <a:lstStyle/>
          <a:p>
            <a:r>
              <a:rPr lang="en-US" sz="4000" dirty="0"/>
              <a:t>Aggregate Supply, Aggregate Demand, and Inflation: Putting It All Together</a:t>
            </a:r>
          </a:p>
        </p:txBody>
      </p:sp>
      <p:sp>
        <p:nvSpPr>
          <p:cNvPr id="3" name="Untertitel 2"/>
          <p:cNvSpPr>
            <a:spLocks noGrp="1"/>
          </p:cNvSpPr>
          <p:nvPr>
            <p:ph type="subTitle" idx="1"/>
          </p:nvPr>
        </p:nvSpPr>
        <p:spPr>
          <a:xfrm>
            <a:off x="685799" y="1272541"/>
            <a:ext cx="3611881" cy="2141220"/>
          </a:xfrm>
        </p:spPr>
        <p:txBody>
          <a:bodyPr/>
          <a:lstStyle/>
          <a:p>
            <a:r>
              <a:rPr lang="en-US" dirty="0" smtClean="0"/>
              <a:t>Chapter 13</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3371239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goals</a:t>
            </a:r>
            <a:endParaRPr lang="en-US" dirty="0"/>
          </a:p>
        </p:txBody>
      </p:sp>
      <p:sp>
        <p:nvSpPr>
          <p:cNvPr id="3" name="Inhaltsplatzhalter 2"/>
          <p:cNvSpPr>
            <a:spLocks noGrp="1"/>
          </p:cNvSpPr>
          <p:nvPr>
            <p:ph idx="1"/>
          </p:nvPr>
        </p:nvSpPr>
        <p:spPr/>
        <p:txBody>
          <a:bodyPr>
            <a:normAutofit fontScale="70000" lnSpcReduction="20000"/>
          </a:bodyPr>
          <a:lstStyle/>
          <a:p>
            <a:r>
              <a:rPr lang="de-DE" dirty="0"/>
              <a:t>After </a:t>
            </a:r>
            <a:r>
              <a:rPr lang="de-DE" dirty="0" err="1"/>
              <a:t>today‘s</a:t>
            </a:r>
            <a:r>
              <a:rPr lang="de-DE" dirty="0"/>
              <a:t> </a:t>
            </a:r>
            <a:r>
              <a:rPr lang="de-DE" dirty="0" err="1"/>
              <a:t>lecture</a:t>
            </a:r>
            <a:r>
              <a:rPr lang="de-DE" dirty="0"/>
              <a:t>, </a:t>
            </a:r>
            <a:r>
              <a:rPr lang="de-DE" dirty="0" err="1"/>
              <a:t>you</a:t>
            </a:r>
            <a:r>
              <a:rPr lang="de-DE" dirty="0"/>
              <a:t> </a:t>
            </a:r>
            <a:r>
              <a:rPr lang="de-DE" dirty="0" smtClean="0"/>
              <a:t>will </a:t>
            </a:r>
            <a:r>
              <a:rPr lang="de-DE" dirty="0" err="1" smtClean="0"/>
              <a:t>be</a:t>
            </a:r>
            <a:r>
              <a:rPr lang="de-DE" dirty="0" smtClean="0"/>
              <a:t> </a:t>
            </a:r>
            <a:r>
              <a:rPr lang="de-DE" dirty="0" err="1" smtClean="0"/>
              <a:t>able</a:t>
            </a:r>
            <a:r>
              <a:rPr lang="de-DE" dirty="0" smtClean="0"/>
              <a:t> </a:t>
            </a:r>
            <a:r>
              <a:rPr lang="de-DE" dirty="0" err="1" smtClean="0"/>
              <a:t>to</a:t>
            </a:r>
            <a:r>
              <a:rPr lang="de-DE" dirty="0" smtClean="0"/>
              <a:t>:</a:t>
            </a:r>
            <a:endParaRPr lang="de-DE" dirty="0"/>
          </a:p>
          <a:p>
            <a:endParaRPr lang="en-US" dirty="0" smtClean="0"/>
          </a:p>
          <a:p>
            <a:pPr lvl="1"/>
            <a:r>
              <a:rPr lang="en-US" dirty="0" smtClean="0"/>
              <a:t>Explain </a:t>
            </a:r>
            <a:r>
              <a:rPr lang="en-US" dirty="0"/>
              <a:t>the derivation of the Aggregate Demand curve relating inflation and output levels, and how it shifts.</a:t>
            </a:r>
            <a:endParaRPr lang="de-DE" dirty="0"/>
          </a:p>
          <a:p>
            <a:pPr lvl="1"/>
            <a:r>
              <a:rPr lang="en-US" dirty="0" smtClean="0"/>
              <a:t>Explain </a:t>
            </a:r>
            <a:r>
              <a:rPr lang="en-US" dirty="0"/>
              <a:t>the derivation of the Aggregate Supply curve relating inflation and output levels, and how it shifts.</a:t>
            </a:r>
            <a:endParaRPr lang="de-DE" dirty="0"/>
          </a:p>
          <a:p>
            <a:pPr lvl="1"/>
            <a:r>
              <a:rPr lang="en-US" dirty="0" smtClean="0"/>
              <a:t>Use </a:t>
            </a:r>
            <a:r>
              <a:rPr lang="en-US" dirty="0"/>
              <a:t>the AS/AD model to describe the consequences of changes in fiscal policy, monetary policy, supply shocks, and investor and consumer confidence, depending on whether an economic is in a recession or at full employment.</a:t>
            </a:r>
            <a:endParaRPr lang="de-DE" dirty="0"/>
          </a:p>
          <a:p>
            <a:pPr lvl="1"/>
            <a:r>
              <a:rPr lang="en-US" dirty="0" smtClean="0"/>
              <a:t>Apply </a:t>
            </a:r>
            <a:r>
              <a:rPr lang="en-US" dirty="0"/>
              <a:t>the AS/AD model to understanding </a:t>
            </a:r>
            <a:r>
              <a:rPr lang="en-US"/>
              <a:t>major </a:t>
            </a:r>
            <a:r>
              <a:rPr lang="en-US" smtClean="0"/>
              <a:t>European </a:t>
            </a:r>
            <a:r>
              <a:rPr lang="en-US" dirty="0"/>
              <a:t>macroeconomic developments of the last several decades.</a:t>
            </a:r>
            <a:endParaRPr lang="de-DE" dirty="0"/>
          </a:p>
          <a:p>
            <a:pPr lvl="1"/>
            <a:r>
              <a:rPr lang="en-US" dirty="0" smtClean="0"/>
              <a:t>Discuss </a:t>
            </a:r>
            <a:r>
              <a:rPr lang="en-US" dirty="0"/>
              <a:t>how classical and Keynesian economic theories differ in how they understand the </a:t>
            </a:r>
            <a:r>
              <a:rPr lang="en-US" dirty="0" err="1"/>
              <a:t>macroeconomy</a:t>
            </a:r>
            <a:r>
              <a:rPr lang="en-US" dirty="0"/>
              <a:t>.</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2202761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Aggregate Expenditure and Inflation</a:t>
            </a:r>
          </a:p>
          <a:p>
            <a:pPr marL="514350" indent="-514350">
              <a:buFont typeface="+mj-lt"/>
              <a:buAutoNum type="arabicPeriod"/>
            </a:pPr>
            <a:r>
              <a:rPr lang="en-US" dirty="0" smtClean="0"/>
              <a:t>Capacity and the Aggregate Supply Curve</a:t>
            </a:r>
            <a:endParaRPr lang="en-US" dirty="0"/>
          </a:p>
          <a:p>
            <a:pPr marL="514350" indent="-514350">
              <a:buFont typeface="+mj-lt"/>
              <a:buAutoNum type="arabicPeriod"/>
            </a:pPr>
            <a:r>
              <a:rPr lang="en-US" dirty="0" smtClean="0"/>
              <a:t>Putting the AS/AD Model to Work</a:t>
            </a:r>
          </a:p>
          <a:p>
            <a:pPr marL="514350" indent="-514350">
              <a:buFont typeface="+mj-lt"/>
              <a:buAutoNum type="arabicPeriod"/>
            </a:pPr>
            <a:r>
              <a:rPr lang="en-US" dirty="0" smtClean="0"/>
              <a:t>Competing Theories</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1260268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Aggregate Expenditure and Inflation</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115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From</a:t>
            </a:r>
            <a:r>
              <a:rPr lang="de-DE" dirty="0" smtClean="0"/>
              <a:t> </a:t>
            </a:r>
            <a:r>
              <a:rPr lang="de-DE" dirty="0" err="1" smtClean="0"/>
              <a:t>the</a:t>
            </a:r>
            <a:r>
              <a:rPr lang="de-DE" dirty="0" smtClean="0"/>
              <a:t> AE-</a:t>
            </a:r>
            <a:r>
              <a:rPr lang="de-DE" dirty="0" err="1" smtClean="0"/>
              <a:t>curve</a:t>
            </a:r>
            <a:r>
              <a:rPr lang="de-DE" dirty="0" smtClean="0"/>
              <a:t> </a:t>
            </a:r>
            <a:r>
              <a:rPr lang="de-DE" dirty="0" err="1" smtClean="0"/>
              <a:t>to</a:t>
            </a:r>
            <a:r>
              <a:rPr lang="de-DE" dirty="0" smtClean="0"/>
              <a:t> </a:t>
            </a:r>
            <a:r>
              <a:rPr lang="de-DE" dirty="0" err="1" smtClean="0"/>
              <a:t>the</a:t>
            </a:r>
            <a:r>
              <a:rPr lang="de-DE" dirty="0" smtClean="0"/>
              <a:t> AD-</a:t>
            </a:r>
            <a:r>
              <a:rPr lang="de-DE" dirty="0" err="1" smtClean="0"/>
              <a:t>curve</a:t>
            </a:r>
            <a:endParaRPr lang="de-DE" dirty="0"/>
          </a:p>
        </p:txBody>
      </p:sp>
      <p:sp>
        <p:nvSpPr>
          <p:cNvPr id="3" name="Inhaltsplatzhalter 2"/>
          <p:cNvSpPr>
            <a:spLocks noGrp="1"/>
          </p:cNvSpPr>
          <p:nvPr>
            <p:ph idx="1"/>
          </p:nvPr>
        </p:nvSpPr>
        <p:spPr/>
        <p:txBody>
          <a:bodyPr>
            <a:normAutofit fontScale="92500"/>
          </a:bodyPr>
          <a:lstStyle/>
          <a:p>
            <a:r>
              <a:rPr lang="de-DE" dirty="0" err="1" smtClean="0"/>
              <a:t>Reminder</a:t>
            </a:r>
            <a:r>
              <a:rPr lang="de-DE" dirty="0" smtClean="0"/>
              <a:t>: The AE-</a:t>
            </a:r>
            <a:r>
              <a:rPr lang="de-DE" dirty="0" err="1" smtClean="0"/>
              <a:t>curve</a:t>
            </a:r>
            <a:r>
              <a:rPr lang="de-DE" dirty="0" smtClean="0"/>
              <a:t> </a:t>
            </a:r>
            <a:r>
              <a:rPr lang="de-DE" dirty="0" err="1" smtClean="0"/>
              <a:t>has</a:t>
            </a:r>
            <a:r>
              <a:rPr lang="de-DE" dirty="0" smtClean="0"/>
              <a:t> </a:t>
            </a:r>
            <a:r>
              <a:rPr lang="de-DE" dirty="0" err="1" smtClean="0"/>
              <a:t>shown</a:t>
            </a:r>
            <a:r>
              <a:rPr lang="de-DE" dirty="0" smtClean="0"/>
              <a:t> </a:t>
            </a:r>
            <a:r>
              <a:rPr lang="de-DE" dirty="0" err="1" smtClean="0"/>
              <a:t>us</a:t>
            </a:r>
            <a:r>
              <a:rPr lang="de-DE" dirty="0" smtClean="0"/>
              <a:t> </a:t>
            </a:r>
            <a:r>
              <a:rPr lang="de-DE" dirty="0" err="1" smtClean="0"/>
              <a:t>points</a:t>
            </a:r>
            <a:r>
              <a:rPr lang="de-DE" dirty="0" smtClean="0"/>
              <a:t> at </a:t>
            </a:r>
            <a:r>
              <a:rPr lang="de-DE" dirty="0" err="1" smtClean="0"/>
              <a:t>which</a:t>
            </a:r>
            <a:r>
              <a:rPr lang="de-DE" dirty="0" smtClean="0"/>
              <a:t> </a:t>
            </a:r>
            <a:r>
              <a:rPr lang="de-DE" dirty="0" err="1" smtClean="0"/>
              <a:t>points</a:t>
            </a:r>
            <a:r>
              <a:rPr lang="de-DE" dirty="0" smtClean="0"/>
              <a:t> </a:t>
            </a:r>
            <a:r>
              <a:rPr lang="de-DE" dirty="0" err="1" smtClean="0"/>
              <a:t>investment</a:t>
            </a:r>
            <a:r>
              <a:rPr lang="de-DE" dirty="0" smtClean="0"/>
              <a:t> </a:t>
            </a:r>
            <a:r>
              <a:rPr lang="de-DE" dirty="0" err="1" smtClean="0"/>
              <a:t>and</a:t>
            </a:r>
            <a:r>
              <a:rPr lang="de-DE" dirty="0" smtClean="0"/>
              <a:t> </a:t>
            </a:r>
            <a:r>
              <a:rPr lang="de-DE" dirty="0" err="1" smtClean="0"/>
              <a:t>savings</a:t>
            </a:r>
            <a:r>
              <a:rPr lang="de-DE" dirty="0" smtClean="0"/>
              <a:t> </a:t>
            </a:r>
            <a:r>
              <a:rPr lang="de-DE" dirty="0" err="1" smtClean="0"/>
              <a:t>are</a:t>
            </a:r>
            <a:r>
              <a:rPr lang="de-DE" dirty="0" smtClean="0"/>
              <a:t> in </a:t>
            </a:r>
            <a:r>
              <a:rPr lang="de-DE" dirty="0" err="1" smtClean="0"/>
              <a:t>equilibrium</a:t>
            </a:r>
            <a:r>
              <a:rPr lang="de-DE" dirty="0" smtClean="0"/>
              <a:t> (I=S)</a:t>
            </a:r>
          </a:p>
          <a:p>
            <a:r>
              <a:rPr lang="de-DE" dirty="0" err="1" smtClean="0"/>
              <a:t>However</a:t>
            </a:r>
            <a:r>
              <a:rPr lang="de-DE" dirty="0" smtClean="0"/>
              <a:t>, </a:t>
            </a:r>
            <a:r>
              <a:rPr lang="de-DE" dirty="0" err="1" smtClean="0"/>
              <a:t>this</a:t>
            </a:r>
            <a:r>
              <a:rPr lang="de-DE" dirty="0" smtClean="0"/>
              <a:t> </a:t>
            </a:r>
            <a:r>
              <a:rPr lang="de-DE" dirty="0" err="1" smtClean="0"/>
              <a:t>is</a:t>
            </a:r>
            <a:r>
              <a:rPr lang="de-DE" dirty="0" smtClean="0"/>
              <a:t> not </a:t>
            </a:r>
            <a:r>
              <a:rPr lang="de-DE" dirty="0" err="1" smtClean="0"/>
              <a:t>the</a:t>
            </a:r>
            <a:r>
              <a:rPr lang="de-DE" dirty="0" smtClean="0"/>
              <a:t> end of </a:t>
            </a:r>
            <a:r>
              <a:rPr lang="de-DE" dirty="0" err="1" smtClean="0"/>
              <a:t>the</a:t>
            </a:r>
            <a:r>
              <a:rPr lang="de-DE" dirty="0" smtClean="0"/>
              <a:t> </a:t>
            </a:r>
            <a:r>
              <a:rPr lang="de-DE" dirty="0" err="1" smtClean="0"/>
              <a:t>story</a:t>
            </a:r>
            <a:endParaRPr lang="de-DE" dirty="0" smtClean="0"/>
          </a:p>
          <a:p>
            <a:pPr lvl="1"/>
            <a:r>
              <a:rPr lang="de-DE" dirty="0" smtClean="0"/>
              <a:t>As </a:t>
            </a:r>
            <a:r>
              <a:rPr lang="de-DE" dirty="0" err="1" smtClean="0"/>
              <a:t>discussed</a:t>
            </a:r>
            <a:r>
              <a:rPr lang="de-DE" dirty="0" smtClean="0"/>
              <a:t> in </a:t>
            </a:r>
            <a:r>
              <a:rPr lang="de-DE" dirty="0" err="1" smtClean="0"/>
              <a:t>chapter</a:t>
            </a:r>
            <a:r>
              <a:rPr lang="de-DE" dirty="0" smtClean="0"/>
              <a:t> 12, ECB will </a:t>
            </a:r>
            <a:r>
              <a:rPr lang="de-DE" dirty="0" err="1" smtClean="0"/>
              <a:t>react</a:t>
            </a:r>
            <a:r>
              <a:rPr lang="de-DE" dirty="0" smtClean="0"/>
              <a:t> </a:t>
            </a:r>
            <a:r>
              <a:rPr lang="de-DE" dirty="0" err="1" smtClean="0"/>
              <a:t>to</a:t>
            </a:r>
            <a:r>
              <a:rPr lang="de-DE" dirty="0" smtClean="0"/>
              <a:t> </a:t>
            </a:r>
            <a:r>
              <a:rPr lang="de-DE" dirty="0" err="1" smtClean="0"/>
              <a:t>inflationary</a:t>
            </a:r>
            <a:r>
              <a:rPr lang="de-DE" dirty="0" smtClean="0"/>
              <a:t> </a:t>
            </a:r>
            <a:r>
              <a:rPr lang="de-DE" dirty="0" err="1" smtClean="0"/>
              <a:t>pressures</a:t>
            </a:r>
            <a:r>
              <a:rPr lang="de-DE" dirty="0" smtClean="0"/>
              <a:t> </a:t>
            </a:r>
            <a:r>
              <a:rPr lang="de-DE" dirty="0" err="1" smtClean="0"/>
              <a:t>with</a:t>
            </a:r>
            <a:r>
              <a:rPr lang="de-DE" dirty="0" smtClean="0"/>
              <a:t> </a:t>
            </a:r>
            <a:r>
              <a:rPr lang="de-DE" dirty="0" err="1" smtClean="0"/>
              <a:t>higher</a:t>
            </a:r>
            <a:r>
              <a:rPr lang="de-DE" dirty="0" smtClean="0"/>
              <a:t> </a:t>
            </a:r>
            <a:r>
              <a:rPr lang="de-DE" dirty="0" err="1" smtClean="0"/>
              <a:t>interest</a:t>
            </a:r>
            <a:r>
              <a:rPr lang="de-DE" dirty="0" smtClean="0"/>
              <a:t> </a:t>
            </a:r>
            <a:r>
              <a:rPr lang="de-DE" dirty="0" err="1" smtClean="0"/>
              <a:t>rates</a:t>
            </a:r>
            <a:endParaRPr lang="de-DE" dirty="0" smtClean="0"/>
          </a:p>
          <a:p>
            <a:pPr lvl="1"/>
            <a:r>
              <a:rPr lang="de-DE" dirty="0" smtClean="0"/>
              <a:t>Higher </a:t>
            </a:r>
            <a:r>
              <a:rPr lang="de-DE" dirty="0" err="1" smtClean="0"/>
              <a:t>interest</a:t>
            </a:r>
            <a:r>
              <a:rPr lang="de-DE" dirty="0" smtClean="0"/>
              <a:t> </a:t>
            </a:r>
            <a:r>
              <a:rPr lang="de-DE" dirty="0" err="1" smtClean="0"/>
              <a:t>rates</a:t>
            </a:r>
            <a:r>
              <a:rPr lang="de-DE" dirty="0" smtClean="0"/>
              <a:t> </a:t>
            </a:r>
            <a:r>
              <a:rPr lang="de-DE" dirty="0" err="1" smtClean="0"/>
              <a:t>lead</a:t>
            </a:r>
            <a:r>
              <a:rPr lang="de-DE" dirty="0" smtClean="0"/>
              <a:t> </a:t>
            </a:r>
            <a:r>
              <a:rPr lang="de-DE" dirty="0" err="1" smtClean="0"/>
              <a:t>to</a:t>
            </a:r>
            <a:r>
              <a:rPr lang="de-DE" dirty="0" smtClean="0"/>
              <a:t> </a:t>
            </a:r>
            <a:r>
              <a:rPr lang="de-DE" dirty="0" err="1" smtClean="0"/>
              <a:t>lower</a:t>
            </a:r>
            <a:r>
              <a:rPr lang="de-DE" dirty="0" smtClean="0"/>
              <a:t> </a:t>
            </a:r>
            <a:r>
              <a:rPr lang="de-DE" dirty="0" err="1" smtClean="0"/>
              <a:t>equilibrium</a:t>
            </a:r>
            <a:r>
              <a:rPr lang="de-DE" dirty="0" smtClean="0"/>
              <a:t> AE</a:t>
            </a:r>
          </a:p>
          <a:p>
            <a:r>
              <a:rPr lang="de-DE" dirty="0" smtClean="0"/>
              <a:t>Solution: </a:t>
            </a:r>
            <a:r>
              <a:rPr lang="de-DE" dirty="0" err="1" smtClean="0"/>
              <a:t>Another</a:t>
            </a:r>
            <a:r>
              <a:rPr lang="de-DE" dirty="0" smtClean="0"/>
              <a:t> </a:t>
            </a:r>
            <a:r>
              <a:rPr lang="de-DE" dirty="0" err="1" smtClean="0"/>
              <a:t>curve</a:t>
            </a:r>
            <a:r>
              <a:rPr lang="de-DE" dirty="0" smtClean="0"/>
              <a:t> in a </a:t>
            </a:r>
            <a:r>
              <a:rPr lang="de-DE" dirty="0" err="1" smtClean="0"/>
              <a:t>new</a:t>
            </a:r>
            <a:r>
              <a:rPr lang="de-DE" dirty="0" smtClean="0"/>
              <a:t> </a:t>
            </a:r>
            <a:r>
              <a:rPr lang="de-DE" dirty="0" err="1" smtClean="0"/>
              <a:t>diagram</a:t>
            </a:r>
            <a:r>
              <a:rPr lang="de-DE" dirty="0" smtClean="0"/>
              <a:t>: The AD </a:t>
            </a:r>
            <a:r>
              <a:rPr lang="de-DE" dirty="0" err="1" smtClean="0"/>
              <a:t>curve</a:t>
            </a:r>
            <a:endParaRPr lang="de-DE" dirty="0" smtClean="0"/>
          </a:p>
          <a:p>
            <a:pPr lvl="1"/>
            <a:r>
              <a:rPr lang="de-DE" dirty="0" smtClean="0"/>
              <a:t>AD </a:t>
            </a:r>
            <a:r>
              <a:rPr lang="de-DE" dirty="0" err="1" smtClean="0"/>
              <a:t>curve</a:t>
            </a:r>
            <a:r>
              <a:rPr lang="de-DE" dirty="0" smtClean="0"/>
              <a:t> </a:t>
            </a:r>
            <a:r>
              <a:rPr lang="de-DE" dirty="0" err="1" smtClean="0"/>
              <a:t>shows</a:t>
            </a:r>
            <a:r>
              <a:rPr lang="de-DE" dirty="0" smtClean="0"/>
              <a:t> link </a:t>
            </a:r>
            <a:r>
              <a:rPr lang="de-DE" dirty="0" err="1" smtClean="0"/>
              <a:t>between</a:t>
            </a:r>
            <a:r>
              <a:rPr lang="de-DE" dirty="0" smtClean="0"/>
              <a:t> </a:t>
            </a:r>
            <a:r>
              <a:rPr lang="de-DE" dirty="0" err="1" smtClean="0"/>
              <a:t>inflation</a:t>
            </a:r>
            <a:r>
              <a:rPr lang="de-DE" dirty="0" smtClean="0"/>
              <a:t> </a:t>
            </a:r>
            <a:r>
              <a:rPr lang="de-DE" dirty="0" err="1" smtClean="0"/>
              <a:t>and</a:t>
            </a:r>
            <a:r>
              <a:rPr lang="de-DE" dirty="0" smtClean="0"/>
              <a:t> </a:t>
            </a:r>
            <a:r>
              <a:rPr lang="de-DE" dirty="0" err="1" smtClean="0"/>
              <a:t>aggregate</a:t>
            </a:r>
            <a:r>
              <a:rPr lang="de-DE" dirty="0" smtClean="0"/>
              <a:t> </a:t>
            </a:r>
            <a:r>
              <a:rPr lang="de-DE" dirty="0" err="1" smtClean="0"/>
              <a:t>demand</a:t>
            </a:r>
            <a:r>
              <a:rPr lang="de-DE" dirty="0" smtClean="0"/>
              <a:t>, </a:t>
            </a:r>
            <a:r>
              <a:rPr lang="de-DE" dirty="0" err="1" smtClean="0"/>
              <a:t>including</a:t>
            </a:r>
            <a:r>
              <a:rPr lang="de-DE" dirty="0" smtClean="0"/>
              <a:t> ECB </a:t>
            </a:r>
            <a:r>
              <a:rPr lang="de-DE" dirty="0" err="1" smtClean="0"/>
              <a:t>reaction</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spTree>
    <p:extLst>
      <p:ext uri="{BB962C8B-B14F-4D97-AF65-F5344CB8AC3E}">
        <p14:creationId xmlns:p14="http://schemas.microsoft.com/office/powerpoint/2010/main" val="163691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Reminder: Figure </a:t>
            </a:r>
            <a:r>
              <a:rPr lang="en-US" dirty="0"/>
              <a:t>12.6 The ECB’s reaction function</a:t>
            </a:r>
            <a:r>
              <a:rPr lang="de-DE" dirty="0">
                <a:solidFill>
                  <a:schemeClr val="tx1"/>
                </a:solidFill>
              </a:rPr>
              <a:t/>
            </a:r>
            <a:br>
              <a:rPr lang="de-DE" dirty="0">
                <a:solidFill>
                  <a:schemeClr val="tx1"/>
                </a:solidFill>
              </a:rPr>
            </a:br>
            <a:endParaRPr lang="en-US" dirty="0"/>
          </a:p>
        </p:txBody>
      </p:sp>
      <p:sp>
        <p:nvSpPr>
          <p:cNvPr id="4" name="Fußzeilenplatzhalter 3"/>
          <p:cNvSpPr>
            <a:spLocks noGrp="1"/>
          </p:cNvSpPr>
          <p:nvPr>
            <p:ph type="ftr" sz="quarter" idx="11"/>
          </p:nvPr>
        </p:nvSpPr>
        <p:spPr/>
        <p:txBody>
          <a:bodyPr/>
          <a:lstStyle/>
          <a:p>
            <a:r>
              <a:rPr lang="en-US" smtClean="0"/>
              <a:t>Chapter 12</a:t>
            </a:r>
            <a:endParaRPr lang="en-US" dirty="0"/>
          </a:p>
        </p:txBody>
      </p:sp>
      <p:sp>
        <p:nvSpPr>
          <p:cNvPr id="5" name="Foliennummernplatzhalter 4"/>
          <p:cNvSpPr>
            <a:spLocks noGrp="1"/>
          </p:cNvSpPr>
          <p:nvPr>
            <p:ph type="sldNum" sz="quarter" idx="12"/>
          </p:nvPr>
        </p:nvSpPr>
        <p:spPr/>
        <p:txBody>
          <a:bodyPr/>
          <a:lstStyle/>
          <a:p>
            <a:fld id="{C227DA43-3790-8B49-BEF7-6A1B08DD55C4}" type="slidenum">
              <a:rPr lang="en-US" smtClean="0"/>
              <a:t>6</a:t>
            </a:fld>
            <a:endParaRPr lang="en-US"/>
          </a:p>
        </p:txBody>
      </p:sp>
      <p:grpSp>
        <p:nvGrpSpPr>
          <p:cNvPr id="24" name="Gruppierung 23"/>
          <p:cNvGrpSpPr/>
          <p:nvPr/>
        </p:nvGrpSpPr>
        <p:grpSpPr>
          <a:xfrm>
            <a:off x="445532" y="1701273"/>
            <a:ext cx="6846333" cy="4712733"/>
            <a:chOff x="2221467" y="1676400"/>
            <a:chExt cx="6846333" cy="4712733"/>
          </a:xfrm>
        </p:grpSpPr>
        <p:sp>
          <p:nvSpPr>
            <p:cNvPr id="6" name="Line 2"/>
            <p:cNvSpPr>
              <a:spLocks noChangeShapeType="1"/>
            </p:cNvSpPr>
            <p:nvPr/>
          </p:nvSpPr>
          <p:spPr bwMode="auto">
            <a:xfrm>
              <a:off x="5105400" y="4114800"/>
              <a:ext cx="0" cy="1371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7" name="Line 3"/>
            <p:cNvSpPr>
              <a:spLocks noChangeShapeType="1"/>
            </p:cNvSpPr>
            <p:nvPr/>
          </p:nvSpPr>
          <p:spPr bwMode="auto">
            <a:xfrm>
              <a:off x="6172200" y="3124200"/>
              <a:ext cx="0" cy="2362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8" name="Line 4"/>
            <p:cNvSpPr>
              <a:spLocks noChangeShapeType="1"/>
            </p:cNvSpPr>
            <p:nvPr/>
          </p:nvSpPr>
          <p:spPr bwMode="auto">
            <a:xfrm rot="205222" flipH="1">
              <a:off x="4574969" y="2053461"/>
              <a:ext cx="2605321" cy="2718120"/>
            </a:xfrm>
            <a:prstGeom prst="line">
              <a:avLst/>
            </a:prstGeom>
            <a:noFill/>
            <a:ln w="63500">
              <a:solidFill>
                <a:schemeClr val="tx1"/>
              </a:solidFill>
              <a:round/>
              <a:headEnd/>
              <a:tailEnd/>
            </a:ln>
          </p:spPr>
          <p:txBody>
            <a:bodyPr/>
            <a:lstStyle/>
            <a:p>
              <a:endParaRPr lang="en-US">
                <a:cs typeface="Arial" pitchFamily="34" charset="0"/>
              </a:endParaRPr>
            </a:p>
          </p:txBody>
        </p:sp>
        <p:sp>
          <p:nvSpPr>
            <p:cNvPr id="9" name="Line 5"/>
            <p:cNvSpPr>
              <a:spLocks noChangeShapeType="1"/>
            </p:cNvSpPr>
            <p:nvPr/>
          </p:nvSpPr>
          <p:spPr bwMode="auto">
            <a:xfrm>
              <a:off x="3048000" y="1676400"/>
              <a:ext cx="0" cy="381000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Line 6"/>
            <p:cNvSpPr>
              <a:spLocks noChangeShapeType="1"/>
            </p:cNvSpPr>
            <p:nvPr/>
          </p:nvSpPr>
          <p:spPr bwMode="auto">
            <a:xfrm>
              <a:off x="3048000" y="5486400"/>
              <a:ext cx="55626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11" name="Text Box 7"/>
            <p:cNvSpPr txBox="1">
              <a:spLocks noChangeArrowheads="1"/>
            </p:cNvSpPr>
            <p:nvPr/>
          </p:nvSpPr>
          <p:spPr bwMode="auto">
            <a:xfrm>
              <a:off x="4648199" y="6019801"/>
              <a:ext cx="2554705" cy="369332"/>
            </a:xfrm>
            <a:prstGeom prst="rect">
              <a:avLst/>
            </a:prstGeom>
            <a:noFill/>
            <a:ln w="9525">
              <a:noFill/>
              <a:miter lim="800000"/>
              <a:headEnd/>
              <a:tailEnd/>
            </a:ln>
          </p:spPr>
          <p:txBody>
            <a:bodyPr wrap="square">
              <a:spAutoFit/>
            </a:bodyPr>
            <a:lstStyle/>
            <a:p>
              <a:pPr>
                <a:spcBef>
                  <a:spcPct val="50000"/>
                </a:spcBef>
              </a:pPr>
              <a:r>
                <a:rPr lang="en-US" b="1" dirty="0" smtClean="0">
                  <a:cs typeface="Arial" pitchFamily="34" charset="0"/>
                </a:rPr>
                <a:t>Interest rate (r)</a:t>
              </a:r>
              <a:endParaRPr lang="en-US" b="1" dirty="0">
                <a:cs typeface="Arial" pitchFamily="34" charset="0"/>
              </a:endParaRPr>
            </a:p>
          </p:txBody>
        </p:sp>
        <p:sp>
          <p:nvSpPr>
            <p:cNvPr id="12" name="Text Box 8"/>
            <p:cNvSpPr txBox="1">
              <a:spLocks noChangeArrowheads="1"/>
            </p:cNvSpPr>
            <p:nvPr/>
          </p:nvSpPr>
          <p:spPr bwMode="auto">
            <a:xfrm rot="16200000">
              <a:off x="1110733" y="3015734"/>
              <a:ext cx="2590800" cy="369332"/>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Inflation rate (</a:t>
              </a:r>
              <a:r>
                <a:rPr lang="el-GR" b="1" i="1" dirty="0">
                  <a:cs typeface="Arial" pitchFamily="34" charset="0"/>
                </a:rPr>
                <a:t>π</a:t>
              </a:r>
              <a:r>
                <a:rPr lang="en-US" b="1" i="1" dirty="0">
                  <a:cs typeface="Arial" pitchFamily="34" charset="0"/>
                </a:rPr>
                <a:t> </a:t>
              </a:r>
              <a:r>
                <a:rPr lang="en-US" b="1" dirty="0">
                  <a:cs typeface="Arial" pitchFamily="34" charset="0"/>
                </a:rPr>
                <a:t>)</a:t>
              </a:r>
              <a:endParaRPr lang="el-GR" b="1" dirty="0">
                <a:cs typeface="Arial" pitchFamily="34" charset="0"/>
              </a:endParaRPr>
            </a:p>
          </p:txBody>
        </p:sp>
        <p:sp>
          <p:nvSpPr>
            <p:cNvPr id="13" name="Line 9"/>
            <p:cNvSpPr>
              <a:spLocks noChangeShapeType="1"/>
            </p:cNvSpPr>
            <p:nvPr/>
          </p:nvSpPr>
          <p:spPr bwMode="auto">
            <a:xfrm flipH="1">
              <a:off x="3048000" y="3124200"/>
              <a:ext cx="2057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4" name="Line 10"/>
            <p:cNvSpPr>
              <a:spLocks noChangeShapeType="1"/>
            </p:cNvSpPr>
            <p:nvPr/>
          </p:nvSpPr>
          <p:spPr bwMode="auto">
            <a:xfrm flipH="1">
              <a:off x="3048000" y="4113857"/>
              <a:ext cx="2057400" cy="941"/>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Text Box 14"/>
            <p:cNvSpPr txBox="1">
              <a:spLocks noChangeArrowheads="1"/>
            </p:cNvSpPr>
            <p:nvPr/>
          </p:nvSpPr>
          <p:spPr bwMode="auto">
            <a:xfrm>
              <a:off x="3258959" y="3280172"/>
              <a:ext cx="1237247" cy="646331"/>
            </a:xfrm>
            <a:prstGeom prst="rect">
              <a:avLst/>
            </a:prstGeom>
            <a:noFill/>
            <a:ln w="9525">
              <a:noFill/>
              <a:miter lim="800000"/>
              <a:headEnd/>
              <a:tailEnd/>
            </a:ln>
          </p:spPr>
          <p:txBody>
            <a:bodyPr wrap="square">
              <a:spAutoFit/>
            </a:bodyPr>
            <a:lstStyle/>
            <a:p>
              <a:pPr>
                <a:spcBef>
                  <a:spcPct val="50000"/>
                </a:spcBef>
              </a:pPr>
              <a:r>
                <a:rPr lang="en-US" dirty="0">
                  <a:cs typeface="Arial" pitchFamily="34" charset="0"/>
                </a:rPr>
                <a:t>If inflation rises…</a:t>
              </a:r>
            </a:p>
          </p:txBody>
        </p:sp>
        <p:sp>
          <p:nvSpPr>
            <p:cNvPr id="16" name="Text Box 15"/>
            <p:cNvSpPr txBox="1">
              <a:spLocks noChangeArrowheads="1"/>
            </p:cNvSpPr>
            <p:nvPr/>
          </p:nvSpPr>
          <p:spPr bwMode="auto">
            <a:xfrm>
              <a:off x="6324600" y="4224754"/>
              <a:ext cx="2743200" cy="646331"/>
            </a:xfrm>
            <a:prstGeom prst="rect">
              <a:avLst/>
            </a:prstGeom>
            <a:noFill/>
            <a:ln w="9525">
              <a:noFill/>
              <a:miter lim="800000"/>
              <a:headEnd/>
              <a:tailEnd/>
            </a:ln>
          </p:spPr>
          <p:txBody>
            <a:bodyPr>
              <a:spAutoFit/>
            </a:bodyPr>
            <a:lstStyle/>
            <a:p>
              <a:pPr>
                <a:spcBef>
                  <a:spcPct val="50000"/>
                </a:spcBef>
              </a:pPr>
              <a:r>
                <a:rPr lang="en-US" dirty="0">
                  <a:cs typeface="Arial" pitchFamily="34" charset="0"/>
                </a:rPr>
                <a:t>…the </a:t>
              </a:r>
              <a:r>
                <a:rPr lang="en-US" dirty="0" smtClean="0">
                  <a:cs typeface="Arial" pitchFamily="34" charset="0"/>
                </a:rPr>
                <a:t>ECB increases interest rates</a:t>
              </a:r>
              <a:endParaRPr lang="en-US" dirty="0">
                <a:cs typeface="Arial" pitchFamily="34" charset="0"/>
              </a:endParaRPr>
            </a:p>
          </p:txBody>
        </p:sp>
        <p:sp>
          <p:nvSpPr>
            <p:cNvPr id="17" name="Text Box 16"/>
            <p:cNvSpPr txBox="1">
              <a:spLocks noChangeArrowheads="1"/>
            </p:cNvSpPr>
            <p:nvPr/>
          </p:nvSpPr>
          <p:spPr bwMode="auto">
            <a:xfrm>
              <a:off x="4800600" y="5638800"/>
              <a:ext cx="838200" cy="369332"/>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r</a:t>
              </a:r>
              <a:r>
                <a:rPr lang="en-US" i="1" baseline="-25000" dirty="0">
                  <a:cs typeface="Arial" pitchFamily="34" charset="0"/>
                </a:rPr>
                <a:t>0</a:t>
              </a:r>
            </a:p>
          </p:txBody>
        </p:sp>
        <p:sp>
          <p:nvSpPr>
            <p:cNvPr id="18" name="Text Box 17"/>
            <p:cNvSpPr txBox="1">
              <a:spLocks noChangeArrowheads="1"/>
            </p:cNvSpPr>
            <p:nvPr/>
          </p:nvSpPr>
          <p:spPr bwMode="auto">
            <a:xfrm>
              <a:off x="2438400" y="2895600"/>
              <a:ext cx="762000" cy="369332"/>
            </a:xfrm>
            <a:prstGeom prst="rect">
              <a:avLst/>
            </a:prstGeom>
            <a:noFill/>
            <a:ln w="9525">
              <a:noFill/>
              <a:miter lim="800000"/>
              <a:headEnd/>
              <a:tailEnd/>
            </a:ln>
          </p:spPr>
          <p:txBody>
            <a:bodyPr>
              <a:spAutoFit/>
            </a:bodyPr>
            <a:lstStyle/>
            <a:p>
              <a:pPr algn="ctr">
                <a:spcBef>
                  <a:spcPct val="50000"/>
                </a:spcBef>
              </a:pPr>
              <a:r>
                <a:rPr lang="el-GR" i="1" dirty="0">
                  <a:cs typeface="Arial" pitchFamily="34" charset="0"/>
                </a:rPr>
                <a:t>π</a:t>
              </a:r>
              <a:r>
                <a:rPr lang="en-US" i="1" baseline="-25000" dirty="0">
                  <a:cs typeface="Arial" pitchFamily="34" charset="0"/>
                </a:rPr>
                <a:t>1</a:t>
              </a:r>
            </a:p>
          </p:txBody>
        </p:sp>
        <p:sp>
          <p:nvSpPr>
            <p:cNvPr id="19" name="Text Box 18"/>
            <p:cNvSpPr txBox="1">
              <a:spLocks noChangeArrowheads="1"/>
            </p:cNvSpPr>
            <p:nvPr/>
          </p:nvSpPr>
          <p:spPr bwMode="auto">
            <a:xfrm>
              <a:off x="2438400" y="3886200"/>
              <a:ext cx="762000" cy="369332"/>
            </a:xfrm>
            <a:prstGeom prst="rect">
              <a:avLst/>
            </a:prstGeom>
            <a:noFill/>
            <a:ln w="9525">
              <a:noFill/>
              <a:miter lim="800000"/>
              <a:headEnd/>
              <a:tailEnd/>
            </a:ln>
          </p:spPr>
          <p:txBody>
            <a:bodyPr>
              <a:spAutoFit/>
            </a:bodyPr>
            <a:lstStyle/>
            <a:p>
              <a:pPr algn="ctr">
                <a:spcBef>
                  <a:spcPct val="50000"/>
                </a:spcBef>
              </a:pPr>
              <a:r>
                <a:rPr lang="el-GR" i="1" dirty="0">
                  <a:cs typeface="Arial" pitchFamily="34" charset="0"/>
                </a:rPr>
                <a:t>π</a:t>
              </a:r>
              <a:r>
                <a:rPr lang="en-US" i="1" baseline="-25000" dirty="0">
                  <a:cs typeface="Arial" pitchFamily="34" charset="0"/>
                </a:rPr>
                <a:t>0</a:t>
              </a:r>
            </a:p>
          </p:txBody>
        </p:sp>
        <p:sp>
          <p:nvSpPr>
            <p:cNvPr id="20" name="Text Box 19"/>
            <p:cNvSpPr txBox="1">
              <a:spLocks noChangeArrowheads="1"/>
            </p:cNvSpPr>
            <p:nvPr/>
          </p:nvSpPr>
          <p:spPr bwMode="auto">
            <a:xfrm>
              <a:off x="5943600" y="5638800"/>
              <a:ext cx="838200" cy="369332"/>
            </a:xfrm>
            <a:prstGeom prst="rect">
              <a:avLst/>
            </a:prstGeom>
            <a:noFill/>
            <a:ln w="9525">
              <a:noFill/>
              <a:miter lim="800000"/>
              <a:headEnd/>
              <a:tailEnd/>
            </a:ln>
          </p:spPr>
          <p:txBody>
            <a:bodyPr>
              <a:spAutoFit/>
            </a:bodyPr>
            <a:lstStyle/>
            <a:p>
              <a:pPr>
                <a:spcBef>
                  <a:spcPct val="50000"/>
                </a:spcBef>
              </a:pPr>
              <a:r>
                <a:rPr lang="en-US" i="1" dirty="0" smtClean="0">
                  <a:cs typeface="Arial" pitchFamily="34" charset="0"/>
                </a:rPr>
                <a:t>r</a:t>
              </a:r>
              <a:r>
                <a:rPr lang="en-US" i="1" baseline="-25000" dirty="0">
                  <a:cs typeface="Arial" pitchFamily="34" charset="0"/>
                </a:rPr>
                <a:t>1</a:t>
              </a:r>
            </a:p>
          </p:txBody>
        </p:sp>
        <p:sp>
          <p:nvSpPr>
            <p:cNvPr id="21" name="Line 20"/>
            <p:cNvSpPr>
              <a:spLocks noChangeShapeType="1"/>
            </p:cNvSpPr>
            <p:nvPr/>
          </p:nvSpPr>
          <p:spPr bwMode="auto">
            <a:xfrm flipH="1">
              <a:off x="5105400" y="3124200"/>
              <a:ext cx="10668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2" name="AutoShape 13"/>
            <p:cNvSpPr>
              <a:spLocks noChangeArrowheads="1"/>
            </p:cNvSpPr>
            <p:nvPr/>
          </p:nvSpPr>
          <p:spPr bwMode="auto">
            <a:xfrm>
              <a:off x="4518266" y="3165705"/>
              <a:ext cx="381000" cy="906649"/>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lgn="ctr">
                <a:defRPr/>
              </a:pPr>
              <a:r>
                <a:rPr lang="en-US" b="1" dirty="0">
                  <a:cs typeface="Arial" pitchFamily="34" charset="0"/>
                </a:rPr>
                <a:t>A</a:t>
              </a:r>
            </a:p>
          </p:txBody>
        </p:sp>
        <p:sp>
          <p:nvSpPr>
            <p:cNvPr id="23" name="AutoShape 13"/>
            <p:cNvSpPr>
              <a:spLocks noChangeArrowheads="1"/>
            </p:cNvSpPr>
            <p:nvPr/>
          </p:nvSpPr>
          <p:spPr bwMode="auto">
            <a:xfrm rot="16200000" flipH="1" flipV="1">
              <a:off x="5435468" y="3935533"/>
              <a:ext cx="381000" cy="891934"/>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vert="vert270" wrap="none" anchor="ctr"/>
            <a:lstStyle/>
            <a:p>
              <a:pPr algn="ctr">
                <a:defRPr/>
              </a:pPr>
              <a:r>
                <a:rPr lang="en-US" b="1" dirty="0" smtClean="0">
                  <a:cs typeface="Arial" pitchFamily="34" charset="0"/>
                </a:rPr>
                <a:t>B</a:t>
              </a:r>
              <a:endParaRPr lang="en-US" b="1" dirty="0">
                <a:cs typeface="Arial" pitchFamily="34" charset="0"/>
              </a:endParaRPr>
            </a:p>
          </p:txBody>
        </p:sp>
      </p:grpSp>
      <p:sp>
        <p:nvSpPr>
          <p:cNvPr id="25" name="Rechteck 24"/>
          <p:cNvSpPr/>
          <p:nvPr/>
        </p:nvSpPr>
        <p:spPr>
          <a:xfrm>
            <a:off x="597932" y="1054942"/>
            <a:ext cx="7847124" cy="646331"/>
          </a:xfrm>
          <a:prstGeom prst="rect">
            <a:avLst/>
          </a:prstGeom>
        </p:spPr>
        <p:txBody>
          <a:bodyPr wrap="square">
            <a:spAutoFit/>
          </a:bodyPr>
          <a:lstStyle/>
          <a:p>
            <a:pPr marL="285750" indent="-285750">
              <a:buFont typeface="Wingdings" charset="2"/>
              <a:buChar char="ü"/>
            </a:pPr>
            <a:r>
              <a:rPr lang="en-US" dirty="0"/>
              <a:t>As the ECB’s primary objective is to keep inflation low and stable, it will react to increases in inflationary pressure with hikes in its main refinancing rate</a:t>
            </a:r>
            <a:endParaRPr lang="de-DE" dirty="0"/>
          </a:p>
        </p:txBody>
      </p:sp>
    </p:spTree>
    <p:extLst>
      <p:ext uri="{BB962C8B-B14F-4D97-AF65-F5344CB8AC3E}">
        <p14:creationId xmlns:p14="http://schemas.microsoft.com/office/powerpoint/2010/main" val="63755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800" b="1" dirty="0" err="1" smtClean="0">
                <a:solidFill>
                  <a:schemeClr val="accent5">
                    <a:lumMod val="75000"/>
                  </a:schemeClr>
                </a:solidFill>
              </a:rPr>
              <a:t>How</a:t>
            </a:r>
            <a:r>
              <a:rPr lang="de-DE" sz="2800" b="1" dirty="0" smtClean="0">
                <a:solidFill>
                  <a:schemeClr val="accent5">
                    <a:lumMod val="75000"/>
                  </a:schemeClr>
                </a:solidFill>
              </a:rPr>
              <a:t> </a:t>
            </a:r>
            <a:r>
              <a:rPr lang="de-DE" sz="2800" b="1" dirty="0" err="1" smtClean="0">
                <a:solidFill>
                  <a:schemeClr val="accent5">
                    <a:lumMod val="75000"/>
                  </a:schemeClr>
                </a:solidFill>
              </a:rPr>
              <a:t>is</a:t>
            </a:r>
            <a:r>
              <a:rPr lang="de-DE" sz="2800" b="1" dirty="0" smtClean="0">
                <a:solidFill>
                  <a:schemeClr val="accent5">
                    <a:lumMod val="75000"/>
                  </a:schemeClr>
                </a:solidFill>
              </a:rPr>
              <a:t> </a:t>
            </a:r>
            <a:r>
              <a:rPr lang="de-DE" sz="2800" b="1" dirty="0" err="1" smtClean="0">
                <a:solidFill>
                  <a:schemeClr val="accent5">
                    <a:lumMod val="75000"/>
                  </a:schemeClr>
                </a:solidFill>
              </a:rPr>
              <a:t>inflation</a:t>
            </a:r>
            <a:r>
              <a:rPr lang="de-DE" sz="2800" b="1" dirty="0" smtClean="0">
                <a:solidFill>
                  <a:schemeClr val="accent5">
                    <a:lumMod val="75000"/>
                  </a:schemeClr>
                </a:solidFill>
              </a:rPr>
              <a:t> </a:t>
            </a:r>
            <a:r>
              <a:rPr lang="de-DE" sz="2800" b="1" dirty="0" err="1" smtClean="0">
                <a:solidFill>
                  <a:schemeClr val="accent5">
                    <a:lumMod val="75000"/>
                  </a:schemeClr>
                </a:solidFill>
              </a:rPr>
              <a:t>impacting</a:t>
            </a:r>
            <a:r>
              <a:rPr lang="de-DE" sz="2800" b="1" dirty="0" smtClean="0">
                <a:solidFill>
                  <a:schemeClr val="accent5">
                    <a:lumMod val="75000"/>
                  </a:schemeClr>
                </a:solidFill>
              </a:rPr>
              <a:t> on </a:t>
            </a:r>
            <a:r>
              <a:rPr lang="de-DE" sz="2800" b="1" dirty="0" err="1" smtClean="0">
                <a:solidFill>
                  <a:schemeClr val="accent5">
                    <a:lumMod val="75000"/>
                  </a:schemeClr>
                </a:solidFill>
              </a:rPr>
              <a:t>aggregate</a:t>
            </a:r>
            <a:r>
              <a:rPr lang="de-DE" sz="2800" b="1" dirty="0" smtClean="0">
                <a:solidFill>
                  <a:schemeClr val="accent5">
                    <a:lumMod val="75000"/>
                  </a:schemeClr>
                </a:solidFill>
              </a:rPr>
              <a:t> </a:t>
            </a:r>
            <a:r>
              <a:rPr lang="de-DE" sz="2800" b="1" dirty="0" err="1" smtClean="0">
                <a:solidFill>
                  <a:schemeClr val="accent5">
                    <a:lumMod val="75000"/>
                  </a:schemeClr>
                </a:solidFill>
              </a:rPr>
              <a:t>demand</a:t>
            </a:r>
            <a:r>
              <a:rPr lang="de-DE" sz="2800" b="1" dirty="0" smtClean="0">
                <a:solidFill>
                  <a:schemeClr val="accent5">
                    <a:lumMod val="75000"/>
                  </a:schemeClr>
                </a:solidFill>
              </a:rPr>
              <a:t>?</a:t>
            </a:r>
            <a:endParaRPr lang="de-DE" sz="2800" b="1" dirty="0">
              <a:solidFill>
                <a:schemeClr val="accent5">
                  <a:lumMod val="75000"/>
                </a:schemeClr>
              </a:solidFill>
            </a:endParaRPr>
          </a:p>
        </p:txBody>
      </p:sp>
      <p:sp>
        <p:nvSpPr>
          <p:cNvPr id="3" name="Inhaltsplatzhalter 2"/>
          <p:cNvSpPr>
            <a:spLocks noGrp="1"/>
          </p:cNvSpPr>
          <p:nvPr>
            <p:ph sz="half" idx="1"/>
          </p:nvPr>
        </p:nvSpPr>
        <p:spPr/>
        <p:txBody>
          <a:bodyPr>
            <a:normAutofit fontScale="62500" lnSpcReduction="20000"/>
          </a:bodyPr>
          <a:lstStyle/>
          <a:p>
            <a:r>
              <a:rPr lang="en-US" b="1" dirty="0"/>
              <a:t>Mechanism A:</a:t>
            </a:r>
            <a:r>
              <a:rPr lang="en-US" dirty="0"/>
              <a:t> For economies with their own central bank and floating exchange rates (e.g. the whole euro area, the US, Japan etc.):</a:t>
            </a:r>
          </a:p>
          <a:p>
            <a:pPr lvl="1">
              <a:lnSpc>
                <a:spcPct val="130000"/>
              </a:lnSpc>
            </a:pPr>
            <a:r>
              <a:rPr lang="en-US" dirty="0"/>
              <a:t>if inflation increases (decreases), central bank will increase (decrease) interest rates </a:t>
            </a:r>
          </a:p>
          <a:p>
            <a:pPr lvl="1">
              <a:lnSpc>
                <a:spcPct val="130000"/>
              </a:lnSpc>
            </a:pPr>
            <a:r>
              <a:rPr lang="en-US" dirty="0"/>
              <a:t>this will dampen (increase) aggregate demand</a:t>
            </a:r>
          </a:p>
          <a:p>
            <a:pPr marL="0" indent="0">
              <a:buNone/>
            </a:pPr>
            <a:endParaRPr lang="de-DE" dirty="0"/>
          </a:p>
        </p:txBody>
      </p:sp>
      <p:sp>
        <p:nvSpPr>
          <p:cNvPr id="6" name="Inhaltsplatzhalter 5"/>
          <p:cNvSpPr>
            <a:spLocks noGrp="1"/>
          </p:cNvSpPr>
          <p:nvPr>
            <p:ph sz="half" idx="2"/>
          </p:nvPr>
        </p:nvSpPr>
        <p:spPr/>
        <p:txBody>
          <a:bodyPr>
            <a:normAutofit fontScale="62500" lnSpcReduction="20000"/>
          </a:bodyPr>
          <a:lstStyle/>
          <a:p>
            <a:r>
              <a:rPr lang="en-US" b="1" dirty="0"/>
              <a:t>Mechanism B:</a:t>
            </a:r>
            <a:r>
              <a:rPr lang="en-US" dirty="0"/>
              <a:t> For economies without their own central bank (e.g. the single member states of the euro area):</a:t>
            </a:r>
          </a:p>
          <a:p>
            <a:pPr lvl="1"/>
            <a:r>
              <a:rPr lang="en-US" dirty="0"/>
              <a:t>ECB looks at the </a:t>
            </a:r>
            <a:r>
              <a:rPr lang="en-US" u="sng" dirty="0"/>
              <a:t>overall</a:t>
            </a:r>
            <a:r>
              <a:rPr lang="en-US" dirty="0"/>
              <a:t> inflation rate in the euro </a:t>
            </a:r>
            <a:r>
              <a:rPr lang="en-US" dirty="0" smtClean="0"/>
              <a:t>area</a:t>
            </a:r>
          </a:p>
          <a:p>
            <a:pPr lvl="1"/>
            <a:r>
              <a:rPr lang="en-US" dirty="0" smtClean="0"/>
              <a:t>small </a:t>
            </a:r>
            <a:r>
              <a:rPr lang="en-US" dirty="0"/>
              <a:t>countries not likely to have impact on ECB’s interest rate decision </a:t>
            </a:r>
          </a:p>
          <a:p>
            <a:pPr lvl="1"/>
            <a:r>
              <a:rPr lang="en-US" dirty="0"/>
              <a:t>But: higher inflation reduces </a:t>
            </a:r>
            <a:r>
              <a:rPr lang="en-US" dirty="0" smtClean="0"/>
              <a:t>competitiveness </a:t>
            </a:r>
            <a:r>
              <a:rPr lang="en-US" dirty="0"/>
              <a:t>of exports</a:t>
            </a:r>
          </a:p>
          <a:p>
            <a:pPr lvl="1"/>
            <a:r>
              <a:rPr lang="en-US" dirty="0"/>
              <a:t>Result: </a:t>
            </a:r>
            <a:r>
              <a:rPr lang="en-US" dirty="0" smtClean="0"/>
              <a:t>Higher inflation leads to less aggregate demand</a:t>
            </a:r>
            <a:endParaRPr lang="en-US" dirty="0"/>
          </a:p>
          <a:p>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spTree>
    <p:extLst>
      <p:ext uri="{BB962C8B-B14F-4D97-AF65-F5344CB8AC3E}">
        <p14:creationId xmlns:p14="http://schemas.microsoft.com/office/powerpoint/2010/main" val="252549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13.1 The </a:t>
            </a:r>
            <a:r>
              <a:rPr lang="en-US" dirty="0" smtClean="0"/>
              <a:t>Aggregate Demand </a:t>
            </a:r>
            <a:r>
              <a:rPr lang="en-US" dirty="0"/>
              <a:t>c</a:t>
            </a:r>
            <a:r>
              <a:rPr lang="en-US" dirty="0" smtClean="0"/>
              <a:t>urve </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
        <p:nvSpPr>
          <p:cNvPr id="6" name="Line 2"/>
          <p:cNvSpPr>
            <a:spLocks noChangeShapeType="1"/>
          </p:cNvSpPr>
          <p:nvPr/>
        </p:nvSpPr>
        <p:spPr bwMode="auto">
          <a:xfrm>
            <a:off x="3581400" y="3124200"/>
            <a:ext cx="0" cy="2362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7" name="Line 3"/>
          <p:cNvSpPr>
            <a:spLocks noChangeShapeType="1"/>
          </p:cNvSpPr>
          <p:nvPr/>
        </p:nvSpPr>
        <p:spPr bwMode="auto">
          <a:xfrm>
            <a:off x="4648200" y="3124200"/>
            <a:ext cx="0" cy="2362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8" name="Line 4"/>
          <p:cNvSpPr>
            <a:spLocks noChangeShapeType="1"/>
          </p:cNvSpPr>
          <p:nvPr/>
        </p:nvSpPr>
        <p:spPr bwMode="auto">
          <a:xfrm rot="205222">
            <a:off x="2514600" y="2286000"/>
            <a:ext cx="2971800" cy="2438400"/>
          </a:xfrm>
          <a:prstGeom prst="line">
            <a:avLst/>
          </a:prstGeom>
          <a:noFill/>
          <a:ln w="63500">
            <a:solidFill>
              <a:schemeClr val="tx1"/>
            </a:solidFill>
            <a:round/>
            <a:headEnd/>
            <a:tailEnd/>
          </a:ln>
        </p:spPr>
        <p:txBody>
          <a:bodyPr/>
          <a:lstStyle/>
          <a:p>
            <a:endParaRPr lang="en-US">
              <a:cs typeface="Arial" pitchFamily="34" charset="0"/>
            </a:endParaRPr>
          </a:p>
        </p:txBody>
      </p:sp>
      <p:sp>
        <p:nvSpPr>
          <p:cNvPr id="9" name="Line 5"/>
          <p:cNvSpPr>
            <a:spLocks noChangeShapeType="1"/>
          </p:cNvSpPr>
          <p:nvPr/>
        </p:nvSpPr>
        <p:spPr bwMode="auto">
          <a:xfrm>
            <a:off x="1524000" y="1676400"/>
            <a:ext cx="0" cy="381000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Line 6"/>
          <p:cNvSpPr>
            <a:spLocks noChangeShapeType="1"/>
          </p:cNvSpPr>
          <p:nvPr/>
        </p:nvSpPr>
        <p:spPr bwMode="auto">
          <a:xfrm>
            <a:off x="1524000" y="5486400"/>
            <a:ext cx="55626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11" name="Text Box 7"/>
          <p:cNvSpPr txBox="1">
            <a:spLocks noChangeArrowheads="1"/>
          </p:cNvSpPr>
          <p:nvPr/>
        </p:nvSpPr>
        <p:spPr bwMode="auto">
          <a:xfrm>
            <a:off x="3124200" y="6019800"/>
            <a:ext cx="1676400" cy="369332"/>
          </a:xfrm>
          <a:prstGeom prst="rect">
            <a:avLst/>
          </a:prstGeom>
          <a:noFill/>
          <a:ln w="9525">
            <a:noFill/>
            <a:miter lim="800000"/>
            <a:headEnd/>
            <a:tailEnd/>
          </a:ln>
        </p:spPr>
        <p:txBody>
          <a:bodyPr>
            <a:spAutoFit/>
          </a:bodyPr>
          <a:lstStyle/>
          <a:p>
            <a:pPr>
              <a:spcBef>
                <a:spcPct val="50000"/>
              </a:spcBef>
            </a:pPr>
            <a:r>
              <a:rPr lang="en-US" b="1">
                <a:cs typeface="Arial" pitchFamily="34" charset="0"/>
              </a:rPr>
              <a:t>Output (</a:t>
            </a:r>
            <a:r>
              <a:rPr lang="en-US" b="1" i="1">
                <a:cs typeface="Arial" pitchFamily="34" charset="0"/>
              </a:rPr>
              <a:t>Y </a:t>
            </a:r>
            <a:r>
              <a:rPr lang="en-US" b="1">
                <a:cs typeface="Arial" pitchFamily="34" charset="0"/>
              </a:rPr>
              <a:t>)</a:t>
            </a:r>
          </a:p>
        </p:txBody>
      </p:sp>
      <p:sp>
        <p:nvSpPr>
          <p:cNvPr id="12" name="Text Box 8"/>
          <p:cNvSpPr txBox="1">
            <a:spLocks noChangeArrowheads="1"/>
          </p:cNvSpPr>
          <p:nvPr/>
        </p:nvSpPr>
        <p:spPr bwMode="auto">
          <a:xfrm rot="16200000">
            <a:off x="-413267" y="3015734"/>
            <a:ext cx="2590800" cy="369332"/>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Inflation rate (</a:t>
            </a:r>
            <a:r>
              <a:rPr lang="el-GR" b="1" i="1" dirty="0">
                <a:cs typeface="Arial" pitchFamily="34" charset="0"/>
              </a:rPr>
              <a:t>π</a:t>
            </a:r>
            <a:r>
              <a:rPr lang="en-US" b="1" i="1" dirty="0">
                <a:cs typeface="Arial" pitchFamily="34" charset="0"/>
              </a:rPr>
              <a:t> </a:t>
            </a:r>
            <a:r>
              <a:rPr lang="en-US" b="1" dirty="0">
                <a:cs typeface="Arial" pitchFamily="34" charset="0"/>
              </a:rPr>
              <a:t>)</a:t>
            </a:r>
            <a:endParaRPr lang="el-GR" b="1" dirty="0">
              <a:cs typeface="Arial" pitchFamily="34" charset="0"/>
            </a:endParaRPr>
          </a:p>
        </p:txBody>
      </p:sp>
      <p:sp>
        <p:nvSpPr>
          <p:cNvPr id="13" name="Line 9"/>
          <p:cNvSpPr>
            <a:spLocks noChangeShapeType="1"/>
          </p:cNvSpPr>
          <p:nvPr/>
        </p:nvSpPr>
        <p:spPr bwMode="auto">
          <a:xfrm flipH="1">
            <a:off x="1524000" y="3124200"/>
            <a:ext cx="2057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4" name="Line 10"/>
          <p:cNvSpPr>
            <a:spLocks noChangeShapeType="1"/>
          </p:cNvSpPr>
          <p:nvPr/>
        </p:nvSpPr>
        <p:spPr bwMode="auto">
          <a:xfrm flipH="1">
            <a:off x="1524000" y="4114800"/>
            <a:ext cx="31242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Text Box 14"/>
          <p:cNvSpPr txBox="1">
            <a:spLocks noChangeArrowheads="1"/>
          </p:cNvSpPr>
          <p:nvPr/>
        </p:nvSpPr>
        <p:spPr bwMode="auto">
          <a:xfrm>
            <a:off x="5410200" y="3200400"/>
            <a:ext cx="1905000" cy="369332"/>
          </a:xfrm>
          <a:prstGeom prst="rect">
            <a:avLst/>
          </a:prstGeom>
          <a:noFill/>
          <a:ln w="9525">
            <a:noFill/>
            <a:miter lim="800000"/>
            <a:headEnd/>
            <a:tailEnd/>
          </a:ln>
        </p:spPr>
        <p:txBody>
          <a:bodyPr>
            <a:spAutoFit/>
          </a:bodyPr>
          <a:lstStyle/>
          <a:p>
            <a:pPr>
              <a:spcBef>
                <a:spcPct val="50000"/>
              </a:spcBef>
            </a:pPr>
            <a:r>
              <a:rPr lang="en-US">
                <a:cs typeface="Arial" pitchFamily="34" charset="0"/>
              </a:rPr>
              <a:t>If inflation rises…</a:t>
            </a:r>
          </a:p>
        </p:txBody>
      </p:sp>
      <p:sp>
        <p:nvSpPr>
          <p:cNvPr id="16" name="Text Box 15"/>
          <p:cNvSpPr txBox="1">
            <a:spLocks noChangeArrowheads="1"/>
          </p:cNvSpPr>
          <p:nvPr/>
        </p:nvSpPr>
        <p:spPr bwMode="auto">
          <a:xfrm>
            <a:off x="3276600" y="1828800"/>
            <a:ext cx="2743200" cy="646331"/>
          </a:xfrm>
          <a:prstGeom prst="rect">
            <a:avLst/>
          </a:prstGeom>
          <a:noFill/>
          <a:ln w="9525">
            <a:noFill/>
            <a:miter lim="800000"/>
            <a:headEnd/>
            <a:tailEnd/>
          </a:ln>
        </p:spPr>
        <p:txBody>
          <a:bodyPr>
            <a:spAutoFit/>
          </a:bodyPr>
          <a:lstStyle/>
          <a:p>
            <a:pPr>
              <a:spcBef>
                <a:spcPct val="50000"/>
              </a:spcBef>
            </a:pPr>
            <a:r>
              <a:rPr lang="en-US" dirty="0">
                <a:cs typeface="Arial" pitchFamily="34" charset="0"/>
              </a:rPr>
              <a:t>…the </a:t>
            </a:r>
            <a:r>
              <a:rPr lang="en-US" dirty="0" smtClean="0">
                <a:cs typeface="Arial" pitchFamily="34" charset="0"/>
              </a:rPr>
              <a:t>level of Aggregate Demand falls</a:t>
            </a:r>
            <a:endParaRPr lang="en-US" dirty="0">
              <a:cs typeface="Arial" pitchFamily="34" charset="0"/>
            </a:endParaRPr>
          </a:p>
        </p:txBody>
      </p:sp>
      <p:sp>
        <p:nvSpPr>
          <p:cNvPr id="17" name="Text Box 16"/>
          <p:cNvSpPr txBox="1">
            <a:spLocks noChangeArrowheads="1"/>
          </p:cNvSpPr>
          <p:nvPr/>
        </p:nvSpPr>
        <p:spPr bwMode="auto">
          <a:xfrm>
            <a:off x="3276600" y="5638800"/>
            <a:ext cx="838200" cy="338554"/>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Y</a:t>
            </a:r>
            <a:r>
              <a:rPr lang="en-US" sz="1600" i="1" baseline="-25000">
                <a:cs typeface="Arial" pitchFamily="34" charset="0"/>
              </a:rPr>
              <a:t>1</a:t>
            </a:r>
          </a:p>
        </p:txBody>
      </p:sp>
      <p:sp>
        <p:nvSpPr>
          <p:cNvPr id="18" name="Text Box 17"/>
          <p:cNvSpPr txBox="1">
            <a:spLocks noChangeArrowheads="1"/>
          </p:cNvSpPr>
          <p:nvPr/>
        </p:nvSpPr>
        <p:spPr bwMode="auto">
          <a:xfrm>
            <a:off x="914400" y="2895600"/>
            <a:ext cx="762000" cy="338554"/>
          </a:xfrm>
          <a:prstGeom prst="rect">
            <a:avLst/>
          </a:prstGeom>
          <a:noFill/>
          <a:ln w="9525">
            <a:noFill/>
            <a:miter lim="800000"/>
            <a:headEnd/>
            <a:tailEnd/>
          </a:ln>
        </p:spPr>
        <p:txBody>
          <a:bodyPr>
            <a:spAutoFit/>
          </a:bodyPr>
          <a:lstStyle/>
          <a:p>
            <a:pPr algn="ctr">
              <a:spcBef>
                <a:spcPct val="50000"/>
              </a:spcBef>
            </a:pPr>
            <a:r>
              <a:rPr lang="el-GR" sz="1600" i="1" dirty="0">
                <a:cs typeface="Arial" pitchFamily="34" charset="0"/>
              </a:rPr>
              <a:t>π</a:t>
            </a:r>
            <a:r>
              <a:rPr lang="en-US" sz="1600" i="1" baseline="-25000" dirty="0">
                <a:cs typeface="Arial" pitchFamily="34" charset="0"/>
              </a:rPr>
              <a:t>1</a:t>
            </a:r>
          </a:p>
        </p:txBody>
      </p:sp>
      <p:sp>
        <p:nvSpPr>
          <p:cNvPr id="19" name="Text Box 18"/>
          <p:cNvSpPr txBox="1">
            <a:spLocks noChangeArrowheads="1"/>
          </p:cNvSpPr>
          <p:nvPr/>
        </p:nvSpPr>
        <p:spPr bwMode="auto">
          <a:xfrm>
            <a:off x="914400" y="3886200"/>
            <a:ext cx="762000" cy="338554"/>
          </a:xfrm>
          <a:prstGeom prst="rect">
            <a:avLst/>
          </a:prstGeom>
          <a:noFill/>
          <a:ln w="9525">
            <a:noFill/>
            <a:miter lim="800000"/>
            <a:headEnd/>
            <a:tailEnd/>
          </a:ln>
        </p:spPr>
        <p:txBody>
          <a:bodyPr>
            <a:spAutoFit/>
          </a:bodyPr>
          <a:lstStyle/>
          <a:p>
            <a:pPr algn="ctr">
              <a:spcBef>
                <a:spcPct val="50000"/>
              </a:spcBef>
            </a:pPr>
            <a:r>
              <a:rPr lang="el-GR" sz="1600" i="1" dirty="0">
                <a:cs typeface="Arial" pitchFamily="34" charset="0"/>
              </a:rPr>
              <a:t>π</a:t>
            </a:r>
            <a:r>
              <a:rPr lang="en-US" sz="1600" i="1" baseline="-25000" dirty="0">
                <a:cs typeface="Arial" pitchFamily="34" charset="0"/>
              </a:rPr>
              <a:t>0</a:t>
            </a:r>
          </a:p>
        </p:txBody>
      </p:sp>
      <p:sp>
        <p:nvSpPr>
          <p:cNvPr id="20" name="Text Box 19"/>
          <p:cNvSpPr txBox="1">
            <a:spLocks noChangeArrowheads="1"/>
          </p:cNvSpPr>
          <p:nvPr/>
        </p:nvSpPr>
        <p:spPr bwMode="auto">
          <a:xfrm>
            <a:off x="4419600" y="5638800"/>
            <a:ext cx="838200" cy="338554"/>
          </a:xfrm>
          <a:prstGeom prst="rect">
            <a:avLst/>
          </a:prstGeom>
          <a:noFill/>
          <a:ln w="9525">
            <a:noFill/>
            <a:miter lim="800000"/>
            <a:headEnd/>
            <a:tailEnd/>
          </a:ln>
        </p:spPr>
        <p:txBody>
          <a:bodyPr>
            <a:spAutoFit/>
          </a:bodyPr>
          <a:lstStyle/>
          <a:p>
            <a:pPr>
              <a:spcBef>
                <a:spcPct val="50000"/>
              </a:spcBef>
            </a:pPr>
            <a:r>
              <a:rPr lang="en-US" sz="1600" i="1">
                <a:cs typeface="Arial" pitchFamily="34" charset="0"/>
              </a:rPr>
              <a:t>Y</a:t>
            </a:r>
            <a:r>
              <a:rPr lang="en-US" sz="1600" i="1" baseline="-25000">
                <a:cs typeface="Arial" pitchFamily="34" charset="0"/>
              </a:rPr>
              <a:t>0</a:t>
            </a:r>
          </a:p>
        </p:txBody>
      </p:sp>
      <p:sp>
        <p:nvSpPr>
          <p:cNvPr id="21" name="Line 20"/>
          <p:cNvSpPr>
            <a:spLocks noChangeShapeType="1"/>
          </p:cNvSpPr>
          <p:nvPr/>
        </p:nvSpPr>
        <p:spPr bwMode="auto">
          <a:xfrm flipH="1">
            <a:off x="3581400" y="3124200"/>
            <a:ext cx="10668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2" name="AutoShape 13"/>
          <p:cNvSpPr>
            <a:spLocks noChangeArrowheads="1"/>
          </p:cNvSpPr>
          <p:nvPr/>
        </p:nvSpPr>
        <p:spPr bwMode="auto">
          <a:xfrm>
            <a:off x="4724400" y="3124200"/>
            <a:ext cx="381000" cy="990600"/>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lgn="ctr">
              <a:defRPr/>
            </a:pPr>
            <a:r>
              <a:rPr lang="en-US" b="1" dirty="0" smtClean="0">
                <a:cs typeface="Arial" pitchFamily="34" charset="0"/>
              </a:rPr>
              <a:t>A</a:t>
            </a:r>
            <a:endParaRPr lang="en-US" b="1" dirty="0">
              <a:cs typeface="Arial" pitchFamily="34" charset="0"/>
            </a:endParaRPr>
          </a:p>
        </p:txBody>
      </p:sp>
      <p:sp>
        <p:nvSpPr>
          <p:cNvPr id="23" name="AutoShape 13"/>
          <p:cNvSpPr>
            <a:spLocks noChangeArrowheads="1"/>
          </p:cNvSpPr>
          <p:nvPr/>
        </p:nvSpPr>
        <p:spPr bwMode="auto">
          <a:xfrm rot="16200000" flipH="1">
            <a:off x="3886200" y="2362201"/>
            <a:ext cx="381000" cy="990600"/>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vert="vert" wrap="none" anchor="ctr"/>
          <a:lstStyle/>
          <a:p>
            <a:pPr algn="ctr">
              <a:defRPr/>
            </a:pPr>
            <a:r>
              <a:rPr lang="en-US" b="1" dirty="0" smtClean="0">
                <a:cs typeface="Arial" pitchFamily="34" charset="0"/>
              </a:rPr>
              <a:t>B</a:t>
            </a:r>
            <a:endParaRPr lang="en-US" b="1" dirty="0">
              <a:cs typeface="Arial" pitchFamily="34" charset="0"/>
            </a:endParaRPr>
          </a:p>
        </p:txBody>
      </p:sp>
      <p:sp>
        <p:nvSpPr>
          <p:cNvPr id="24" name="Textfeld 23"/>
          <p:cNvSpPr txBox="1"/>
          <p:nvPr/>
        </p:nvSpPr>
        <p:spPr>
          <a:xfrm>
            <a:off x="457199" y="981670"/>
            <a:ext cx="8543925" cy="646331"/>
          </a:xfrm>
          <a:prstGeom prst="rect">
            <a:avLst/>
          </a:prstGeom>
          <a:noFill/>
        </p:spPr>
        <p:txBody>
          <a:bodyPr wrap="square" rtlCol="0">
            <a:spAutoFit/>
          </a:bodyPr>
          <a:lstStyle/>
          <a:p>
            <a:pPr marL="285750" indent="-285750">
              <a:buFont typeface="Wingdings" charset="2"/>
              <a:buChar char="ü"/>
            </a:pPr>
            <a:r>
              <a:rPr lang="en-US" dirty="0"/>
              <a:t>This analysis shows the impact of different inflation levels on Aggregate Demand.</a:t>
            </a:r>
          </a:p>
          <a:p>
            <a:endParaRPr lang="en-US" dirty="0"/>
          </a:p>
        </p:txBody>
      </p:sp>
    </p:spTree>
    <p:extLst>
      <p:ext uri="{BB962C8B-B14F-4D97-AF65-F5344CB8AC3E}">
        <p14:creationId xmlns:p14="http://schemas.microsoft.com/office/powerpoint/2010/main" val="358516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determines the position of the AD curve?</a:t>
            </a:r>
            <a:endParaRPr lang="en-US" dirty="0"/>
          </a:p>
        </p:txBody>
      </p:sp>
      <p:sp>
        <p:nvSpPr>
          <p:cNvPr id="3" name="Inhaltsplatzhalter 2"/>
          <p:cNvSpPr>
            <a:spLocks noGrp="1"/>
          </p:cNvSpPr>
          <p:nvPr>
            <p:ph idx="1"/>
          </p:nvPr>
        </p:nvSpPr>
        <p:spPr/>
        <p:txBody>
          <a:bodyPr/>
          <a:lstStyle/>
          <a:p>
            <a:r>
              <a:rPr lang="en-US" dirty="0" smtClean="0"/>
              <a:t>specific levels of</a:t>
            </a:r>
          </a:p>
          <a:p>
            <a:pPr lvl="1"/>
            <a:r>
              <a:rPr lang="en-US" dirty="0" smtClean="0"/>
              <a:t>government spending</a:t>
            </a:r>
          </a:p>
          <a:p>
            <a:pPr lvl="1"/>
            <a:r>
              <a:rPr lang="en-US" dirty="0" smtClean="0"/>
              <a:t>taxation</a:t>
            </a:r>
          </a:p>
          <a:p>
            <a:pPr lvl="1"/>
            <a:r>
              <a:rPr lang="en-US" dirty="0" smtClean="0"/>
              <a:t>autonomous consumption</a:t>
            </a:r>
          </a:p>
          <a:p>
            <a:pPr lvl="1"/>
            <a:r>
              <a:rPr lang="en-US" dirty="0" smtClean="0"/>
              <a:t>autonomous investment</a:t>
            </a:r>
          </a:p>
          <a:p>
            <a:pPr lvl="1"/>
            <a:r>
              <a:rPr lang="en-US" dirty="0" smtClean="0"/>
              <a:t>autonomous net exports</a:t>
            </a:r>
          </a:p>
          <a:p>
            <a:pPr>
              <a:buFont typeface="Wingdings" charset="2"/>
              <a:buChar char="Ø"/>
            </a:pPr>
            <a:r>
              <a:rPr lang="en-US" dirty="0" smtClean="0"/>
              <a:t>changes in these variables will cause the AD curve to shift</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Tree>
    <p:extLst>
      <p:ext uri="{BB962C8B-B14F-4D97-AF65-F5344CB8AC3E}">
        <p14:creationId xmlns:p14="http://schemas.microsoft.com/office/powerpoint/2010/main" val="376951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13.2  The Effect of Expansionary Fiscal Policy or Increased Confidence on the AD curve</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sp>
        <p:nvSpPr>
          <p:cNvPr id="7" name="Line 3"/>
          <p:cNvSpPr>
            <a:spLocks noChangeShapeType="1"/>
          </p:cNvSpPr>
          <p:nvPr/>
        </p:nvSpPr>
        <p:spPr bwMode="auto">
          <a:xfrm>
            <a:off x="2133600" y="2286000"/>
            <a:ext cx="0" cy="3200400"/>
          </a:xfrm>
          <a:prstGeom prst="line">
            <a:avLst/>
          </a:prstGeom>
          <a:noFill/>
          <a:ln w="28575">
            <a:solidFill>
              <a:schemeClr val="tx1"/>
            </a:solidFill>
            <a:round/>
            <a:headEnd/>
            <a:tailEnd/>
          </a:ln>
        </p:spPr>
        <p:txBody>
          <a:bodyPr/>
          <a:lstStyle/>
          <a:p>
            <a:endParaRPr lang="en-US" dirty="0">
              <a:cs typeface="Arial" pitchFamily="34" charset="0"/>
            </a:endParaRPr>
          </a:p>
        </p:txBody>
      </p:sp>
      <p:grpSp>
        <p:nvGrpSpPr>
          <p:cNvPr id="20" name="Gruppierung 19"/>
          <p:cNvGrpSpPr/>
          <p:nvPr/>
        </p:nvGrpSpPr>
        <p:grpSpPr>
          <a:xfrm>
            <a:off x="608567" y="2523810"/>
            <a:ext cx="5779533" cy="3722132"/>
            <a:chOff x="1535667" y="2286000"/>
            <a:chExt cx="5779533" cy="3722132"/>
          </a:xfrm>
        </p:grpSpPr>
        <p:sp>
          <p:nvSpPr>
            <p:cNvPr id="6" name="Line 2"/>
            <p:cNvSpPr>
              <a:spLocks noChangeShapeType="1"/>
            </p:cNvSpPr>
            <p:nvPr/>
          </p:nvSpPr>
          <p:spPr bwMode="auto">
            <a:xfrm>
              <a:off x="3200400" y="2819400"/>
              <a:ext cx="2667000" cy="2209800"/>
            </a:xfrm>
            <a:prstGeom prst="line">
              <a:avLst/>
            </a:prstGeom>
            <a:noFill/>
            <a:ln w="63500">
              <a:solidFill>
                <a:schemeClr val="tx1"/>
              </a:solidFill>
              <a:round/>
              <a:headEnd/>
              <a:tailEnd/>
            </a:ln>
          </p:spPr>
          <p:txBody>
            <a:bodyPr/>
            <a:lstStyle/>
            <a:p>
              <a:endParaRPr lang="en-US">
                <a:cs typeface="Arial" pitchFamily="34" charset="0"/>
              </a:endParaRPr>
            </a:p>
          </p:txBody>
        </p:sp>
        <p:sp>
          <p:nvSpPr>
            <p:cNvPr id="8" name="Line 4"/>
            <p:cNvSpPr>
              <a:spLocks noChangeShapeType="1"/>
            </p:cNvSpPr>
            <p:nvPr/>
          </p:nvSpPr>
          <p:spPr bwMode="auto">
            <a:xfrm>
              <a:off x="2133600" y="5486400"/>
              <a:ext cx="45720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9" name="Text Box 5"/>
            <p:cNvSpPr txBox="1">
              <a:spLocks noChangeArrowheads="1"/>
            </p:cNvSpPr>
            <p:nvPr/>
          </p:nvSpPr>
          <p:spPr bwMode="auto">
            <a:xfrm>
              <a:off x="3505200" y="5638800"/>
              <a:ext cx="1676400" cy="369332"/>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Output (</a:t>
              </a:r>
              <a:r>
                <a:rPr lang="en-US" b="1" i="1" dirty="0">
                  <a:cs typeface="Arial" pitchFamily="34" charset="0"/>
                </a:rPr>
                <a:t>Y </a:t>
              </a:r>
              <a:r>
                <a:rPr lang="en-US" b="1" dirty="0">
                  <a:cs typeface="Arial" pitchFamily="34" charset="0"/>
                </a:rPr>
                <a:t>)</a:t>
              </a:r>
            </a:p>
          </p:txBody>
        </p:sp>
        <p:sp>
          <p:nvSpPr>
            <p:cNvPr id="10" name="Text Box 6"/>
            <p:cNvSpPr txBox="1">
              <a:spLocks noChangeArrowheads="1"/>
            </p:cNvSpPr>
            <p:nvPr/>
          </p:nvSpPr>
          <p:spPr bwMode="auto">
            <a:xfrm rot="16200000">
              <a:off x="691633" y="3663434"/>
              <a:ext cx="2057400" cy="369332"/>
            </a:xfrm>
            <a:prstGeom prst="rect">
              <a:avLst/>
            </a:prstGeom>
            <a:noFill/>
            <a:ln w="9525">
              <a:noFill/>
              <a:miter lim="800000"/>
              <a:headEnd/>
              <a:tailEnd/>
            </a:ln>
          </p:spPr>
          <p:txBody>
            <a:bodyPr wrap="square">
              <a:spAutoFit/>
            </a:bodyPr>
            <a:lstStyle/>
            <a:p>
              <a:pPr>
                <a:spcBef>
                  <a:spcPct val="50000"/>
                </a:spcBef>
              </a:pPr>
              <a:r>
                <a:rPr lang="en-US" b="1" dirty="0">
                  <a:cs typeface="Arial" pitchFamily="34" charset="0"/>
                </a:rPr>
                <a:t>Inflation rate (</a:t>
              </a:r>
              <a:r>
                <a:rPr lang="el-GR" b="1" i="1" dirty="0">
                  <a:cs typeface="Arial" pitchFamily="34" charset="0"/>
                </a:rPr>
                <a:t>π</a:t>
              </a:r>
              <a:r>
                <a:rPr lang="en-US" b="1" i="1" dirty="0">
                  <a:cs typeface="Arial" pitchFamily="34" charset="0"/>
                </a:rPr>
                <a:t> </a:t>
              </a:r>
              <a:r>
                <a:rPr lang="en-US" b="1" dirty="0">
                  <a:cs typeface="Arial" pitchFamily="34" charset="0"/>
                </a:rPr>
                <a:t>)</a:t>
              </a:r>
              <a:endParaRPr lang="el-GR" b="1" dirty="0">
                <a:cs typeface="Arial" pitchFamily="34" charset="0"/>
              </a:endParaRPr>
            </a:p>
          </p:txBody>
        </p:sp>
        <p:sp>
          <p:nvSpPr>
            <p:cNvPr id="11" name="Text Box 7"/>
            <p:cNvSpPr txBox="1">
              <a:spLocks noChangeArrowheads="1"/>
            </p:cNvSpPr>
            <p:nvPr/>
          </p:nvSpPr>
          <p:spPr bwMode="auto">
            <a:xfrm>
              <a:off x="6019800" y="4800600"/>
              <a:ext cx="1143000" cy="457200"/>
            </a:xfrm>
            <a:prstGeom prst="rect">
              <a:avLst/>
            </a:prstGeom>
            <a:noFill/>
            <a:ln w="9525">
              <a:noFill/>
              <a:miter lim="800000"/>
              <a:headEnd/>
              <a:tailEnd/>
            </a:ln>
          </p:spPr>
          <p:txBody>
            <a:bodyPr>
              <a:spAutoFit/>
            </a:bodyPr>
            <a:lstStyle/>
            <a:p>
              <a:pPr>
                <a:spcBef>
                  <a:spcPct val="50000"/>
                </a:spcBef>
              </a:pPr>
              <a:r>
                <a:rPr lang="en-US" sz="2400" dirty="0" smtClean="0">
                  <a:cs typeface="Arial" pitchFamily="34" charset="0"/>
                </a:rPr>
                <a:t>AD</a:t>
              </a:r>
              <a:r>
                <a:rPr lang="en-US" sz="2400" baseline="-25000" dirty="0" smtClean="0">
                  <a:cs typeface="Arial" pitchFamily="34" charset="0"/>
                </a:rPr>
                <a:t>0</a:t>
              </a:r>
              <a:endParaRPr lang="en-US" sz="2400" baseline="-25000" dirty="0">
                <a:cs typeface="Arial" pitchFamily="34" charset="0"/>
              </a:endParaRPr>
            </a:p>
          </p:txBody>
        </p:sp>
        <p:sp>
          <p:nvSpPr>
            <p:cNvPr id="12" name="Line 8"/>
            <p:cNvSpPr>
              <a:spLocks noChangeShapeType="1"/>
            </p:cNvSpPr>
            <p:nvPr/>
          </p:nvSpPr>
          <p:spPr bwMode="auto">
            <a:xfrm>
              <a:off x="3810000" y="2286000"/>
              <a:ext cx="2133600" cy="1676400"/>
            </a:xfrm>
            <a:prstGeom prst="line">
              <a:avLst/>
            </a:prstGeom>
            <a:noFill/>
            <a:ln w="63500">
              <a:solidFill>
                <a:schemeClr val="tx2"/>
              </a:solidFill>
              <a:round/>
              <a:headEnd/>
              <a:tailEnd/>
            </a:ln>
          </p:spPr>
          <p:txBody>
            <a:bodyPr/>
            <a:lstStyle/>
            <a:p>
              <a:endParaRPr lang="en-US">
                <a:cs typeface="Arial" pitchFamily="34" charset="0"/>
              </a:endParaRPr>
            </a:p>
          </p:txBody>
        </p:sp>
        <p:sp>
          <p:nvSpPr>
            <p:cNvPr id="13" name="Text Box 9"/>
            <p:cNvSpPr txBox="1">
              <a:spLocks noChangeArrowheads="1"/>
            </p:cNvSpPr>
            <p:nvPr/>
          </p:nvSpPr>
          <p:spPr bwMode="auto">
            <a:xfrm>
              <a:off x="6096000" y="3733800"/>
              <a:ext cx="1219200" cy="457200"/>
            </a:xfrm>
            <a:prstGeom prst="rect">
              <a:avLst/>
            </a:prstGeom>
            <a:noFill/>
            <a:ln w="9525">
              <a:noFill/>
              <a:miter lim="800000"/>
              <a:headEnd/>
              <a:tailEnd/>
            </a:ln>
          </p:spPr>
          <p:txBody>
            <a:bodyPr>
              <a:spAutoFit/>
            </a:bodyPr>
            <a:lstStyle/>
            <a:p>
              <a:pPr>
                <a:spcBef>
                  <a:spcPct val="50000"/>
                </a:spcBef>
              </a:pPr>
              <a:r>
                <a:rPr lang="en-US" sz="2400" dirty="0" smtClean="0">
                  <a:cs typeface="Arial" pitchFamily="34" charset="0"/>
                </a:rPr>
                <a:t>AD</a:t>
              </a:r>
              <a:r>
                <a:rPr lang="en-US" sz="2400" baseline="-25000" dirty="0" smtClean="0">
                  <a:cs typeface="Arial" pitchFamily="34" charset="0"/>
                </a:rPr>
                <a:t>1</a:t>
              </a:r>
              <a:endParaRPr lang="en-US" sz="2400" baseline="-25000" dirty="0">
                <a:cs typeface="Arial" pitchFamily="34" charset="0"/>
              </a:endParaRPr>
            </a:p>
          </p:txBody>
        </p:sp>
        <p:sp>
          <p:nvSpPr>
            <p:cNvPr id="14" name="Line 10"/>
            <p:cNvSpPr>
              <a:spLocks noChangeShapeType="1"/>
            </p:cNvSpPr>
            <p:nvPr/>
          </p:nvSpPr>
          <p:spPr bwMode="auto">
            <a:xfrm>
              <a:off x="4114800" y="3581400"/>
              <a:ext cx="0" cy="19050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Line 11"/>
            <p:cNvSpPr>
              <a:spLocks noChangeShapeType="1"/>
            </p:cNvSpPr>
            <p:nvPr/>
          </p:nvSpPr>
          <p:spPr bwMode="auto">
            <a:xfrm flipH="1">
              <a:off x="2133600" y="3581400"/>
              <a:ext cx="19812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6" name="Line 12"/>
            <p:cNvSpPr>
              <a:spLocks noChangeShapeType="1"/>
            </p:cNvSpPr>
            <p:nvPr/>
          </p:nvSpPr>
          <p:spPr bwMode="auto">
            <a:xfrm>
              <a:off x="5410200" y="3505200"/>
              <a:ext cx="0" cy="19050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7" name="AutoShape 13"/>
            <p:cNvSpPr>
              <a:spLocks noChangeArrowheads="1"/>
            </p:cNvSpPr>
            <p:nvPr/>
          </p:nvSpPr>
          <p:spPr bwMode="auto">
            <a:xfrm rot="5400000">
              <a:off x="4572000" y="3048000"/>
              <a:ext cx="381000" cy="990600"/>
            </a:xfrm>
            <a:prstGeom prst="upArrow">
              <a:avLst>
                <a:gd name="adj1" fmla="val 50000"/>
                <a:gd name="adj2" fmla="val 6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defRPr/>
              </a:pPr>
              <a:endParaRPr lang="en-US">
                <a:cs typeface="Arial" pitchFamily="34" charset="0"/>
              </a:endParaRPr>
            </a:p>
          </p:txBody>
        </p:sp>
      </p:grpSp>
      <p:sp>
        <p:nvSpPr>
          <p:cNvPr id="18" name="Textfeld 17"/>
          <p:cNvSpPr txBox="1"/>
          <p:nvPr/>
        </p:nvSpPr>
        <p:spPr>
          <a:xfrm>
            <a:off x="415370" y="1286648"/>
            <a:ext cx="7703660" cy="923330"/>
          </a:xfrm>
          <a:prstGeom prst="rect">
            <a:avLst/>
          </a:prstGeom>
          <a:noFill/>
        </p:spPr>
        <p:txBody>
          <a:bodyPr wrap="square" rtlCol="0">
            <a:spAutoFit/>
          </a:bodyPr>
          <a:lstStyle/>
          <a:p>
            <a:pPr marL="285750" indent="-285750">
              <a:buFont typeface="Wingdings" charset="2"/>
              <a:buChar char="ü"/>
            </a:pPr>
            <a:r>
              <a:rPr lang="en-US" dirty="0"/>
              <a:t>If government spending increases, taxes decrease, consumers or investors become more confident, or net exports increase, demand for goods in the economy </a:t>
            </a:r>
          </a:p>
        </p:txBody>
      </p:sp>
      <p:sp>
        <p:nvSpPr>
          <p:cNvPr id="19" name="Textfeld 18"/>
          <p:cNvSpPr txBox="1"/>
          <p:nvPr/>
        </p:nvSpPr>
        <p:spPr>
          <a:xfrm>
            <a:off x="610287" y="252381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3914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What happens if central banks </a:t>
            </a:r>
            <a:r>
              <a:rPr lang="en-US" dirty="0"/>
              <a:t>c</a:t>
            </a:r>
            <a:r>
              <a:rPr lang="en-US" dirty="0" smtClean="0"/>
              <a:t>hange </a:t>
            </a:r>
            <a:r>
              <a:rPr lang="en-US" dirty="0"/>
              <a:t>t</a:t>
            </a:r>
            <a:r>
              <a:rPr lang="en-US" dirty="0" smtClean="0"/>
              <a:t>heir </a:t>
            </a:r>
            <a:r>
              <a:rPr lang="en-US" dirty="0"/>
              <a:t>p</a:t>
            </a:r>
            <a:r>
              <a:rPr lang="en-US" dirty="0" smtClean="0"/>
              <a:t>olicy?</a:t>
            </a:r>
            <a:endParaRPr lang="en-US" dirty="0"/>
          </a:p>
        </p:txBody>
      </p:sp>
      <p:sp>
        <p:nvSpPr>
          <p:cNvPr id="3" name="Inhaltsplatzhalter 2"/>
          <p:cNvSpPr>
            <a:spLocks noGrp="1"/>
          </p:cNvSpPr>
          <p:nvPr>
            <p:ph idx="1"/>
          </p:nvPr>
        </p:nvSpPr>
        <p:spPr/>
        <p:txBody>
          <a:bodyPr/>
          <a:lstStyle/>
          <a:p>
            <a:r>
              <a:rPr lang="en-US" dirty="0"/>
              <a:t>a</a:t>
            </a:r>
            <a:r>
              <a:rPr lang="en-US" dirty="0" smtClean="0"/>
              <a:t>ctive form of central bank intervention:</a:t>
            </a:r>
          </a:p>
          <a:p>
            <a:pPr lvl="1"/>
            <a:r>
              <a:rPr lang="en-US" dirty="0" smtClean="0"/>
              <a:t>changing inflation target</a:t>
            </a:r>
          </a:p>
          <a:p>
            <a:pPr lvl="1"/>
            <a:r>
              <a:rPr lang="en-US" dirty="0" smtClean="0"/>
              <a:t>focus on fighting unemployment</a:t>
            </a:r>
          </a:p>
          <a:p>
            <a:pPr>
              <a:buFont typeface="Wingdings" charset="2"/>
              <a:buChar char="Ø"/>
            </a:pPr>
            <a:r>
              <a:rPr lang="en-US" dirty="0"/>
              <a:t>s</a:t>
            </a:r>
            <a:r>
              <a:rPr lang="en-US" dirty="0" smtClean="0"/>
              <a:t>ame level of inflation would result in higher (lower) real interest rates set by the central bank</a:t>
            </a:r>
          </a:p>
          <a:p>
            <a:pPr>
              <a:buFont typeface="Wingdings" charset="2"/>
              <a:buChar char="Ø"/>
            </a:pPr>
            <a:r>
              <a:rPr lang="en-US" dirty="0" smtClean="0"/>
              <a:t>dampening (increasing) investment and shift the AD curve</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Tree>
    <p:extLst>
      <p:ext uri="{BB962C8B-B14F-4D97-AF65-F5344CB8AC3E}">
        <p14:creationId xmlns:p14="http://schemas.microsoft.com/office/powerpoint/2010/main" val="1509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Capacity and the Aggregate Supply Curve</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32779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13.3 The </a:t>
            </a:r>
            <a:r>
              <a:rPr lang="en-US" dirty="0" smtClean="0"/>
              <a:t>Aggregate Supply </a:t>
            </a:r>
            <a:r>
              <a:rPr lang="en-US" dirty="0"/>
              <a:t>c</a:t>
            </a:r>
            <a:r>
              <a:rPr lang="en-US" dirty="0" smtClean="0"/>
              <a:t>urve</a:t>
            </a:r>
            <a:r>
              <a:rPr lang="en-US" b="0" dirty="0"/>
              <a:t/>
            </a:r>
            <a:br>
              <a:rPr lang="en-US" b="0"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grpSp>
        <p:nvGrpSpPr>
          <p:cNvPr id="27" name="Gruppierung 26"/>
          <p:cNvGrpSpPr>
            <a:grpSpLocks noChangeAspect="1"/>
          </p:cNvGrpSpPr>
          <p:nvPr/>
        </p:nvGrpSpPr>
        <p:grpSpPr>
          <a:xfrm>
            <a:off x="797172" y="1600206"/>
            <a:ext cx="6839994" cy="4844413"/>
            <a:chOff x="882135" y="1066800"/>
            <a:chExt cx="7423665" cy="5257800"/>
          </a:xfrm>
        </p:grpSpPr>
        <p:sp>
          <p:nvSpPr>
            <p:cNvPr id="6" name="Rectangle 2"/>
            <p:cNvSpPr>
              <a:spLocks noChangeArrowheads="1"/>
            </p:cNvSpPr>
            <p:nvPr/>
          </p:nvSpPr>
          <p:spPr bwMode="auto">
            <a:xfrm>
              <a:off x="4267200" y="2209800"/>
              <a:ext cx="609600" cy="32766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7" name="Line 3"/>
            <p:cNvSpPr>
              <a:spLocks noChangeShapeType="1"/>
            </p:cNvSpPr>
            <p:nvPr/>
          </p:nvSpPr>
          <p:spPr bwMode="auto">
            <a:xfrm>
              <a:off x="1524000" y="1905000"/>
              <a:ext cx="0" cy="3581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Line 4"/>
            <p:cNvSpPr>
              <a:spLocks noChangeShapeType="1"/>
            </p:cNvSpPr>
            <p:nvPr/>
          </p:nvSpPr>
          <p:spPr bwMode="auto">
            <a:xfrm>
              <a:off x="1524000" y="54864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9" name="Text Box 5"/>
            <p:cNvSpPr txBox="1">
              <a:spLocks noChangeArrowheads="1"/>
            </p:cNvSpPr>
            <p:nvPr/>
          </p:nvSpPr>
          <p:spPr bwMode="auto">
            <a:xfrm>
              <a:off x="5486400" y="5638800"/>
              <a:ext cx="1676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latin typeface="+mn-lt"/>
                  <a:cs typeface="Arial" pitchFamily="34" charset="0"/>
                </a:rPr>
                <a:t>Output (</a:t>
              </a:r>
              <a:r>
                <a:rPr lang="en-US" b="1" i="1" dirty="0">
                  <a:latin typeface="+mn-lt"/>
                  <a:cs typeface="Arial" pitchFamily="34" charset="0"/>
                </a:rPr>
                <a:t>Y </a:t>
              </a:r>
              <a:r>
                <a:rPr lang="en-US" b="1" dirty="0">
                  <a:latin typeface="+mn-lt"/>
                  <a:cs typeface="Arial" pitchFamily="34" charset="0"/>
                </a:rPr>
                <a:t>)</a:t>
              </a:r>
            </a:p>
          </p:txBody>
        </p:sp>
        <p:sp>
          <p:nvSpPr>
            <p:cNvPr id="10" name="Text Box 6"/>
            <p:cNvSpPr txBox="1">
              <a:spLocks noChangeArrowheads="1"/>
            </p:cNvSpPr>
            <p:nvPr/>
          </p:nvSpPr>
          <p:spPr bwMode="auto">
            <a:xfrm rot="16200000">
              <a:off x="-228599" y="2939533"/>
              <a:ext cx="2590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latin typeface="+mn-lt"/>
                  <a:cs typeface="Arial" pitchFamily="34" charset="0"/>
                </a:rPr>
                <a:t>Inflation rate (</a:t>
              </a:r>
              <a:r>
                <a:rPr lang="el-GR" b="1" i="1" dirty="0">
                  <a:latin typeface="+mn-lt"/>
                  <a:cs typeface="Arial" pitchFamily="34" charset="0"/>
                </a:rPr>
                <a:t>π</a:t>
              </a:r>
              <a:r>
                <a:rPr lang="en-US" b="1" i="1" dirty="0">
                  <a:latin typeface="+mn-lt"/>
                  <a:cs typeface="Arial" pitchFamily="34" charset="0"/>
                </a:rPr>
                <a:t> </a:t>
              </a:r>
              <a:r>
                <a:rPr lang="en-US" b="1" dirty="0">
                  <a:latin typeface="+mn-lt"/>
                  <a:cs typeface="Arial" pitchFamily="34" charset="0"/>
                </a:rPr>
                <a:t>)</a:t>
              </a:r>
              <a:endParaRPr lang="el-GR" b="1" dirty="0">
                <a:latin typeface="+mn-lt"/>
                <a:cs typeface="Arial" pitchFamily="34" charset="0"/>
              </a:endParaRPr>
            </a:p>
          </p:txBody>
        </p:sp>
        <p:sp>
          <p:nvSpPr>
            <p:cNvPr id="11" name="Text Box 7"/>
            <p:cNvSpPr txBox="1">
              <a:spLocks noChangeArrowheads="1"/>
            </p:cNvSpPr>
            <p:nvPr/>
          </p:nvSpPr>
          <p:spPr bwMode="auto">
            <a:xfrm>
              <a:off x="5257800" y="1905000"/>
              <a:ext cx="304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b="1" dirty="0">
                  <a:latin typeface="+mn-lt"/>
                  <a:cs typeface="Arial" pitchFamily="34" charset="0"/>
                </a:rPr>
                <a:t>Aggregate Supply </a:t>
              </a:r>
              <a:r>
                <a:rPr lang="en-US" b="1" dirty="0" smtClean="0">
                  <a:latin typeface="+mn-lt"/>
                  <a:cs typeface="Arial" pitchFamily="34" charset="0"/>
                </a:rPr>
                <a:t>(AS)</a:t>
              </a:r>
              <a:endParaRPr lang="en-US" b="1" baseline="-25000" dirty="0">
                <a:latin typeface="+mn-lt"/>
                <a:cs typeface="Arial" pitchFamily="34" charset="0"/>
              </a:endParaRPr>
            </a:p>
          </p:txBody>
        </p:sp>
        <p:sp>
          <p:nvSpPr>
            <p:cNvPr id="12" name="Text Box 8"/>
            <p:cNvSpPr txBox="1">
              <a:spLocks noChangeArrowheads="1"/>
            </p:cNvSpPr>
            <p:nvPr/>
          </p:nvSpPr>
          <p:spPr bwMode="auto">
            <a:xfrm>
              <a:off x="5715000" y="4495800"/>
              <a:ext cx="15240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Maximum Capacity</a:t>
              </a:r>
              <a:endParaRPr lang="en-US" baseline="30000" dirty="0">
                <a:latin typeface="+mn-lt"/>
                <a:cs typeface="Arial" pitchFamily="34" charset="0"/>
              </a:endParaRPr>
            </a:p>
          </p:txBody>
        </p:sp>
        <p:sp>
          <p:nvSpPr>
            <p:cNvPr id="13" name="Line 10"/>
            <p:cNvSpPr>
              <a:spLocks noChangeShapeType="1"/>
            </p:cNvSpPr>
            <p:nvPr/>
          </p:nvSpPr>
          <p:spPr bwMode="auto">
            <a:xfrm>
              <a:off x="5181600" y="2133600"/>
              <a:ext cx="0" cy="33528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4" name="Text Box 13"/>
            <p:cNvSpPr txBox="1">
              <a:spLocks noChangeArrowheads="1"/>
            </p:cNvSpPr>
            <p:nvPr/>
          </p:nvSpPr>
          <p:spPr bwMode="auto">
            <a:xfrm>
              <a:off x="4419600" y="58674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latin typeface="+mn-lt"/>
                  <a:cs typeface="Arial" pitchFamily="34" charset="0"/>
                </a:rPr>
                <a:t>Y*</a:t>
              </a:r>
              <a:endParaRPr lang="en-US" sz="2400" baseline="-25000">
                <a:latin typeface="+mn-lt"/>
                <a:cs typeface="Arial" pitchFamily="34" charset="0"/>
              </a:endParaRPr>
            </a:p>
          </p:txBody>
        </p:sp>
        <p:sp>
          <p:nvSpPr>
            <p:cNvPr id="15" name="AutoShape 21"/>
            <p:cNvSpPr>
              <a:spLocks/>
            </p:cNvSpPr>
            <p:nvPr/>
          </p:nvSpPr>
          <p:spPr bwMode="auto">
            <a:xfrm rot="16200000">
              <a:off x="4457700" y="5372100"/>
              <a:ext cx="228600" cy="609600"/>
            </a:xfrm>
            <a:prstGeom prst="leftBrace">
              <a:avLst>
                <a:gd name="adj1" fmla="val 22222"/>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6" name="AutoShape 22"/>
            <p:cNvSpPr>
              <a:spLocks/>
            </p:cNvSpPr>
            <p:nvPr/>
          </p:nvSpPr>
          <p:spPr bwMode="auto">
            <a:xfrm rot="16200000">
              <a:off x="3124200" y="1143000"/>
              <a:ext cx="228600" cy="1905000"/>
            </a:xfrm>
            <a:prstGeom prst="rightBrace">
              <a:avLst>
                <a:gd name="adj1" fmla="val 55556"/>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7" name="Text Box 24"/>
            <p:cNvSpPr txBox="1">
              <a:spLocks noChangeArrowheads="1"/>
            </p:cNvSpPr>
            <p:nvPr/>
          </p:nvSpPr>
          <p:spPr bwMode="auto">
            <a:xfrm>
              <a:off x="1905000" y="1560477"/>
              <a:ext cx="25500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Unemployment</a:t>
              </a:r>
              <a:endParaRPr lang="en-US" dirty="0">
                <a:latin typeface="+mn-lt"/>
                <a:cs typeface="Arial" pitchFamily="34" charset="0"/>
              </a:endParaRPr>
            </a:p>
          </p:txBody>
        </p:sp>
        <p:sp>
          <p:nvSpPr>
            <p:cNvPr id="18" name="Line 26"/>
            <p:cNvSpPr>
              <a:spLocks noChangeShapeType="1"/>
            </p:cNvSpPr>
            <p:nvPr/>
          </p:nvSpPr>
          <p:spPr bwMode="auto">
            <a:xfrm flipH="1" flipV="1">
              <a:off x="5257800" y="4419600"/>
              <a:ext cx="533400" cy="1524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7"/>
            <p:cNvSpPr>
              <a:spLocks noChangeArrowheads="1"/>
            </p:cNvSpPr>
            <p:nvPr/>
          </p:nvSpPr>
          <p:spPr bwMode="auto">
            <a:xfrm>
              <a:off x="4267200" y="1371600"/>
              <a:ext cx="1066800" cy="8382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Text Box 25"/>
            <p:cNvSpPr txBox="1">
              <a:spLocks noChangeArrowheads="1"/>
            </p:cNvSpPr>
            <p:nvPr/>
          </p:nvSpPr>
          <p:spPr bwMode="auto">
            <a:xfrm>
              <a:off x="4572000" y="1066800"/>
              <a:ext cx="1066800" cy="91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atin typeface="+mn-lt"/>
                  <a:cs typeface="Arial" pitchFamily="34" charset="0"/>
                </a:rPr>
                <a:t>Wage-Price Spiral</a:t>
              </a:r>
            </a:p>
          </p:txBody>
        </p:sp>
        <p:sp>
          <p:nvSpPr>
            <p:cNvPr id="21" name="AutoShape 23"/>
            <p:cNvSpPr>
              <a:spLocks/>
            </p:cNvSpPr>
            <p:nvPr/>
          </p:nvSpPr>
          <p:spPr bwMode="auto">
            <a:xfrm rot="16200000">
              <a:off x="4914900" y="1943100"/>
              <a:ext cx="152400" cy="228600"/>
            </a:xfrm>
            <a:prstGeom prst="rightBrace">
              <a:avLst>
                <a:gd name="adj1" fmla="val 1250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grpSp>
          <p:nvGrpSpPr>
            <p:cNvPr id="22" name="Group 17"/>
            <p:cNvGrpSpPr>
              <a:grpSpLocks/>
            </p:cNvGrpSpPr>
            <p:nvPr/>
          </p:nvGrpSpPr>
          <p:grpSpPr bwMode="auto">
            <a:xfrm>
              <a:off x="3047757" y="2195111"/>
              <a:ext cx="2041525" cy="2514600"/>
              <a:chOff x="1546" y="1392"/>
              <a:chExt cx="1286" cy="1632"/>
            </a:xfrm>
          </p:grpSpPr>
          <p:sp>
            <p:nvSpPr>
              <p:cNvPr id="23" name="Arc 18"/>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24" name="Line 19"/>
              <p:cNvSpPr>
                <a:spLocks noChangeShapeType="1"/>
              </p:cNvSpPr>
              <p:nvPr/>
            </p:nvSpPr>
            <p:spPr bwMode="auto">
              <a:xfrm flipH="1">
                <a:off x="1546" y="3024"/>
                <a:ext cx="422"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5" name="Line 20"/>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26" name="Bogen 25"/>
            <p:cNvSpPr/>
            <p:nvPr/>
          </p:nvSpPr>
          <p:spPr>
            <a:xfrm flipH="1">
              <a:off x="2454517" y="4709711"/>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28" name="Textfeld 27"/>
          <p:cNvSpPr txBox="1"/>
          <p:nvPr/>
        </p:nvSpPr>
        <p:spPr>
          <a:xfrm>
            <a:off x="457200" y="991215"/>
            <a:ext cx="8051800" cy="1200329"/>
          </a:xfrm>
          <a:prstGeom prst="rect">
            <a:avLst/>
          </a:prstGeom>
          <a:noFill/>
        </p:spPr>
        <p:txBody>
          <a:bodyPr wrap="square" rtlCol="0">
            <a:spAutoFit/>
          </a:bodyPr>
          <a:lstStyle/>
          <a:p>
            <a:pPr marL="285750" indent="-285750">
              <a:buFont typeface="Wingdings" charset="2"/>
              <a:buChar char="ü"/>
            </a:pPr>
            <a:r>
              <a:rPr lang="en-US" dirty="0"/>
              <a:t>As the economy approaches its maximum capacity, inflation levels tend to rise as excessive demand for workers, goods and services, and production inputs pushes up wages and prices.</a:t>
            </a:r>
            <a:endParaRPr lang="en-US" b="1" dirty="0"/>
          </a:p>
          <a:p>
            <a:endParaRPr lang="en-US" dirty="0"/>
          </a:p>
        </p:txBody>
      </p:sp>
    </p:spTree>
    <p:extLst>
      <p:ext uri="{BB962C8B-B14F-4D97-AF65-F5344CB8AC3E}">
        <p14:creationId xmlns:p14="http://schemas.microsoft.com/office/powerpoint/2010/main" val="61656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Aggregate Supply </a:t>
            </a:r>
            <a:r>
              <a:rPr lang="en-US" dirty="0"/>
              <a:t>c</a:t>
            </a:r>
            <a:r>
              <a:rPr lang="en-US" dirty="0" smtClean="0"/>
              <a:t>urve </a:t>
            </a:r>
            <a:r>
              <a:rPr lang="en-US" dirty="0"/>
              <a:t>a</a:t>
            </a:r>
            <a:r>
              <a:rPr lang="en-US" dirty="0" smtClean="0"/>
              <a:t>t </a:t>
            </a:r>
            <a:r>
              <a:rPr lang="en-US" dirty="0"/>
              <a:t>h</a:t>
            </a:r>
            <a:r>
              <a:rPr lang="en-US" dirty="0" smtClean="0"/>
              <a:t>igh </a:t>
            </a:r>
            <a:r>
              <a:rPr lang="en-US" dirty="0"/>
              <a:t>o</a:t>
            </a:r>
            <a:r>
              <a:rPr lang="en-US" dirty="0" smtClean="0"/>
              <a:t>utput </a:t>
            </a:r>
            <a:r>
              <a:rPr lang="en-US" dirty="0"/>
              <a:t>l</a:t>
            </a:r>
            <a:r>
              <a:rPr lang="en-US" dirty="0" smtClean="0"/>
              <a:t>evels</a:t>
            </a:r>
            <a:endParaRPr lang="en-US" dirty="0"/>
          </a:p>
        </p:txBody>
      </p:sp>
      <p:sp>
        <p:nvSpPr>
          <p:cNvPr id="3" name="Inhaltsplatzhalter 2"/>
          <p:cNvSpPr>
            <a:spLocks noGrp="1"/>
          </p:cNvSpPr>
          <p:nvPr>
            <p:ph idx="1"/>
          </p:nvPr>
        </p:nvSpPr>
        <p:spPr/>
        <p:txBody>
          <a:bodyPr/>
          <a:lstStyle/>
          <a:p>
            <a:r>
              <a:rPr lang="de-DE" b="1" dirty="0" err="1"/>
              <a:t>maximum</a:t>
            </a:r>
            <a:r>
              <a:rPr lang="de-DE" b="1" dirty="0"/>
              <a:t> </a:t>
            </a:r>
            <a:r>
              <a:rPr lang="de-DE" b="1" dirty="0" err="1"/>
              <a:t>capacity</a:t>
            </a:r>
            <a:r>
              <a:rPr lang="de-DE" b="1" dirty="0"/>
              <a:t> </a:t>
            </a:r>
            <a:r>
              <a:rPr lang="de-DE" b="1" dirty="0" err="1"/>
              <a:t>output</a:t>
            </a:r>
            <a:r>
              <a:rPr lang="de-DE" b="1" dirty="0"/>
              <a:t>: </a:t>
            </a:r>
            <a:r>
              <a:rPr lang="de-DE" dirty="0" err="1"/>
              <a:t>the</a:t>
            </a:r>
            <a:r>
              <a:rPr lang="de-DE" dirty="0"/>
              <a:t> </a:t>
            </a:r>
            <a:r>
              <a:rPr lang="de-DE" dirty="0" err="1"/>
              <a:t>level</a:t>
            </a:r>
            <a:r>
              <a:rPr lang="de-DE" dirty="0"/>
              <a:t> </a:t>
            </a:r>
            <a:r>
              <a:rPr lang="de-DE" dirty="0" err="1"/>
              <a:t>of</a:t>
            </a:r>
            <a:r>
              <a:rPr lang="de-DE" dirty="0"/>
              <a:t> </a:t>
            </a:r>
            <a:r>
              <a:rPr lang="de-DE" dirty="0" err="1"/>
              <a:t>output</a:t>
            </a:r>
            <a:r>
              <a:rPr lang="de-DE" dirty="0"/>
              <a:t> an </a:t>
            </a:r>
            <a:r>
              <a:rPr lang="de-DE" dirty="0" err="1"/>
              <a:t>economy</a:t>
            </a:r>
            <a:r>
              <a:rPr lang="de-DE" dirty="0"/>
              <a:t> </a:t>
            </a:r>
            <a:r>
              <a:rPr lang="de-DE" dirty="0" err="1"/>
              <a:t>would</a:t>
            </a:r>
            <a:r>
              <a:rPr lang="de-DE" dirty="0"/>
              <a:t> </a:t>
            </a:r>
            <a:r>
              <a:rPr lang="de-DE" dirty="0" err="1"/>
              <a:t>produce</a:t>
            </a:r>
            <a:r>
              <a:rPr lang="de-DE" dirty="0"/>
              <a:t> </a:t>
            </a:r>
            <a:r>
              <a:rPr lang="de-DE" dirty="0" err="1"/>
              <a:t>if</a:t>
            </a:r>
            <a:r>
              <a:rPr lang="de-DE" dirty="0"/>
              <a:t> </a:t>
            </a:r>
            <a:r>
              <a:rPr lang="de-DE" dirty="0" err="1"/>
              <a:t>every</a:t>
            </a:r>
            <a:r>
              <a:rPr lang="de-DE" dirty="0"/>
              <a:t> </a:t>
            </a:r>
            <a:r>
              <a:rPr lang="de-DE" dirty="0" err="1"/>
              <a:t>resource</a:t>
            </a:r>
            <a:r>
              <a:rPr lang="de-DE" dirty="0"/>
              <a:t> in </a:t>
            </a:r>
            <a:r>
              <a:rPr lang="de-DE" dirty="0" err="1"/>
              <a:t>the</a:t>
            </a:r>
            <a:r>
              <a:rPr lang="de-DE" dirty="0"/>
              <a:t> </a:t>
            </a:r>
            <a:r>
              <a:rPr lang="de-DE" dirty="0" err="1"/>
              <a:t>economy</a:t>
            </a:r>
            <a:r>
              <a:rPr lang="de-DE" dirty="0"/>
              <a:t> </a:t>
            </a:r>
            <a:r>
              <a:rPr lang="de-DE" dirty="0" err="1"/>
              <a:t>were</a:t>
            </a:r>
            <a:r>
              <a:rPr lang="de-DE" dirty="0"/>
              <a:t> </a:t>
            </a:r>
            <a:r>
              <a:rPr lang="de-DE" dirty="0" err="1"/>
              <a:t>fully</a:t>
            </a:r>
            <a:r>
              <a:rPr lang="de-DE" dirty="0"/>
              <a:t> </a:t>
            </a:r>
            <a:r>
              <a:rPr lang="de-DE" dirty="0" err="1"/>
              <a:t>utilized</a:t>
            </a:r>
            <a:r>
              <a:rPr lang="de-DE" dirty="0"/>
              <a:t> </a:t>
            </a:r>
          </a:p>
          <a:p>
            <a:r>
              <a:rPr lang="de-DE" b="1" dirty="0"/>
              <a:t>wage-</a:t>
            </a:r>
            <a:r>
              <a:rPr lang="de-DE" b="1" dirty="0" err="1"/>
              <a:t>price</a:t>
            </a:r>
            <a:r>
              <a:rPr lang="de-DE" b="1" dirty="0"/>
              <a:t> spiral: </a:t>
            </a:r>
            <a:r>
              <a:rPr lang="de-DE" dirty="0" err="1" smtClean="0"/>
              <a:t>when</a:t>
            </a:r>
            <a:r>
              <a:rPr lang="de-DE" dirty="0" smtClean="0"/>
              <a:t> </a:t>
            </a:r>
            <a:r>
              <a:rPr lang="de-DE" dirty="0" err="1"/>
              <a:t>pressure</a:t>
            </a:r>
            <a:r>
              <a:rPr lang="de-DE" dirty="0"/>
              <a:t> on </a:t>
            </a:r>
            <a:r>
              <a:rPr lang="de-DE" dirty="0" err="1"/>
              <a:t>wages</a:t>
            </a:r>
            <a:r>
              <a:rPr lang="de-DE" dirty="0"/>
              <a:t> </a:t>
            </a:r>
            <a:r>
              <a:rPr lang="de-DE" dirty="0" err="1"/>
              <a:t>creates</a:t>
            </a:r>
            <a:r>
              <a:rPr lang="de-DE" dirty="0"/>
              <a:t> </a:t>
            </a:r>
            <a:r>
              <a:rPr lang="de-DE" dirty="0" err="1"/>
              <a:t>upward</a:t>
            </a:r>
            <a:r>
              <a:rPr lang="de-DE" dirty="0"/>
              <a:t> </a:t>
            </a:r>
            <a:r>
              <a:rPr lang="de-DE" dirty="0" err="1"/>
              <a:t>pressure</a:t>
            </a:r>
            <a:r>
              <a:rPr lang="de-DE" dirty="0"/>
              <a:t> on </a:t>
            </a:r>
            <a:r>
              <a:rPr lang="de-DE" dirty="0" err="1"/>
              <a:t>prices</a:t>
            </a:r>
            <a:r>
              <a:rPr lang="de-DE" dirty="0"/>
              <a:t> </a:t>
            </a:r>
            <a:r>
              <a:rPr lang="de-DE" dirty="0" err="1"/>
              <a:t>and</a:t>
            </a:r>
            <a:r>
              <a:rPr lang="de-DE" dirty="0"/>
              <a:t>, </a:t>
            </a:r>
            <a:r>
              <a:rPr lang="de-DE" dirty="0" err="1"/>
              <a:t>as</a:t>
            </a:r>
            <a:r>
              <a:rPr lang="de-DE" dirty="0"/>
              <a:t> a </a:t>
            </a:r>
            <a:r>
              <a:rPr lang="de-DE" dirty="0" err="1"/>
              <a:t>result</a:t>
            </a:r>
            <a:r>
              <a:rPr lang="de-DE" dirty="0"/>
              <a:t>, </a:t>
            </a:r>
            <a:r>
              <a:rPr lang="de-DE" dirty="0" err="1"/>
              <a:t>further</a:t>
            </a:r>
            <a:r>
              <a:rPr lang="de-DE" dirty="0"/>
              <a:t> </a:t>
            </a:r>
            <a:r>
              <a:rPr lang="de-DE" dirty="0" err="1"/>
              <a:t>upward</a:t>
            </a:r>
            <a:r>
              <a:rPr lang="de-DE" dirty="0"/>
              <a:t> </a:t>
            </a:r>
            <a:r>
              <a:rPr lang="de-DE" dirty="0" err="1"/>
              <a:t>pressure</a:t>
            </a:r>
            <a:r>
              <a:rPr lang="de-DE" dirty="0"/>
              <a:t> on </a:t>
            </a:r>
            <a:r>
              <a:rPr lang="de-DE" dirty="0" err="1"/>
              <a:t>wages</a:t>
            </a:r>
            <a:r>
              <a:rPr lang="de-DE" dirty="0"/>
              <a:t> </a:t>
            </a:r>
            <a:endParaRPr lang="de-DE" dirty="0" smtClean="0"/>
          </a:p>
          <a:p>
            <a:r>
              <a:rPr lang="de-DE" dirty="0" err="1" smtClean="0"/>
              <a:t>At</a:t>
            </a:r>
            <a:r>
              <a:rPr lang="de-DE" dirty="0" smtClean="0"/>
              <a:t> </a:t>
            </a:r>
            <a:r>
              <a:rPr lang="de-DE" dirty="0" err="1" smtClean="0"/>
              <a:t>maxiumum</a:t>
            </a:r>
            <a:r>
              <a:rPr lang="de-DE" dirty="0" smtClean="0"/>
              <a:t> </a:t>
            </a:r>
            <a:r>
              <a:rPr lang="de-DE" dirty="0" err="1" smtClean="0"/>
              <a:t>capacity</a:t>
            </a:r>
            <a:r>
              <a:rPr lang="de-DE" dirty="0" smtClean="0"/>
              <a:t>, </a:t>
            </a:r>
            <a:r>
              <a:rPr lang="de-DE" dirty="0" err="1" smtClean="0"/>
              <a:t>inflation</a:t>
            </a:r>
            <a:r>
              <a:rPr lang="de-DE" dirty="0" smtClean="0"/>
              <a:t> </a:t>
            </a:r>
            <a:r>
              <a:rPr lang="de-DE" dirty="0" err="1" smtClean="0"/>
              <a:t>levels</a:t>
            </a:r>
            <a:r>
              <a:rPr lang="de-DE" dirty="0" smtClean="0"/>
              <a:t> </a:t>
            </a:r>
            <a:r>
              <a:rPr lang="de-DE" dirty="0" err="1" smtClean="0"/>
              <a:t>tend</a:t>
            </a:r>
            <a:r>
              <a:rPr lang="de-DE" dirty="0" smtClean="0"/>
              <a:t> </a:t>
            </a:r>
            <a:r>
              <a:rPr lang="de-DE" dirty="0" err="1" smtClean="0"/>
              <a:t>to</a:t>
            </a:r>
            <a:r>
              <a:rPr lang="de-DE" dirty="0" smtClean="0"/>
              <a:t> </a:t>
            </a:r>
            <a:r>
              <a:rPr lang="de-DE" dirty="0" err="1" smtClean="0"/>
              <a:t>rise</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spTree>
    <p:extLst>
      <p:ext uri="{BB962C8B-B14F-4D97-AF65-F5344CB8AC3E}">
        <p14:creationId xmlns:p14="http://schemas.microsoft.com/office/powerpoint/2010/main" val="207099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13.4 The </a:t>
            </a:r>
            <a:r>
              <a:rPr lang="en-US" dirty="0" smtClean="0"/>
              <a:t>effect </a:t>
            </a:r>
            <a:r>
              <a:rPr lang="en-US" dirty="0"/>
              <a:t>of an </a:t>
            </a:r>
            <a:r>
              <a:rPr lang="en-US" dirty="0" smtClean="0"/>
              <a:t>increase </a:t>
            </a:r>
            <a:r>
              <a:rPr lang="en-US" dirty="0"/>
              <a:t>in </a:t>
            </a:r>
            <a:r>
              <a:rPr lang="en-US" dirty="0" smtClean="0"/>
              <a:t>inflationary </a:t>
            </a:r>
            <a:r>
              <a:rPr lang="en-US" dirty="0"/>
              <a:t>e</a:t>
            </a:r>
            <a:r>
              <a:rPr lang="en-US" dirty="0" smtClean="0"/>
              <a:t>xpectations </a:t>
            </a:r>
            <a:r>
              <a:rPr lang="en-US" dirty="0"/>
              <a:t>on the </a:t>
            </a:r>
            <a:r>
              <a:rPr lang="en-US" dirty="0" smtClean="0"/>
              <a:t>aggregate </a:t>
            </a:r>
            <a:r>
              <a:rPr lang="en-US" dirty="0"/>
              <a:t>s</a:t>
            </a:r>
            <a:r>
              <a:rPr lang="en-US" dirty="0" smtClean="0"/>
              <a:t>upply </a:t>
            </a:r>
            <a:r>
              <a:rPr lang="en-US" dirty="0"/>
              <a:t>c</a:t>
            </a:r>
            <a:r>
              <a:rPr lang="en-US" dirty="0" smtClean="0"/>
              <a:t>urve</a:t>
            </a:r>
            <a:r>
              <a:rPr lang="en-US" b="0" dirty="0"/>
              <a:t/>
            </a:r>
            <a:br>
              <a:rPr lang="en-US" b="0"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15</a:t>
            </a:fld>
            <a:endParaRPr lang="de-DE"/>
          </a:p>
        </p:txBody>
      </p:sp>
      <p:grpSp>
        <p:nvGrpSpPr>
          <p:cNvPr id="27" name="Gruppierung 26"/>
          <p:cNvGrpSpPr>
            <a:grpSpLocks noChangeAspect="1"/>
          </p:cNvGrpSpPr>
          <p:nvPr/>
        </p:nvGrpSpPr>
        <p:grpSpPr>
          <a:xfrm>
            <a:off x="457200" y="1567833"/>
            <a:ext cx="5400000" cy="4788517"/>
            <a:chOff x="1066800" y="990600"/>
            <a:chExt cx="5486400" cy="4865132"/>
          </a:xfrm>
        </p:grpSpPr>
        <p:sp>
          <p:nvSpPr>
            <p:cNvPr id="6" name="Line 3"/>
            <p:cNvSpPr>
              <a:spLocks noChangeShapeType="1"/>
            </p:cNvSpPr>
            <p:nvPr/>
          </p:nvSpPr>
          <p:spPr bwMode="auto">
            <a:xfrm>
              <a:off x="2590800" y="1371600"/>
              <a:ext cx="0" cy="403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4"/>
            <p:cNvSpPr>
              <a:spLocks noChangeShapeType="1"/>
            </p:cNvSpPr>
            <p:nvPr/>
          </p:nvSpPr>
          <p:spPr bwMode="auto">
            <a:xfrm>
              <a:off x="2590800" y="5410200"/>
              <a:ext cx="39624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5"/>
            <p:cNvSpPr txBox="1">
              <a:spLocks noChangeArrowheads="1"/>
            </p:cNvSpPr>
            <p:nvPr/>
          </p:nvSpPr>
          <p:spPr bwMode="auto">
            <a:xfrm>
              <a:off x="3810000" y="5486400"/>
              <a:ext cx="1676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latin typeface="+mn-lt"/>
                  <a:cs typeface="Arial" pitchFamily="34" charset="0"/>
                </a:rPr>
                <a:t>Output (</a:t>
              </a:r>
              <a:r>
                <a:rPr lang="en-US" b="1" i="1" dirty="0">
                  <a:latin typeface="+mn-lt"/>
                  <a:cs typeface="Arial" pitchFamily="34" charset="0"/>
                </a:rPr>
                <a:t>Y </a:t>
              </a:r>
              <a:r>
                <a:rPr lang="en-US" b="1" dirty="0">
                  <a:latin typeface="+mn-lt"/>
                  <a:cs typeface="Arial" pitchFamily="34" charset="0"/>
                </a:rPr>
                <a:t>)</a:t>
              </a:r>
            </a:p>
          </p:txBody>
        </p:sp>
        <p:sp>
          <p:nvSpPr>
            <p:cNvPr id="9" name="Text Box 6"/>
            <p:cNvSpPr txBox="1">
              <a:spLocks noChangeArrowheads="1"/>
            </p:cNvSpPr>
            <p:nvPr/>
          </p:nvSpPr>
          <p:spPr bwMode="auto">
            <a:xfrm rot="16200000">
              <a:off x="-82034" y="2596634"/>
              <a:ext cx="2667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latin typeface="+mn-lt"/>
                  <a:cs typeface="Arial" pitchFamily="34" charset="0"/>
                </a:rPr>
                <a:t>Inflation rate (</a:t>
              </a:r>
              <a:r>
                <a:rPr lang="el-GR" b="1" i="1" dirty="0">
                  <a:latin typeface="+mn-lt"/>
                  <a:cs typeface="Arial" pitchFamily="34" charset="0"/>
                </a:rPr>
                <a:t>π</a:t>
              </a:r>
              <a:r>
                <a:rPr lang="en-US" b="1" i="1" dirty="0">
                  <a:latin typeface="+mn-lt"/>
                  <a:cs typeface="Arial" pitchFamily="34" charset="0"/>
                </a:rPr>
                <a:t> </a:t>
              </a:r>
              <a:r>
                <a:rPr lang="en-US" b="1" dirty="0">
                  <a:latin typeface="+mn-lt"/>
                  <a:cs typeface="Arial" pitchFamily="34" charset="0"/>
                </a:rPr>
                <a:t>)</a:t>
              </a:r>
              <a:endParaRPr lang="el-GR" b="1" dirty="0">
                <a:latin typeface="+mn-lt"/>
                <a:cs typeface="Arial" pitchFamily="34" charset="0"/>
              </a:endParaRPr>
            </a:p>
          </p:txBody>
        </p:sp>
        <p:sp>
          <p:nvSpPr>
            <p:cNvPr id="10" name="Text Box 7"/>
            <p:cNvSpPr txBox="1">
              <a:spLocks noChangeArrowheads="1"/>
            </p:cNvSpPr>
            <p:nvPr/>
          </p:nvSpPr>
          <p:spPr bwMode="auto">
            <a:xfrm>
              <a:off x="2819400" y="3974068"/>
              <a:ext cx="9906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AS</a:t>
              </a:r>
              <a:r>
                <a:rPr lang="en-US" baseline="-25000" dirty="0" smtClean="0">
                  <a:latin typeface="+mn-lt"/>
                  <a:cs typeface="Arial" pitchFamily="34" charset="0"/>
                </a:rPr>
                <a:t>0</a:t>
              </a:r>
              <a:endParaRPr lang="en-US" baseline="-25000" dirty="0">
                <a:latin typeface="+mn-lt"/>
                <a:cs typeface="Arial" pitchFamily="34" charset="0"/>
              </a:endParaRPr>
            </a:p>
          </p:txBody>
        </p:sp>
        <p:sp>
          <p:nvSpPr>
            <p:cNvPr id="11" name="Line 10"/>
            <p:cNvSpPr>
              <a:spLocks noChangeShapeType="1"/>
            </p:cNvSpPr>
            <p:nvPr/>
          </p:nvSpPr>
          <p:spPr bwMode="auto">
            <a:xfrm>
              <a:off x="5638800" y="2057400"/>
              <a:ext cx="0" cy="33528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7"/>
            <p:cNvGrpSpPr>
              <a:grpSpLocks/>
            </p:cNvGrpSpPr>
            <p:nvPr/>
          </p:nvGrpSpPr>
          <p:grpSpPr bwMode="auto">
            <a:xfrm>
              <a:off x="3352800" y="1752600"/>
              <a:ext cx="2209800" cy="2590800"/>
              <a:chOff x="1440" y="1392"/>
              <a:chExt cx="1392" cy="1632"/>
            </a:xfrm>
          </p:grpSpPr>
          <p:sp>
            <p:nvSpPr>
              <p:cNvPr id="13" name="Arc 18"/>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9"/>
              <p:cNvSpPr>
                <a:spLocks noChangeShapeType="1"/>
              </p:cNvSpPr>
              <p:nvPr/>
            </p:nvSpPr>
            <p:spPr bwMode="auto">
              <a:xfrm flipH="1">
                <a:off x="1440" y="3024"/>
                <a:ext cx="528"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20"/>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grpSp>
          <p:nvGrpSpPr>
            <p:cNvPr id="16" name="Group 22"/>
            <p:cNvGrpSpPr>
              <a:grpSpLocks/>
            </p:cNvGrpSpPr>
            <p:nvPr/>
          </p:nvGrpSpPr>
          <p:grpSpPr bwMode="auto">
            <a:xfrm>
              <a:off x="3352800" y="1219200"/>
              <a:ext cx="2209800" cy="2590800"/>
              <a:chOff x="1440" y="1392"/>
              <a:chExt cx="1392" cy="1632"/>
            </a:xfrm>
          </p:grpSpPr>
          <p:sp>
            <p:nvSpPr>
              <p:cNvPr id="17" name="Arc 23"/>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2"/>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8" name="Line 24"/>
              <p:cNvSpPr>
                <a:spLocks noChangeShapeType="1"/>
              </p:cNvSpPr>
              <p:nvPr/>
            </p:nvSpPr>
            <p:spPr bwMode="auto">
              <a:xfrm flipH="1">
                <a:off x="1440" y="3024"/>
                <a:ext cx="528" cy="0"/>
              </a:xfrm>
              <a:prstGeom prst="line">
                <a:avLst/>
              </a:prstGeom>
              <a:noFill/>
              <a:ln w="6350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Line 25"/>
              <p:cNvSpPr>
                <a:spLocks noChangeShapeType="1"/>
              </p:cNvSpPr>
              <p:nvPr/>
            </p:nvSpPr>
            <p:spPr bwMode="auto">
              <a:xfrm flipV="1">
                <a:off x="2784" y="1392"/>
                <a:ext cx="48" cy="912"/>
              </a:xfrm>
              <a:prstGeom prst="line">
                <a:avLst/>
              </a:prstGeom>
              <a:noFill/>
              <a:ln w="6350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20" name="Text Box 26"/>
            <p:cNvSpPr txBox="1">
              <a:spLocks noChangeArrowheads="1"/>
            </p:cNvSpPr>
            <p:nvPr/>
          </p:nvSpPr>
          <p:spPr bwMode="auto">
            <a:xfrm>
              <a:off x="2819400" y="3440668"/>
              <a:ext cx="9906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AS</a:t>
              </a:r>
              <a:r>
                <a:rPr lang="en-US" baseline="-25000" dirty="0" smtClean="0">
                  <a:latin typeface="+mn-lt"/>
                  <a:cs typeface="Arial" pitchFamily="34" charset="0"/>
                </a:rPr>
                <a:t>1</a:t>
              </a:r>
              <a:endParaRPr lang="en-US" baseline="-25000" dirty="0">
                <a:latin typeface="+mn-lt"/>
                <a:cs typeface="Arial" pitchFamily="34" charset="0"/>
              </a:endParaRPr>
            </a:p>
          </p:txBody>
        </p:sp>
        <p:sp>
          <p:nvSpPr>
            <p:cNvPr id="21" name="AutoShape 30"/>
            <p:cNvSpPr>
              <a:spLocks noChangeArrowheads="1"/>
            </p:cNvSpPr>
            <p:nvPr/>
          </p:nvSpPr>
          <p:spPr bwMode="auto">
            <a:xfrm flipH="1">
              <a:off x="3810000" y="3886200"/>
              <a:ext cx="381000" cy="381000"/>
            </a:xfrm>
            <a:prstGeom prst="upArrow">
              <a:avLst>
                <a:gd name="adj1" fmla="val 50000"/>
                <a:gd name="adj2" fmla="val 25000"/>
              </a:avLst>
            </a:prstGeom>
            <a:gradFill rotWithShape="1">
              <a:gsLst>
                <a:gs pos="0">
                  <a:srgbClr val="5E9EFF"/>
                </a:gs>
                <a:gs pos="39999">
                  <a:srgbClr val="85C2FF"/>
                </a:gs>
                <a:gs pos="70000">
                  <a:srgbClr val="C4D6EB"/>
                </a:gs>
                <a:gs pos="100000">
                  <a:srgbClr val="FFEBFA"/>
                </a:gs>
              </a:gsLst>
              <a:lin ang="5400000" scaled="0"/>
            </a:gradFill>
            <a:ln w="9525">
              <a:solidFill>
                <a:schemeClr val="tx2"/>
              </a:solidFill>
              <a:miter lim="800000"/>
              <a:headEnd/>
              <a:tailEnd/>
            </a:ln>
            <a:effectLst/>
          </p:spPr>
          <p:txBody>
            <a:bodyPr wrap="none" anchor="ctr"/>
            <a:lstStyle/>
            <a:p>
              <a:pPr>
                <a:defRPr/>
              </a:pPr>
              <a:endParaRPr lang="en-US">
                <a:cs typeface="Arial" pitchFamily="34" charset="0"/>
              </a:endParaRPr>
            </a:p>
          </p:txBody>
        </p:sp>
        <p:sp>
          <p:nvSpPr>
            <p:cNvPr id="22" name="Rectangle 31"/>
            <p:cNvSpPr>
              <a:spLocks noChangeArrowheads="1"/>
            </p:cNvSpPr>
            <p:nvPr/>
          </p:nvSpPr>
          <p:spPr bwMode="auto">
            <a:xfrm>
              <a:off x="4724400" y="990600"/>
              <a:ext cx="1066800" cy="1143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3" name="TextBox 18"/>
            <p:cNvSpPr txBox="1"/>
            <p:nvPr/>
          </p:nvSpPr>
          <p:spPr>
            <a:xfrm>
              <a:off x="1981200" y="3581400"/>
              <a:ext cx="637314" cy="338554"/>
            </a:xfrm>
            <a:prstGeom prst="rect">
              <a:avLst/>
            </a:prstGeom>
            <a:noFill/>
          </p:spPr>
          <p:txBody>
            <a:bodyPr wrap="none" rtlCol="0">
              <a:spAutoFit/>
            </a:bodyPr>
            <a:lstStyle/>
            <a:p>
              <a:r>
                <a:rPr lang="en-US" sz="1600" dirty="0" smtClean="0">
                  <a:cs typeface="Arial" pitchFamily="34" charset="0"/>
                </a:rPr>
                <a:t>5 %  -</a:t>
              </a:r>
              <a:endParaRPr lang="en-US" sz="1600" dirty="0">
                <a:cs typeface="Arial" pitchFamily="34" charset="0"/>
              </a:endParaRPr>
            </a:p>
          </p:txBody>
        </p:sp>
        <p:sp>
          <p:nvSpPr>
            <p:cNvPr id="24" name="TextBox 19"/>
            <p:cNvSpPr txBox="1"/>
            <p:nvPr/>
          </p:nvSpPr>
          <p:spPr>
            <a:xfrm>
              <a:off x="1981200" y="4114800"/>
              <a:ext cx="637314" cy="338554"/>
            </a:xfrm>
            <a:prstGeom prst="rect">
              <a:avLst/>
            </a:prstGeom>
            <a:noFill/>
          </p:spPr>
          <p:txBody>
            <a:bodyPr wrap="none" rtlCol="0">
              <a:spAutoFit/>
            </a:bodyPr>
            <a:lstStyle/>
            <a:p>
              <a:r>
                <a:rPr lang="en-US" sz="1600" dirty="0">
                  <a:cs typeface="Arial" pitchFamily="34" charset="0"/>
                </a:rPr>
                <a:t>3</a:t>
              </a:r>
              <a:r>
                <a:rPr lang="en-US" sz="1600" dirty="0" smtClean="0">
                  <a:cs typeface="Arial" pitchFamily="34" charset="0"/>
                </a:rPr>
                <a:t> %  -</a:t>
              </a:r>
              <a:endParaRPr lang="en-US" sz="1600" dirty="0">
                <a:cs typeface="Arial" pitchFamily="34" charset="0"/>
              </a:endParaRPr>
            </a:p>
          </p:txBody>
        </p:sp>
        <p:sp>
          <p:nvSpPr>
            <p:cNvPr id="25" name="Bogen 24"/>
            <p:cNvSpPr/>
            <p:nvPr/>
          </p:nvSpPr>
          <p:spPr>
            <a:xfrm flipH="1">
              <a:off x="2743200" y="4343399"/>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6" name="Bogen 25"/>
            <p:cNvSpPr/>
            <p:nvPr/>
          </p:nvSpPr>
          <p:spPr>
            <a:xfrm flipH="1">
              <a:off x="2724990" y="3809999"/>
              <a:ext cx="1263164" cy="914400"/>
            </a:xfrm>
            <a:prstGeom prst="arc">
              <a:avLst>
                <a:gd name="adj1" fmla="val 16200000"/>
                <a:gd name="adj2" fmla="val 20960987"/>
              </a:avLst>
            </a:prstGeom>
            <a:ln w="635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28" name="Textfeld 27"/>
          <p:cNvSpPr txBox="1"/>
          <p:nvPr/>
        </p:nvSpPr>
        <p:spPr>
          <a:xfrm>
            <a:off x="457200" y="1216104"/>
            <a:ext cx="8670926" cy="923330"/>
          </a:xfrm>
          <a:prstGeom prst="rect">
            <a:avLst/>
          </a:prstGeom>
          <a:noFill/>
        </p:spPr>
        <p:txBody>
          <a:bodyPr wrap="square" rtlCol="0">
            <a:spAutoFit/>
          </a:bodyPr>
          <a:lstStyle/>
          <a:p>
            <a:pPr marL="285750" indent="-285750">
              <a:buFont typeface="Wingdings" charset="2"/>
              <a:buChar char="ü"/>
            </a:pPr>
            <a:r>
              <a:rPr lang="en-US" dirty="0"/>
              <a:t>If people come to expect higher inflation, these expectations  get built in to wage and price contracts, leading to a generally higher level of inflation throughout the economy.</a:t>
            </a:r>
            <a:endParaRPr lang="en-US" b="1" dirty="0"/>
          </a:p>
          <a:p>
            <a:endParaRPr lang="en-US" dirty="0"/>
          </a:p>
        </p:txBody>
      </p:sp>
    </p:spTree>
    <p:extLst>
      <p:ext uri="{BB962C8B-B14F-4D97-AF65-F5344CB8AC3E}">
        <p14:creationId xmlns:p14="http://schemas.microsoft.com/office/powerpoint/2010/main" val="399423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Shifts of the AS curve: inflationary </a:t>
            </a:r>
            <a:r>
              <a:rPr lang="en-US" dirty="0"/>
              <a:t>e</a:t>
            </a:r>
            <a:r>
              <a:rPr lang="en-US" dirty="0" smtClean="0"/>
              <a:t>xpectations</a:t>
            </a:r>
            <a:endParaRPr lang="en-US" dirty="0"/>
          </a:p>
        </p:txBody>
      </p:sp>
      <p:sp>
        <p:nvSpPr>
          <p:cNvPr id="3" name="Inhaltsplatzhalter 2"/>
          <p:cNvSpPr>
            <a:spLocks noGrp="1"/>
          </p:cNvSpPr>
          <p:nvPr>
            <p:ph idx="1"/>
          </p:nvPr>
        </p:nvSpPr>
        <p:spPr/>
        <p:txBody>
          <a:bodyPr/>
          <a:lstStyle/>
          <a:p>
            <a:r>
              <a:rPr lang="en-US" dirty="0"/>
              <a:t>i</a:t>
            </a:r>
            <a:r>
              <a:rPr lang="en-US" dirty="0" smtClean="0"/>
              <a:t>f people expect higher inflation, expectations get built into wage and price contracts</a:t>
            </a:r>
          </a:p>
          <a:p>
            <a:r>
              <a:rPr lang="en-US" dirty="0" smtClean="0">
                <a:sym typeface="Wingdings"/>
              </a:rPr>
              <a:t> Inflation can be self-fulfilling</a:t>
            </a:r>
          </a:p>
          <a:p>
            <a:r>
              <a:rPr lang="en-US" dirty="0" smtClean="0">
                <a:sym typeface="Wingdings"/>
              </a:rPr>
              <a:t>in the </a:t>
            </a:r>
            <a:r>
              <a:rPr lang="en-US" u="sng" dirty="0" smtClean="0">
                <a:sym typeface="Wingdings"/>
              </a:rPr>
              <a:t>short run</a:t>
            </a:r>
            <a:r>
              <a:rPr lang="en-US" dirty="0" smtClean="0">
                <a:sym typeface="Wingdings"/>
              </a:rPr>
              <a:t>: inflation rate the same as in the past</a:t>
            </a:r>
          </a:p>
          <a:p>
            <a:r>
              <a:rPr lang="en-US" dirty="0" smtClean="0">
                <a:sym typeface="Wingdings"/>
              </a:rPr>
              <a:t>in the </a:t>
            </a:r>
            <a:r>
              <a:rPr lang="en-US" u="sng" dirty="0" smtClean="0">
                <a:sym typeface="Wingdings"/>
              </a:rPr>
              <a:t>medium run</a:t>
            </a:r>
            <a:r>
              <a:rPr lang="en-US" dirty="0" smtClean="0">
                <a:sym typeface="Wingdings"/>
              </a:rPr>
              <a:t>: a rise in inflation tends to increase people’s expectations</a:t>
            </a:r>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spTree>
    <p:extLst>
      <p:ext uri="{BB962C8B-B14F-4D97-AF65-F5344CB8AC3E}">
        <p14:creationId xmlns:p14="http://schemas.microsoft.com/office/powerpoint/2010/main" val="32035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Shifts of the AS curve: supply </a:t>
            </a:r>
            <a:r>
              <a:rPr lang="en-US" dirty="0"/>
              <a:t>s</a:t>
            </a:r>
            <a:r>
              <a:rPr lang="en-US" dirty="0" smtClean="0"/>
              <a:t>hocks</a:t>
            </a:r>
            <a:endParaRPr lang="en-US" dirty="0"/>
          </a:p>
        </p:txBody>
      </p:sp>
      <p:sp>
        <p:nvSpPr>
          <p:cNvPr id="3" name="Inhaltsplatzhalter 2"/>
          <p:cNvSpPr>
            <a:spLocks noGrp="1"/>
          </p:cNvSpPr>
          <p:nvPr>
            <p:ph idx="1"/>
          </p:nvPr>
        </p:nvSpPr>
        <p:spPr/>
        <p:txBody>
          <a:bodyPr>
            <a:normAutofit lnSpcReduction="10000"/>
          </a:bodyPr>
          <a:lstStyle/>
          <a:p>
            <a:pPr marL="0" indent="0">
              <a:buNone/>
            </a:pPr>
            <a:r>
              <a:rPr lang="de-DE" b="1" dirty="0" err="1"/>
              <a:t>supply</a:t>
            </a:r>
            <a:r>
              <a:rPr lang="de-DE" b="1" dirty="0"/>
              <a:t> </a:t>
            </a:r>
            <a:r>
              <a:rPr lang="de-DE" b="1" dirty="0" err="1"/>
              <a:t>shock</a:t>
            </a:r>
            <a:r>
              <a:rPr lang="de-DE" b="1" dirty="0"/>
              <a:t>: </a:t>
            </a:r>
            <a:r>
              <a:rPr lang="de-DE" dirty="0" smtClean="0"/>
              <a:t>a </a:t>
            </a:r>
            <a:r>
              <a:rPr lang="de-DE" dirty="0" err="1"/>
              <a:t>change</a:t>
            </a:r>
            <a:r>
              <a:rPr lang="de-DE" dirty="0"/>
              <a:t> in </a:t>
            </a:r>
            <a:r>
              <a:rPr lang="de-DE" dirty="0" err="1"/>
              <a:t>the</a:t>
            </a:r>
            <a:r>
              <a:rPr lang="de-DE" dirty="0"/>
              <a:t> </a:t>
            </a:r>
            <a:r>
              <a:rPr lang="de-DE" dirty="0" err="1"/>
              <a:t>productive</a:t>
            </a:r>
            <a:r>
              <a:rPr lang="de-DE" dirty="0"/>
              <a:t> </a:t>
            </a:r>
            <a:r>
              <a:rPr lang="de-DE" dirty="0" err="1"/>
              <a:t>capacity</a:t>
            </a:r>
            <a:r>
              <a:rPr lang="de-DE" dirty="0"/>
              <a:t> </a:t>
            </a:r>
            <a:r>
              <a:rPr lang="de-DE" dirty="0" err="1"/>
              <a:t>of</a:t>
            </a:r>
            <a:r>
              <a:rPr lang="de-DE" dirty="0"/>
              <a:t> an </a:t>
            </a:r>
            <a:r>
              <a:rPr lang="de-DE" dirty="0" err="1"/>
              <a:t>economy</a:t>
            </a:r>
            <a:r>
              <a:rPr lang="de-DE" dirty="0"/>
              <a:t> </a:t>
            </a:r>
          </a:p>
          <a:p>
            <a:r>
              <a:rPr lang="en-US" dirty="0" smtClean="0"/>
              <a:t>e.g. bumper crop in agriculture, new invention, increase in labor productivity</a:t>
            </a:r>
          </a:p>
          <a:p>
            <a:r>
              <a:rPr lang="en-US" dirty="0" smtClean="0"/>
              <a:t>the real capacity of the economy expands</a:t>
            </a:r>
          </a:p>
          <a:p>
            <a:pPr>
              <a:buFont typeface="Wingdings" charset="2"/>
              <a:buChar char="Ø"/>
            </a:pPr>
            <a:r>
              <a:rPr lang="en-US" dirty="0" smtClean="0"/>
              <a:t>the economy can produce more than before</a:t>
            </a:r>
          </a:p>
          <a:p>
            <a:pPr>
              <a:buFont typeface="Wingdings" charset="2"/>
              <a:buChar char="Ø"/>
            </a:pPr>
            <a:endParaRPr lang="en-US" dirty="0"/>
          </a:p>
          <a:p>
            <a:r>
              <a:rPr lang="en-US" dirty="0" smtClean="0"/>
              <a:t>note: there can also be adverse supply shocks</a:t>
            </a:r>
          </a:p>
          <a:p>
            <a:r>
              <a:rPr lang="en-US" dirty="0" smtClean="0"/>
              <a:t>e.g. natural occurrences or war</a:t>
            </a:r>
          </a:p>
          <a:p>
            <a:pPr>
              <a:buFont typeface="Wingdings" charset="2"/>
              <a:buChar char="Ø"/>
            </a:pPr>
            <a:r>
              <a:rPr lang="en-US" dirty="0" smtClean="0"/>
              <a:t>reduce economy’s capacity to produce</a:t>
            </a:r>
          </a:p>
          <a:p>
            <a:pPr>
              <a:buFont typeface="Wingdings" charset="2"/>
              <a:buChar char="Ø"/>
            </a:pPr>
            <a:endParaRPr lang="en-US" dirty="0" smtClean="0"/>
          </a:p>
          <a:p>
            <a:pPr lvl="1"/>
            <a:endParaRPr lang="en-US" dirty="0" smtClean="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spTree>
    <p:extLst>
      <p:ext uri="{BB962C8B-B14F-4D97-AF65-F5344CB8AC3E}">
        <p14:creationId xmlns:p14="http://schemas.microsoft.com/office/powerpoint/2010/main" val="171809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13.5 A </a:t>
            </a:r>
            <a:r>
              <a:rPr lang="en-US" dirty="0" smtClean="0"/>
              <a:t>beneficial supply shock</a:t>
            </a:r>
            <a:r>
              <a:rPr lang="en-US" dirty="0"/>
              <a:t>: </a:t>
            </a:r>
            <a:r>
              <a:rPr lang="en-US" dirty="0" smtClean="0"/>
              <a:t>expansion </a:t>
            </a:r>
            <a:r>
              <a:rPr lang="en-US" dirty="0"/>
              <a:t>of </a:t>
            </a:r>
            <a:r>
              <a:rPr lang="en-US" dirty="0" smtClean="0"/>
              <a:t>output capacity</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18</a:t>
            </a:fld>
            <a:endParaRPr lang="de-DE" dirty="0"/>
          </a:p>
        </p:txBody>
      </p:sp>
      <p:grpSp>
        <p:nvGrpSpPr>
          <p:cNvPr id="6" name="Group 26"/>
          <p:cNvGrpSpPr/>
          <p:nvPr/>
        </p:nvGrpSpPr>
        <p:grpSpPr>
          <a:xfrm>
            <a:off x="649512" y="1372644"/>
            <a:ext cx="5366266" cy="4876800"/>
            <a:chOff x="1798122" y="1066800"/>
            <a:chExt cx="5366266" cy="4876800"/>
          </a:xfrm>
        </p:grpSpPr>
        <p:sp>
          <p:nvSpPr>
            <p:cNvPr id="7" name="Line 2"/>
            <p:cNvSpPr>
              <a:spLocks noChangeShapeType="1"/>
            </p:cNvSpPr>
            <p:nvPr/>
          </p:nvSpPr>
          <p:spPr bwMode="auto">
            <a:xfrm>
              <a:off x="2439988" y="1905000"/>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8" name="Line 3"/>
            <p:cNvSpPr>
              <a:spLocks noChangeShapeType="1"/>
            </p:cNvSpPr>
            <p:nvPr/>
          </p:nvSpPr>
          <p:spPr bwMode="auto">
            <a:xfrm>
              <a:off x="2439988" y="54102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9" name="Text Box 4"/>
            <p:cNvSpPr txBox="1">
              <a:spLocks noChangeArrowheads="1"/>
            </p:cNvSpPr>
            <p:nvPr/>
          </p:nvSpPr>
          <p:spPr bwMode="auto">
            <a:xfrm>
              <a:off x="3657600" y="5574268"/>
              <a:ext cx="1676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latin typeface="+mn-lt"/>
                  <a:cs typeface="Arial" pitchFamily="34" charset="0"/>
                </a:rPr>
                <a:t>Output</a:t>
              </a:r>
              <a:r>
                <a:rPr lang="en-US" b="1" dirty="0">
                  <a:latin typeface="Arial" pitchFamily="34" charset="0"/>
                  <a:cs typeface="Arial" pitchFamily="34" charset="0"/>
                </a:rPr>
                <a:t> (</a:t>
              </a:r>
              <a:r>
                <a:rPr lang="en-US" b="1" i="1" dirty="0">
                  <a:latin typeface="Arial" pitchFamily="34" charset="0"/>
                  <a:cs typeface="Arial" pitchFamily="34" charset="0"/>
                </a:rPr>
                <a:t>Y </a:t>
              </a:r>
              <a:r>
                <a:rPr lang="en-US" b="1" dirty="0">
                  <a:latin typeface="Arial" pitchFamily="34" charset="0"/>
                  <a:cs typeface="Arial" pitchFamily="34" charset="0"/>
                </a:rPr>
                <a:t>)</a:t>
              </a:r>
            </a:p>
          </p:txBody>
        </p:sp>
        <p:sp>
          <p:nvSpPr>
            <p:cNvPr id="10" name="Text Box 5"/>
            <p:cNvSpPr txBox="1">
              <a:spLocks noChangeArrowheads="1"/>
            </p:cNvSpPr>
            <p:nvPr/>
          </p:nvSpPr>
          <p:spPr bwMode="auto">
            <a:xfrm rot="-5400000">
              <a:off x="763588" y="3244334"/>
              <a:ext cx="2438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latin typeface="+mn-lt"/>
                  <a:cs typeface="Arial" pitchFamily="34" charset="0"/>
                </a:rPr>
                <a:t>Inflation rate (</a:t>
              </a:r>
              <a:r>
                <a:rPr lang="el-GR" b="1" i="1" dirty="0">
                  <a:latin typeface="+mn-lt"/>
                  <a:cs typeface="Arial" pitchFamily="34" charset="0"/>
                </a:rPr>
                <a:t>π</a:t>
              </a:r>
              <a:r>
                <a:rPr lang="en-US" b="1" i="1" dirty="0">
                  <a:latin typeface="+mn-lt"/>
                  <a:cs typeface="Arial" pitchFamily="34" charset="0"/>
                </a:rPr>
                <a:t> </a:t>
              </a:r>
              <a:r>
                <a:rPr lang="en-US" b="1" dirty="0">
                  <a:latin typeface="+mn-lt"/>
                  <a:cs typeface="Arial" pitchFamily="34" charset="0"/>
                </a:rPr>
                <a:t>)</a:t>
              </a:r>
              <a:endParaRPr lang="el-GR" b="1" dirty="0">
                <a:latin typeface="+mn-lt"/>
                <a:cs typeface="Arial" pitchFamily="34" charset="0"/>
              </a:endParaRPr>
            </a:p>
          </p:txBody>
        </p:sp>
        <p:sp>
          <p:nvSpPr>
            <p:cNvPr id="11" name="Text Box 6"/>
            <p:cNvSpPr txBox="1">
              <a:spLocks noChangeArrowheads="1"/>
            </p:cNvSpPr>
            <p:nvPr/>
          </p:nvSpPr>
          <p:spPr bwMode="auto">
            <a:xfrm>
              <a:off x="2893724" y="4356531"/>
              <a:ext cx="9906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AS</a:t>
              </a:r>
              <a:r>
                <a:rPr lang="en-US" baseline="-25000" dirty="0" smtClean="0">
                  <a:latin typeface="+mn-lt"/>
                  <a:cs typeface="Arial" pitchFamily="34" charset="0"/>
                </a:rPr>
                <a:t>1</a:t>
              </a:r>
              <a:endParaRPr lang="en-US" baseline="-25000" dirty="0">
                <a:latin typeface="+mn-lt"/>
                <a:cs typeface="Arial" pitchFamily="34" charset="0"/>
              </a:endParaRPr>
            </a:p>
          </p:txBody>
        </p:sp>
        <p:sp>
          <p:nvSpPr>
            <p:cNvPr id="12" name="Line 12"/>
            <p:cNvSpPr>
              <a:spLocks noChangeShapeType="1"/>
            </p:cNvSpPr>
            <p:nvPr/>
          </p:nvSpPr>
          <p:spPr bwMode="auto">
            <a:xfrm>
              <a:off x="5487988" y="1524000"/>
              <a:ext cx="0" cy="3886200"/>
            </a:xfrm>
            <a:prstGeom prst="line">
              <a:avLst/>
            </a:prstGeom>
            <a:noFill/>
            <a:ln w="38100">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13" name="Arc 22"/>
            <p:cNvSpPr>
              <a:spLocks/>
            </p:cNvSpPr>
            <p:nvPr/>
          </p:nvSpPr>
          <p:spPr bwMode="auto">
            <a:xfrm flipV="1">
              <a:off x="4040188" y="35814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latin typeface="Arial" pitchFamily="34" charset="0"/>
                <a:cs typeface="Arial" pitchFamily="34" charset="0"/>
              </a:endParaRPr>
            </a:p>
          </p:txBody>
        </p:sp>
        <p:sp>
          <p:nvSpPr>
            <p:cNvPr id="14" name="Line 24"/>
            <p:cNvSpPr>
              <a:spLocks noChangeShapeType="1"/>
            </p:cNvSpPr>
            <p:nvPr/>
          </p:nvSpPr>
          <p:spPr bwMode="auto">
            <a:xfrm flipV="1">
              <a:off x="5335588" y="2133600"/>
              <a:ext cx="76200" cy="14478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grpSp>
          <p:nvGrpSpPr>
            <p:cNvPr id="15" name="Group 28"/>
            <p:cNvGrpSpPr>
              <a:grpSpLocks/>
            </p:cNvGrpSpPr>
            <p:nvPr/>
          </p:nvGrpSpPr>
          <p:grpSpPr bwMode="auto">
            <a:xfrm>
              <a:off x="3352801" y="2133600"/>
              <a:ext cx="2058988" cy="2590800"/>
              <a:chOff x="1535" y="1392"/>
              <a:chExt cx="1297" cy="1632"/>
            </a:xfrm>
          </p:grpSpPr>
          <p:sp>
            <p:nvSpPr>
              <p:cNvPr id="28" name="Arc 25"/>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2"/>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latin typeface="Arial" pitchFamily="34" charset="0"/>
                  <a:cs typeface="Arial" pitchFamily="34" charset="0"/>
                </a:endParaRPr>
              </a:p>
            </p:txBody>
          </p:sp>
          <p:sp>
            <p:nvSpPr>
              <p:cNvPr id="29" name="Line 26"/>
              <p:cNvSpPr>
                <a:spLocks noChangeShapeType="1"/>
              </p:cNvSpPr>
              <p:nvPr/>
            </p:nvSpPr>
            <p:spPr bwMode="auto">
              <a:xfrm flipH="1">
                <a:off x="1535" y="3021"/>
                <a:ext cx="507" cy="2"/>
              </a:xfrm>
              <a:prstGeom prst="line">
                <a:avLst/>
              </a:prstGeom>
              <a:noFill/>
              <a:ln w="6350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30" name="Line 27"/>
              <p:cNvSpPr>
                <a:spLocks noChangeShapeType="1"/>
              </p:cNvSpPr>
              <p:nvPr/>
            </p:nvSpPr>
            <p:spPr bwMode="auto">
              <a:xfrm flipV="1">
                <a:off x="2784" y="1392"/>
                <a:ext cx="48" cy="912"/>
              </a:xfrm>
              <a:prstGeom prst="line">
                <a:avLst/>
              </a:prstGeom>
              <a:noFill/>
              <a:ln w="6350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grpSp>
        <p:grpSp>
          <p:nvGrpSpPr>
            <p:cNvPr id="16" name="Group 33"/>
            <p:cNvGrpSpPr>
              <a:grpSpLocks/>
            </p:cNvGrpSpPr>
            <p:nvPr/>
          </p:nvGrpSpPr>
          <p:grpSpPr bwMode="auto">
            <a:xfrm>
              <a:off x="3126270" y="1524000"/>
              <a:ext cx="1828319" cy="2590800"/>
              <a:chOff x="1606" y="1392"/>
              <a:chExt cx="1226" cy="1632"/>
            </a:xfrm>
          </p:grpSpPr>
          <p:sp>
            <p:nvSpPr>
              <p:cNvPr id="25" name="Arc 34"/>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latin typeface="Arial" pitchFamily="34" charset="0"/>
                  <a:cs typeface="Arial" pitchFamily="34" charset="0"/>
                </a:endParaRPr>
              </a:p>
            </p:txBody>
          </p:sp>
          <p:sp>
            <p:nvSpPr>
              <p:cNvPr id="26" name="Line 35"/>
              <p:cNvSpPr>
                <a:spLocks noChangeShapeType="1"/>
              </p:cNvSpPr>
              <p:nvPr/>
            </p:nvSpPr>
            <p:spPr bwMode="auto">
              <a:xfrm flipH="1">
                <a:off x="1606" y="3024"/>
                <a:ext cx="362"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27" name="Line 36"/>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grpSp>
        <p:sp>
          <p:nvSpPr>
            <p:cNvPr id="17" name="Text Box 37"/>
            <p:cNvSpPr txBox="1">
              <a:spLocks noChangeArrowheads="1"/>
            </p:cNvSpPr>
            <p:nvPr/>
          </p:nvSpPr>
          <p:spPr bwMode="auto">
            <a:xfrm>
              <a:off x="2667000" y="3745468"/>
              <a:ext cx="9906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AS</a:t>
              </a:r>
              <a:r>
                <a:rPr lang="en-US" baseline="-25000" dirty="0" smtClean="0">
                  <a:latin typeface="+mn-lt"/>
                  <a:cs typeface="Arial" pitchFamily="34" charset="0"/>
                </a:rPr>
                <a:t>0</a:t>
              </a:r>
              <a:endParaRPr lang="en-US" baseline="-25000" dirty="0">
                <a:latin typeface="+mn-lt"/>
                <a:cs typeface="Arial" pitchFamily="34" charset="0"/>
              </a:endParaRPr>
            </a:p>
          </p:txBody>
        </p:sp>
        <p:sp>
          <p:nvSpPr>
            <p:cNvPr id="18" name="Line 40"/>
            <p:cNvSpPr>
              <a:spLocks noChangeShapeType="1"/>
            </p:cNvSpPr>
            <p:nvPr/>
          </p:nvSpPr>
          <p:spPr bwMode="auto">
            <a:xfrm>
              <a:off x="5030788" y="15240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19" name="Line 47"/>
            <p:cNvSpPr>
              <a:spLocks noChangeShapeType="1"/>
            </p:cNvSpPr>
            <p:nvPr/>
          </p:nvSpPr>
          <p:spPr bwMode="auto">
            <a:xfrm flipV="1">
              <a:off x="5411788" y="15240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latin typeface="Arial" pitchFamily="34" charset="0"/>
                <a:cs typeface="Arial" pitchFamily="34" charset="0"/>
              </a:endParaRPr>
            </a:p>
          </p:txBody>
        </p:sp>
        <p:sp>
          <p:nvSpPr>
            <p:cNvPr id="20" name="Text Box 51"/>
            <p:cNvSpPr txBox="1">
              <a:spLocks noChangeArrowheads="1"/>
            </p:cNvSpPr>
            <p:nvPr/>
          </p:nvSpPr>
          <p:spPr bwMode="auto">
            <a:xfrm>
              <a:off x="5640388" y="4343400"/>
              <a:ext cx="1524000" cy="91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i="1" dirty="0">
                  <a:latin typeface="+mn-lt"/>
                  <a:cs typeface="Arial" pitchFamily="34" charset="0"/>
                </a:rPr>
                <a:t>Expansion of Maximum Capacity</a:t>
              </a:r>
              <a:endParaRPr lang="en-US" i="1" baseline="30000" dirty="0">
                <a:latin typeface="+mn-lt"/>
                <a:cs typeface="Arial" pitchFamily="34" charset="0"/>
              </a:endParaRPr>
            </a:p>
          </p:txBody>
        </p:sp>
        <p:sp>
          <p:nvSpPr>
            <p:cNvPr id="21" name="Rectangle 55"/>
            <p:cNvSpPr>
              <a:spLocks noChangeArrowheads="1"/>
            </p:cNvSpPr>
            <p:nvPr/>
          </p:nvSpPr>
          <p:spPr bwMode="auto">
            <a:xfrm>
              <a:off x="4573588" y="10668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atin typeface="Arial" pitchFamily="34" charset="0"/>
                <a:cs typeface="Arial" pitchFamily="34" charset="0"/>
              </a:endParaRPr>
            </a:p>
          </p:txBody>
        </p:sp>
        <p:sp>
          <p:nvSpPr>
            <p:cNvPr id="22" name="AutoShape 56"/>
            <p:cNvSpPr>
              <a:spLocks noChangeArrowheads="1"/>
            </p:cNvSpPr>
            <p:nvPr/>
          </p:nvSpPr>
          <p:spPr bwMode="auto">
            <a:xfrm rot="5400000">
              <a:off x="4840288" y="3390900"/>
              <a:ext cx="381000" cy="457200"/>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2"/>
              </a:solidFill>
            </a:ln>
            <a:extLst/>
          </p:spPr>
          <p:txBody>
            <a:bodyPr rot="10800000" vert="eaVert" wrap="none" anchor="ctr"/>
            <a:lstStyle/>
            <a:p>
              <a:endParaRPr lang="en-US">
                <a:latin typeface="Arial" pitchFamily="34" charset="0"/>
                <a:cs typeface="Arial" pitchFamily="34" charset="0"/>
              </a:endParaRPr>
            </a:p>
          </p:txBody>
        </p:sp>
        <p:sp>
          <p:nvSpPr>
            <p:cNvPr id="23" name="AutoShape 58"/>
            <p:cNvSpPr>
              <a:spLocks noChangeArrowheads="1"/>
            </p:cNvSpPr>
            <p:nvPr/>
          </p:nvSpPr>
          <p:spPr bwMode="auto">
            <a:xfrm rot="5400000">
              <a:off x="5068888" y="4457700"/>
              <a:ext cx="381000" cy="304800"/>
            </a:xfrm>
            <a:prstGeom prst="upArrow">
              <a:avLst>
                <a:gd name="adj1" fmla="val 50000"/>
                <a:gd name="adj2" fmla="val 25000"/>
              </a:avLst>
            </a:prstGeom>
            <a:gradFill rotWithShape="1">
              <a:gsLst>
                <a:gs pos="0">
                  <a:srgbClr val="5E9EFF"/>
                </a:gs>
                <a:gs pos="39999">
                  <a:srgbClr val="85C2FF"/>
                </a:gs>
                <a:gs pos="70000">
                  <a:srgbClr val="C4D6EB"/>
                </a:gs>
                <a:gs pos="100000">
                  <a:srgbClr val="FFEBFA"/>
                </a:gs>
              </a:gsLst>
              <a:lin ang="5400000" scaled="0"/>
            </a:gradFill>
            <a:ln>
              <a:solidFill>
                <a:schemeClr val="tx2"/>
              </a:solidFill>
            </a:ln>
            <a:extLst/>
          </p:spPr>
          <p:txBody>
            <a:bodyPr rot="10800000" vert="eaVert" wrap="none" anchor="ctr"/>
            <a:lstStyle/>
            <a:p>
              <a:endParaRPr lang="en-US">
                <a:latin typeface="Arial" pitchFamily="34" charset="0"/>
                <a:cs typeface="Arial" pitchFamily="34" charset="0"/>
              </a:endParaRPr>
            </a:p>
          </p:txBody>
        </p:sp>
        <p:sp>
          <p:nvSpPr>
            <p:cNvPr id="24" name="AutoShape 59"/>
            <p:cNvSpPr>
              <a:spLocks noChangeArrowheads="1"/>
            </p:cNvSpPr>
            <p:nvPr/>
          </p:nvSpPr>
          <p:spPr bwMode="auto">
            <a:xfrm rot="10800000">
              <a:off x="3963988" y="4114800"/>
              <a:ext cx="381000" cy="457200"/>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2"/>
              </a:solidFill>
            </a:ln>
            <a:extLst/>
          </p:spPr>
          <p:txBody>
            <a:bodyPr rot="10800000" wrap="none" anchor="ctr"/>
            <a:lstStyle/>
            <a:p>
              <a:endParaRPr lang="en-US">
                <a:latin typeface="Arial" pitchFamily="34" charset="0"/>
                <a:cs typeface="Arial" pitchFamily="34" charset="0"/>
              </a:endParaRPr>
            </a:p>
          </p:txBody>
        </p:sp>
      </p:grpSp>
      <p:sp>
        <p:nvSpPr>
          <p:cNvPr id="31" name="Bogen 30"/>
          <p:cNvSpPr/>
          <p:nvPr/>
        </p:nvSpPr>
        <p:spPr>
          <a:xfrm flipH="1">
            <a:off x="1356903" y="4419600"/>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32" name="Bogen 31"/>
          <p:cNvSpPr/>
          <p:nvPr/>
        </p:nvSpPr>
        <p:spPr>
          <a:xfrm flipH="1">
            <a:off x="1650396" y="5030243"/>
            <a:ext cx="1263164" cy="914400"/>
          </a:xfrm>
          <a:prstGeom prst="arc">
            <a:avLst>
              <a:gd name="adj1" fmla="val 16200000"/>
              <a:gd name="adj2" fmla="val 20960987"/>
            </a:avLst>
          </a:prstGeom>
          <a:ln w="635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 name="Rechteck 2"/>
          <p:cNvSpPr/>
          <p:nvPr/>
        </p:nvSpPr>
        <p:spPr>
          <a:xfrm>
            <a:off x="532152" y="1287514"/>
            <a:ext cx="7639672" cy="646331"/>
          </a:xfrm>
          <a:prstGeom prst="rect">
            <a:avLst/>
          </a:prstGeom>
        </p:spPr>
        <p:txBody>
          <a:bodyPr wrap="square">
            <a:spAutoFit/>
          </a:bodyPr>
          <a:lstStyle/>
          <a:p>
            <a:pPr marL="285750" indent="-285750">
              <a:buFont typeface="Wingdings" charset="2"/>
              <a:buChar char="ü"/>
            </a:pPr>
            <a:r>
              <a:rPr lang="en-US" dirty="0"/>
              <a:t>An expansion of output capacity could be a result of new technology or improved labor productivity</a:t>
            </a:r>
            <a:endParaRPr lang="de-DE" dirty="0"/>
          </a:p>
        </p:txBody>
      </p:sp>
    </p:spTree>
    <p:extLst>
      <p:ext uri="{BB962C8B-B14F-4D97-AF65-F5344CB8AC3E}">
        <p14:creationId xmlns:p14="http://schemas.microsoft.com/office/powerpoint/2010/main" val="319835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Putting the AS/AD Model to Work</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313978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AS/AD </a:t>
            </a:r>
            <a:r>
              <a:rPr lang="en-US" dirty="0"/>
              <a:t>m</a:t>
            </a:r>
            <a:r>
              <a:rPr lang="en-US" dirty="0" smtClean="0"/>
              <a:t>odel illustrates three </a:t>
            </a:r>
            <a:r>
              <a:rPr lang="en-US" dirty="0"/>
              <a:t>p</a:t>
            </a:r>
            <a:r>
              <a:rPr lang="en-US" dirty="0" smtClean="0"/>
              <a:t>oints about the </a:t>
            </a:r>
            <a:r>
              <a:rPr lang="en-US" dirty="0" err="1"/>
              <a:t>m</a:t>
            </a:r>
            <a:r>
              <a:rPr lang="en-US" dirty="0" err="1" smtClean="0"/>
              <a:t>acroeconomy</a:t>
            </a:r>
            <a:endParaRPr lang="en-US" dirty="0"/>
          </a:p>
        </p:txBody>
      </p:sp>
      <p:sp>
        <p:nvSpPr>
          <p:cNvPr id="3" name="Inhaltsplatzhalter 2"/>
          <p:cNvSpPr>
            <a:spLocks noGrp="1"/>
          </p:cNvSpPr>
          <p:nvPr>
            <p:ph idx="1"/>
          </p:nvPr>
        </p:nvSpPr>
        <p:spPr/>
        <p:txBody>
          <a:bodyPr>
            <a:normAutofit fontScale="92500"/>
          </a:bodyPr>
          <a:lstStyle/>
          <a:p>
            <a:pPr marL="514350" indent="-514350">
              <a:buFont typeface="+mj-lt"/>
              <a:buAutoNum type="arabicPeriod"/>
            </a:pPr>
            <a:r>
              <a:rPr lang="en-US" dirty="0" smtClean="0"/>
              <a:t>fiscal and monetary policies affect output and inflation</a:t>
            </a:r>
          </a:p>
          <a:p>
            <a:pPr lvl="1">
              <a:buSzPct val="80000"/>
            </a:pPr>
            <a:r>
              <a:rPr lang="en-US" u="sng" dirty="0" smtClean="0"/>
              <a:t>expansionary fiscal and monetary policies </a:t>
            </a:r>
            <a:r>
              <a:rPr lang="en-US" dirty="0" smtClean="0"/>
              <a:t>tend to push the economy toward higher output. If the economy is approaching its maximum capacity, they will also cause inflation to rise. </a:t>
            </a:r>
          </a:p>
          <a:p>
            <a:pPr lvl="1">
              <a:buSzPct val="150000"/>
            </a:pPr>
            <a:r>
              <a:rPr lang="en-US" sz="1200" dirty="0" smtClean="0"/>
              <a:t> </a:t>
            </a:r>
            <a:r>
              <a:rPr lang="en-US" u="sng" dirty="0" err="1" smtClean="0"/>
              <a:t>contractionary</a:t>
            </a:r>
            <a:r>
              <a:rPr lang="en-US" u="sng" dirty="0" smtClean="0"/>
              <a:t> fiscal and monetary policies </a:t>
            </a:r>
            <a:r>
              <a:rPr lang="en-US" dirty="0" smtClean="0"/>
              <a:t>tend to push the economy toward lower output. Inflation is unlikely to fall quickly, but a persistent recession will tend to lower inflation over the long term. </a:t>
            </a:r>
          </a:p>
          <a:p>
            <a:pPr marL="914400" lvl="1" indent="-514350">
              <a:buFont typeface="+mj-lt"/>
              <a:buAutoNum type="arabicPeriod"/>
            </a:pP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spTree>
    <p:extLst>
      <p:ext uri="{BB962C8B-B14F-4D97-AF65-F5344CB8AC3E}">
        <p14:creationId xmlns:p14="http://schemas.microsoft.com/office/powerpoint/2010/main" val="148935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The AS/AD Model </a:t>
            </a:r>
            <a:r>
              <a:rPr lang="en-US" dirty="0" smtClean="0"/>
              <a:t>illustrates three points </a:t>
            </a:r>
            <a:r>
              <a:rPr lang="en-US" dirty="0"/>
              <a:t>about the </a:t>
            </a:r>
            <a:r>
              <a:rPr lang="en-US" dirty="0" err="1"/>
              <a:t>m</a:t>
            </a:r>
            <a:r>
              <a:rPr lang="en-US" dirty="0" err="1" smtClean="0"/>
              <a:t>acroeconomy</a:t>
            </a:r>
            <a:r>
              <a:rPr lang="en-US" dirty="0" smtClean="0"/>
              <a:t> (cont.)</a:t>
            </a:r>
            <a:endParaRPr lang="en-US" dirty="0"/>
          </a:p>
        </p:txBody>
      </p:sp>
      <p:sp>
        <p:nvSpPr>
          <p:cNvPr id="3" name="Inhaltsplatzhalter 2"/>
          <p:cNvSpPr>
            <a:spLocks noGrp="1"/>
          </p:cNvSpPr>
          <p:nvPr>
            <p:ph idx="1"/>
          </p:nvPr>
        </p:nvSpPr>
        <p:spPr/>
        <p:txBody>
          <a:bodyPr/>
          <a:lstStyle/>
          <a:p>
            <a:pPr marL="514350" indent="-514350">
              <a:buFont typeface="+mj-lt"/>
              <a:buAutoNum type="arabicPeriod" startAt="2"/>
            </a:pPr>
            <a:r>
              <a:rPr lang="en-US" dirty="0" smtClean="0"/>
              <a:t>supply </a:t>
            </a:r>
            <a:r>
              <a:rPr lang="en-US" dirty="0"/>
              <a:t>shock may have significant effects</a:t>
            </a:r>
          </a:p>
          <a:p>
            <a:pPr marL="914400" lvl="1" indent="-514350"/>
            <a:r>
              <a:rPr lang="en-US" dirty="0" smtClean="0"/>
              <a:t>adverse </a:t>
            </a:r>
            <a:r>
              <a:rPr lang="en-US" dirty="0"/>
              <a:t>supply shocks lower output and raise inflation</a:t>
            </a:r>
          </a:p>
          <a:p>
            <a:pPr marL="914400" lvl="1" indent="-514350"/>
            <a:r>
              <a:rPr lang="en-US" dirty="0" smtClean="0"/>
              <a:t>beneficial </a:t>
            </a:r>
            <a:r>
              <a:rPr lang="en-US" dirty="0"/>
              <a:t>supply shocks raise output and lower inflation</a:t>
            </a:r>
          </a:p>
          <a:p>
            <a:pPr marL="514350" indent="-514350">
              <a:buFont typeface="+mj-lt"/>
              <a:buAutoNum type="arabicPeriod" startAt="2"/>
            </a:pPr>
            <a:r>
              <a:rPr lang="en-US" dirty="0"/>
              <a:t>i</a:t>
            </a:r>
            <a:r>
              <a:rPr lang="en-US" dirty="0" smtClean="0"/>
              <a:t>nvestor </a:t>
            </a:r>
            <a:r>
              <a:rPr lang="en-US" dirty="0"/>
              <a:t>and consumer confidence and expectations have important effects on output and inflation</a:t>
            </a:r>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21</a:t>
            </a:fld>
            <a:endParaRPr lang="de-DE"/>
          </a:p>
        </p:txBody>
      </p:sp>
    </p:spTree>
    <p:extLst>
      <p:ext uri="{BB962C8B-B14F-4D97-AF65-F5344CB8AC3E}">
        <p14:creationId xmlns:p14="http://schemas.microsoft.com/office/powerpoint/2010/main" val="60232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We</a:t>
            </a:r>
            <a:r>
              <a:rPr lang="de-DE" dirty="0" smtClean="0"/>
              <a:t> will </a:t>
            </a:r>
            <a:r>
              <a:rPr lang="de-DE" dirty="0" err="1" smtClean="0"/>
              <a:t>now</a:t>
            </a:r>
            <a:r>
              <a:rPr lang="de-DE" dirty="0" smtClean="0"/>
              <a:t> </a:t>
            </a:r>
            <a:r>
              <a:rPr lang="de-DE" dirty="0" err="1" smtClean="0"/>
              <a:t>apply</a:t>
            </a:r>
            <a:r>
              <a:rPr lang="de-DE" dirty="0" smtClean="0"/>
              <a:t> </a:t>
            </a:r>
            <a:r>
              <a:rPr lang="de-DE" dirty="0" err="1" smtClean="0"/>
              <a:t>the</a:t>
            </a:r>
            <a:r>
              <a:rPr lang="de-DE" dirty="0" smtClean="0"/>
              <a:t> </a:t>
            </a:r>
            <a:r>
              <a:rPr lang="de-DE" dirty="0" err="1" smtClean="0"/>
              <a:t>model</a:t>
            </a:r>
            <a:r>
              <a:rPr lang="de-DE" dirty="0" smtClean="0"/>
              <a:t> </a:t>
            </a:r>
            <a:r>
              <a:rPr lang="de-DE" dirty="0" err="1" smtClean="0"/>
              <a:t>to</a:t>
            </a:r>
            <a:r>
              <a:rPr lang="de-DE" dirty="0" smtClean="0"/>
              <a:t> a </a:t>
            </a:r>
            <a:r>
              <a:rPr lang="de-DE" dirty="0" err="1" smtClean="0"/>
              <a:t>number</a:t>
            </a:r>
            <a:r>
              <a:rPr lang="de-DE" dirty="0" smtClean="0"/>
              <a:t> of </a:t>
            </a:r>
            <a:r>
              <a:rPr lang="de-DE" dirty="0" err="1" smtClean="0"/>
              <a:t>cases</a:t>
            </a:r>
            <a:endParaRPr lang="de-DE" dirty="0"/>
          </a:p>
        </p:txBody>
      </p:sp>
      <p:sp>
        <p:nvSpPr>
          <p:cNvPr id="3" name="Inhaltsplatzhalter 2"/>
          <p:cNvSpPr>
            <a:spLocks noGrp="1"/>
          </p:cNvSpPr>
          <p:nvPr>
            <p:ph idx="1"/>
          </p:nvPr>
        </p:nvSpPr>
        <p:spPr/>
        <p:txBody>
          <a:bodyPr/>
          <a:lstStyle/>
          <a:p>
            <a:pPr marL="514350" indent="-514350">
              <a:buFont typeface="+mj-lt"/>
              <a:buAutoNum type="arabicPeriod"/>
            </a:pPr>
            <a:r>
              <a:rPr lang="de-DE" dirty="0" smtClean="0"/>
              <a:t>An </a:t>
            </a:r>
            <a:r>
              <a:rPr lang="de-DE" dirty="0" err="1" smtClean="0"/>
              <a:t>economy</a:t>
            </a:r>
            <a:r>
              <a:rPr lang="de-DE" dirty="0" smtClean="0"/>
              <a:t> in </a:t>
            </a:r>
            <a:r>
              <a:rPr lang="de-DE" dirty="0" err="1" smtClean="0"/>
              <a:t>recession</a:t>
            </a:r>
            <a:endParaRPr lang="de-DE" dirty="0" smtClean="0"/>
          </a:p>
          <a:p>
            <a:pPr marL="514350" indent="-514350">
              <a:buFont typeface="+mj-lt"/>
              <a:buAutoNum type="arabicPeriod"/>
            </a:pPr>
            <a:r>
              <a:rPr lang="de-DE" dirty="0" smtClean="0"/>
              <a:t>Stagflation in </a:t>
            </a:r>
            <a:r>
              <a:rPr lang="de-DE" dirty="0" err="1" smtClean="0"/>
              <a:t>the</a:t>
            </a:r>
            <a:r>
              <a:rPr lang="de-DE" dirty="0" smtClean="0"/>
              <a:t> 1970s </a:t>
            </a:r>
            <a:r>
              <a:rPr lang="de-DE" dirty="0" err="1" smtClean="0"/>
              <a:t>and</a:t>
            </a:r>
            <a:r>
              <a:rPr lang="de-DE" dirty="0" smtClean="0"/>
              <a:t> 1980s</a:t>
            </a:r>
          </a:p>
          <a:p>
            <a:pPr marL="514350" indent="-514350">
              <a:buFont typeface="+mj-lt"/>
              <a:buAutoNum type="arabicPeriod"/>
            </a:pPr>
            <a:r>
              <a:rPr lang="de-DE" dirty="0" smtClean="0"/>
              <a:t>A </a:t>
            </a:r>
            <a:r>
              <a:rPr lang="de-DE" dirty="0" err="1" smtClean="0"/>
              <a:t>hard</a:t>
            </a:r>
            <a:r>
              <a:rPr lang="de-DE" dirty="0" smtClean="0"/>
              <a:t> </a:t>
            </a:r>
            <a:r>
              <a:rPr lang="de-DE" dirty="0" err="1" smtClean="0"/>
              <a:t>line</a:t>
            </a:r>
            <a:r>
              <a:rPr lang="de-DE" dirty="0" smtClean="0"/>
              <a:t> </a:t>
            </a:r>
            <a:r>
              <a:rPr lang="de-DE" dirty="0" err="1" smtClean="0"/>
              <a:t>against</a:t>
            </a:r>
            <a:r>
              <a:rPr lang="de-DE" dirty="0" smtClean="0"/>
              <a:t> </a:t>
            </a:r>
            <a:r>
              <a:rPr lang="de-DE" dirty="0" err="1" smtClean="0"/>
              <a:t>inflation</a:t>
            </a:r>
            <a:r>
              <a:rPr lang="de-DE" dirty="0" smtClean="0"/>
              <a:t>: </a:t>
            </a:r>
            <a:r>
              <a:rPr lang="de-DE" dirty="0" err="1" smtClean="0"/>
              <a:t>Disinflation</a:t>
            </a:r>
            <a:r>
              <a:rPr lang="de-DE" dirty="0" smtClean="0"/>
              <a:t> in </a:t>
            </a:r>
            <a:r>
              <a:rPr lang="de-DE" dirty="0" err="1" smtClean="0"/>
              <a:t>the</a:t>
            </a:r>
            <a:r>
              <a:rPr lang="de-DE" dirty="0" smtClean="0"/>
              <a:t> 1980s</a:t>
            </a:r>
          </a:p>
          <a:p>
            <a:pPr marL="514350" indent="-514350">
              <a:buFont typeface="+mj-lt"/>
              <a:buAutoNum type="arabicPeriod"/>
            </a:pPr>
            <a:r>
              <a:rPr lang="de-DE" dirty="0" smtClean="0"/>
              <a:t>An </a:t>
            </a:r>
            <a:r>
              <a:rPr lang="de-DE" dirty="0" err="1" smtClean="0"/>
              <a:t>overheated</a:t>
            </a:r>
            <a:r>
              <a:rPr lang="de-DE" dirty="0" smtClean="0"/>
              <a:t> </a:t>
            </a:r>
            <a:r>
              <a:rPr lang="de-DE" dirty="0" err="1" smtClean="0"/>
              <a:t>economy</a:t>
            </a:r>
            <a:r>
              <a:rPr lang="de-DE" dirty="0" smtClean="0"/>
              <a:t>: The German </a:t>
            </a:r>
            <a:r>
              <a:rPr lang="de-DE" dirty="0" err="1" smtClean="0"/>
              <a:t>reunification</a:t>
            </a:r>
            <a:endParaRPr lang="de-DE" dirty="0" smtClean="0"/>
          </a:p>
          <a:p>
            <a:pPr marL="514350" indent="-514350">
              <a:buFont typeface="+mj-lt"/>
              <a:buAutoNum type="arabicPeriod"/>
            </a:pPr>
            <a:r>
              <a:rPr lang="de-DE" dirty="0" smtClean="0"/>
              <a:t>Austerity </a:t>
            </a:r>
            <a:r>
              <a:rPr lang="de-DE" dirty="0" err="1" smtClean="0"/>
              <a:t>policies</a:t>
            </a:r>
            <a:r>
              <a:rPr lang="de-DE" dirty="0" smtClean="0"/>
              <a:t> </a:t>
            </a:r>
            <a:r>
              <a:rPr lang="de-DE" dirty="0" err="1" smtClean="0"/>
              <a:t>and</a:t>
            </a:r>
            <a:r>
              <a:rPr lang="de-DE" dirty="0" smtClean="0"/>
              <a:t> </a:t>
            </a:r>
            <a:r>
              <a:rPr lang="de-DE" dirty="0" err="1" smtClean="0"/>
              <a:t>structural</a:t>
            </a:r>
            <a:r>
              <a:rPr lang="de-DE" dirty="0" smtClean="0"/>
              <a:t> </a:t>
            </a:r>
            <a:r>
              <a:rPr lang="de-DE" dirty="0" err="1" smtClean="0"/>
              <a:t>reforms</a:t>
            </a:r>
            <a:endParaRPr lang="de-DE" dirty="0" smtClean="0"/>
          </a:p>
          <a:p>
            <a:pPr marL="514350" indent="-514350">
              <a:buFont typeface="+mj-lt"/>
              <a:buAutoNum type="arabicPeriod"/>
            </a:pP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spTree>
    <p:extLst>
      <p:ext uri="{BB962C8B-B14F-4D97-AF65-F5344CB8AC3E}">
        <p14:creationId xmlns:p14="http://schemas.microsoft.com/office/powerpoint/2010/main" val="1003517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smtClean="0"/>
              <a:t>Case 1: The </a:t>
            </a:r>
            <a:r>
              <a:rPr lang="en-US" dirty="0"/>
              <a:t>g</a:t>
            </a:r>
            <a:r>
              <a:rPr lang="en-US" dirty="0" smtClean="0"/>
              <a:t>lobal </a:t>
            </a:r>
            <a:r>
              <a:rPr lang="en-US" dirty="0"/>
              <a:t>f</a:t>
            </a:r>
            <a:r>
              <a:rPr lang="en-US" dirty="0" smtClean="0"/>
              <a:t>inancial and economic crisis 2008-2009</a:t>
            </a:r>
            <a:endParaRPr lang="en-US" dirty="0"/>
          </a:p>
        </p:txBody>
      </p:sp>
      <p:sp>
        <p:nvSpPr>
          <p:cNvPr id="3" name="Inhaltsplatzhalter 2"/>
          <p:cNvSpPr>
            <a:spLocks noGrp="1"/>
          </p:cNvSpPr>
          <p:nvPr>
            <p:ph idx="1"/>
          </p:nvPr>
        </p:nvSpPr>
        <p:spPr/>
        <p:txBody>
          <a:bodyPr/>
          <a:lstStyle/>
          <a:p>
            <a:r>
              <a:rPr lang="en-US" dirty="0" smtClean="0"/>
              <a:t>unemployment was high but inflation remained low</a:t>
            </a:r>
          </a:p>
          <a:p>
            <a:r>
              <a:rPr lang="en-US" dirty="0" smtClean="0"/>
              <a:t>governments of major OECD countries passed stimulus packages with tax cuts and spending increases</a:t>
            </a:r>
          </a:p>
          <a:p>
            <a:r>
              <a:rPr lang="en-US" dirty="0" smtClean="0"/>
              <a:t>stimulus packages helped European economies to recover from recession</a:t>
            </a:r>
          </a:p>
          <a:p>
            <a:pPr lvl="1"/>
            <a:r>
              <a:rPr lang="en-US" dirty="0" smtClean="0"/>
              <a:t>effects not large enough to reach full employment</a:t>
            </a:r>
          </a:p>
          <a:p>
            <a:pPr lvl="1"/>
            <a:r>
              <a:rPr lang="en-US" dirty="0" smtClean="0"/>
              <a:t>inflation did not rise</a:t>
            </a:r>
          </a:p>
          <a:p>
            <a:pPr lvl="1"/>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spTree>
    <p:extLst>
      <p:ext uri="{BB962C8B-B14F-4D97-AF65-F5344CB8AC3E}">
        <p14:creationId xmlns:p14="http://schemas.microsoft.com/office/powerpoint/2010/main" val="33579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13.6 Aggregate Demand and </a:t>
            </a:r>
            <a:r>
              <a:rPr lang="en-US" dirty="0" smtClean="0"/>
              <a:t>supply equilibrium </a:t>
            </a:r>
            <a:r>
              <a:rPr lang="en-US" dirty="0"/>
              <a:t>in </a:t>
            </a:r>
            <a:r>
              <a:rPr lang="en-US" dirty="0" smtClean="0"/>
              <a:t>recession</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grpSp>
        <p:nvGrpSpPr>
          <p:cNvPr id="26" name="Gruppierung 25"/>
          <p:cNvGrpSpPr/>
          <p:nvPr/>
        </p:nvGrpSpPr>
        <p:grpSpPr>
          <a:xfrm>
            <a:off x="496941" y="1278151"/>
            <a:ext cx="5684967" cy="5181600"/>
            <a:chOff x="1706433" y="1066800"/>
            <a:chExt cx="5684967" cy="5181600"/>
          </a:xfrm>
        </p:grpSpPr>
        <p:sp>
          <p:nvSpPr>
            <p:cNvPr id="6" name="Rectangle 2"/>
            <p:cNvSpPr>
              <a:spLocks noChangeArrowheads="1"/>
            </p:cNvSpPr>
            <p:nvPr/>
          </p:nvSpPr>
          <p:spPr bwMode="auto">
            <a:xfrm>
              <a:off x="4419600" y="2133600"/>
              <a:ext cx="609600" cy="32766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7" name="Line 3"/>
            <p:cNvSpPr>
              <a:spLocks noChangeShapeType="1"/>
            </p:cNvSpPr>
            <p:nvPr/>
          </p:nvSpPr>
          <p:spPr bwMode="auto">
            <a:xfrm>
              <a:off x="2286000" y="1828800"/>
              <a:ext cx="0" cy="3581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Line 4"/>
            <p:cNvSpPr>
              <a:spLocks noChangeShapeType="1"/>
            </p:cNvSpPr>
            <p:nvPr/>
          </p:nvSpPr>
          <p:spPr bwMode="auto">
            <a:xfrm>
              <a:off x="2286000" y="54102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9" name="Text Box 5"/>
            <p:cNvSpPr txBox="1">
              <a:spLocks noChangeArrowheads="1"/>
            </p:cNvSpPr>
            <p:nvPr/>
          </p:nvSpPr>
          <p:spPr bwMode="auto">
            <a:xfrm>
              <a:off x="5715000" y="5562600"/>
              <a:ext cx="1676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Output (</a:t>
              </a:r>
              <a:r>
                <a:rPr lang="en-US" sz="2400" b="1" i="1" dirty="0">
                  <a:latin typeface="+mn-lt"/>
                  <a:cs typeface="Arial" pitchFamily="34" charset="0"/>
                </a:rPr>
                <a:t>Y </a:t>
              </a:r>
              <a:r>
                <a:rPr lang="en-US" sz="2400" b="1" dirty="0">
                  <a:latin typeface="+mn-lt"/>
                  <a:cs typeface="Arial" pitchFamily="34" charset="0"/>
                </a:rPr>
                <a:t>)</a:t>
              </a:r>
            </a:p>
          </p:txBody>
        </p:sp>
        <p:sp>
          <p:nvSpPr>
            <p:cNvPr id="10" name="Text Box 6"/>
            <p:cNvSpPr txBox="1">
              <a:spLocks noChangeArrowheads="1"/>
            </p:cNvSpPr>
            <p:nvPr/>
          </p:nvSpPr>
          <p:spPr bwMode="auto">
            <a:xfrm rot="16200000">
              <a:off x="679966" y="3083868"/>
              <a:ext cx="2514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Inflation rate (</a:t>
              </a:r>
              <a:r>
                <a:rPr lang="el-GR" sz="2400" b="1" i="1" dirty="0">
                  <a:latin typeface="+mn-lt"/>
                  <a:cs typeface="Arial" pitchFamily="34" charset="0"/>
                </a:rPr>
                <a:t>π</a:t>
              </a:r>
              <a:r>
                <a:rPr lang="en-US" sz="2400" b="1" i="1" dirty="0">
                  <a:latin typeface="+mn-lt"/>
                  <a:cs typeface="Arial" pitchFamily="34" charset="0"/>
                </a:rPr>
                <a:t> </a:t>
              </a:r>
              <a:r>
                <a:rPr lang="en-US" sz="2400" b="1" dirty="0">
                  <a:latin typeface="+mn-lt"/>
                  <a:cs typeface="Arial" pitchFamily="34" charset="0"/>
                </a:rPr>
                <a:t>)</a:t>
              </a:r>
              <a:endParaRPr lang="el-GR" sz="2400" b="1" dirty="0">
                <a:latin typeface="+mn-lt"/>
                <a:cs typeface="Arial" pitchFamily="34" charset="0"/>
              </a:endParaRPr>
            </a:p>
          </p:txBody>
        </p:sp>
        <p:sp>
          <p:nvSpPr>
            <p:cNvPr id="11" name="Text Box 7"/>
            <p:cNvSpPr txBox="1">
              <a:spLocks noChangeArrowheads="1"/>
            </p:cNvSpPr>
            <p:nvPr/>
          </p:nvSpPr>
          <p:spPr bwMode="auto">
            <a:xfrm>
              <a:off x="5486400" y="18288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endParaRPr lang="en-US" sz="2400" baseline="-25000" dirty="0">
                <a:latin typeface="+mn-lt"/>
                <a:cs typeface="Arial" pitchFamily="34" charset="0"/>
              </a:endParaRPr>
            </a:p>
          </p:txBody>
        </p:sp>
        <p:sp>
          <p:nvSpPr>
            <p:cNvPr id="12" name="Text Box 8"/>
            <p:cNvSpPr txBox="1">
              <a:spLocks noChangeArrowheads="1"/>
            </p:cNvSpPr>
            <p:nvPr/>
          </p:nvSpPr>
          <p:spPr bwMode="auto">
            <a:xfrm>
              <a:off x="4572000" y="57912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latin typeface="+mn-lt"/>
                  <a:cs typeface="Arial" pitchFamily="34" charset="0"/>
                </a:rPr>
                <a:t>Y*</a:t>
              </a:r>
              <a:endParaRPr lang="en-US" sz="2400" baseline="-25000">
                <a:latin typeface="+mn-lt"/>
                <a:cs typeface="Arial" pitchFamily="34" charset="0"/>
              </a:endParaRPr>
            </a:p>
          </p:txBody>
        </p:sp>
        <p:grpSp>
          <p:nvGrpSpPr>
            <p:cNvPr id="13" name="Group 9"/>
            <p:cNvGrpSpPr>
              <a:grpSpLocks/>
            </p:cNvGrpSpPr>
            <p:nvPr/>
          </p:nvGrpSpPr>
          <p:grpSpPr bwMode="auto">
            <a:xfrm>
              <a:off x="2971800" y="1752600"/>
              <a:ext cx="2286000" cy="2590800"/>
              <a:chOff x="1392" y="1392"/>
              <a:chExt cx="1440" cy="1632"/>
            </a:xfrm>
          </p:grpSpPr>
          <p:sp>
            <p:nvSpPr>
              <p:cNvPr id="14" name="Arc 10"/>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5" name="Line 11"/>
              <p:cNvSpPr>
                <a:spLocks noChangeShapeType="1"/>
              </p:cNvSpPr>
              <p:nvPr/>
            </p:nvSpPr>
            <p:spPr bwMode="auto">
              <a:xfrm flipH="1">
                <a:off x="1392" y="3024"/>
                <a:ext cx="576"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6" name="Line 12"/>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7" name="AutoShape 13"/>
            <p:cNvSpPr>
              <a:spLocks/>
            </p:cNvSpPr>
            <p:nvPr/>
          </p:nvSpPr>
          <p:spPr bwMode="auto">
            <a:xfrm rot="16200000">
              <a:off x="4610100" y="5295900"/>
              <a:ext cx="228600" cy="609600"/>
            </a:xfrm>
            <a:prstGeom prst="leftBrace">
              <a:avLst>
                <a:gd name="adj1" fmla="val 22222"/>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vert="eaVert" wrap="none" anchor="ctr"/>
            <a:lstStyle/>
            <a:p>
              <a:endParaRPr lang="en-US">
                <a:cs typeface="Arial" pitchFamily="34" charset="0"/>
              </a:endParaRPr>
            </a:p>
          </p:txBody>
        </p:sp>
        <p:sp>
          <p:nvSpPr>
            <p:cNvPr id="18" name="AutoShape 14"/>
            <p:cNvSpPr>
              <a:spLocks/>
            </p:cNvSpPr>
            <p:nvPr/>
          </p:nvSpPr>
          <p:spPr bwMode="auto">
            <a:xfrm rot="16200000">
              <a:off x="3467100" y="1257300"/>
              <a:ext cx="228600" cy="1524000"/>
            </a:xfrm>
            <a:prstGeom prst="rightBrace">
              <a:avLst>
                <a:gd name="adj1" fmla="val 55556"/>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vert="eaVert" wrap="none" anchor="ctr"/>
            <a:lstStyle/>
            <a:p>
              <a:endParaRPr lang="en-US">
                <a:cs typeface="Arial" pitchFamily="34" charset="0"/>
              </a:endParaRPr>
            </a:p>
          </p:txBody>
        </p:sp>
        <p:sp>
          <p:nvSpPr>
            <p:cNvPr id="20" name="Line 16"/>
            <p:cNvSpPr>
              <a:spLocks noChangeShapeType="1"/>
            </p:cNvSpPr>
            <p:nvPr/>
          </p:nvSpPr>
          <p:spPr bwMode="auto">
            <a:xfrm>
              <a:off x="2411819" y="3414823"/>
              <a:ext cx="1981200" cy="16002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Rectangle 17"/>
            <p:cNvSpPr>
              <a:spLocks noChangeArrowheads="1"/>
            </p:cNvSpPr>
            <p:nvPr/>
          </p:nvSpPr>
          <p:spPr bwMode="auto">
            <a:xfrm>
              <a:off x="4419600" y="10668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dirty="0">
                <a:cs typeface="Arial" pitchFamily="34" charset="0"/>
              </a:endParaRPr>
            </a:p>
          </p:txBody>
        </p:sp>
        <p:sp>
          <p:nvSpPr>
            <p:cNvPr id="22" name="Text Box 18"/>
            <p:cNvSpPr txBox="1">
              <a:spLocks noChangeArrowheads="1"/>
            </p:cNvSpPr>
            <p:nvPr/>
          </p:nvSpPr>
          <p:spPr bwMode="auto">
            <a:xfrm>
              <a:off x="3581400" y="4845843"/>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endParaRPr lang="en-US" sz="2400" baseline="-25000" dirty="0">
                <a:latin typeface="+mn-lt"/>
                <a:cs typeface="Arial" pitchFamily="34" charset="0"/>
              </a:endParaRPr>
            </a:p>
          </p:txBody>
        </p:sp>
        <p:sp>
          <p:nvSpPr>
            <p:cNvPr id="23" name="Oval 22"/>
            <p:cNvSpPr>
              <a:spLocks noChangeArrowheads="1"/>
            </p:cNvSpPr>
            <p:nvPr/>
          </p:nvSpPr>
          <p:spPr bwMode="auto">
            <a:xfrm>
              <a:off x="3478264" y="4251251"/>
              <a:ext cx="137160" cy="13716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4" name="Text Box 24"/>
            <p:cNvSpPr txBox="1">
              <a:spLocks noChangeArrowheads="1"/>
            </p:cNvSpPr>
            <p:nvPr/>
          </p:nvSpPr>
          <p:spPr bwMode="auto">
            <a:xfrm>
              <a:off x="3242044" y="4343400"/>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E</a:t>
              </a:r>
              <a:r>
                <a:rPr lang="en-US" sz="2400" baseline="-25000" dirty="0">
                  <a:latin typeface="+mn-lt"/>
                  <a:cs typeface="Arial" pitchFamily="34" charset="0"/>
                </a:rPr>
                <a:t>0</a:t>
              </a:r>
            </a:p>
          </p:txBody>
        </p:sp>
        <p:sp>
          <p:nvSpPr>
            <p:cNvPr id="25" name="Bogen 24"/>
            <p:cNvSpPr/>
            <p:nvPr/>
          </p:nvSpPr>
          <p:spPr>
            <a:xfrm flipH="1">
              <a:off x="2411819" y="4343400"/>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9" name="Text Box 15"/>
            <p:cNvSpPr txBox="1">
              <a:spLocks noChangeArrowheads="1"/>
            </p:cNvSpPr>
            <p:nvPr/>
          </p:nvSpPr>
          <p:spPr bwMode="auto">
            <a:xfrm>
              <a:off x="2625299" y="1321846"/>
              <a:ext cx="308970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Unemployment</a:t>
              </a:r>
              <a:endParaRPr lang="en-US" sz="2400" dirty="0">
                <a:latin typeface="+mn-lt"/>
                <a:cs typeface="Arial" pitchFamily="34" charset="0"/>
              </a:endParaRPr>
            </a:p>
          </p:txBody>
        </p:sp>
      </p:grpSp>
      <p:sp>
        <p:nvSpPr>
          <p:cNvPr id="27" name="Textfeld 26"/>
          <p:cNvSpPr txBox="1"/>
          <p:nvPr/>
        </p:nvSpPr>
        <p:spPr>
          <a:xfrm>
            <a:off x="1251990" y="2343392"/>
            <a:ext cx="184666" cy="369332"/>
          </a:xfrm>
          <a:prstGeom prst="rect">
            <a:avLst/>
          </a:prstGeom>
          <a:noFill/>
        </p:spPr>
        <p:txBody>
          <a:bodyPr wrap="none" rtlCol="0">
            <a:spAutoFit/>
          </a:bodyPr>
          <a:lstStyle/>
          <a:p>
            <a:endParaRPr lang="en-US" dirty="0"/>
          </a:p>
        </p:txBody>
      </p:sp>
      <p:sp>
        <p:nvSpPr>
          <p:cNvPr id="28" name="Textfeld 27"/>
          <p:cNvSpPr txBox="1"/>
          <p:nvPr/>
        </p:nvSpPr>
        <p:spPr>
          <a:xfrm>
            <a:off x="5289121" y="1622987"/>
            <a:ext cx="3854879" cy="2031325"/>
          </a:xfrm>
          <a:prstGeom prst="rect">
            <a:avLst/>
          </a:prstGeom>
          <a:noFill/>
        </p:spPr>
        <p:txBody>
          <a:bodyPr wrap="square" rtlCol="0">
            <a:spAutoFit/>
          </a:bodyPr>
          <a:lstStyle/>
          <a:p>
            <a:pPr marL="285750" indent="-285750">
              <a:buFont typeface="Wingdings" charset="2"/>
              <a:buChar char="ü"/>
            </a:pPr>
            <a:r>
              <a:rPr lang="en-US" dirty="0"/>
              <a:t>The position of the AD curve indicates a low level of aggregate demand, leading to an economy with unemployment at equilibrium </a:t>
            </a:r>
            <a:r>
              <a:rPr lang="en-US" i="1" dirty="0"/>
              <a:t>E</a:t>
            </a:r>
            <a:r>
              <a:rPr lang="en-US" i="1" baseline="-25000" dirty="0"/>
              <a:t>0</a:t>
            </a:r>
            <a:r>
              <a:rPr lang="en-US" dirty="0"/>
              <a:t>. At this point on the AS curve, inflationary pressures are low.</a:t>
            </a:r>
            <a:endParaRPr lang="de-DE" dirty="0"/>
          </a:p>
          <a:p>
            <a:endParaRPr lang="en-US" dirty="0"/>
          </a:p>
        </p:txBody>
      </p:sp>
    </p:spTree>
    <p:extLst>
      <p:ext uri="{BB962C8B-B14F-4D97-AF65-F5344CB8AC3E}">
        <p14:creationId xmlns:p14="http://schemas.microsoft.com/office/powerpoint/2010/main" val="51685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13.7 Expansionary </a:t>
            </a:r>
            <a:r>
              <a:rPr lang="en-US" dirty="0" smtClean="0"/>
              <a:t>fiscal policy </a:t>
            </a:r>
            <a:r>
              <a:rPr lang="en-US" dirty="0"/>
              <a:t>in </a:t>
            </a:r>
            <a:r>
              <a:rPr lang="en-US" dirty="0" smtClean="0"/>
              <a:t>response </a:t>
            </a:r>
            <a:r>
              <a:rPr lang="en-US" dirty="0"/>
              <a:t>to a </a:t>
            </a:r>
            <a:r>
              <a:rPr lang="en-US" dirty="0" smtClean="0"/>
              <a:t>recession</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grpSp>
        <p:nvGrpSpPr>
          <p:cNvPr id="31" name="Gruppierung 30"/>
          <p:cNvGrpSpPr/>
          <p:nvPr/>
        </p:nvGrpSpPr>
        <p:grpSpPr>
          <a:xfrm>
            <a:off x="496800" y="1278000"/>
            <a:ext cx="6402387" cy="5181600"/>
            <a:chOff x="836613" y="1143000"/>
            <a:chExt cx="6402387" cy="5181600"/>
          </a:xfrm>
        </p:grpSpPr>
        <p:sp>
          <p:nvSpPr>
            <p:cNvPr id="6" name="Rectangle 2"/>
            <p:cNvSpPr>
              <a:spLocks noChangeArrowheads="1"/>
            </p:cNvSpPr>
            <p:nvPr/>
          </p:nvSpPr>
          <p:spPr bwMode="auto">
            <a:xfrm>
              <a:off x="4192588" y="2209800"/>
              <a:ext cx="609600" cy="32766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7" name="Line 3"/>
            <p:cNvSpPr>
              <a:spLocks noChangeShapeType="1"/>
            </p:cNvSpPr>
            <p:nvPr/>
          </p:nvSpPr>
          <p:spPr bwMode="auto">
            <a:xfrm>
              <a:off x="1524000" y="1905000"/>
              <a:ext cx="0" cy="3581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Line 4"/>
            <p:cNvSpPr>
              <a:spLocks noChangeShapeType="1"/>
            </p:cNvSpPr>
            <p:nvPr/>
          </p:nvSpPr>
          <p:spPr bwMode="auto">
            <a:xfrm>
              <a:off x="1524000" y="54864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9" name="Text Box 5"/>
            <p:cNvSpPr txBox="1">
              <a:spLocks noChangeArrowheads="1"/>
            </p:cNvSpPr>
            <p:nvPr/>
          </p:nvSpPr>
          <p:spPr bwMode="auto">
            <a:xfrm>
              <a:off x="5562600" y="57150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Output (</a:t>
              </a:r>
              <a:r>
                <a:rPr lang="en-US" sz="2400" b="1" i="1" dirty="0">
                  <a:latin typeface="+mn-lt"/>
                  <a:cs typeface="Arial" pitchFamily="34" charset="0"/>
                </a:rPr>
                <a:t>Y </a:t>
              </a:r>
              <a:r>
                <a:rPr lang="en-US" sz="2400" b="1" dirty="0">
                  <a:latin typeface="+mn-lt"/>
                  <a:cs typeface="Arial" pitchFamily="34" charset="0"/>
                </a:rPr>
                <a:t>)</a:t>
              </a:r>
            </a:p>
          </p:txBody>
        </p:sp>
        <p:sp>
          <p:nvSpPr>
            <p:cNvPr id="10" name="Text Box 6"/>
            <p:cNvSpPr txBox="1">
              <a:spLocks noChangeArrowheads="1"/>
            </p:cNvSpPr>
            <p:nvPr/>
          </p:nvSpPr>
          <p:spPr bwMode="auto">
            <a:xfrm rot="16200000">
              <a:off x="-190499" y="2855912"/>
              <a:ext cx="25146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Inflation rate (</a:t>
              </a:r>
              <a:r>
                <a:rPr lang="el-GR" sz="2400" b="1" i="1" dirty="0">
                  <a:latin typeface="+mn-lt"/>
                  <a:cs typeface="Arial" pitchFamily="34" charset="0"/>
                </a:rPr>
                <a:t>π</a:t>
              </a:r>
              <a:r>
                <a:rPr lang="en-US" sz="2400" b="1" i="1" dirty="0">
                  <a:latin typeface="+mn-lt"/>
                  <a:cs typeface="Arial" pitchFamily="34" charset="0"/>
                </a:rPr>
                <a:t> </a:t>
              </a:r>
              <a:r>
                <a:rPr lang="en-US" sz="2400" b="1" dirty="0">
                  <a:latin typeface="+mn-lt"/>
                  <a:cs typeface="Arial" pitchFamily="34" charset="0"/>
                </a:rPr>
                <a:t>)</a:t>
              </a:r>
              <a:endParaRPr lang="el-GR" sz="2400" b="1" dirty="0">
                <a:latin typeface="+mn-lt"/>
                <a:cs typeface="Arial" pitchFamily="34" charset="0"/>
              </a:endParaRPr>
            </a:p>
          </p:txBody>
        </p:sp>
        <p:sp>
          <p:nvSpPr>
            <p:cNvPr id="11" name="Text Box 8"/>
            <p:cNvSpPr txBox="1">
              <a:spLocks noChangeArrowheads="1"/>
            </p:cNvSpPr>
            <p:nvPr/>
          </p:nvSpPr>
          <p:spPr bwMode="auto">
            <a:xfrm>
              <a:off x="4344988" y="58674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latin typeface="+mn-lt"/>
                  <a:cs typeface="Arial" pitchFamily="34" charset="0"/>
                </a:rPr>
                <a:t>Y*</a:t>
              </a:r>
              <a:endParaRPr lang="en-US" sz="2400" baseline="-25000">
                <a:latin typeface="+mn-lt"/>
                <a:cs typeface="Arial" pitchFamily="34" charset="0"/>
              </a:endParaRPr>
            </a:p>
          </p:txBody>
        </p:sp>
        <p:grpSp>
          <p:nvGrpSpPr>
            <p:cNvPr id="12" name="Group 9"/>
            <p:cNvGrpSpPr>
              <a:grpSpLocks/>
            </p:cNvGrpSpPr>
            <p:nvPr/>
          </p:nvGrpSpPr>
          <p:grpSpPr bwMode="auto">
            <a:xfrm>
              <a:off x="2516188" y="1828800"/>
              <a:ext cx="2514600" cy="2590800"/>
              <a:chOff x="1248" y="1392"/>
              <a:chExt cx="1584" cy="1632"/>
            </a:xfrm>
          </p:grpSpPr>
          <p:sp>
            <p:nvSpPr>
              <p:cNvPr id="13" name="Arc 10"/>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4" name="Line 11"/>
              <p:cNvSpPr>
                <a:spLocks noChangeShapeType="1"/>
              </p:cNvSpPr>
              <p:nvPr/>
            </p:nvSpPr>
            <p:spPr bwMode="auto">
              <a:xfrm flipH="1">
                <a:off x="1248" y="3024"/>
                <a:ext cx="72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2"/>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AutoShape 13"/>
            <p:cNvSpPr>
              <a:spLocks/>
            </p:cNvSpPr>
            <p:nvPr/>
          </p:nvSpPr>
          <p:spPr bwMode="auto">
            <a:xfrm rot="16200000">
              <a:off x="4383088" y="5372100"/>
              <a:ext cx="228600" cy="609600"/>
            </a:xfrm>
            <a:prstGeom prst="leftBrace">
              <a:avLst>
                <a:gd name="adj1" fmla="val 22222"/>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7" name="Line 16"/>
            <p:cNvSpPr>
              <a:spLocks noChangeShapeType="1"/>
            </p:cNvSpPr>
            <p:nvPr/>
          </p:nvSpPr>
          <p:spPr bwMode="auto">
            <a:xfrm>
              <a:off x="2722090" y="3505200"/>
              <a:ext cx="1981200" cy="16002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Rectangle 17"/>
            <p:cNvSpPr>
              <a:spLocks noChangeArrowheads="1"/>
            </p:cNvSpPr>
            <p:nvPr/>
          </p:nvSpPr>
          <p:spPr bwMode="auto">
            <a:xfrm>
              <a:off x="4192588" y="11430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19" name="Text Box 18"/>
            <p:cNvSpPr txBox="1">
              <a:spLocks noChangeArrowheads="1"/>
            </p:cNvSpPr>
            <p:nvPr/>
          </p:nvSpPr>
          <p:spPr bwMode="auto">
            <a:xfrm>
              <a:off x="4624658" y="48768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0" name="Line 19"/>
            <p:cNvSpPr>
              <a:spLocks noChangeShapeType="1"/>
            </p:cNvSpPr>
            <p:nvPr/>
          </p:nvSpPr>
          <p:spPr bwMode="auto">
            <a:xfrm>
              <a:off x="2153022" y="3632775"/>
              <a:ext cx="1981200" cy="16002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Text Box 20"/>
            <p:cNvSpPr txBox="1">
              <a:spLocks noChangeArrowheads="1"/>
            </p:cNvSpPr>
            <p:nvPr/>
          </p:nvSpPr>
          <p:spPr bwMode="auto">
            <a:xfrm>
              <a:off x="3278188" y="48768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2" name="AutoShape 21"/>
            <p:cNvSpPr>
              <a:spLocks noChangeArrowheads="1"/>
            </p:cNvSpPr>
            <p:nvPr/>
          </p:nvSpPr>
          <p:spPr bwMode="auto">
            <a:xfrm rot="5400000">
              <a:off x="2296505" y="2924783"/>
              <a:ext cx="381000" cy="667966"/>
            </a:xfrm>
            <a:prstGeom prst="upArrow">
              <a:avLst>
                <a:gd name="adj1" fmla="val 50000"/>
                <a:gd name="adj2" fmla="val 55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rot="10800000" vert="eaVert" wrap="none" anchor="ctr"/>
            <a:lstStyle/>
            <a:p>
              <a:endParaRPr lang="en-US">
                <a:cs typeface="Arial" pitchFamily="34" charset="0"/>
              </a:endParaRPr>
            </a:p>
          </p:txBody>
        </p:sp>
        <p:sp>
          <p:nvSpPr>
            <p:cNvPr id="23" name="Oval 22"/>
            <p:cNvSpPr>
              <a:spLocks noChangeArrowheads="1"/>
            </p:cNvSpPr>
            <p:nvPr/>
          </p:nvSpPr>
          <p:spPr bwMode="auto">
            <a:xfrm>
              <a:off x="3735388" y="4267200"/>
              <a:ext cx="228600" cy="2286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4" name="Oval 23"/>
            <p:cNvSpPr>
              <a:spLocks noChangeArrowheads="1"/>
            </p:cNvSpPr>
            <p:nvPr/>
          </p:nvSpPr>
          <p:spPr bwMode="auto">
            <a:xfrm>
              <a:off x="2973388" y="4267200"/>
              <a:ext cx="228600" cy="2286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5" name="Text Box 25"/>
            <p:cNvSpPr txBox="1">
              <a:spLocks noChangeArrowheads="1"/>
            </p:cNvSpPr>
            <p:nvPr/>
          </p:nvSpPr>
          <p:spPr bwMode="auto">
            <a:xfrm>
              <a:off x="3659188" y="3805535"/>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E</a:t>
              </a:r>
              <a:r>
                <a:rPr lang="en-US" sz="2400" baseline="-25000" dirty="0">
                  <a:latin typeface="+mn-lt"/>
                  <a:cs typeface="Arial" pitchFamily="34" charset="0"/>
                </a:rPr>
                <a:t>1</a:t>
              </a:r>
            </a:p>
          </p:txBody>
        </p:sp>
        <p:sp>
          <p:nvSpPr>
            <p:cNvPr id="26" name="Text Box 26"/>
            <p:cNvSpPr txBox="1">
              <a:spLocks noChangeArrowheads="1"/>
            </p:cNvSpPr>
            <p:nvPr/>
          </p:nvSpPr>
          <p:spPr bwMode="auto">
            <a:xfrm>
              <a:off x="2973388" y="4495800"/>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E</a:t>
              </a:r>
              <a:r>
                <a:rPr lang="en-US" sz="2400" baseline="-25000" dirty="0">
                  <a:latin typeface="+mn-lt"/>
                  <a:cs typeface="Arial" pitchFamily="34" charset="0"/>
                </a:rPr>
                <a:t>0</a:t>
              </a:r>
            </a:p>
          </p:txBody>
        </p:sp>
        <p:sp>
          <p:nvSpPr>
            <p:cNvPr id="27" name="Text Box 28"/>
            <p:cNvSpPr txBox="1">
              <a:spLocks noChangeArrowheads="1"/>
            </p:cNvSpPr>
            <p:nvPr/>
          </p:nvSpPr>
          <p:spPr bwMode="auto">
            <a:xfrm>
              <a:off x="2337689" y="1443335"/>
              <a:ext cx="243434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Unemployment</a:t>
              </a:r>
              <a:endParaRPr lang="en-US" sz="2400" dirty="0">
                <a:latin typeface="+mn-lt"/>
                <a:cs typeface="Arial" pitchFamily="34" charset="0"/>
              </a:endParaRPr>
            </a:p>
          </p:txBody>
        </p:sp>
        <p:sp>
          <p:nvSpPr>
            <p:cNvPr id="28" name="AutoShape 29"/>
            <p:cNvSpPr>
              <a:spLocks/>
            </p:cNvSpPr>
            <p:nvPr/>
          </p:nvSpPr>
          <p:spPr bwMode="auto">
            <a:xfrm rot="16200000">
              <a:off x="3163888" y="1257300"/>
              <a:ext cx="228600" cy="1676400"/>
            </a:xfrm>
            <a:prstGeom prst="rightBrace">
              <a:avLst>
                <a:gd name="adj1" fmla="val 61111"/>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vert="eaVert" wrap="none" anchor="ctr"/>
            <a:lstStyle/>
            <a:p>
              <a:endParaRPr lang="en-US">
                <a:cs typeface="Arial" pitchFamily="34" charset="0"/>
              </a:endParaRPr>
            </a:p>
          </p:txBody>
        </p:sp>
        <p:sp>
          <p:nvSpPr>
            <p:cNvPr id="29" name="Bogen 28"/>
            <p:cNvSpPr/>
            <p:nvPr/>
          </p:nvSpPr>
          <p:spPr>
            <a:xfrm flipH="1">
              <a:off x="1933038" y="4419600"/>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0" name="Text Box 7"/>
            <p:cNvSpPr txBox="1">
              <a:spLocks noChangeArrowheads="1"/>
            </p:cNvSpPr>
            <p:nvPr/>
          </p:nvSpPr>
          <p:spPr bwMode="auto">
            <a:xfrm>
              <a:off x="5012954" y="19050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endParaRPr lang="en-US" sz="2400" baseline="-25000" dirty="0">
                <a:latin typeface="+mn-lt"/>
                <a:cs typeface="Arial" pitchFamily="34" charset="0"/>
              </a:endParaRPr>
            </a:p>
          </p:txBody>
        </p:sp>
      </p:grpSp>
      <p:sp>
        <p:nvSpPr>
          <p:cNvPr id="32" name="Textfeld 31"/>
          <p:cNvSpPr txBox="1"/>
          <p:nvPr/>
        </p:nvSpPr>
        <p:spPr>
          <a:xfrm>
            <a:off x="5900924" y="1772625"/>
            <a:ext cx="2937706" cy="3139321"/>
          </a:xfrm>
          <a:prstGeom prst="rect">
            <a:avLst/>
          </a:prstGeom>
          <a:noFill/>
        </p:spPr>
        <p:txBody>
          <a:bodyPr wrap="square" rtlCol="0">
            <a:spAutoFit/>
          </a:bodyPr>
          <a:lstStyle/>
          <a:p>
            <a:pPr marL="285750" indent="-285750">
              <a:buFont typeface="Wingdings" charset="2"/>
              <a:buChar char="ü"/>
            </a:pPr>
            <a:r>
              <a:rPr lang="en-US" dirty="0"/>
              <a:t>An expansion of government spending, as well as a program of tax cuts, shifts the AD curve to the right. This reduces unemployment, but since the economy is in the flat portion of the AS curve at equilibrium </a:t>
            </a:r>
            <a:r>
              <a:rPr lang="en-US" i="1" dirty="0"/>
              <a:t>E</a:t>
            </a:r>
            <a:r>
              <a:rPr lang="en-US" i="1" baseline="-25000" dirty="0"/>
              <a:t>1</a:t>
            </a:r>
            <a:r>
              <a:rPr lang="en-US" dirty="0"/>
              <a:t>, it has little effect on inflation.</a:t>
            </a:r>
            <a:endParaRPr lang="de-DE" dirty="0"/>
          </a:p>
          <a:p>
            <a:endParaRPr lang="en-US" dirty="0"/>
          </a:p>
        </p:txBody>
      </p:sp>
    </p:spTree>
    <p:extLst>
      <p:ext uri="{BB962C8B-B14F-4D97-AF65-F5344CB8AC3E}">
        <p14:creationId xmlns:p14="http://schemas.microsoft.com/office/powerpoint/2010/main" val="172299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reaction in the U.S. was different</a:t>
            </a:r>
            <a:endParaRPr lang="en-US" dirty="0"/>
          </a:p>
        </p:txBody>
      </p:sp>
      <p:sp>
        <p:nvSpPr>
          <p:cNvPr id="3" name="Inhaltsplatzhalter 2"/>
          <p:cNvSpPr>
            <a:spLocks noGrp="1"/>
          </p:cNvSpPr>
          <p:nvPr>
            <p:ph idx="1"/>
          </p:nvPr>
        </p:nvSpPr>
        <p:spPr/>
        <p:txBody>
          <a:bodyPr/>
          <a:lstStyle/>
          <a:p>
            <a:r>
              <a:rPr lang="en-US" dirty="0" smtClean="0"/>
              <a:t>Fed embarked early on quantitative easing</a:t>
            </a:r>
          </a:p>
          <a:p>
            <a:r>
              <a:rPr lang="en-US" dirty="0" smtClean="0"/>
              <a:t>idea: combination of monetary expansion plus recovering confidence of consumers and businesses leads to a more complete recovery</a:t>
            </a:r>
          </a:p>
          <a:p>
            <a:r>
              <a:rPr lang="en-US" dirty="0" smtClean="0"/>
              <a:t>larger shift in AD brings economy back to </a:t>
            </a:r>
            <a:br>
              <a:rPr lang="en-US" dirty="0" smtClean="0"/>
            </a:br>
            <a:r>
              <a:rPr lang="en-US" dirty="0" smtClean="0"/>
              <a:t>full-employment</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26</a:t>
            </a:fld>
            <a:endParaRPr lang="de-DE"/>
          </a:p>
        </p:txBody>
      </p:sp>
    </p:spTree>
    <p:extLst>
      <p:ext uri="{BB962C8B-B14F-4D97-AF65-F5344CB8AC3E}">
        <p14:creationId xmlns:p14="http://schemas.microsoft.com/office/powerpoint/2010/main" val="291766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13.8 A </a:t>
            </a:r>
            <a:r>
              <a:rPr lang="en-US" dirty="0" smtClean="0"/>
              <a:t>greater expansion </a:t>
            </a:r>
            <a:r>
              <a:rPr lang="en-US" dirty="0"/>
              <a:t>of </a:t>
            </a:r>
            <a:r>
              <a:rPr lang="en-US" dirty="0" smtClean="0"/>
              <a:t>aggregate demand</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27</a:t>
            </a:fld>
            <a:endParaRPr lang="de-DE"/>
          </a:p>
        </p:txBody>
      </p:sp>
      <p:grpSp>
        <p:nvGrpSpPr>
          <p:cNvPr id="31" name="Gruppierung 30"/>
          <p:cNvGrpSpPr/>
          <p:nvPr/>
        </p:nvGrpSpPr>
        <p:grpSpPr>
          <a:xfrm>
            <a:off x="496800" y="1278000"/>
            <a:ext cx="6402387" cy="5181600"/>
            <a:chOff x="836613" y="1143000"/>
            <a:chExt cx="6402387" cy="5181600"/>
          </a:xfrm>
        </p:grpSpPr>
        <p:sp>
          <p:nvSpPr>
            <p:cNvPr id="6" name="Rectangle 2"/>
            <p:cNvSpPr>
              <a:spLocks noChangeArrowheads="1"/>
            </p:cNvSpPr>
            <p:nvPr/>
          </p:nvSpPr>
          <p:spPr bwMode="auto">
            <a:xfrm>
              <a:off x="4192588" y="2209800"/>
              <a:ext cx="609600" cy="32766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7" name="Line 3"/>
            <p:cNvSpPr>
              <a:spLocks noChangeShapeType="1"/>
            </p:cNvSpPr>
            <p:nvPr/>
          </p:nvSpPr>
          <p:spPr bwMode="auto">
            <a:xfrm>
              <a:off x="1524000" y="1905000"/>
              <a:ext cx="0" cy="3581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Line 4"/>
            <p:cNvSpPr>
              <a:spLocks noChangeShapeType="1"/>
            </p:cNvSpPr>
            <p:nvPr/>
          </p:nvSpPr>
          <p:spPr bwMode="auto">
            <a:xfrm>
              <a:off x="1524000" y="54864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9" name="Text Box 5"/>
            <p:cNvSpPr txBox="1">
              <a:spLocks noChangeArrowheads="1"/>
            </p:cNvSpPr>
            <p:nvPr/>
          </p:nvSpPr>
          <p:spPr bwMode="auto">
            <a:xfrm>
              <a:off x="5562600" y="57150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Output (</a:t>
              </a:r>
              <a:r>
                <a:rPr lang="en-US" sz="2400" b="1" i="1" dirty="0">
                  <a:latin typeface="+mn-lt"/>
                  <a:cs typeface="Arial" pitchFamily="34" charset="0"/>
                </a:rPr>
                <a:t>Y </a:t>
              </a:r>
              <a:r>
                <a:rPr lang="en-US" sz="2400" b="1" dirty="0">
                  <a:latin typeface="+mn-lt"/>
                  <a:cs typeface="Arial" pitchFamily="34" charset="0"/>
                </a:rPr>
                <a:t>)</a:t>
              </a:r>
            </a:p>
          </p:txBody>
        </p:sp>
        <p:sp>
          <p:nvSpPr>
            <p:cNvPr id="10" name="Text Box 6"/>
            <p:cNvSpPr txBox="1">
              <a:spLocks noChangeArrowheads="1"/>
            </p:cNvSpPr>
            <p:nvPr/>
          </p:nvSpPr>
          <p:spPr bwMode="auto">
            <a:xfrm rot="16200000">
              <a:off x="-190499" y="2855912"/>
              <a:ext cx="25146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Inflation rate (</a:t>
              </a:r>
              <a:r>
                <a:rPr lang="el-GR" sz="2400" b="1" i="1" dirty="0">
                  <a:latin typeface="+mn-lt"/>
                  <a:cs typeface="Arial" pitchFamily="34" charset="0"/>
                </a:rPr>
                <a:t>π</a:t>
              </a:r>
              <a:r>
                <a:rPr lang="en-US" sz="2400" b="1" i="1" dirty="0">
                  <a:latin typeface="+mn-lt"/>
                  <a:cs typeface="Arial" pitchFamily="34" charset="0"/>
                </a:rPr>
                <a:t> </a:t>
              </a:r>
              <a:r>
                <a:rPr lang="en-US" sz="2400" b="1" dirty="0">
                  <a:latin typeface="+mn-lt"/>
                  <a:cs typeface="Arial" pitchFamily="34" charset="0"/>
                </a:rPr>
                <a:t>)</a:t>
              </a:r>
              <a:endParaRPr lang="el-GR" sz="2400" b="1" dirty="0">
                <a:latin typeface="+mn-lt"/>
                <a:cs typeface="Arial" pitchFamily="34" charset="0"/>
              </a:endParaRPr>
            </a:p>
          </p:txBody>
        </p:sp>
        <p:sp>
          <p:nvSpPr>
            <p:cNvPr id="11" name="Text Box 8"/>
            <p:cNvSpPr txBox="1">
              <a:spLocks noChangeArrowheads="1"/>
            </p:cNvSpPr>
            <p:nvPr/>
          </p:nvSpPr>
          <p:spPr bwMode="auto">
            <a:xfrm>
              <a:off x="4344988" y="58674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latin typeface="+mn-lt"/>
                  <a:cs typeface="Arial" pitchFamily="34" charset="0"/>
                </a:rPr>
                <a:t>Y*</a:t>
              </a:r>
              <a:endParaRPr lang="en-US" sz="2400" baseline="-25000">
                <a:latin typeface="+mn-lt"/>
                <a:cs typeface="Arial" pitchFamily="34" charset="0"/>
              </a:endParaRPr>
            </a:p>
          </p:txBody>
        </p:sp>
        <p:grpSp>
          <p:nvGrpSpPr>
            <p:cNvPr id="12" name="Group 9"/>
            <p:cNvGrpSpPr>
              <a:grpSpLocks/>
            </p:cNvGrpSpPr>
            <p:nvPr/>
          </p:nvGrpSpPr>
          <p:grpSpPr bwMode="auto">
            <a:xfrm>
              <a:off x="2516188" y="1828800"/>
              <a:ext cx="2514600" cy="2590800"/>
              <a:chOff x="1248" y="1392"/>
              <a:chExt cx="1584" cy="1632"/>
            </a:xfrm>
          </p:grpSpPr>
          <p:sp>
            <p:nvSpPr>
              <p:cNvPr id="13" name="Arc 10"/>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4" name="Line 11"/>
              <p:cNvSpPr>
                <a:spLocks noChangeShapeType="1"/>
              </p:cNvSpPr>
              <p:nvPr/>
            </p:nvSpPr>
            <p:spPr bwMode="auto">
              <a:xfrm flipH="1">
                <a:off x="1248" y="3024"/>
                <a:ext cx="72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2"/>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AutoShape 13"/>
            <p:cNvSpPr>
              <a:spLocks/>
            </p:cNvSpPr>
            <p:nvPr/>
          </p:nvSpPr>
          <p:spPr bwMode="auto">
            <a:xfrm rot="16200000">
              <a:off x="4383088" y="5372100"/>
              <a:ext cx="228600" cy="609600"/>
            </a:xfrm>
            <a:prstGeom prst="leftBrace">
              <a:avLst>
                <a:gd name="adj1" fmla="val 22222"/>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7" name="Line 16"/>
            <p:cNvSpPr>
              <a:spLocks noChangeShapeType="1"/>
            </p:cNvSpPr>
            <p:nvPr/>
          </p:nvSpPr>
          <p:spPr bwMode="auto">
            <a:xfrm>
              <a:off x="3474799" y="3464668"/>
              <a:ext cx="1981200" cy="16002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Rectangle 17"/>
            <p:cNvSpPr>
              <a:spLocks noChangeArrowheads="1"/>
            </p:cNvSpPr>
            <p:nvPr/>
          </p:nvSpPr>
          <p:spPr bwMode="auto">
            <a:xfrm>
              <a:off x="4192588" y="11430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19" name="Text Box 18"/>
            <p:cNvSpPr txBox="1">
              <a:spLocks noChangeArrowheads="1"/>
            </p:cNvSpPr>
            <p:nvPr/>
          </p:nvSpPr>
          <p:spPr bwMode="auto">
            <a:xfrm>
              <a:off x="4624658" y="48768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0" name="Line 19"/>
            <p:cNvSpPr>
              <a:spLocks noChangeShapeType="1"/>
            </p:cNvSpPr>
            <p:nvPr/>
          </p:nvSpPr>
          <p:spPr bwMode="auto">
            <a:xfrm>
              <a:off x="2153022" y="3632775"/>
              <a:ext cx="1981200" cy="16002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Text Box 20"/>
            <p:cNvSpPr txBox="1">
              <a:spLocks noChangeArrowheads="1"/>
            </p:cNvSpPr>
            <p:nvPr/>
          </p:nvSpPr>
          <p:spPr bwMode="auto">
            <a:xfrm>
              <a:off x="3278188" y="48768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2" name="AutoShape 21"/>
            <p:cNvSpPr>
              <a:spLocks noChangeArrowheads="1"/>
            </p:cNvSpPr>
            <p:nvPr/>
          </p:nvSpPr>
          <p:spPr bwMode="auto">
            <a:xfrm rot="5400000">
              <a:off x="3002150" y="3600855"/>
              <a:ext cx="381000" cy="667966"/>
            </a:xfrm>
            <a:prstGeom prst="upArrow">
              <a:avLst>
                <a:gd name="adj1" fmla="val 50000"/>
                <a:gd name="adj2" fmla="val 55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rot="10800000" vert="eaVert" wrap="none" anchor="ctr"/>
            <a:lstStyle/>
            <a:p>
              <a:endParaRPr lang="en-US">
                <a:cs typeface="Arial" pitchFamily="34" charset="0"/>
              </a:endParaRPr>
            </a:p>
          </p:txBody>
        </p:sp>
        <p:sp>
          <p:nvSpPr>
            <p:cNvPr id="23" name="Oval 22"/>
            <p:cNvSpPr>
              <a:spLocks noChangeArrowheads="1"/>
            </p:cNvSpPr>
            <p:nvPr/>
          </p:nvSpPr>
          <p:spPr bwMode="auto">
            <a:xfrm>
              <a:off x="4274897" y="4076701"/>
              <a:ext cx="228600" cy="2286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4" name="Oval 23"/>
            <p:cNvSpPr>
              <a:spLocks noChangeArrowheads="1"/>
            </p:cNvSpPr>
            <p:nvPr/>
          </p:nvSpPr>
          <p:spPr bwMode="auto">
            <a:xfrm>
              <a:off x="2973388" y="4267200"/>
              <a:ext cx="228600" cy="2286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5" name="Text Box 25"/>
            <p:cNvSpPr txBox="1">
              <a:spLocks noChangeArrowheads="1"/>
            </p:cNvSpPr>
            <p:nvPr/>
          </p:nvSpPr>
          <p:spPr bwMode="auto">
            <a:xfrm>
              <a:off x="3735635" y="3894505"/>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E</a:t>
              </a:r>
              <a:r>
                <a:rPr lang="en-US" sz="2400" baseline="-25000" dirty="0">
                  <a:latin typeface="+mn-lt"/>
                  <a:cs typeface="Arial" pitchFamily="34" charset="0"/>
                </a:rPr>
                <a:t>1</a:t>
              </a:r>
            </a:p>
          </p:txBody>
        </p:sp>
        <p:sp>
          <p:nvSpPr>
            <p:cNvPr id="26" name="Text Box 26"/>
            <p:cNvSpPr txBox="1">
              <a:spLocks noChangeArrowheads="1"/>
            </p:cNvSpPr>
            <p:nvPr/>
          </p:nvSpPr>
          <p:spPr bwMode="auto">
            <a:xfrm>
              <a:off x="2973388" y="4495800"/>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E</a:t>
              </a:r>
              <a:r>
                <a:rPr lang="en-US" sz="2400" baseline="-25000" dirty="0">
                  <a:latin typeface="+mn-lt"/>
                  <a:cs typeface="Arial" pitchFamily="34" charset="0"/>
                </a:rPr>
                <a:t>0</a:t>
              </a:r>
            </a:p>
          </p:txBody>
        </p:sp>
        <p:sp>
          <p:nvSpPr>
            <p:cNvPr id="27" name="Text Box 28"/>
            <p:cNvSpPr txBox="1">
              <a:spLocks noChangeArrowheads="1"/>
            </p:cNvSpPr>
            <p:nvPr/>
          </p:nvSpPr>
          <p:spPr bwMode="auto">
            <a:xfrm>
              <a:off x="2254849" y="1367135"/>
              <a:ext cx="243434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Unemployment</a:t>
              </a:r>
              <a:endParaRPr lang="en-US" sz="2400" dirty="0">
                <a:latin typeface="+mn-lt"/>
                <a:cs typeface="Arial" pitchFamily="34" charset="0"/>
              </a:endParaRPr>
            </a:p>
          </p:txBody>
        </p:sp>
        <p:sp>
          <p:nvSpPr>
            <p:cNvPr id="28" name="AutoShape 29"/>
            <p:cNvSpPr>
              <a:spLocks/>
            </p:cNvSpPr>
            <p:nvPr/>
          </p:nvSpPr>
          <p:spPr bwMode="auto">
            <a:xfrm rot="16200000">
              <a:off x="3163888" y="1257300"/>
              <a:ext cx="228600" cy="1676400"/>
            </a:xfrm>
            <a:prstGeom prst="rightBrace">
              <a:avLst>
                <a:gd name="adj1" fmla="val 61111"/>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vert="eaVert" wrap="none" anchor="ctr"/>
            <a:lstStyle/>
            <a:p>
              <a:endParaRPr lang="en-US">
                <a:cs typeface="Arial" pitchFamily="34" charset="0"/>
              </a:endParaRPr>
            </a:p>
          </p:txBody>
        </p:sp>
        <p:sp>
          <p:nvSpPr>
            <p:cNvPr id="29" name="Bogen 28"/>
            <p:cNvSpPr/>
            <p:nvPr/>
          </p:nvSpPr>
          <p:spPr>
            <a:xfrm flipH="1">
              <a:off x="1933038" y="4419600"/>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0" name="Text Box 7"/>
            <p:cNvSpPr txBox="1">
              <a:spLocks noChangeArrowheads="1"/>
            </p:cNvSpPr>
            <p:nvPr/>
          </p:nvSpPr>
          <p:spPr bwMode="auto">
            <a:xfrm>
              <a:off x="5012954" y="19050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endParaRPr lang="en-US" sz="2400" baseline="-25000" dirty="0">
                <a:latin typeface="+mn-lt"/>
                <a:cs typeface="Arial" pitchFamily="34" charset="0"/>
              </a:endParaRPr>
            </a:p>
          </p:txBody>
        </p:sp>
      </p:grpSp>
      <p:sp>
        <p:nvSpPr>
          <p:cNvPr id="32" name="Rechteck 31"/>
          <p:cNvSpPr/>
          <p:nvPr/>
        </p:nvSpPr>
        <p:spPr>
          <a:xfrm>
            <a:off x="5900401" y="1771200"/>
            <a:ext cx="2917188" cy="2585323"/>
          </a:xfrm>
          <a:prstGeom prst="rect">
            <a:avLst/>
          </a:prstGeom>
        </p:spPr>
        <p:txBody>
          <a:bodyPr wrap="square">
            <a:spAutoFit/>
          </a:bodyPr>
          <a:lstStyle/>
          <a:p>
            <a:pPr marL="285750" indent="-285750">
              <a:buFont typeface="Wingdings" charset="2"/>
              <a:buChar char="ü"/>
            </a:pPr>
            <a:r>
              <a:rPr lang="en-US" dirty="0"/>
              <a:t>If Aggregate Demand increases by a larger amount, it can bring the economy back into the full employment zone. At equilibrium point </a:t>
            </a:r>
            <a:r>
              <a:rPr lang="en-US" i="1" dirty="0"/>
              <a:t>E</a:t>
            </a:r>
            <a:r>
              <a:rPr lang="en-US" i="1" baseline="-25000" dirty="0"/>
              <a:t>1</a:t>
            </a:r>
            <a:r>
              <a:rPr lang="en-US" dirty="0"/>
              <a:t> the AS/AD model indicates the possibility of a slightly higher inflation level.</a:t>
            </a:r>
            <a:endParaRPr lang="de-DE" dirty="0"/>
          </a:p>
        </p:txBody>
      </p:sp>
    </p:spTree>
    <p:extLst>
      <p:ext uri="{BB962C8B-B14F-4D97-AF65-F5344CB8AC3E}">
        <p14:creationId xmlns:p14="http://schemas.microsoft.com/office/powerpoint/2010/main" val="149671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smtClean="0"/>
              <a:t>Case 2: Stagflation</a:t>
            </a:r>
            <a:br>
              <a:rPr lang="en-US" dirty="0" smtClean="0"/>
            </a:br>
            <a:r>
              <a:rPr lang="en-US" dirty="0" smtClean="0"/>
              <a:t>Prelude: The 1950s</a:t>
            </a:r>
            <a:r>
              <a:rPr lang="en-US" dirty="0"/>
              <a:t> </a:t>
            </a:r>
            <a:r>
              <a:rPr lang="en-US" dirty="0" smtClean="0"/>
              <a:t>and 1960s</a:t>
            </a:r>
            <a:endParaRPr lang="en-US" dirty="0"/>
          </a:p>
        </p:txBody>
      </p:sp>
      <p:sp>
        <p:nvSpPr>
          <p:cNvPr id="3" name="Inhaltsplatzhalter 2"/>
          <p:cNvSpPr>
            <a:spLocks noGrp="1"/>
          </p:cNvSpPr>
          <p:nvPr>
            <p:ph idx="1"/>
          </p:nvPr>
        </p:nvSpPr>
        <p:spPr/>
        <p:txBody>
          <a:bodyPr/>
          <a:lstStyle/>
          <a:p>
            <a:r>
              <a:rPr lang="en-US" dirty="0" smtClean="0"/>
              <a:t>robust economic growth and low unemployment</a:t>
            </a:r>
          </a:p>
          <a:p>
            <a:r>
              <a:rPr lang="en-US" dirty="0" smtClean="0"/>
              <a:t>inflation under control</a:t>
            </a:r>
          </a:p>
          <a:p>
            <a:r>
              <a:rPr lang="en-US" dirty="0" smtClean="0"/>
              <a:t>believe: trade-off between unemployment and inflation</a:t>
            </a:r>
          </a:p>
          <a:p>
            <a:endParaRPr lang="en-US" dirty="0" smtClean="0"/>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Tree>
    <p:extLst>
      <p:ext uri="{BB962C8B-B14F-4D97-AF65-F5344CB8AC3E}">
        <p14:creationId xmlns:p14="http://schemas.microsoft.com/office/powerpoint/2010/main" val="108755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13.9 The P</a:t>
            </a:r>
            <a:r>
              <a:rPr lang="en-US" dirty="0" smtClean="0"/>
              <a:t>hillips Curve </a:t>
            </a:r>
            <a:r>
              <a:rPr lang="en-US" dirty="0"/>
              <a:t>for the U.S. in the 1960s</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graphicFrame>
        <p:nvGraphicFramePr>
          <p:cNvPr id="26" name="Object 2"/>
          <p:cNvGraphicFramePr>
            <a:graphicFrameLocks noChangeAspect="1"/>
          </p:cNvGraphicFramePr>
          <p:nvPr>
            <p:extLst>
              <p:ext uri="{D42A27DB-BD31-4B8C-83A1-F6EECF244321}">
                <p14:modId xmlns:p14="http://schemas.microsoft.com/office/powerpoint/2010/main" val="1643712942"/>
              </p:ext>
            </p:extLst>
          </p:nvPr>
        </p:nvGraphicFramePr>
        <p:xfrm>
          <a:off x="959709" y="1624315"/>
          <a:ext cx="5989637" cy="4216400"/>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 Box 18"/>
          <p:cNvSpPr txBox="1">
            <a:spLocks noChangeArrowheads="1"/>
          </p:cNvSpPr>
          <p:nvPr/>
        </p:nvSpPr>
        <p:spPr bwMode="auto">
          <a:xfrm>
            <a:off x="1275839" y="5768176"/>
            <a:ext cx="450120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Unemployment Rate (percent)</a:t>
            </a:r>
          </a:p>
        </p:txBody>
      </p:sp>
      <p:sp>
        <p:nvSpPr>
          <p:cNvPr id="28" name="Text Box 19"/>
          <p:cNvSpPr txBox="1">
            <a:spLocks noChangeArrowheads="1"/>
          </p:cNvSpPr>
          <p:nvPr/>
        </p:nvSpPr>
        <p:spPr bwMode="auto">
          <a:xfrm rot="16200000">
            <a:off x="-1661059" y="2913809"/>
            <a:ext cx="43975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b="1" dirty="0">
                <a:latin typeface="+mn-lt"/>
                <a:cs typeface="Arial" pitchFamily="34" charset="0"/>
              </a:rPr>
              <a:t>Inflation (percent per year)</a:t>
            </a:r>
          </a:p>
        </p:txBody>
      </p:sp>
      <p:sp>
        <p:nvSpPr>
          <p:cNvPr id="3" name="Textfeld 2"/>
          <p:cNvSpPr txBox="1"/>
          <p:nvPr/>
        </p:nvSpPr>
        <p:spPr>
          <a:xfrm>
            <a:off x="5420484" y="1940198"/>
            <a:ext cx="3468647" cy="2862323"/>
          </a:xfrm>
          <a:prstGeom prst="rect">
            <a:avLst/>
          </a:prstGeom>
          <a:noFill/>
        </p:spPr>
        <p:txBody>
          <a:bodyPr wrap="square" rtlCol="0">
            <a:spAutoFit/>
          </a:bodyPr>
          <a:lstStyle/>
          <a:p>
            <a:pPr marL="285750" indent="-285750">
              <a:buFont typeface="Wingdings" charset="2"/>
              <a:buChar char="ü"/>
            </a:pPr>
            <a:r>
              <a:rPr lang="en-US" dirty="0"/>
              <a:t>In the 1960s economist A.W. Phillips identified an inverse relationship between inflation and unemployment. While this basic relationship still holds true, events of the 1970s and later showed that inflation can be much more variable than the simple Phillips principle implies.</a:t>
            </a:r>
            <a:endParaRPr lang="de-DE" dirty="0"/>
          </a:p>
          <a:p>
            <a:endParaRPr lang="en-US" dirty="0"/>
          </a:p>
        </p:txBody>
      </p:sp>
    </p:spTree>
    <p:extLst>
      <p:ext uri="{BB962C8B-B14F-4D97-AF65-F5344CB8AC3E}">
        <p14:creationId xmlns:p14="http://schemas.microsoft.com/office/powerpoint/2010/main" val="285897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1970s</a:t>
            </a:r>
            <a:endParaRPr lang="en-US" dirty="0"/>
          </a:p>
        </p:txBody>
      </p:sp>
      <p:sp>
        <p:nvSpPr>
          <p:cNvPr id="3" name="Inhaltsplatzhalter 2"/>
          <p:cNvSpPr>
            <a:spLocks noGrp="1"/>
          </p:cNvSpPr>
          <p:nvPr>
            <p:ph idx="1"/>
          </p:nvPr>
        </p:nvSpPr>
        <p:spPr/>
        <p:txBody>
          <a:bodyPr/>
          <a:lstStyle/>
          <a:p>
            <a:r>
              <a:rPr lang="en-US" dirty="0" smtClean="0"/>
              <a:t>increase in inflation </a:t>
            </a:r>
            <a:r>
              <a:rPr lang="en-US" u="sng" dirty="0" smtClean="0"/>
              <a:t>and</a:t>
            </a:r>
            <a:r>
              <a:rPr lang="en-US" dirty="0" smtClean="0"/>
              <a:t> unemployment</a:t>
            </a:r>
          </a:p>
          <a:p>
            <a:r>
              <a:rPr lang="en-US" dirty="0" smtClean="0"/>
              <a:t>1973-1974: “oil-price shock”</a:t>
            </a:r>
          </a:p>
          <a:p>
            <a:r>
              <a:rPr lang="en-US" dirty="0" smtClean="0"/>
              <a:t>stagflation: a combination of rising inflation and economic stagnation</a:t>
            </a:r>
          </a:p>
          <a:p>
            <a:endParaRPr lang="en-US" dirty="0" smtClean="0"/>
          </a:p>
          <a:p>
            <a:pPr marL="0" indent="0">
              <a:buNone/>
            </a:pPr>
            <a:r>
              <a:rPr lang="en-US" b="1" dirty="0" smtClean="0"/>
              <a:t>How can we explain this effect ?</a:t>
            </a:r>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375220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dirty="0" smtClean="0"/>
              <a:t>Chapter 13</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grpSp>
        <p:nvGrpSpPr>
          <p:cNvPr id="33" name="Gruppierung 32"/>
          <p:cNvGrpSpPr/>
          <p:nvPr/>
        </p:nvGrpSpPr>
        <p:grpSpPr>
          <a:xfrm>
            <a:off x="648492" y="1219200"/>
            <a:ext cx="6173787" cy="5562600"/>
            <a:chOff x="1217613" y="685800"/>
            <a:chExt cx="6173787" cy="55626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1828800" y="381000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5638800" y="11430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2" name="Arc 8"/>
            <p:cNvSpPr>
              <a:spLocks/>
            </p:cNvSpPr>
            <p:nvPr/>
          </p:nvSpPr>
          <p:spPr bwMode="auto">
            <a:xfrm flipV="1">
              <a:off x="4191000" y="32004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3" name="Line 9"/>
            <p:cNvSpPr>
              <a:spLocks noChangeShapeType="1"/>
            </p:cNvSpPr>
            <p:nvPr/>
          </p:nvSpPr>
          <p:spPr bwMode="auto">
            <a:xfrm flipH="1">
              <a:off x="3048000" y="4343400"/>
              <a:ext cx="114300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4" name="Line 10"/>
            <p:cNvSpPr>
              <a:spLocks noChangeShapeType="1"/>
            </p:cNvSpPr>
            <p:nvPr/>
          </p:nvSpPr>
          <p:spPr bwMode="auto">
            <a:xfrm flipV="1">
              <a:off x="5486400" y="1752600"/>
              <a:ext cx="76200" cy="1447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5" name="Group 15"/>
            <p:cNvGrpSpPr>
              <a:grpSpLocks/>
            </p:cNvGrpSpPr>
            <p:nvPr/>
          </p:nvGrpSpPr>
          <p:grpSpPr bwMode="auto">
            <a:xfrm>
              <a:off x="2741570" y="1143000"/>
              <a:ext cx="2043064" cy="2590800"/>
              <a:chOff x="1462" y="1392"/>
              <a:chExt cx="1370" cy="1632"/>
            </a:xfrm>
          </p:grpSpPr>
          <p:sp>
            <p:nvSpPr>
              <p:cNvPr id="16"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7" name="Line 17"/>
              <p:cNvSpPr>
                <a:spLocks noChangeShapeType="1"/>
              </p:cNvSpPr>
              <p:nvPr/>
            </p:nvSpPr>
            <p:spPr bwMode="auto">
              <a:xfrm flipH="1" flipV="1">
                <a:off x="1462" y="3015"/>
                <a:ext cx="506" cy="9"/>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18"/>
              <p:cNvSpPr>
                <a:spLocks noChangeShapeType="1"/>
              </p:cNvSpPr>
              <p:nvPr/>
            </p:nvSpPr>
            <p:spPr bwMode="auto">
              <a:xfrm flipV="1">
                <a:off x="2784" y="1392"/>
                <a:ext cx="48" cy="912"/>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9" name="Text Box 19"/>
            <p:cNvSpPr txBox="1">
              <a:spLocks noChangeArrowheads="1"/>
            </p:cNvSpPr>
            <p:nvPr/>
          </p:nvSpPr>
          <p:spPr bwMode="auto">
            <a:xfrm>
              <a:off x="1905000" y="312420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0" name="Line 20"/>
            <p:cNvSpPr>
              <a:spLocks noChangeShapeType="1"/>
            </p:cNvSpPr>
            <p:nvPr/>
          </p:nvSpPr>
          <p:spPr bwMode="auto">
            <a:xfrm>
              <a:off x="4800600" y="11430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Line 22"/>
            <p:cNvSpPr>
              <a:spLocks noChangeShapeType="1"/>
            </p:cNvSpPr>
            <p:nvPr/>
          </p:nvSpPr>
          <p:spPr bwMode="auto">
            <a:xfrm flipV="1">
              <a:off x="5562600" y="11430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2" name="Rectangle 26"/>
            <p:cNvSpPr>
              <a:spLocks noChangeArrowheads="1"/>
            </p:cNvSpPr>
            <p:nvPr/>
          </p:nvSpPr>
          <p:spPr bwMode="auto">
            <a:xfrm>
              <a:off x="4724400" y="6858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dirty="0">
                <a:cs typeface="Arial" pitchFamily="34" charset="0"/>
              </a:endParaRPr>
            </a:p>
          </p:txBody>
        </p:sp>
        <p:sp>
          <p:nvSpPr>
            <p:cNvPr id="23" name="Line 27"/>
            <p:cNvSpPr>
              <a:spLocks noChangeShapeType="1"/>
            </p:cNvSpPr>
            <p:nvPr/>
          </p:nvSpPr>
          <p:spPr bwMode="auto">
            <a:xfrm>
              <a:off x="2286000" y="2819400"/>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4" name="AutoShape 28"/>
            <p:cNvSpPr>
              <a:spLocks noChangeArrowheads="1"/>
            </p:cNvSpPr>
            <p:nvPr/>
          </p:nvSpPr>
          <p:spPr bwMode="auto">
            <a:xfrm rot="16200000" flipH="1">
              <a:off x="4910281" y="2117650"/>
              <a:ext cx="381000" cy="457200"/>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5" name="Text Box 30"/>
            <p:cNvSpPr txBox="1">
              <a:spLocks noChangeArrowheads="1"/>
            </p:cNvSpPr>
            <p:nvPr/>
          </p:nvSpPr>
          <p:spPr bwMode="auto">
            <a:xfrm>
              <a:off x="3848101" y="4557713"/>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endParaRPr lang="en-US" sz="2400" baseline="-25000" dirty="0">
                <a:latin typeface="+mn-lt"/>
                <a:cs typeface="Arial" pitchFamily="34" charset="0"/>
              </a:endParaRPr>
            </a:p>
          </p:txBody>
        </p:sp>
        <p:sp>
          <p:nvSpPr>
            <p:cNvPr id="26" name="Text Box 31"/>
            <p:cNvSpPr txBox="1">
              <a:spLocks noChangeArrowheads="1"/>
            </p:cNvSpPr>
            <p:nvPr/>
          </p:nvSpPr>
          <p:spPr bwMode="auto">
            <a:xfrm>
              <a:off x="3200400" y="32766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atin typeface="+mn-lt"/>
                  <a:cs typeface="Arial" pitchFamily="34" charset="0"/>
                </a:rPr>
                <a:t>E</a:t>
              </a:r>
              <a:r>
                <a:rPr lang="en-US" baseline="-25000">
                  <a:latin typeface="+mn-lt"/>
                  <a:cs typeface="Arial" pitchFamily="34" charset="0"/>
                </a:rPr>
                <a:t>1</a:t>
              </a:r>
            </a:p>
          </p:txBody>
        </p:sp>
        <p:sp>
          <p:nvSpPr>
            <p:cNvPr id="27" name="Oval 32"/>
            <p:cNvSpPr>
              <a:spLocks noChangeArrowheads="1"/>
            </p:cNvSpPr>
            <p:nvPr/>
          </p:nvSpPr>
          <p:spPr bwMode="auto">
            <a:xfrm>
              <a:off x="4114800" y="42672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28" name="Oval 33"/>
            <p:cNvSpPr>
              <a:spLocks noChangeArrowheads="1"/>
            </p:cNvSpPr>
            <p:nvPr/>
          </p:nvSpPr>
          <p:spPr bwMode="auto">
            <a:xfrm>
              <a:off x="3352800" y="36576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9" name="Text Box 34"/>
            <p:cNvSpPr txBox="1">
              <a:spLocks noChangeArrowheads="1"/>
            </p:cNvSpPr>
            <p:nvPr/>
          </p:nvSpPr>
          <p:spPr bwMode="auto">
            <a:xfrm>
              <a:off x="4114800" y="38862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E</a:t>
              </a:r>
              <a:r>
                <a:rPr lang="en-US" baseline="-25000" dirty="0">
                  <a:latin typeface="+mn-lt"/>
                  <a:cs typeface="Arial" pitchFamily="34" charset="0"/>
                </a:rPr>
                <a:t>0</a:t>
              </a:r>
            </a:p>
          </p:txBody>
        </p:sp>
        <p:sp>
          <p:nvSpPr>
            <p:cNvPr id="30" name="Text Box 36"/>
            <p:cNvSpPr txBox="1">
              <a:spLocks noChangeArrowheads="1"/>
            </p:cNvSpPr>
            <p:nvPr/>
          </p:nvSpPr>
          <p:spPr bwMode="auto">
            <a:xfrm>
              <a:off x="3238500" y="5029348"/>
              <a:ext cx="11430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Lower Capacity</a:t>
              </a:r>
            </a:p>
          </p:txBody>
        </p:sp>
        <p:sp>
          <p:nvSpPr>
            <p:cNvPr id="31" name="Line 37"/>
            <p:cNvSpPr>
              <a:spLocks noChangeShapeType="1"/>
            </p:cNvSpPr>
            <p:nvPr/>
          </p:nvSpPr>
          <p:spPr bwMode="auto">
            <a:xfrm flipV="1">
              <a:off x="4267200" y="5076825"/>
              <a:ext cx="30480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2" name="AutoShape 38"/>
            <p:cNvSpPr>
              <a:spLocks noChangeArrowheads="1"/>
            </p:cNvSpPr>
            <p:nvPr/>
          </p:nvSpPr>
          <p:spPr bwMode="auto">
            <a:xfrm rot="10800000" flipV="1">
              <a:off x="2895600" y="3810000"/>
              <a:ext cx="381000" cy="457200"/>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w="9525">
              <a:solidFill>
                <a:schemeClr val="tx1"/>
              </a:solidFill>
              <a:miter lim="800000"/>
              <a:headEnd/>
              <a:tailEnd/>
            </a:ln>
            <a:effectLst/>
          </p:spPr>
          <p:txBody>
            <a:bodyPr wrap="none" anchor="ctr"/>
            <a:lstStyle/>
            <a:p>
              <a:pPr>
                <a:defRPr/>
              </a:pPr>
              <a:endParaRPr lang="en-US">
                <a:cs typeface="Arial" pitchFamily="34" charset="0"/>
              </a:endParaRPr>
            </a:p>
          </p:txBody>
        </p:sp>
      </p:grpSp>
      <p:sp>
        <p:nvSpPr>
          <p:cNvPr id="2" name="Titel 1"/>
          <p:cNvSpPr>
            <a:spLocks noGrp="1"/>
          </p:cNvSpPr>
          <p:nvPr>
            <p:ph type="title"/>
          </p:nvPr>
        </p:nvSpPr>
        <p:spPr/>
        <p:txBody>
          <a:bodyPr>
            <a:noAutofit/>
          </a:bodyPr>
          <a:lstStyle/>
          <a:p>
            <a:r>
              <a:rPr lang="en-US" dirty="0"/>
              <a:t>13.10 The </a:t>
            </a:r>
            <a:r>
              <a:rPr lang="en-US" dirty="0" smtClean="0"/>
              <a:t>effect </a:t>
            </a:r>
            <a:r>
              <a:rPr lang="en-US" dirty="0"/>
              <a:t>of the </a:t>
            </a:r>
            <a:r>
              <a:rPr lang="en-US" dirty="0" smtClean="0"/>
              <a:t>oil price shock </a:t>
            </a:r>
            <a:r>
              <a:rPr lang="en-US" dirty="0"/>
              <a:t>of the 1970s</a:t>
            </a:r>
            <a:br>
              <a:rPr lang="en-US" dirty="0"/>
            </a:br>
            <a:endParaRPr lang="en-US" dirty="0"/>
          </a:p>
        </p:txBody>
      </p:sp>
      <p:sp>
        <p:nvSpPr>
          <p:cNvPr id="3" name="Textfeld 2"/>
          <p:cNvSpPr txBox="1"/>
          <p:nvPr/>
        </p:nvSpPr>
        <p:spPr>
          <a:xfrm>
            <a:off x="550466" y="1043385"/>
            <a:ext cx="7261543" cy="1200329"/>
          </a:xfrm>
          <a:prstGeom prst="rect">
            <a:avLst/>
          </a:prstGeom>
          <a:noFill/>
        </p:spPr>
        <p:txBody>
          <a:bodyPr wrap="square" rtlCol="0">
            <a:spAutoFit/>
          </a:bodyPr>
          <a:lstStyle/>
          <a:p>
            <a:pPr marL="285750" indent="-285750">
              <a:buFont typeface="Wingdings" charset="2"/>
              <a:buChar char="ü"/>
            </a:pPr>
            <a:r>
              <a:rPr lang="en-US" dirty="0"/>
              <a:t>A drastic increase in the price of a key resource reduces the economy’s total capacity and shifts the AS curve up and to the left. Both inflation and unemployment get worse at equilibrium point E</a:t>
            </a:r>
            <a:r>
              <a:rPr lang="en-US" baseline="-25000" dirty="0"/>
              <a:t>1</a:t>
            </a:r>
            <a:r>
              <a:rPr lang="en-US" dirty="0"/>
              <a:t>.</a:t>
            </a:r>
            <a:endParaRPr lang="de-DE" dirty="0"/>
          </a:p>
          <a:p>
            <a:endParaRPr lang="en-US" dirty="0"/>
          </a:p>
        </p:txBody>
      </p:sp>
    </p:spTree>
    <p:extLst>
      <p:ext uri="{BB962C8B-B14F-4D97-AF65-F5344CB8AC3E}">
        <p14:creationId xmlns:p14="http://schemas.microsoft.com/office/powerpoint/2010/main" val="337730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Figure</a:t>
            </a:r>
            <a:r>
              <a:rPr lang="de-DE" dirty="0"/>
              <a:t> 13.11a: German </a:t>
            </a:r>
            <a:r>
              <a:rPr lang="de-DE" dirty="0" err="1" smtClean="0"/>
              <a:t>inflation</a:t>
            </a:r>
            <a:r>
              <a:rPr lang="de-DE" dirty="0" smtClean="0"/>
              <a:t> </a:t>
            </a:r>
            <a:r>
              <a:rPr lang="de-DE" dirty="0" err="1"/>
              <a:t>and</a:t>
            </a:r>
            <a:r>
              <a:rPr lang="de-DE" dirty="0"/>
              <a:t> </a:t>
            </a:r>
            <a:r>
              <a:rPr lang="de-DE" dirty="0" err="1" smtClean="0"/>
              <a:t>unemployment</a:t>
            </a:r>
            <a:r>
              <a:rPr lang="de-DE" dirty="0"/>
              <a:t>, 1969-1975</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2607734480"/>
              </p:ext>
            </p:extLst>
          </p:nvPr>
        </p:nvGraphicFramePr>
        <p:xfrm>
          <a:off x="457207" y="2233273"/>
          <a:ext cx="7091984" cy="414372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7" y="1286933"/>
            <a:ext cx="7213600" cy="1200329"/>
          </a:xfrm>
          <a:prstGeom prst="rect">
            <a:avLst/>
          </a:prstGeom>
          <a:noFill/>
        </p:spPr>
        <p:txBody>
          <a:bodyPr wrap="square" rtlCol="0">
            <a:spAutoFit/>
          </a:bodyPr>
          <a:lstStyle/>
          <a:p>
            <a:pPr marL="285750" indent="-285750">
              <a:buFont typeface="Wingdings" charset="2"/>
              <a:buChar char="ü"/>
            </a:pPr>
            <a:r>
              <a:rPr lang="en-US" dirty="0"/>
              <a:t>The oil price shock of the 1970s pushed inflation in Germany only up a few percentage points and price pressure quickly subsided again. However, unemployment more than doubled.</a:t>
            </a:r>
            <a:endParaRPr lang="de-DE" dirty="0"/>
          </a:p>
          <a:p>
            <a:endParaRPr lang="en-US" dirty="0"/>
          </a:p>
        </p:txBody>
      </p:sp>
      <p:sp>
        <p:nvSpPr>
          <p:cNvPr id="7" name="Rechteck 6"/>
          <p:cNvSpPr/>
          <p:nvPr/>
        </p:nvSpPr>
        <p:spPr>
          <a:xfrm>
            <a:off x="7549191" y="5792398"/>
            <a:ext cx="1669149" cy="523220"/>
          </a:xfrm>
          <a:prstGeom prst="rect">
            <a:avLst/>
          </a:prstGeom>
        </p:spPr>
        <p:txBody>
          <a:bodyPr wrap="square">
            <a:spAutoFit/>
          </a:bodyPr>
          <a:lstStyle/>
          <a:p>
            <a:r>
              <a:rPr lang="en-US" sz="1400" i="1" dirty="0"/>
              <a:t>Source:</a:t>
            </a:r>
            <a:r>
              <a:rPr lang="en-US" sz="1400" dirty="0"/>
              <a:t> AMECO database, 2016.</a:t>
            </a:r>
            <a:endParaRPr lang="de-DE" sz="1400" dirty="0"/>
          </a:p>
        </p:txBody>
      </p:sp>
    </p:spTree>
    <p:extLst>
      <p:ext uri="{BB962C8B-B14F-4D97-AF65-F5344CB8AC3E}">
        <p14:creationId xmlns:p14="http://schemas.microsoft.com/office/powerpoint/2010/main" val="36933525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lvl="0"/>
            <a:r>
              <a:rPr lang="de-DE" dirty="0" err="1"/>
              <a:t>Figure</a:t>
            </a:r>
            <a:r>
              <a:rPr lang="de-DE" dirty="0"/>
              <a:t> 13.11b: </a:t>
            </a:r>
            <a:r>
              <a:rPr lang="de-DE" dirty="0" err="1"/>
              <a:t>Italian</a:t>
            </a:r>
            <a:r>
              <a:rPr lang="de-DE" dirty="0"/>
              <a:t> </a:t>
            </a:r>
            <a:r>
              <a:rPr lang="de-DE" dirty="0" err="1" smtClean="0"/>
              <a:t>iInflation</a:t>
            </a:r>
            <a:r>
              <a:rPr lang="de-DE" dirty="0" smtClean="0"/>
              <a:t> </a:t>
            </a:r>
            <a:r>
              <a:rPr lang="de-DE" dirty="0" err="1"/>
              <a:t>and</a:t>
            </a:r>
            <a:r>
              <a:rPr lang="de-DE" dirty="0"/>
              <a:t> </a:t>
            </a:r>
            <a:r>
              <a:rPr lang="de-DE" dirty="0" err="1" smtClean="0"/>
              <a:t>unemployment</a:t>
            </a:r>
            <a:r>
              <a:rPr lang="de-DE" dirty="0"/>
              <a:t>, 1969-1975</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graphicFrame>
        <p:nvGraphicFramePr>
          <p:cNvPr id="6" name="Diagramm 5"/>
          <p:cNvGraphicFramePr>
            <a:graphicFrameLocks/>
          </p:cNvGraphicFramePr>
          <p:nvPr>
            <p:extLst>
              <p:ext uri="{D42A27DB-BD31-4B8C-83A1-F6EECF244321}">
                <p14:modId xmlns:p14="http://schemas.microsoft.com/office/powerpoint/2010/main" val="1986639089"/>
              </p:ext>
            </p:extLst>
          </p:nvPr>
        </p:nvGraphicFramePr>
        <p:xfrm>
          <a:off x="457200" y="2232000"/>
          <a:ext cx="7092000" cy="4176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609601" y="1342536"/>
            <a:ext cx="6939600" cy="923330"/>
          </a:xfrm>
          <a:prstGeom prst="rect">
            <a:avLst/>
          </a:prstGeom>
          <a:noFill/>
        </p:spPr>
        <p:txBody>
          <a:bodyPr wrap="square" rtlCol="0">
            <a:spAutoFit/>
          </a:bodyPr>
          <a:lstStyle/>
          <a:p>
            <a:pPr marL="285750" indent="-285750">
              <a:buFont typeface="Wingdings" charset="2"/>
              <a:buChar char="ü"/>
            </a:pPr>
            <a:r>
              <a:rPr lang="en-US" dirty="0"/>
              <a:t>In Italy, inflation surged during the oil price shock of the 1970s. However, unemployment remained almost unaffected.</a:t>
            </a:r>
            <a:endParaRPr lang="de-DE" dirty="0"/>
          </a:p>
          <a:p>
            <a:endParaRPr lang="en-US" dirty="0"/>
          </a:p>
        </p:txBody>
      </p:sp>
      <p:sp>
        <p:nvSpPr>
          <p:cNvPr id="7" name="Textfeld 6"/>
          <p:cNvSpPr txBox="1"/>
          <p:nvPr/>
        </p:nvSpPr>
        <p:spPr>
          <a:xfrm>
            <a:off x="7549200" y="5792400"/>
            <a:ext cx="1601416" cy="738664"/>
          </a:xfrm>
          <a:prstGeom prst="rect">
            <a:avLst/>
          </a:prstGeom>
          <a:noFill/>
        </p:spPr>
        <p:txBody>
          <a:bodyPr wrap="square" rtlCol="0">
            <a:spAutoFit/>
          </a:bodyPr>
          <a:lstStyle/>
          <a:p>
            <a:r>
              <a:rPr lang="en-US" sz="1400" i="1" dirty="0"/>
              <a:t>Source:</a:t>
            </a:r>
            <a:r>
              <a:rPr lang="en-US" sz="1400" dirty="0"/>
              <a:t> AMECO database, 2016.</a:t>
            </a:r>
            <a:endParaRPr lang="de-DE" sz="1400" dirty="0"/>
          </a:p>
          <a:p>
            <a:endParaRPr lang="en-US" sz="1400" dirty="0"/>
          </a:p>
        </p:txBody>
      </p:sp>
    </p:spTree>
    <p:extLst>
      <p:ext uri="{BB962C8B-B14F-4D97-AF65-F5344CB8AC3E}">
        <p14:creationId xmlns:p14="http://schemas.microsoft.com/office/powerpoint/2010/main" val="28215642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How can we explain these different outcomes using our AS/AD Model?</a:t>
            </a:r>
            <a:endParaRPr lang="en-US" dirty="0"/>
          </a:p>
        </p:txBody>
      </p:sp>
      <p:sp>
        <p:nvSpPr>
          <p:cNvPr id="3" name="Inhaltsplatzhalter 2"/>
          <p:cNvSpPr>
            <a:spLocks noGrp="1"/>
          </p:cNvSpPr>
          <p:nvPr>
            <p:ph idx="1"/>
          </p:nvPr>
        </p:nvSpPr>
        <p:spPr/>
        <p:txBody>
          <a:bodyPr>
            <a:normAutofit fontScale="92500"/>
          </a:bodyPr>
          <a:lstStyle/>
          <a:p>
            <a:r>
              <a:rPr lang="en-US" dirty="0" smtClean="0"/>
              <a:t>Germany: </a:t>
            </a:r>
          </a:p>
          <a:p>
            <a:pPr lvl="1"/>
            <a:r>
              <a:rPr lang="en-US" dirty="0" smtClean="0"/>
              <a:t>Inflation increased during oil-price shock</a:t>
            </a:r>
          </a:p>
          <a:p>
            <a:pPr lvl="1"/>
            <a:r>
              <a:rPr lang="en-US" dirty="0" smtClean="0"/>
              <a:t>German </a:t>
            </a:r>
            <a:r>
              <a:rPr lang="en-US" dirty="0" err="1" smtClean="0"/>
              <a:t>Bundesbank</a:t>
            </a:r>
            <a:r>
              <a:rPr lang="en-US" dirty="0" smtClean="0"/>
              <a:t> increased interest rates</a:t>
            </a:r>
          </a:p>
          <a:p>
            <a:pPr lvl="1"/>
            <a:r>
              <a:rPr lang="en-US" dirty="0" smtClean="0"/>
              <a:t>increase in inflation and unemployment</a:t>
            </a:r>
          </a:p>
          <a:p>
            <a:r>
              <a:rPr lang="en-US" dirty="0" smtClean="0"/>
              <a:t>Italy:</a:t>
            </a:r>
          </a:p>
          <a:p>
            <a:pPr lvl="1"/>
            <a:r>
              <a:rPr lang="en-US" dirty="0" smtClean="0"/>
              <a:t>increase in public spending</a:t>
            </a:r>
          </a:p>
          <a:p>
            <a:pPr lvl="1"/>
            <a:r>
              <a:rPr lang="en-US" dirty="0" smtClean="0"/>
              <a:t>expansionary monetary policy to finance part of government expenditure</a:t>
            </a:r>
          </a:p>
          <a:p>
            <a:pPr lvl="1"/>
            <a:r>
              <a:rPr lang="en-US" dirty="0" smtClean="0"/>
              <a:t>higher inflation but no increase in unemployment</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spTree>
    <p:extLst>
      <p:ext uri="{BB962C8B-B14F-4D97-AF65-F5344CB8AC3E}">
        <p14:creationId xmlns:p14="http://schemas.microsoft.com/office/powerpoint/2010/main" val="26838157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13.12 The Italian reaction to oil price shock of the 1970s</a:t>
            </a:r>
            <a:br>
              <a:rPr lang="en-US" dirty="0" smtClean="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grpSp>
        <p:nvGrpSpPr>
          <p:cNvPr id="39" name="Gruppierung 38"/>
          <p:cNvGrpSpPr/>
          <p:nvPr/>
        </p:nvGrpSpPr>
        <p:grpSpPr>
          <a:xfrm>
            <a:off x="496211" y="1081088"/>
            <a:ext cx="6173787" cy="5583936"/>
            <a:chOff x="1217613" y="664464"/>
            <a:chExt cx="6173787" cy="5583936"/>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2856019" y="3890571"/>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274817" y="1121664"/>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2" name="Arc 8"/>
            <p:cNvSpPr>
              <a:spLocks/>
            </p:cNvSpPr>
            <p:nvPr/>
          </p:nvSpPr>
          <p:spPr bwMode="auto">
            <a:xfrm flipV="1">
              <a:off x="4827017" y="3179064"/>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3" name="Line 9"/>
            <p:cNvSpPr>
              <a:spLocks noChangeShapeType="1"/>
            </p:cNvSpPr>
            <p:nvPr/>
          </p:nvSpPr>
          <p:spPr bwMode="auto">
            <a:xfrm flipH="1">
              <a:off x="3684017" y="4322064"/>
              <a:ext cx="114300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4" name="Line 10"/>
            <p:cNvSpPr>
              <a:spLocks noChangeShapeType="1"/>
            </p:cNvSpPr>
            <p:nvPr/>
          </p:nvSpPr>
          <p:spPr bwMode="auto">
            <a:xfrm flipV="1">
              <a:off x="6122417" y="1731264"/>
              <a:ext cx="76200" cy="1447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5" name="Group 15"/>
            <p:cNvGrpSpPr>
              <a:grpSpLocks/>
            </p:cNvGrpSpPr>
            <p:nvPr/>
          </p:nvGrpSpPr>
          <p:grpSpPr bwMode="auto">
            <a:xfrm>
              <a:off x="3006257" y="1121664"/>
              <a:ext cx="2414395" cy="2590800"/>
              <a:chOff x="1213" y="1392"/>
              <a:chExt cx="1619" cy="1632"/>
            </a:xfrm>
          </p:grpSpPr>
          <p:sp>
            <p:nvSpPr>
              <p:cNvPr id="16"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7" name="Line 17"/>
              <p:cNvSpPr>
                <a:spLocks noChangeShapeType="1"/>
              </p:cNvSpPr>
              <p:nvPr/>
            </p:nvSpPr>
            <p:spPr bwMode="auto">
              <a:xfrm flipH="1" flipV="1">
                <a:off x="1213" y="3022"/>
                <a:ext cx="755" cy="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9" name="Text Box 19"/>
            <p:cNvSpPr txBox="1">
              <a:spLocks noChangeArrowheads="1"/>
            </p:cNvSpPr>
            <p:nvPr/>
          </p:nvSpPr>
          <p:spPr bwMode="auto">
            <a:xfrm>
              <a:off x="2541017" y="310286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0" name="Line 20"/>
            <p:cNvSpPr>
              <a:spLocks noChangeShapeType="1"/>
            </p:cNvSpPr>
            <p:nvPr/>
          </p:nvSpPr>
          <p:spPr bwMode="auto">
            <a:xfrm>
              <a:off x="5436617" y="1121664"/>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Line 22"/>
            <p:cNvSpPr>
              <a:spLocks noChangeShapeType="1"/>
            </p:cNvSpPr>
            <p:nvPr/>
          </p:nvSpPr>
          <p:spPr bwMode="auto">
            <a:xfrm flipV="1">
              <a:off x="6198617" y="1121664"/>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2" name="Rectangle 26"/>
            <p:cNvSpPr>
              <a:spLocks noChangeArrowheads="1"/>
            </p:cNvSpPr>
            <p:nvPr/>
          </p:nvSpPr>
          <p:spPr bwMode="auto">
            <a:xfrm>
              <a:off x="5360417" y="664464"/>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3" name="Line 27"/>
            <p:cNvSpPr>
              <a:spLocks noChangeShapeType="1"/>
            </p:cNvSpPr>
            <p:nvPr/>
          </p:nvSpPr>
          <p:spPr bwMode="auto">
            <a:xfrm>
              <a:off x="2922017" y="2798064"/>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4" name="AutoShape 28"/>
            <p:cNvSpPr>
              <a:spLocks noChangeArrowheads="1"/>
            </p:cNvSpPr>
            <p:nvPr/>
          </p:nvSpPr>
          <p:spPr bwMode="auto">
            <a:xfrm rot="16200000" flipH="1" flipV="1">
              <a:off x="3558518" y="2953701"/>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5" name="Text Box 30"/>
            <p:cNvSpPr txBox="1">
              <a:spLocks noChangeArrowheads="1"/>
            </p:cNvSpPr>
            <p:nvPr/>
          </p:nvSpPr>
          <p:spPr bwMode="auto">
            <a:xfrm>
              <a:off x="4484118" y="4536377"/>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6" name="Text Box 31"/>
            <p:cNvSpPr txBox="1">
              <a:spLocks noChangeArrowheads="1"/>
            </p:cNvSpPr>
            <p:nvPr/>
          </p:nvSpPr>
          <p:spPr bwMode="auto">
            <a:xfrm>
              <a:off x="3836417" y="3255264"/>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atin typeface="+mn-lt"/>
                  <a:cs typeface="Arial" pitchFamily="34" charset="0"/>
                </a:rPr>
                <a:t>E</a:t>
              </a:r>
              <a:r>
                <a:rPr lang="en-US" baseline="-25000">
                  <a:latin typeface="+mn-lt"/>
                  <a:cs typeface="Arial" pitchFamily="34" charset="0"/>
                </a:rPr>
                <a:t>1</a:t>
              </a:r>
            </a:p>
          </p:txBody>
        </p:sp>
        <p:sp>
          <p:nvSpPr>
            <p:cNvPr id="27" name="Oval 32"/>
            <p:cNvSpPr>
              <a:spLocks noChangeArrowheads="1"/>
            </p:cNvSpPr>
            <p:nvPr/>
          </p:nvSpPr>
          <p:spPr bwMode="auto">
            <a:xfrm>
              <a:off x="4750817" y="4245864"/>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28" name="Oval 33"/>
            <p:cNvSpPr>
              <a:spLocks noChangeArrowheads="1"/>
            </p:cNvSpPr>
            <p:nvPr/>
          </p:nvSpPr>
          <p:spPr bwMode="auto">
            <a:xfrm>
              <a:off x="3988817" y="3636264"/>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9" name="Text Box 34"/>
            <p:cNvSpPr txBox="1">
              <a:spLocks noChangeArrowheads="1"/>
            </p:cNvSpPr>
            <p:nvPr/>
          </p:nvSpPr>
          <p:spPr bwMode="auto">
            <a:xfrm>
              <a:off x="4750817" y="3864864"/>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E</a:t>
              </a:r>
              <a:r>
                <a:rPr lang="en-US" baseline="-25000" dirty="0">
                  <a:latin typeface="+mn-lt"/>
                  <a:cs typeface="Arial" pitchFamily="34" charset="0"/>
                </a:rPr>
                <a:t>0</a:t>
              </a:r>
            </a:p>
          </p:txBody>
        </p:sp>
        <p:sp>
          <p:nvSpPr>
            <p:cNvPr id="30" name="Text Box 36"/>
            <p:cNvSpPr txBox="1">
              <a:spLocks noChangeArrowheads="1"/>
            </p:cNvSpPr>
            <p:nvPr/>
          </p:nvSpPr>
          <p:spPr bwMode="auto">
            <a:xfrm>
              <a:off x="3874517" y="5008012"/>
              <a:ext cx="11430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Lower Capacity</a:t>
              </a:r>
            </a:p>
          </p:txBody>
        </p:sp>
        <p:sp>
          <p:nvSpPr>
            <p:cNvPr id="31" name="Line 37"/>
            <p:cNvSpPr>
              <a:spLocks noChangeShapeType="1"/>
            </p:cNvSpPr>
            <p:nvPr/>
          </p:nvSpPr>
          <p:spPr bwMode="auto">
            <a:xfrm flipV="1">
              <a:off x="4903217" y="5055489"/>
              <a:ext cx="30480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2" name="Line 40"/>
            <p:cNvSpPr>
              <a:spLocks noChangeShapeType="1"/>
            </p:cNvSpPr>
            <p:nvPr/>
          </p:nvSpPr>
          <p:spPr bwMode="auto">
            <a:xfrm flipH="1">
              <a:off x="3379217" y="4322064"/>
              <a:ext cx="30480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Line 27"/>
            <p:cNvSpPr>
              <a:spLocks noChangeShapeType="1"/>
            </p:cNvSpPr>
            <p:nvPr/>
          </p:nvSpPr>
          <p:spPr bwMode="auto">
            <a:xfrm>
              <a:off x="3874517" y="2812499"/>
              <a:ext cx="2286000" cy="1828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4" name="Oval 32"/>
            <p:cNvSpPr>
              <a:spLocks noChangeArrowheads="1"/>
            </p:cNvSpPr>
            <p:nvPr/>
          </p:nvSpPr>
          <p:spPr bwMode="auto">
            <a:xfrm>
              <a:off x="4731766" y="3442856"/>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5" name="Text Box 34"/>
            <p:cNvSpPr txBox="1">
              <a:spLocks noChangeArrowheads="1"/>
            </p:cNvSpPr>
            <p:nvPr/>
          </p:nvSpPr>
          <p:spPr bwMode="auto">
            <a:xfrm>
              <a:off x="4578552" y="2994119"/>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36" name="Text Box 30"/>
            <p:cNvSpPr txBox="1">
              <a:spLocks noChangeArrowheads="1"/>
            </p:cNvSpPr>
            <p:nvPr/>
          </p:nvSpPr>
          <p:spPr bwMode="auto">
            <a:xfrm>
              <a:off x="5583155" y="454810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37" name="Bogen 36"/>
            <p:cNvSpPr/>
            <p:nvPr/>
          </p:nvSpPr>
          <p:spPr>
            <a:xfrm flipH="1">
              <a:off x="2837021" y="4325831"/>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8" name="Bogen 37"/>
            <p:cNvSpPr/>
            <p:nvPr/>
          </p:nvSpPr>
          <p:spPr>
            <a:xfrm flipH="1">
              <a:off x="2489792" y="3709289"/>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40" name="Textfeld 39"/>
          <p:cNvSpPr txBox="1"/>
          <p:nvPr/>
        </p:nvSpPr>
        <p:spPr>
          <a:xfrm>
            <a:off x="6015644" y="2069296"/>
            <a:ext cx="2857424" cy="3416320"/>
          </a:xfrm>
          <a:prstGeom prst="rect">
            <a:avLst/>
          </a:prstGeom>
          <a:noFill/>
        </p:spPr>
        <p:txBody>
          <a:bodyPr wrap="square" rtlCol="0">
            <a:spAutoFit/>
          </a:bodyPr>
          <a:lstStyle/>
          <a:p>
            <a:pPr marL="285750" indent="-285750">
              <a:buFont typeface="Wingdings" charset="2"/>
              <a:buChar char="ü"/>
            </a:pPr>
            <a:r>
              <a:rPr lang="en-US" dirty="0"/>
              <a:t>Initially, the oil price shock has led to increased unemployment and higher inflation (a movement from E</a:t>
            </a:r>
            <a:r>
              <a:rPr lang="en-US" baseline="-25000" dirty="0"/>
              <a:t>0</a:t>
            </a:r>
            <a:r>
              <a:rPr lang="en-US" dirty="0"/>
              <a:t> to E</a:t>
            </a:r>
            <a:r>
              <a:rPr lang="en-US" baseline="-25000" dirty="0"/>
              <a:t>1</a:t>
            </a:r>
            <a:r>
              <a:rPr lang="en-US" dirty="0"/>
              <a:t>). Yet, the Italian government reacted with expansionary fiscal and monetary stimulus which pushed inflation further up (to E</a:t>
            </a:r>
            <a:r>
              <a:rPr lang="en-US" baseline="-25000" dirty="0"/>
              <a:t>2</a:t>
            </a:r>
            <a:r>
              <a:rPr lang="en-US" dirty="0"/>
              <a:t>).</a:t>
            </a:r>
            <a:endParaRPr lang="de-DE" dirty="0"/>
          </a:p>
          <a:p>
            <a:endParaRPr lang="en-US" dirty="0"/>
          </a:p>
        </p:txBody>
      </p:sp>
    </p:spTree>
    <p:extLst>
      <p:ext uri="{BB962C8B-B14F-4D97-AF65-F5344CB8AC3E}">
        <p14:creationId xmlns:p14="http://schemas.microsoft.com/office/powerpoint/2010/main" val="388144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This was not the end of inflation in the 1970s …</a:t>
            </a:r>
            <a:endParaRPr lang="en-US" dirty="0"/>
          </a:p>
        </p:txBody>
      </p:sp>
      <p:sp>
        <p:nvSpPr>
          <p:cNvPr id="3" name="Inhaltsplatzhalter 2"/>
          <p:cNvSpPr>
            <a:spLocks noGrp="1"/>
          </p:cNvSpPr>
          <p:nvPr>
            <p:ph idx="1"/>
          </p:nvPr>
        </p:nvSpPr>
        <p:spPr/>
        <p:txBody>
          <a:bodyPr>
            <a:normAutofit/>
          </a:bodyPr>
          <a:lstStyle/>
          <a:p>
            <a:r>
              <a:rPr lang="en-US" dirty="0"/>
              <a:t>i</a:t>
            </a:r>
            <a:r>
              <a:rPr lang="en-US" dirty="0" smtClean="0"/>
              <a:t>n countries like Italy, inflationary expectations permanently shifted upward</a:t>
            </a:r>
          </a:p>
          <a:p>
            <a:pPr lvl="1"/>
            <a:r>
              <a:rPr lang="en-US" dirty="0" smtClean="0"/>
              <a:t>expectation of higher inflation built into wage and price contracts</a:t>
            </a:r>
          </a:p>
          <a:p>
            <a:pPr lvl="1"/>
            <a:r>
              <a:rPr lang="en-US" dirty="0" smtClean="0"/>
              <a:t>permanently high inflation rate</a:t>
            </a:r>
          </a:p>
          <a:p>
            <a:r>
              <a:rPr lang="en-US" dirty="0" smtClean="0"/>
              <a:t>in countries like Germany and Switzerland, inflation came down by 1978</a:t>
            </a:r>
          </a:p>
          <a:p>
            <a:pPr marL="457200" lvl="1" indent="0">
              <a:buNone/>
            </a:pP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a:p>
        </p:txBody>
      </p:sp>
    </p:spTree>
    <p:extLst>
      <p:ext uri="{BB962C8B-B14F-4D97-AF65-F5344CB8AC3E}">
        <p14:creationId xmlns:p14="http://schemas.microsoft.com/office/powerpoint/2010/main" val="365722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1980: tight monetary policy</a:t>
            </a:r>
            <a:endParaRPr lang="en-US" dirty="0"/>
          </a:p>
        </p:txBody>
      </p:sp>
      <p:sp>
        <p:nvSpPr>
          <p:cNvPr id="3" name="Inhaltsplatzhalter 2"/>
          <p:cNvSpPr>
            <a:spLocks noGrp="1"/>
          </p:cNvSpPr>
          <p:nvPr>
            <p:ph idx="1"/>
          </p:nvPr>
        </p:nvSpPr>
        <p:spPr/>
        <p:txBody>
          <a:bodyPr>
            <a:normAutofit fontScale="92500" lnSpcReduction="10000"/>
          </a:bodyPr>
          <a:lstStyle/>
          <a:p>
            <a:r>
              <a:rPr lang="en-US" dirty="0" smtClean="0"/>
              <a:t>Situation in the U.S.: </a:t>
            </a:r>
          </a:p>
          <a:p>
            <a:pPr lvl="1"/>
            <a:r>
              <a:rPr lang="en-US" dirty="0" smtClean="0"/>
              <a:t>high inflation led to people’s discontent</a:t>
            </a:r>
          </a:p>
          <a:p>
            <a:pPr lvl="1"/>
            <a:r>
              <a:rPr lang="en-US" dirty="0"/>
              <a:t>Remember: high rates of inflation can wipe out people’s savings and make it difficult to plan, save, and invest</a:t>
            </a:r>
          </a:p>
          <a:p>
            <a:pPr lvl="1"/>
            <a:r>
              <a:rPr lang="en-US" dirty="0" smtClean="0"/>
              <a:t>U.S. central bank, the Federal Reserve, under Paul Volcker, implemented very contractionary monetary policies</a:t>
            </a:r>
          </a:p>
          <a:p>
            <a:r>
              <a:rPr lang="en-US" dirty="0" smtClean="0"/>
              <a:t>most European central banks followed and increased interest rates</a:t>
            </a:r>
          </a:p>
          <a:p>
            <a:r>
              <a:rPr lang="en-US" dirty="0" smtClean="0"/>
              <a:t>Result: Fall in inflation, but long recession and increase in unemployment</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37</a:t>
            </a:fld>
            <a:endParaRPr lang="de-DE"/>
          </a:p>
        </p:txBody>
      </p:sp>
    </p:spTree>
    <p:extLst>
      <p:ext uri="{BB962C8B-B14F-4D97-AF65-F5344CB8AC3E}">
        <p14:creationId xmlns:p14="http://schemas.microsoft.com/office/powerpoint/2010/main" val="306722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13.13  The </a:t>
            </a:r>
            <a:r>
              <a:rPr lang="en-US" dirty="0" smtClean="0"/>
              <a:t>effects </a:t>
            </a:r>
            <a:r>
              <a:rPr lang="en-US" dirty="0"/>
              <a:t>of The Fed’s </a:t>
            </a:r>
            <a:r>
              <a:rPr lang="en-US" dirty="0" smtClean="0"/>
              <a:t>“tight money</a:t>
            </a:r>
            <a:r>
              <a:rPr lang="en-US" dirty="0"/>
              <a:t>” </a:t>
            </a:r>
            <a:r>
              <a:rPr lang="en-US" dirty="0" smtClean="0"/>
              <a:t>policies </a:t>
            </a:r>
            <a:r>
              <a:rPr lang="en-US" dirty="0"/>
              <a:t>in the 1980s</a:t>
            </a:r>
            <a:r>
              <a:rPr lang="en-US" dirty="0">
                <a:solidFill>
                  <a:srgbClr val="FF0000"/>
                </a:solidFill>
              </a:rPr>
              <a:t/>
            </a:r>
            <a:br>
              <a:rPr lang="en-US" dirty="0">
                <a:solidFill>
                  <a:srgbClr val="FF0000"/>
                </a:solidFill>
              </a:rPr>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38</a:t>
            </a:fld>
            <a:endParaRPr lang="de-DE"/>
          </a:p>
        </p:txBody>
      </p:sp>
      <p:grpSp>
        <p:nvGrpSpPr>
          <p:cNvPr id="38" name="Gruppierung 37"/>
          <p:cNvGrpSpPr/>
          <p:nvPr/>
        </p:nvGrpSpPr>
        <p:grpSpPr>
          <a:xfrm>
            <a:off x="502876" y="1037431"/>
            <a:ext cx="5411787" cy="5486400"/>
            <a:chOff x="836613" y="838200"/>
            <a:chExt cx="5411787" cy="5486400"/>
          </a:xfrm>
        </p:grpSpPr>
        <p:sp>
          <p:nvSpPr>
            <p:cNvPr id="6" name="Rectangle 2"/>
            <p:cNvSpPr>
              <a:spLocks noChangeArrowheads="1"/>
            </p:cNvSpPr>
            <p:nvPr/>
          </p:nvSpPr>
          <p:spPr bwMode="auto">
            <a:xfrm>
              <a:off x="3657600" y="2209800"/>
              <a:ext cx="609600" cy="32766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7" name="Line 3"/>
            <p:cNvSpPr>
              <a:spLocks noChangeShapeType="1"/>
            </p:cNvSpPr>
            <p:nvPr/>
          </p:nvSpPr>
          <p:spPr bwMode="auto">
            <a:xfrm>
              <a:off x="1524000" y="1905000"/>
              <a:ext cx="0" cy="3581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Line 4"/>
            <p:cNvSpPr>
              <a:spLocks noChangeShapeType="1"/>
            </p:cNvSpPr>
            <p:nvPr/>
          </p:nvSpPr>
          <p:spPr bwMode="auto">
            <a:xfrm>
              <a:off x="1524000" y="54864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9" name="Text Box 5"/>
            <p:cNvSpPr txBox="1">
              <a:spLocks noChangeArrowheads="1"/>
            </p:cNvSpPr>
            <p:nvPr/>
          </p:nvSpPr>
          <p:spPr bwMode="auto">
            <a:xfrm>
              <a:off x="4572000" y="57150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10" name="Text Box 6"/>
            <p:cNvSpPr txBox="1">
              <a:spLocks noChangeArrowheads="1"/>
            </p:cNvSpPr>
            <p:nvPr/>
          </p:nvSpPr>
          <p:spPr bwMode="auto">
            <a:xfrm rot="16200000">
              <a:off x="-190499" y="2855912"/>
              <a:ext cx="25146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1" name="Text Box 7"/>
            <p:cNvSpPr txBox="1">
              <a:spLocks noChangeArrowheads="1"/>
            </p:cNvSpPr>
            <p:nvPr/>
          </p:nvSpPr>
          <p:spPr bwMode="auto">
            <a:xfrm>
              <a:off x="4572000" y="2290464"/>
              <a:ext cx="1295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2" name="Text Box 8"/>
            <p:cNvSpPr txBox="1">
              <a:spLocks noChangeArrowheads="1"/>
            </p:cNvSpPr>
            <p:nvPr/>
          </p:nvSpPr>
          <p:spPr bwMode="auto">
            <a:xfrm>
              <a:off x="3810000" y="58674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latin typeface="+mn-lt"/>
                  <a:cs typeface="Arial" pitchFamily="34" charset="0"/>
                </a:rPr>
                <a:t>Y*</a:t>
              </a:r>
              <a:endParaRPr lang="en-US" sz="2400" baseline="-25000">
                <a:latin typeface="+mn-lt"/>
                <a:cs typeface="Arial" pitchFamily="34" charset="0"/>
              </a:endParaRPr>
            </a:p>
          </p:txBody>
        </p:sp>
        <p:grpSp>
          <p:nvGrpSpPr>
            <p:cNvPr id="13" name="Group 9"/>
            <p:cNvGrpSpPr>
              <a:grpSpLocks/>
            </p:cNvGrpSpPr>
            <p:nvPr/>
          </p:nvGrpSpPr>
          <p:grpSpPr bwMode="auto">
            <a:xfrm>
              <a:off x="1981200" y="1066800"/>
              <a:ext cx="2514600" cy="2590800"/>
              <a:chOff x="1248" y="1392"/>
              <a:chExt cx="1584" cy="1632"/>
            </a:xfrm>
          </p:grpSpPr>
          <p:sp>
            <p:nvSpPr>
              <p:cNvPr id="14" name="Arc 10"/>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5" name="Line 11"/>
              <p:cNvSpPr>
                <a:spLocks noChangeShapeType="1"/>
              </p:cNvSpPr>
              <p:nvPr/>
            </p:nvSpPr>
            <p:spPr bwMode="auto">
              <a:xfrm flipH="1">
                <a:off x="1248" y="3024"/>
                <a:ext cx="72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6" name="Line 12"/>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7" name="AutoShape 13"/>
            <p:cNvSpPr>
              <a:spLocks/>
            </p:cNvSpPr>
            <p:nvPr/>
          </p:nvSpPr>
          <p:spPr bwMode="auto">
            <a:xfrm rot="16200000">
              <a:off x="3848100" y="5372100"/>
              <a:ext cx="228600" cy="609600"/>
            </a:xfrm>
            <a:prstGeom prst="leftBrace">
              <a:avLst>
                <a:gd name="adj1" fmla="val 22222"/>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8" name="AutoShape 14"/>
            <p:cNvSpPr>
              <a:spLocks/>
            </p:cNvSpPr>
            <p:nvPr/>
          </p:nvSpPr>
          <p:spPr bwMode="auto">
            <a:xfrm rot="16200000">
              <a:off x="2705100" y="1333500"/>
              <a:ext cx="228600" cy="1524000"/>
            </a:xfrm>
            <a:prstGeom prst="rightBrace">
              <a:avLst>
                <a:gd name="adj1" fmla="val 55556"/>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9" name="Text Box 15"/>
            <p:cNvSpPr txBox="1">
              <a:spLocks noChangeArrowheads="1"/>
            </p:cNvSpPr>
            <p:nvPr/>
          </p:nvSpPr>
          <p:spPr bwMode="auto">
            <a:xfrm>
              <a:off x="1895253" y="1535668"/>
              <a:ext cx="17526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Unemployment</a:t>
              </a:r>
              <a:endParaRPr lang="en-US" dirty="0">
                <a:latin typeface="+mn-lt"/>
                <a:cs typeface="Arial" pitchFamily="34" charset="0"/>
              </a:endParaRPr>
            </a:p>
          </p:txBody>
        </p:sp>
        <p:sp>
          <p:nvSpPr>
            <p:cNvPr id="20" name="Line 16"/>
            <p:cNvSpPr>
              <a:spLocks noChangeShapeType="1"/>
            </p:cNvSpPr>
            <p:nvPr/>
          </p:nvSpPr>
          <p:spPr bwMode="auto">
            <a:xfrm>
              <a:off x="1763233" y="3383756"/>
              <a:ext cx="1981200" cy="16002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Rectangle 17"/>
            <p:cNvSpPr>
              <a:spLocks noChangeArrowheads="1"/>
            </p:cNvSpPr>
            <p:nvPr/>
          </p:nvSpPr>
          <p:spPr bwMode="auto">
            <a:xfrm>
              <a:off x="3657600" y="838200"/>
              <a:ext cx="1066800" cy="1371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2" name="Text Box 18"/>
            <p:cNvSpPr txBox="1">
              <a:spLocks noChangeArrowheads="1"/>
            </p:cNvSpPr>
            <p:nvPr/>
          </p:nvSpPr>
          <p:spPr bwMode="auto">
            <a:xfrm>
              <a:off x="4362893" y="4603012"/>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3" name="Line 19"/>
            <p:cNvSpPr>
              <a:spLocks noChangeShapeType="1"/>
            </p:cNvSpPr>
            <p:nvPr/>
          </p:nvSpPr>
          <p:spPr bwMode="auto">
            <a:xfrm>
              <a:off x="2362200" y="3009900"/>
              <a:ext cx="1981200" cy="16002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4" name="Text Box 20"/>
            <p:cNvSpPr txBox="1">
              <a:spLocks noChangeArrowheads="1"/>
            </p:cNvSpPr>
            <p:nvPr/>
          </p:nvSpPr>
          <p:spPr bwMode="auto">
            <a:xfrm>
              <a:off x="3041285" y="4834604"/>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5" name="AutoShape 21"/>
            <p:cNvSpPr>
              <a:spLocks noChangeArrowheads="1"/>
            </p:cNvSpPr>
            <p:nvPr/>
          </p:nvSpPr>
          <p:spPr bwMode="auto">
            <a:xfrm rot="10800000" flipH="1">
              <a:off x="3103820" y="3886200"/>
              <a:ext cx="381000" cy="533400"/>
            </a:xfrm>
            <a:prstGeom prst="upArrow">
              <a:avLst>
                <a:gd name="adj1" fmla="val 50000"/>
                <a:gd name="adj2" fmla="val 35000"/>
              </a:avLst>
            </a:prstGeom>
            <a:gradFill rotWithShape="1">
              <a:gsLst>
                <a:gs pos="0">
                  <a:schemeClr val="accent1"/>
                </a:gs>
                <a:gs pos="100000">
                  <a:schemeClr val="tx1">
                    <a:gamma/>
                    <a:tint val="0"/>
                    <a:invGamma/>
                  </a:schemeClr>
                </a:gs>
              </a:gsLst>
              <a:lin ang="5400000" scaled="1"/>
            </a:gradFill>
            <a:ln w="9525">
              <a:solidFill>
                <a:schemeClr val="tx1"/>
              </a:solidFill>
              <a:miter lim="800000"/>
              <a:headEnd/>
              <a:tailEnd/>
            </a:ln>
            <a:effectLst/>
          </p:spPr>
          <p:txBody>
            <a:bodyPr wrap="none" anchor="ctr"/>
            <a:lstStyle/>
            <a:p>
              <a:pPr>
                <a:defRPr/>
              </a:pPr>
              <a:endParaRPr lang="en-US">
                <a:cs typeface="Arial" pitchFamily="34" charset="0"/>
              </a:endParaRPr>
            </a:p>
          </p:txBody>
        </p:sp>
        <p:sp>
          <p:nvSpPr>
            <p:cNvPr id="26" name="Oval 22"/>
            <p:cNvSpPr>
              <a:spLocks noChangeArrowheads="1"/>
            </p:cNvSpPr>
            <p:nvPr/>
          </p:nvSpPr>
          <p:spPr bwMode="auto">
            <a:xfrm>
              <a:off x="1981200" y="3543300"/>
              <a:ext cx="190500" cy="1905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7" name="Oval 23"/>
            <p:cNvSpPr>
              <a:spLocks noChangeArrowheads="1"/>
            </p:cNvSpPr>
            <p:nvPr/>
          </p:nvSpPr>
          <p:spPr bwMode="auto">
            <a:xfrm>
              <a:off x="3048000" y="3555704"/>
              <a:ext cx="178096" cy="178096"/>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8" name="Text Box 24"/>
            <p:cNvSpPr txBox="1">
              <a:spLocks noChangeArrowheads="1"/>
            </p:cNvSpPr>
            <p:nvPr/>
          </p:nvSpPr>
          <p:spPr bwMode="auto">
            <a:xfrm>
              <a:off x="3124200" y="32004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E</a:t>
              </a:r>
              <a:r>
                <a:rPr lang="en-US" baseline="-25000" dirty="0">
                  <a:latin typeface="+mn-lt"/>
                  <a:cs typeface="Arial" pitchFamily="34" charset="0"/>
                </a:rPr>
                <a:t>0</a:t>
              </a:r>
            </a:p>
          </p:txBody>
        </p:sp>
        <p:sp>
          <p:nvSpPr>
            <p:cNvPr id="29" name="Text Box 25"/>
            <p:cNvSpPr txBox="1">
              <a:spLocks noChangeArrowheads="1"/>
            </p:cNvSpPr>
            <p:nvPr/>
          </p:nvSpPr>
          <p:spPr bwMode="auto">
            <a:xfrm>
              <a:off x="1914747" y="3213217"/>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E</a:t>
              </a:r>
              <a:r>
                <a:rPr lang="en-US" baseline="-25000" dirty="0">
                  <a:latin typeface="+mn-lt"/>
                  <a:cs typeface="Arial" pitchFamily="34" charset="0"/>
                </a:rPr>
                <a:t>1</a:t>
              </a:r>
            </a:p>
          </p:txBody>
        </p:sp>
        <p:sp>
          <p:nvSpPr>
            <p:cNvPr id="30" name="AutoShape 19"/>
            <p:cNvSpPr>
              <a:spLocks noChangeArrowheads="1"/>
            </p:cNvSpPr>
            <p:nvPr/>
          </p:nvSpPr>
          <p:spPr bwMode="auto">
            <a:xfrm rot="16200000" flipH="1">
              <a:off x="3809999" y="4495800"/>
              <a:ext cx="381000" cy="533400"/>
            </a:xfrm>
            <a:prstGeom prst="upArrow">
              <a:avLst>
                <a:gd name="adj1" fmla="val 50000"/>
                <a:gd name="adj2" fmla="val 35000"/>
              </a:avLst>
            </a:prstGeom>
            <a:gradFill rotWithShape="1">
              <a:gsLst>
                <a:gs pos="0">
                  <a:srgbClr val="5E9EFF"/>
                </a:gs>
                <a:gs pos="39999">
                  <a:srgbClr val="85C2FF"/>
                </a:gs>
                <a:gs pos="70000">
                  <a:srgbClr val="C4D6EB"/>
                </a:gs>
                <a:gs pos="100000">
                  <a:srgbClr val="FFEBFA"/>
                </a:gs>
              </a:gsLst>
              <a:lin ang="5400000" scaled="0"/>
            </a:gradFill>
            <a:ln w="9525">
              <a:solidFill>
                <a:schemeClr val="tx1"/>
              </a:solidFill>
              <a:miter lim="800000"/>
              <a:headEnd/>
              <a:tailEnd/>
            </a:ln>
            <a:effectLst/>
          </p:spPr>
          <p:txBody>
            <a:bodyPr wrap="none" anchor="ctr"/>
            <a:lstStyle/>
            <a:p>
              <a:pPr>
                <a:defRPr/>
              </a:pPr>
              <a:endParaRPr lang="en-US">
                <a:cs typeface="Arial" pitchFamily="34" charset="0"/>
              </a:endParaRPr>
            </a:p>
          </p:txBody>
        </p:sp>
        <p:sp>
          <p:nvSpPr>
            <p:cNvPr id="31" name="Text Box 7"/>
            <p:cNvSpPr txBox="1">
              <a:spLocks noChangeArrowheads="1"/>
            </p:cNvSpPr>
            <p:nvPr/>
          </p:nvSpPr>
          <p:spPr bwMode="auto">
            <a:xfrm>
              <a:off x="4535407" y="3272135"/>
              <a:ext cx="1295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grpSp>
          <p:nvGrpSpPr>
            <p:cNvPr id="32" name="Group 9"/>
            <p:cNvGrpSpPr>
              <a:grpSpLocks/>
            </p:cNvGrpSpPr>
            <p:nvPr/>
          </p:nvGrpSpPr>
          <p:grpSpPr bwMode="auto">
            <a:xfrm>
              <a:off x="1944607" y="2048471"/>
              <a:ext cx="2514600" cy="2590800"/>
              <a:chOff x="1248" y="1392"/>
              <a:chExt cx="1584" cy="1632"/>
            </a:xfrm>
          </p:grpSpPr>
          <p:sp>
            <p:nvSpPr>
              <p:cNvPr id="33" name="Arc 10"/>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34" name="Line 11"/>
              <p:cNvSpPr>
                <a:spLocks noChangeShapeType="1"/>
              </p:cNvSpPr>
              <p:nvPr/>
            </p:nvSpPr>
            <p:spPr bwMode="auto">
              <a:xfrm flipH="1">
                <a:off x="1248" y="3024"/>
                <a:ext cx="720"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5" name="Line 12"/>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36" name="Oval 22"/>
            <p:cNvSpPr>
              <a:spLocks noChangeArrowheads="1"/>
            </p:cNvSpPr>
            <p:nvPr/>
          </p:nvSpPr>
          <p:spPr bwMode="auto">
            <a:xfrm>
              <a:off x="3180905" y="4523649"/>
              <a:ext cx="190500" cy="1905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37" name="Text Box 25"/>
            <p:cNvSpPr txBox="1">
              <a:spLocks noChangeArrowheads="1"/>
            </p:cNvSpPr>
            <p:nvPr/>
          </p:nvSpPr>
          <p:spPr bwMode="auto">
            <a:xfrm>
              <a:off x="2685516" y="428863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grpSp>
      <p:sp>
        <p:nvSpPr>
          <p:cNvPr id="39" name="Textfeld 38"/>
          <p:cNvSpPr txBox="1"/>
          <p:nvPr/>
        </p:nvSpPr>
        <p:spPr>
          <a:xfrm>
            <a:off x="5931596" y="1734899"/>
            <a:ext cx="2954867" cy="3970318"/>
          </a:xfrm>
          <a:prstGeom prst="rect">
            <a:avLst/>
          </a:prstGeom>
          <a:noFill/>
        </p:spPr>
        <p:txBody>
          <a:bodyPr wrap="square" rtlCol="0">
            <a:spAutoFit/>
          </a:bodyPr>
          <a:lstStyle/>
          <a:p>
            <a:pPr marL="285750" indent="-285750">
              <a:buFont typeface="Wingdings" charset="2"/>
              <a:buChar char="ü"/>
            </a:pPr>
            <a:r>
              <a:rPr lang="en-US" dirty="0"/>
              <a:t>A very restrictive monetary policy drives the </a:t>
            </a:r>
            <a:r>
              <a:rPr lang="en-US" i="1" dirty="0"/>
              <a:t>AD </a:t>
            </a:r>
            <a:r>
              <a:rPr lang="en-US" dirty="0"/>
              <a:t>curve sharply to the left, pushing unemployment to very high levels. But a resulting decrease in inflationary expectations shown in aggregate supply curve </a:t>
            </a:r>
            <a:r>
              <a:rPr lang="en-US" i="1" dirty="0"/>
              <a:t>AS</a:t>
            </a:r>
            <a:r>
              <a:rPr lang="en-US" i="1" baseline="-25000" dirty="0"/>
              <a:t>1</a:t>
            </a:r>
            <a:r>
              <a:rPr lang="en-US" dirty="0"/>
              <a:t> lowers inflation and allows the economy to recover to equilibrium point </a:t>
            </a:r>
            <a:r>
              <a:rPr lang="en-US" i="1" dirty="0"/>
              <a:t>E</a:t>
            </a:r>
            <a:r>
              <a:rPr lang="en-US" baseline="-25000" dirty="0"/>
              <a:t>2.</a:t>
            </a:r>
            <a:endParaRPr lang="de-DE" dirty="0"/>
          </a:p>
          <a:p>
            <a:endParaRPr lang="en-US" dirty="0"/>
          </a:p>
        </p:txBody>
      </p:sp>
    </p:spTree>
    <p:extLst>
      <p:ext uri="{BB962C8B-B14F-4D97-AF65-F5344CB8AC3E}">
        <p14:creationId xmlns:p14="http://schemas.microsoft.com/office/powerpoint/2010/main" val="41264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Disinflation in the early 1980s</a:t>
            </a:r>
            <a:endParaRPr lang="en-US" dirty="0"/>
          </a:p>
        </p:txBody>
      </p:sp>
      <p:sp>
        <p:nvSpPr>
          <p:cNvPr id="3" name="Inhaltsplatzhalter 2"/>
          <p:cNvSpPr>
            <a:spLocks noGrp="1"/>
          </p:cNvSpPr>
          <p:nvPr>
            <p:ph idx="1"/>
          </p:nvPr>
        </p:nvSpPr>
        <p:spPr/>
        <p:txBody>
          <a:bodyPr/>
          <a:lstStyle/>
          <a:p>
            <a:r>
              <a:rPr lang="en-US" dirty="0" smtClean="0"/>
              <a:t>media reports on the commitment of central banks to bring inflation down</a:t>
            </a:r>
          </a:p>
          <a:p>
            <a:r>
              <a:rPr lang="en-US" dirty="0" smtClean="0"/>
              <a:t>inflation expectations fell over time</a:t>
            </a:r>
          </a:p>
          <a:p>
            <a:r>
              <a:rPr lang="en-US" dirty="0" smtClean="0"/>
              <a:t>But: significant human and economic cost</a:t>
            </a:r>
            <a:endParaRPr lang="en-US" dirty="0"/>
          </a:p>
          <a:p>
            <a:pPr lvl="1"/>
            <a:r>
              <a:rPr lang="en-US" dirty="0" smtClean="0"/>
              <a:t>Unemployment stayed higher for long in Europe than in the U.S.</a:t>
            </a:r>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39</a:t>
            </a:fld>
            <a:endParaRPr lang="de-DE"/>
          </a:p>
        </p:txBody>
      </p:sp>
    </p:spTree>
    <p:extLst>
      <p:ext uri="{BB962C8B-B14F-4D97-AF65-F5344CB8AC3E}">
        <p14:creationId xmlns:p14="http://schemas.microsoft.com/office/powerpoint/2010/main" val="155011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How can one explain different performance in the U.S. and Europe?</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40</a:t>
            </a:fld>
            <a:endParaRPr lang="de-DE"/>
          </a:p>
        </p:txBody>
      </p:sp>
      <p:sp>
        <p:nvSpPr>
          <p:cNvPr id="8" name="Rechteck 7"/>
          <p:cNvSpPr/>
          <p:nvPr/>
        </p:nvSpPr>
        <p:spPr>
          <a:xfrm>
            <a:off x="4984104" y="1684837"/>
            <a:ext cx="3368387" cy="4734649"/>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9" name="Rechteck 8"/>
          <p:cNvSpPr/>
          <p:nvPr/>
        </p:nvSpPr>
        <p:spPr>
          <a:xfrm>
            <a:off x="1215375" y="1684837"/>
            <a:ext cx="3340778" cy="4734649"/>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1062975" y="1532437"/>
            <a:ext cx="3340778" cy="4734649"/>
          </a:xfrm>
          <a:prstGeom prst="rect">
            <a:avLst/>
          </a:prstGeom>
          <a:solidFill>
            <a:schemeClr val="bg1"/>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dirty="0" smtClean="0">
                <a:solidFill>
                  <a:schemeClr val="tx1"/>
                </a:solidFill>
              </a:rPr>
              <a:t>inflexible European labor market</a:t>
            </a:r>
          </a:p>
          <a:p>
            <a:pPr marL="285750" indent="-285750">
              <a:buFont typeface="Wingdings" charset="2"/>
              <a:buChar char="ü"/>
            </a:pPr>
            <a:r>
              <a:rPr lang="en-US" dirty="0" smtClean="0">
                <a:solidFill>
                  <a:schemeClr val="tx1"/>
                </a:solidFill>
              </a:rPr>
              <a:t>firms reluctant to hire new workers due to legal difficulties to get rid of them if business declines</a:t>
            </a:r>
          </a:p>
          <a:p>
            <a:pPr marL="285750" indent="-285750">
              <a:buFont typeface="Wingdings" charset="2"/>
              <a:buChar char="ü"/>
            </a:pPr>
            <a:r>
              <a:rPr lang="en-US" dirty="0" smtClean="0">
                <a:solidFill>
                  <a:schemeClr val="tx1"/>
                </a:solidFill>
              </a:rPr>
              <a:t>it takes a long time of economic growth before firms start hiring and unemployment falls</a:t>
            </a:r>
          </a:p>
          <a:p>
            <a:pPr marL="285750" indent="-285750">
              <a:buFont typeface="Wingdings" charset="2"/>
              <a:buChar char="ü"/>
            </a:pPr>
            <a:r>
              <a:rPr lang="en-US" dirty="0" smtClean="0">
                <a:solidFill>
                  <a:schemeClr val="tx1"/>
                </a:solidFill>
              </a:rPr>
              <a:t>unemployed workers loose skills</a:t>
            </a:r>
          </a:p>
          <a:p>
            <a:pPr marL="285750" indent="-285750">
              <a:buFont typeface="Wingdings" charset="2"/>
              <a:buChar char="ü"/>
            </a:pPr>
            <a:r>
              <a:rPr lang="en-US" dirty="0" smtClean="0">
                <a:solidFill>
                  <a:schemeClr val="tx1"/>
                </a:solidFill>
              </a:rPr>
              <a:t>cyclical unemployment turns into structural unemployment</a:t>
            </a:r>
          </a:p>
          <a:p>
            <a:pPr marL="285750" indent="-285750">
              <a:buFont typeface="Wingdings" charset="2"/>
              <a:buChar char="ü"/>
            </a:pPr>
            <a:r>
              <a:rPr lang="en-US" dirty="0" smtClean="0">
                <a:solidFill>
                  <a:schemeClr val="tx1"/>
                </a:solidFill>
              </a:rPr>
              <a:t>lower potential output </a:t>
            </a:r>
            <a:endParaRPr lang="en-US" dirty="0">
              <a:solidFill>
                <a:schemeClr val="tx1"/>
              </a:solidFill>
            </a:endParaRPr>
          </a:p>
        </p:txBody>
      </p:sp>
      <p:sp>
        <p:nvSpPr>
          <p:cNvPr id="6" name="Rechteck 5"/>
          <p:cNvSpPr/>
          <p:nvPr/>
        </p:nvSpPr>
        <p:spPr>
          <a:xfrm>
            <a:off x="5187304" y="1532437"/>
            <a:ext cx="3368387" cy="4734649"/>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dirty="0" smtClean="0">
                <a:solidFill>
                  <a:srgbClr val="000000"/>
                </a:solidFill>
              </a:rPr>
              <a:t>central bankers did not lower interest rates enough</a:t>
            </a:r>
          </a:p>
          <a:p>
            <a:pPr marL="285750" indent="-285750">
              <a:buFont typeface="Wingdings" charset="2"/>
              <a:buChar char="ü"/>
            </a:pPr>
            <a:r>
              <a:rPr lang="en-US" dirty="0" smtClean="0">
                <a:solidFill>
                  <a:srgbClr val="000000"/>
                </a:solidFill>
              </a:rPr>
              <a:t>excessively tight monetary policies limited speed of Europe’s recovery</a:t>
            </a:r>
          </a:p>
          <a:p>
            <a:pPr marL="285750" indent="-285750">
              <a:buFont typeface="Wingdings" charset="2"/>
              <a:buChar char="ü"/>
            </a:pPr>
            <a:r>
              <a:rPr lang="en-US" dirty="0" smtClean="0">
                <a:solidFill>
                  <a:srgbClr val="000000"/>
                </a:solidFill>
              </a:rPr>
              <a:t>Past experience:</a:t>
            </a:r>
            <a:br>
              <a:rPr lang="en-US" dirty="0" smtClean="0">
                <a:solidFill>
                  <a:srgbClr val="000000"/>
                </a:solidFill>
              </a:rPr>
            </a:br>
            <a:r>
              <a:rPr lang="en-US" dirty="0" smtClean="0">
                <a:solidFill>
                  <a:srgbClr val="000000"/>
                </a:solidFill>
              </a:rPr>
              <a:t>fear of  inflationary expectations which can only be reduced by policies that cause economic pain</a:t>
            </a:r>
            <a:endParaRPr lang="en-US" dirty="0">
              <a:solidFill>
                <a:srgbClr val="000000"/>
              </a:solidFill>
            </a:endParaRPr>
          </a:p>
        </p:txBody>
      </p:sp>
    </p:spTree>
    <p:extLst>
      <p:ext uri="{BB962C8B-B14F-4D97-AF65-F5344CB8AC3E}">
        <p14:creationId xmlns:p14="http://schemas.microsoft.com/office/powerpoint/2010/main" val="301227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7"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Case 4: Inflation can also be caused by an overheated economy and an excess of aggregate </a:t>
            </a:r>
            <a:r>
              <a:rPr lang="en-US" dirty="0"/>
              <a:t>d</a:t>
            </a:r>
            <a:r>
              <a:rPr lang="en-US" dirty="0" smtClean="0"/>
              <a:t>emand</a:t>
            </a:r>
            <a:endParaRPr lang="en-US" dirty="0"/>
          </a:p>
        </p:txBody>
      </p:sp>
      <p:sp>
        <p:nvSpPr>
          <p:cNvPr id="3" name="Inhaltsplatzhalter 2"/>
          <p:cNvSpPr>
            <a:spLocks noGrp="1"/>
          </p:cNvSpPr>
          <p:nvPr>
            <p:ph idx="1"/>
          </p:nvPr>
        </p:nvSpPr>
        <p:spPr/>
        <p:txBody>
          <a:bodyPr/>
          <a:lstStyle/>
          <a:p>
            <a:r>
              <a:rPr lang="en-US" dirty="0" smtClean="0"/>
              <a:t>German reunification boom in the early 1990s</a:t>
            </a:r>
          </a:p>
          <a:p>
            <a:pPr lvl="1"/>
            <a:r>
              <a:rPr lang="en-US" dirty="0" smtClean="0"/>
              <a:t>additional demand for consumer goods</a:t>
            </a:r>
          </a:p>
          <a:p>
            <a:pPr lvl="1"/>
            <a:r>
              <a:rPr lang="en-US" dirty="0" smtClean="0"/>
              <a:t>increase in confidence of West German firms</a:t>
            </a:r>
          </a:p>
          <a:p>
            <a:pPr lvl="1"/>
            <a:r>
              <a:rPr lang="en-US" dirty="0" smtClean="0"/>
              <a:t>huge public investment program  </a:t>
            </a:r>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41</a:t>
            </a:fld>
            <a:endParaRPr lang="de-DE"/>
          </a:p>
        </p:txBody>
      </p:sp>
    </p:spTree>
    <p:extLst>
      <p:ext uri="{BB962C8B-B14F-4D97-AF65-F5344CB8AC3E}">
        <p14:creationId xmlns:p14="http://schemas.microsoft.com/office/powerpoint/2010/main" val="344886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58763"/>
            <a:ext cx="8229600" cy="850106"/>
          </a:xfrm>
        </p:spPr>
        <p:txBody>
          <a:bodyPr>
            <a:noAutofit/>
          </a:bodyPr>
          <a:lstStyle/>
          <a:p>
            <a:r>
              <a:rPr lang="en-US" dirty="0"/>
              <a:t>13.14 Excessively </a:t>
            </a:r>
            <a:r>
              <a:rPr lang="en-US" dirty="0" smtClean="0"/>
              <a:t>high </a:t>
            </a:r>
            <a:r>
              <a:rPr lang="en-US" dirty="0"/>
              <a:t>a</a:t>
            </a:r>
            <a:r>
              <a:rPr lang="en-US" dirty="0" smtClean="0"/>
              <a:t>ggregate demand causes inflation</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42</a:t>
            </a:fld>
            <a:endParaRPr lang="de-DE"/>
          </a:p>
        </p:txBody>
      </p:sp>
      <p:grpSp>
        <p:nvGrpSpPr>
          <p:cNvPr id="31" name="Gruppierung 30"/>
          <p:cNvGrpSpPr/>
          <p:nvPr/>
        </p:nvGrpSpPr>
        <p:grpSpPr>
          <a:xfrm>
            <a:off x="686593" y="1181102"/>
            <a:ext cx="6402386" cy="5257800"/>
            <a:chOff x="836614" y="1066800"/>
            <a:chExt cx="6402386" cy="5257800"/>
          </a:xfrm>
        </p:grpSpPr>
        <p:sp>
          <p:nvSpPr>
            <p:cNvPr id="6" name="Rectangle 2"/>
            <p:cNvSpPr>
              <a:spLocks noChangeArrowheads="1"/>
            </p:cNvSpPr>
            <p:nvPr/>
          </p:nvSpPr>
          <p:spPr bwMode="auto">
            <a:xfrm>
              <a:off x="4191000" y="2209800"/>
              <a:ext cx="609600" cy="32766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7" name="Line 3"/>
            <p:cNvSpPr>
              <a:spLocks noChangeShapeType="1"/>
            </p:cNvSpPr>
            <p:nvPr/>
          </p:nvSpPr>
          <p:spPr bwMode="auto">
            <a:xfrm>
              <a:off x="1524000" y="1905000"/>
              <a:ext cx="0" cy="3581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Line 4"/>
            <p:cNvSpPr>
              <a:spLocks noChangeShapeType="1"/>
            </p:cNvSpPr>
            <p:nvPr/>
          </p:nvSpPr>
          <p:spPr bwMode="auto">
            <a:xfrm>
              <a:off x="1524000" y="5486400"/>
              <a:ext cx="457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9" name="Text Box 5"/>
            <p:cNvSpPr txBox="1">
              <a:spLocks noChangeArrowheads="1"/>
            </p:cNvSpPr>
            <p:nvPr/>
          </p:nvSpPr>
          <p:spPr bwMode="auto">
            <a:xfrm>
              <a:off x="5562600" y="57150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10" name="Text Box 6"/>
            <p:cNvSpPr txBox="1">
              <a:spLocks noChangeArrowheads="1"/>
            </p:cNvSpPr>
            <p:nvPr/>
          </p:nvSpPr>
          <p:spPr bwMode="auto">
            <a:xfrm rot="16200000">
              <a:off x="-190499" y="2855913"/>
              <a:ext cx="251460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1" name="Text Box 7"/>
            <p:cNvSpPr txBox="1">
              <a:spLocks noChangeArrowheads="1"/>
            </p:cNvSpPr>
            <p:nvPr/>
          </p:nvSpPr>
          <p:spPr bwMode="auto">
            <a:xfrm>
              <a:off x="5257800" y="19050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endParaRPr lang="en-US" sz="2400" baseline="-25000" dirty="0">
                <a:latin typeface="+mn-lt"/>
                <a:cs typeface="Arial" pitchFamily="34" charset="0"/>
              </a:endParaRPr>
            </a:p>
          </p:txBody>
        </p:sp>
        <p:sp>
          <p:nvSpPr>
            <p:cNvPr id="12" name="Text Box 8"/>
            <p:cNvSpPr txBox="1">
              <a:spLocks noChangeArrowheads="1"/>
            </p:cNvSpPr>
            <p:nvPr/>
          </p:nvSpPr>
          <p:spPr bwMode="auto">
            <a:xfrm>
              <a:off x="4343400" y="58674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latin typeface="+mn-lt"/>
                  <a:cs typeface="Arial" pitchFamily="34" charset="0"/>
                </a:rPr>
                <a:t>Y*</a:t>
              </a:r>
              <a:endParaRPr lang="en-US" sz="2400" baseline="-25000">
                <a:latin typeface="+mn-lt"/>
                <a:cs typeface="Arial" pitchFamily="34" charset="0"/>
              </a:endParaRPr>
            </a:p>
          </p:txBody>
        </p:sp>
        <p:grpSp>
          <p:nvGrpSpPr>
            <p:cNvPr id="13" name="Group 9"/>
            <p:cNvGrpSpPr>
              <a:grpSpLocks/>
            </p:cNvGrpSpPr>
            <p:nvPr/>
          </p:nvGrpSpPr>
          <p:grpSpPr bwMode="auto">
            <a:xfrm>
              <a:off x="2819400" y="1828800"/>
              <a:ext cx="2209800" cy="2590800"/>
              <a:chOff x="1440" y="1392"/>
              <a:chExt cx="1392" cy="1632"/>
            </a:xfrm>
          </p:grpSpPr>
          <p:sp>
            <p:nvSpPr>
              <p:cNvPr id="14" name="Arc 10"/>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5" name="Line 11"/>
              <p:cNvSpPr>
                <a:spLocks noChangeShapeType="1"/>
              </p:cNvSpPr>
              <p:nvPr/>
            </p:nvSpPr>
            <p:spPr bwMode="auto">
              <a:xfrm flipH="1">
                <a:off x="1440" y="3024"/>
                <a:ext cx="528"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6" name="Line 12"/>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7" name="AutoShape 13"/>
            <p:cNvSpPr>
              <a:spLocks/>
            </p:cNvSpPr>
            <p:nvPr/>
          </p:nvSpPr>
          <p:spPr bwMode="auto">
            <a:xfrm rot="16200000">
              <a:off x="4381500" y="5372100"/>
              <a:ext cx="228600" cy="609600"/>
            </a:xfrm>
            <a:prstGeom prst="leftBrace">
              <a:avLst>
                <a:gd name="adj1" fmla="val 22222"/>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18" name="Line 16"/>
            <p:cNvSpPr>
              <a:spLocks noChangeShapeType="1"/>
            </p:cNvSpPr>
            <p:nvPr/>
          </p:nvSpPr>
          <p:spPr bwMode="auto">
            <a:xfrm>
              <a:off x="3962400" y="2514600"/>
              <a:ext cx="1981200" cy="16002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17"/>
            <p:cNvSpPr>
              <a:spLocks noChangeArrowheads="1"/>
            </p:cNvSpPr>
            <p:nvPr/>
          </p:nvSpPr>
          <p:spPr bwMode="auto">
            <a:xfrm>
              <a:off x="4191000" y="11430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Text Box 18"/>
            <p:cNvSpPr txBox="1">
              <a:spLocks noChangeArrowheads="1"/>
            </p:cNvSpPr>
            <p:nvPr/>
          </p:nvSpPr>
          <p:spPr bwMode="auto">
            <a:xfrm>
              <a:off x="5720864" y="35052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1" name="Line 19"/>
            <p:cNvSpPr>
              <a:spLocks noChangeShapeType="1"/>
            </p:cNvSpPr>
            <p:nvPr/>
          </p:nvSpPr>
          <p:spPr bwMode="auto">
            <a:xfrm>
              <a:off x="3276600" y="3048000"/>
              <a:ext cx="1981200" cy="16002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2" name="Text Box 20"/>
            <p:cNvSpPr txBox="1">
              <a:spLocks noChangeArrowheads="1"/>
            </p:cNvSpPr>
            <p:nvPr/>
          </p:nvSpPr>
          <p:spPr bwMode="auto">
            <a:xfrm>
              <a:off x="5334000" y="441960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3" name="AutoShape 21"/>
            <p:cNvSpPr>
              <a:spLocks noChangeArrowheads="1"/>
            </p:cNvSpPr>
            <p:nvPr/>
          </p:nvSpPr>
          <p:spPr bwMode="auto">
            <a:xfrm rot="5400000">
              <a:off x="3733800" y="2590800"/>
              <a:ext cx="381000" cy="838200"/>
            </a:xfrm>
            <a:prstGeom prst="upArrow">
              <a:avLst>
                <a:gd name="adj1" fmla="val 50000"/>
                <a:gd name="adj2" fmla="val 55000"/>
              </a:avLst>
            </a:prstGeom>
            <a:gradFill rotWithShape="1">
              <a:gsLst>
                <a:gs pos="0">
                  <a:srgbClr val="5E9EFF"/>
                </a:gs>
                <a:gs pos="39999">
                  <a:srgbClr val="85C2FF"/>
                </a:gs>
                <a:gs pos="70000">
                  <a:srgbClr val="C4D6EB"/>
                </a:gs>
                <a:gs pos="100000">
                  <a:srgbClr val="FFEBFA"/>
                </a:gs>
              </a:gsLst>
              <a:lin ang="5400000" scaled="0"/>
            </a:gradFill>
            <a:ln w="9525">
              <a:solidFill>
                <a:schemeClr val="tx1"/>
              </a:solidFill>
              <a:miter lim="800000"/>
              <a:headEnd/>
              <a:tailEnd/>
            </a:ln>
            <a:effectLst/>
          </p:spPr>
          <p:txBody>
            <a:bodyPr wrap="none" anchor="ctr"/>
            <a:lstStyle/>
            <a:p>
              <a:pPr>
                <a:defRPr/>
              </a:pPr>
              <a:endParaRPr lang="en-US">
                <a:cs typeface="Arial" pitchFamily="34" charset="0"/>
              </a:endParaRPr>
            </a:p>
          </p:txBody>
        </p:sp>
        <p:sp>
          <p:nvSpPr>
            <p:cNvPr id="24" name="Oval 22"/>
            <p:cNvSpPr>
              <a:spLocks noChangeArrowheads="1"/>
            </p:cNvSpPr>
            <p:nvPr/>
          </p:nvSpPr>
          <p:spPr bwMode="auto">
            <a:xfrm>
              <a:off x="4876800" y="3200400"/>
              <a:ext cx="228600" cy="2286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5" name="Oval 23"/>
            <p:cNvSpPr>
              <a:spLocks noChangeArrowheads="1"/>
            </p:cNvSpPr>
            <p:nvPr/>
          </p:nvSpPr>
          <p:spPr bwMode="auto">
            <a:xfrm>
              <a:off x="4419600" y="3962400"/>
              <a:ext cx="228600" cy="228600"/>
            </a:xfrm>
            <a:prstGeom prst="ellipse">
              <a:avLst/>
            </a:prstGeom>
            <a:solidFill>
              <a:schemeClr val="tx1"/>
            </a:solidFill>
            <a:ln>
              <a:solidFill>
                <a:schemeClr val="tx1"/>
              </a:solidFill>
            </a:ln>
            <a:extLst/>
          </p:spPr>
          <p:txBody>
            <a:bodyPr wrap="none" anchor="ctr"/>
            <a:lstStyle/>
            <a:p>
              <a:endParaRPr lang="en-US">
                <a:cs typeface="Arial" pitchFamily="34" charset="0"/>
              </a:endParaRPr>
            </a:p>
          </p:txBody>
        </p:sp>
        <p:sp>
          <p:nvSpPr>
            <p:cNvPr id="26" name="Text Box 25"/>
            <p:cNvSpPr txBox="1">
              <a:spLocks noChangeArrowheads="1"/>
            </p:cNvSpPr>
            <p:nvPr/>
          </p:nvSpPr>
          <p:spPr bwMode="auto">
            <a:xfrm>
              <a:off x="5029200" y="29718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E</a:t>
              </a:r>
              <a:r>
                <a:rPr lang="en-US" baseline="-25000" dirty="0">
                  <a:latin typeface="+mn-lt"/>
                  <a:cs typeface="Arial" pitchFamily="34" charset="0"/>
                </a:rPr>
                <a:t>1</a:t>
              </a:r>
            </a:p>
          </p:txBody>
        </p:sp>
        <p:sp>
          <p:nvSpPr>
            <p:cNvPr id="27" name="Text Box 26"/>
            <p:cNvSpPr txBox="1">
              <a:spLocks noChangeArrowheads="1"/>
            </p:cNvSpPr>
            <p:nvPr/>
          </p:nvSpPr>
          <p:spPr bwMode="auto">
            <a:xfrm>
              <a:off x="4800600"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E</a:t>
              </a:r>
              <a:r>
                <a:rPr lang="en-US" baseline="-25000" dirty="0">
                  <a:latin typeface="+mn-lt"/>
                  <a:cs typeface="Arial" pitchFamily="34" charset="0"/>
                </a:rPr>
                <a:t>0</a:t>
              </a:r>
            </a:p>
          </p:txBody>
        </p:sp>
        <p:sp>
          <p:nvSpPr>
            <p:cNvPr id="28" name="Text Box 28"/>
            <p:cNvSpPr txBox="1">
              <a:spLocks noChangeArrowheads="1"/>
            </p:cNvSpPr>
            <p:nvPr/>
          </p:nvSpPr>
          <p:spPr bwMode="auto">
            <a:xfrm>
              <a:off x="4495800" y="1066800"/>
              <a:ext cx="1066800" cy="91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a:latin typeface="+mn-lt"/>
                  <a:cs typeface="Arial" pitchFamily="34" charset="0"/>
                </a:rPr>
                <a:t>Wage-Price Spiral</a:t>
              </a:r>
            </a:p>
          </p:txBody>
        </p:sp>
        <p:sp>
          <p:nvSpPr>
            <p:cNvPr id="29" name="AutoShape 29"/>
            <p:cNvSpPr>
              <a:spLocks/>
            </p:cNvSpPr>
            <p:nvPr/>
          </p:nvSpPr>
          <p:spPr bwMode="auto">
            <a:xfrm rot="16200000">
              <a:off x="4838700" y="1943100"/>
              <a:ext cx="152400" cy="228600"/>
            </a:xfrm>
            <a:prstGeom prst="rightBrace">
              <a:avLst>
                <a:gd name="adj1" fmla="val 1250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cs typeface="Arial" pitchFamily="34" charset="0"/>
              </a:endParaRPr>
            </a:p>
          </p:txBody>
        </p:sp>
        <p:sp>
          <p:nvSpPr>
            <p:cNvPr id="30" name="Bogen 29"/>
            <p:cNvSpPr/>
            <p:nvPr/>
          </p:nvSpPr>
          <p:spPr>
            <a:xfrm flipH="1">
              <a:off x="2242036" y="4419600"/>
              <a:ext cx="1263164" cy="914400"/>
            </a:xfrm>
            <a:prstGeom prst="arc">
              <a:avLst>
                <a:gd name="adj1" fmla="val 16200000"/>
                <a:gd name="adj2" fmla="val 2096098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3" name="Textfeld 2"/>
          <p:cNvSpPr txBox="1"/>
          <p:nvPr/>
        </p:nvSpPr>
        <p:spPr>
          <a:xfrm>
            <a:off x="6428579" y="1225542"/>
            <a:ext cx="2353733" cy="3416320"/>
          </a:xfrm>
          <a:prstGeom prst="rect">
            <a:avLst/>
          </a:prstGeom>
          <a:noFill/>
        </p:spPr>
        <p:txBody>
          <a:bodyPr wrap="square" rtlCol="0">
            <a:spAutoFit/>
          </a:bodyPr>
          <a:lstStyle/>
          <a:p>
            <a:pPr marL="285750" indent="-285750">
              <a:buFont typeface="Wingdings" charset="2"/>
              <a:buChar char="ü"/>
            </a:pPr>
            <a:r>
              <a:rPr lang="en-US" dirty="0"/>
              <a:t>Expansionary policy causes the economy to “heat up.” In the short run, people respond by increasing output, but tight markets for labor and other resources cause inflation to rise as well at equilibrium point </a:t>
            </a:r>
          </a:p>
        </p:txBody>
      </p:sp>
    </p:spTree>
    <p:extLst>
      <p:ext uri="{BB962C8B-B14F-4D97-AF65-F5344CB8AC3E}">
        <p14:creationId xmlns:p14="http://schemas.microsoft.com/office/powerpoint/2010/main" val="31176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happened next?</a:t>
            </a:r>
            <a:endParaRPr lang="en-US" dirty="0"/>
          </a:p>
        </p:txBody>
      </p:sp>
      <p:sp>
        <p:nvSpPr>
          <p:cNvPr id="3" name="Inhaltsplatzhalter 2"/>
          <p:cNvSpPr>
            <a:spLocks noGrp="1"/>
          </p:cNvSpPr>
          <p:nvPr>
            <p:ph idx="1"/>
          </p:nvPr>
        </p:nvSpPr>
        <p:spPr/>
        <p:txBody>
          <a:bodyPr/>
          <a:lstStyle/>
          <a:p>
            <a:r>
              <a:rPr lang="en-US" dirty="0" smtClean="0"/>
              <a:t>German economy hit by negative shocks</a:t>
            </a:r>
          </a:p>
          <a:p>
            <a:pPr lvl="1"/>
            <a:r>
              <a:rPr lang="en-US" dirty="0" err="1" smtClean="0"/>
              <a:t>Bundesbank</a:t>
            </a:r>
            <a:r>
              <a:rPr lang="en-US" dirty="0" smtClean="0"/>
              <a:t> increased interest rates sharply</a:t>
            </a:r>
          </a:p>
          <a:p>
            <a:pPr lvl="1"/>
            <a:r>
              <a:rPr lang="en-US" dirty="0" smtClean="0"/>
              <a:t>consumer and investor confidence decreased</a:t>
            </a:r>
          </a:p>
          <a:p>
            <a:pPr lvl="1"/>
            <a:r>
              <a:rPr lang="en-US" dirty="0" smtClean="0"/>
              <a:t>1992: European Monetary System crisis</a:t>
            </a:r>
          </a:p>
          <a:p>
            <a:pPr lvl="1"/>
            <a:r>
              <a:rPr lang="en-US" dirty="0" smtClean="0"/>
              <a:t>decline in German exports</a:t>
            </a:r>
          </a:p>
          <a:p>
            <a:pPr lvl="1"/>
            <a:r>
              <a:rPr lang="en-US" dirty="0" smtClean="0"/>
              <a:t>decline in inflation, rise in unemployment</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43</a:t>
            </a:fld>
            <a:endParaRPr lang="de-DE"/>
          </a:p>
        </p:txBody>
      </p:sp>
    </p:spTree>
    <p:extLst>
      <p:ext uri="{BB962C8B-B14F-4D97-AF65-F5344CB8AC3E}">
        <p14:creationId xmlns:p14="http://schemas.microsoft.com/office/powerpoint/2010/main" val="304820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Case 5: Austerity policies and structural reforms</a:t>
            </a:r>
            <a:endParaRPr lang="en-US" dirty="0"/>
          </a:p>
        </p:txBody>
      </p:sp>
      <p:sp>
        <p:nvSpPr>
          <p:cNvPr id="3" name="Inhaltsplatzhalter 2"/>
          <p:cNvSpPr>
            <a:spLocks noGrp="1"/>
          </p:cNvSpPr>
          <p:nvPr>
            <p:ph idx="1"/>
          </p:nvPr>
        </p:nvSpPr>
        <p:spPr/>
        <p:txBody>
          <a:bodyPr/>
          <a:lstStyle/>
          <a:p>
            <a:r>
              <a:rPr lang="en-US" dirty="0" smtClean="0"/>
              <a:t>euro-crisis: austerity packages and structural reforms</a:t>
            </a:r>
          </a:p>
          <a:p>
            <a:pPr lvl="1"/>
            <a:r>
              <a:rPr lang="en-US" dirty="0" smtClean="0"/>
              <a:t>from 2010, investors got concerned about debt sustainability</a:t>
            </a:r>
          </a:p>
          <a:p>
            <a:pPr lvl="1"/>
            <a:r>
              <a:rPr lang="en-US" dirty="0" smtClean="0"/>
              <a:t>high interest rates for borrowers</a:t>
            </a:r>
          </a:p>
          <a:p>
            <a:pPr lvl="1"/>
            <a:r>
              <a:rPr lang="en-US" dirty="0" smtClean="0"/>
              <a:t>EU: cut public spending, increase taxes, and implement structural reforms</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44</a:t>
            </a:fld>
            <a:endParaRPr lang="de-DE"/>
          </a:p>
        </p:txBody>
      </p:sp>
    </p:spTree>
    <p:extLst>
      <p:ext uri="{BB962C8B-B14F-4D97-AF65-F5344CB8AC3E}">
        <p14:creationId xmlns:p14="http://schemas.microsoft.com/office/powerpoint/2010/main" val="366597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a:t>
            </a:r>
            <a:r>
              <a:rPr lang="en-US" dirty="0"/>
              <a:t>13.15a A loss of investor confidence in the AS/AD model</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sp>
        <p:nvSpPr>
          <p:cNvPr id="16"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atin typeface="Arial" pitchFamily="34" charset="0"/>
              <a:cs typeface="Arial" pitchFamily="34" charset="0"/>
            </a:endParaRPr>
          </a:p>
        </p:txBody>
      </p:sp>
      <p:grpSp>
        <p:nvGrpSpPr>
          <p:cNvPr id="33" name="Gruppierung 32"/>
          <p:cNvGrpSpPr/>
          <p:nvPr/>
        </p:nvGrpSpPr>
        <p:grpSpPr>
          <a:xfrm>
            <a:off x="741718" y="2135262"/>
            <a:ext cx="6173787" cy="4572000"/>
            <a:chOff x="1217613" y="1676400"/>
            <a:chExt cx="6173787" cy="45720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grpSp>
          <p:nvGrpSpPr>
            <p:cNvPr id="10" name="Group 15"/>
            <p:cNvGrpSpPr>
              <a:grpSpLocks/>
            </p:cNvGrpSpPr>
            <p:nvPr/>
          </p:nvGrpSpPr>
          <p:grpSpPr bwMode="auto">
            <a:xfrm>
              <a:off x="3465919" y="1676400"/>
              <a:ext cx="2497907" cy="2590800"/>
              <a:chOff x="1157" y="1392"/>
              <a:chExt cx="1675" cy="1632"/>
            </a:xfrm>
          </p:grpSpPr>
          <p:sp>
            <p:nvSpPr>
              <p:cNvPr id="11"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2"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3"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4" name="Text Box 19"/>
            <p:cNvSpPr txBox="1">
              <a:spLocks noChangeArrowheads="1"/>
            </p:cNvSpPr>
            <p:nvPr/>
          </p:nvSpPr>
          <p:spPr bwMode="auto">
            <a:xfrm>
              <a:off x="5219700" y="243814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a:latin typeface="+mn-lt"/>
                  <a:cs typeface="Arial" pitchFamily="34" charset="0"/>
                </a:rPr>
                <a:t>0</a:t>
              </a:r>
            </a:p>
          </p:txBody>
        </p:sp>
        <p:sp>
          <p:nvSpPr>
            <p:cNvPr id="15" name="Line 20"/>
            <p:cNvSpPr>
              <a:spLocks noChangeShapeType="1"/>
            </p:cNvSpPr>
            <p:nvPr/>
          </p:nvSpPr>
          <p:spPr bwMode="auto">
            <a:xfrm flipH="1">
              <a:off x="5963826" y="1676400"/>
              <a:ext cx="15966" cy="3426436"/>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7" name="Line 27"/>
            <p:cNvSpPr>
              <a:spLocks noChangeShapeType="1"/>
            </p:cNvSpPr>
            <p:nvPr/>
          </p:nvSpPr>
          <p:spPr bwMode="auto">
            <a:xfrm>
              <a:off x="3465192" y="3352800"/>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AutoShape 28"/>
            <p:cNvSpPr>
              <a:spLocks noChangeArrowheads="1"/>
            </p:cNvSpPr>
            <p:nvPr/>
          </p:nvSpPr>
          <p:spPr bwMode="auto">
            <a:xfrm rot="5400000" flipH="1" flipV="1">
              <a:off x="3261283" y="35155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19" name="Text Box 30"/>
            <p:cNvSpPr txBox="1">
              <a:spLocks noChangeArrowheads="1"/>
            </p:cNvSpPr>
            <p:nvPr/>
          </p:nvSpPr>
          <p:spPr bwMode="auto">
            <a:xfrm>
              <a:off x="5432735" y="515302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0" name="Text Box 31"/>
            <p:cNvSpPr txBox="1">
              <a:spLocks noChangeArrowheads="1"/>
            </p:cNvSpPr>
            <p:nvPr/>
          </p:nvSpPr>
          <p:spPr bwMode="auto">
            <a:xfrm>
              <a:off x="4379592"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1"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2" name="Text Box 34"/>
            <p:cNvSpPr txBox="1">
              <a:spLocks noChangeArrowheads="1"/>
            </p:cNvSpPr>
            <p:nvPr/>
          </p:nvSpPr>
          <p:spPr bwMode="auto">
            <a:xfrm>
              <a:off x="2855976" y="390036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3" name="Line 27"/>
            <p:cNvSpPr>
              <a:spLocks noChangeShapeType="1"/>
            </p:cNvSpPr>
            <p:nvPr/>
          </p:nvSpPr>
          <p:spPr bwMode="auto">
            <a:xfrm>
              <a:off x="2769460" y="3475185"/>
              <a:ext cx="2286000" cy="1828800"/>
            </a:xfrm>
            <a:prstGeom prst="line">
              <a:avLst/>
            </a:prstGeom>
            <a:noFill/>
            <a:ln w="63500">
              <a:solidFill>
                <a:schemeClr val="accent1"/>
              </a:solidFill>
              <a:prstDash val="sysDash"/>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4" name="Text Box 34"/>
            <p:cNvSpPr txBox="1">
              <a:spLocks noChangeArrowheads="1"/>
            </p:cNvSpPr>
            <p:nvPr/>
          </p:nvSpPr>
          <p:spPr bwMode="auto">
            <a:xfrm>
              <a:off x="3689273" y="3847379"/>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1</a:t>
              </a:r>
            </a:p>
          </p:txBody>
        </p:sp>
        <p:sp>
          <p:nvSpPr>
            <p:cNvPr id="25" name="Text Box 30"/>
            <p:cNvSpPr txBox="1">
              <a:spLocks noChangeArrowheads="1"/>
            </p:cNvSpPr>
            <p:nvPr/>
          </p:nvSpPr>
          <p:spPr bwMode="auto">
            <a:xfrm>
              <a:off x="4724400" y="521349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26" name="Freihandform 25"/>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Line 27"/>
            <p:cNvSpPr>
              <a:spLocks noChangeShapeType="1"/>
            </p:cNvSpPr>
            <p:nvPr/>
          </p:nvSpPr>
          <p:spPr bwMode="auto">
            <a:xfrm>
              <a:off x="1963620" y="3460898"/>
              <a:ext cx="2286000" cy="1828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8" name="Oval 32"/>
            <p:cNvSpPr>
              <a:spLocks noChangeArrowheads="1"/>
            </p:cNvSpPr>
            <p:nvPr/>
          </p:nvSpPr>
          <p:spPr bwMode="auto">
            <a:xfrm>
              <a:off x="3661816" y="4206949"/>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29"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0" name="Text Box 30"/>
            <p:cNvSpPr txBox="1">
              <a:spLocks noChangeArrowheads="1"/>
            </p:cNvSpPr>
            <p:nvPr/>
          </p:nvSpPr>
          <p:spPr bwMode="auto">
            <a:xfrm>
              <a:off x="3770038" y="523141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sp>
          <p:nvSpPr>
            <p:cNvPr id="31" name="AutoShape 28"/>
            <p:cNvSpPr>
              <a:spLocks noChangeArrowheads="1"/>
            </p:cNvSpPr>
            <p:nvPr/>
          </p:nvSpPr>
          <p:spPr bwMode="auto">
            <a:xfrm rot="5400000" flipH="1" flipV="1">
              <a:off x="2438891" y="3509545"/>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32" name="Rechteck 31"/>
            <p:cNvSpPr/>
            <p:nvPr/>
          </p:nvSpPr>
          <p:spPr>
            <a:xfrm>
              <a:off x="3491567" y="4296508"/>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Rechteck 2"/>
          <p:cNvSpPr/>
          <p:nvPr/>
        </p:nvSpPr>
        <p:spPr>
          <a:xfrm>
            <a:off x="457200" y="1362670"/>
            <a:ext cx="7010400" cy="923330"/>
          </a:xfrm>
          <a:prstGeom prst="rect">
            <a:avLst/>
          </a:prstGeom>
        </p:spPr>
        <p:txBody>
          <a:bodyPr wrap="square">
            <a:spAutoFit/>
          </a:bodyPr>
          <a:lstStyle/>
          <a:p>
            <a:pPr marL="285750" indent="-285750">
              <a:buFont typeface="Wingdings" charset="2"/>
              <a:buChar char="ü"/>
            </a:pPr>
            <a:r>
              <a:rPr lang="en-US" dirty="0"/>
              <a:t>When investors lose confidence in one country and cut credit lines to the countries’ firms, the AD curve shifts left. GDP contracts and unemployment increases.</a:t>
            </a:r>
            <a:endParaRPr lang="de-DE" dirty="0"/>
          </a:p>
        </p:txBody>
      </p:sp>
    </p:spTree>
    <p:extLst>
      <p:ext uri="{BB962C8B-B14F-4D97-AF65-F5344CB8AC3E}">
        <p14:creationId xmlns:p14="http://schemas.microsoft.com/office/powerpoint/2010/main" val="120133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Figure 13.15b Structural reforms in the AS/AD model</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46</a:t>
            </a:fld>
            <a:endParaRPr lang="de-DE"/>
          </a:p>
        </p:txBody>
      </p:sp>
      <p:grpSp>
        <p:nvGrpSpPr>
          <p:cNvPr id="42" name="Gruppierung 41"/>
          <p:cNvGrpSpPr/>
          <p:nvPr/>
        </p:nvGrpSpPr>
        <p:grpSpPr>
          <a:xfrm>
            <a:off x="732152" y="1684053"/>
            <a:ext cx="6913364" cy="5029200"/>
            <a:chOff x="1217613" y="1219200"/>
            <a:chExt cx="6913364" cy="50292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5121727" y="248695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817992" y="16764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5"/>
            <p:cNvGrpSpPr>
              <a:grpSpLocks/>
            </p:cNvGrpSpPr>
            <p:nvPr/>
          </p:nvGrpSpPr>
          <p:grpSpPr bwMode="auto">
            <a:xfrm>
              <a:off x="3465919" y="1676400"/>
              <a:ext cx="2497907" cy="2590800"/>
              <a:chOff x="1157" y="1392"/>
              <a:chExt cx="1675" cy="1632"/>
            </a:xfrm>
          </p:grpSpPr>
          <p:sp>
            <p:nvSpPr>
              <p:cNvPr id="13"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Text Box 19"/>
            <p:cNvSpPr txBox="1">
              <a:spLocks noChangeArrowheads="1"/>
            </p:cNvSpPr>
            <p:nvPr/>
          </p:nvSpPr>
          <p:spPr bwMode="auto">
            <a:xfrm>
              <a:off x="6026409" y="300861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17" name="Line 20"/>
            <p:cNvSpPr>
              <a:spLocks noChangeShapeType="1"/>
            </p:cNvSpPr>
            <p:nvPr/>
          </p:nvSpPr>
          <p:spPr bwMode="auto">
            <a:xfrm>
              <a:off x="5979792" y="16764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22"/>
            <p:cNvSpPr>
              <a:spLocks noChangeShapeType="1"/>
            </p:cNvSpPr>
            <p:nvPr/>
          </p:nvSpPr>
          <p:spPr bwMode="auto">
            <a:xfrm flipV="1">
              <a:off x="6741792" y="16764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Line 27"/>
            <p:cNvSpPr>
              <a:spLocks noChangeShapeType="1"/>
            </p:cNvSpPr>
            <p:nvPr/>
          </p:nvSpPr>
          <p:spPr bwMode="auto">
            <a:xfrm>
              <a:off x="3465192" y="3352800"/>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AutoShape 28"/>
            <p:cNvSpPr>
              <a:spLocks noChangeArrowheads="1"/>
            </p:cNvSpPr>
            <p:nvPr/>
          </p:nvSpPr>
          <p:spPr bwMode="auto">
            <a:xfrm rot="18381319" flipH="1" flipV="1">
              <a:off x="5472049" y="41251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2" name="Text Box 30"/>
            <p:cNvSpPr txBox="1">
              <a:spLocks noChangeArrowheads="1"/>
            </p:cNvSpPr>
            <p:nvPr/>
          </p:nvSpPr>
          <p:spPr bwMode="auto">
            <a:xfrm>
              <a:off x="5236027" y="515302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3" name="Text Box 31"/>
            <p:cNvSpPr txBox="1">
              <a:spLocks noChangeArrowheads="1"/>
            </p:cNvSpPr>
            <p:nvPr/>
          </p:nvSpPr>
          <p:spPr bwMode="auto">
            <a:xfrm>
              <a:off x="4379592"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4"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5" name="Text Box 34"/>
            <p:cNvSpPr txBox="1">
              <a:spLocks noChangeArrowheads="1"/>
            </p:cNvSpPr>
            <p:nvPr/>
          </p:nvSpPr>
          <p:spPr bwMode="auto">
            <a:xfrm>
              <a:off x="3579235" y="4480948"/>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3</a:t>
              </a:r>
            </a:p>
          </p:txBody>
        </p:sp>
        <p:sp>
          <p:nvSpPr>
            <p:cNvPr id="26" name="Text Box 36"/>
            <p:cNvSpPr txBox="1">
              <a:spLocks noChangeArrowheads="1"/>
            </p:cNvSpPr>
            <p:nvPr/>
          </p:nvSpPr>
          <p:spPr bwMode="auto">
            <a:xfrm>
              <a:off x="6987977" y="4790099"/>
              <a:ext cx="1143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Higher </a:t>
              </a:r>
              <a:r>
                <a:rPr lang="en-US" dirty="0">
                  <a:latin typeface="+mn-lt"/>
                  <a:cs typeface="Arial" pitchFamily="34" charset="0"/>
                </a:rPr>
                <a:t>Capacity</a:t>
              </a:r>
            </a:p>
          </p:txBody>
        </p:sp>
        <p:sp>
          <p:nvSpPr>
            <p:cNvPr id="27" name="Line 37"/>
            <p:cNvSpPr>
              <a:spLocks noChangeShapeType="1"/>
            </p:cNvSpPr>
            <p:nvPr/>
          </p:nvSpPr>
          <p:spPr bwMode="auto">
            <a:xfrm flipH="1" flipV="1">
              <a:off x="6899542" y="4459057"/>
              <a:ext cx="323407" cy="29744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8" name="Text Box 34"/>
            <p:cNvSpPr txBox="1">
              <a:spLocks noChangeArrowheads="1"/>
            </p:cNvSpPr>
            <p:nvPr/>
          </p:nvSpPr>
          <p:spPr bwMode="auto">
            <a:xfrm>
              <a:off x="2836541" y="3890435"/>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9" name="Text Box 30"/>
            <p:cNvSpPr txBox="1">
              <a:spLocks noChangeArrowheads="1"/>
            </p:cNvSpPr>
            <p:nvPr/>
          </p:nvSpPr>
          <p:spPr bwMode="auto">
            <a:xfrm>
              <a:off x="4167636" y="5146309"/>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grpSp>
          <p:nvGrpSpPr>
            <p:cNvPr id="30" name="Gruppieren 2"/>
            <p:cNvGrpSpPr/>
            <p:nvPr/>
          </p:nvGrpSpPr>
          <p:grpSpPr>
            <a:xfrm>
              <a:off x="3270173" y="2286000"/>
              <a:ext cx="3471619" cy="2860309"/>
              <a:chOff x="3270173" y="2286000"/>
              <a:chExt cx="3471619" cy="2860309"/>
            </a:xfrm>
          </p:grpSpPr>
          <p:sp>
            <p:nvSpPr>
              <p:cNvPr id="31" name="Arc 8"/>
              <p:cNvSpPr>
                <a:spLocks/>
              </p:cNvSpPr>
              <p:nvPr/>
            </p:nvSpPr>
            <p:spPr bwMode="auto">
              <a:xfrm flipV="1">
                <a:off x="5370192" y="37338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32" name="Line 9"/>
              <p:cNvSpPr>
                <a:spLocks noChangeShapeType="1"/>
              </p:cNvSpPr>
              <p:nvPr/>
            </p:nvSpPr>
            <p:spPr bwMode="auto">
              <a:xfrm flipH="1">
                <a:off x="4227192" y="4876800"/>
                <a:ext cx="1143000" cy="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Line 10"/>
              <p:cNvSpPr>
                <a:spLocks noChangeShapeType="1"/>
              </p:cNvSpPr>
              <p:nvPr/>
            </p:nvSpPr>
            <p:spPr bwMode="auto">
              <a:xfrm flipV="1">
                <a:off x="6665592" y="2286000"/>
                <a:ext cx="76200" cy="1447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4" name="Line 40"/>
              <p:cNvSpPr>
                <a:spLocks noChangeShapeType="1"/>
              </p:cNvSpPr>
              <p:nvPr/>
            </p:nvSpPr>
            <p:spPr bwMode="auto">
              <a:xfrm flipH="1" flipV="1">
                <a:off x="3998592" y="4876799"/>
                <a:ext cx="228600" cy="1"/>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5" name="Freihandform 34"/>
              <p:cNvSpPr/>
              <p:nvPr/>
            </p:nvSpPr>
            <p:spPr>
              <a:xfrm>
                <a:off x="3270173" y="4876435"/>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6" name="Freihandform 35"/>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Line 27"/>
            <p:cNvSpPr>
              <a:spLocks noChangeShapeType="1"/>
            </p:cNvSpPr>
            <p:nvPr/>
          </p:nvSpPr>
          <p:spPr bwMode="auto">
            <a:xfrm>
              <a:off x="1963620" y="3460898"/>
              <a:ext cx="2286000" cy="182880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8"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9" name="Oval 32"/>
            <p:cNvSpPr>
              <a:spLocks noChangeArrowheads="1"/>
            </p:cNvSpPr>
            <p:nvPr/>
          </p:nvSpPr>
          <p:spPr bwMode="auto">
            <a:xfrm>
              <a:off x="3731635" y="4862513"/>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40" name="Rechteck 39"/>
            <p:cNvSpPr/>
            <p:nvPr/>
          </p:nvSpPr>
          <p:spPr>
            <a:xfrm>
              <a:off x="3458071" y="4296406"/>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p:nvSpPr>
          <p:spPr>
            <a:xfrm>
              <a:off x="4020297" y="4917659"/>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feld 2"/>
          <p:cNvSpPr txBox="1"/>
          <p:nvPr/>
        </p:nvSpPr>
        <p:spPr>
          <a:xfrm>
            <a:off x="602608" y="1116890"/>
            <a:ext cx="7802248" cy="1477328"/>
          </a:xfrm>
          <a:prstGeom prst="rect">
            <a:avLst/>
          </a:prstGeom>
          <a:noFill/>
        </p:spPr>
        <p:txBody>
          <a:bodyPr wrap="square" rtlCol="0">
            <a:spAutoFit/>
          </a:bodyPr>
          <a:lstStyle/>
          <a:p>
            <a:pPr marL="285750" indent="-285750">
              <a:buFont typeface="Wingdings" charset="2"/>
              <a:buChar char="ü"/>
            </a:pPr>
            <a:r>
              <a:rPr lang="en-US" dirty="0"/>
              <a:t>If the government reacts to the fall in output with reforms which increase potential output, in a second step, the AS curve shifts right. GDP increases again, but prices fall. It is not clear, however, whether a return to the initial GDP level is possible.</a:t>
            </a:r>
            <a:endParaRPr lang="de-DE" dirty="0"/>
          </a:p>
          <a:p>
            <a:endParaRPr lang="en-US" dirty="0"/>
          </a:p>
        </p:txBody>
      </p:sp>
    </p:spTree>
    <p:extLst>
      <p:ext uri="{BB962C8B-B14F-4D97-AF65-F5344CB8AC3E}">
        <p14:creationId xmlns:p14="http://schemas.microsoft.com/office/powerpoint/2010/main" val="10274390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Figure</a:t>
            </a:r>
            <a:r>
              <a:rPr lang="de-DE" dirty="0"/>
              <a:t> 13.16: </a:t>
            </a:r>
            <a:r>
              <a:rPr lang="de-DE" dirty="0" err="1"/>
              <a:t>Unemployment</a:t>
            </a:r>
            <a:r>
              <a:rPr lang="de-DE" dirty="0"/>
              <a:t> in </a:t>
            </a:r>
            <a:r>
              <a:rPr lang="de-DE" dirty="0" err="1"/>
              <a:t>Ireland</a:t>
            </a:r>
            <a:r>
              <a:rPr lang="de-DE" dirty="0"/>
              <a:t> </a:t>
            </a:r>
            <a:r>
              <a:rPr lang="de-DE" dirty="0" err="1"/>
              <a:t>and</a:t>
            </a:r>
            <a:r>
              <a:rPr lang="de-DE" dirty="0"/>
              <a:t> </a:t>
            </a:r>
            <a:r>
              <a:rPr lang="de-DE" dirty="0" err="1"/>
              <a:t>Greece</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47</a:t>
            </a:fld>
            <a:endParaRPr lang="de-DE"/>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1483405867"/>
              </p:ext>
            </p:extLst>
          </p:nvPr>
        </p:nvGraphicFramePr>
        <p:xfrm>
          <a:off x="457207" y="2386592"/>
          <a:ext cx="7199985" cy="42068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7" y="1107811"/>
            <a:ext cx="7721600" cy="1477328"/>
          </a:xfrm>
          <a:prstGeom prst="rect">
            <a:avLst/>
          </a:prstGeom>
          <a:noFill/>
        </p:spPr>
        <p:txBody>
          <a:bodyPr wrap="square" rtlCol="0">
            <a:spAutoFit/>
          </a:bodyPr>
          <a:lstStyle/>
          <a:p>
            <a:pPr marL="285750" indent="-285750">
              <a:buFont typeface="Wingdings" charset="2"/>
              <a:buChar char="ü"/>
            </a:pPr>
            <a:r>
              <a:rPr lang="en-US" dirty="0"/>
              <a:t>During the euro crisis, unemployment both in Ireland and Greece was significantly above pre-crisis levels. However, as of 2016, unemployment in Ireland has come down significantly, while it has remained stubbornly high in Greece.</a:t>
            </a:r>
            <a:endParaRPr lang="de-DE" dirty="0"/>
          </a:p>
          <a:p>
            <a:endParaRPr lang="en-US" dirty="0"/>
          </a:p>
        </p:txBody>
      </p:sp>
      <p:sp>
        <p:nvSpPr>
          <p:cNvPr id="7" name="Rechteck 6"/>
          <p:cNvSpPr/>
          <p:nvPr/>
        </p:nvSpPr>
        <p:spPr>
          <a:xfrm>
            <a:off x="7503768" y="5987018"/>
            <a:ext cx="1420100" cy="523220"/>
          </a:xfrm>
          <a:prstGeom prst="rect">
            <a:avLst/>
          </a:prstGeom>
        </p:spPr>
        <p:txBody>
          <a:bodyPr wrap="square">
            <a:spAutoFit/>
          </a:bodyPr>
          <a:lstStyle/>
          <a:p>
            <a:r>
              <a:rPr lang="en-US" sz="1400" i="1" dirty="0"/>
              <a:t>Source:</a:t>
            </a:r>
            <a:r>
              <a:rPr lang="en-US" sz="1400" dirty="0"/>
              <a:t> Eurostat, 2016.</a:t>
            </a:r>
            <a:endParaRPr lang="de-DE" sz="1400" dirty="0"/>
          </a:p>
        </p:txBody>
      </p:sp>
    </p:spTree>
    <p:extLst>
      <p:ext uri="{BB962C8B-B14F-4D97-AF65-F5344CB8AC3E}">
        <p14:creationId xmlns:p14="http://schemas.microsoft.com/office/powerpoint/2010/main" val="26297681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Figure</a:t>
            </a:r>
            <a:r>
              <a:rPr lang="de-DE" dirty="0"/>
              <a:t> 13.17: Inflation in </a:t>
            </a:r>
            <a:r>
              <a:rPr lang="de-DE" dirty="0" err="1"/>
              <a:t>Ireland</a:t>
            </a:r>
            <a:r>
              <a:rPr lang="de-DE" dirty="0"/>
              <a:t> </a:t>
            </a:r>
            <a:r>
              <a:rPr lang="de-DE" dirty="0" err="1"/>
              <a:t>and</a:t>
            </a:r>
            <a:r>
              <a:rPr lang="de-DE" dirty="0"/>
              <a:t> </a:t>
            </a:r>
            <a:r>
              <a:rPr lang="de-DE" dirty="0" err="1"/>
              <a:t>Greece</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48</a:t>
            </a:fld>
            <a:endParaRPr lang="de-DE"/>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3128844067"/>
              </p:ext>
            </p:extLst>
          </p:nvPr>
        </p:nvGraphicFramePr>
        <p:xfrm>
          <a:off x="457207" y="2149525"/>
          <a:ext cx="7199985" cy="42068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7" y="1090877"/>
            <a:ext cx="8229593" cy="1200329"/>
          </a:xfrm>
          <a:prstGeom prst="rect">
            <a:avLst/>
          </a:prstGeom>
          <a:noFill/>
        </p:spPr>
        <p:txBody>
          <a:bodyPr wrap="square" rtlCol="0">
            <a:spAutoFit/>
          </a:bodyPr>
          <a:lstStyle/>
          <a:p>
            <a:pPr marL="285750" indent="-285750">
              <a:buFont typeface="Wingdings" charset="2"/>
              <a:buChar char="ü"/>
            </a:pPr>
            <a:r>
              <a:rPr lang="en-US" dirty="0"/>
              <a:t>Inflation fell both in Ireland and Greece after austerity packages and structural reform measures were enacted</a:t>
            </a:r>
            <a:r>
              <a:rPr lang="en-US" i="1" dirty="0"/>
              <a:t>.</a:t>
            </a:r>
            <a:r>
              <a:rPr lang="en-US" dirty="0"/>
              <a:t> However, inflation fell further in Greece than in Ireland.</a:t>
            </a:r>
            <a:endParaRPr lang="de-DE" dirty="0"/>
          </a:p>
          <a:p>
            <a:endParaRPr lang="en-US" dirty="0"/>
          </a:p>
        </p:txBody>
      </p:sp>
      <p:sp>
        <p:nvSpPr>
          <p:cNvPr id="7" name="Textfeld 6"/>
          <p:cNvSpPr txBox="1"/>
          <p:nvPr/>
        </p:nvSpPr>
        <p:spPr>
          <a:xfrm>
            <a:off x="7657192" y="5571066"/>
            <a:ext cx="1168400" cy="1015663"/>
          </a:xfrm>
          <a:prstGeom prst="rect">
            <a:avLst/>
          </a:prstGeom>
          <a:noFill/>
        </p:spPr>
        <p:txBody>
          <a:bodyPr wrap="square" rtlCol="0">
            <a:spAutoFit/>
          </a:bodyPr>
          <a:lstStyle/>
          <a:p>
            <a:r>
              <a:rPr lang="en-US" sz="1400" i="1" dirty="0"/>
              <a:t>Source:</a:t>
            </a:r>
            <a:r>
              <a:rPr lang="en-US" sz="1400" dirty="0"/>
              <a:t> Eurostat, 2016.</a:t>
            </a:r>
            <a:endParaRPr lang="de-DE" sz="1400" dirty="0"/>
          </a:p>
          <a:p>
            <a:endParaRPr lang="en-US" dirty="0"/>
          </a:p>
        </p:txBody>
      </p:sp>
    </p:spTree>
    <p:extLst>
      <p:ext uri="{BB962C8B-B14F-4D97-AF65-F5344CB8AC3E}">
        <p14:creationId xmlns:p14="http://schemas.microsoft.com/office/powerpoint/2010/main" val="14476065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13.18a Macroeconomic </a:t>
            </a:r>
            <a:r>
              <a:rPr lang="en-US" dirty="0" smtClean="0"/>
              <a:t>results </a:t>
            </a:r>
            <a:r>
              <a:rPr lang="en-US" dirty="0"/>
              <a:t>of </a:t>
            </a:r>
            <a:r>
              <a:rPr lang="en-US" dirty="0" smtClean="0"/>
              <a:t>austerity </a:t>
            </a:r>
            <a:r>
              <a:rPr lang="en-US" dirty="0"/>
              <a:t>and </a:t>
            </a:r>
            <a:r>
              <a:rPr lang="en-US" dirty="0" smtClean="0"/>
              <a:t>structural reforms </a:t>
            </a:r>
            <a:r>
              <a:rPr lang="en-US" dirty="0"/>
              <a:t>in Ireland </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49</a:t>
            </a:fld>
            <a:endParaRPr lang="de-DE"/>
          </a:p>
        </p:txBody>
      </p:sp>
      <p:grpSp>
        <p:nvGrpSpPr>
          <p:cNvPr id="43" name="Gruppierung 42"/>
          <p:cNvGrpSpPr/>
          <p:nvPr/>
        </p:nvGrpSpPr>
        <p:grpSpPr>
          <a:xfrm>
            <a:off x="643273" y="1344877"/>
            <a:ext cx="6913364" cy="5486400"/>
            <a:chOff x="1217613" y="762000"/>
            <a:chExt cx="6913364" cy="54864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5121727" y="248695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817992" y="16764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5"/>
            <p:cNvGrpSpPr>
              <a:grpSpLocks/>
            </p:cNvGrpSpPr>
            <p:nvPr/>
          </p:nvGrpSpPr>
          <p:grpSpPr bwMode="auto">
            <a:xfrm>
              <a:off x="3465919" y="1676400"/>
              <a:ext cx="2497907" cy="2590800"/>
              <a:chOff x="1157" y="1392"/>
              <a:chExt cx="1675" cy="1632"/>
            </a:xfrm>
          </p:grpSpPr>
          <p:sp>
            <p:nvSpPr>
              <p:cNvPr id="13"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Text Box 19"/>
            <p:cNvSpPr txBox="1">
              <a:spLocks noChangeArrowheads="1"/>
            </p:cNvSpPr>
            <p:nvPr/>
          </p:nvSpPr>
          <p:spPr bwMode="auto">
            <a:xfrm>
              <a:off x="6026409" y="300861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17" name="Line 20"/>
            <p:cNvSpPr>
              <a:spLocks noChangeShapeType="1"/>
            </p:cNvSpPr>
            <p:nvPr/>
          </p:nvSpPr>
          <p:spPr bwMode="auto">
            <a:xfrm>
              <a:off x="5979792" y="16764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22"/>
            <p:cNvSpPr>
              <a:spLocks noChangeShapeType="1"/>
            </p:cNvSpPr>
            <p:nvPr/>
          </p:nvSpPr>
          <p:spPr bwMode="auto">
            <a:xfrm flipV="1">
              <a:off x="6741792" y="16764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Line 27"/>
            <p:cNvSpPr>
              <a:spLocks noChangeShapeType="1"/>
            </p:cNvSpPr>
            <p:nvPr/>
          </p:nvSpPr>
          <p:spPr bwMode="auto">
            <a:xfrm>
              <a:off x="3514338" y="3770081"/>
              <a:ext cx="2762761" cy="1255028"/>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1" name="AutoShape 28"/>
            <p:cNvSpPr>
              <a:spLocks noChangeArrowheads="1"/>
            </p:cNvSpPr>
            <p:nvPr/>
          </p:nvSpPr>
          <p:spPr bwMode="auto">
            <a:xfrm rot="18381319" flipH="1" flipV="1">
              <a:off x="5472049" y="41251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2" name="Text Box 30"/>
            <p:cNvSpPr txBox="1">
              <a:spLocks noChangeArrowheads="1"/>
            </p:cNvSpPr>
            <p:nvPr/>
          </p:nvSpPr>
          <p:spPr bwMode="auto">
            <a:xfrm>
              <a:off x="5976046" y="5011372"/>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3" name="Text Box 31"/>
            <p:cNvSpPr txBox="1">
              <a:spLocks noChangeArrowheads="1"/>
            </p:cNvSpPr>
            <p:nvPr/>
          </p:nvSpPr>
          <p:spPr bwMode="auto">
            <a:xfrm>
              <a:off x="4379592" y="381000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4"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5" name="Text Box 34"/>
            <p:cNvSpPr txBox="1">
              <a:spLocks noChangeArrowheads="1"/>
            </p:cNvSpPr>
            <p:nvPr/>
          </p:nvSpPr>
          <p:spPr bwMode="auto">
            <a:xfrm>
              <a:off x="4203243" y="4499745"/>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3</a:t>
              </a:r>
            </a:p>
          </p:txBody>
        </p:sp>
        <p:sp>
          <p:nvSpPr>
            <p:cNvPr id="26" name="Text Box 36"/>
            <p:cNvSpPr txBox="1">
              <a:spLocks noChangeArrowheads="1"/>
            </p:cNvSpPr>
            <p:nvPr/>
          </p:nvSpPr>
          <p:spPr bwMode="auto">
            <a:xfrm>
              <a:off x="6987977" y="4790099"/>
              <a:ext cx="1143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Higher </a:t>
              </a:r>
              <a:r>
                <a:rPr lang="en-US" dirty="0">
                  <a:latin typeface="+mn-lt"/>
                  <a:cs typeface="Arial" pitchFamily="34" charset="0"/>
                </a:rPr>
                <a:t>Capacity</a:t>
              </a:r>
            </a:p>
          </p:txBody>
        </p:sp>
        <p:sp>
          <p:nvSpPr>
            <p:cNvPr id="27" name="Line 37"/>
            <p:cNvSpPr>
              <a:spLocks noChangeShapeType="1"/>
            </p:cNvSpPr>
            <p:nvPr/>
          </p:nvSpPr>
          <p:spPr bwMode="auto">
            <a:xfrm flipH="1" flipV="1">
              <a:off x="6899542" y="4459057"/>
              <a:ext cx="323407" cy="29744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8" name="Text Box 34"/>
            <p:cNvSpPr txBox="1">
              <a:spLocks noChangeArrowheads="1"/>
            </p:cNvSpPr>
            <p:nvPr/>
          </p:nvSpPr>
          <p:spPr bwMode="auto">
            <a:xfrm>
              <a:off x="2836541" y="3890435"/>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9" name="Text Box 30"/>
            <p:cNvSpPr txBox="1">
              <a:spLocks noChangeArrowheads="1"/>
            </p:cNvSpPr>
            <p:nvPr/>
          </p:nvSpPr>
          <p:spPr bwMode="auto">
            <a:xfrm>
              <a:off x="4167636" y="5146309"/>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sp>
          <p:nvSpPr>
            <p:cNvPr id="30" name="Arc 8"/>
            <p:cNvSpPr>
              <a:spLocks/>
            </p:cNvSpPr>
            <p:nvPr/>
          </p:nvSpPr>
          <p:spPr bwMode="auto">
            <a:xfrm flipV="1">
              <a:off x="5370192" y="37338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31" name="Line 9"/>
            <p:cNvSpPr>
              <a:spLocks noChangeShapeType="1"/>
            </p:cNvSpPr>
            <p:nvPr/>
          </p:nvSpPr>
          <p:spPr bwMode="auto">
            <a:xfrm flipH="1">
              <a:off x="4227192" y="4876800"/>
              <a:ext cx="1143000" cy="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2" name="Line 10"/>
            <p:cNvSpPr>
              <a:spLocks noChangeShapeType="1"/>
            </p:cNvSpPr>
            <p:nvPr/>
          </p:nvSpPr>
          <p:spPr bwMode="auto">
            <a:xfrm flipV="1">
              <a:off x="6665592" y="2286000"/>
              <a:ext cx="76200" cy="1447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Line 40"/>
            <p:cNvSpPr>
              <a:spLocks noChangeShapeType="1"/>
            </p:cNvSpPr>
            <p:nvPr/>
          </p:nvSpPr>
          <p:spPr bwMode="auto">
            <a:xfrm flipH="1" flipV="1">
              <a:off x="3998592" y="4876799"/>
              <a:ext cx="228600" cy="1"/>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4" name="Freihandform 33"/>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Line 27"/>
            <p:cNvSpPr>
              <a:spLocks noChangeShapeType="1"/>
            </p:cNvSpPr>
            <p:nvPr/>
          </p:nvSpPr>
          <p:spPr bwMode="auto">
            <a:xfrm>
              <a:off x="1998785" y="3885096"/>
              <a:ext cx="3048001" cy="1366324"/>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6"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7" name="Oval 32"/>
            <p:cNvSpPr>
              <a:spLocks noChangeArrowheads="1"/>
            </p:cNvSpPr>
            <p:nvPr/>
          </p:nvSpPr>
          <p:spPr bwMode="auto">
            <a:xfrm>
              <a:off x="4162340" y="4800235"/>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8" name="Freihandform 37"/>
            <p:cNvSpPr/>
            <p:nvPr/>
          </p:nvSpPr>
          <p:spPr>
            <a:xfrm>
              <a:off x="2895600" y="4876435"/>
              <a:ext cx="1165881" cy="381036"/>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Rechteck 38"/>
            <p:cNvSpPr/>
            <p:nvPr/>
          </p:nvSpPr>
          <p:spPr>
            <a:xfrm>
              <a:off x="3457188" y="4299440"/>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p:cNvSpPr/>
            <p:nvPr/>
          </p:nvSpPr>
          <p:spPr>
            <a:xfrm>
              <a:off x="6210300" y="762000"/>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p:nvSpPr>
          <p:spPr>
            <a:xfrm>
              <a:off x="3985655" y="4914147"/>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AutoShape 28"/>
            <p:cNvSpPr>
              <a:spLocks noChangeArrowheads="1"/>
            </p:cNvSpPr>
            <p:nvPr/>
          </p:nvSpPr>
          <p:spPr bwMode="auto">
            <a:xfrm rot="5400000" flipH="1" flipV="1">
              <a:off x="3149194" y="3805308"/>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grpSp>
      <p:sp>
        <p:nvSpPr>
          <p:cNvPr id="3" name="Textfeld 2"/>
          <p:cNvSpPr txBox="1"/>
          <p:nvPr/>
        </p:nvSpPr>
        <p:spPr>
          <a:xfrm>
            <a:off x="469385" y="1438979"/>
            <a:ext cx="7890933" cy="1200329"/>
          </a:xfrm>
          <a:prstGeom prst="rect">
            <a:avLst/>
          </a:prstGeom>
          <a:noFill/>
        </p:spPr>
        <p:txBody>
          <a:bodyPr wrap="square" rtlCol="0">
            <a:spAutoFit/>
          </a:bodyPr>
          <a:lstStyle/>
          <a:p>
            <a:pPr marL="285750" indent="-285750">
              <a:buFont typeface="Wingdings" charset="2"/>
              <a:buChar char="ü"/>
            </a:pPr>
            <a:r>
              <a:rPr lang="en-US" dirty="0"/>
              <a:t>As Ireland is a very open economy, falling inflation caused by structural reforms boosted exports and aggregate demand. As a consequence, structural reforms were able to counteract part of the negative impacts of austerity.</a:t>
            </a:r>
            <a:endParaRPr lang="de-DE" dirty="0"/>
          </a:p>
          <a:p>
            <a:endParaRPr lang="en-US" dirty="0"/>
          </a:p>
        </p:txBody>
      </p:sp>
    </p:spTree>
    <p:extLst>
      <p:ext uri="{BB962C8B-B14F-4D97-AF65-F5344CB8AC3E}">
        <p14:creationId xmlns:p14="http://schemas.microsoft.com/office/powerpoint/2010/main" val="32680439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13.18b Macroeconomic </a:t>
            </a:r>
            <a:r>
              <a:rPr lang="en-US" dirty="0" smtClean="0"/>
              <a:t>results </a:t>
            </a:r>
            <a:r>
              <a:rPr lang="en-US" dirty="0"/>
              <a:t>of </a:t>
            </a:r>
            <a:r>
              <a:rPr lang="en-US" dirty="0" smtClean="0"/>
              <a:t>austerity </a:t>
            </a:r>
            <a:r>
              <a:rPr lang="en-US" dirty="0"/>
              <a:t>and </a:t>
            </a:r>
            <a:r>
              <a:rPr lang="en-US" dirty="0" smtClean="0"/>
              <a:t>structural reforms </a:t>
            </a:r>
            <a:r>
              <a:rPr lang="en-US" dirty="0"/>
              <a:t>in Greece </a:t>
            </a:r>
            <a:endParaRPr lang="de-DE"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50</a:t>
            </a:fld>
            <a:endParaRPr lang="de-DE"/>
          </a:p>
        </p:txBody>
      </p:sp>
      <p:grpSp>
        <p:nvGrpSpPr>
          <p:cNvPr id="42" name="Gruppierung 41"/>
          <p:cNvGrpSpPr/>
          <p:nvPr/>
        </p:nvGrpSpPr>
        <p:grpSpPr>
          <a:xfrm>
            <a:off x="552007" y="1692275"/>
            <a:ext cx="6913364" cy="5029200"/>
            <a:chOff x="1217613" y="1219200"/>
            <a:chExt cx="6913364" cy="5029200"/>
          </a:xfrm>
        </p:grpSpPr>
        <p:sp>
          <p:nvSpPr>
            <p:cNvPr id="6" name="Line 2"/>
            <p:cNvSpPr>
              <a:spLocks noChangeShapeType="1"/>
            </p:cNvSpPr>
            <p:nvPr/>
          </p:nvSpPr>
          <p:spPr bwMode="auto">
            <a:xfrm>
              <a:off x="1828800" y="2165498"/>
              <a:ext cx="0" cy="3505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7" name="Line 3"/>
            <p:cNvSpPr>
              <a:spLocks noChangeShapeType="1"/>
            </p:cNvSpPr>
            <p:nvPr/>
          </p:nvSpPr>
          <p:spPr bwMode="auto">
            <a:xfrm>
              <a:off x="1809307" y="5670698"/>
              <a:ext cx="533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8" name="Text Box 4"/>
            <p:cNvSpPr txBox="1">
              <a:spLocks noChangeArrowheads="1"/>
            </p:cNvSpPr>
            <p:nvPr/>
          </p:nvSpPr>
          <p:spPr bwMode="auto">
            <a:xfrm>
              <a:off x="5715000" y="5791200"/>
              <a:ext cx="167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Output (</a:t>
              </a:r>
              <a:r>
                <a:rPr lang="en-US" sz="2400" i="1" dirty="0">
                  <a:latin typeface="+mn-lt"/>
                  <a:cs typeface="Arial" pitchFamily="34" charset="0"/>
                </a:rPr>
                <a:t>Y </a:t>
              </a:r>
              <a:r>
                <a:rPr lang="en-US" sz="2400" dirty="0">
                  <a:latin typeface="+mn-lt"/>
                  <a:cs typeface="Arial" pitchFamily="34" charset="0"/>
                </a:rPr>
                <a:t>)</a:t>
              </a:r>
            </a:p>
          </p:txBody>
        </p:sp>
        <p:sp>
          <p:nvSpPr>
            <p:cNvPr id="9" name="Text Box 5"/>
            <p:cNvSpPr txBox="1">
              <a:spLocks noChangeArrowheads="1"/>
            </p:cNvSpPr>
            <p:nvPr/>
          </p:nvSpPr>
          <p:spPr bwMode="auto">
            <a:xfrm rot="16200000">
              <a:off x="150813" y="3352800"/>
              <a:ext cx="2590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a:latin typeface="+mn-lt"/>
                  <a:cs typeface="Arial" pitchFamily="34" charset="0"/>
                </a:rPr>
                <a:t>Inflation rate (</a:t>
              </a:r>
              <a:r>
                <a:rPr lang="el-GR" sz="2400" i="1" dirty="0">
                  <a:latin typeface="+mn-lt"/>
                  <a:cs typeface="Arial" pitchFamily="34" charset="0"/>
                </a:rPr>
                <a:t>π</a:t>
              </a:r>
              <a:r>
                <a:rPr lang="en-US" sz="2400" i="1" dirty="0">
                  <a:latin typeface="+mn-lt"/>
                  <a:cs typeface="Arial" pitchFamily="34" charset="0"/>
                </a:rPr>
                <a:t> </a:t>
              </a:r>
              <a:r>
                <a:rPr lang="en-US" sz="2400" dirty="0">
                  <a:latin typeface="+mn-lt"/>
                  <a:cs typeface="Arial" pitchFamily="34" charset="0"/>
                </a:rPr>
                <a:t>)</a:t>
              </a:r>
              <a:endParaRPr lang="el-GR" sz="2400" dirty="0">
                <a:latin typeface="+mn-lt"/>
                <a:cs typeface="Arial" pitchFamily="34" charset="0"/>
              </a:endParaRPr>
            </a:p>
          </p:txBody>
        </p:sp>
        <p:sp>
          <p:nvSpPr>
            <p:cNvPr id="10" name="Text Box 6"/>
            <p:cNvSpPr txBox="1">
              <a:spLocks noChangeArrowheads="1"/>
            </p:cNvSpPr>
            <p:nvPr/>
          </p:nvSpPr>
          <p:spPr bwMode="auto">
            <a:xfrm>
              <a:off x="5121727" y="2486954"/>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11" name="Line 7"/>
            <p:cNvSpPr>
              <a:spLocks noChangeShapeType="1"/>
            </p:cNvSpPr>
            <p:nvPr/>
          </p:nvSpPr>
          <p:spPr bwMode="auto">
            <a:xfrm>
              <a:off x="6817992" y="1676400"/>
              <a:ext cx="0" cy="3886200"/>
            </a:xfrm>
            <a:prstGeom prst="line">
              <a:avLst/>
            </a:prstGeom>
            <a:noFill/>
            <a:ln w="38100">
              <a:solidFill>
                <a:schemeClr val="accent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nvGrpSpPr>
            <p:cNvPr id="12" name="Group 15"/>
            <p:cNvGrpSpPr>
              <a:grpSpLocks/>
            </p:cNvGrpSpPr>
            <p:nvPr/>
          </p:nvGrpSpPr>
          <p:grpSpPr bwMode="auto">
            <a:xfrm>
              <a:off x="3465919" y="1676400"/>
              <a:ext cx="2497907" cy="2590800"/>
              <a:chOff x="1157" y="1392"/>
              <a:chExt cx="1675" cy="1632"/>
            </a:xfrm>
          </p:grpSpPr>
          <p:sp>
            <p:nvSpPr>
              <p:cNvPr id="13" name="Arc 16"/>
              <p:cNvSpPr>
                <a:spLocks/>
              </p:cNvSpPr>
              <p:nvPr/>
            </p:nvSpPr>
            <p:spPr bwMode="auto">
              <a:xfrm flipV="1">
                <a:off x="1968" y="2304"/>
                <a:ext cx="816"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14" name="Line 17"/>
              <p:cNvSpPr>
                <a:spLocks noChangeShapeType="1"/>
              </p:cNvSpPr>
              <p:nvPr/>
            </p:nvSpPr>
            <p:spPr bwMode="auto">
              <a:xfrm flipH="1" flipV="1">
                <a:off x="1157" y="3024"/>
                <a:ext cx="811" cy="0"/>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5" name="Line 18"/>
              <p:cNvSpPr>
                <a:spLocks noChangeShapeType="1"/>
              </p:cNvSpPr>
              <p:nvPr/>
            </p:nvSpPr>
            <p:spPr bwMode="auto">
              <a:xfrm flipV="1">
                <a:off x="2784" y="1392"/>
                <a:ext cx="48" cy="91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grpSp>
        <p:sp>
          <p:nvSpPr>
            <p:cNvPr id="16" name="Text Box 19"/>
            <p:cNvSpPr txBox="1">
              <a:spLocks noChangeArrowheads="1"/>
            </p:cNvSpPr>
            <p:nvPr/>
          </p:nvSpPr>
          <p:spPr bwMode="auto">
            <a:xfrm>
              <a:off x="6026409" y="3008618"/>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AS</a:t>
              </a:r>
              <a:r>
                <a:rPr lang="en-US" sz="2400" baseline="-25000" dirty="0" smtClean="0">
                  <a:latin typeface="+mn-lt"/>
                  <a:cs typeface="Arial" pitchFamily="34" charset="0"/>
                </a:rPr>
                <a:t>1</a:t>
              </a:r>
              <a:endParaRPr lang="en-US" sz="2400" baseline="-25000" dirty="0">
                <a:latin typeface="+mn-lt"/>
                <a:cs typeface="Arial" pitchFamily="34" charset="0"/>
              </a:endParaRPr>
            </a:p>
          </p:txBody>
        </p:sp>
        <p:sp>
          <p:nvSpPr>
            <p:cNvPr id="17" name="Line 20"/>
            <p:cNvSpPr>
              <a:spLocks noChangeShapeType="1"/>
            </p:cNvSpPr>
            <p:nvPr/>
          </p:nvSpPr>
          <p:spPr bwMode="auto">
            <a:xfrm>
              <a:off x="5979792" y="1676400"/>
              <a:ext cx="0" cy="3886200"/>
            </a:xfrm>
            <a:prstGeom prst="line">
              <a:avLst/>
            </a:prstGeom>
            <a:noFill/>
            <a:ln w="381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8" name="Line 22"/>
            <p:cNvSpPr>
              <a:spLocks noChangeShapeType="1"/>
            </p:cNvSpPr>
            <p:nvPr/>
          </p:nvSpPr>
          <p:spPr bwMode="auto">
            <a:xfrm flipV="1">
              <a:off x="6741792" y="1676400"/>
              <a:ext cx="0" cy="68580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19" name="Rectangle 26"/>
            <p:cNvSpPr>
              <a:spLocks noChangeArrowheads="1"/>
            </p:cNvSpPr>
            <p:nvPr/>
          </p:nvSpPr>
          <p:spPr bwMode="auto">
            <a:xfrm>
              <a:off x="5903592" y="1219200"/>
              <a:ext cx="1066800" cy="1066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cs typeface="Arial" pitchFamily="34" charset="0"/>
              </a:endParaRPr>
            </a:p>
          </p:txBody>
        </p:sp>
        <p:sp>
          <p:nvSpPr>
            <p:cNvPr id="20" name="AutoShape 28"/>
            <p:cNvSpPr>
              <a:spLocks noChangeArrowheads="1"/>
            </p:cNvSpPr>
            <p:nvPr/>
          </p:nvSpPr>
          <p:spPr bwMode="auto">
            <a:xfrm rot="18381319" flipH="1" flipV="1">
              <a:off x="5472049" y="4125160"/>
              <a:ext cx="424120" cy="360279"/>
            </a:xfrm>
            <a:prstGeom prst="upArrow">
              <a:avLst>
                <a:gd name="adj1" fmla="val 50000"/>
                <a:gd name="adj2" fmla="val 30000"/>
              </a:avLst>
            </a:prstGeom>
            <a:gradFill rotWithShape="1">
              <a:gsLst>
                <a:gs pos="0">
                  <a:srgbClr val="5E9EFF"/>
                </a:gs>
                <a:gs pos="39999">
                  <a:srgbClr val="85C2FF"/>
                </a:gs>
                <a:gs pos="70000">
                  <a:srgbClr val="C4D6EB"/>
                </a:gs>
                <a:gs pos="100000">
                  <a:srgbClr val="FFEBFA"/>
                </a:gs>
              </a:gsLst>
              <a:lin ang="5400000" scaled="0"/>
            </a:gradFill>
            <a:ln>
              <a:solidFill>
                <a:schemeClr val="tx1"/>
              </a:solidFill>
            </a:ln>
            <a:extLst/>
          </p:spPr>
          <p:txBody>
            <a:bodyPr vert="eaVert" wrap="none" anchor="ctr"/>
            <a:lstStyle/>
            <a:p>
              <a:endParaRPr lang="en-US">
                <a:cs typeface="Arial" pitchFamily="34" charset="0"/>
              </a:endParaRPr>
            </a:p>
          </p:txBody>
        </p:sp>
        <p:sp>
          <p:nvSpPr>
            <p:cNvPr id="21" name="Text Box 30"/>
            <p:cNvSpPr txBox="1">
              <a:spLocks noChangeArrowheads="1"/>
            </p:cNvSpPr>
            <p:nvPr/>
          </p:nvSpPr>
          <p:spPr bwMode="auto">
            <a:xfrm>
              <a:off x="4989192" y="498618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smtClean="0">
                  <a:latin typeface="+mn-lt"/>
                  <a:cs typeface="Arial" pitchFamily="34" charset="0"/>
                </a:rPr>
                <a:t>0</a:t>
              </a:r>
              <a:endParaRPr lang="en-US" sz="2400" baseline="-25000" dirty="0">
                <a:latin typeface="+mn-lt"/>
                <a:cs typeface="Arial" pitchFamily="34" charset="0"/>
              </a:endParaRPr>
            </a:p>
          </p:txBody>
        </p:sp>
        <p:sp>
          <p:nvSpPr>
            <p:cNvPr id="22" name="Text Box 31"/>
            <p:cNvSpPr txBox="1">
              <a:spLocks noChangeArrowheads="1"/>
            </p:cNvSpPr>
            <p:nvPr/>
          </p:nvSpPr>
          <p:spPr bwMode="auto">
            <a:xfrm>
              <a:off x="4563934" y="3834974"/>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0</a:t>
              </a:r>
            </a:p>
          </p:txBody>
        </p:sp>
        <p:sp>
          <p:nvSpPr>
            <p:cNvPr id="23" name="Oval 33"/>
            <p:cNvSpPr>
              <a:spLocks noChangeArrowheads="1"/>
            </p:cNvSpPr>
            <p:nvPr/>
          </p:nvSpPr>
          <p:spPr bwMode="auto">
            <a:xfrm>
              <a:off x="4531992" y="41910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cs typeface="Arial" pitchFamily="34" charset="0"/>
              </a:endParaRPr>
            </a:p>
          </p:txBody>
        </p:sp>
        <p:sp>
          <p:nvSpPr>
            <p:cNvPr id="24" name="Text Box 34"/>
            <p:cNvSpPr txBox="1">
              <a:spLocks noChangeArrowheads="1"/>
            </p:cNvSpPr>
            <p:nvPr/>
          </p:nvSpPr>
          <p:spPr bwMode="auto">
            <a:xfrm>
              <a:off x="3253805" y="4656490"/>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3</a:t>
              </a:r>
            </a:p>
          </p:txBody>
        </p:sp>
        <p:sp>
          <p:nvSpPr>
            <p:cNvPr id="25" name="Text Box 36"/>
            <p:cNvSpPr txBox="1">
              <a:spLocks noChangeArrowheads="1"/>
            </p:cNvSpPr>
            <p:nvPr/>
          </p:nvSpPr>
          <p:spPr bwMode="auto">
            <a:xfrm>
              <a:off x="6987977" y="4790099"/>
              <a:ext cx="1143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Higher </a:t>
              </a:r>
              <a:r>
                <a:rPr lang="en-US" dirty="0">
                  <a:latin typeface="+mn-lt"/>
                  <a:cs typeface="Arial" pitchFamily="34" charset="0"/>
                </a:rPr>
                <a:t>Capacity</a:t>
              </a:r>
            </a:p>
          </p:txBody>
        </p:sp>
        <p:sp>
          <p:nvSpPr>
            <p:cNvPr id="26" name="Line 37"/>
            <p:cNvSpPr>
              <a:spLocks noChangeShapeType="1"/>
            </p:cNvSpPr>
            <p:nvPr/>
          </p:nvSpPr>
          <p:spPr bwMode="auto">
            <a:xfrm flipH="1" flipV="1">
              <a:off x="6899542" y="4459057"/>
              <a:ext cx="323407" cy="29744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27" name="Text Box 34"/>
            <p:cNvSpPr txBox="1">
              <a:spLocks noChangeArrowheads="1"/>
            </p:cNvSpPr>
            <p:nvPr/>
          </p:nvSpPr>
          <p:spPr bwMode="auto">
            <a:xfrm>
              <a:off x="2996157" y="3883046"/>
              <a:ext cx="609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dirty="0" smtClean="0">
                  <a:latin typeface="+mn-lt"/>
                  <a:cs typeface="Arial" pitchFamily="34" charset="0"/>
                </a:rPr>
                <a:t>E</a:t>
              </a:r>
              <a:r>
                <a:rPr lang="en-US" baseline="-25000" dirty="0">
                  <a:latin typeface="+mn-lt"/>
                  <a:cs typeface="Arial" pitchFamily="34" charset="0"/>
                </a:rPr>
                <a:t>2</a:t>
              </a:r>
            </a:p>
          </p:txBody>
        </p:sp>
        <p:sp>
          <p:nvSpPr>
            <p:cNvPr id="28" name="Text Box 30"/>
            <p:cNvSpPr txBox="1">
              <a:spLocks noChangeArrowheads="1"/>
            </p:cNvSpPr>
            <p:nvPr/>
          </p:nvSpPr>
          <p:spPr bwMode="auto">
            <a:xfrm>
              <a:off x="3510600" y="5154256"/>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dirty="0" smtClean="0">
                  <a:latin typeface="+mn-lt"/>
                  <a:cs typeface="Arial" pitchFamily="34" charset="0"/>
                </a:rPr>
                <a:t>AD</a:t>
              </a:r>
              <a:r>
                <a:rPr lang="en-US" sz="2400" baseline="-25000" dirty="0">
                  <a:latin typeface="+mn-lt"/>
                  <a:cs typeface="Arial" pitchFamily="34" charset="0"/>
                </a:rPr>
                <a:t>2</a:t>
              </a:r>
            </a:p>
          </p:txBody>
        </p:sp>
        <p:sp>
          <p:nvSpPr>
            <p:cNvPr id="29" name="Arc 8"/>
            <p:cNvSpPr>
              <a:spLocks/>
            </p:cNvSpPr>
            <p:nvPr/>
          </p:nvSpPr>
          <p:spPr bwMode="auto">
            <a:xfrm flipV="1">
              <a:off x="5370192" y="3733800"/>
              <a:ext cx="1295400" cy="11430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0">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rot="10800000" wrap="none" anchor="ctr"/>
            <a:lstStyle/>
            <a:p>
              <a:endParaRPr lang="en-US">
                <a:cs typeface="Arial" pitchFamily="34" charset="0"/>
              </a:endParaRPr>
            </a:p>
          </p:txBody>
        </p:sp>
        <p:sp>
          <p:nvSpPr>
            <p:cNvPr id="30" name="Line 9"/>
            <p:cNvSpPr>
              <a:spLocks noChangeShapeType="1"/>
            </p:cNvSpPr>
            <p:nvPr/>
          </p:nvSpPr>
          <p:spPr bwMode="auto">
            <a:xfrm flipH="1">
              <a:off x="4227192" y="4876800"/>
              <a:ext cx="1143000" cy="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1" name="Line 10"/>
            <p:cNvSpPr>
              <a:spLocks noChangeShapeType="1"/>
            </p:cNvSpPr>
            <p:nvPr/>
          </p:nvSpPr>
          <p:spPr bwMode="auto">
            <a:xfrm flipV="1">
              <a:off x="6665592" y="2286000"/>
              <a:ext cx="76200" cy="1447800"/>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2" name="Line 40"/>
            <p:cNvSpPr>
              <a:spLocks noChangeShapeType="1"/>
            </p:cNvSpPr>
            <p:nvPr/>
          </p:nvSpPr>
          <p:spPr bwMode="auto">
            <a:xfrm flipH="1" flipV="1">
              <a:off x="3998592" y="4876799"/>
              <a:ext cx="228600" cy="1"/>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3" name="Freihandform 32"/>
            <p:cNvSpPr/>
            <p:nvPr/>
          </p:nvSpPr>
          <p:spPr>
            <a:xfrm>
              <a:off x="2895600" y="4876435"/>
              <a:ext cx="1165881" cy="381036"/>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Freihandform 33"/>
            <p:cNvSpPr/>
            <p:nvPr/>
          </p:nvSpPr>
          <p:spPr>
            <a:xfrm>
              <a:off x="2730523" y="4266946"/>
              <a:ext cx="791308" cy="269874"/>
            </a:xfrm>
            <a:custGeom>
              <a:avLst/>
              <a:gdLst>
                <a:gd name="connsiteX0" fmla="*/ 791308 w 791308"/>
                <a:gd name="connsiteY0" fmla="*/ 23689 h 269874"/>
                <a:gd name="connsiteX1" fmla="*/ 624254 w 791308"/>
                <a:gd name="connsiteY1" fmla="*/ 23689 h 269874"/>
                <a:gd name="connsiteX2" fmla="*/ 0 w 791308"/>
                <a:gd name="connsiteY2" fmla="*/ 269874 h 269874"/>
              </a:gdLst>
              <a:ahLst/>
              <a:cxnLst>
                <a:cxn ang="0">
                  <a:pos x="connsiteX0" y="connsiteY0"/>
                </a:cxn>
                <a:cxn ang="0">
                  <a:pos x="connsiteX1" y="connsiteY1"/>
                </a:cxn>
                <a:cxn ang="0">
                  <a:pos x="connsiteX2" y="connsiteY2"/>
                </a:cxn>
              </a:cxnLst>
              <a:rect l="l" t="t" r="r" b="b"/>
              <a:pathLst>
                <a:path w="791308" h="269874">
                  <a:moveTo>
                    <a:pt x="791308" y="23689"/>
                  </a:moveTo>
                  <a:cubicBezTo>
                    <a:pt x="773723" y="3173"/>
                    <a:pt x="756139" y="-17342"/>
                    <a:pt x="624254" y="23689"/>
                  </a:cubicBezTo>
                  <a:cubicBezTo>
                    <a:pt x="492369" y="64720"/>
                    <a:pt x="117231" y="218586"/>
                    <a:pt x="0" y="269874"/>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Line 27"/>
            <p:cNvSpPr>
              <a:spLocks noChangeShapeType="1"/>
            </p:cNvSpPr>
            <p:nvPr/>
          </p:nvSpPr>
          <p:spPr bwMode="auto">
            <a:xfrm>
              <a:off x="2727868" y="3460898"/>
              <a:ext cx="766766" cy="1975532"/>
            </a:xfrm>
            <a:prstGeom prst="line">
              <a:avLst/>
            </a:prstGeom>
            <a:noFill/>
            <a:ln w="635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6" name="Oval 32"/>
            <p:cNvSpPr>
              <a:spLocks noChangeArrowheads="1"/>
            </p:cNvSpPr>
            <p:nvPr/>
          </p:nvSpPr>
          <p:spPr bwMode="auto">
            <a:xfrm>
              <a:off x="3007992" y="4305300"/>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7" name="Oval 32"/>
            <p:cNvSpPr>
              <a:spLocks noChangeArrowheads="1"/>
            </p:cNvSpPr>
            <p:nvPr/>
          </p:nvSpPr>
          <p:spPr bwMode="auto">
            <a:xfrm>
              <a:off x="3256458" y="5018894"/>
              <a:ext cx="152400" cy="1524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4400">
                <a:cs typeface="Arial" pitchFamily="34" charset="0"/>
              </a:endParaRPr>
            </a:p>
          </p:txBody>
        </p:sp>
        <p:sp>
          <p:nvSpPr>
            <p:cNvPr id="38" name="Line 27"/>
            <p:cNvSpPr>
              <a:spLocks noChangeShapeType="1"/>
            </p:cNvSpPr>
            <p:nvPr/>
          </p:nvSpPr>
          <p:spPr bwMode="auto">
            <a:xfrm>
              <a:off x="4286310" y="3459480"/>
              <a:ext cx="766766" cy="1975532"/>
            </a:xfrm>
            <a:prstGeom prst="line">
              <a:avLst/>
            </a:prstGeom>
            <a:noFill/>
            <a:ln w="635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cs typeface="Arial" pitchFamily="34" charset="0"/>
              </a:endParaRPr>
            </a:p>
          </p:txBody>
        </p:sp>
        <p:sp>
          <p:nvSpPr>
            <p:cNvPr id="39" name="Rechteck 38"/>
            <p:cNvSpPr/>
            <p:nvPr/>
          </p:nvSpPr>
          <p:spPr>
            <a:xfrm>
              <a:off x="3457188" y="4304156"/>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p:cNvSpPr/>
            <p:nvPr/>
          </p:nvSpPr>
          <p:spPr>
            <a:xfrm>
              <a:off x="3451325" y="4298298"/>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p:nvSpPr>
          <p:spPr>
            <a:xfrm>
              <a:off x="3987954" y="4911592"/>
              <a:ext cx="1143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feld 2"/>
          <p:cNvSpPr txBox="1"/>
          <p:nvPr/>
        </p:nvSpPr>
        <p:spPr>
          <a:xfrm>
            <a:off x="541909" y="1459462"/>
            <a:ext cx="8212665" cy="1477328"/>
          </a:xfrm>
          <a:prstGeom prst="rect">
            <a:avLst/>
          </a:prstGeom>
          <a:noFill/>
        </p:spPr>
        <p:txBody>
          <a:bodyPr wrap="square" rtlCol="0">
            <a:spAutoFit/>
          </a:bodyPr>
          <a:lstStyle/>
          <a:p>
            <a:pPr marL="285750" indent="-285750">
              <a:buFont typeface="Wingdings" charset="2"/>
              <a:buChar char="ü"/>
            </a:pPr>
            <a:r>
              <a:rPr lang="en-US" dirty="0"/>
              <a:t>As aggregate demand in Greece does not react much to changes in inflation, structural reforms have not been able to increase employment significantly. The combination of austerity and structural reforms has led to lower inflation, but also high unemployment.</a:t>
            </a:r>
            <a:endParaRPr lang="de-DE" dirty="0"/>
          </a:p>
          <a:p>
            <a:endParaRPr lang="en-US" dirty="0"/>
          </a:p>
        </p:txBody>
      </p:sp>
    </p:spTree>
    <p:extLst>
      <p:ext uri="{BB962C8B-B14F-4D97-AF65-F5344CB8AC3E}">
        <p14:creationId xmlns:p14="http://schemas.microsoft.com/office/powerpoint/2010/main" val="17832139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Competing Theories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824860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t>Was </a:t>
            </a:r>
            <a:r>
              <a:rPr lang="de-DE" dirty="0" err="1"/>
              <a:t>it</a:t>
            </a:r>
            <a:r>
              <a:rPr lang="de-DE" dirty="0"/>
              <a:t> </a:t>
            </a:r>
            <a:r>
              <a:rPr lang="de-DE" dirty="0" err="1"/>
              <a:t>necessary</a:t>
            </a:r>
            <a:r>
              <a:rPr lang="de-DE" dirty="0"/>
              <a:t> </a:t>
            </a:r>
            <a:r>
              <a:rPr lang="de-DE" dirty="0" err="1"/>
              <a:t>to</a:t>
            </a:r>
            <a:r>
              <a:rPr lang="de-DE" dirty="0"/>
              <a:t> </a:t>
            </a:r>
            <a:r>
              <a:rPr lang="de-DE" dirty="0" err="1"/>
              <a:t>enact</a:t>
            </a:r>
            <a:r>
              <a:rPr lang="de-DE" dirty="0"/>
              <a:t> </a:t>
            </a:r>
            <a:r>
              <a:rPr lang="de-DE" dirty="0" err="1"/>
              <a:t>expansionary</a:t>
            </a:r>
            <a:r>
              <a:rPr lang="de-DE" dirty="0"/>
              <a:t> </a:t>
            </a:r>
            <a:r>
              <a:rPr lang="de-DE" dirty="0" err="1"/>
              <a:t>scal</a:t>
            </a:r>
            <a:r>
              <a:rPr lang="de-DE" dirty="0"/>
              <a:t> </a:t>
            </a:r>
            <a:r>
              <a:rPr lang="de-DE" dirty="0" err="1"/>
              <a:t>policy</a:t>
            </a:r>
            <a:r>
              <a:rPr lang="de-DE" dirty="0"/>
              <a:t> in </a:t>
            </a:r>
            <a:r>
              <a:rPr lang="de-DE" dirty="0" err="1"/>
              <a:t>order</a:t>
            </a:r>
            <a:r>
              <a:rPr lang="de-DE" dirty="0"/>
              <a:t> </a:t>
            </a:r>
            <a:r>
              <a:rPr lang="de-DE" dirty="0" err="1"/>
              <a:t>to</a:t>
            </a:r>
            <a:r>
              <a:rPr lang="de-DE" dirty="0"/>
              <a:t> </a:t>
            </a:r>
            <a:r>
              <a:rPr lang="de-DE" dirty="0" err="1"/>
              <a:t>get</a:t>
            </a:r>
            <a:r>
              <a:rPr lang="de-DE" dirty="0"/>
              <a:t> </a:t>
            </a:r>
            <a:r>
              <a:rPr lang="de-DE" dirty="0" err="1"/>
              <a:t>the</a:t>
            </a:r>
            <a:r>
              <a:rPr lang="de-DE" dirty="0"/>
              <a:t> European </a:t>
            </a:r>
            <a:r>
              <a:rPr lang="de-DE" dirty="0" err="1"/>
              <a:t>economies</a:t>
            </a:r>
            <a:r>
              <a:rPr lang="de-DE" dirty="0"/>
              <a:t> out </a:t>
            </a:r>
            <a:r>
              <a:rPr lang="de-DE" dirty="0" err="1"/>
              <a:t>of</a:t>
            </a:r>
            <a:r>
              <a:rPr lang="de-DE" dirty="0"/>
              <a:t> </a:t>
            </a:r>
            <a:r>
              <a:rPr lang="de-DE" dirty="0" err="1"/>
              <a:t>the</a:t>
            </a:r>
            <a:r>
              <a:rPr lang="de-DE" dirty="0"/>
              <a:t> 2008–2009 </a:t>
            </a:r>
            <a:r>
              <a:rPr lang="de-DE" dirty="0" err="1"/>
              <a:t>recession</a:t>
            </a:r>
            <a:r>
              <a:rPr lang="de-DE" dirty="0"/>
              <a:t>? </a:t>
            </a:r>
            <a:br>
              <a:rPr lang="de-DE" dirty="0"/>
            </a:br>
            <a:endParaRPr lang="en-US" dirty="0"/>
          </a:p>
        </p:txBody>
      </p:sp>
      <p:sp>
        <p:nvSpPr>
          <p:cNvPr id="3" name="Inhaltsplatzhalter 2"/>
          <p:cNvSpPr>
            <a:spLocks noGrp="1"/>
          </p:cNvSpPr>
          <p:nvPr>
            <p:ph idx="1"/>
          </p:nvPr>
        </p:nvSpPr>
        <p:spPr/>
        <p:txBody>
          <a:bodyPr/>
          <a:lstStyle/>
          <a:p>
            <a:endParaRPr lang="en-US" dirty="0" smtClean="0"/>
          </a:p>
          <a:p>
            <a:pPr marL="0" indent="0">
              <a:buNone/>
            </a:pPr>
            <a:r>
              <a:rPr lang="en-US" b="1" dirty="0"/>
              <a:t>Was it a good idea for the ECB to lower interest rates to zero (and below for deposits) in 2015–2016 to try to promote recovery? </a:t>
            </a:r>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52</a:t>
            </a:fld>
            <a:endParaRPr lang="de-DE"/>
          </a:p>
        </p:txBody>
      </p:sp>
    </p:spTree>
    <p:extLst>
      <p:ext uri="{BB962C8B-B14F-4D97-AF65-F5344CB8AC3E}">
        <p14:creationId xmlns:p14="http://schemas.microsoft.com/office/powerpoint/2010/main" val="105737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Classical macroeconomics</a:t>
            </a:r>
            <a:endParaRPr lang="en-US" dirty="0"/>
          </a:p>
        </p:txBody>
      </p:sp>
      <p:sp>
        <p:nvSpPr>
          <p:cNvPr id="3" name="Inhaltsplatzhalter 2"/>
          <p:cNvSpPr>
            <a:spLocks noGrp="1"/>
          </p:cNvSpPr>
          <p:nvPr>
            <p:ph idx="1"/>
          </p:nvPr>
        </p:nvSpPr>
        <p:spPr/>
        <p:txBody>
          <a:bodyPr/>
          <a:lstStyle/>
          <a:p>
            <a:r>
              <a:rPr lang="en-US" dirty="0" smtClean="0"/>
              <a:t>assumptions:</a:t>
            </a:r>
          </a:p>
          <a:p>
            <a:pPr lvl="1"/>
            <a:r>
              <a:rPr lang="en-US" dirty="0" smtClean="0"/>
              <a:t>self-adjusting properties of free-markets</a:t>
            </a:r>
          </a:p>
          <a:p>
            <a:pPr lvl="1"/>
            <a:r>
              <a:rPr lang="en-US" dirty="0" smtClean="0"/>
              <a:t>labor markets clear at an equilibrium wage</a:t>
            </a:r>
          </a:p>
          <a:p>
            <a:pPr lvl="1"/>
            <a:r>
              <a:rPr lang="en-US" dirty="0" smtClean="0"/>
              <a:t>markets for loanable funds cause savings and investment to be equal at an equilibrium interest rate</a:t>
            </a:r>
          </a:p>
          <a:p>
            <a:pPr>
              <a:buFont typeface="Wingdings" charset="2"/>
              <a:buChar char="Ø"/>
            </a:pPr>
            <a:r>
              <a:rPr lang="en-US" dirty="0" smtClean="0"/>
              <a:t>in theory, a smoothly functioning economy should be at full-employment</a:t>
            </a:r>
          </a:p>
          <a:p>
            <a:pPr lvl="1"/>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53</a:t>
            </a:fld>
            <a:endParaRPr lang="de-DE"/>
          </a:p>
        </p:txBody>
      </p:sp>
    </p:spTree>
    <p:extLst>
      <p:ext uri="{BB962C8B-B14F-4D97-AF65-F5344CB8AC3E}">
        <p14:creationId xmlns:p14="http://schemas.microsoft.com/office/powerpoint/2010/main" val="1230912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13.19 The </a:t>
            </a:r>
            <a:r>
              <a:rPr lang="en-US" dirty="0" smtClean="0"/>
              <a:t>classical view </a:t>
            </a:r>
            <a:r>
              <a:rPr lang="en-US" dirty="0"/>
              <a:t>of AS/AD</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54</a:t>
            </a:fld>
            <a:endParaRPr lang="de-DE"/>
          </a:p>
        </p:txBody>
      </p:sp>
      <p:grpSp>
        <p:nvGrpSpPr>
          <p:cNvPr id="15" name="Gruppierung 14"/>
          <p:cNvGrpSpPr/>
          <p:nvPr/>
        </p:nvGrpSpPr>
        <p:grpSpPr>
          <a:xfrm>
            <a:off x="651933" y="1844675"/>
            <a:ext cx="6172200" cy="4511675"/>
            <a:chOff x="1295400" y="1524000"/>
            <a:chExt cx="6172200" cy="4511675"/>
          </a:xfrm>
        </p:grpSpPr>
        <p:sp>
          <p:nvSpPr>
            <p:cNvPr id="6" name="Line 2"/>
            <p:cNvSpPr>
              <a:spLocks noChangeShapeType="1"/>
            </p:cNvSpPr>
            <p:nvPr/>
          </p:nvSpPr>
          <p:spPr bwMode="auto">
            <a:xfrm>
              <a:off x="2133600" y="2286000"/>
              <a:ext cx="0" cy="3200400"/>
            </a:xfrm>
            <a:prstGeom prst="line">
              <a:avLst/>
            </a:prstGeom>
            <a:noFill/>
            <a:ln w="28575">
              <a:solidFill>
                <a:schemeClr val="tx1"/>
              </a:solidFill>
              <a:round/>
              <a:headEnd/>
              <a:tailEnd/>
            </a:ln>
          </p:spPr>
          <p:txBody>
            <a:bodyPr/>
            <a:lstStyle/>
            <a:p>
              <a:endParaRPr lang="en-US">
                <a:cs typeface="Arial" pitchFamily="34" charset="0"/>
              </a:endParaRPr>
            </a:p>
          </p:txBody>
        </p:sp>
        <p:sp>
          <p:nvSpPr>
            <p:cNvPr id="7" name="Line 3"/>
            <p:cNvSpPr>
              <a:spLocks noChangeShapeType="1"/>
            </p:cNvSpPr>
            <p:nvPr/>
          </p:nvSpPr>
          <p:spPr bwMode="auto">
            <a:xfrm>
              <a:off x="2133600" y="5486400"/>
              <a:ext cx="45720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8" name="Text Box 4"/>
            <p:cNvSpPr txBox="1">
              <a:spLocks noChangeArrowheads="1"/>
            </p:cNvSpPr>
            <p:nvPr/>
          </p:nvSpPr>
          <p:spPr bwMode="auto">
            <a:xfrm>
              <a:off x="5791200" y="5562600"/>
              <a:ext cx="1676400" cy="457200"/>
            </a:xfrm>
            <a:prstGeom prst="rect">
              <a:avLst/>
            </a:prstGeom>
            <a:noFill/>
            <a:ln w="9525">
              <a:noFill/>
              <a:miter lim="800000"/>
              <a:headEnd/>
              <a:tailEnd/>
            </a:ln>
          </p:spPr>
          <p:txBody>
            <a:bodyPr>
              <a:spAutoFit/>
            </a:bodyPr>
            <a:lstStyle/>
            <a:p>
              <a:pPr>
                <a:spcBef>
                  <a:spcPct val="50000"/>
                </a:spcBef>
              </a:pPr>
              <a:r>
                <a:rPr lang="en-US" sz="2400">
                  <a:cs typeface="Arial" pitchFamily="34" charset="0"/>
                </a:rPr>
                <a:t>Output (</a:t>
              </a:r>
              <a:r>
                <a:rPr lang="en-US" sz="2400" i="1">
                  <a:cs typeface="Arial" pitchFamily="34" charset="0"/>
                </a:rPr>
                <a:t>Y </a:t>
              </a:r>
              <a:r>
                <a:rPr lang="en-US" sz="2400">
                  <a:cs typeface="Arial" pitchFamily="34" charset="0"/>
                </a:rPr>
                <a:t>)</a:t>
              </a:r>
            </a:p>
          </p:txBody>
        </p:sp>
        <p:sp>
          <p:nvSpPr>
            <p:cNvPr id="9" name="Text Box 5"/>
            <p:cNvSpPr txBox="1">
              <a:spLocks noChangeArrowheads="1"/>
            </p:cNvSpPr>
            <p:nvPr/>
          </p:nvSpPr>
          <p:spPr bwMode="auto">
            <a:xfrm rot="16200000">
              <a:off x="-38100" y="2857500"/>
              <a:ext cx="3124200" cy="457200"/>
            </a:xfrm>
            <a:prstGeom prst="rect">
              <a:avLst/>
            </a:prstGeom>
            <a:noFill/>
            <a:ln w="9525">
              <a:noFill/>
              <a:miter lim="800000"/>
              <a:headEnd/>
              <a:tailEnd/>
            </a:ln>
          </p:spPr>
          <p:txBody>
            <a:bodyPr>
              <a:spAutoFit/>
            </a:bodyPr>
            <a:lstStyle/>
            <a:p>
              <a:pPr>
                <a:spcBef>
                  <a:spcPct val="50000"/>
                </a:spcBef>
              </a:pPr>
              <a:r>
                <a:rPr lang="en-US" sz="2400">
                  <a:cs typeface="Arial" pitchFamily="34" charset="0"/>
                </a:rPr>
                <a:t>Inflation rate (</a:t>
              </a:r>
              <a:r>
                <a:rPr lang="el-GR" sz="2400" i="1">
                  <a:cs typeface="Arial" pitchFamily="34" charset="0"/>
                </a:rPr>
                <a:t>π</a:t>
              </a:r>
              <a:r>
                <a:rPr lang="en-US" sz="2400" i="1">
                  <a:cs typeface="Arial" pitchFamily="34" charset="0"/>
                </a:rPr>
                <a:t> </a:t>
              </a:r>
              <a:r>
                <a:rPr lang="en-US" sz="2400">
                  <a:cs typeface="Arial" pitchFamily="34" charset="0"/>
                </a:rPr>
                <a:t>)</a:t>
              </a:r>
              <a:endParaRPr lang="el-GR" sz="2400">
                <a:cs typeface="Arial" pitchFamily="34" charset="0"/>
              </a:endParaRPr>
            </a:p>
          </p:txBody>
        </p:sp>
        <p:sp>
          <p:nvSpPr>
            <p:cNvPr id="10" name="Text Box 6"/>
            <p:cNvSpPr txBox="1">
              <a:spLocks noChangeArrowheads="1"/>
            </p:cNvSpPr>
            <p:nvPr/>
          </p:nvSpPr>
          <p:spPr bwMode="auto">
            <a:xfrm>
              <a:off x="4267200" y="2286000"/>
              <a:ext cx="2895600" cy="457200"/>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Classical </a:t>
              </a:r>
              <a:r>
                <a:rPr lang="en-US" sz="2400" dirty="0" smtClean="0">
                  <a:cs typeface="Arial" pitchFamily="34" charset="0"/>
                </a:rPr>
                <a:t>AS</a:t>
              </a:r>
              <a:endParaRPr lang="en-US" sz="2400" baseline="-25000" dirty="0">
                <a:cs typeface="Arial" pitchFamily="34" charset="0"/>
              </a:endParaRPr>
            </a:p>
          </p:txBody>
        </p:sp>
        <p:sp>
          <p:nvSpPr>
            <p:cNvPr id="11" name="Text Box 7"/>
            <p:cNvSpPr txBox="1">
              <a:spLocks noChangeArrowheads="1"/>
            </p:cNvSpPr>
            <p:nvPr/>
          </p:nvSpPr>
          <p:spPr bwMode="auto">
            <a:xfrm>
              <a:off x="2819400" y="5638800"/>
              <a:ext cx="2895600" cy="396875"/>
            </a:xfrm>
            <a:prstGeom prst="rect">
              <a:avLst/>
            </a:prstGeom>
            <a:noFill/>
            <a:ln w="9525">
              <a:noFill/>
              <a:miter lim="800000"/>
              <a:headEnd/>
              <a:tailEnd/>
            </a:ln>
          </p:spPr>
          <p:txBody>
            <a:bodyPr>
              <a:spAutoFit/>
            </a:bodyPr>
            <a:lstStyle/>
            <a:p>
              <a:pPr algn="ctr">
                <a:spcBef>
                  <a:spcPct val="50000"/>
                </a:spcBef>
              </a:pPr>
              <a:r>
                <a:rPr lang="en-US" sz="2000">
                  <a:cs typeface="Arial" pitchFamily="34" charset="0"/>
                </a:rPr>
                <a:t>Y*</a:t>
              </a:r>
            </a:p>
          </p:txBody>
        </p:sp>
        <p:sp>
          <p:nvSpPr>
            <p:cNvPr id="12" name="Line 8"/>
            <p:cNvSpPr>
              <a:spLocks noChangeShapeType="1"/>
            </p:cNvSpPr>
            <p:nvPr/>
          </p:nvSpPr>
          <p:spPr bwMode="auto">
            <a:xfrm>
              <a:off x="4191000" y="2667000"/>
              <a:ext cx="0" cy="2819400"/>
            </a:xfrm>
            <a:prstGeom prst="line">
              <a:avLst/>
            </a:prstGeom>
            <a:noFill/>
            <a:ln w="63500">
              <a:solidFill>
                <a:schemeClr val="tx1"/>
              </a:solidFill>
              <a:round/>
              <a:headEnd/>
              <a:tailEnd/>
            </a:ln>
          </p:spPr>
          <p:txBody>
            <a:bodyPr/>
            <a:lstStyle/>
            <a:p>
              <a:endParaRPr lang="en-US">
                <a:cs typeface="Arial" pitchFamily="34" charset="0"/>
              </a:endParaRPr>
            </a:p>
          </p:txBody>
        </p:sp>
        <p:sp>
          <p:nvSpPr>
            <p:cNvPr id="13" name="Line 9"/>
            <p:cNvSpPr>
              <a:spLocks noChangeShapeType="1"/>
            </p:cNvSpPr>
            <p:nvPr/>
          </p:nvSpPr>
          <p:spPr bwMode="auto">
            <a:xfrm>
              <a:off x="3124200" y="3124200"/>
              <a:ext cx="2286000" cy="1828800"/>
            </a:xfrm>
            <a:prstGeom prst="line">
              <a:avLst/>
            </a:prstGeom>
            <a:noFill/>
            <a:ln w="63500">
              <a:solidFill>
                <a:schemeClr val="tx1"/>
              </a:solidFill>
              <a:round/>
              <a:headEnd/>
              <a:tailEnd/>
            </a:ln>
          </p:spPr>
          <p:txBody>
            <a:bodyPr/>
            <a:lstStyle/>
            <a:p>
              <a:endParaRPr lang="en-US">
                <a:cs typeface="Arial" pitchFamily="34" charset="0"/>
              </a:endParaRPr>
            </a:p>
          </p:txBody>
        </p:sp>
        <p:sp>
          <p:nvSpPr>
            <p:cNvPr id="14" name="Text Box 10"/>
            <p:cNvSpPr txBox="1">
              <a:spLocks noChangeArrowheads="1"/>
            </p:cNvSpPr>
            <p:nvPr/>
          </p:nvSpPr>
          <p:spPr bwMode="auto">
            <a:xfrm>
              <a:off x="5486400" y="4572000"/>
              <a:ext cx="1143000" cy="457200"/>
            </a:xfrm>
            <a:prstGeom prst="rect">
              <a:avLst/>
            </a:prstGeom>
            <a:noFill/>
            <a:ln w="9525">
              <a:noFill/>
              <a:miter lim="800000"/>
              <a:headEnd/>
              <a:tailEnd/>
            </a:ln>
          </p:spPr>
          <p:txBody>
            <a:bodyPr>
              <a:spAutoFit/>
            </a:bodyPr>
            <a:lstStyle/>
            <a:p>
              <a:pPr>
                <a:spcBef>
                  <a:spcPct val="50000"/>
                </a:spcBef>
              </a:pPr>
              <a:r>
                <a:rPr lang="en-US" sz="2400" dirty="0" smtClean="0">
                  <a:cs typeface="Arial" pitchFamily="34" charset="0"/>
                </a:rPr>
                <a:t>AD</a:t>
              </a:r>
              <a:endParaRPr lang="en-US" sz="2400" dirty="0">
                <a:cs typeface="Arial" pitchFamily="34" charset="0"/>
              </a:endParaRPr>
            </a:p>
          </p:txBody>
        </p:sp>
      </p:grpSp>
      <p:sp>
        <p:nvSpPr>
          <p:cNvPr id="3" name="Textfeld 2"/>
          <p:cNvSpPr txBox="1"/>
          <p:nvPr/>
        </p:nvSpPr>
        <p:spPr>
          <a:xfrm>
            <a:off x="495070" y="1124744"/>
            <a:ext cx="7869997" cy="923330"/>
          </a:xfrm>
          <a:prstGeom prst="rect">
            <a:avLst/>
          </a:prstGeom>
          <a:noFill/>
        </p:spPr>
        <p:txBody>
          <a:bodyPr wrap="square" rtlCol="0">
            <a:spAutoFit/>
          </a:bodyPr>
          <a:lstStyle/>
          <a:p>
            <a:pPr marL="285750" indent="-285750">
              <a:buFont typeface="Wingdings" charset="2"/>
              <a:buChar char="ü"/>
            </a:pPr>
            <a:r>
              <a:rPr lang="de-DE" dirty="0" err="1"/>
              <a:t>the</a:t>
            </a:r>
            <a:r>
              <a:rPr lang="de-DE" dirty="0"/>
              <a:t> </a:t>
            </a:r>
            <a:r>
              <a:rPr lang="de-DE" dirty="0" err="1"/>
              <a:t>vertical</a:t>
            </a:r>
            <a:r>
              <a:rPr lang="de-DE" dirty="0"/>
              <a:t> </a:t>
            </a:r>
            <a:r>
              <a:rPr lang="de-DE" dirty="0" smtClean="0"/>
              <a:t>AS </a:t>
            </a:r>
            <a:r>
              <a:rPr lang="de-DE" dirty="0" err="1"/>
              <a:t>curve</a:t>
            </a:r>
            <a:r>
              <a:rPr lang="de-DE" dirty="0"/>
              <a:t> </a:t>
            </a:r>
            <a:r>
              <a:rPr lang="de-DE" dirty="0" err="1"/>
              <a:t>represents</a:t>
            </a:r>
            <a:r>
              <a:rPr lang="de-DE" dirty="0"/>
              <a:t> </a:t>
            </a:r>
            <a:r>
              <a:rPr lang="de-DE" dirty="0" err="1"/>
              <a:t>the</a:t>
            </a:r>
            <a:r>
              <a:rPr lang="de-DE" dirty="0"/>
              <a:t> </a:t>
            </a:r>
            <a:r>
              <a:rPr lang="de-DE" dirty="0" err="1"/>
              <a:t>classical</a:t>
            </a:r>
            <a:r>
              <a:rPr lang="de-DE" dirty="0"/>
              <a:t> </a:t>
            </a:r>
            <a:r>
              <a:rPr lang="de-DE" dirty="0" err="1"/>
              <a:t>view</a:t>
            </a:r>
            <a:r>
              <a:rPr lang="de-DE" dirty="0"/>
              <a:t> </a:t>
            </a:r>
            <a:r>
              <a:rPr lang="de-DE" dirty="0" err="1"/>
              <a:t>that</a:t>
            </a:r>
            <a:r>
              <a:rPr lang="de-DE" dirty="0"/>
              <a:t> </a:t>
            </a:r>
            <a:r>
              <a:rPr lang="de-DE" dirty="0" err="1"/>
              <a:t>the</a:t>
            </a:r>
            <a:r>
              <a:rPr lang="de-DE" dirty="0"/>
              <a:t> </a:t>
            </a:r>
            <a:r>
              <a:rPr lang="de-DE" dirty="0" err="1"/>
              <a:t>economy</a:t>
            </a:r>
            <a:r>
              <a:rPr lang="de-DE" dirty="0"/>
              <a:t> will </a:t>
            </a:r>
            <a:r>
              <a:rPr lang="de-DE" dirty="0" err="1"/>
              <a:t>tend</a:t>
            </a:r>
            <a:r>
              <a:rPr lang="de-DE" dirty="0"/>
              <a:t> </a:t>
            </a:r>
            <a:r>
              <a:rPr lang="de-DE" dirty="0" err="1"/>
              <a:t>to</a:t>
            </a:r>
            <a:r>
              <a:rPr lang="de-DE" dirty="0"/>
              <a:t> </a:t>
            </a:r>
            <a:r>
              <a:rPr lang="de-DE" dirty="0" err="1"/>
              <a:t>return</a:t>
            </a:r>
            <a:r>
              <a:rPr lang="de-DE" dirty="0"/>
              <a:t> </a:t>
            </a:r>
            <a:r>
              <a:rPr lang="de-DE" dirty="0" err="1"/>
              <a:t>to</a:t>
            </a:r>
            <a:r>
              <a:rPr lang="de-DE" dirty="0"/>
              <a:t> </a:t>
            </a:r>
            <a:r>
              <a:rPr lang="de-DE" dirty="0" err="1" smtClean="0"/>
              <a:t>full</a:t>
            </a:r>
            <a:r>
              <a:rPr lang="de-DE" dirty="0" smtClean="0"/>
              <a:t> </a:t>
            </a:r>
            <a:r>
              <a:rPr lang="de-DE" dirty="0" err="1"/>
              <a:t>employment</a:t>
            </a:r>
            <a:r>
              <a:rPr lang="de-DE" dirty="0"/>
              <a:t> </a:t>
            </a:r>
            <a:r>
              <a:rPr lang="de-DE" dirty="0" err="1"/>
              <a:t>automatically</a:t>
            </a:r>
            <a:r>
              <a:rPr lang="de-DE" dirty="0"/>
              <a:t>. </a:t>
            </a:r>
          </a:p>
          <a:p>
            <a:endParaRPr lang="en-US" dirty="0"/>
          </a:p>
        </p:txBody>
      </p:sp>
    </p:spTree>
    <p:extLst>
      <p:ext uri="{BB962C8B-B14F-4D97-AF65-F5344CB8AC3E}">
        <p14:creationId xmlns:p14="http://schemas.microsoft.com/office/powerpoint/2010/main" val="138198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The </a:t>
            </a:r>
            <a:r>
              <a:rPr lang="en-US" dirty="0" smtClean="0"/>
              <a:t>classical view </a:t>
            </a:r>
            <a:r>
              <a:rPr lang="en-US" dirty="0"/>
              <a:t>of AS/AD</a:t>
            </a:r>
            <a:br>
              <a:rPr lang="en-US" dirty="0"/>
            </a:br>
            <a:endParaRPr lang="en-US" dirty="0"/>
          </a:p>
        </p:txBody>
      </p:sp>
      <p:sp>
        <p:nvSpPr>
          <p:cNvPr id="3" name="Inhaltsplatzhalter 2"/>
          <p:cNvSpPr>
            <a:spLocks noGrp="1"/>
          </p:cNvSpPr>
          <p:nvPr>
            <p:ph idx="1"/>
          </p:nvPr>
        </p:nvSpPr>
        <p:spPr/>
        <p:txBody>
          <a:bodyPr/>
          <a:lstStyle/>
          <a:p>
            <a:r>
              <a:rPr lang="en-US" dirty="0" smtClean="0"/>
              <a:t>AS curve at full-employment level</a:t>
            </a:r>
          </a:p>
          <a:p>
            <a:pPr lvl="1"/>
            <a:r>
              <a:rPr lang="en-US" dirty="0" smtClean="0"/>
              <a:t>people make optimizing choices</a:t>
            </a:r>
          </a:p>
          <a:p>
            <a:pPr lvl="1"/>
            <a:r>
              <a:rPr lang="en-US" dirty="0" smtClean="0"/>
              <a:t>unemployed workers bid down wages</a:t>
            </a:r>
          </a:p>
          <a:p>
            <a:pPr lvl="1"/>
            <a:r>
              <a:rPr lang="en-US" dirty="0" smtClean="0"/>
              <a:t>full-employment restored</a:t>
            </a:r>
          </a:p>
          <a:p>
            <a:r>
              <a:rPr lang="en-US" dirty="0" smtClean="0"/>
              <a:t>AD level determines only the inflation rate</a:t>
            </a:r>
          </a:p>
          <a:p>
            <a:pPr lvl="1"/>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55</a:t>
            </a:fld>
            <a:endParaRPr lang="de-DE"/>
          </a:p>
        </p:txBody>
      </p:sp>
    </p:spTree>
    <p:extLst>
      <p:ext uri="{BB962C8B-B14F-4D97-AF65-F5344CB8AC3E}">
        <p14:creationId xmlns:p14="http://schemas.microsoft.com/office/powerpoint/2010/main" val="20615499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smtClean="0"/>
              <a:t>What</a:t>
            </a:r>
            <a:r>
              <a:rPr lang="de-DE" dirty="0"/>
              <a:t> </a:t>
            </a:r>
            <a:r>
              <a:rPr lang="de-DE" dirty="0" err="1" smtClean="0"/>
              <a:t>is</a:t>
            </a:r>
            <a:r>
              <a:rPr lang="de-DE" dirty="0" smtClean="0"/>
              <a:t> </a:t>
            </a:r>
            <a:r>
              <a:rPr lang="de-DE" dirty="0" err="1"/>
              <a:t>the</a:t>
            </a:r>
            <a:r>
              <a:rPr lang="de-DE" dirty="0"/>
              <a:t> </a:t>
            </a:r>
            <a:r>
              <a:rPr lang="de-DE" dirty="0" err="1"/>
              <a:t>effect</a:t>
            </a:r>
            <a:r>
              <a:rPr lang="de-DE" dirty="0"/>
              <a:t> </a:t>
            </a:r>
            <a:r>
              <a:rPr lang="de-DE" dirty="0" err="1"/>
              <a:t>of</a:t>
            </a:r>
            <a:r>
              <a:rPr lang="de-DE" dirty="0"/>
              <a:t> </a:t>
            </a:r>
            <a:r>
              <a:rPr lang="de-DE" dirty="0" err="1"/>
              <a:t>aggregate</a:t>
            </a:r>
            <a:r>
              <a:rPr lang="de-DE" dirty="0"/>
              <a:t> </a:t>
            </a:r>
            <a:r>
              <a:rPr lang="de-DE" dirty="0" err="1"/>
              <a:t>demand</a:t>
            </a:r>
            <a:r>
              <a:rPr lang="de-DE" dirty="0"/>
              <a:t>-</a:t>
            </a:r>
            <a:r>
              <a:rPr lang="de-DE" dirty="0" smtClean="0"/>
              <a:t>management </a:t>
            </a:r>
            <a:r>
              <a:rPr lang="de-DE" dirty="0" err="1"/>
              <a:t>policies</a:t>
            </a:r>
            <a:r>
              <a:rPr lang="de-DE" dirty="0"/>
              <a:t>? </a:t>
            </a:r>
            <a:br>
              <a:rPr lang="de-DE" dirty="0"/>
            </a:br>
            <a:endParaRPr lang="en-US" dirty="0"/>
          </a:p>
        </p:txBody>
      </p:sp>
      <p:sp>
        <p:nvSpPr>
          <p:cNvPr id="3" name="Inhaltsplatzhalter 2"/>
          <p:cNvSpPr>
            <a:spLocks noGrp="1"/>
          </p:cNvSpPr>
          <p:nvPr>
            <p:ph idx="1"/>
          </p:nvPr>
        </p:nvSpPr>
        <p:spPr/>
        <p:txBody>
          <a:bodyPr>
            <a:normAutofit/>
          </a:bodyPr>
          <a:lstStyle/>
          <a:p>
            <a:r>
              <a:rPr lang="en-US" dirty="0" smtClean="0"/>
              <a:t>expansionary fiscal or monetary policy has no effect on the output level </a:t>
            </a:r>
          </a:p>
          <a:p>
            <a:r>
              <a:rPr lang="en-US" dirty="0" smtClean="0"/>
              <a:t>government spending “crowds out” private spending </a:t>
            </a:r>
          </a:p>
          <a:p>
            <a:pPr lvl="1"/>
            <a:r>
              <a:rPr lang="en-US" dirty="0" smtClean="0"/>
              <a:t>more spending by government means less spending by consumers and businesses </a:t>
            </a:r>
          </a:p>
          <a:p>
            <a:r>
              <a:rPr lang="en-US" dirty="0" smtClean="0"/>
              <a:t>monetary expansions lead only to increased inflation</a:t>
            </a:r>
          </a:p>
          <a:p>
            <a:pPr lvl="1"/>
            <a:r>
              <a:rPr lang="en-US" dirty="0" smtClean="0"/>
              <a:t>central bank should choose a certain growth rate of the money supply or level of the interest rate</a:t>
            </a:r>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56</a:t>
            </a:fld>
            <a:endParaRPr lang="de-DE"/>
          </a:p>
        </p:txBody>
      </p:sp>
    </p:spTree>
    <p:extLst>
      <p:ext uri="{BB962C8B-B14F-4D97-AF65-F5344CB8AC3E}">
        <p14:creationId xmlns:p14="http://schemas.microsoft.com/office/powerpoint/2010/main" val="27193317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Keynesian macroeconomics</a:t>
            </a:r>
            <a:endParaRPr lang="en-US" dirty="0"/>
          </a:p>
        </p:txBody>
      </p:sp>
      <p:sp>
        <p:nvSpPr>
          <p:cNvPr id="3" name="Inhaltsplatzhalter 2"/>
          <p:cNvSpPr>
            <a:spLocks noGrp="1"/>
          </p:cNvSpPr>
          <p:nvPr>
            <p:ph idx="1"/>
          </p:nvPr>
        </p:nvSpPr>
        <p:spPr/>
        <p:txBody>
          <a:bodyPr>
            <a:normAutofit/>
          </a:bodyPr>
          <a:lstStyle/>
          <a:p>
            <a:r>
              <a:rPr lang="en-US" dirty="0" smtClean="0"/>
              <a:t>market economies are inherently unstable </a:t>
            </a:r>
          </a:p>
          <a:p>
            <a:r>
              <a:rPr lang="en-US" dirty="0" smtClean="0"/>
              <a:t>business </a:t>
            </a:r>
            <a:r>
              <a:rPr lang="en-US" dirty="0"/>
              <a:t>cycles can </a:t>
            </a:r>
            <a:r>
              <a:rPr lang="en-US" dirty="0" smtClean="0"/>
              <a:t>be </a:t>
            </a:r>
            <a:r>
              <a:rPr lang="en-US" dirty="0"/>
              <a:t>explained by changes in investors’ </a:t>
            </a:r>
            <a:r>
              <a:rPr lang="en-US" dirty="0" smtClean="0"/>
              <a:t>confidence</a:t>
            </a:r>
          </a:p>
          <a:p>
            <a:r>
              <a:rPr lang="en-US" dirty="0" smtClean="0"/>
              <a:t>macroeconomic phenomena </a:t>
            </a:r>
            <a:r>
              <a:rPr lang="en-US" u="sng" dirty="0" smtClean="0"/>
              <a:t>cannot</a:t>
            </a:r>
            <a:r>
              <a:rPr lang="en-US" dirty="0" smtClean="0"/>
              <a:t> be explained by assuming rational, optimizing behavior by individuals</a:t>
            </a:r>
          </a:p>
          <a:p>
            <a:r>
              <a:rPr lang="en-US" dirty="0" smtClean="0"/>
              <a:t>inherent tendency toward market instability requires active government intervention </a:t>
            </a:r>
          </a:p>
          <a:p>
            <a:endParaRPr lang="en-US" dirty="0" smtClean="0"/>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57</a:t>
            </a:fld>
            <a:endParaRPr lang="de-DE"/>
          </a:p>
        </p:txBody>
      </p:sp>
    </p:spTree>
    <p:extLst>
      <p:ext uri="{BB962C8B-B14F-4D97-AF65-F5344CB8AC3E}">
        <p14:creationId xmlns:p14="http://schemas.microsoft.com/office/powerpoint/2010/main" val="11696288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a:t>
            </a:r>
            <a:endParaRPr lang="en-US" dirty="0"/>
          </a:p>
        </p:txBody>
      </p:sp>
      <p:sp>
        <p:nvSpPr>
          <p:cNvPr id="3" name="Inhaltsplatzhalter 2"/>
          <p:cNvSpPr>
            <a:spLocks noGrp="1"/>
          </p:cNvSpPr>
          <p:nvPr>
            <p:ph idx="1"/>
          </p:nvPr>
        </p:nvSpPr>
        <p:spPr/>
        <p:txBody>
          <a:bodyPr>
            <a:normAutofit/>
          </a:bodyPr>
          <a:lstStyle/>
          <a:p>
            <a:r>
              <a:rPr lang="en-US" dirty="0" smtClean="0"/>
              <a:t>higher </a:t>
            </a:r>
            <a:r>
              <a:rPr lang="en-US" dirty="0"/>
              <a:t>inflation rates tend to reduce </a:t>
            </a:r>
            <a:r>
              <a:rPr lang="en-US" dirty="0" smtClean="0"/>
              <a:t>aggregate demand, as central banks increase interest rate</a:t>
            </a:r>
          </a:p>
          <a:p>
            <a:r>
              <a:rPr lang="en-US" dirty="0" smtClean="0"/>
              <a:t>fiscal </a:t>
            </a:r>
            <a:r>
              <a:rPr lang="en-US" dirty="0"/>
              <a:t>and monetary policies affect output and </a:t>
            </a:r>
            <a:r>
              <a:rPr lang="en-US" dirty="0" smtClean="0"/>
              <a:t>inflation</a:t>
            </a:r>
          </a:p>
          <a:p>
            <a:r>
              <a:rPr lang="en-US" dirty="0"/>
              <a:t>supply shock may have significant </a:t>
            </a:r>
            <a:r>
              <a:rPr lang="en-US" dirty="0" smtClean="0"/>
              <a:t>effects</a:t>
            </a:r>
          </a:p>
          <a:p>
            <a:r>
              <a:rPr lang="en-US" dirty="0"/>
              <a:t>investor and consumer confidence and expectations have important effects on output and </a:t>
            </a:r>
            <a:r>
              <a:rPr lang="en-US" dirty="0" smtClean="0"/>
              <a:t>inflation</a:t>
            </a:r>
          </a:p>
          <a:p>
            <a:r>
              <a:rPr lang="en-US" dirty="0" smtClean="0"/>
              <a:t>Classical and Keynesian economists provide different arguments about economic analysis and policy</a:t>
            </a:r>
            <a:endParaRPr lang="en-US" dirty="0"/>
          </a:p>
        </p:txBody>
      </p:sp>
      <p:sp>
        <p:nvSpPr>
          <p:cNvPr id="4" name="Fußzeilenplatzhalter 3"/>
          <p:cNvSpPr>
            <a:spLocks noGrp="1"/>
          </p:cNvSpPr>
          <p:nvPr>
            <p:ph type="ftr" sz="quarter" idx="11"/>
          </p:nvPr>
        </p:nvSpPr>
        <p:spPr/>
        <p:txBody>
          <a:bodyPr/>
          <a:lstStyle/>
          <a:p>
            <a:r>
              <a:rPr lang="de-DE" smtClean="0"/>
              <a:t>Chapter 13</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58</a:t>
            </a:fld>
            <a:endParaRPr lang="de-DE"/>
          </a:p>
        </p:txBody>
      </p:sp>
    </p:spTree>
    <p:extLst>
      <p:ext uri="{BB962C8B-B14F-4D97-AF65-F5344CB8AC3E}">
        <p14:creationId xmlns:p14="http://schemas.microsoft.com/office/powerpoint/2010/main" val="178574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3187</Words>
  <Application>Microsoft Office PowerPoint</Application>
  <PresentationFormat>Bildschirmpräsentation (4:3)</PresentationFormat>
  <Paragraphs>516</Paragraphs>
  <Slides>58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58</vt:i4>
      </vt:variant>
    </vt:vector>
  </HeadingPairs>
  <TitlesOfParts>
    <vt:vector size="63" baseType="lpstr">
      <vt:lpstr>Arial</vt:lpstr>
      <vt:lpstr>Calibri</vt:lpstr>
      <vt:lpstr>Courier</vt:lpstr>
      <vt:lpstr>Wingdings</vt:lpstr>
      <vt:lpstr>Macroeconomics in Context Buchvorlage</vt:lpstr>
      <vt:lpstr>Aggregate Supply, Aggregate Demand, and Inflation: Putting It All Together</vt:lpstr>
      <vt:lpstr>Learning goals</vt:lpstr>
      <vt:lpstr>Chapter outline</vt:lpstr>
      <vt:lpstr>Aggregate Expenditure and Inflation</vt:lpstr>
      <vt:lpstr>From the AE-curve to the AD-curve</vt:lpstr>
      <vt:lpstr>Reminder: Figure 12.6 The ECB’s reaction function </vt:lpstr>
      <vt:lpstr>How is inflation impacting on aggregate demand?</vt:lpstr>
      <vt:lpstr>13.1 The Aggregate Demand curve </vt:lpstr>
      <vt:lpstr>What determines the position of the AD curve?</vt:lpstr>
      <vt:lpstr>13.2  The Effect of Expansionary Fiscal Policy or Increased Confidence on the AD curve </vt:lpstr>
      <vt:lpstr>What happens if central banks change their policy?</vt:lpstr>
      <vt:lpstr>Capacity and the Aggregate Supply Curve</vt:lpstr>
      <vt:lpstr>13.3 The Aggregate Supply curve </vt:lpstr>
      <vt:lpstr>The Aggregate Supply curve at high output levels</vt:lpstr>
      <vt:lpstr>13.4 The effect of an increase in inflationary expectations on the aggregate supply curve </vt:lpstr>
      <vt:lpstr>Shifts of the AS curve: inflationary expectations</vt:lpstr>
      <vt:lpstr>Shifts of the AS curve: supply shocks</vt:lpstr>
      <vt:lpstr>Figure 13.5 A beneficial supply shock: expansion of output capacity</vt:lpstr>
      <vt:lpstr>Putting the AS/AD Model to Work</vt:lpstr>
      <vt:lpstr>The AS/AD model illustrates three points about the macroeconomy</vt:lpstr>
      <vt:lpstr>The AS/AD Model illustrates three points about the macroeconomy (cont.)</vt:lpstr>
      <vt:lpstr>We will now apply the model to a number of cases</vt:lpstr>
      <vt:lpstr>Case 1: The global financial and economic crisis 2008-2009</vt:lpstr>
      <vt:lpstr>13.6 Aggregate Demand and supply equilibrium in recession </vt:lpstr>
      <vt:lpstr>Figure 13.7 Expansionary fiscal policy in response to a recession </vt:lpstr>
      <vt:lpstr>The reaction in the U.S. was different</vt:lpstr>
      <vt:lpstr>Figure 13.8 A greater expansion of aggregate demand </vt:lpstr>
      <vt:lpstr>Case 2: Stagflation Prelude: The 1950s and 1960s</vt:lpstr>
      <vt:lpstr>13.9 The Phillips Curve for the U.S. in the 1960s </vt:lpstr>
      <vt:lpstr>The 1970s</vt:lpstr>
      <vt:lpstr>13.10 The effect of the oil price shock of the 1970s </vt:lpstr>
      <vt:lpstr>Figure 13.11a: German inflation and unemployment, 1969-1975 </vt:lpstr>
      <vt:lpstr>Figure 13.11b: Italian iInflation and unemployment, 1969-1975 </vt:lpstr>
      <vt:lpstr>How can we explain these different outcomes using our AS/AD Model?</vt:lpstr>
      <vt:lpstr>13.12 The Italian reaction to oil price shock of the 1970s </vt:lpstr>
      <vt:lpstr>This was not the end of inflation in the 1970s …</vt:lpstr>
      <vt:lpstr>1980: tight monetary policy</vt:lpstr>
      <vt:lpstr>13.13  The effects of The Fed’s “tight money” policies in the 1980s </vt:lpstr>
      <vt:lpstr>Disinflation in the early 1980s</vt:lpstr>
      <vt:lpstr>How can one explain different performance in the U.S. and Europe?</vt:lpstr>
      <vt:lpstr>Case 4: Inflation can also be caused by an overheated economy and an excess of aggregate demand</vt:lpstr>
      <vt:lpstr>13.14 Excessively high aggregate demand causes inflation </vt:lpstr>
      <vt:lpstr>What happened next?</vt:lpstr>
      <vt:lpstr>Case 5: Austerity policies and structural reforms</vt:lpstr>
      <vt:lpstr>Figure 13.15a A loss of investor confidence in the AS/AD model</vt:lpstr>
      <vt:lpstr>Figure 13.15b Structural reforms in the AS/AD model</vt:lpstr>
      <vt:lpstr>Figure 13.16: Unemployment in Ireland and Greece </vt:lpstr>
      <vt:lpstr>Figure 13.17: Inflation in Ireland and Greece </vt:lpstr>
      <vt:lpstr>Figure 13.18a Macroeconomic results of austerity and structural reforms in Ireland </vt:lpstr>
      <vt:lpstr>Figure 13.18b Macroeconomic results of austerity and structural reforms in Greece </vt:lpstr>
      <vt:lpstr>Competing Theories</vt:lpstr>
      <vt:lpstr>Was it necessary to enact expansionary scal policy in order to get the European economies out of the 2008–2009 recession?  </vt:lpstr>
      <vt:lpstr>Classical macroeconomics</vt:lpstr>
      <vt:lpstr>13.19 The classical view of AS/AD </vt:lpstr>
      <vt:lpstr>The classical view of AS/AD </vt:lpstr>
      <vt:lpstr>What is the effect of aggregate demand-management policies?  </vt:lpstr>
      <vt:lpstr>Keynesian macroeconomics</vt:lpstr>
      <vt:lpstr>What to take home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Aggregate Supply, Aggregate Demand, and Inflation: Putting It All Together</dc:title>
  <dc:creator>Petra</dc:creator>
  <cp:lastModifiedBy>Sebastian Dullien</cp:lastModifiedBy>
  <cp:revision>159</cp:revision>
  <dcterms:created xsi:type="dcterms:W3CDTF">2017-04-26T15:44:15Z</dcterms:created>
  <dcterms:modified xsi:type="dcterms:W3CDTF">2017-08-20T18:48:27Z</dcterms:modified>
</cp:coreProperties>
</file>