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5.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0"/>
  </p:notesMasterIdLst>
  <p:handoutMasterIdLst>
    <p:handoutMasterId r:id="rId61"/>
  </p:handoutMasterIdLst>
  <p:sldIdLst>
    <p:sldId id="338" r:id="rId2"/>
    <p:sldId id="257" r:id="rId3"/>
    <p:sldId id="309" r:id="rId4"/>
    <p:sldId id="258" r:id="rId5"/>
    <p:sldId id="313" r:id="rId6"/>
    <p:sldId id="314" r:id="rId7"/>
    <p:sldId id="315" r:id="rId8"/>
    <p:sldId id="316" r:id="rId9"/>
    <p:sldId id="277" r:id="rId10"/>
    <p:sldId id="278" r:id="rId11"/>
    <p:sldId id="317" r:id="rId12"/>
    <p:sldId id="279" r:id="rId13"/>
    <p:sldId id="280" r:id="rId14"/>
    <p:sldId id="318" r:id="rId15"/>
    <p:sldId id="319" r:id="rId16"/>
    <p:sldId id="283" r:id="rId17"/>
    <p:sldId id="282" r:id="rId18"/>
    <p:sldId id="284" r:id="rId19"/>
    <p:sldId id="285" r:id="rId20"/>
    <p:sldId id="286" r:id="rId21"/>
    <p:sldId id="260" r:id="rId22"/>
    <p:sldId id="287" r:id="rId23"/>
    <p:sldId id="288" r:id="rId24"/>
    <p:sldId id="289" r:id="rId25"/>
    <p:sldId id="290" r:id="rId26"/>
    <p:sldId id="291" r:id="rId27"/>
    <p:sldId id="261" r:id="rId28"/>
    <p:sldId id="293" r:id="rId29"/>
    <p:sldId id="295" r:id="rId30"/>
    <p:sldId id="328" r:id="rId31"/>
    <p:sldId id="297" r:id="rId32"/>
    <p:sldId id="298" r:id="rId33"/>
    <p:sldId id="299" r:id="rId34"/>
    <p:sldId id="329" r:id="rId35"/>
    <p:sldId id="330" r:id="rId36"/>
    <p:sldId id="312" r:id="rId37"/>
    <p:sldId id="300" r:id="rId38"/>
    <p:sldId id="331" r:id="rId39"/>
    <p:sldId id="332" r:id="rId40"/>
    <p:sldId id="305" r:id="rId41"/>
    <p:sldId id="311" r:id="rId42"/>
    <p:sldId id="262" r:id="rId43"/>
    <p:sldId id="306" r:id="rId44"/>
    <p:sldId id="333" r:id="rId45"/>
    <p:sldId id="334" r:id="rId46"/>
    <p:sldId id="307" r:id="rId47"/>
    <p:sldId id="308" r:id="rId48"/>
    <p:sldId id="326" r:id="rId49"/>
    <p:sldId id="320" r:id="rId50"/>
    <p:sldId id="321" r:id="rId51"/>
    <p:sldId id="322" r:id="rId52"/>
    <p:sldId id="323" r:id="rId53"/>
    <p:sldId id="324" r:id="rId54"/>
    <p:sldId id="263" r:id="rId55"/>
    <p:sldId id="325" r:id="rId56"/>
    <p:sldId id="335" r:id="rId57"/>
    <p:sldId id="336" r:id="rId58"/>
    <p:sldId id="337" r:id="rId59"/>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28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Dropbox\HTW\EU%20ed%20Macro%20in%20Context\Figures%20and%20Data%20SD\Chapter%20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Dropbox\HTW\EU%20ed%20Macro%20in%20Context\Figures%20and%20Data%20SD\Chapter%201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Dropbox\HTW\EU%20ed%20Macro%20in%20Context\Figures%20and%20Data%20SD\Chapter%201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Dropbox\HTW\EU%20ed%20Macro%20in%20Context\Figures%20and%20Data%20SD\Chapter%2014.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Dropbox\HTW\EU%20ed%20Macro%20in%20Context\Figures%20and%20Data%20SD\Chapter%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1"/>
          <c:order val="0"/>
          <c:tx>
            <c:strRef>
              <c:f>'Figure 14.1'!$B$5</c:f>
              <c:strCache>
                <c:ptCount val="1"/>
                <c:pt idx="0">
                  <c:v>EU</c:v>
                </c:pt>
              </c:strCache>
            </c:strRef>
          </c:tx>
          <c:spPr>
            <a:ln w="53975">
              <a:solidFill>
                <a:schemeClr val="accent1"/>
              </a:solidFill>
            </a:ln>
          </c:spPr>
          <c:marker>
            <c:symbol val="none"/>
          </c:marker>
          <c:cat>
            <c:numRef>
              <c:f>'Figure 14.1'!$A$6:$A$60</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14.1'!$B$6:$B$60</c:f>
              <c:numCache>
                <c:formatCode>General</c:formatCode>
                <c:ptCount val="55"/>
                <c:pt idx="0">
                  <c:v>38.782222681806488</c:v>
                </c:pt>
                <c:pt idx="1">
                  <c:v>38.220166867288583</c:v>
                </c:pt>
                <c:pt idx="2">
                  <c:v>37.786273419148237</c:v>
                </c:pt>
                <c:pt idx="3">
                  <c:v>38.201656854889563</c:v>
                </c:pt>
                <c:pt idx="4">
                  <c:v>38.630137201417902</c:v>
                </c:pt>
                <c:pt idx="5">
                  <c:v>38.398215049111499</c:v>
                </c:pt>
                <c:pt idx="6">
                  <c:v>38.837607828241893</c:v>
                </c:pt>
                <c:pt idx="7">
                  <c:v>38.163939629142341</c:v>
                </c:pt>
                <c:pt idx="8">
                  <c:v>39.933651914248642</c:v>
                </c:pt>
                <c:pt idx="9">
                  <c:v>41.702722716284661</c:v>
                </c:pt>
                <c:pt idx="10">
                  <c:v>39.718052831782401</c:v>
                </c:pt>
                <c:pt idx="11">
                  <c:v>39.409390864470673</c:v>
                </c:pt>
                <c:pt idx="12">
                  <c:v>39.347825445075543</c:v>
                </c:pt>
                <c:pt idx="13">
                  <c:v>42.218075180747682</c:v>
                </c:pt>
                <c:pt idx="14">
                  <c:v>49.837639341847243</c:v>
                </c:pt>
                <c:pt idx="15">
                  <c:v>45.54040919936272</c:v>
                </c:pt>
                <c:pt idx="16">
                  <c:v>48.388270556589568</c:v>
                </c:pt>
                <c:pt idx="17">
                  <c:v>48.740355843714511</c:v>
                </c:pt>
                <c:pt idx="18">
                  <c:v>47.075706311537253</c:v>
                </c:pt>
                <c:pt idx="19">
                  <c:v>49.459119033895753</c:v>
                </c:pt>
                <c:pt idx="20">
                  <c:v>50.827758131859802</c:v>
                </c:pt>
                <c:pt idx="21">
                  <c:v>52.581659544766453</c:v>
                </c:pt>
                <c:pt idx="22">
                  <c:v>52.496717787439998</c:v>
                </c:pt>
                <c:pt idx="23">
                  <c:v>52.546705977937663</c:v>
                </c:pt>
                <c:pt idx="24">
                  <c:v>55.677547295628017</c:v>
                </c:pt>
                <c:pt idx="25">
                  <c:v>55.961012572994697</c:v>
                </c:pt>
                <c:pt idx="26">
                  <c:v>49.735735522703429</c:v>
                </c:pt>
                <c:pt idx="27">
                  <c:v>49.149413488003297</c:v>
                </c:pt>
                <c:pt idx="28">
                  <c:v>49.644363237032067</c:v>
                </c:pt>
                <c:pt idx="29">
                  <c:v>52.098699400181502</c:v>
                </c:pt>
                <c:pt idx="30">
                  <c:v>51.223322396755599</c:v>
                </c:pt>
                <c:pt idx="31">
                  <c:v>50.821938490259903</c:v>
                </c:pt>
                <c:pt idx="32">
                  <c:v>50.502177065012837</c:v>
                </c:pt>
                <c:pt idx="33">
                  <c:v>49.949408932330201</c:v>
                </c:pt>
                <c:pt idx="34">
                  <c:v>52.41404586333806</c:v>
                </c:pt>
                <c:pt idx="35">
                  <c:v>55.950566554851797</c:v>
                </c:pt>
                <c:pt idx="36">
                  <c:v>56.639480818502648</c:v>
                </c:pt>
                <c:pt idx="37">
                  <c:v>59.712358447507931</c:v>
                </c:pt>
                <c:pt idx="38">
                  <c:v>60.440675261142218</c:v>
                </c:pt>
                <c:pt idx="39">
                  <c:v>61.277737338452098</c:v>
                </c:pt>
                <c:pt idx="40">
                  <c:v>68.207213108485462</c:v>
                </c:pt>
                <c:pt idx="41">
                  <c:v>67.583879388286547</c:v>
                </c:pt>
                <c:pt idx="42">
                  <c:v>65.327334682204338</c:v>
                </c:pt>
                <c:pt idx="43">
                  <c:v>64.139040531230876</c:v>
                </c:pt>
                <c:pt idx="44">
                  <c:v>66.617744267302498</c:v>
                </c:pt>
                <c:pt idx="45">
                  <c:v>69.642556036985482</c:v>
                </c:pt>
                <c:pt idx="46">
                  <c:v>74.079396395987558</c:v>
                </c:pt>
                <c:pt idx="47">
                  <c:v>74.949206297547207</c:v>
                </c:pt>
                <c:pt idx="48">
                  <c:v>76.710982492914013</c:v>
                </c:pt>
                <c:pt idx="49">
                  <c:v>67.739200255622634</c:v>
                </c:pt>
                <c:pt idx="50">
                  <c:v>74.998056848431148</c:v>
                </c:pt>
                <c:pt idx="51">
                  <c:v>79.989503500836307</c:v>
                </c:pt>
                <c:pt idx="52">
                  <c:v>81.375190031405566</c:v>
                </c:pt>
                <c:pt idx="53">
                  <c:v>80.99607190182391</c:v>
                </c:pt>
                <c:pt idx="54">
                  <c:v>81.279098127525472</c:v>
                </c:pt>
              </c:numCache>
            </c:numRef>
          </c:val>
          <c:smooth val="0"/>
        </c:ser>
        <c:ser>
          <c:idx val="2"/>
          <c:order val="1"/>
          <c:tx>
            <c:strRef>
              <c:f>'Figure 14.1'!$C$5</c:f>
              <c:strCache>
                <c:ptCount val="1"/>
                <c:pt idx="0">
                  <c:v>World</c:v>
                </c:pt>
              </c:strCache>
            </c:strRef>
          </c:tx>
          <c:spPr>
            <a:ln w="63500">
              <a:solidFill>
                <a:schemeClr val="tx2"/>
              </a:solidFill>
              <a:prstDash val="solid"/>
            </a:ln>
          </c:spPr>
          <c:marker>
            <c:symbol val="none"/>
          </c:marker>
          <c:cat>
            <c:numRef>
              <c:f>'Figure 14.1'!$A$6:$A$60</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14.1'!$C$6:$C$60</c:f>
              <c:numCache>
                <c:formatCode>General</c:formatCode>
                <c:ptCount val="55"/>
                <c:pt idx="0">
                  <c:v>24.766336504194609</c:v>
                </c:pt>
                <c:pt idx="1">
                  <c:v>24.19414738444334</c:v>
                </c:pt>
                <c:pt idx="2">
                  <c:v>23.509669470980072</c:v>
                </c:pt>
                <c:pt idx="3">
                  <c:v>23.829691218637681</c:v>
                </c:pt>
                <c:pt idx="4">
                  <c:v>23.870413440218901</c:v>
                </c:pt>
                <c:pt idx="5">
                  <c:v>24.2098509144021</c:v>
                </c:pt>
                <c:pt idx="6">
                  <c:v>24.81794095709154</c:v>
                </c:pt>
                <c:pt idx="7">
                  <c:v>24.56829686499708</c:v>
                </c:pt>
                <c:pt idx="8">
                  <c:v>25.90809379517432</c:v>
                </c:pt>
                <c:pt idx="9">
                  <c:v>26.508088494711501</c:v>
                </c:pt>
                <c:pt idx="10">
                  <c:v>26.967989292390889</c:v>
                </c:pt>
                <c:pt idx="11">
                  <c:v>27.02233160399771</c:v>
                </c:pt>
                <c:pt idx="12">
                  <c:v>27.145256644912038</c:v>
                </c:pt>
                <c:pt idx="13">
                  <c:v>29.974887504056031</c:v>
                </c:pt>
                <c:pt idx="14">
                  <c:v>35.311684389033708</c:v>
                </c:pt>
                <c:pt idx="15">
                  <c:v>33.123399484884551</c:v>
                </c:pt>
                <c:pt idx="16">
                  <c:v>34.248523185876643</c:v>
                </c:pt>
                <c:pt idx="17">
                  <c:v>34.384795392325962</c:v>
                </c:pt>
                <c:pt idx="18">
                  <c:v>33.71565753052473</c:v>
                </c:pt>
                <c:pt idx="19">
                  <c:v>35.978798097138451</c:v>
                </c:pt>
                <c:pt idx="20">
                  <c:v>38.709885114901979</c:v>
                </c:pt>
                <c:pt idx="21">
                  <c:v>39.07878734516985</c:v>
                </c:pt>
                <c:pt idx="22">
                  <c:v>37.724822653384877</c:v>
                </c:pt>
                <c:pt idx="23">
                  <c:v>37.068455839451062</c:v>
                </c:pt>
                <c:pt idx="24">
                  <c:v>38.774697708443703</c:v>
                </c:pt>
                <c:pt idx="25">
                  <c:v>38.453481205543277</c:v>
                </c:pt>
                <c:pt idx="26">
                  <c:v>35.666414697553151</c:v>
                </c:pt>
                <c:pt idx="27">
                  <c:v>36.136012454358152</c:v>
                </c:pt>
                <c:pt idx="28">
                  <c:v>37.057645833743869</c:v>
                </c:pt>
                <c:pt idx="29">
                  <c:v>38.30498059556092</c:v>
                </c:pt>
                <c:pt idx="30">
                  <c:v>38.708855734303022</c:v>
                </c:pt>
                <c:pt idx="31">
                  <c:v>38.454101457328818</c:v>
                </c:pt>
                <c:pt idx="32">
                  <c:v>39.6788982359353</c:v>
                </c:pt>
                <c:pt idx="33">
                  <c:v>38.606257696789719</c:v>
                </c:pt>
                <c:pt idx="34">
                  <c:v>40.401324406016343</c:v>
                </c:pt>
                <c:pt idx="35">
                  <c:v>42.763371508639452</c:v>
                </c:pt>
                <c:pt idx="36">
                  <c:v>43.040981946214373</c:v>
                </c:pt>
                <c:pt idx="37">
                  <c:v>44.798122778179199</c:v>
                </c:pt>
                <c:pt idx="38">
                  <c:v>45.135193933416339</c:v>
                </c:pt>
                <c:pt idx="39">
                  <c:v>45.562560703977113</c:v>
                </c:pt>
                <c:pt idx="40">
                  <c:v>49.807421280954493</c:v>
                </c:pt>
                <c:pt idx="41">
                  <c:v>48.599854574243913</c:v>
                </c:pt>
                <c:pt idx="42">
                  <c:v>47.945876636282001</c:v>
                </c:pt>
                <c:pt idx="43">
                  <c:v>48.61282162321848</c:v>
                </c:pt>
                <c:pt idx="44">
                  <c:v>51.593914676215228</c:v>
                </c:pt>
                <c:pt idx="45">
                  <c:v>53.711404781483793</c:v>
                </c:pt>
                <c:pt idx="46">
                  <c:v>56.351483154911811</c:v>
                </c:pt>
                <c:pt idx="47">
                  <c:v>57.195915745632</c:v>
                </c:pt>
                <c:pt idx="48">
                  <c:v>59.245469040375653</c:v>
                </c:pt>
                <c:pt idx="49">
                  <c:v>51.000044633348303</c:v>
                </c:pt>
                <c:pt idx="50">
                  <c:v>55.881251642054593</c:v>
                </c:pt>
                <c:pt idx="51">
                  <c:v>59.500418784585932</c:v>
                </c:pt>
                <c:pt idx="52">
                  <c:v>59.724176065406951</c:v>
                </c:pt>
                <c:pt idx="53">
                  <c:v>59.383398884913753</c:v>
                </c:pt>
                <c:pt idx="54">
                  <c:v>59.206214718252063</c:v>
                </c:pt>
              </c:numCache>
            </c:numRef>
          </c:val>
          <c:smooth val="0"/>
        </c:ser>
        <c:dLbls>
          <c:showLegendKey val="0"/>
          <c:showVal val="0"/>
          <c:showCatName val="0"/>
          <c:showSerName val="0"/>
          <c:showPercent val="0"/>
          <c:showBubbleSize val="0"/>
        </c:dLbls>
        <c:smooth val="0"/>
        <c:axId val="1043976832"/>
        <c:axId val="1043977376"/>
      </c:lineChart>
      <c:catAx>
        <c:axId val="1043976832"/>
        <c:scaling>
          <c:orientation val="minMax"/>
        </c:scaling>
        <c:delete val="0"/>
        <c:axPos val="b"/>
        <c:numFmt formatCode="General" sourceLinked="1"/>
        <c:majorTickMark val="out"/>
        <c:minorTickMark val="none"/>
        <c:tickLblPos val="nextTo"/>
        <c:txPr>
          <a:bodyPr/>
          <a:lstStyle/>
          <a:p>
            <a:pPr>
              <a:defRPr sz="1800"/>
            </a:pPr>
            <a:endParaRPr lang="de-DE"/>
          </a:p>
        </c:txPr>
        <c:crossAx val="1043977376"/>
        <c:crosses val="autoZero"/>
        <c:auto val="1"/>
        <c:lblAlgn val="ctr"/>
        <c:lblOffset val="100"/>
        <c:tickLblSkip val="5"/>
        <c:tickMarkSkip val="5"/>
        <c:noMultiLvlLbl val="0"/>
      </c:catAx>
      <c:valAx>
        <c:axId val="1043977376"/>
        <c:scaling>
          <c:orientation val="minMax"/>
        </c:scaling>
        <c:delete val="0"/>
        <c:axPos val="l"/>
        <c:majorGridlines>
          <c:spPr>
            <a:ln>
              <a:prstDash val="sysDot"/>
            </a:ln>
          </c:spPr>
        </c:majorGridlines>
        <c:title>
          <c:tx>
            <c:rich>
              <a:bodyPr rot="-5400000" vert="horz"/>
              <a:lstStyle/>
              <a:p>
                <a:pPr>
                  <a:defRPr sz="2000"/>
                </a:pPr>
                <a:r>
                  <a:rPr lang="en-US" sz="2000" dirty="0"/>
                  <a:t>Trade as a Percent of GDP</a:t>
                </a:r>
              </a:p>
            </c:rich>
          </c:tx>
          <c:layout>
            <c:manualLayout>
              <c:xMode val="edge"/>
              <c:yMode val="edge"/>
              <c:x val="3.08641975308642E-3"/>
              <c:y val="0.21460381641484"/>
            </c:manualLayout>
          </c:layout>
          <c:overlay val="0"/>
        </c:title>
        <c:numFmt formatCode="General" sourceLinked="1"/>
        <c:majorTickMark val="out"/>
        <c:minorTickMark val="none"/>
        <c:tickLblPos val="nextTo"/>
        <c:txPr>
          <a:bodyPr/>
          <a:lstStyle/>
          <a:p>
            <a:pPr>
              <a:defRPr sz="2000"/>
            </a:pPr>
            <a:endParaRPr lang="de-DE"/>
          </a:p>
        </c:txPr>
        <c:crossAx val="1043976832"/>
        <c:crosses val="autoZero"/>
        <c:crossBetween val="midCat"/>
      </c:valAx>
    </c:plotArea>
    <c:plotVisOnly val="1"/>
    <c:dispBlanksAs val="gap"/>
    <c:showDLblsOverMax val="0"/>
  </c:chart>
  <c:txPr>
    <a:bodyPr/>
    <a:lstStyle/>
    <a:p>
      <a:pPr>
        <a:defRPr sz="1600">
          <a:latin typeface="+mn-lt"/>
          <a:cs typeface="Arial" pitchFamily="34" charset="0"/>
        </a:defRPr>
      </a:pPr>
      <a:endParaRPr lang="de-DE"/>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Buyers of EU Exports</a:t>
            </a:r>
          </a:p>
        </c:rich>
      </c:tx>
      <c:layout>
        <c:manualLayout>
          <c:xMode val="edge"/>
          <c:yMode val="edge"/>
          <c:x val="3.8089829235893199E-2"/>
          <c:y val="4.62963318609564E-2"/>
        </c:manualLayout>
      </c:layout>
      <c:overlay val="0"/>
    </c:title>
    <c:autoTitleDeleted val="0"/>
    <c:plotArea>
      <c:layout/>
      <c:barChart>
        <c:barDir val="bar"/>
        <c:grouping val="stacked"/>
        <c:varyColors val="0"/>
        <c:ser>
          <c:idx val="0"/>
          <c:order val="0"/>
          <c:tx>
            <c:strRef>
              <c:f>'Figure 14.2Buyers of EU Exports'!$B$6</c:f>
              <c:strCache>
                <c:ptCount val="1"/>
                <c:pt idx="0">
                  <c:v>Euros (Billions)</c:v>
                </c:pt>
              </c:strCache>
            </c:strRef>
          </c:tx>
          <c:invertIfNegative val="0"/>
          <c:cat>
            <c:strRef>
              <c:f>'Figure 14.2Buyers of EU Exports'!$A$7:$A$16</c:f>
              <c:strCache>
                <c:ptCount val="10"/>
                <c:pt idx="0">
                  <c:v>Saudi Arabia</c:v>
                </c:pt>
                <c:pt idx="1">
                  <c:v>South Korea</c:v>
                </c:pt>
                <c:pt idx="2">
                  <c:v>United Arab Emirates</c:v>
                </c:pt>
                <c:pt idx="3">
                  <c:v>Norway</c:v>
                </c:pt>
                <c:pt idx="4">
                  <c:v>Japan</c:v>
                </c:pt>
                <c:pt idx="5">
                  <c:v>Russia</c:v>
                </c:pt>
                <c:pt idx="6">
                  <c:v>Turkey</c:v>
                </c:pt>
                <c:pt idx="7">
                  <c:v>Switzerland</c:v>
                </c:pt>
                <c:pt idx="8">
                  <c:v>China</c:v>
                </c:pt>
                <c:pt idx="9">
                  <c:v>US</c:v>
                </c:pt>
              </c:strCache>
            </c:strRef>
          </c:cat>
          <c:val>
            <c:numRef>
              <c:f>'Figure 14.2Buyers of EU Exports'!$B$7:$B$16</c:f>
              <c:numCache>
                <c:formatCode>0.00</c:formatCode>
                <c:ptCount val="10"/>
                <c:pt idx="0">
                  <c:v>40.26</c:v>
                </c:pt>
                <c:pt idx="1">
                  <c:v>47.901000000000003</c:v>
                </c:pt>
                <c:pt idx="2">
                  <c:v>48.512</c:v>
                </c:pt>
                <c:pt idx="3">
                  <c:v>48.869</c:v>
                </c:pt>
                <c:pt idx="4">
                  <c:v>56.55</c:v>
                </c:pt>
                <c:pt idx="5">
                  <c:v>73.911000000000001</c:v>
                </c:pt>
                <c:pt idx="6">
                  <c:v>79.106999999999999</c:v>
                </c:pt>
                <c:pt idx="7">
                  <c:v>150.875</c:v>
                </c:pt>
                <c:pt idx="8">
                  <c:v>170.48400000000001</c:v>
                </c:pt>
                <c:pt idx="9">
                  <c:v>371.22300000000001</c:v>
                </c:pt>
              </c:numCache>
            </c:numRef>
          </c:val>
        </c:ser>
        <c:dLbls>
          <c:showLegendKey val="0"/>
          <c:showVal val="0"/>
          <c:showCatName val="0"/>
          <c:showSerName val="0"/>
          <c:showPercent val="0"/>
          <c:showBubbleSize val="0"/>
        </c:dLbls>
        <c:gapWidth val="150"/>
        <c:overlap val="100"/>
        <c:axId val="1043992608"/>
        <c:axId val="1044001856"/>
      </c:barChart>
      <c:catAx>
        <c:axId val="1043992608"/>
        <c:scaling>
          <c:orientation val="minMax"/>
        </c:scaling>
        <c:delete val="0"/>
        <c:axPos val="l"/>
        <c:numFmt formatCode="General" sourceLinked="1"/>
        <c:majorTickMark val="out"/>
        <c:minorTickMark val="none"/>
        <c:tickLblPos val="nextTo"/>
        <c:crossAx val="1044001856"/>
        <c:crosses val="autoZero"/>
        <c:auto val="1"/>
        <c:lblAlgn val="ctr"/>
        <c:lblOffset val="100"/>
        <c:noMultiLvlLbl val="0"/>
      </c:catAx>
      <c:valAx>
        <c:axId val="1044001856"/>
        <c:scaling>
          <c:orientation val="minMax"/>
        </c:scaling>
        <c:delete val="0"/>
        <c:axPos val="b"/>
        <c:majorGridlines/>
        <c:title>
          <c:tx>
            <c:rich>
              <a:bodyPr/>
              <a:lstStyle/>
              <a:p>
                <a:pPr>
                  <a:defRPr/>
                </a:pPr>
                <a:r>
                  <a:rPr lang="en-US"/>
                  <a:t>Billions of Euros</a:t>
                </a:r>
              </a:p>
            </c:rich>
          </c:tx>
          <c:overlay val="0"/>
        </c:title>
        <c:numFmt formatCode="0" sourceLinked="0"/>
        <c:majorTickMark val="out"/>
        <c:minorTickMark val="none"/>
        <c:tickLblPos val="nextTo"/>
        <c:crossAx val="1043992608"/>
        <c:crosses val="autoZero"/>
        <c:crossBetween val="between"/>
      </c:valAx>
    </c:plotArea>
    <c:plotVisOnly val="1"/>
    <c:dispBlanksAs val="gap"/>
    <c:showDLblsOverMax val="0"/>
  </c:chart>
  <c:txPr>
    <a:bodyPr/>
    <a:lstStyle/>
    <a:p>
      <a:pPr>
        <a:defRPr sz="1800">
          <a:latin typeface="+mn-lt"/>
          <a:cs typeface="Arial" pitchFamily="34" charset="0"/>
        </a:defRPr>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Sellers of Imports to the EU</a:t>
            </a:r>
          </a:p>
        </c:rich>
      </c:tx>
      <c:layout>
        <c:manualLayout>
          <c:xMode val="edge"/>
          <c:yMode val="edge"/>
          <c:x val="3.8089829235893199E-2"/>
          <c:y val="4.62963318609564E-2"/>
        </c:manualLayout>
      </c:layout>
      <c:overlay val="0"/>
    </c:title>
    <c:autoTitleDeleted val="0"/>
    <c:plotArea>
      <c:layout/>
      <c:barChart>
        <c:barDir val="bar"/>
        <c:grouping val="stacked"/>
        <c:varyColors val="0"/>
        <c:ser>
          <c:idx val="0"/>
          <c:order val="0"/>
          <c:tx>
            <c:strRef>
              <c:f>'Figure 14.2 Sellers of EU Imp'!$B$6</c:f>
              <c:strCache>
                <c:ptCount val="1"/>
                <c:pt idx="0">
                  <c:v>Euros (Billions)</c:v>
                </c:pt>
              </c:strCache>
            </c:strRef>
          </c:tx>
          <c:invertIfNegative val="0"/>
          <c:cat>
            <c:strRef>
              <c:f>'Figure 14.2 Sellers of EU Imp'!$A$7:$A$16</c:f>
              <c:strCache>
                <c:ptCount val="10"/>
                <c:pt idx="0">
                  <c:v>Brazil</c:v>
                </c:pt>
                <c:pt idx="1">
                  <c:v>India</c:v>
                </c:pt>
                <c:pt idx="2">
                  <c:v>South Korea</c:v>
                </c:pt>
                <c:pt idx="3">
                  <c:v>Japan</c:v>
                </c:pt>
                <c:pt idx="4">
                  <c:v>Turkey</c:v>
                </c:pt>
                <c:pt idx="5">
                  <c:v>Norway</c:v>
                </c:pt>
                <c:pt idx="6">
                  <c:v>Switzerland</c:v>
                </c:pt>
                <c:pt idx="7">
                  <c:v>Russia</c:v>
                </c:pt>
                <c:pt idx="8">
                  <c:v>US</c:v>
                </c:pt>
                <c:pt idx="9">
                  <c:v>China</c:v>
                </c:pt>
              </c:strCache>
            </c:strRef>
          </c:cat>
          <c:val>
            <c:numRef>
              <c:f>'Figure 14.2 Sellers of EU Imp'!$B$7:$B$16</c:f>
              <c:numCache>
                <c:formatCode>0.00</c:formatCode>
                <c:ptCount val="10"/>
                <c:pt idx="0">
                  <c:v>31.067</c:v>
                </c:pt>
                <c:pt idx="1">
                  <c:v>39.448</c:v>
                </c:pt>
                <c:pt idx="2">
                  <c:v>42.347000000000001</c:v>
                </c:pt>
                <c:pt idx="3">
                  <c:v>59.768000000000001</c:v>
                </c:pt>
                <c:pt idx="4">
                  <c:v>61.607000000000014</c:v>
                </c:pt>
                <c:pt idx="5">
                  <c:v>74.260000000000005</c:v>
                </c:pt>
                <c:pt idx="6">
                  <c:v>102.32299999999999</c:v>
                </c:pt>
                <c:pt idx="7">
                  <c:v>135.71100000000001</c:v>
                </c:pt>
                <c:pt idx="8">
                  <c:v>248.43700000000001</c:v>
                </c:pt>
                <c:pt idx="9">
                  <c:v>350.42399999999873</c:v>
                </c:pt>
              </c:numCache>
            </c:numRef>
          </c:val>
        </c:ser>
        <c:dLbls>
          <c:showLegendKey val="0"/>
          <c:showVal val="0"/>
          <c:showCatName val="0"/>
          <c:showSerName val="0"/>
          <c:showPercent val="0"/>
          <c:showBubbleSize val="0"/>
        </c:dLbls>
        <c:gapWidth val="150"/>
        <c:overlap val="100"/>
        <c:axId val="1043993696"/>
        <c:axId val="1043982816"/>
      </c:barChart>
      <c:catAx>
        <c:axId val="1043993696"/>
        <c:scaling>
          <c:orientation val="minMax"/>
        </c:scaling>
        <c:delete val="0"/>
        <c:axPos val="l"/>
        <c:numFmt formatCode="General" sourceLinked="1"/>
        <c:majorTickMark val="out"/>
        <c:minorTickMark val="none"/>
        <c:tickLblPos val="nextTo"/>
        <c:crossAx val="1043982816"/>
        <c:crosses val="autoZero"/>
        <c:auto val="1"/>
        <c:lblAlgn val="ctr"/>
        <c:lblOffset val="100"/>
        <c:noMultiLvlLbl val="0"/>
      </c:catAx>
      <c:valAx>
        <c:axId val="1043982816"/>
        <c:scaling>
          <c:orientation val="minMax"/>
        </c:scaling>
        <c:delete val="0"/>
        <c:axPos val="b"/>
        <c:majorGridlines/>
        <c:title>
          <c:tx>
            <c:rich>
              <a:bodyPr/>
              <a:lstStyle/>
              <a:p>
                <a:pPr>
                  <a:defRPr/>
                </a:pPr>
                <a:r>
                  <a:rPr lang="en-US"/>
                  <a:t>Billions of Euros</a:t>
                </a:r>
              </a:p>
            </c:rich>
          </c:tx>
          <c:overlay val="0"/>
        </c:title>
        <c:numFmt formatCode="0" sourceLinked="0"/>
        <c:majorTickMark val="out"/>
        <c:minorTickMark val="none"/>
        <c:tickLblPos val="nextTo"/>
        <c:crossAx val="1043993696"/>
        <c:crosses val="autoZero"/>
        <c:crossBetween val="between"/>
      </c:valAx>
      <c:spPr>
        <a:effectLst/>
      </c:spPr>
    </c:plotArea>
    <c:plotVisOnly val="1"/>
    <c:dispBlanksAs val="gap"/>
    <c:showDLblsOverMax val="0"/>
  </c:chart>
  <c:txPr>
    <a:bodyPr/>
    <a:lstStyle/>
    <a:p>
      <a:pPr>
        <a:defRPr sz="1800">
          <a:latin typeface="+mn-lt"/>
          <a:cs typeface="Arial" pitchFamily="34" charset="0"/>
        </a:defRPr>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stacked"/>
        <c:varyColors val="0"/>
        <c:ser>
          <c:idx val="0"/>
          <c:order val="0"/>
          <c:tx>
            <c:strRef>
              <c:f>'14.3Trade within EU'!$B$4</c:f>
              <c:strCache>
                <c:ptCount val="1"/>
                <c:pt idx="0">
                  <c:v>Share of exports to EU</c:v>
                </c:pt>
              </c:strCache>
            </c:strRef>
          </c:tx>
          <c:spPr>
            <a:ln w="3175" cmpd="sng"/>
          </c:spPr>
          <c:invertIfNegative val="0"/>
          <c:cat>
            <c:strRef>
              <c:f>'14.3Trade within EU'!$A$5:$A$32</c:f>
              <c:strCache>
                <c:ptCount val="28"/>
                <c:pt idx="0">
                  <c:v>Malta</c:v>
                </c:pt>
                <c:pt idx="1">
                  <c:v>Cyprus</c:v>
                </c:pt>
                <c:pt idx="2">
                  <c:v>Greece</c:v>
                </c:pt>
                <c:pt idx="3">
                  <c:v>United Kingdom</c:v>
                </c:pt>
                <c:pt idx="4">
                  <c:v>Italy</c:v>
                </c:pt>
                <c:pt idx="5">
                  <c:v>Lithuania</c:v>
                </c:pt>
                <c:pt idx="6">
                  <c:v>Ireland</c:v>
                </c:pt>
                <c:pt idx="7">
                  <c:v>Finland</c:v>
                </c:pt>
                <c:pt idx="8">
                  <c:v>Sweden</c:v>
                </c:pt>
                <c:pt idx="9">
                  <c:v>Germany</c:v>
                </c:pt>
                <c:pt idx="10">
                  <c:v>Denmark</c:v>
                </c:pt>
                <c:pt idx="11">
                  <c:v>France</c:v>
                </c:pt>
                <c:pt idx="12">
                  <c:v>Bulgaria</c:v>
                </c:pt>
                <c:pt idx="13">
                  <c:v>Spain</c:v>
                </c:pt>
                <c:pt idx="14">
                  <c:v>Croatia</c:v>
                </c:pt>
                <c:pt idx="15">
                  <c:v>Estonia</c:v>
                </c:pt>
                <c:pt idx="16">
                  <c:v>Austria</c:v>
                </c:pt>
                <c:pt idx="17">
                  <c:v>Portugal</c:v>
                </c:pt>
                <c:pt idx="18">
                  <c:v>Belgium</c:v>
                </c:pt>
                <c:pt idx="19">
                  <c:v>Romania</c:v>
                </c:pt>
                <c:pt idx="20">
                  <c:v>Latvia</c:v>
                </c:pt>
                <c:pt idx="21">
                  <c:v>Netherlands</c:v>
                </c:pt>
                <c:pt idx="22">
                  <c:v>Slovenia</c:v>
                </c:pt>
                <c:pt idx="23">
                  <c:v>Poland</c:v>
                </c:pt>
                <c:pt idx="24">
                  <c:v>Hungary</c:v>
                </c:pt>
                <c:pt idx="25">
                  <c:v>Luxembourg</c:v>
                </c:pt>
                <c:pt idx="26">
                  <c:v>Czech Republic</c:v>
                </c:pt>
                <c:pt idx="27">
                  <c:v>Slovakia</c:v>
                </c:pt>
              </c:strCache>
            </c:strRef>
          </c:cat>
          <c:val>
            <c:numRef>
              <c:f>'14.3Trade within EU'!$B$5:$B$32</c:f>
              <c:numCache>
                <c:formatCode>General</c:formatCode>
                <c:ptCount val="28"/>
                <c:pt idx="0">
                  <c:v>27.6</c:v>
                </c:pt>
                <c:pt idx="1">
                  <c:v>41.7</c:v>
                </c:pt>
                <c:pt idx="2">
                  <c:v>45.4</c:v>
                </c:pt>
                <c:pt idx="3">
                  <c:v>47.3</c:v>
                </c:pt>
                <c:pt idx="4">
                  <c:v>54.6</c:v>
                </c:pt>
                <c:pt idx="5">
                  <c:v>54.8</c:v>
                </c:pt>
                <c:pt idx="6">
                  <c:v>54.9</c:v>
                </c:pt>
                <c:pt idx="7">
                  <c:v>55.4</c:v>
                </c:pt>
                <c:pt idx="8">
                  <c:v>57.1</c:v>
                </c:pt>
                <c:pt idx="9">
                  <c:v>57.8</c:v>
                </c:pt>
                <c:pt idx="10">
                  <c:v>58.1</c:v>
                </c:pt>
                <c:pt idx="11">
                  <c:v>60.2</c:v>
                </c:pt>
                <c:pt idx="12">
                  <c:v>62.1</c:v>
                </c:pt>
                <c:pt idx="13">
                  <c:v>62.2</c:v>
                </c:pt>
                <c:pt idx="14">
                  <c:v>63.7</c:v>
                </c:pt>
                <c:pt idx="15">
                  <c:v>65.8</c:v>
                </c:pt>
                <c:pt idx="16">
                  <c:v>67.099999999999994</c:v>
                </c:pt>
                <c:pt idx="17">
                  <c:v>69.900000000000006</c:v>
                </c:pt>
                <c:pt idx="18">
                  <c:v>70.8</c:v>
                </c:pt>
                <c:pt idx="19">
                  <c:v>70.900000000000006</c:v>
                </c:pt>
                <c:pt idx="20">
                  <c:v>72.3</c:v>
                </c:pt>
                <c:pt idx="21">
                  <c:v>72.8</c:v>
                </c:pt>
                <c:pt idx="22">
                  <c:v>76</c:v>
                </c:pt>
                <c:pt idx="23">
                  <c:v>76.8</c:v>
                </c:pt>
                <c:pt idx="24">
                  <c:v>78.3</c:v>
                </c:pt>
                <c:pt idx="25">
                  <c:v>79.2</c:v>
                </c:pt>
                <c:pt idx="26">
                  <c:v>82</c:v>
                </c:pt>
                <c:pt idx="27">
                  <c:v>84</c:v>
                </c:pt>
              </c:numCache>
            </c:numRef>
          </c:val>
        </c:ser>
        <c:dLbls>
          <c:showLegendKey val="0"/>
          <c:showVal val="0"/>
          <c:showCatName val="0"/>
          <c:showSerName val="0"/>
          <c:showPercent val="0"/>
          <c:showBubbleSize val="0"/>
        </c:dLbls>
        <c:gapWidth val="150"/>
        <c:overlap val="100"/>
        <c:axId val="1044005120"/>
        <c:axId val="1043987168"/>
      </c:barChart>
      <c:catAx>
        <c:axId val="1044005120"/>
        <c:scaling>
          <c:orientation val="minMax"/>
        </c:scaling>
        <c:delete val="0"/>
        <c:axPos val="l"/>
        <c:numFmt formatCode="General" sourceLinked="1"/>
        <c:majorTickMark val="out"/>
        <c:minorTickMark val="none"/>
        <c:tickLblPos val="nextTo"/>
        <c:crossAx val="1043987168"/>
        <c:crosses val="autoZero"/>
        <c:auto val="1"/>
        <c:lblAlgn val="ctr"/>
        <c:lblOffset val="100"/>
        <c:noMultiLvlLbl val="0"/>
      </c:catAx>
      <c:valAx>
        <c:axId val="1043987168"/>
        <c:scaling>
          <c:orientation val="minMax"/>
        </c:scaling>
        <c:delete val="0"/>
        <c:axPos val="b"/>
        <c:majorGridlines/>
        <c:numFmt formatCode="0" sourceLinked="0"/>
        <c:majorTickMark val="out"/>
        <c:minorTickMark val="none"/>
        <c:tickLblPos val="nextTo"/>
        <c:crossAx val="1044005120"/>
        <c:crosses val="autoZero"/>
        <c:crossBetween val="between"/>
      </c:valAx>
      <c:spPr>
        <a:effectLst/>
      </c:spPr>
    </c:plotArea>
    <c:plotVisOnly val="1"/>
    <c:dispBlanksAs val="gap"/>
    <c:showDLblsOverMax val="0"/>
  </c:chart>
  <c:txPr>
    <a:bodyPr/>
    <a:lstStyle/>
    <a:p>
      <a:pPr>
        <a:defRPr sz="1050">
          <a:latin typeface="+mn-lt"/>
          <a:cs typeface="Arial" pitchFamily="34" charset="0"/>
        </a:defRPr>
      </a:pPr>
      <a:endParaRPr lang="de-D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20209609215515"/>
          <c:y val="3.1390721430091501E-2"/>
          <c:w val="0.835345946340041"/>
          <c:h val="0.93496630488756505"/>
        </c:manualLayout>
      </c:layout>
      <c:lineChart>
        <c:grouping val="standard"/>
        <c:varyColors val="0"/>
        <c:ser>
          <c:idx val="1"/>
          <c:order val="0"/>
          <c:tx>
            <c:strRef>
              <c:f>'Figure 14.6'!$B$1</c:f>
              <c:strCache>
                <c:ptCount val="1"/>
                <c:pt idx="0">
                  <c:v>Euro area </c:v>
                </c:pt>
              </c:strCache>
            </c:strRef>
          </c:tx>
          <c:spPr>
            <a:ln w="50800">
              <a:solidFill>
                <a:schemeClr val="tx1"/>
              </a:solidFill>
            </a:ln>
          </c:spPr>
          <c:marker>
            <c:symbol val="none"/>
          </c:marker>
          <c:cat>
            <c:numRef>
              <c:f>'Figure 14.6'!$A$2:$A$20</c:f>
              <c:numCache>
                <c:formatCode>General</c:formatCode>
                <c:ptCount val="19"/>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numCache>
            </c:numRef>
          </c:cat>
          <c:val>
            <c:numRef>
              <c:f>'Figure 14.6'!$B$2:$B$20</c:f>
              <c:numCache>
                <c:formatCode>General</c:formatCode>
                <c:ptCount val="19"/>
                <c:pt idx="0">
                  <c:v>0.81799999999999995</c:v>
                </c:pt>
                <c:pt idx="1">
                  <c:v>0.32100000000000001</c:v>
                </c:pt>
                <c:pt idx="2">
                  <c:v>-1.9450000000000001</c:v>
                </c:pt>
                <c:pt idx="3">
                  <c:v>-2.6</c:v>
                </c:pt>
                <c:pt idx="4">
                  <c:v>-1.1970000000000001</c:v>
                </c:pt>
                <c:pt idx="5">
                  <c:v>0.48299999999999998</c:v>
                </c:pt>
                <c:pt idx="6">
                  <c:v>0.126</c:v>
                </c:pt>
                <c:pt idx="7">
                  <c:v>0.76700000000000002</c:v>
                </c:pt>
                <c:pt idx="8">
                  <c:v>-0.28199999999999997</c:v>
                </c:pt>
                <c:pt idx="9">
                  <c:v>-0.22</c:v>
                </c:pt>
                <c:pt idx="10">
                  <c:v>8.3000000000000004E-2</c:v>
                </c:pt>
                <c:pt idx="11">
                  <c:v>-1.36</c:v>
                </c:pt>
                <c:pt idx="12">
                  <c:v>6.0999999999999999E-2</c:v>
                </c:pt>
                <c:pt idx="13">
                  <c:v>0.28899999999999998</c:v>
                </c:pt>
                <c:pt idx="14">
                  <c:v>0.24399999999999999</c:v>
                </c:pt>
                <c:pt idx="15">
                  <c:v>1.264</c:v>
                </c:pt>
                <c:pt idx="16">
                  <c:v>1.9530000000000001</c:v>
                </c:pt>
                <c:pt idx="17">
                  <c:v>2.3839999999999999</c:v>
                </c:pt>
                <c:pt idx="18">
                  <c:v>2.9870000000000001</c:v>
                </c:pt>
              </c:numCache>
            </c:numRef>
          </c:val>
          <c:smooth val="0"/>
        </c:ser>
        <c:ser>
          <c:idx val="2"/>
          <c:order val="1"/>
          <c:tx>
            <c:strRef>
              <c:f>'Figure 14.6'!$C$1</c:f>
              <c:strCache>
                <c:ptCount val="1"/>
                <c:pt idx="0">
                  <c:v>United Kingdom</c:v>
                </c:pt>
              </c:strCache>
            </c:strRef>
          </c:tx>
          <c:spPr>
            <a:ln w="50800">
              <a:solidFill>
                <a:schemeClr val="accent1"/>
              </a:solidFill>
              <a:prstDash val="solid"/>
            </a:ln>
          </c:spPr>
          <c:marker>
            <c:symbol val="none"/>
          </c:marker>
          <c:cat>
            <c:numRef>
              <c:f>'Figure 14.6'!$A$2:$A$20</c:f>
              <c:numCache>
                <c:formatCode>General</c:formatCode>
                <c:ptCount val="19"/>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numCache>
            </c:numRef>
          </c:cat>
          <c:val>
            <c:numRef>
              <c:f>'Figure 14.6'!$C$2:$C$20</c:f>
              <c:numCache>
                <c:formatCode>General</c:formatCode>
                <c:ptCount val="19"/>
                <c:pt idx="0">
                  <c:v>-0.16800000000000001</c:v>
                </c:pt>
                <c:pt idx="1">
                  <c:v>-0.41299999999999998</c:v>
                </c:pt>
                <c:pt idx="2">
                  <c:v>-2.516999999999999</c:v>
                </c:pt>
                <c:pt idx="3">
                  <c:v>-2.2360000000000002</c:v>
                </c:pt>
                <c:pt idx="4">
                  <c:v>-2.024</c:v>
                </c:pt>
                <c:pt idx="5">
                  <c:v>-2.073</c:v>
                </c:pt>
                <c:pt idx="6">
                  <c:v>-1.708</c:v>
                </c:pt>
                <c:pt idx="7">
                  <c:v>-1.8220000000000001</c:v>
                </c:pt>
                <c:pt idx="8">
                  <c:v>-1.2490000000000001</c:v>
                </c:pt>
                <c:pt idx="9">
                  <c:v>-2.2959999999999998</c:v>
                </c:pt>
                <c:pt idx="10">
                  <c:v>-2.512</c:v>
                </c:pt>
                <c:pt idx="11">
                  <c:v>-3.6320000000000001</c:v>
                </c:pt>
                <c:pt idx="12">
                  <c:v>-3.0409999999999999</c:v>
                </c:pt>
                <c:pt idx="13">
                  <c:v>-2.7970000000000002</c:v>
                </c:pt>
                <c:pt idx="14">
                  <c:v>-1.6919999999999999</c:v>
                </c:pt>
                <c:pt idx="15">
                  <c:v>-3.2850000000000001</c:v>
                </c:pt>
                <c:pt idx="16">
                  <c:v>-4.4909999999999997</c:v>
                </c:pt>
                <c:pt idx="17">
                  <c:v>-5.0880000000000001</c:v>
                </c:pt>
                <c:pt idx="18">
                  <c:v>-4.3330000000000002</c:v>
                </c:pt>
              </c:numCache>
            </c:numRef>
          </c:val>
          <c:smooth val="0"/>
        </c:ser>
        <c:ser>
          <c:idx val="0"/>
          <c:order val="2"/>
          <c:tx>
            <c:strRef>
              <c:f>'Figure 14.6'!$D$1</c:f>
              <c:strCache>
                <c:ptCount val="1"/>
                <c:pt idx="0">
                  <c:v>United States</c:v>
                </c:pt>
              </c:strCache>
            </c:strRef>
          </c:tx>
          <c:spPr>
            <a:ln w="50800">
              <a:solidFill>
                <a:schemeClr val="tx1"/>
              </a:solidFill>
              <a:prstDash val="sysDash"/>
            </a:ln>
          </c:spPr>
          <c:marker>
            <c:symbol val="none"/>
          </c:marker>
          <c:cat>
            <c:numRef>
              <c:f>'Figure 14.6'!$A$2:$A$20</c:f>
              <c:numCache>
                <c:formatCode>General</c:formatCode>
                <c:ptCount val="19"/>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numCache>
            </c:numRef>
          </c:cat>
          <c:val>
            <c:numRef>
              <c:f>'Figure 14.6'!$D$2:$D$20</c:f>
              <c:numCache>
                <c:formatCode>General</c:formatCode>
                <c:ptCount val="19"/>
                <c:pt idx="0">
                  <c:v>-1.635</c:v>
                </c:pt>
                <c:pt idx="1">
                  <c:v>-2.3660000000000001</c:v>
                </c:pt>
                <c:pt idx="2">
                  <c:v>-3.0590000000000002</c:v>
                </c:pt>
                <c:pt idx="3">
                  <c:v>-3.9940000000000002</c:v>
                </c:pt>
                <c:pt idx="4">
                  <c:v>-3.722</c:v>
                </c:pt>
                <c:pt idx="5">
                  <c:v>-4.173</c:v>
                </c:pt>
                <c:pt idx="6">
                  <c:v>-4.5289999999999946</c:v>
                </c:pt>
                <c:pt idx="7">
                  <c:v>-5.162999999999986</c:v>
                </c:pt>
                <c:pt idx="8">
                  <c:v>-5.6929999999999872</c:v>
                </c:pt>
                <c:pt idx="9">
                  <c:v>-5.8219999999999956</c:v>
                </c:pt>
                <c:pt idx="10">
                  <c:v>-4.9639999999999986</c:v>
                </c:pt>
                <c:pt idx="11">
                  <c:v>-4.6929999999999872</c:v>
                </c:pt>
                <c:pt idx="12">
                  <c:v>-2.6629999999999998</c:v>
                </c:pt>
                <c:pt idx="13">
                  <c:v>-2.9529999999999981</c:v>
                </c:pt>
                <c:pt idx="14">
                  <c:v>-2.9670000000000001</c:v>
                </c:pt>
                <c:pt idx="15">
                  <c:v>-2.7829999999999999</c:v>
                </c:pt>
                <c:pt idx="16">
                  <c:v>-2.2610000000000001</c:v>
                </c:pt>
                <c:pt idx="17">
                  <c:v>-2.2450000000000001</c:v>
                </c:pt>
                <c:pt idx="18">
                  <c:v>-2.6970000000000001</c:v>
                </c:pt>
              </c:numCache>
            </c:numRef>
          </c:val>
          <c:smooth val="0"/>
        </c:ser>
        <c:dLbls>
          <c:showLegendKey val="0"/>
          <c:showVal val="0"/>
          <c:showCatName val="0"/>
          <c:showSerName val="0"/>
          <c:showPercent val="0"/>
          <c:showBubbleSize val="0"/>
        </c:dLbls>
        <c:smooth val="0"/>
        <c:axId val="1043997504"/>
        <c:axId val="1043995328"/>
      </c:lineChart>
      <c:catAx>
        <c:axId val="1043997504"/>
        <c:scaling>
          <c:orientation val="minMax"/>
        </c:scaling>
        <c:delete val="0"/>
        <c:axPos val="b"/>
        <c:numFmt formatCode="General" sourceLinked="1"/>
        <c:majorTickMark val="out"/>
        <c:minorTickMark val="none"/>
        <c:tickLblPos val="nextTo"/>
        <c:crossAx val="1043995328"/>
        <c:crosses val="autoZero"/>
        <c:auto val="1"/>
        <c:lblAlgn val="ctr"/>
        <c:lblOffset val="100"/>
        <c:tickLblSkip val="2"/>
        <c:tickMarkSkip val="5"/>
        <c:noMultiLvlLbl val="0"/>
      </c:catAx>
      <c:valAx>
        <c:axId val="1043995328"/>
        <c:scaling>
          <c:orientation val="minMax"/>
        </c:scaling>
        <c:delete val="0"/>
        <c:axPos val="l"/>
        <c:majorGridlines>
          <c:spPr>
            <a:ln>
              <a:prstDash val="sysDot"/>
            </a:ln>
          </c:spPr>
        </c:majorGridlines>
        <c:numFmt formatCode="General" sourceLinked="1"/>
        <c:majorTickMark val="out"/>
        <c:minorTickMark val="none"/>
        <c:tickLblPos val="nextTo"/>
        <c:crossAx val="1043997504"/>
        <c:crosses val="autoZero"/>
        <c:crossBetween val="midCat"/>
      </c:valAx>
    </c:plotArea>
    <c:plotVisOnly val="1"/>
    <c:dispBlanksAs val="gap"/>
    <c:showDLblsOverMax val="0"/>
  </c:chart>
  <c:txPr>
    <a:bodyPr/>
    <a:lstStyle/>
    <a:p>
      <a:pPr>
        <a:defRPr sz="1800">
          <a:latin typeface="+mn-lt"/>
          <a:cs typeface="Arial" pitchFamily="34" charset="0"/>
        </a:defRPr>
      </a:pPr>
      <a:endParaRPr lang="de-DE"/>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E2471B-AF24-EB48-8697-FD9535AB0724}" type="doc">
      <dgm:prSet loTypeId="urn:microsoft.com/office/officeart/2005/8/layout/hList1" loCatId="" qsTypeId="urn:microsoft.com/office/officeart/2005/8/quickstyle/simple1" qsCatId="simple" csTypeId="urn:microsoft.com/office/officeart/2005/8/colors/colorful3" csCatId="colorful" phldr="1"/>
      <dgm:spPr/>
      <dgm:t>
        <a:bodyPr/>
        <a:lstStyle/>
        <a:p>
          <a:endParaRPr lang="en-US"/>
        </a:p>
      </dgm:t>
    </dgm:pt>
    <dgm:pt modelId="{B8506869-1665-1347-8867-AD6806EC3AA0}">
      <dgm:prSet phldrT="[Text]"/>
      <dgm:spPr/>
      <dgm:t>
        <a:bodyPr/>
        <a:lstStyle/>
        <a:p>
          <a:r>
            <a:rPr lang="en-US" b="1" smtClean="0"/>
            <a:t>Current Account</a:t>
          </a:r>
          <a:endParaRPr lang="en-US" dirty="0"/>
        </a:p>
      </dgm:t>
    </dgm:pt>
    <dgm:pt modelId="{354B22ED-F232-EA42-9B47-4108148C4B1B}" type="parTrans" cxnId="{AEE2A2AA-0C87-3043-8EDE-FFDBA747BB06}">
      <dgm:prSet/>
      <dgm:spPr/>
      <dgm:t>
        <a:bodyPr/>
        <a:lstStyle/>
        <a:p>
          <a:endParaRPr lang="en-US"/>
        </a:p>
      </dgm:t>
    </dgm:pt>
    <dgm:pt modelId="{349112B1-CEDE-8D4C-BE19-E63B0DE9F952}" type="sibTrans" cxnId="{AEE2A2AA-0C87-3043-8EDE-FFDBA747BB06}">
      <dgm:prSet/>
      <dgm:spPr/>
      <dgm:t>
        <a:bodyPr/>
        <a:lstStyle/>
        <a:p>
          <a:endParaRPr lang="en-US"/>
        </a:p>
      </dgm:t>
    </dgm:pt>
    <dgm:pt modelId="{4672272D-A8E6-FF4E-A15F-22A322E8299B}">
      <dgm:prSet phldrT="[Text]"/>
      <dgm:spPr/>
      <dgm:t>
        <a:bodyPr/>
        <a:lstStyle/>
        <a:p>
          <a:r>
            <a:rPr lang="en-US" dirty="0" smtClean="0"/>
            <a:t>Goods</a:t>
          </a:r>
          <a:endParaRPr lang="en-US" dirty="0"/>
        </a:p>
      </dgm:t>
    </dgm:pt>
    <dgm:pt modelId="{24350EE9-B381-B344-AB4F-EE32176F128E}" type="parTrans" cxnId="{697565F8-80AD-9148-AC0F-0DCD90656DE8}">
      <dgm:prSet/>
      <dgm:spPr/>
      <dgm:t>
        <a:bodyPr/>
        <a:lstStyle/>
        <a:p>
          <a:endParaRPr lang="en-US"/>
        </a:p>
      </dgm:t>
    </dgm:pt>
    <dgm:pt modelId="{5CCAECD3-42C6-2C40-9E83-0B1FA01D3E4B}" type="sibTrans" cxnId="{697565F8-80AD-9148-AC0F-0DCD90656DE8}">
      <dgm:prSet/>
      <dgm:spPr/>
      <dgm:t>
        <a:bodyPr/>
        <a:lstStyle/>
        <a:p>
          <a:endParaRPr lang="en-US"/>
        </a:p>
      </dgm:t>
    </dgm:pt>
    <dgm:pt modelId="{AB81EC19-B1F2-2547-A60F-4B5AA19B3269}">
      <dgm:prSet phldrT="[Text]"/>
      <dgm:spPr/>
      <dgm:t>
        <a:bodyPr/>
        <a:lstStyle/>
        <a:p>
          <a:r>
            <a:rPr lang="en-US" smtClean="0"/>
            <a:t>Services</a:t>
          </a:r>
          <a:endParaRPr lang="en-US" dirty="0"/>
        </a:p>
      </dgm:t>
    </dgm:pt>
    <dgm:pt modelId="{B7463FBE-9949-E747-8D07-8D65D4E2F801}" type="parTrans" cxnId="{BF665686-D858-6248-B3A2-21146DFEB478}">
      <dgm:prSet/>
      <dgm:spPr/>
      <dgm:t>
        <a:bodyPr/>
        <a:lstStyle/>
        <a:p>
          <a:endParaRPr lang="en-US"/>
        </a:p>
      </dgm:t>
    </dgm:pt>
    <dgm:pt modelId="{D5F915CE-065D-9240-A6EB-3E6D1C414D9F}" type="sibTrans" cxnId="{BF665686-D858-6248-B3A2-21146DFEB478}">
      <dgm:prSet/>
      <dgm:spPr/>
      <dgm:t>
        <a:bodyPr/>
        <a:lstStyle/>
        <a:p>
          <a:endParaRPr lang="en-US"/>
        </a:p>
      </dgm:t>
    </dgm:pt>
    <dgm:pt modelId="{76597B8C-314F-F740-80DA-0BCAB43C551C}">
      <dgm:prSet phldrT="[Text]"/>
      <dgm:spPr/>
      <dgm:t>
        <a:bodyPr/>
        <a:lstStyle/>
        <a:p>
          <a:r>
            <a:rPr lang="en-US" b="1" smtClean="0"/>
            <a:t>Capital Account</a:t>
          </a:r>
          <a:endParaRPr lang="en-US" dirty="0"/>
        </a:p>
      </dgm:t>
    </dgm:pt>
    <dgm:pt modelId="{CCFABBB3-7B72-E04D-A095-82A8996F46AA}" type="parTrans" cxnId="{3BCD0431-8888-E149-801E-C9200CD0A01B}">
      <dgm:prSet/>
      <dgm:spPr/>
      <dgm:t>
        <a:bodyPr/>
        <a:lstStyle/>
        <a:p>
          <a:endParaRPr lang="en-US"/>
        </a:p>
      </dgm:t>
    </dgm:pt>
    <dgm:pt modelId="{B2ED79CC-ADBB-6245-9FBC-41710F1AB586}" type="sibTrans" cxnId="{3BCD0431-8888-E149-801E-C9200CD0A01B}">
      <dgm:prSet/>
      <dgm:spPr/>
      <dgm:t>
        <a:bodyPr/>
        <a:lstStyle/>
        <a:p>
          <a:endParaRPr lang="en-US"/>
        </a:p>
      </dgm:t>
    </dgm:pt>
    <dgm:pt modelId="{3249387D-6030-4E48-89CF-4C30B02E83A0}">
      <dgm:prSet phldrT="[Text]"/>
      <dgm:spPr/>
      <dgm:t>
        <a:bodyPr/>
        <a:lstStyle/>
        <a:p>
          <a:r>
            <a:rPr lang="en-US" dirty="0" smtClean="0"/>
            <a:t>Non-Produced Non-Financial Assets</a:t>
          </a:r>
          <a:endParaRPr lang="en-US" dirty="0"/>
        </a:p>
      </dgm:t>
    </dgm:pt>
    <dgm:pt modelId="{E68976F2-C190-FA4B-8F48-49FBBF67D09F}" type="parTrans" cxnId="{9C2521B1-78B2-1A41-BA0E-06FA0704B68D}">
      <dgm:prSet/>
      <dgm:spPr/>
      <dgm:t>
        <a:bodyPr/>
        <a:lstStyle/>
        <a:p>
          <a:endParaRPr lang="en-US"/>
        </a:p>
      </dgm:t>
    </dgm:pt>
    <dgm:pt modelId="{2B1DC998-2BE0-3841-8EB5-17A3534B7FC7}" type="sibTrans" cxnId="{9C2521B1-78B2-1A41-BA0E-06FA0704B68D}">
      <dgm:prSet/>
      <dgm:spPr/>
      <dgm:t>
        <a:bodyPr/>
        <a:lstStyle/>
        <a:p>
          <a:endParaRPr lang="en-US"/>
        </a:p>
      </dgm:t>
    </dgm:pt>
    <dgm:pt modelId="{29556684-69C4-B742-A02F-8A5AC930A4B4}">
      <dgm:prSet phldrT="[Text]"/>
      <dgm:spPr/>
      <dgm:t>
        <a:bodyPr/>
        <a:lstStyle/>
        <a:p>
          <a:r>
            <a:rPr lang="en-US" smtClean="0"/>
            <a:t>Capital Transfers</a:t>
          </a:r>
          <a:endParaRPr lang="en-US" dirty="0"/>
        </a:p>
      </dgm:t>
    </dgm:pt>
    <dgm:pt modelId="{6EE3DFFA-F7AB-E947-A4E2-8362D244C919}" type="parTrans" cxnId="{8474DD4E-BE29-1F4B-9AE8-622FFF767424}">
      <dgm:prSet/>
      <dgm:spPr/>
      <dgm:t>
        <a:bodyPr/>
        <a:lstStyle/>
        <a:p>
          <a:endParaRPr lang="en-US"/>
        </a:p>
      </dgm:t>
    </dgm:pt>
    <dgm:pt modelId="{C0C85334-0D69-404A-8C80-C955A1CDEC5F}" type="sibTrans" cxnId="{8474DD4E-BE29-1F4B-9AE8-622FFF767424}">
      <dgm:prSet/>
      <dgm:spPr/>
      <dgm:t>
        <a:bodyPr/>
        <a:lstStyle/>
        <a:p>
          <a:endParaRPr lang="en-US"/>
        </a:p>
      </dgm:t>
    </dgm:pt>
    <dgm:pt modelId="{0BA75FC6-1947-5344-857F-19DF53DB7924}">
      <dgm:prSet phldrT="[Text]"/>
      <dgm:spPr/>
      <dgm:t>
        <a:bodyPr/>
        <a:lstStyle/>
        <a:p>
          <a:r>
            <a:rPr lang="en-US" b="1" smtClean="0"/>
            <a:t>Financial Account</a:t>
          </a:r>
          <a:endParaRPr lang="en-US" dirty="0"/>
        </a:p>
      </dgm:t>
    </dgm:pt>
    <dgm:pt modelId="{359C649B-20F9-C348-8127-40215843BE8A}" type="parTrans" cxnId="{4D616AB1-3942-8842-B3BE-8A7A2616F816}">
      <dgm:prSet/>
      <dgm:spPr/>
      <dgm:t>
        <a:bodyPr/>
        <a:lstStyle/>
        <a:p>
          <a:endParaRPr lang="en-US"/>
        </a:p>
      </dgm:t>
    </dgm:pt>
    <dgm:pt modelId="{BB5631D0-E1F1-2740-853B-72F15D82C40B}" type="sibTrans" cxnId="{4D616AB1-3942-8842-B3BE-8A7A2616F816}">
      <dgm:prSet/>
      <dgm:spPr/>
      <dgm:t>
        <a:bodyPr/>
        <a:lstStyle/>
        <a:p>
          <a:endParaRPr lang="en-US"/>
        </a:p>
      </dgm:t>
    </dgm:pt>
    <dgm:pt modelId="{8C29B24D-03D6-3A48-A853-D78CCD850D7E}">
      <dgm:prSet phldrT="[Text]"/>
      <dgm:spPr/>
      <dgm:t>
        <a:bodyPr/>
        <a:lstStyle/>
        <a:p>
          <a:r>
            <a:rPr lang="en-US" smtClean="0"/>
            <a:t>Direct Investment</a:t>
          </a:r>
          <a:endParaRPr lang="en-US" dirty="0"/>
        </a:p>
      </dgm:t>
    </dgm:pt>
    <dgm:pt modelId="{A5EBCD77-B064-6743-8B8E-2D23F5B41A3A}" type="parTrans" cxnId="{6B7382B7-29CC-5342-AB79-4A62F553F70C}">
      <dgm:prSet/>
      <dgm:spPr/>
      <dgm:t>
        <a:bodyPr/>
        <a:lstStyle/>
        <a:p>
          <a:endParaRPr lang="en-US"/>
        </a:p>
      </dgm:t>
    </dgm:pt>
    <dgm:pt modelId="{A4F13B03-F46C-4942-9303-51909B453607}" type="sibTrans" cxnId="{6B7382B7-29CC-5342-AB79-4A62F553F70C}">
      <dgm:prSet/>
      <dgm:spPr/>
      <dgm:t>
        <a:bodyPr/>
        <a:lstStyle/>
        <a:p>
          <a:endParaRPr lang="en-US"/>
        </a:p>
      </dgm:t>
    </dgm:pt>
    <dgm:pt modelId="{2904CF1D-0698-1D4E-9686-9AF6163768C8}">
      <dgm:prSet phldrT="[Text]"/>
      <dgm:spPr/>
      <dgm:t>
        <a:bodyPr/>
        <a:lstStyle/>
        <a:p>
          <a:r>
            <a:rPr lang="en-US" smtClean="0"/>
            <a:t>Portfolio Investment</a:t>
          </a:r>
          <a:endParaRPr lang="en-US" dirty="0"/>
        </a:p>
      </dgm:t>
    </dgm:pt>
    <dgm:pt modelId="{78E47F95-2907-5141-BE2B-F26996CF43C7}" type="parTrans" cxnId="{407108EE-C68C-1348-9530-9014360D8CC8}">
      <dgm:prSet/>
      <dgm:spPr/>
      <dgm:t>
        <a:bodyPr/>
        <a:lstStyle/>
        <a:p>
          <a:endParaRPr lang="en-US"/>
        </a:p>
      </dgm:t>
    </dgm:pt>
    <dgm:pt modelId="{2260B393-9D19-0C4F-BC92-8957EE5252A0}" type="sibTrans" cxnId="{407108EE-C68C-1348-9530-9014360D8CC8}">
      <dgm:prSet/>
      <dgm:spPr/>
      <dgm:t>
        <a:bodyPr/>
        <a:lstStyle/>
        <a:p>
          <a:endParaRPr lang="en-US"/>
        </a:p>
      </dgm:t>
    </dgm:pt>
    <dgm:pt modelId="{B47A7EA7-9A64-4B4C-B2C2-CE18095056BA}">
      <dgm:prSet phldrT="[Text]"/>
      <dgm:spPr/>
      <dgm:t>
        <a:bodyPr/>
        <a:lstStyle/>
        <a:p>
          <a:r>
            <a:rPr lang="en-US" smtClean="0"/>
            <a:t>Primary Income</a:t>
          </a:r>
          <a:endParaRPr lang="en-US" dirty="0"/>
        </a:p>
      </dgm:t>
    </dgm:pt>
    <dgm:pt modelId="{E79CAC20-4743-C346-BF17-766018317119}" type="parTrans" cxnId="{E9F17825-39DA-0847-9DE0-712B63B5E06F}">
      <dgm:prSet/>
      <dgm:spPr/>
      <dgm:t>
        <a:bodyPr/>
        <a:lstStyle/>
        <a:p>
          <a:endParaRPr lang="en-US"/>
        </a:p>
      </dgm:t>
    </dgm:pt>
    <dgm:pt modelId="{D1D1E4CF-220E-554E-A0EC-9845014C1A71}" type="sibTrans" cxnId="{E9F17825-39DA-0847-9DE0-712B63B5E06F}">
      <dgm:prSet/>
      <dgm:spPr/>
      <dgm:t>
        <a:bodyPr/>
        <a:lstStyle/>
        <a:p>
          <a:endParaRPr lang="en-US"/>
        </a:p>
      </dgm:t>
    </dgm:pt>
    <dgm:pt modelId="{D57E804E-C061-4F44-8C4C-25F9B9D6C6FD}">
      <dgm:prSet phldrT="[Text]"/>
      <dgm:spPr/>
      <dgm:t>
        <a:bodyPr/>
        <a:lstStyle/>
        <a:p>
          <a:r>
            <a:rPr lang="en-US" smtClean="0"/>
            <a:t>Secondary Income</a:t>
          </a:r>
          <a:endParaRPr lang="en-US" dirty="0"/>
        </a:p>
      </dgm:t>
    </dgm:pt>
    <dgm:pt modelId="{DF905EEA-8913-4946-A75B-1ADE6791D399}" type="parTrans" cxnId="{1CBDCD34-6E40-5747-A3C9-E245ED3A11EC}">
      <dgm:prSet/>
      <dgm:spPr/>
      <dgm:t>
        <a:bodyPr/>
        <a:lstStyle/>
        <a:p>
          <a:endParaRPr lang="en-US"/>
        </a:p>
      </dgm:t>
    </dgm:pt>
    <dgm:pt modelId="{42780F50-9FD0-0148-9C06-A2899A1BBFDA}" type="sibTrans" cxnId="{1CBDCD34-6E40-5747-A3C9-E245ED3A11EC}">
      <dgm:prSet/>
      <dgm:spPr/>
      <dgm:t>
        <a:bodyPr/>
        <a:lstStyle/>
        <a:p>
          <a:endParaRPr lang="en-US"/>
        </a:p>
      </dgm:t>
    </dgm:pt>
    <dgm:pt modelId="{EE3436B7-62B1-314F-8CD8-E23A7CDE3090}">
      <dgm:prSet/>
      <dgm:spPr/>
      <dgm:t>
        <a:bodyPr/>
        <a:lstStyle/>
        <a:p>
          <a:r>
            <a:rPr lang="en-US" b="1" dirty="0" smtClean="0"/>
            <a:t>Errors and Omissions</a:t>
          </a:r>
          <a:endParaRPr lang="en-US" b="1" dirty="0"/>
        </a:p>
      </dgm:t>
    </dgm:pt>
    <dgm:pt modelId="{93307E9E-98A8-184C-8229-D227B1B2D86C}" type="parTrans" cxnId="{6793FB49-647C-004C-A78B-88BDA0ECBB80}">
      <dgm:prSet/>
      <dgm:spPr/>
      <dgm:t>
        <a:bodyPr/>
        <a:lstStyle/>
        <a:p>
          <a:endParaRPr lang="en-US"/>
        </a:p>
      </dgm:t>
    </dgm:pt>
    <dgm:pt modelId="{6669F6FD-4399-F44E-A17D-BA6D748C3A30}" type="sibTrans" cxnId="{6793FB49-647C-004C-A78B-88BDA0ECBB80}">
      <dgm:prSet/>
      <dgm:spPr/>
      <dgm:t>
        <a:bodyPr/>
        <a:lstStyle/>
        <a:p>
          <a:endParaRPr lang="en-US"/>
        </a:p>
      </dgm:t>
    </dgm:pt>
    <dgm:pt modelId="{73FECBD6-BD2E-E645-B685-21E386CC6C6D}">
      <dgm:prSet phldrT="[Text]"/>
      <dgm:spPr/>
      <dgm:t>
        <a:bodyPr/>
        <a:lstStyle/>
        <a:p>
          <a:r>
            <a:rPr lang="en-US" smtClean="0"/>
            <a:t>Financial Derivatives</a:t>
          </a:r>
          <a:endParaRPr lang="en-US" dirty="0"/>
        </a:p>
      </dgm:t>
    </dgm:pt>
    <dgm:pt modelId="{39B28C10-00DB-C74A-AA17-7AB781B3E44F}" type="parTrans" cxnId="{B005747F-9B72-D64A-91B2-14DD95599CA2}">
      <dgm:prSet/>
      <dgm:spPr/>
      <dgm:t>
        <a:bodyPr/>
        <a:lstStyle/>
        <a:p>
          <a:endParaRPr lang="en-US"/>
        </a:p>
      </dgm:t>
    </dgm:pt>
    <dgm:pt modelId="{195B394C-ACB0-2A44-94DD-6DF79C3132DB}" type="sibTrans" cxnId="{B005747F-9B72-D64A-91B2-14DD95599CA2}">
      <dgm:prSet/>
      <dgm:spPr/>
      <dgm:t>
        <a:bodyPr/>
        <a:lstStyle/>
        <a:p>
          <a:endParaRPr lang="en-US"/>
        </a:p>
      </dgm:t>
    </dgm:pt>
    <dgm:pt modelId="{E2665FD4-9B5B-954C-B2F0-763381A4E8BC}">
      <dgm:prSet phldrT="[Text]"/>
      <dgm:spPr/>
      <dgm:t>
        <a:bodyPr/>
        <a:lstStyle/>
        <a:p>
          <a:r>
            <a:rPr lang="en-US" smtClean="0"/>
            <a:t>Other Investment</a:t>
          </a:r>
          <a:endParaRPr lang="en-US" dirty="0"/>
        </a:p>
      </dgm:t>
    </dgm:pt>
    <dgm:pt modelId="{CA467684-8BC1-D343-ABA3-520FC7FC8168}" type="parTrans" cxnId="{A759AF50-39D0-EB47-9D9C-74272052EA0C}">
      <dgm:prSet/>
      <dgm:spPr/>
      <dgm:t>
        <a:bodyPr/>
        <a:lstStyle/>
        <a:p>
          <a:endParaRPr lang="en-US"/>
        </a:p>
      </dgm:t>
    </dgm:pt>
    <dgm:pt modelId="{D285431D-46DD-8843-B899-48EC31B3625F}" type="sibTrans" cxnId="{A759AF50-39D0-EB47-9D9C-74272052EA0C}">
      <dgm:prSet/>
      <dgm:spPr/>
      <dgm:t>
        <a:bodyPr/>
        <a:lstStyle/>
        <a:p>
          <a:endParaRPr lang="en-US"/>
        </a:p>
      </dgm:t>
    </dgm:pt>
    <dgm:pt modelId="{B69B5AF3-4DAD-194C-BDA7-9A1551AE6642}">
      <dgm:prSet phldrT="[Text]"/>
      <dgm:spPr/>
      <dgm:t>
        <a:bodyPr/>
        <a:lstStyle/>
        <a:p>
          <a:r>
            <a:rPr lang="en-US" smtClean="0"/>
            <a:t>Reserve Assets</a:t>
          </a:r>
          <a:endParaRPr lang="en-US" dirty="0"/>
        </a:p>
      </dgm:t>
    </dgm:pt>
    <dgm:pt modelId="{125B5080-38C4-884E-B7CC-BB406944DA44}" type="parTrans" cxnId="{5BC588F9-92C9-FA48-A4E9-FCB27A02C355}">
      <dgm:prSet/>
      <dgm:spPr/>
      <dgm:t>
        <a:bodyPr/>
        <a:lstStyle/>
        <a:p>
          <a:endParaRPr lang="en-US"/>
        </a:p>
      </dgm:t>
    </dgm:pt>
    <dgm:pt modelId="{EA741D75-341A-2743-88A7-7F6F664C435C}" type="sibTrans" cxnId="{5BC588F9-92C9-FA48-A4E9-FCB27A02C355}">
      <dgm:prSet/>
      <dgm:spPr/>
      <dgm:t>
        <a:bodyPr/>
        <a:lstStyle/>
        <a:p>
          <a:endParaRPr lang="en-US"/>
        </a:p>
      </dgm:t>
    </dgm:pt>
    <dgm:pt modelId="{297BC5E0-1289-5B42-AFF3-FD1FFAF5C806}" type="pres">
      <dgm:prSet presAssocID="{2CE2471B-AF24-EB48-8697-FD9535AB0724}" presName="Name0" presStyleCnt="0">
        <dgm:presLayoutVars>
          <dgm:dir/>
          <dgm:animLvl val="lvl"/>
          <dgm:resizeHandles val="exact"/>
        </dgm:presLayoutVars>
      </dgm:prSet>
      <dgm:spPr/>
      <dgm:t>
        <a:bodyPr/>
        <a:lstStyle/>
        <a:p>
          <a:endParaRPr lang="en-US"/>
        </a:p>
      </dgm:t>
    </dgm:pt>
    <dgm:pt modelId="{55130C2F-DB90-FB4A-874A-BA14911CAF37}" type="pres">
      <dgm:prSet presAssocID="{B8506869-1665-1347-8867-AD6806EC3AA0}" presName="composite" presStyleCnt="0"/>
      <dgm:spPr/>
      <dgm:t>
        <a:bodyPr/>
        <a:lstStyle/>
        <a:p>
          <a:endParaRPr lang="en-US"/>
        </a:p>
      </dgm:t>
    </dgm:pt>
    <dgm:pt modelId="{963EF9F5-416F-5B4F-A2EE-9A31339B67D4}" type="pres">
      <dgm:prSet presAssocID="{B8506869-1665-1347-8867-AD6806EC3AA0}" presName="parTx" presStyleLbl="alignNode1" presStyleIdx="0" presStyleCnt="4">
        <dgm:presLayoutVars>
          <dgm:chMax val="0"/>
          <dgm:chPref val="0"/>
          <dgm:bulletEnabled val="1"/>
        </dgm:presLayoutVars>
      </dgm:prSet>
      <dgm:spPr/>
      <dgm:t>
        <a:bodyPr/>
        <a:lstStyle/>
        <a:p>
          <a:endParaRPr lang="en-US"/>
        </a:p>
      </dgm:t>
    </dgm:pt>
    <dgm:pt modelId="{F69A12A3-BBC4-EF42-822B-5A42D7863627}" type="pres">
      <dgm:prSet presAssocID="{B8506869-1665-1347-8867-AD6806EC3AA0}" presName="desTx" presStyleLbl="alignAccFollowNode1" presStyleIdx="0" presStyleCnt="4">
        <dgm:presLayoutVars>
          <dgm:bulletEnabled val="1"/>
        </dgm:presLayoutVars>
      </dgm:prSet>
      <dgm:spPr/>
      <dgm:t>
        <a:bodyPr/>
        <a:lstStyle/>
        <a:p>
          <a:endParaRPr lang="en-US"/>
        </a:p>
      </dgm:t>
    </dgm:pt>
    <dgm:pt modelId="{025BF317-7640-C14A-B2FF-8D9C8C95DF5E}" type="pres">
      <dgm:prSet presAssocID="{349112B1-CEDE-8D4C-BE19-E63B0DE9F952}" presName="space" presStyleCnt="0"/>
      <dgm:spPr/>
      <dgm:t>
        <a:bodyPr/>
        <a:lstStyle/>
        <a:p>
          <a:endParaRPr lang="en-US"/>
        </a:p>
      </dgm:t>
    </dgm:pt>
    <dgm:pt modelId="{2A62023A-A500-9645-932F-646BE7F1A0CB}" type="pres">
      <dgm:prSet presAssocID="{76597B8C-314F-F740-80DA-0BCAB43C551C}" presName="composite" presStyleCnt="0"/>
      <dgm:spPr/>
      <dgm:t>
        <a:bodyPr/>
        <a:lstStyle/>
        <a:p>
          <a:endParaRPr lang="en-US"/>
        </a:p>
      </dgm:t>
    </dgm:pt>
    <dgm:pt modelId="{883729BC-5912-5D4B-BB40-DED62B5B5659}" type="pres">
      <dgm:prSet presAssocID="{76597B8C-314F-F740-80DA-0BCAB43C551C}" presName="parTx" presStyleLbl="alignNode1" presStyleIdx="1" presStyleCnt="4" custLinFactNeighborX="14584">
        <dgm:presLayoutVars>
          <dgm:chMax val="0"/>
          <dgm:chPref val="0"/>
          <dgm:bulletEnabled val="1"/>
        </dgm:presLayoutVars>
      </dgm:prSet>
      <dgm:spPr/>
      <dgm:t>
        <a:bodyPr/>
        <a:lstStyle/>
        <a:p>
          <a:endParaRPr lang="en-US"/>
        </a:p>
      </dgm:t>
    </dgm:pt>
    <dgm:pt modelId="{F24126D6-4954-034D-B214-CFBDF5B6EA60}" type="pres">
      <dgm:prSet presAssocID="{76597B8C-314F-F740-80DA-0BCAB43C551C}" presName="desTx" presStyleLbl="alignAccFollowNode1" presStyleIdx="1" presStyleCnt="4" custLinFactNeighborX="14584">
        <dgm:presLayoutVars>
          <dgm:bulletEnabled val="1"/>
        </dgm:presLayoutVars>
      </dgm:prSet>
      <dgm:spPr/>
      <dgm:t>
        <a:bodyPr/>
        <a:lstStyle/>
        <a:p>
          <a:endParaRPr lang="en-US"/>
        </a:p>
      </dgm:t>
    </dgm:pt>
    <dgm:pt modelId="{BDCE9994-8ED0-B440-B270-386FF8C6B765}" type="pres">
      <dgm:prSet presAssocID="{B2ED79CC-ADBB-6245-9FBC-41710F1AB586}" presName="space" presStyleCnt="0"/>
      <dgm:spPr/>
      <dgm:t>
        <a:bodyPr/>
        <a:lstStyle/>
        <a:p>
          <a:endParaRPr lang="en-US"/>
        </a:p>
      </dgm:t>
    </dgm:pt>
    <dgm:pt modelId="{08FB7203-2B28-2740-A50F-287D02ABAC9A}" type="pres">
      <dgm:prSet presAssocID="{EE3436B7-62B1-314F-8CD8-E23A7CDE3090}" presName="composite" presStyleCnt="0"/>
      <dgm:spPr/>
      <dgm:t>
        <a:bodyPr/>
        <a:lstStyle/>
        <a:p>
          <a:endParaRPr lang="en-US"/>
        </a:p>
      </dgm:t>
    </dgm:pt>
    <dgm:pt modelId="{616BD57E-F841-6A40-9C94-4EB35B4CC905}" type="pres">
      <dgm:prSet presAssocID="{EE3436B7-62B1-314F-8CD8-E23A7CDE3090}" presName="parTx" presStyleLbl="alignNode1" presStyleIdx="2" presStyleCnt="4" custLinFactNeighborX="11514" custLinFactNeighborY="-73648">
        <dgm:presLayoutVars>
          <dgm:chMax val="0"/>
          <dgm:chPref val="0"/>
          <dgm:bulletEnabled val="1"/>
        </dgm:presLayoutVars>
      </dgm:prSet>
      <dgm:spPr/>
      <dgm:t>
        <a:bodyPr/>
        <a:lstStyle/>
        <a:p>
          <a:endParaRPr lang="en-US"/>
        </a:p>
      </dgm:t>
    </dgm:pt>
    <dgm:pt modelId="{3240D5CF-3444-914F-A672-B54752A661F0}" type="pres">
      <dgm:prSet presAssocID="{EE3436B7-62B1-314F-8CD8-E23A7CDE3090}" presName="desTx" presStyleLbl="alignAccFollowNode1" presStyleIdx="2" presStyleCnt="4" custAng="17724472" custFlipVert="0" custFlipHor="1" custScaleX="138042" custScaleY="32884" custLinFactNeighborX="2687">
        <dgm:presLayoutVars>
          <dgm:bulletEnabled val="1"/>
        </dgm:presLayoutVars>
      </dgm:prSet>
      <dgm:spPr>
        <a:solidFill>
          <a:srgbClr val="FFFFFF">
            <a:alpha val="90000"/>
          </a:srgbClr>
        </a:solidFill>
        <a:ln>
          <a:solidFill>
            <a:srgbClr val="FFFFFF">
              <a:alpha val="90000"/>
            </a:srgbClr>
          </a:solidFill>
        </a:ln>
      </dgm:spPr>
      <dgm:t>
        <a:bodyPr/>
        <a:lstStyle/>
        <a:p>
          <a:endParaRPr lang="en-US"/>
        </a:p>
      </dgm:t>
    </dgm:pt>
    <dgm:pt modelId="{C26A8AC4-4DAA-9146-B531-B48923792B4B}" type="pres">
      <dgm:prSet presAssocID="{6669F6FD-4399-F44E-A17D-BA6D748C3A30}" presName="space" presStyleCnt="0"/>
      <dgm:spPr/>
      <dgm:t>
        <a:bodyPr/>
        <a:lstStyle/>
        <a:p>
          <a:endParaRPr lang="en-US"/>
        </a:p>
      </dgm:t>
    </dgm:pt>
    <dgm:pt modelId="{A4D32019-3742-B244-B397-901841996262}" type="pres">
      <dgm:prSet presAssocID="{0BA75FC6-1947-5344-857F-19DF53DB7924}" presName="composite" presStyleCnt="0"/>
      <dgm:spPr/>
      <dgm:t>
        <a:bodyPr/>
        <a:lstStyle/>
        <a:p>
          <a:endParaRPr lang="en-US"/>
        </a:p>
      </dgm:t>
    </dgm:pt>
    <dgm:pt modelId="{8EF76011-AF17-744E-9D6F-52B3D7DC67AA}" type="pres">
      <dgm:prSet presAssocID="{0BA75FC6-1947-5344-857F-19DF53DB7924}" presName="parTx" presStyleLbl="alignNode1" presStyleIdx="3" presStyleCnt="4">
        <dgm:presLayoutVars>
          <dgm:chMax val="0"/>
          <dgm:chPref val="0"/>
          <dgm:bulletEnabled val="1"/>
        </dgm:presLayoutVars>
      </dgm:prSet>
      <dgm:spPr/>
      <dgm:t>
        <a:bodyPr/>
        <a:lstStyle/>
        <a:p>
          <a:endParaRPr lang="en-US"/>
        </a:p>
      </dgm:t>
    </dgm:pt>
    <dgm:pt modelId="{0CFBC8E2-C516-E246-9AC0-10B187B2FD9D}" type="pres">
      <dgm:prSet presAssocID="{0BA75FC6-1947-5344-857F-19DF53DB7924}" presName="desTx" presStyleLbl="alignAccFollowNode1" presStyleIdx="3" presStyleCnt="4">
        <dgm:presLayoutVars>
          <dgm:bulletEnabled val="1"/>
        </dgm:presLayoutVars>
      </dgm:prSet>
      <dgm:spPr/>
      <dgm:t>
        <a:bodyPr/>
        <a:lstStyle/>
        <a:p>
          <a:endParaRPr lang="en-US"/>
        </a:p>
      </dgm:t>
    </dgm:pt>
  </dgm:ptLst>
  <dgm:cxnLst>
    <dgm:cxn modelId="{B005747F-9B72-D64A-91B2-14DD95599CA2}" srcId="{0BA75FC6-1947-5344-857F-19DF53DB7924}" destId="{73FECBD6-BD2E-E645-B685-21E386CC6C6D}" srcOrd="2" destOrd="0" parTransId="{39B28C10-00DB-C74A-AA17-7AB781B3E44F}" sibTransId="{195B394C-ACB0-2A44-94DD-6DF79C3132DB}"/>
    <dgm:cxn modelId="{B50CD07B-3240-5E42-B9E8-415F6ECABA73}" type="presOf" srcId="{4672272D-A8E6-FF4E-A15F-22A322E8299B}" destId="{F69A12A3-BBC4-EF42-822B-5A42D7863627}" srcOrd="0" destOrd="0" presId="urn:microsoft.com/office/officeart/2005/8/layout/hList1"/>
    <dgm:cxn modelId="{5D72904F-7FB7-DA41-A5BC-32599F9B06DA}" type="presOf" srcId="{B69B5AF3-4DAD-194C-BDA7-9A1551AE6642}" destId="{0CFBC8E2-C516-E246-9AC0-10B187B2FD9D}" srcOrd="0" destOrd="4" presId="urn:microsoft.com/office/officeart/2005/8/layout/hList1"/>
    <dgm:cxn modelId="{852FE15B-E545-C84F-A60F-4D34ACB4EDE0}" type="presOf" srcId="{D57E804E-C061-4F44-8C4C-25F9B9D6C6FD}" destId="{F69A12A3-BBC4-EF42-822B-5A42D7863627}" srcOrd="0" destOrd="3" presId="urn:microsoft.com/office/officeart/2005/8/layout/hList1"/>
    <dgm:cxn modelId="{AEE2A2AA-0C87-3043-8EDE-FFDBA747BB06}" srcId="{2CE2471B-AF24-EB48-8697-FD9535AB0724}" destId="{B8506869-1665-1347-8867-AD6806EC3AA0}" srcOrd="0" destOrd="0" parTransId="{354B22ED-F232-EA42-9B47-4108148C4B1B}" sibTransId="{349112B1-CEDE-8D4C-BE19-E63B0DE9F952}"/>
    <dgm:cxn modelId="{72FC7D7E-17F9-6A49-A82D-C94307513BA3}" type="presOf" srcId="{AB81EC19-B1F2-2547-A60F-4B5AA19B3269}" destId="{F69A12A3-BBC4-EF42-822B-5A42D7863627}" srcOrd="0" destOrd="1" presId="urn:microsoft.com/office/officeart/2005/8/layout/hList1"/>
    <dgm:cxn modelId="{407108EE-C68C-1348-9530-9014360D8CC8}" srcId="{0BA75FC6-1947-5344-857F-19DF53DB7924}" destId="{2904CF1D-0698-1D4E-9686-9AF6163768C8}" srcOrd="1" destOrd="0" parTransId="{78E47F95-2907-5141-BE2B-F26996CF43C7}" sibTransId="{2260B393-9D19-0C4F-BC92-8957EE5252A0}"/>
    <dgm:cxn modelId="{3D9AEF9D-731A-2F4C-BABD-EF6378A4908E}" type="presOf" srcId="{EE3436B7-62B1-314F-8CD8-E23A7CDE3090}" destId="{616BD57E-F841-6A40-9C94-4EB35B4CC905}" srcOrd="0" destOrd="0" presId="urn:microsoft.com/office/officeart/2005/8/layout/hList1"/>
    <dgm:cxn modelId="{A759AF50-39D0-EB47-9D9C-74272052EA0C}" srcId="{0BA75FC6-1947-5344-857F-19DF53DB7924}" destId="{E2665FD4-9B5B-954C-B2F0-763381A4E8BC}" srcOrd="3" destOrd="0" parTransId="{CA467684-8BC1-D343-ABA3-520FC7FC8168}" sibTransId="{D285431D-46DD-8843-B899-48EC31B3625F}"/>
    <dgm:cxn modelId="{BF665686-D858-6248-B3A2-21146DFEB478}" srcId="{B8506869-1665-1347-8867-AD6806EC3AA0}" destId="{AB81EC19-B1F2-2547-A60F-4B5AA19B3269}" srcOrd="1" destOrd="0" parTransId="{B7463FBE-9949-E747-8D07-8D65D4E2F801}" sibTransId="{D5F915CE-065D-9240-A6EB-3E6D1C414D9F}"/>
    <dgm:cxn modelId="{697565F8-80AD-9148-AC0F-0DCD90656DE8}" srcId="{B8506869-1665-1347-8867-AD6806EC3AA0}" destId="{4672272D-A8E6-FF4E-A15F-22A322E8299B}" srcOrd="0" destOrd="0" parTransId="{24350EE9-B381-B344-AB4F-EE32176F128E}" sibTransId="{5CCAECD3-42C6-2C40-9E83-0B1FA01D3E4B}"/>
    <dgm:cxn modelId="{6793FB49-647C-004C-A78B-88BDA0ECBB80}" srcId="{2CE2471B-AF24-EB48-8697-FD9535AB0724}" destId="{EE3436B7-62B1-314F-8CD8-E23A7CDE3090}" srcOrd="2" destOrd="0" parTransId="{93307E9E-98A8-184C-8229-D227B1B2D86C}" sibTransId="{6669F6FD-4399-F44E-A17D-BA6D748C3A30}"/>
    <dgm:cxn modelId="{497D3D29-15ED-D145-8159-8C30D85D7E9B}" type="presOf" srcId="{73FECBD6-BD2E-E645-B685-21E386CC6C6D}" destId="{0CFBC8E2-C516-E246-9AC0-10B187B2FD9D}" srcOrd="0" destOrd="2" presId="urn:microsoft.com/office/officeart/2005/8/layout/hList1"/>
    <dgm:cxn modelId="{9C2521B1-78B2-1A41-BA0E-06FA0704B68D}" srcId="{76597B8C-314F-F740-80DA-0BCAB43C551C}" destId="{3249387D-6030-4E48-89CF-4C30B02E83A0}" srcOrd="0" destOrd="0" parTransId="{E68976F2-C190-FA4B-8F48-49FBBF67D09F}" sibTransId="{2B1DC998-2BE0-3841-8EB5-17A3534B7FC7}"/>
    <dgm:cxn modelId="{558F3D4C-D268-C446-ADF7-BF01C07FEA93}" type="presOf" srcId="{2CE2471B-AF24-EB48-8697-FD9535AB0724}" destId="{297BC5E0-1289-5B42-AFF3-FD1FFAF5C806}" srcOrd="0" destOrd="0" presId="urn:microsoft.com/office/officeart/2005/8/layout/hList1"/>
    <dgm:cxn modelId="{5BC588F9-92C9-FA48-A4E9-FCB27A02C355}" srcId="{0BA75FC6-1947-5344-857F-19DF53DB7924}" destId="{B69B5AF3-4DAD-194C-BDA7-9A1551AE6642}" srcOrd="4" destOrd="0" parTransId="{125B5080-38C4-884E-B7CC-BB406944DA44}" sibTransId="{EA741D75-341A-2743-88A7-7F6F664C435C}"/>
    <dgm:cxn modelId="{45AA1B76-320E-F244-9BCC-94AE696EFC5E}" type="presOf" srcId="{B47A7EA7-9A64-4B4C-B2C2-CE18095056BA}" destId="{F69A12A3-BBC4-EF42-822B-5A42D7863627}" srcOrd="0" destOrd="2" presId="urn:microsoft.com/office/officeart/2005/8/layout/hList1"/>
    <dgm:cxn modelId="{6B7382B7-29CC-5342-AB79-4A62F553F70C}" srcId="{0BA75FC6-1947-5344-857F-19DF53DB7924}" destId="{8C29B24D-03D6-3A48-A853-D78CCD850D7E}" srcOrd="0" destOrd="0" parTransId="{A5EBCD77-B064-6743-8B8E-2D23F5B41A3A}" sibTransId="{A4F13B03-F46C-4942-9303-51909B453607}"/>
    <dgm:cxn modelId="{3BBDA878-5A0A-B04D-A9FA-72E5337DF141}" type="presOf" srcId="{3249387D-6030-4E48-89CF-4C30B02E83A0}" destId="{F24126D6-4954-034D-B214-CFBDF5B6EA60}" srcOrd="0" destOrd="0" presId="urn:microsoft.com/office/officeart/2005/8/layout/hList1"/>
    <dgm:cxn modelId="{33C66B83-0E77-D34B-8B9F-519E547B0071}" type="presOf" srcId="{8C29B24D-03D6-3A48-A853-D78CCD850D7E}" destId="{0CFBC8E2-C516-E246-9AC0-10B187B2FD9D}" srcOrd="0" destOrd="0" presId="urn:microsoft.com/office/officeart/2005/8/layout/hList1"/>
    <dgm:cxn modelId="{8474DD4E-BE29-1F4B-9AE8-622FFF767424}" srcId="{76597B8C-314F-F740-80DA-0BCAB43C551C}" destId="{29556684-69C4-B742-A02F-8A5AC930A4B4}" srcOrd="1" destOrd="0" parTransId="{6EE3DFFA-F7AB-E947-A4E2-8362D244C919}" sibTransId="{C0C85334-0D69-404A-8C80-C955A1CDEC5F}"/>
    <dgm:cxn modelId="{4D616AB1-3942-8842-B3BE-8A7A2616F816}" srcId="{2CE2471B-AF24-EB48-8697-FD9535AB0724}" destId="{0BA75FC6-1947-5344-857F-19DF53DB7924}" srcOrd="3" destOrd="0" parTransId="{359C649B-20F9-C348-8127-40215843BE8A}" sibTransId="{BB5631D0-E1F1-2740-853B-72F15D82C40B}"/>
    <dgm:cxn modelId="{E9F17825-39DA-0847-9DE0-712B63B5E06F}" srcId="{B8506869-1665-1347-8867-AD6806EC3AA0}" destId="{B47A7EA7-9A64-4B4C-B2C2-CE18095056BA}" srcOrd="2" destOrd="0" parTransId="{E79CAC20-4743-C346-BF17-766018317119}" sibTransId="{D1D1E4CF-220E-554E-A0EC-9845014C1A71}"/>
    <dgm:cxn modelId="{1CBDCD34-6E40-5747-A3C9-E245ED3A11EC}" srcId="{B8506869-1665-1347-8867-AD6806EC3AA0}" destId="{D57E804E-C061-4F44-8C4C-25F9B9D6C6FD}" srcOrd="3" destOrd="0" parTransId="{DF905EEA-8913-4946-A75B-1ADE6791D399}" sibTransId="{42780F50-9FD0-0148-9C06-A2899A1BBFDA}"/>
    <dgm:cxn modelId="{D1FBE843-E39C-9C4D-A2CA-D8655E33F99D}" type="presOf" srcId="{0BA75FC6-1947-5344-857F-19DF53DB7924}" destId="{8EF76011-AF17-744E-9D6F-52B3D7DC67AA}" srcOrd="0" destOrd="0" presId="urn:microsoft.com/office/officeart/2005/8/layout/hList1"/>
    <dgm:cxn modelId="{76BF9786-EB6D-5649-9EE8-7A0949B4BCF4}" type="presOf" srcId="{76597B8C-314F-F740-80DA-0BCAB43C551C}" destId="{883729BC-5912-5D4B-BB40-DED62B5B5659}" srcOrd="0" destOrd="0" presId="urn:microsoft.com/office/officeart/2005/8/layout/hList1"/>
    <dgm:cxn modelId="{4AB6D0C2-4B95-0843-BFFE-44D8A26AEDC7}" type="presOf" srcId="{29556684-69C4-B742-A02F-8A5AC930A4B4}" destId="{F24126D6-4954-034D-B214-CFBDF5B6EA60}" srcOrd="0" destOrd="1" presId="urn:microsoft.com/office/officeart/2005/8/layout/hList1"/>
    <dgm:cxn modelId="{2F33553D-9F9B-C941-BDD1-F14264DBFE33}" type="presOf" srcId="{B8506869-1665-1347-8867-AD6806EC3AA0}" destId="{963EF9F5-416F-5B4F-A2EE-9A31339B67D4}" srcOrd="0" destOrd="0" presId="urn:microsoft.com/office/officeart/2005/8/layout/hList1"/>
    <dgm:cxn modelId="{A9CBB33C-ADA7-6F48-965A-9E3C49D42565}" type="presOf" srcId="{2904CF1D-0698-1D4E-9686-9AF6163768C8}" destId="{0CFBC8E2-C516-E246-9AC0-10B187B2FD9D}" srcOrd="0" destOrd="1" presId="urn:microsoft.com/office/officeart/2005/8/layout/hList1"/>
    <dgm:cxn modelId="{F421E3C4-CA33-BE41-8FFD-826DD0CE8127}" type="presOf" srcId="{E2665FD4-9B5B-954C-B2F0-763381A4E8BC}" destId="{0CFBC8E2-C516-E246-9AC0-10B187B2FD9D}" srcOrd="0" destOrd="3" presId="urn:microsoft.com/office/officeart/2005/8/layout/hList1"/>
    <dgm:cxn modelId="{3BCD0431-8888-E149-801E-C9200CD0A01B}" srcId="{2CE2471B-AF24-EB48-8697-FD9535AB0724}" destId="{76597B8C-314F-F740-80DA-0BCAB43C551C}" srcOrd="1" destOrd="0" parTransId="{CCFABBB3-7B72-E04D-A095-82A8996F46AA}" sibTransId="{B2ED79CC-ADBB-6245-9FBC-41710F1AB586}"/>
    <dgm:cxn modelId="{4E66DFCC-38DB-3144-9B35-D60CE928FBB9}" type="presParOf" srcId="{297BC5E0-1289-5B42-AFF3-FD1FFAF5C806}" destId="{55130C2F-DB90-FB4A-874A-BA14911CAF37}" srcOrd="0" destOrd="0" presId="urn:microsoft.com/office/officeart/2005/8/layout/hList1"/>
    <dgm:cxn modelId="{B00428A8-9456-B641-BCB3-76628C4E05A7}" type="presParOf" srcId="{55130C2F-DB90-FB4A-874A-BA14911CAF37}" destId="{963EF9F5-416F-5B4F-A2EE-9A31339B67D4}" srcOrd="0" destOrd="0" presId="urn:microsoft.com/office/officeart/2005/8/layout/hList1"/>
    <dgm:cxn modelId="{806C8F14-663C-0A4A-9C58-21C18C7DA659}" type="presParOf" srcId="{55130C2F-DB90-FB4A-874A-BA14911CAF37}" destId="{F69A12A3-BBC4-EF42-822B-5A42D7863627}" srcOrd="1" destOrd="0" presId="urn:microsoft.com/office/officeart/2005/8/layout/hList1"/>
    <dgm:cxn modelId="{7C555B3D-4ADF-AB41-9944-18C05DFF9247}" type="presParOf" srcId="{297BC5E0-1289-5B42-AFF3-FD1FFAF5C806}" destId="{025BF317-7640-C14A-B2FF-8D9C8C95DF5E}" srcOrd="1" destOrd="0" presId="urn:microsoft.com/office/officeart/2005/8/layout/hList1"/>
    <dgm:cxn modelId="{FD266DE4-5604-4044-91B4-E94176F299B4}" type="presParOf" srcId="{297BC5E0-1289-5B42-AFF3-FD1FFAF5C806}" destId="{2A62023A-A500-9645-932F-646BE7F1A0CB}" srcOrd="2" destOrd="0" presId="urn:microsoft.com/office/officeart/2005/8/layout/hList1"/>
    <dgm:cxn modelId="{7BE6AF29-BE0A-464B-9E7E-0D622278B514}" type="presParOf" srcId="{2A62023A-A500-9645-932F-646BE7F1A0CB}" destId="{883729BC-5912-5D4B-BB40-DED62B5B5659}" srcOrd="0" destOrd="0" presId="urn:microsoft.com/office/officeart/2005/8/layout/hList1"/>
    <dgm:cxn modelId="{C535A556-F0C5-2649-9F86-16AFD4890BEE}" type="presParOf" srcId="{2A62023A-A500-9645-932F-646BE7F1A0CB}" destId="{F24126D6-4954-034D-B214-CFBDF5B6EA60}" srcOrd="1" destOrd="0" presId="urn:microsoft.com/office/officeart/2005/8/layout/hList1"/>
    <dgm:cxn modelId="{60B92F21-8489-CA43-B5E7-DC008E81E497}" type="presParOf" srcId="{297BC5E0-1289-5B42-AFF3-FD1FFAF5C806}" destId="{BDCE9994-8ED0-B440-B270-386FF8C6B765}" srcOrd="3" destOrd="0" presId="urn:microsoft.com/office/officeart/2005/8/layout/hList1"/>
    <dgm:cxn modelId="{F8311B31-ECAF-C948-AF76-E5625695C70E}" type="presParOf" srcId="{297BC5E0-1289-5B42-AFF3-FD1FFAF5C806}" destId="{08FB7203-2B28-2740-A50F-287D02ABAC9A}" srcOrd="4" destOrd="0" presId="urn:microsoft.com/office/officeart/2005/8/layout/hList1"/>
    <dgm:cxn modelId="{67B472A5-738B-2B4B-A0CB-DBC8AB743A20}" type="presParOf" srcId="{08FB7203-2B28-2740-A50F-287D02ABAC9A}" destId="{616BD57E-F841-6A40-9C94-4EB35B4CC905}" srcOrd="0" destOrd="0" presId="urn:microsoft.com/office/officeart/2005/8/layout/hList1"/>
    <dgm:cxn modelId="{7D581838-C712-4E48-976E-E8CF573CBF62}" type="presParOf" srcId="{08FB7203-2B28-2740-A50F-287D02ABAC9A}" destId="{3240D5CF-3444-914F-A672-B54752A661F0}" srcOrd="1" destOrd="0" presId="urn:microsoft.com/office/officeart/2005/8/layout/hList1"/>
    <dgm:cxn modelId="{3B5838B5-E6CF-1C40-AF32-CD31EA49A24E}" type="presParOf" srcId="{297BC5E0-1289-5B42-AFF3-FD1FFAF5C806}" destId="{C26A8AC4-4DAA-9146-B531-B48923792B4B}" srcOrd="5" destOrd="0" presId="urn:microsoft.com/office/officeart/2005/8/layout/hList1"/>
    <dgm:cxn modelId="{FECF6F4E-AB65-6E49-B664-2E53F1280053}" type="presParOf" srcId="{297BC5E0-1289-5B42-AFF3-FD1FFAF5C806}" destId="{A4D32019-3742-B244-B397-901841996262}" srcOrd="6" destOrd="0" presId="urn:microsoft.com/office/officeart/2005/8/layout/hList1"/>
    <dgm:cxn modelId="{F95FCCB3-6211-B24A-8127-A7A60A0B4F71}" type="presParOf" srcId="{A4D32019-3742-B244-B397-901841996262}" destId="{8EF76011-AF17-744E-9D6F-52B3D7DC67AA}" srcOrd="0" destOrd="0" presId="urn:microsoft.com/office/officeart/2005/8/layout/hList1"/>
    <dgm:cxn modelId="{80307078-3C1B-C246-AB0A-9949CCF3C93A}" type="presParOf" srcId="{A4D32019-3742-B244-B397-901841996262}" destId="{0CFBC8E2-C516-E246-9AC0-10B187B2FD9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0.7963</cdr:x>
      <cdr:y>0.4097</cdr:y>
    </cdr:from>
    <cdr:to>
      <cdr:x>1</cdr:x>
      <cdr:y>0.48456</cdr:y>
    </cdr:to>
    <cdr:sp macro="" textlink="">
      <cdr:nvSpPr>
        <cdr:cNvPr id="2" name="TextBox 2"/>
        <cdr:cNvSpPr txBox="1"/>
      </cdr:nvSpPr>
      <cdr:spPr>
        <a:xfrm xmlns:a="http://schemas.openxmlformats.org/drawingml/2006/main">
          <a:off x="6306696" y="2021169"/>
          <a:ext cx="1613304"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smtClean="0">
              <a:cs typeface="Arial" pitchFamily="34" charset="0"/>
            </a:rPr>
            <a:t>World</a:t>
          </a:r>
          <a:endParaRPr lang="en-US" sz="1800" b="1" dirty="0">
            <a:cs typeface="Arial" pitchFamily="34" charset="0"/>
          </a:endParaRPr>
        </a:p>
      </cdr:txBody>
    </cdr:sp>
  </cdr:relSizeAnchor>
  <cdr:relSizeAnchor xmlns:cdr="http://schemas.openxmlformats.org/drawingml/2006/chartDrawing">
    <cdr:from>
      <cdr:x>0.58171</cdr:x>
      <cdr:y>0.0736</cdr:y>
    </cdr:from>
    <cdr:to>
      <cdr:x>0.82611</cdr:x>
      <cdr:y>0.20461</cdr:y>
    </cdr:to>
    <cdr:sp macro="" textlink="">
      <cdr:nvSpPr>
        <cdr:cNvPr id="3" name="TextBox 2"/>
        <cdr:cNvSpPr txBox="1"/>
      </cdr:nvSpPr>
      <cdr:spPr>
        <a:xfrm xmlns:a="http://schemas.openxmlformats.org/drawingml/2006/main">
          <a:off x="4607169" y="363097"/>
          <a:ext cx="1935622"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smtClean="0">
              <a:solidFill>
                <a:schemeClr val="accent1"/>
              </a:solidFill>
              <a:cs typeface="Arial" pitchFamily="34" charset="0"/>
            </a:rPr>
            <a:t>European</a:t>
          </a:r>
          <a:r>
            <a:rPr lang="en-US" sz="1800" b="1" baseline="0" dirty="0" smtClean="0">
              <a:solidFill>
                <a:schemeClr val="accent1"/>
              </a:solidFill>
              <a:cs typeface="Arial" pitchFamily="34" charset="0"/>
            </a:rPr>
            <a:t> Union Countries</a:t>
          </a:r>
          <a:endParaRPr lang="en-US" sz="1800" b="1" dirty="0">
            <a:solidFill>
              <a:schemeClr val="accent1"/>
            </a:solidFill>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0.42515</cdr:x>
      <cdr:y>0.88101</cdr:y>
    </cdr:from>
    <cdr:to>
      <cdr:x>0.62886</cdr:x>
      <cdr:y>0.96289</cdr:y>
    </cdr:to>
    <cdr:sp macro="" textlink="">
      <cdr:nvSpPr>
        <cdr:cNvPr id="3" name="TextBox 2"/>
        <cdr:cNvSpPr txBox="1"/>
      </cdr:nvSpPr>
      <cdr:spPr>
        <a:xfrm xmlns:a="http://schemas.openxmlformats.org/drawingml/2006/main">
          <a:off x="3555508" y="4304901"/>
          <a:ext cx="1703617"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b="1" dirty="0" smtClean="0">
              <a:cs typeface="Arial" pitchFamily="34" charset="0"/>
            </a:rPr>
            <a:t>United States</a:t>
          </a:r>
          <a:endParaRPr lang="en-US" sz="2000" b="1" dirty="0">
            <a:cs typeface="Arial" pitchFamily="34" charset="0"/>
          </a:endParaRPr>
        </a:p>
      </cdr:txBody>
    </cdr:sp>
  </cdr:relSizeAnchor>
  <cdr:relSizeAnchor xmlns:cdr="http://schemas.openxmlformats.org/drawingml/2006/chartDrawing">
    <cdr:from>
      <cdr:x>0.66821</cdr:x>
      <cdr:y>0.12256</cdr:y>
    </cdr:from>
    <cdr:to>
      <cdr:x>0.87191</cdr:x>
      <cdr:y>0.20444</cdr:y>
    </cdr:to>
    <cdr:sp macro="" textlink="">
      <cdr:nvSpPr>
        <cdr:cNvPr id="4" name="TextBox 2"/>
        <cdr:cNvSpPr txBox="1"/>
      </cdr:nvSpPr>
      <cdr:spPr>
        <a:xfrm xmlns:a="http://schemas.openxmlformats.org/drawingml/2006/main">
          <a:off x="5588207" y="598868"/>
          <a:ext cx="1703533"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b="1" dirty="0" smtClean="0">
              <a:cs typeface="Arial" pitchFamily="34" charset="0"/>
            </a:rPr>
            <a:t>Euro Area</a:t>
          </a:r>
          <a:endParaRPr lang="en-US" sz="2000" b="1" dirty="0">
            <a:cs typeface="Arial" pitchFamily="34" charset="0"/>
          </a:endParaRPr>
        </a:p>
      </cdr:txBody>
    </cdr:sp>
  </cdr:relSizeAnchor>
  <cdr:relSizeAnchor xmlns:cdr="http://schemas.openxmlformats.org/drawingml/2006/chartDrawing">
    <cdr:from>
      <cdr:x>0.7909</cdr:x>
      <cdr:y>0.82189</cdr:y>
    </cdr:from>
    <cdr:to>
      <cdr:x>0.9946</cdr:x>
      <cdr:y>0.96676</cdr:y>
    </cdr:to>
    <cdr:sp macro="" textlink="">
      <cdr:nvSpPr>
        <cdr:cNvPr id="5" name="TextBox 2"/>
        <cdr:cNvSpPr txBox="1"/>
      </cdr:nvSpPr>
      <cdr:spPr>
        <a:xfrm xmlns:a="http://schemas.openxmlformats.org/drawingml/2006/main">
          <a:off x="6614257" y="4016022"/>
          <a:ext cx="1703533" cy="70788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2000" b="1" dirty="0" smtClean="0">
              <a:solidFill>
                <a:schemeClr val="accent1"/>
              </a:solidFill>
              <a:cs typeface="Arial" pitchFamily="34" charset="0"/>
            </a:rPr>
            <a:t>United Kingdom</a:t>
          </a:r>
          <a:endParaRPr lang="en-US" sz="2000" b="1" dirty="0">
            <a:solidFill>
              <a:schemeClr val="accent1"/>
            </a:solidFill>
            <a:cs typeface="Arial"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0CA90C7-2C21-9F42-AFE5-30AF5ADE45B5}"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4B4387-1273-A442-AA64-4B8100F8B9AD}" type="slidenum">
              <a:rPr lang="en-US" smtClean="0"/>
              <a:t>‹Nr.›</a:t>
            </a:fld>
            <a:endParaRPr lang="en-US"/>
          </a:p>
        </p:txBody>
      </p:sp>
    </p:spTree>
    <p:extLst>
      <p:ext uri="{BB962C8B-B14F-4D97-AF65-F5344CB8AC3E}">
        <p14:creationId xmlns:p14="http://schemas.microsoft.com/office/powerpoint/2010/main" val="269877455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295EBD-7565-F243-983C-99FF1B298AF8}"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0003FD-D1AE-BE4E-92D8-809D0991D230}" type="slidenum">
              <a:rPr lang="en-US" smtClean="0"/>
              <a:t>‹Nr.›</a:t>
            </a:fld>
            <a:endParaRPr lang="en-US"/>
          </a:p>
        </p:txBody>
      </p:sp>
    </p:spTree>
    <p:extLst>
      <p:ext uri="{BB962C8B-B14F-4D97-AF65-F5344CB8AC3E}">
        <p14:creationId xmlns:p14="http://schemas.microsoft.com/office/powerpoint/2010/main" val="429108539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Chapter 14</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25150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14</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Definition</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14</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14</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67799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Chapter 14</a:t>
            </a:r>
            <a:endParaRPr lang="de-DE"/>
          </a:p>
        </p:txBody>
      </p:sp>
      <p:sp>
        <p:nvSpPr>
          <p:cNvPr id="9" name="Foliennummernplatzhalter 8"/>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00474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743965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Chapter 14</a:t>
            </a:r>
            <a:endParaRPr lang="de-DE"/>
          </a:p>
        </p:txBody>
      </p:sp>
      <p:sp>
        <p:nvSpPr>
          <p:cNvPr id="4" name="Foliennummernplatzhalter 3"/>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149117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14</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453585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14</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609877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14</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84308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14</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dirty="0"/>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Chapter 14</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DD67E-A379-844E-9AB1-95D2EC404AD8}" type="slidenum">
              <a:rPr lang="de-DE" smtClean="0"/>
              <a:t>‹Nr.›</a:t>
            </a:fld>
            <a:endParaRPr lang="de-DE" dirty="0"/>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4427220"/>
            <a:ext cx="3611881" cy="1935893"/>
          </a:xfrm>
        </p:spPr>
        <p:txBody>
          <a:bodyPr>
            <a:noAutofit/>
          </a:bodyPr>
          <a:lstStyle/>
          <a:p>
            <a:r>
              <a:rPr lang="en-US" sz="4000" dirty="0" smtClean="0"/>
              <a:t>International Linkages and Economic Policy</a:t>
            </a:r>
            <a:endParaRPr lang="en-US" sz="4000" dirty="0"/>
          </a:p>
        </p:txBody>
      </p:sp>
      <p:sp>
        <p:nvSpPr>
          <p:cNvPr id="3" name="Untertitel 2"/>
          <p:cNvSpPr>
            <a:spLocks noGrp="1"/>
          </p:cNvSpPr>
          <p:nvPr>
            <p:ph type="subTitle" idx="1"/>
          </p:nvPr>
        </p:nvSpPr>
        <p:spPr>
          <a:xfrm>
            <a:off x="685798" y="3726181"/>
            <a:ext cx="3611881" cy="2141220"/>
          </a:xfrm>
        </p:spPr>
        <p:txBody>
          <a:bodyPr/>
          <a:lstStyle/>
          <a:p>
            <a:r>
              <a:rPr lang="en-US" dirty="0" smtClean="0"/>
              <a:t>Chapter 14</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2687717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Macroeconomics in a Global Context</a:t>
            </a:r>
          </a:p>
          <a:p>
            <a:pPr marL="514350" indent="-514350">
              <a:buFont typeface="+mj-lt"/>
              <a:buAutoNum type="arabicPeriod"/>
            </a:pPr>
            <a:r>
              <a:rPr lang="en-US" dirty="0" smtClean="0"/>
              <a:t>The Trade Balance: Completing the Picture</a:t>
            </a:r>
          </a:p>
          <a:p>
            <a:pPr marL="514350" indent="-514350">
              <a:buFont typeface="+mj-lt"/>
              <a:buAutoNum type="arabicPeriod"/>
            </a:pPr>
            <a:r>
              <a:rPr lang="en-US" dirty="0" smtClean="0"/>
              <a:t>International Finance</a:t>
            </a:r>
          </a:p>
          <a:p>
            <a:pPr marL="514350" indent="-514350">
              <a:buFont typeface="+mj-lt"/>
              <a:buAutoNum type="arabicPeriod"/>
            </a:pPr>
            <a:r>
              <a:rPr lang="en-US" dirty="0" smtClean="0"/>
              <a:t>Macroeconomics in an Open Economy</a:t>
            </a:r>
          </a:p>
          <a:p>
            <a:pPr marL="514350" indent="-514350">
              <a:buFont typeface="+mj-lt"/>
              <a:buAutoNum type="arabicPeriod"/>
            </a:pPr>
            <a:r>
              <a:rPr lang="en-US" dirty="0" smtClean="0"/>
              <a:t>International Financial Institutions</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a:t>
            </a:fld>
            <a:endParaRPr lang="de-DE"/>
          </a:p>
        </p:txBody>
      </p:sp>
    </p:spTree>
    <p:extLst>
      <p:ext uri="{BB962C8B-B14F-4D97-AF65-F5344CB8AC3E}">
        <p14:creationId xmlns:p14="http://schemas.microsoft.com/office/powerpoint/2010/main" val="112008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Learning goals</a:t>
            </a:r>
          </a:p>
        </p:txBody>
      </p:sp>
      <p:sp>
        <p:nvSpPr>
          <p:cNvPr id="3" name="Inhaltsplatzhalter 2"/>
          <p:cNvSpPr>
            <a:spLocks noGrp="1"/>
          </p:cNvSpPr>
          <p:nvPr>
            <p:ph idx="1"/>
          </p:nvPr>
        </p:nvSpPr>
        <p:spPr/>
        <p:txBody>
          <a:bodyPr>
            <a:normAutofit fontScale="70000" lnSpcReduction="20000"/>
          </a:bodyPr>
          <a:lstStyle/>
          <a:p>
            <a:r>
              <a:rPr lang="en-US" dirty="0"/>
              <a:t>After today’s lecture, you will be able to:</a:t>
            </a:r>
          </a:p>
          <a:p>
            <a:pPr lvl="1"/>
            <a:r>
              <a:rPr lang="en-US" dirty="0"/>
              <a:t>Describe various ways in which national economies are economically interconnected.</a:t>
            </a:r>
            <a:endParaRPr lang="de-DE" dirty="0"/>
          </a:p>
          <a:p>
            <a:pPr lvl="1"/>
            <a:r>
              <a:rPr lang="en-US" dirty="0" smtClean="0"/>
              <a:t>Understand </a:t>
            </a:r>
            <a:r>
              <a:rPr lang="en-US" dirty="0"/>
              <a:t>the major policy tools countries have used to manage the degree of “openness” of their economies.</a:t>
            </a:r>
            <a:endParaRPr lang="de-DE" dirty="0"/>
          </a:p>
          <a:p>
            <a:pPr lvl="1"/>
            <a:r>
              <a:rPr lang="en-US" dirty="0" smtClean="0"/>
              <a:t>Describe </a:t>
            </a:r>
            <a:r>
              <a:rPr lang="en-US" dirty="0"/>
              <a:t>major recent developments in the volume of international trade and financial flows.</a:t>
            </a:r>
            <a:endParaRPr lang="de-DE" dirty="0"/>
          </a:p>
          <a:p>
            <a:pPr lvl="1"/>
            <a:r>
              <a:rPr lang="en-US" dirty="0" smtClean="0"/>
              <a:t>Explain </a:t>
            </a:r>
            <a:r>
              <a:rPr lang="en-US" dirty="0"/>
              <a:t>the macroeconomic impact of imports and exports using the circular flow model.</a:t>
            </a:r>
            <a:endParaRPr lang="de-DE" dirty="0"/>
          </a:p>
          <a:p>
            <a:pPr lvl="1"/>
            <a:r>
              <a:rPr lang="en-US" dirty="0" smtClean="0"/>
              <a:t>Understand </a:t>
            </a:r>
            <a:r>
              <a:rPr lang="en-US" dirty="0"/>
              <a:t>basic principles of international finance.</a:t>
            </a:r>
            <a:endParaRPr lang="de-DE" dirty="0"/>
          </a:p>
          <a:p>
            <a:pPr lvl="1"/>
            <a:r>
              <a:rPr lang="en-US" dirty="0" smtClean="0"/>
              <a:t>Understand </a:t>
            </a:r>
            <a:r>
              <a:rPr lang="en-US" dirty="0"/>
              <a:t>the implications of “openness” for monetary policy.</a:t>
            </a:r>
            <a:endParaRPr lang="de-DE" dirty="0"/>
          </a:p>
          <a:p>
            <a:pPr lvl="1"/>
            <a:r>
              <a:rPr lang="en-US" dirty="0" smtClean="0"/>
              <a:t>Identity </a:t>
            </a:r>
            <a:r>
              <a:rPr lang="en-US" dirty="0"/>
              <a:t>important international institutions concerned with trade and finance.</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a:t>
            </a:fld>
            <a:endParaRPr lang="de-DE"/>
          </a:p>
        </p:txBody>
      </p:sp>
    </p:spTree>
    <p:extLst>
      <p:ext uri="{BB962C8B-B14F-4D97-AF65-F5344CB8AC3E}">
        <p14:creationId xmlns:p14="http://schemas.microsoft.com/office/powerpoint/2010/main" val="366967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Macroeconomics in a Global Context</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47317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Economic</a:t>
            </a:r>
            <a:r>
              <a:rPr lang="de-DE" dirty="0"/>
              <a:t> </a:t>
            </a:r>
            <a:r>
              <a:rPr lang="de-DE" dirty="0" err="1"/>
              <a:t>linkages</a:t>
            </a:r>
            <a:r>
              <a:rPr lang="de-DE" dirty="0"/>
              <a:t> </a:t>
            </a:r>
            <a:r>
              <a:rPr lang="de-DE" dirty="0" err="1"/>
              <a:t>among</a:t>
            </a:r>
            <a:r>
              <a:rPr lang="de-DE" dirty="0"/>
              <a:t> countries </a:t>
            </a:r>
            <a:r>
              <a:rPr lang="de-DE" dirty="0" err="1"/>
              <a:t>can</a:t>
            </a:r>
            <a:r>
              <a:rPr lang="de-DE" dirty="0"/>
              <a:t> </a:t>
            </a:r>
            <a:r>
              <a:rPr lang="de-DE" dirty="0" err="1"/>
              <a:t>take</a:t>
            </a:r>
            <a:r>
              <a:rPr lang="de-DE" dirty="0"/>
              <a:t> </a:t>
            </a:r>
            <a:r>
              <a:rPr lang="de-DE" dirty="0" err="1"/>
              <a:t>many</a:t>
            </a:r>
            <a:r>
              <a:rPr lang="de-DE" dirty="0"/>
              <a:t> </a:t>
            </a:r>
            <a:r>
              <a:rPr lang="de-DE" dirty="0" err="1"/>
              <a:t>forms</a:t>
            </a:r>
            <a:r>
              <a:rPr lang="de-DE" dirty="0"/>
              <a:t> </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a:t>
            </a:fld>
            <a:endParaRPr lang="de-DE"/>
          </a:p>
        </p:txBody>
      </p:sp>
      <p:grpSp>
        <p:nvGrpSpPr>
          <p:cNvPr id="21" name="Gruppierung 20"/>
          <p:cNvGrpSpPr/>
          <p:nvPr/>
        </p:nvGrpSpPr>
        <p:grpSpPr>
          <a:xfrm>
            <a:off x="2340782" y="1798309"/>
            <a:ext cx="4127543" cy="3524404"/>
            <a:chOff x="1765257" y="1487863"/>
            <a:chExt cx="4127543" cy="3524404"/>
          </a:xfrm>
        </p:grpSpPr>
        <p:cxnSp>
          <p:nvCxnSpPr>
            <p:cNvPr id="9" name="Gerade Verbindung 8"/>
            <p:cNvCxnSpPr/>
            <p:nvPr/>
          </p:nvCxnSpPr>
          <p:spPr>
            <a:xfrm flipV="1">
              <a:off x="2355135" y="3377378"/>
              <a:ext cx="2911340" cy="1"/>
            </a:xfrm>
            <a:prstGeom prst="line">
              <a:avLst/>
            </a:prstGeom>
            <a:ln w="38100" cmpd="sng">
              <a:solidFill>
                <a:srgbClr val="4BACC6"/>
              </a:solidFill>
            </a:ln>
            <a:effectLst/>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2540000" y="1947333"/>
              <a:ext cx="2523067" cy="897467"/>
            </a:xfrm>
            <a:prstGeom prst="ellipse">
              <a:avLst/>
            </a:prstGeom>
            <a:noFill/>
            <a:ln w="57150" cmpd="sng">
              <a:solidFill>
                <a:srgbClr val="4BAC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7" name="Oval 6"/>
            <p:cNvSpPr/>
            <p:nvPr/>
          </p:nvSpPr>
          <p:spPr>
            <a:xfrm>
              <a:off x="3335866" y="2099733"/>
              <a:ext cx="924337" cy="2489200"/>
            </a:xfrm>
            <a:prstGeom prst="ellipse">
              <a:avLst/>
            </a:prstGeom>
            <a:noFill/>
            <a:ln w="57150" cmpd="sng">
              <a:solidFill>
                <a:srgbClr val="4BAC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 name="Oval 12"/>
            <p:cNvSpPr/>
            <p:nvPr/>
          </p:nvSpPr>
          <p:spPr>
            <a:xfrm>
              <a:off x="2540000" y="3951815"/>
              <a:ext cx="2523067" cy="897467"/>
            </a:xfrm>
            <a:prstGeom prst="ellipse">
              <a:avLst/>
            </a:prstGeom>
            <a:noFill/>
            <a:ln w="57150" cmpd="sng">
              <a:solidFill>
                <a:srgbClr val="4BAC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6" name="Oval 5"/>
            <p:cNvSpPr/>
            <p:nvPr/>
          </p:nvSpPr>
          <p:spPr>
            <a:xfrm>
              <a:off x="2540000" y="2099733"/>
              <a:ext cx="2523067" cy="2489200"/>
            </a:xfrm>
            <a:prstGeom prst="ellipse">
              <a:avLst/>
            </a:prstGeom>
            <a:noFill/>
            <a:ln w="57150" cmpd="sng">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6" name="Gleichschenkliges Dreieck 15"/>
            <p:cNvSpPr/>
            <p:nvPr/>
          </p:nvSpPr>
          <p:spPr>
            <a:xfrm rot="3565667">
              <a:off x="2541231" y="1321230"/>
              <a:ext cx="741982" cy="1452189"/>
            </a:xfrm>
            <a:prstGeom prst="triangle">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7" name="Rechteck 16"/>
            <p:cNvSpPr/>
            <p:nvPr/>
          </p:nvSpPr>
          <p:spPr>
            <a:xfrm>
              <a:off x="3017840" y="1487863"/>
              <a:ext cx="1554160" cy="53693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8" name="Rechteck 17"/>
            <p:cNvSpPr/>
            <p:nvPr/>
          </p:nvSpPr>
          <p:spPr>
            <a:xfrm>
              <a:off x="2240902" y="4707467"/>
              <a:ext cx="3651898" cy="3048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9" name="Gleichschenkliges Dreieck 18"/>
            <p:cNvSpPr/>
            <p:nvPr/>
          </p:nvSpPr>
          <p:spPr>
            <a:xfrm>
              <a:off x="4546600" y="4041009"/>
              <a:ext cx="1032933" cy="755652"/>
            </a:xfrm>
            <a:prstGeom prst="triangle">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0" name="Gleichschenkliges Dreieck 19"/>
            <p:cNvSpPr/>
            <p:nvPr/>
          </p:nvSpPr>
          <p:spPr>
            <a:xfrm>
              <a:off x="1765257" y="3800824"/>
              <a:ext cx="1252583" cy="1060452"/>
            </a:xfrm>
            <a:prstGeom prst="triangle">
              <a:avLst>
                <a:gd name="adj" fmla="val 51254"/>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
        <p:nvSpPr>
          <p:cNvPr id="15" name="Gleichschenkliges Dreieck 14"/>
          <p:cNvSpPr/>
          <p:nvPr/>
        </p:nvSpPr>
        <p:spPr>
          <a:xfrm rot="2819437">
            <a:off x="4549421" y="1546247"/>
            <a:ext cx="1951120" cy="1064882"/>
          </a:xfrm>
          <a:prstGeom prst="triangle">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3" name="Rechteck 22"/>
          <p:cNvSpPr/>
          <p:nvPr/>
        </p:nvSpPr>
        <p:spPr>
          <a:xfrm>
            <a:off x="0" y="1674130"/>
            <a:ext cx="3796607" cy="595035"/>
          </a:xfrm>
          <a:prstGeom prst="rect">
            <a:avLst/>
          </a:prstGeom>
        </p:spPr>
        <p:txBody>
          <a:bodyPr wrap="none">
            <a:spAutoFit/>
          </a:bodyPr>
          <a:lstStyle/>
          <a:p>
            <a:pPr lvl="1">
              <a:lnSpc>
                <a:spcPct val="120000"/>
              </a:lnSpc>
            </a:pPr>
            <a:r>
              <a:rPr lang="de-DE" sz="2800" dirty="0" smtClean="0"/>
              <a:t>international </a:t>
            </a:r>
            <a:r>
              <a:rPr lang="de-DE" sz="2800" dirty="0" err="1" smtClean="0"/>
              <a:t>trade</a:t>
            </a:r>
            <a:r>
              <a:rPr lang="de-DE" sz="2800" dirty="0" smtClean="0"/>
              <a:t> </a:t>
            </a:r>
            <a:r>
              <a:rPr lang="de-DE" sz="2800" dirty="0" err="1" smtClean="0"/>
              <a:t>flows</a:t>
            </a:r>
            <a:endParaRPr lang="de-DE" sz="2800" dirty="0"/>
          </a:p>
        </p:txBody>
      </p:sp>
      <p:sp>
        <p:nvSpPr>
          <p:cNvPr id="24" name="Rechteck 23"/>
          <p:cNvSpPr/>
          <p:nvPr/>
        </p:nvSpPr>
        <p:spPr>
          <a:xfrm>
            <a:off x="4123903" y="1172405"/>
            <a:ext cx="4089581" cy="595035"/>
          </a:xfrm>
          <a:prstGeom prst="rect">
            <a:avLst/>
          </a:prstGeom>
        </p:spPr>
        <p:txBody>
          <a:bodyPr wrap="none">
            <a:spAutoFit/>
          </a:bodyPr>
          <a:lstStyle/>
          <a:p>
            <a:pPr lvl="1">
              <a:lnSpc>
                <a:spcPct val="120000"/>
              </a:lnSpc>
            </a:pPr>
            <a:r>
              <a:rPr lang="de-DE" sz="2800" dirty="0" smtClean="0"/>
              <a:t>international </a:t>
            </a:r>
            <a:r>
              <a:rPr lang="de-DE" sz="2800" dirty="0" err="1" smtClean="0"/>
              <a:t>income</a:t>
            </a:r>
            <a:r>
              <a:rPr lang="de-DE" sz="2800" dirty="0" smtClean="0"/>
              <a:t> </a:t>
            </a:r>
            <a:r>
              <a:rPr lang="de-DE" sz="2800" dirty="0" err="1"/>
              <a:t>flows</a:t>
            </a:r>
            <a:endParaRPr lang="de-DE" sz="2800" dirty="0"/>
          </a:p>
        </p:txBody>
      </p:sp>
      <p:sp>
        <p:nvSpPr>
          <p:cNvPr id="25" name="Rechteck 24"/>
          <p:cNvSpPr/>
          <p:nvPr/>
        </p:nvSpPr>
        <p:spPr>
          <a:xfrm>
            <a:off x="6044991" y="2058660"/>
            <a:ext cx="3099009" cy="1629164"/>
          </a:xfrm>
          <a:prstGeom prst="rect">
            <a:avLst/>
          </a:prstGeom>
        </p:spPr>
        <p:txBody>
          <a:bodyPr wrap="square">
            <a:spAutoFit/>
          </a:bodyPr>
          <a:lstStyle/>
          <a:p>
            <a:pPr lvl="1" algn="ctr">
              <a:lnSpc>
                <a:spcPct val="120000"/>
              </a:lnSpc>
            </a:pPr>
            <a:r>
              <a:rPr lang="de-DE" sz="2800" dirty="0" smtClean="0"/>
              <a:t>international </a:t>
            </a:r>
            <a:r>
              <a:rPr lang="de-DE" sz="2800" dirty="0" err="1" smtClean="0"/>
              <a:t>transactions</a:t>
            </a:r>
            <a:r>
              <a:rPr lang="de-DE" sz="2800" dirty="0" smtClean="0"/>
              <a:t/>
            </a:r>
            <a:br>
              <a:rPr lang="de-DE" sz="2800" dirty="0" smtClean="0"/>
            </a:br>
            <a:r>
              <a:rPr lang="de-DE" sz="2800" dirty="0" smtClean="0"/>
              <a:t> </a:t>
            </a:r>
            <a:r>
              <a:rPr lang="de-DE" sz="2800" dirty="0"/>
              <a:t>in </a:t>
            </a:r>
            <a:r>
              <a:rPr lang="de-DE" sz="2800" dirty="0" err="1"/>
              <a:t>assets</a:t>
            </a:r>
            <a:endParaRPr lang="de-DE" sz="2800" dirty="0"/>
          </a:p>
        </p:txBody>
      </p:sp>
      <p:sp>
        <p:nvSpPr>
          <p:cNvPr id="27" name="Rechteck 26"/>
          <p:cNvSpPr/>
          <p:nvPr/>
        </p:nvSpPr>
        <p:spPr>
          <a:xfrm>
            <a:off x="0" y="2899322"/>
            <a:ext cx="2930660" cy="1112099"/>
          </a:xfrm>
          <a:prstGeom prst="rect">
            <a:avLst/>
          </a:prstGeom>
        </p:spPr>
        <p:txBody>
          <a:bodyPr wrap="none">
            <a:spAutoFit/>
          </a:bodyPr>
          <a:lstStyle/>
          <a:p>
            <a:pPr lvl="1" algn="ctr">
              <a:lnSpc>
                <a:spcPct val="120000"/>
              </a:lnSpc>
            </a:pPr>
            <a:r>
              <a:rPr lang="de-DE" sz="2800" dirty="0" smtClean="0"/>
              <a:t>international </a:t>
            </a:r>
            <a:r>
              <a:rPr lang="de-DE" sz="2800" dirty="0" err="1" smtClean="0"/>
              <a:t>flows</a:t>
            </a:r>
            <a:r>
              <a:rPr lang="de-DE" sz="2800" dirty="0" smtClean="0"/>
              <a:t/>
            </a:r>
            <a:br>
              <a:rPr lang="de-DE" sz="2800" dirty="0" smtClean="0"/>
            </a:br>
            <a:r>
              <a:rPr lang="de-DE" sz="2800" dirty="0" smtClean="0"/>
              <a:t> </a:t>
            </a:r>
            <a:r>
              <a:rPr lang="de-DE" sz="2800" dirty="0" err="1"/>
              <a:t>of</a:t>
            </a:r>
            <a:r>
              <a:rPr lang="de-DE" sz="2800" dirty="0"/>
              <a:t> </a:t>
            </a:r>
            <a:r>
              <a:rPr lang="de-DE" sz="2800" dirty="0" err="1"/>
              <a:t>people</a:t>
            </a:r>
            <a:endParaRPr lang="de-DE" sz="2800" dirty="0"/>
          </a:p>
        </p:txBody>
      </p:sp>
      <p:sp>
        <p:nvSpPr>
          <p:cNvPr id="28" name="Rechteck 27"/>
          <p:cNvSpPr/>
          <p:nvPr/>
        </p:nvSpPr>
        <p:spPr>
          <a:xfrm>
            <a:off x="4572000" y="4505115"/>
            <a:ext cx="4572000" cy="2146228"/>
          </a:xfrm>
          <a:prstGeom prst="rect">
            <a:avLst/>
          </a:prstGeom>
        </p:spPr>
        <p:txBody>
          <a:bodyPr>
            <a:spAutoFit/>
          </a:bodyPr>
          <a:lstStyle/>
          <a:p>
            <a:pPr lvl="1" algn="ctr">
              <a:lnSpc>
                <a:spcPct val="120000"/>
              </a:lnSpc>
            </a:pPr>
            <a:r>
              <a:rPr lang="de-DE" sz="2800" dirty="0" smtClean="0"/>
              <a:t>international </a:t>
            </a:r>
            <a:r>
              <a:rPr lang="de-DE" sz="2800" dirty="0" err="1" smtClean="0"/>
              <a:t>flows</a:t>
            </a:r>
            <a:r>
              <a:rPr lang="de-DE" sz="2800" dirty="0" smtClean="0"/>
              <a:t> </a:t>
            </a:r>
            <a:r>
              <a:rPr lang="de-DE" sz="2800" dirty="0" err="1"/>
              <a:t>of</a:t>
            </a:r>
            <a:r>
              <a:rPr lang="de-DE" sz="2800" dirty="0"/>
              <a:t> </a:t>
            </a:r>
            <a:r>
              <a:rPr lang="de-DE" sz="2800" dirty="0" err="1"/>
              <a:t>technological</a:t>
            </a:r>
            <a:r>
              <a:rPr lang="de-DE" sz="2800" dirty="0"/>
              <a:t> </a:t>
            </a:r>
            <a:r>
              <a:rPr lang="de-DE" sz="2800" dirty="0" err="1"/>
              <a:t>knowledge</a:t>
            </a:r>
            <a:r>
              <a:rPr lang="de-DE" sz="2800" dirty="0"/>
              <a:t>, </a:t>
            </a:r>
            <a:r>
              <a:rPr lang="de-DE" sz="2800" dirty="0" err="1"/>
              <a:t>cultural</a:t>
            </a:r>
            <a:r>
              <a:rPr lang="de-DE" sz="2800" dirty="0"/>
              <a:t> </a:t>
            </a:r>
            <a:r>
              <a:rPr lang="de-DE" sz="2800" dirty="0" err="1"/>
              <a:t>products</a:t>
            </a:r>
            <a:r>
              <a:rPr lang="de-DE" sz="2800" dirty="0"/>
              <a:t>, </a:t>
            </a:r>
            <a:r>
              <a:rPr lang="de-DE" sz="2800" dirty="0" err="1"/>
              <a:t>and</a:t>
            </a:r>
            <a:r>
              <a:rPr lang="de-DE" sz="2800" dirty="0"/>
              <a:t> </a:t>
            </a:r>
            <a:r>
              <a:rPr lang="de-DE" sz="2800" dirty="0" err="1"/>
              <a:t>other</a:t>
            </a:r>
            <a:r>
              <a:rPr lang="de-DE" sz="2800" dirty="0"/>
              <a:t> </a:t>
            </a:r>
            <a:r>
              <a:rPr lang="de-DE" sz="2800" dirty="0" err="1" smtClean="0"/>
              <a:t>intangibles</a:t>
            </a:r>
            <a:r>
              <a:rPr lang="de-DE" sz="2800" dirty="0" smtClean="0"/>
              <a:t> </a:t>
            </a:r>
            <a:endParaRPr lang="de-DE" sz="2800" dirty="0"/>
          </a:p>
        </p:txBody>
      </p:sp>
      <p:sp>
        <p:nvSpPr>
          <p:cNvPr id="29" name="Textfeld 28"/>
          <p:cNvSpPr txBox="1"/>
          <p:nvPr/>
        </p:nvSpPr>
        <p:spPr>
          <a:xfrm>
            <a:off x="0" y="4240389"/>
            <a:ext cx="3173532" cy="2677656"/>
          </a:xfrm>
          <a:prstGeom prst="rect">
            <a:avLst/>
          </a:prstGeom>
          <a:noFill/>
        </p:spPr>
        <p:txBody>
          <a:bodyPr wrap="square" rtlCol="0">
            <a:spAutoFit/>
          </a:bodyPr>
          <a:lstStyle/>
          <a:p>
            <a:pPr marL="0" lvl="1" algn="ctr"/>
            <a:r>
              <a:rPr lang="de-DE" sz="2800" dirty="0" smtClean="0"/>
              <a:t>international </a:t>
            </a:r>
            <a:r>
              <a:rPr lang="de-DE" sz="2800" dirty="0" err="1" smtClean="0"/>
              <a:t>sharing</a:t>
            </a:r>
            <a:r>
              <a:rPr lang="de-DE" sz="2800" dirty="0" smtClean="0"/>
              <a:t> </a:t>
            </a:r>
            <a:r>
              <a:rPr lang="de-DE" sz="2800" dirty="0" err="1"/>
              <a:t>of</a:t>
            </a:r>
            <a:r>
              <a:rPr lang="de-DE" sz="2800" dirty="0"/>
              <a:t> </a:t>
            </a:r>
            <a:r>
              <a:rPr lang="de-DE" sz="2800" dirty="0" err="1"/>
              <a:t>and</a:t>
            </a:r>
            <a:r>
              <a:rPr lang="de-DE" sz="2800" dirty="0"/>
              <a:t> </a:t>
            </a:r>
            <a:r>
              <a:rPr lang="de-DE" sz="2800" dirty="0" err="1"/>
              <a:t>impact</a:t>
            </a:r>
            <a:r>
              <a:rPr lang="de-DE" sz="2800" dirty="0"/>
              <a:t> on </a:t>
            </a:r>
            <a:r>
              <a:rPr lang="de-DE" sz="2800" dirty="0" err="1"/>
              <a:t>common</a:t>
            </a:r>
            <a:r>
              <a:rPr lang="de-DE" sz="2800" dirty="0"/>
              <a:t> environmental </a:t>
            </a:r>
            <a:r>
              <a:rPr lang="de-DE" sz="2800" dirty="0" err="1"/>
              <a:t>resources</a:t>
            </a:r>
            <a:endParaRPr lang="de-DE" sz="2800" dirty="0"/>
          </a:p>
          <a:p>
            <a:pPr algn="ctr"/>
            <a:endParaRPr lang="en-US" sz="2800" dirty="0"/>
          </a:p>
        </p:txBody>
      </p:sp>
      <p:sp>
        <p:nvSpPr>
          <p:cNvPr id="3" name="Rechteck 2"/>
          <p:cNvSpPr/>
          <p:nvPr/>
        </p:nvSpPr>
        <p:spPr>
          <a:xfrm>
            <a:off x="2748902" y="4505115"/>
            <a:ext cx="366623" cy="438396"/>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28394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I</a:t>
            </a:r>
            <a:r>
              <a:rPr lang="de-DE" dirty="0" err="1" smtClean="0"/>
              <a:t>nstitutional</a:t>
            </a:r>
            <a:r>
              <a:rPr lang="de-DE" dirty="0" smtClean="0"/>
              <a:t> </a:t>
            </a:r>
            <a:r>
              <a:rPr lang="de-DE" dirty="0" err="1"/>
              <a:t>environment</a:t>
            </a:r>
            <a:r>
              <a:rPr lang="de-DE" dirty="0"/>
              <a:t> </a:t>
            </a:r>
            <a:r>
              <a:rPr lang="de-DE" dirty="0" err="1"/>
              <a:t>created</a:t>
            </a:r>
            <a:r>
              <a:rPr lang="de-DE" dirty="0"/>
              <a:t> </a:t>
            </a:r>
            <a:r>
              <a:rPr lang="de-DE" dirty="0" err="1"/>
              <a:t>by</a:t>
            </a:r>
            <a:r>
              <a:rPr lang="de-DE" dirty="0"/>
              <a:t> </a:t>
            </a:r>
            <a:endParaRPr lang="en-US" dirty="0"/>
          </a:p>
        </p:txBody>
      </p:sp>
      <p:sp>
        <p:nvSpPr>
          <p:cNvPr id="3" name="Inhaltsplatzhalter 2"/>
          <p:cNvSpPr>
            <a:spLocks noGrp="1"/>
          </p:cNvSpPr>
          <p:nvPr>
            <p:ph idx="1"/>
          </p:nvPr>
        </p:nvSpPr>
        <p:spPr/>
        <p:txBody>
          <a:bodyPr/>
          <a:lstStyle/>
          <a:p>
            <a:r>
              <a:rPr lang="de-DE" dirty="0" smtClean="0"/>
              <a:t>international </a:t>
            </a:r>
            <a:r>
              <a:rPr lang="de-DE" dirty="0" err="1"/>
              <a:t>monetary</a:t>
            </a:r>
            <a:r>
              <a:rPr lang="de-DE" dirty="0"/>
              <a:t> </a:t>
            </a:r>
            <a:r>
              <a:rPr lang="de-DE" dirty="0" err="1" smtClean="0"/>
              <a:t>institutions</a:t>
            </a:r>
            <a:endParaRPr lang="de-DE" dirty="0" smtClean="0"/>
          </a:p>
          <a:p>
            <a:r>
              <a:rPr lang="de-DE" dirty="0" smtClean="0"/>
              <a:t>international </a:t>
            </a:r>
            <a:r>
              <a:rPr lang="de-DE" dirty="0" err="1"/>
              <a:t>trade</a:t>
            </a:r>
            <a:r>
              <a:rPr lang="de-DE" dirty="0"/>
              <a:t> </a:t>
            </a:r>
            <a:r>
              <a:rPr lang="de-DE" dirty="0" err="1" smtClean="0"/>
              <a:t>agreements</a:t>
            </a:r>
            <a:endParaRPr lang="de-DE" dirty="0" smtClean="0"/>
          </a:p>
          <a:p>
            <a:r>
              <a:rPr lang="de-DE" dirty="0" smtClean="0"/>
              <a:t>international </a:t>
            </a:r>
            <a:r>
              <a:rPr lang="de-DE" dirty="0" err="1" smtClean="0"/>
              <a:t>military</a:t>
            </a:r>
            <a:endParaRPr lang="de-DE" dirty="0" smtClean="0"/>
          </a:p>
          <a:p>
            <a:r>
              <a:rPr lang="de-DE" dirty="0" err="1" smtClean="0"/>
              <a:t>aid</a:t>
            </a:r>
            <a:r>
              <a:rPr lang="de-DE" dirty="0" smtClean="0"/>
              <a:t> </a:t>
            </a:r>
            <a:r>
              <a:rPr lang="de-DE" dirty="0" err="1" smtClean="0"/>
              <a:t>arrangements</a:t>
            </a:r>
            <a:endParaRPr lang="de-DE" dirty="0" smtClean="0"/>
          </a:p>
          <a:p>
            <a:r>
              <a:rPr lang="de-DE" dirty="0" err="1" smtClean="0"/>
              <a:t>banks</a:t>
            </a:r>
            <a:endParaRPr lang="de-DE" dirty="0" smtClean="0"/>
          </a:p>
          <a:p>
            <a:r>
              <a:rPr lang="de-DE" dirty="0" err="1" smtClean="0"/>
              <a:t>corporations</a:t>
            </a:r>
            <a:endParaRPr lang="de-DE" dirty="0" smtClean="0"/>
          </a:p>
          <a:p>
            <a:r>
              <a:rPr lang="de-DE" dirty="0" err="1" smtClean="0"/>
              <a:t>other</a:t>
            </a:r>
            <a:r>
              <a:rPr lang="de-DE" dirty="0" smtClean="0"/>
              <a:t> </a:t>
            </a:r>
            <a:r>
              <a:rPr lang="de-DE" dirty="0"/>
              <a:t>private </a:t>
            </a:r>
            <a:r>
              <a:rPr lang="de-DE" dirty="0" err="1"/>
              <a:t>entities</a:t>
            </a:r>
            <a:r>
              <a:rPr lang="de-DE" dirty="0"/>
              <a:t> </a:t>
            </a:r>
            <a:r>
              <a:rPr lang="de-DE" dirty="0" err="1"/>
              <a:t>that</a:t>
            </a:r>
            <a:r>
              <a:rPr lang="de-DE" dirty="0"/>
              <a:t> </a:t>
            </a:r>
            <a:r>
              <a:rPr lang="de-DE" dirty="0" err="1"/>
              <a:t>operate</a:t>
            </a:r>
            <a:r>
              <a:rPr lang="de-DE" dirty="0"/>
              <a:t> </a:t>
            </a:r>
            <a:r>
              <a:rPr lang="de-DE" dirty="0" err="1"/>
              <a:t>at</a:t>
            </a:r>
            <a:r>
              <a:rPr lang="de-DE" dirty="0"/>
              <a:t> an international </a:t>
            </a:r>
            <a:r>
              <a:rPr lang="de-DE" dirty="0" err="1"/>
              <a:t>scale</a:t>
            </a:r>
            <a:endParaRPr lang="en-US"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a:t>
            </a:fld>
            <a:endParaRPr lang="de-DE"/>
          </a:p>
        </p:txBody>
      </p:sp>
    </p:spTree>
    <p:extLst>
      <p:ext uri="{BB962C8B-B14F-4D97-AF65-F5344CB8AC3E}">
        <p14:creationId xmlns:p14="http://schemas.microsoft.com/office/powerpoint/2010/main" val="77514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How can governments control the degree of openness of an economy?</a:t>
            </a:r>
          </a:p>
        </p:txBody>
      </p:sp>
      <p:sp>
        <p:nvSpPr>
          <p:cNvPr id="3" name="Inhaltsplatzhalter 2"/>
          <p:cNvSpPr>
            <a:spLocks noGrp="1"/>
          </p:cNvSpPr>
          <p:nvPr>
            <p:ph idx="1"/>
          </p:nvPr>
        </p:nvSpPr>
        <p:spPr/>
        <p:txBody>
          <a:bodyPr/>
          <a:lstStyle/>
          <a:p>
            <a:r>
              <a:rPr lang="en-US" dirty="0" smtClean="0"/>
              <a:t>most drastic way: </a:t>
            </a:r>
            <a:r>
              <a:rPr lang="en-US" dirty="0"/>
              <a:t>trade ban</a:t>
            </a:r>
          </a:p>
          <a:p>
            <a:pPr lvl="1"/>
            <a:r>
              <a:rPr lang="en-US" dirty="0"/>
              <a:t>a law preventing the import or export of goods</a:t>
            </a:r>
            <a:br>
              <a:rPr lang="en-US" dirty="0"/>
            </a:br>
            <a:r>
              <a:rPr lang="en-US" dirty="0"/>
              <a:t>or services </a:t>
            </a:r>
          </a:p>
          <a:p>
            <a:r>
              <a:rPr lang="en-US" dirty="0" smtClean="0"/>
              <a:t>less drastic: </a:t>
            </a:r>
            <a:r>
              <a:rPr lang="en-US" dirty="0"/>
              <a:t>trade quota</a:t>
            </a:r>
          </a:p>
          <a:p>
            <a:pPr lvl="1"/>
            <a:r>
              <a:rPr lang="en-US" dirty="0"/>
              <a:t>a restriction on the quantity of a good that can be imported or exported </a:t>
            </a:r>
            <a:endParaRPr lang="en-US" dirty="0" smtClean="0"/>
          </a:p>
          <a:p>
            <a:pPr lvl="1"/>
            <a:r>
              <a:rPr lang="en-US" dirty="0" smtClean="0"/>
              <a:t>helps domestic producers by shielding them from lower price competition</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a:t>
            </a:fld>
            <a:endParaRPr lang="de-DE"/>
          </a:p>
        </p:txBody>
      </p:sp>
    </p:spTree>
    <p:extLst>
      <p:ext uri="{BB962C8B-B14F-4D97-AF65-F5344CB8AC3E}">
        <p14:creationId xmlns:p14="http://schemas.microsoft.com/office/powerpoint/2010/main" val="55667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Further policy tools: tariffs and non-tariff barriers</a:t>
            </a:r>
            <a:endParaRPr lang="en-US" dirty="0"/>
          </a:p>
        </p:txBody>
      </p:sp>
      <p:sp>
        <p:nvSpPr>
          <p:cNvPr id="3" name="Inhaltsplatzhalter 2"/>
          <p:cNvSpPr>
            <a:spLocks noGrp="1"/>
          </p:cNvSpPr>
          <p:nvPr>
            <p:ph idx="1"/>
          </p:nvPr>
        </p:nvSpPr>
        <p:spPr/>
        <p:txBody>
          <a:bodyPr/>
          <a:lstStyle/>
          <a:p>
            <a:r>
              <a:rPr lang="en-US" dirty="0"/>
              <a:t>tariffs</a:t>
            </a:r>
          </a:p>
          <a:p>
            <a:pPr lvl="1"/>
            <a:r>
              <a:rPr lang="en-US" dirty="0"/>
              <a:t>taxes on imports or exports </a:t>
            </a:r>
            <a:endParaRPr lang="en-US" dirty="0" smtClean="0"/>
          </a:p>
          <a:p>
            <a:pPr lvl="1"/>
            <a:r>
              <a:rPr lang="en-US" dirty="0" smtClean="0"/>
              <a:t>tariffs make internationally traded goods more costly to buy or sell</a:t>
            </a:r>
          </a:p>
          <a:p>
            <a:pPr lvl="1"/>
            <a:r>
              <a:rPr lang="en-US" dirty="0" smtClean="0"/>
              <a:t>import tariffs provide monetary benefits to the government</a:t>
            </a:r>
            <a:endParaRPr lang="en-US" dirty="0"/>
          </a:p>
          <a:p>
            <a:r>
              <a:rPr lang="en-US" dirty="0"/>
              <a:t>non-tariff barriers to trade</a:t>
            </a:r>
          </a:p>
          <a:p>
            <a:pPr lvl="1"/>
            <a:r>
              <a:rPr lang="en-US" dirty="0"/>
              <a:t>use of licensing or other requirements to limit the volume of trade </a:t>
            </a:r>
          </a:p>
          <a:p>
            <a:endParaRPr lang="en-US"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8</a:t>
            </a:fld>
            <a:endParaRPr lang="de-DE"/>
          </a:p>
        </p:txBody>
      </p:sp>
    </p:spTree>
    <p:extLst>
      <p:ext uri="{BB962C8B-B14F-4D97-AF65-F5344CB8AC3E}">
        <p14:creationId xmlns:p14="http://schemas.microsoft.com/office/powerpoint/2010/main" val="350994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Further policy tools: trade-related subsidies and import substitution</a:t>
            </a:r>
            <a:endParaRPr lang="en-US" dirty="0"/>
          </a:p>
        </p:txBody>
      </p:sp>
      <p:sp>
        <p:nvSpPr>
          <p:cNvPr id="3" name="Inhaltsplatzhalter 2"/>
          <p:cNvSpPr>
            <a:spLocks noGrp="1"/>
          </p:cNvSpPr>
          <p:nvPr>
            <p:ph idx="1"/>
          </p:nvPr>
        </p:nvSpPr>
        <p:spPr/>
        <p:txBody>
          <a:bodyPr/>
          <a:lstStyle/>
          <a:p>
            <a:r>
              <a:rPr lang="de-DE" dirty="0"/>
              <a:t>trade-</a:t>
            </a:r>
            <a:r>
              <a:rPr lang="de-DE" dirty="0" err="1"/>
              <a:t>related</a:t>
            </a:r>
            <a:r>
              <a:rPr lang="de-DE" dirty="0"/>
              <a:t> </a:t>
            </a:r>
            <a:r>
              <a:rPr lang="de-DE" dirty="0" err="1" smtClean="0"/>
              <a:t>subsidies</a:t>
            </a:r>
            <a:endParaRPr lang="de-DE" dirty="0" smtClean="0"/>
          </a:p>
          <a:p>
            <a:pPr lvl="1"/>
            <a:r>
              <a:rPr lang="de-DE" dirty="0" err="1" smtClean="0"/>
              <a:t>payments</a:t>
            </a:r>
            <a:r>
              <a:rPr lang="de-DE" dirty="0" smtClean="0"/>
              <a:t> </a:t>
            </a:r>
            <a:r>
              <a:rPr lang="de-DE" dirty="0" err="1"/>
              <a:t>given</a:t>
            </a:r>
            <a:r>
              <a:rPr lang="de-DE" dirty="0"/>
              <a:t> </a:t>
            </a:r>
            <a:r>
              <a:rPr lang="de-DE" dirty="0" err="1"/>
              <a:t>by</a:t>
            </a:r>
            <a:r>
              <a:rPr lang="de-DE" dirty="0"/>
              <a:t> </a:t>
            </a:r>
            <a:r>
              <a:rPr lang="de-DE" dirty="0" err="1"/>
              <a:t>governments</a:t>
            </a:r>
            <a:r>
              <a:rPr lang="de-DE" dirty="0"/>
              <a:t> </a:t>
            </a:r>
            <a:r>
              <a:rPr lang="de-DE" dirty="0" err="1"/>
              <a:t>to</a:t>
            </a:r>
            <a:r>
              <a:rPr lang="de-DE" dirty="0"/>
              <a:t> </a:t>
            </a:r>
            <a:r>
              <a:rPr lang="de-DE" dirty="0" err="1"/>
              <a:t>producers</a:t>
            </a:r>
            <a:r>
              <a:rPr lang="de-DE" dirty="0"/>
              <a:t> </a:t>
            </a:r>
            <a:r>
              <a:rPr lang="de-DE" dirty="0" err="1"/>
              <a:t>to</a:t>
            </a:r>
            <a:r>
              <a:rPr lang="de-DE" dirty="0"/>
              <a:t> </a:t>
            </a:r>
            <a:r>
              <a:rPr lang="de-DE" dirty="0" err="1"/>
              <a:t>encourage</a:t>
            </a:r>
            <a:r>
              <a:rPr lang="de-DE" dirty="0"/>
              <a:t> </a:t>
            </a:r>
            <a:r>
              <a:rPr lang="de-DE" dirty="0" err="1"/>
              <a:t>more</a:t>
            </a:r>
            <a:r>
              <a:rPr lang="de-DE" dirty="0"/>
              <a:t> </a:t>
            </a:r>
            <a:r>
              <a:rPr lang="de-DE" dirty="0" err="1"/>
              <a:t>production</a:t>
            </a:r>
            <a:r>
              <a:rPr lang="de-DE" dirty="0"/>
              <a:t>, </a:t>
            </a:r>
            <a:r>
              <a:rPr lang="de-DE" dirty="0" err="1" smtClean="0"/>
              <a:t>either</a:t>
            </a:r>
            <a:r>
              <a:rPr lang="de-DE" dirty="0"/>
              <a:t> </a:t>
            </a:r>
            <a:r>
              <a:rPr lang="de-DE" dirty="0" err="1" smtClean="0"/>
              <a:t>for</a:t>
            </a:r>
            <a:r>
              <a:rPr lang="de-DE" dirty="0" smtClean="0"/>
              <a:t> </a:t>
            </a:r>
            <a:r>
              <a:rPr lang="de-DE" dirty="0" err="1"/>
              <a:t>export</a:t>
            </a:r>
            <a:r>
              <a:rPr lang="de-DE" dirty="0"/>
              <a:t> </a:t>
            </a:r>
            <a:r>
              <a:rPr lang="de-DE" dirty="0" err="1"/>
              <a:t>or</a:t>
            </a:r>
            <a:r>
              <a:rPr lang="de-DE" dirty="0"/>
              <a:t> </a:t>
            </a:r>
            <a:r>
              <a:rPr lang="de-DE" dirty="0" err="1"/>
              <a:t>as</a:t>
            </a:r>
            <a:r>
              <a:rPr lang="de-DE" dirty="0"/>
              <a:t> a </a:t>
            </a:r>
            <a:r>
              <a:rPr lang="de-DE" dirty="0" err="1"/>
              <a:t>substitute</a:t>
            </a:r>
            <a:r>
              <a:rPr lang="de-DE" dirty="0"/>
              <a:t> </a:t>
            </a:r>
            <a:r>
              <a:rPr lang="de-DE" dirty="0" err="1"/>
              <a:t>for</a:t>
            </a:r>
            <a:r>
              <a:rPr lang="de-DE" dirty="0"/>
              <a:t> </a:t>
            </a:r>
            <a:r>
              <a:rPr lang="de-DE" dirty="0" err="1"/>
              <a:t>imports</a:t>
            </a:r>
            <a:r>
              <a:rPr lang="de-DE" dirty="0"/>
              <a:t> </a:t>
            </a:r>
            <a:endParaRPr lang="de-DE" dirty="0" smtClean="0"/>
          </a:p>
          <a:p>
            <a:r>
              <a:rPr lang="de-DE" dirty="0" err="1"/>
              <a:t>import</a:t>
            </a:r>
            <a:r>
              <a:rPr lang="de-DE" dirty="0"/>
              <a:t> </a:t>
            </a:r>
            <a:r>
              <a:rPr lang="de-DE" dirty="0" err="1"/>
              <a:t>substitution</a:t>
            </a:r>
            <a:r>
              <a:rPr lang="de-DE" dirty="0"/>
              <a:t>: </a:t>
            </a:r>
          </a:p>
          <a:p>
            <a:pPr lvl="1"/>
            <a:r>
              <a:rPr lang="de-DE" dirty="0" err="1"/>
              <a:t>the</a:t>
            </a:r>
            <a:r>
              <a:rPr lang="de-DE" dirty="0"/>
              <a:t> </a:t>
            </a:r>
            <a:r>
              <a:rPr lang="de-DE" dirty="0" err="1"/>
              <a:t>policy</a:t>
            </a:r>
            <a:r>
              <a:rPr lang="de-DE" dirty="0"/>
              <a:t> </a:t>
            </a:r>
            <a:r>
              <a:rPr lang="de-DE" dirty="0" err="1"/>
              <a:t>of</a:t>
            </a:r>
            <a:r>
              <a:rPr lang="de-DE" dirty="0"/>
              <a:t> </a:t>
            </a:r>
            <a:r>
              <a:rPr lang="de-DE" dirty="0" err="1"/>
              <a:t>subsidizing</a:t>
            </a:r>
            <a:r>
              <a:rPr lang="de-DE" dirty="0"/>
              <a:t> </a:t>
            </a:r>
            <a:r>
              <a:rPr lang="de-DE" dirty="0" err="1"/>
              <a:t>domestic</a:t>
            </a:r>
            <a:r>
              <a:rPr lang="de-DE" dirty="0"/>
              <a:t> </a:t>
            </a:r>
            <a:r>
              <a:rPr lang="de-DE" dirty="0" err="1"/>
              <a:t>producers</a:t>
            </a:r>
            <a:r>
              <a:rPr lang="de-DE" dirty="0"/>
              <a:t> </a:t>
            </a:r>
            <a:r>
              <a:rPr lang="de-DE" dirty="0" err="1"/>
              <a:t>to</a:t>
            </a:r>
            <a:r>
              <a:rPr lang="de-DE" dirty="0"/>
              <a:t> </a:t>
            </a:r>
            <a:r>
              <a:rPr lang="de-DE" dirty="0" err="1"/>
              <a:t>make</a:t>
            </a:r>
            <a:r>
              <a:rPr lang="de-DE" dirty="0"/>
              <a:t> </a:t>
            </a:r>
            <a:r>
              <a:rPr lang="de-DE" dirty="0" err="1"/>
              <a:t>products</a:t>
            </a:r>
            <a:r>
              <a:rPr lang="de-DE" dirty="0"/>
              <a:t> </a:t>
            </a:r>
            <a:r>
              <a:rPr lang="de-DE" dirty="0" err="1"/>
              <a:t>that</a:t>
            </a:r>
            <a:r>
              <a:rPr lang="de-DE" dirty="0"/>
              <a:t> </a:t>
            </a:r>
            <a:r>
              <a:rPr lang="de-DE" dirty="0" err="1" smtClean="0"/>
              <a:t>can</a:t>
            </a:r>
            <a:r>
              <a:rPr lang="de-DE" dirty="0"/>
              <a:t> </a:t>
            </a:r>
            <a:r>
              <a:rPr lang="de-DE" dirty="0" err="1" smtClean="0"/>
              <a:t>be</a:t>
            </a:r>
            <a:r>
              <a:rPr lang="de-DE" dirty="0" smtClean="0"/>
              <a:t> </a:t>
            </a:r>
            <a:r>
              <a:rPr lang="de-DE" dirty="0" err="1"/>
              <a:t>used</a:t>
            </a:r>
            <a:r>
              <a:rPr lang="de-DE" dirty="0"/>
              <a:t> in </a:t>
            </a:r>
            <a:r>
              <a:rPr lang="de-DE" dirty="0" err="1"/>
              <a:t>place</a:t>
            </a:r>
            <a:r>
              <a:rPr lang="de-DE" dirty="0"/>
              <a:t> </a:t>
            </a:r>
            <a:r>
              <a:rPr lang="de-DE" dirty="0" err="1"/>
              <a:t>of</a:t>
            </a:r>
            <a:r>
              <a:rPr lang="de-DE" dirty="0"/>
              <a:t> </a:t>
            </a:r>
            <a:r>
              <a:rPr lang="de-DE" dirty="0" err="1"/>
              <a:t>imported</a:t>
            </a:r>
            <a:r>
              <a:rPr lang="de-DE" dirty="0"/>
              <a:t> </a:t>
            </a:r>
            <a:r>
              <a:rPr lang="de-DE" dirty="0" err="1"/>
              <a:t>goods</a:t>
            </a:r>
            <a:r>
              <a:rPr lang="de-DE" dirty="0"/>
              <a:t> </a:t>
            </a:r>
          </a:p>
          <a:p>
            <a:pPr lvl="2"/>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9</a:t>
            </a:fld>
            <a:endParaRPr lang="de-DE"/>
          </a:p>
        </p:txBody>
      </p:sp>
    </p:spTree>
    <p:extLst>
      <p:ext uri="{BB962C8B-B14F-4D97-AF65-F5344CB8AC3E}">
        <p14:creationId xmlns:p14="http://schemas.microsoft.com/office/powerpoint/2010/main" val="333632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Governments can also influence international capital transactions</a:t>
            </a:r>
            <a:endParaRPr lang="en-US" dirty="0"/>
          </a:p>
        </p:txBody>
      </p:sp>
      <p:sp>
        <p:nvSpPr>
          <p:cNvPr id="3" name="Inhaltsplatzhalter 2"/>
          <p:cNvSpPr>
            <a:spLocks noGrp="1"/>
          </p:cNvSpPr>
          <p:nvPr>
            <p:ph idx="1"/>
          </p:nvPr>
        </p:nvSpPr>
        <p:spPr/>
        <p:txBody>
          <a:bodyPr>
            <a:normAutofit/>
          </a:bodyPr>
          <a:lstStyle/>
          <a:p>
            <a:r>
              <a:rPr lang="de-DE" dirty="0" err="1"/>
              <a:t>capital</a:t>
            </a:r>
            <a:r>
              <a:rPr lang="de-DE" dirty="0"/>
              <a:t> </a:t>
            </a:r>
            <a:r>
              <a:rPr lang="de-DE" dirty="0" err="1"/>
              <a:t>controls</a:t>
            </a:r>
            <a:r>
              <a:rPr lang="de-DE" dirty="0"/>
              <a:t>: </a:t>
            </a:r>
            <a:endParaRPr lang="de-DE" dirty="0" smtClean="0"/>
          </a:p>
          <a:p>
            <a:pPr lvl="1"/>
            <a:r>
              <a:rPr lang="de-DE" dirty="0" err="1" smtClean="0"/>
              <a:t>restrictions</a:t>
            </a:r>
            <a:r>
              <a:rPr lang="de-DE" dirty="0" smtClean="0"/>
              <a:t> </a:t>
            </a:r>
            <a:r>
              <a:rPr lang="de-DE" dirty="0" err="1" smtClean="0"/>
              <a:t>or</a:t>
            </a:r>
            <a:r>
              <a:rPr lang="de-DE" dirty="0" smtClean="0"/>
              <a:t> </a:t>
            </a:r>
            <a:r>
              <a:rPr lang="de-DE" dirty="0" err="1" smtClean="0"/>
              <a:t>taxes</a:t>
            </a:r>
            <a:r>
              <a:rPr lang="de-DE" dirty="0" smtClean="0"/>
              <a:t> on </a:t>
            </a:r>
            <a:r>
              <a:rPr lang="de-DE" dirty="0" err="1" smtClean="0"/>
              <a:t>transactions</a:t>
            </a:r>
            <a:r>
              <a:rPr lang="de-DE" dirty="0" smtClean="0"/>
              <a:t> in </a:t>
            </a:r>
            <a:r>
              <a:rPr lang="de-DE" dirty="0" err="1" smtClean="0"/>
              <a:t>financial</a:t>
            </a:r>
            <a:r>
              <a:rPr lang="de-DE" dirty="0" smtClean="0"/>
              <a:t> </a:t>
            </a:r>
            <a:r>
              <a:rPr lang="de-DE" dirty="0" err="1" smtClean="0">
                <a:solidFill>
                  <a:srgbClr val="000000"/>
                </a:solidFill>
              </a:rPr>
              <a:t>assets</a:t>
            </a:r>
            <a:r>
              <a:rPr lang="de-DE" dirty="0" smtClean="0">
                <a:solidFill>
                  <a:srgbClr val="000000"/>
                </a:solidFill>
              </a:rPr>
              <a:t> </a:t>
            </a:r>
            <a:r>
              <a:rPr lang="de-DE" dirty="0" smtClean="0"/>
              <a:t>such </a:t>
            </a:r>
            <a:r>
              <a:rPr lang="de-DE" dirty="0" err="1" smtClean="0"/>
              <a:t>as</a:t>
            </a:r>
            <a:r>
              <a:rPr lang="de-DE" dirty="0" smtClean="0"/>
              <a:t> </a:t>
            </a:r>
            <a:r>
              <a:rPr lang="de-DE" dirty="0" err="1" smtClean="0"/>
              <a:t>currency</a:t>
            </a:r>
            <a:r>
              <a:rPr lang="de-DE" dirty="0" smtClean="0"/>
              <a:t>, </a:t>
            </a:r>
            <a:r>
              <a:rPr lang="de-DE" dirty="0" err="1" smtClean="0"/>
              <a:t>stocks</a:t>
            </a:r>
            <a:r>
              <a:rPr lang="de-DE" dirty="0" smtClean="0"/>
              <a:t>, </a:t>
            </a:r>
            <a:r>
              <a:rPr lang="de-DE" dirty="0" err="1" smtClean="0"/>
              <a:t>or</a:t>
            </a:r>
            <a:r>
              <a:rPr lang="de-DE" dirty="0" smtClean="0"/>
              <a:t> </a:t>
            </a:r>
            <a:r>
              <a:rPr lang="de-DE" dirty="0" err="1" smtClean="0"/>
              <a:t>bonds</a:t>
            </a:r>
            <a:r>
              <a:rPr lang="de-DE" dirty="0" smtClean="0"/>
              <a:t>, </a:t>
            </a:r>
            <a:r>
              <a:rPr lang="de-DE" dirty="0" err="1" smtClean="0"/>
              <a:t>or</a:t>
            </a:r>
            <a:r>
              <a:rPr lang="de-DE" dirty="0" smtClean="0"/>
              <a:t> on </a:t>
            </a:r>
            <a:r>
              <a:rPr lang="de-DE" dirty="0" err="1" smtClean="0"/>
              <a:t>foreign</a:t>
            </a:r>
            <a:r>
              <a:rPr lang="de-DE" dirty="0" smtClean="0"/>
              <a:t> </a:t>
            </a:r>
            <a:r>
              <a:rPr lang="de-DE" dirty="0" err="1" smtClean="0"/>
              <a:t>ownership</a:t>
            </a:r>
            <a:r>
              <a:rPr lang="de-DE" dirty="0" smtClean="0"/>
              <a:t> </a:t>
            </a:r>
            <a:r>
              <a:rPr lang="de-DE" dirty="0" err="1" smtClean="0"/>
              <a:t>of</a:t>
            </a:r>
            <a:r>
              <a:rPr lang="de-DE" dirty="0" smtClean="0"/>
              <a:t> </a:t>
            </a:r>
            <a:r>
              <a:rPr lang="de-DE" dirty="0" err="1" smtClean="0"/>
              <a:t>domestic</a:t>
            </a:r>
            <a:r>
              <a:rPr lang="de-DE" dirty="0" smtClean="0"/>
              <a:t> </a:t>
            </a:r>
            <a:r>
              <a:rPr lang="de-DE" dirty="0" err="1" smtClean="0"/>
              <a:t>assets</a:t>
            </a:r>
            <a:r>
              <a:rPr lang="de-DE" dirty="0" smtClean="0"/>
              <a:t> such </a:t>
            </a:r>
            <a:r>
              <a:rPr lang="de-DE" dirty="0" err="1" smtClean="0"/>
              <a:t>as</a:t>
            </a:r>
            <a:r>
              <a:rPr lang="de-DE" dirty="0" smtClean="0"/>
              <a:t> </a:t>
            </a:r>
            <a:r>
              <a:rPr lang="de-DE" dirty="0" err="1" smtClean="0"/>
              <a:t>buisness</a:t>
            </a:r>
            <a:r>
              <a:rPr lang="de-DE" dirty="0" smtClean="0"/>
              <a:t> </a:t>
            </a:r>
            <a:r>
              <a:rPr lang="de-DE" dirty="0" err="1" smtClean="0"/>
              <a:t>or</a:t>
            </a:r>
            <a:r>
              <a:rPr lang="de-DE" dirty="0" smtClean="0"/>
              <a:t> </a:t>
            </a:r>
            <a:r>
              <a:rPr lang="de-DE" dirty="0" err="1" smtClean="0"/>
              <a:t>land</a:t>
            </a:r>
            <a:endParaRPr lang="de-DE" dirty="0" smtClean="0"/>
          </a:p>
          <a:p>
            <a:r>
              <a:rPr lang="de-DE" dirty="0" err="1" smtClean="0"/>
              <a:t>domestic</a:t>
            </a:r>
            <a:r>
              <a:rPr lang="de-DE" dirty="0" smtClean="0"/>
              <a:t> </a:t>
            </a:r>
            <a:r>
              <a:rPr lang="de-DE" dirty="0" err="1" smtClean="0"/>
              <a:t>content</a:t>
            </a:r>
            <a:r>
              <a:rPr lang="de-DE" dirty="0" smtClean="0"/>
              <a:t> </a:t>
            </a:r>
            <a:r>
              <a:rPr lang="de-DE" dirty="0" err="1" smtClean="0"/>
              <a:t>requirement</a:t>
            </a:r>
            <a:r>
              <a:rPr lang="de-DE" dirty="0" smtClean="0"/>
              <a:t>: </a:t>
            </a:r>
          </a:p>
          <a:p>
            <a:pPr lvl="1"/>
            <a:r>
              <a:rPr lang="de-DE" dirty="0" err="1" smtClean="0"/>
              <a:t>laws</a:t>
            </a:r>
            <a:r>
              <a:rPr lang="de-DE" dirty="0" smtClean="0"/>
              <a:t> </a:t>
            </a:r>
            <a:r>
              <a:rPr lang="de-DE" dirty="0" err="1"/>
              <a:t>requiring</a:t>
            </a:r>
            <a:r>
              <a:rPr lang="de-DE" dirty="0"/>
              <a:t> </a:t>
            </a:r>
            <a:r>
              <a:rPr lang="de-DE" dirty="0" err="1"/>
              <a:t>traded</a:t>
            </a:r>
            <a:r>
              <a:rPr lang="de-DE" dirty="0"/>
              <a:t> </a:t>
            </a:r>
            <a:r>
              <a:rPr lang="de-DE" dirty="0" err="1"/>
              <a:t>goods</a:t>
            </a:r>
            <a:r>
              <a:rPr lang="de-DE" dirty="0"/>
              <a:t> </a:t>
            </a:r>
            <a:r>
              <a:rPr lang="de-DE" dirty="0" err="1"/>
              <a:t>to</a:t>
            </a:r>
            <a:r>
              <a:rPr lang="de-DE" dirty="0"/>
              <a:t> </a:t>
            </a:r>
            <a:r>
              <a:rPr lang="de-DE" dirty="0" err="1"/>
              <a:t>contain</a:t>
            </a:r>
            <a:r>
              <a:rPr lang="de-DE" dirty="0"/>
              <a:t> a </a:t>
            </a:r>
            <a:r>
              <a:rPr lang="de-DE" dirty="0" err="1"/>
              <a:t>certain</a:t>
            </a:r>
            <a:r>
              <a:rPr lang="de-DE" dirty="0"/>
              <a:t> </a:t>
            </a:r>
            <a:r>
              <a:rPr lang="de-DE" dirty="0" err="1"/>
              <a:t>percentage</a:t>
            </a:r>
            <a:r>
              <a:rPr lang="de-DE" dirty="0"/>
              <a:t> </a:t>
            </a:r>
            <a:r>
              <a:rPr lang="de-DE" dirty="0" err="1"/>
              <a:t>of</a:t>
            </a:r>
            <a:r>
              <a:rPr lang="de-DE" dirty="0"/>
              <a:t> </a:t>
            </a:r>
            <a:r>
              <a:rPr lang="de-DE" dirty="0" err="1"/>
              <a:t>goods</a:t>
            </a:r>
            <a:r>
              <a:rPr lang="de-DE" dirty="0"/>
              <a:t> </a:t>
            </a:r>
            <a:r>
              <a:rPr lang="de-DE" dirty="0" err="1"/>
              <a:t>produced</a:t>
            </a:r>
            <a:r>
              <a:rPr lang="de-DE" dirty="0"/>
              <a:t> </a:t>
            </a:r>
            <a:r>
              <a:rPr lang="de-DE" dirty="0" err="1"/>
              <a:t>by</a:t>
            </a:r>
            <a:r>
              <a:rPr lang="de-DE" dirty="0"/>
              <a:t> </a:t>
            </a:r>
            <a:r>
              <a:rPr lang="de-DE" dirty="0" err="1"/>
              <a:t>domestic</a:t>
            </a:r>
            <a:r>
              <a:rPr lang="de-DE" dirty="0"/>
              <a:t> </a:t>
            </a:r>
            <a:r>
              <a:rPr lang="de-DE" dirty="0" err="1"/>
              <a:t>companies</a:t>
            </a:r>
            <a:r>
              <a:rPr lang="de-DE" dirty="0"/>
              <a:t> </a:t>
            </a:r>
          </a:p>
          <a:p>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10</a:t>
            </a:fld>
            <a:endParaRPr lang="de-DE"/>
          </a:p>
        </p:txBody>
      </p:sp>
    </p:spTree>
    <p:extLst>
      <p:ext uri="{BB962C8B-B14F-4D97-AF65-F5344CB8AC3E}">
        <p14:creationId xmlns:p14="http://schemas.microsoft.com/office/powerpoint/2010/main" val="170772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Trade policy tools: foreign trade zone and migration controls</a:t>
            </a:r>
            <a:endParaRPr lang="en-US" dirty="0"/>
          </a:p>
        </p:txBody>
      </p:sp>
      <p:sp>
        <p:nvSpPr>
          <p:cNvPr id="3" name="Inhaltsplatzhalter 2"/>
          <p:cNvSpPr>
            <a:spLocks noGrp="1"/>
          </p:cNvSpPr>
          <p:nvPr>
            <p:ph idx="1"/>
          </p:nvPr>
        </p:nvSpPr>
        <p:spPr/>
        <p:txBody>
          <a:bodyPr/>
          <a:lstStyle/>
          <a:p>
            <a:r>
              <a:rPr lang="de-DE" dirty="0" err="1"/>
              <a:t>foreign</a:t>
            </a:r>
            <a:r>
              <a:rPr lang="de-DE" dirty="0"/>
              <a:t> </a:t>
            </a:r>
            <a:r>
              <a:rPr lang="de-DE" dirty="0" err="1"/>
              <a:t>trade</a:t>
            </a:r>
            <a:r>
              <a:rPr lang="de-DE" dirty="0"/>
              <a:t> </a:t>
            </a:r>
            <a:r>
              <a:rPr lang="de-DE" dirty="0" err="1"/>
              <a:t>zone</a:t>
            </a:r>
            <a:r>
              <a:rPr lang="de-DE" dirty="0"/>
              <a:t>: </a:t>
            </a:r>
          </a:p>
          <a:p>
            <a:pPr lvl="1"/>
            <a:r>
              <a:rPr lang="de-DE" dirty="0"/>
              <a:t>a </a:t>
            </a:r>
            <a:r>
              <a:rPr lang="de-DE" dirty="0" err="1"/>
              <a:t>designated</a:t>
            </a:r>
            <a:r>
              <a:rPr lang="de-DE" dirty="0"/>
              <a:t> </a:t>
            </a:r>
            <a:r>
              <a:rPr lang="de-DE" dirty="0" err="1"/>
              <a:t>area</a:t>
            </a:r>
            <a:r>
              <a:rPr lang="de-DE" dirty="0"/>
              <a:t> </a:t>
            </a:r>
            <a:r>
              <a:rPr lang="de-DE" dirty="0" err="1" smtClean="0"/>
              <a:t>of</a:t>
            </a:r>
            <a:r>
              <a:rPr lang="de-DE" dirty="0" smtClean="0"/>
              <a:t> a </a:t>
            </a:r>
            <a:r>
              <a:rPr lang="de-DE" dirty="0" err="1"/>
              <a:t>country</a:t>
            </a:r>
            <a:r>
              <a:rPr lang="de-DE" dirty="0"/>
              <a:t> </a:t>
            </a:r>
            <a:r>
              <a:rPr lang="de-DE" dirty="0" err="1"/>
              <a:t>within</a:t>
            </a:r>
            <a:r>
              <a:rPr lang="de-DE" dirty="0"/>
              <a:t> </a:t>
            </a:r>
            <a:r>
              <a:rPr lang="de-DE" dirty="0" err="1"/>
              <a:t>which</a:t>
            </a:r>
            <a:r>
              <a:rPr lang="de-DE" dirty="0"/>
              <a:t> </a:t>
            </a:r>
            <a:r>
              <a:rPr lang="de-DE" dirty="0" err="1"/>
              <a:t>foreign-owned</a:t>
            </a:r>
            <a:r>
              <a:rPr lang="de-DE" dirty="0"/>
              <a:t> </a:t>
            </a:r>
            <a:r>
              <a:rPr lang="de-DE" dirty="0" err="1"/>
              <a:t>manufacturers</a:t>
            </a:r>
            <a:r>
              <a:rPr lang="de-DE" dirty="0"/>
              <a:t> </a:t>
            </a:r>
            <a:r>
              <a:rPr lang="de-DE" dirty="0" err="1"/>
              <a:t>can</a:t>
            </a:r>
            <a:r>
              <a:rPr lang="de-DE" dirty="0"/>
              <a:t> </a:t>
            </a:r>
            <a:r>
              <a:rPr lang="de-DE" dirty="0" err="1"/>
              <a:t>operate</a:t>
            </a:r>
            <a:r>
              <a:rPr lang="de-DE" dirty="0"/>
              <a:t> </a:t>
            </a:r>
            <a:r>
              <a:rPr lang="de-DE" dirty="0" err="1"/>
              <a:t>free</a:t>
            </a:r>
            <a:r>
              <a:rPr lang="de-DE" dirty="0"/>
              <a:t> </a:t>
            </a:r>
            <a:r>
              <a:rPr lang="de-DE" dirty="0" err="1"/>
              <a:t>of</a:t>
            </a:r>
            <a:r>
              <a:rPr lang="de-DE" dirty="0"/>
              <a:t> </a:t>
            </a:r>
            <a:r>
              <a:rPr lang="de-DE" dirty="0" err="1"/>
              <a:t>many</a:t>
            </a:r>
            <a:r>
              <a:rPr lang="de-DE" dirty="0"/>
              <a:t> </a:t>
            </a:r>
            <a:r>
              <a:rPr lang="de-DE" dirty="0" err="1"/>
              <a:t>taxes</a:t>
            </a:r>
            <a:r>
              <a:rPr lang="de-DE" dirty="0"/>
              <a:t>, </a:t>
            </a:r>
            <a:r>
              <a:rPr lang="de-DE" dirty="0" err="1"/>
              <a:t>tariffs</a:t>
            </a:r>
            <a:r>
              <a:rPr lang="de-DE" dirty="0"/>
              <a:t>, </a:t>
            </a:r>
            <a:r>
              <a:rPr lang="de-DE" dirty="0" err="1"/>
              <a:t>and</a:t>
            </a:r>
            <a:r>
              <a:rPr lang="de-DE" dirty="0"/>
              <a:t> </a:t>
            </a:r>
            <a:r>
              <a:rPr lang="de-DE" dirty="0" err="1"/>
              <a:t>regulations</a:t>
            </a:r>
            <a:r>
              <a:rPr lang="de-DE" dirty="0"/>
              <a:t> </a:t>
            </a:r>
          </a:p>
          <a:p>
            <a:r>
              <a:rPr lang="de-DE" dirty="0" err="1"/>
              <a:t>migration</a:t>
            </a:r>
            <a:r>
              <a:rPr lang="de-DE" dirty="0"/>
              <a:t> </a:t>
            </a:r>
            <a:r>
              <a:rPr lang="de-DE" dirty="0" err="1"/>
              <a:t>controls</a:t>
            </a:r>
            <a:r>
              <a:rPr lang="de-DE" dirty="0"/>
              <a:t>: </a:t>
            </a:r>
          </a:p>
          <a:p>
            <a:pPr lvl="1"/>
            <a:r>
              <a:rPr lang="de-DE" dirty="0" err="1"/>
              <a:t>restrictions</a:t>
            </a:r>
            <a:r>
              <a:rPr lang="de-DE" dirty="0"/>
              <a:t> on </a:t>
            </a:r>
            <a:r>
              <a:rPr lang="de-DE" dirty="0" err="1"/>
              <a:t>the</a:t>
            </a:r>
            <a:r>
              <a:rPr lang="de-DE" dirty="0"/>
              <a:t> </a:t>
            </a:r>
            <a:r>
              <a:rPr lang="de-DE" dirty="0" err="1"/>
              <a:t>flow</a:t>
            </a:r>
            <a:r>
              <a:rPr lang="de-DE" dirty="0"/>
              <a:t> </a:t>
            </a:r>
            <a:r>
              <a:rPr lang="de-DE" dirty="0" err="1"/>
              <a:t>of</a:t>
            </a:r>
            <a:r>
              <a:rPr lang="de-DE" dirty="0"/>
              <a:t> </a:t>
            </a:r>
            <a:r>
              <a:rPr lang="de-DE" dirty="0" err="1"/>
              <a:t>people</a:t>
            </a:r>
            <a:r>
              <a:rPr lang="de-DE" dirty="0"/>
              <a:t> </a:t>
            </a:r>
            <a:r>
              <a:rPr lang="de-DE" dirty="0" err="1"/>
              <a:t>into</a:t>
            </a:r>
            <a:r>
              <a:rPr lang="de-DE" dirty="0"/>
              <a:t> </a:t>
            </a:r>
            <a:r>
              <a:rPr lang="de-DE" dirty="0" err="1"/>
              <a:t>and</a:t>
            </a:r>
            <a:r>
              <a:rPr lang="de-DE" dirty="0"/>
              <a:t> out </a:t>
            </a:r>
            <a:r>
              <a:rPr lang="de-DE" dirty="0" err="1"/>
              <a:t>of</a:t>
            </a:r>
            <a:r>
              <a:rPr lang="de-DE" dirty="0"/>
              <a:t> a </a:t>
            </a:r>
            <a:r>
              <a:rPr lang="de-DE" dirty="0" err="1"/>
              <a:t>country</a:t>
            </a:r>
            <a:r>
              <a:rPr lang="de-DE" dirty="0"/>
              <a:t> </a:t>
            </a:r>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11</a:t>
            </a:fld>
            <a:endParaRPr lang="de-DE"/>
          </a:p>
        </p:txBody>
      </p:sp>
    </p:spTree>
    <p:extLst>
      <p:ext uri="{BB962C8B-B14F-4D97-AF65-F5344CB8AC3E}">
        <p14:creationId xmlns:p14="http://schemas.microsoft.com/office/powerpoint/2010/main" val="320111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European Union and trade policy</a:t>
            </a:r>
            <a:endParaRPr lang="en-US" dirty="0"/>
          </a:p>
        </p:txBody>
      </p:sp>
      <p:sp>
        <p:nvSpPr>
          <p:cNvPr id="3" name="Inhaltsplatzhalter 2"/>
          <p:cNvSpPr>
            <a:spLocks noGrp="1"/>
          </p:cNvSpPr>
          <p:nvPr>
            <p:ph idx="1"/>
          </p:nvPr>
        </p:nvSpPr>
        <p:spPr/>
        <p:txBody>
          <a:bodyPr>
            <a:normAutofit/>
          </a:bodyPr>
          <a:lstStyle/>
          <a:p>
            <a:r>
              <a:rPr lang="de-DE" dirty="0" err="1"/>
              <a:t>w</a:t>
            </a:r>
            <a:r>
              <a:rPr lang="de-DE" dirty="0" err="1" smtClean="0"/>
              <a:t>ithin</a:t>
            </a:r>
            <a:r>
              <a:rPr lang="de-DE" dirty="0" smtClean="0"/>
              <a:t> </a:t>
            </a:r>
            <a:r>
              <a:rPr lang="de-DE" dirty="0" err="1"/>
              <a:t>the</a:t>
            </a:r>
            <a:r>
              <a:rPr lang="de-DE" dirty="0"/>
              <a:t> European Union, </a:t>
            </a:r>
            <a:r>
              <a:rPr lang="de-DE" dirty="0" err="1"/>
              <a:t>there</a:t>
            </a:r>
            <a:r>
              <a:rPr lang="de-DE" dirty="0"/>
              <a:t> </a:t>
            </a:r>
            <a:r>
              <a:rPr lang="de-DE" dirty="0" err="1"/>
              <a:t>are</a:t>
            </a:r>
            <a:r>
              <a:rPr lang="de-DE" dirty="0"/>
              <a:t> </a:t>
            </a:r>
            <a:endParaRPr lang="de-DE" dirty="0" smtClean="0"/>
          </a:p>
          <a:p>
            <a:pPr lvl="1"/>
            <a:r>
              <a:rPr lang="de-DE" dirty="0" err="1" smtClean="0"/>
              <a:t>no</a:t>
            </a:r>
            <a:r>
              <a:rPr lang="de-DE" dirty="0" smtClean="0"/>
              <a:t> </a:t>
            </a:r>
            <a:r>
              <a:rPr lang="de-DE" dirty="0" err="1" smtClean="0"/>
              <a:t>tariffs</a:t>
            </a:r>
            <a:endParaRPr lang="de-DE" dirty="0" smtClean="0"/>
          </a:p>
          <a:p>
            <a:pPr lvl="1"/>
            <a:r>
              <a:rPr lang="de-DE" dirty="0" err="1" smtClean="0"/>
              <a:t>no</a:t>
            </a:r>
            <a:r>
              <a:rPr lang="de-DE" dirty="0" smtClean="0"/>
              <a:t> </a:t>
            </a:r>
            <a:r>
              <a:rPr lang="de-DE" dirty="0" err="1" smtClean="0"/>
              <a:t>quotas</a:t>
            </a:r>
            <a:endParaRPr lang="de-DE" dirty="0" smtClean="0"/>
          </a:p>
          <a:p>
            <a:pPr lvl="1"/>
            <a:r>
              <a:rPr lang="de-DE" dirty="0" err="1" smtClean="0"/>
              <a:t>no</a:t>
            </a:r>
            <a:r>
              <a:rPr lang="de-DE" dirty="0" smtClean="0"/>
              <a:t> </a:t>
            </a:r>
            <a:r>
              <a:rPr lang="de-DE" dirty="0" err="1"/>
              <a:t>trade</a:t>
            </a:r>
            <a:r>
              <a:rPr lang="de-DE" dirty="0"/>
              <a:t> </a:t>
            </a:r>
            <a:r>
              <a:rPr lang="de-DE" dirty="0" err="1" smtClean="0"/>
              <a:t>subsidies</a:t>
            </a:r>
            <a:endParaRPr lang="de-DE" dirty="0" smtClean="0"/>
          </a:p>
          <a:p>
            <a:pPr lvl="1"/>
            <a:r>
              <a:rPr lang="de-DE" dirty="0" err="1" smtClean="0"/>
              <a:t>no</a:t>
            </a:r>
            <a:r>
              <a:rPr lang="de-DE" dirty="0" smtClean="0"/>
              <a:t> </a:t>
            </a:r>
            <a:r>
              <a:rPr lang="de-DE" dirty="0" err="1"/>
              <a:t>capital</a:t>
            </a:r>
            <a:r>
              <a:rPr lang="de-DE" dirty="0"/>
              <a:t> </a:t>
            </a:r>
            <a:r>
              <a:rPr lang="de-DE" dirty="0" err="1" smtClean="0"/>
              <a:t>controls</a:t>
            </a:r>
            <a:endParaRPr lang="de-DE" dirty="0" smtClean="0"/>
          </a:p>
          <a:p>
            <a:pPr lvl="1"/>
            <a:r>
              <a:rPr lang="de-DE" dirty="0" err="1" smtClean="0"/>
              <a:t>no</a:t>
            </a:r>
            <a:r>
              <a:rPr lang="de-DE" dirty="0" smtClean="0"/>
              <a:t> </a:t>
            </a:r>
            <a:r>
              <a:rPr lang="de-DE" dirty="0" err="1"/>
              <a:t>migration</a:t>
            </a:r>
            <a:r>
              <a:rPr lang="de-DE" dirty="0"/>
              <a:t> </a:t>
            </a:r>
            <a:r>
              <a:rPr lang="de-DE" dirty="0" err="1" smtClean="0"/>
              <a:t>controls</a:t>
            </a:r>
            <a:endParaRPr lang="de-DE" dirty="0" smtClean="0"/>
          </a:p>
          <a:p>
            <a:pPr>
              <a:buFont typeface="Wingdings" charset="2"/>
              <a:buChar char="ü"/>
            </a:pPr>
            <a:r>
              <a:rPr lang="de-DE" dirty="0" err="1"/>
              <a:t>r</a:t>
            </a:r>
            <a:r>
              <a:rPr lang="de-DE" dirty="0" err="1" smtClean="0"/>
              <a:t>egulations</a:t>
            </a:r>
            <a:r>
              <a:rPr lang="de-DE" dirty="0" smtClean="0"/>
              <a:t> </a:t>
            </a:r>
            <a:r>
              <a:rPr lang="de-DE" dirty="0" err="1"/>
              <a:t>have</a:t>
            </a:r>
            <a:r>
              <a:rPr lang="de-DE" dirty="0"/>
              <a:t> </a:t>
            </a:r>
            <a:r>
              <a:rPr lang="de-DE" dirty="0" err="1"/>
              <a:t>increasingly</a:t>
            </a:r>
            <a:r>
              <a:rPr lang="de-DE" dirty="0"/>
              <a:t> </a:t>
            </a:r>
            <a:r>
              <a:rPr lang="de-DE" dirty="0" err="1"/>
              <a:t>been</a:t>
            </a:r>
            <a:r>
              <a:rPr lang="de-DE" dirty="0"/>
              <a:t> </a:t>
            </a:r>
            <a:r>
              <a:rPr lang="de-DE" dirty="0" err="1"/>
              <a:t>harmonized</a:t>
            </a:r>
            <a:r>
              <a:rPr lang="de-DE" dirty="0"/>
              <a:t> in </a:t>
            </a:r>
            <a:r>
              <a:rPr lang="de-DE" dirty="0" err="1"/>
              <a:t>order</a:t>
            </a:r>
            <a:r>
              <a:rPr lang="de-DE" dirty="0"/>
              <a:t> </a:t>
            </a:r>
            <a:r>
              <a:rPr lang="de-DE" dirty="0" err="1"/>
              <a:t>to</a:t>
            </a:r>
            <a:r>
              <a:rPr lang="de-DE" dirty="0"/>
              <a:t> </a:t>
            </a:r>
            <a:r>
              <a:rPr lang="de-DE" dirty="0" err="1"/>
              <a:t>reduce</a:t>
            </a:r>
            <a:r>
              <a:rPr lang="de-DE" dirty="0"/>
              <a:t> </a:t>
            </a:r>
            <a:r>
              <a:rPr lang="de-DE" dirty="0" err="1"/>
              <a:t>nontariff</a:t>
            </a:r>
            <a:r>
              <a:rPr lang="de-DE" dirty="0"/>
              <a:t> </a:t>
            </a:r>
            <a:r>
              <a:rPr lang="de-DE" dirty="0" err="1" smtClean="0"/>
              <a:t>barriers</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12</a:t>
            </a:fld>
            <a:endParaRPr lang="de-DE"/>
          </a:p>
        </p:txBody>
      </p:sp>
    </p:spTree>
    <p:extLst>
      <p:ext uri="{BB962C8B-B14F-4D97-AF65-F5344CB8AC3E}">
        <p14:creationId xmlns:p14="http://schemas.microsoft.com/office/powerpoint/2010/main" val="203814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History of the European Union: 1951 − 1957</a:t>
            </a:r>
            <a:endParaRPr lang="en-US" dirty="0"/>
          </a:p>
        </p:txBody>
      </p:sp>
      <p:sp>
        <p:nvSpPr>
          <p:cNvPr id="3" name="Inhaltsplatzhalter 2"/>
          <p:cNvSpPr>
            <a:spLocks noGrp="1"/>
          </p:cNvSpPr>
          <p:nvPr>
            <p:ph idx="1"/>
          </p:nvPr>
        </p:nvSpPr>
        <p:spPr/>
        <p:txBody>
          <a:bodyPr/>
          <a:lstStyle/>
          <a:p>
            <a:r>
              <a:rPr lang="en-US" dirty="0" smtClean="0"/>
              <a:t>1951: Treaty of Paris: the European Coal and Steel Community</a:t>
            </a:r>
          </a:p>
          <a:p>
            <a:pPr lvl="1"/>
            <a:r>
              <a:rPr lang="en-US" dirty="0" smtClean="0"/>
              <a:t>Germany, France, Italy, the Netherlands, Belgium and Luxembourg</a:t>
            </a:r>
          </a:p>
          <a:p>
            <a:r>
              <a:rPr lang="en-US" dirty="0" smtClean="0"/>
              <a:t>1957: Treaty of Rome: the European Economic Community (EEC)</a:t>
            </a:r>
          </a:p>
          <a:p>
            <a:pPr lvl="1"/>
            <a:r>
              <a:rPr lang="en-US" dirty="0" smtClean="0"/>
              <a:t>customs union: tariffs and quotas between members were abolished and a common external tariffs introduced</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13</a:t>
            </a:fld>
            <a:endParaRPr lang="de-DE"/>
          </a:p>
        </p:txBody>
      </p:sp>
    </p:spTree>
    <p:extLst>
      <p:ext uri="{BB962C8B-B14F-4D97-AF65-F5344CB8AC3E}">
        <p14:creationId xmlns:p14="http://schemas.microsoft.com/office/powerpoint/2010/main" val="23101916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History of the European </a:t>
            </a:r>
            <a:r>
              <a:rPr lang="en-US" dirty="0" smtClean="0"/>
              <a:t>Union: 1973 − 1986 </a:t>
            </a:r>
            <a:endParaRPr lang="en-US" dirty="0"/>
          </a:p>
        </p:txBody>
      </p:sp>
      <p:sp>
        <p:nvSpPr>
          <p:cNvPr id="3" name="Inhaltsplatzhalter 2"/>
          <p:cNvSpPr>
            <a:spLocks noGrp="1"/>
          </p:cNvSpPr>
          <p:nvPr>
            <p:ph idx="1"/>
          </p:nvPr>
        </p:nvSpPr>
        <p:spPr/>
        <p:txBody>
          <a:bodyPr>
            <a:normAutofit/>
          </a:bodyPr>
          <a:lstStyle/>
          <a:p>
            <a:r>
              <a:rPr lang="en-US" dirty="0" smtClean="0"/>
              <a:t>1973: Britain, Ireland and Denmark joined the EEC</a:t>
            </a:r>
          </a:p>
          <a:p>
            <a:r>
              <a:rPr lang="en-US" dirty="0" smtClean="0"/>
              <a:t>1980s: Greece, Spain and Portugal were admitted to the EU</a:t>
            </a:r>
          </a:p>
          <a:p>
            <a:r>
              <a:rPr lang="en-US" dirty="0" smtClean="0"/>
              <a:t>1986: the Single European Act: </a:t>
            </a:r>
          </a:p>
          <a:p>
            <a:pPr lvl="1"/>
            <a:r>
              <a:rPr lang="en-US" dirty="0" smtClean="0"/>
              <a:t>reduction of nontariff barriers, harmonized regulation, European institutions were given more power to further the single market</a:t>
            </a:r>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14</a:t>
            </a:fld>
            <a:endParaRPr lang="de-DE"/>
          </a:p>
        </p:txBody>
      </p:sp>
    </p:spTree>
    <p:extLst>
      <p:ext uri="{BB962C8B-B14F-4D97-AF65-F5344CB8AC3E}">
        <p14:creationId xmlns:p14="http://schemas.microsoft.com/office/powerpoint/2010/main" val="9572249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History of the European </a:t>
            </a:r>
            <a:r>
              <a:rPr lang="en-US" dirty="0" smtClean="0"/>
              <a:t>Union: 1993 − 2013</a:t>
            </a:r>
            <a:endParaRPr lang="en-US" dirty="0"/>
          </a:p>
        </p:txBody>
      </p:sp>
      <p:sp>
        <p:nvSpPr>
          <p:cNvPr id="3" name="Inhaltsplatzhalter 2"/>
          <p:cNvSpPr>
            <a:spLocks noGrp="1"/>
          </p:cNvSpPr>
          <p:nvPr>
            <p:ph idx="1"/>
          </p:nvPr>
        </p:nvSpPr>
        <p:spPr/>
        <p:txBody>
          <a:bodyPr/>
          <a:lstStyle/>
          <a:p>
            <a:r>
              <a:rPr lang="en-US" dirty="0"/>
              <a:t>1993: the Maastricht Treaty:</a:t>
            </a:r>
          </a:p>
          <a:p>
            <a:pPr lvl="1"/>
            <a:r>
              <a:rPr lang="en-US" dirty="0"/>
              <a:t>framework for the introduction of a common currency, creation of the European Union</a:t>
            </a:r>
          </a:p>
          <a:p>
            <a:r>
              <a:rPr lang="en-US" dirty="0" smtClean="0"/>
              <a:t>1995: Austria, Finland and Sweden </a:t>
            </a:r>
          </a:p>
          <a:p>
            <a:r>
              <a:rPr lang="en-US" dirty="0" smtClean="0"/>
              <a:t>2004: Czech Republic, Estonia, Cyprus, </a:t>
            </a:r>
            <a:r>
              <a:rPr lang="en-US" dirty="0"/>
              <a:t>L</a:t>
            </a:r>
            <a:r>
              <a:rPr lang="en-US" dirty="0" smtClean="0"/>
              <a:t>atvia, Lithuania, Hungary, Malta, Poland, Slovakia and Slovenia </a:t>
            </a:r>
          </a:p>
          <a:p>
            <a:r>
              <a:rPr lang="en-US" dirty="0" smtClean="0"/>
              <a:t>2007: Bulgaria and Rumania</a:t>
            </a:r>
          </a:p>
          <a:p>
            <a:r>
              <a:rPr lang="en-US" dirty="0" smtClean="0"/>
              <a:t>2013: Croatia</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15</a:t>
            </a:fld>
            <a:endParaRPr lang="de-DE"/>
          </a:p>
        </p:txBody>
      </p:sp>
    </p:spTree>
    <p:extLst>
      <p:ext uri="{BB962C8B-B14F-4D97-AF65-F5344CB8AC3E}">
        <p14:creationId xmlns:p14="http://schemas.microsoft.com/office/powerpoint/2010/main" val="415003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Why</a:t>
            </a:r>
            <a:r>
              <a:rPr lang="de-DE" dirty="0"/>
              <a:t> </a:t>
            </a:r>
            <a:r>
              <a:rPr lang="de-DE" dirty="0" err="1"/>
              <a:t>has</a:t>
            </a:r>
            <a:r>
              <a:rPr lang="de-DE" dirty="0"/>
              <a:t> </a:t>
            </a:r>
            <a:r>
              <a:rPr lang="de-DE" dirty="0" err="1"/>
              <a:t>trade</a:t>
            </a:r>
            <a:r>
              <a:rPr lang="de-DE" dirty="0"/>
              <a:t> </a:t>
            </a:r>
            <a:r>
              <a:rPr lang="de-DE" dirty="0" err="1"/>
              <a:t>grown</a:t>
            </a:r>
            <a:r>
              <a:rPr lang="de-DE" dirty="0"/>
              <a:t> </a:t>
            </a:r>
            <a:r>
              <a:rPr lang="de-DE" dirty="0" err="1"/>
              <a:t>over</a:t>
            </a:r>
            <a:r>
              <a:rPr lang="de-DE" dirty="0"/>
              <a:t> time? </a:t>
            </a:r>
            <a:br>
              <a:rPr lang="de-DE" dirty="0"/>
            </a:b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many governments have, over time, lowered their tariffs and other barriers to trade </a:t>
            </a:r>
          </a:p>
          <a:p>
            <a:pPr marL="914400" lvl="1" indent="-514350"/>
            <a:r>
              <a:rPr lang="en-US" dirty="0" smtClean="0"/>
              <a:t>globally, the </a:t>
            </a:r>
            <a:r>
              <a:rPr lang="en-US" b="1" dirty="0" smtClean="0"/>
              <a:t>World Trade Organization</a:t>
            </a:r>
            <a:r>
              <a:rPr lang="en-US" dirty="0" smtClean="0"/>
              <a:t> (163 member countries) conducts negotiations and mediates trade disputes</a:t>
            </a:r>
          </a:p>
          <a:p>
            <a:pPr marL="514350" indent="-514350">
              <a:buFont typeface="+mj-lt"/>
              <a:buAutoNum type="arabicPeriod"/>
            </a:pPr>
            <a:r>
              <a:rPr lang="en-US" dirty="0" smtClean="0"/>
              <a:t>improvements in transportation technology</a:t>
            </a:r>
          </a:p>
          <a:p>
            <a:pPr marL="514350" indent="-514350">
              <a:buFont typeface="+mj-lt"/>
              <a:buAutoNum type="arabicPeriod"/>
            </a:pPr>
            <a:r>
              <a:rPr lang="en-US" dirty="0" smtClean="0"/>
              <a:t>advances in telecommunications</a:t>
            </a:r>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16</a:t>
            </a:fld>
            <a:endParaRPr lang="de-DE"/>
          </a:p>
        </p:txBody>
      </p:sp>
    </p:spTree>
    <p:extLst>
      <p:ext uri="{BB962C8B-B14F-4D97-AF65-F5344CB8AC3E}">
        <p14:creationId xmlns:p14="http://schemas.microsoft.com/office/powerpoint/2010/main" val="144624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14.1 Trade </a:t>
            </a:r>
            <a:r>
              <a:rPr lang="en-US" dirty="0" smtClean="0"/>
              <a:t>expressed </a:t>
            </a:r>
            <a:r>
              <a:rPr lang="en-US" dirty="0"/>
              <a:t>as a </a:t>
            </a:r>
            <a:r>
              <a:rPr lang="en-US" dirty="0" smtClean="0"/>
              <a:t>percentage </a:t>
            </a:r>
            <a:r>
              <a:rPr lang="en-US" dirty="0"/>
              <a:t>of </a:t>
            </a:r>
            <a:r>
              <a:rPr lang="en-US" dirty="0" smtClean="0"/>
              <a:t>production</a:t>
            </a:r>
            <a:r>
              <a:rPr lang="en-US" dirty="0"/>
              <a:t>, </a:t>
            </a:r>
            <a:r>
              <a:rPr lang="en-US" dirty="0" smtClean="0"/>
              <a:t>world </a:t>
            </a:r>
            <a:r>
              <a:rPr lang="en-US" dirty="0"/>
              <a:t>and </a:t>
            </a:r>
            <a:r>
              <a:rPr lang="en-US" dirty="0" smtClean="0"/>
              <a:t>European Union countries</a:t>
            </a:r>
            <a:r>
              <a:rPr lang="en-US" dirty="0"/>
              <a:t>, 1960–2014</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17</a:t>
            </a:fld>
            <a:endParaRPr lang="de-DE"/>
          </a:p>
        </p:txBody>
      </p:sp>
      <p:graphicFrame>
        <p:nvGraphicFramePr>
          <p:cNvPr id="6" name="Chart 1"/>
          <p:cNvGraphicFramePr>
            <a:graphicFrameLocks/>
          </p:cNvGraphicFramePr>
          <p:nvPr>
            <p:extLst>
              <p:ext uri="{D42A27DB-BD31-4B8C-83A1-F6EECF244321}">
                <p14:modId xmlns:p14="http://schemas.microsoft.com/office/powerpoint/2010/main" val="926222808"/>
              </p:ext>
            </p:extLst>
          </p:nvPr>
        </p:nvGraphicFramePr>
        <p:xfrm>
          <a:off x="457200" y="2604351"/>
          <a:ext cx="7920000" cy="386472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457200" y="1623577"/>
            <a:ext cx="8629524" cy="1200329"/>
          </a:xfrm>
          <a:prstGeom prst="rect">
            <a:avLst/>
          </a:prstGeom>
          <a:noFill/>
        </p:spPr>
        <p:txBody>
          <a:bodyPr wrap="square" rtlCol="0">
            <a:spAutoFit/>
          </a:bodyPr>
          <a:lstStyle/>
          <a:p>
            <a:pPr marL="285750" indent="-285750">
              <a:buFont typeface="Wingdings" charset="2"/>
              <a:buChar char="ü"/>
            </a:pPr>
            <a:r>
              <a:rPr lang="en-US" dirty="0"/>
              <a:t>The worldwide volume of trade, including both imports and exports, expressed as a percentage of global GDP, has been increasing over the past four decades. This trend has been especially strong in the European Union the members of which are much more open that the world on average</a:t>
            </a:r>
            <a:r>
              <a:rPr lang="de-DE" dirty="0"/>
              <a:t> </a:t>
            </a:r>
            <a:endParaRPr lang="en-US" dirty="0"/>
          </a:p>
        </p:txBody>
      </p:sp>
      <p:sp>
        <p:nvSpPr>
          <p:cNvPr id="7" name="Textfeld 6"/>
          <p:cNvSpPr txBox="1"/>
          <p:nvPr/>
        </p:nvSpPr>
        <p:spPr>
          <a:xfrm>
            <a:off x="0" y="6520915"/>
            <a:ext cx="5129663" cy="523220"/>
          </a:xfrm>
          <a:prstGeom prst="rect">
            <a:avLst/>
          </a:prstGeom>
          <a:noFill/>
        </p:spPr>
        <p:txBody>
          <a:bodyPr wrap="square" rtlCol="0">
            <a:spAutoFit/>
          </a:bodyPr>
          <a:lstStyle/>
          <a:p>
            <a:r>
              <a:rPr lang="en-US" sz="1400" i="1" dirty="0"/>
              <a:t>Source: </a:t>
            </a:r>
            <a:r>
              <a:rPr lang="en-US" sz="1400" dirty="0"/>
              <a:t>World Development Indicators, World Bank, 2016.</a:t>
            </a:r>
            <a:endParaRPr lang="de-DE" sz="1400" dirty="0"/>
          </a:p>
          <a:p>
            <a:endParaRPr lang="en-US" sz="1400" dirty="0"/>
          </a:p>
        </p:txBody>
      </p:sp>
    </p:spTree>
    <p:extLst>
      <p:ext uri="{BB962C8B-B14F-4D97-AF65-F5344CB8AC3E}">
        <p14:creationId xmlns:p14="http://schemas.microsoft.com/office/powerpoint/2010/main" val="343267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14.2 </a:t>
            </a:r>
            <a:r>
              <a:rPr lang="en-US" dirty="0" smtClean="0"/>
              <a:t>Top </a:t>
            </a:r>
            <a:r>
              <a:rPr lang="en-US" dirty="0"/>
              <a:t>p</a:t>
            </a:r>
            <a:r>
              <a:rPr lang="en-US" dirty="0" smtClean="0"/>
              <a:t>urchasers </a:t>
            </a:r>
            <a:r>
              <a:rPr lang="en-US" dirty="0"/>
              <a:t>of </a:t>
            </a:r>
            <a:r>
              <a:rPr lang="en-US" dirty="0" smtClean="0"/>
              <a:t>goods </a:t>
            </a:r>
            <a:r>
              <a:rPr lang="en-US" dirty="0"/>
              <a:t>from the EU28 and </a:t>
            </a:r>
            <a:r>
              <a:rPr lang="en-US" dirty="0" smtClean="0"/>
              <a:t>suppliers </a:t>
            </a:r>
            <a:r>
              <a:rPr lang="en-US" dirty="0"/>
              <a:t>of </a:t>
            </a:r>
            <a:r>
              <a:rPr lang="en-US" dirty="0" smtClean="0"/>
              <a:t>goods </a:t>
            </a:r>
            <a:r>
              <a:rPr lang="en-US" dirty="0"/>
              <a:t>to the EU28, 2014</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18</a:t>
            </a:fld>
            <a:endParaRPr lang="de-DE"/>
          </a:p>
        </p:txBody>
      </p:sp>
      <p:graphicFrame>
        <p:nvGraphicFramePr>
          <p:cNvPr id="6" name="Chart 1"/>
          <p:cNvGraphicFramePr>
            <a:graphicFrameLocks noGrp="1"/>
          </p:cNvGraphicFramePr>
          <p:nvPr>
            <p:ph idx="1"/>
            <p:extLst>
              <p:ext uri="{D42A27DB-BD31-4B8C-83A1-F6EECF244321}">
                <p14:modId xmlns:p14="http://schemas.microsoft.com/office/powerpoint/2010/main" val="3726933007"/>
              </p:ext>
            </p:extLst>
          </p:nvPr>
        </p:nvGraphicFramePr>
        <p:xfrm>
          <a:off x="323850" y="1864654"/>
          <a:ext cx="8362950" cy="488632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457200" y="1275816"/>
            <a:ext cx="7860523" cy="923330"/>
          </a:xfrm>
          <a:prstGeom prst="rect">
            <a:avLst/>
          </a:prstGeom>
          <a:noFill/>
        </p:spPr>
        <p:txBody>
          <a:bodyPr wrap="square" rtlCol="0">
            <a:spAutoFit/>
          </a:bodyPr>
          <a:lstStyle/>
          <a:p>
            <a:pPr marL="285750" indent="-285750">
              <a:buFont typeface="Wingdings" charset="2"/>
              <a:buChar char="ü"/>
            </a:pPr>
            <a:r>
              <a:rPr lang="en-US" dirty="0"/>
              <a:t>The other two large players in world trade, the U.S. and China, are also the main trading partners of the EU.</a:t>
            </a:r>
            <a:endParaRPr lang="de-DE" dirty="0"/>
          </a:p>
          <a:p>
            <a:endParaRPr lang="en-US" dirty="0"/>
          </a:p>
        </p:txBody>
      </p:sp>
      <p:sp>
        <p:nvSpPr>
          <p:cNvPr id="7" name="Textfeld 6"/>
          <p:cNvSpPr txBox="1"/>
          <p:nvPr/>
        </p:nvSpPr>
        <p:spPr>
          <a:xfrm>
            <a:off x="180637" y="6160683"/>
            <a:ext cx="3575726" cy="738664"/>
          </a:xfrm>
          <a:prstGeom prst="rect">
            <a:avLst/>
          </a:prstGeom>
          <a:noFill/>
        </p:spPr>
        <p:txBody>
          <a:bodyPr wrap="square" rtlCol="0">
            <a:spAutoFit/>
          </a:bodyPr>
          <a:lstStyle/>
          <a:p>
            <a:r>
              <a:rPr lang="en-US" sz="1400" i="1" dirty="0"/>
              <a:t>Source: </a:t>
            </a:r>
            <a:r>
              <a:rPr lang="en-US" sz="1400" dirty="0"/>
              <a:t>European Commission, Directorate General for Trade, 2016.</a:t>
            </a:r>
            <a:endParaRPr lang="de-DE" sz="1400" dirty="0"/>
          </a:p>
          <a:p>
            <a:endParaRPr lang="en-US" sz="1400" dirty="0"/>
          </a:p>
        </p:txBody>
      </p:sp>
    </p:spTree>
    <p:extLst>
      <p:ext uri="{BB962C8B-B14F-4D97-AF65-F5344CB8AC3E}">
        <p14:creationId xmlns:p14="http://schemas.microsoft.com/office/powerpoint/2010/main" val="136199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14.2 </a:t>
            </a:r>
            <a:r>
              <a:rPr lang="en-US" dirty="0" smtClean="0"/>
              <a:t>Top </a:t>
            </a:r>
            <a:r>
              <a:rPr lang="en-US" dirty="0"/>
              <a:t>p</a:t>
            </a:r>
            <a:r>
              <a:rPr lang="en-US" dirty="0" smtClean="0"/>
              <a:t>urchasers </a:t>
            </a:r>
            <a:r>
              <a:rPr lang="en-US" dirty="0"/>
              <a:t>of </a:t>
            </a:r>
            <a:r>
              <a:rPr lang="en-US" dirty="0" smtClean="0"/>
              <a:t>goods </a:t>
            </a:r>
            <a:r>
              <a:rPr lang="en-US" dirty="0"/>
              <a:t>from the EU28 and </a:t>
            </a:r>
            <a:r>
              <a:rPr lang="en-US" dirty="0" smtClean="0"/>
              <a:t>suppliers </a:t>
            </a:r>
            <a:r>
              <a:rPr lang="en-US" dirty="0"/>
              <a:t>of </a:t>
            </a:r>
            <a:r>
              <a:rPr lang="en-US" dirty="0" smtClean="0"/>
              <a:t>goods </a:t>
            </a:r>
            <a:r>
              <a:rPr lang="en-US" dirty="0"/>
              <a:t>to the EU28, 2014</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19</a:t>
            </a:fld>
            <a:endParaRPr lang="de-DE"/>
          </a:p>
        </p:txBody>
      </p:sp>
      <p:graphicFrame>
        <p:nvGraphicFramePr>
          <p:cNvPr id="6" name="Chart 2"/>
          <p:cNvGraphicFramePr>
            <a:graphicFrameLocks/>
          </p:cNvGraphicFramePr>
          <p:nvPr>
            <p:extLst>
              <p:ext uri="{D42A27DB-BD31-4B8C-83A1-F6EECF244321}">
                <p14:modId xmlns:p14="http://schemas.microsoft.com/office/powerpoint/2010/main" val="840206201"/>
              </p:ext>
            </p:extLst>
          </p:nvPr>
        </p:nvGraphicFramePr>
        <p:xfrm>
          <a:off x="200508" y="2393164"/>
          <a:ext cx="8686800" cy="401002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164795" y="6160683"/>
            <a:ext cx="3575726" cy="738664"/>
          </a:xfrm>
          <a:prstGeom prst="rect">
            <a:avLst/>
          </a:prstGeom>
          <a:noFill/>
        </p:spPr>
        <p:txBody>
          <a:bodyPr wrap="square" rtlCol="0">
            <a:spAutoFit/>
          </a:bodyPr>
          <a:lstStyle/>
          <a:p>
            <a:r>
              <a:rPr lang="en-US" sz="1400" i="1" dirty="0"/>
              <a:t>Source: </a:t>
            </a:r>
            <a:r>
              <a:rPr lang="en-US" sz="1400" dirty="0"/>
              <a:t>European Commission, Directorate General for Trade, 2016.</a:t>
            </a:r>
            <a:endParaRPr lang="de-DE" sz="1400" dirty="0"/>
          </a:p>
          <a:p>
            <a:endParaRPr lang="en-US" sz="1400" dirty="0"/>
          </a:p>
        </p:txBody>
      </p:sp>
    </p:spTree>
    <p:extLst>
      <p:ext uri="{BB962C8B-B14F-4D97-AF65-F5344CB8AC3E}">
        <p14:creationId xmlns:p14="http://schemas.microsoft.com/office/powerpoint/2010/main" val="807255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14.3 Share of exports to other EU countries as a share of total exports, 2014</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20</a:t>
            </a:fld>
            <a:endParaRPr lang="de-DE"/>
          </a:p>
        </p:txBody>
      </p:sp>
      <p:graphicFrame>
        <p:nvGraphicFramePr>
          <p:cNvPr id="6" name="Chart 2"/>
          <p:cNvGraphicFramePr>
            <a:graphicFrameLocks/>
          </p:cNvGraphicFramePr>
          <p:nvPr>
            <p:extLst>
              <p:ext uri="{D42A27DB-BD31-4B8C-83A1-F6EECF244321}">
                <p14:modId xmlns:p14="http://schemas.microsoft.com/office/powerpoint/2010/main" val="1091295040"/>
              </p:ext>
            </p:extLst>
          </p:nvPr>
        </p:nvGraphicFramePr>
        <p:xfrm>
          <a:off x="203201" y="1209146"/>
          <a:ext cx="8483599" cy="523160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237068" y="6429087"/>
            <a:ext cx="3347078" cy="584776"/>
          </a:xfrm>
          <a:prstGeom prst="rect">
            <a:avLst/>
          </a:prstGeom>
          <a:noFill/>
        </p:spPr>
        <p:txBody>
          <a:bodyPr wrap="none" rtlCol="0">
            <a:spAutoFit/>
          </a:bodyPr>
          <a:lstStyle/>
          <a:p>
            <a:r>
              <a:rPr lang="en-US" sz="1400" i="1" dirty="0"/>
              <a:t>Source: </a:t>
            </a:r>
            <a:r>
              <a:rPr lang="en-US" sz="1400" dirty="0"/>
              <a:t>WTO, Country Trade Profiles, 2015.</a:t>
            </a:r>
            <a:endParaRPr lang="de-DE" sz="1400" dirty="0"/>
          </a:p>
          <a:p>
            <a:endParaRPr lang="en-US" dirty="0"/>
          </a:p>
        </p:txBody>
      </p:sp>
    </p:spTree>
    <p:extLst>
      <p:ext uri="{BB962C8B-B14F-4D97-AF65-F5344CB8AC3E}">
        <p14:creationId xmlns:p14="http://schemas.microsoft.com/office/powerpoint/2010/main" val="1762646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The Trade Balance: Completing the Picture</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531703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current account</a:t>
            </a:r>
            <a:endParaRPr lang="en-US" dirty="0"/>
          </a:p>
        </p:txBody>
      </p:sp>
      <p:sp>
        <p:nvSpPr>
          <p:cNvPr id="3" name="Inhaltsplatzhalter 2"/>
          <p:cNvSpPr>
            <a:spLocks noGrp="1"/>
          </p:cNvSpPr>
          <p:nvPr>
            <p:ph idx="1"/>
          </p:nvPr>
        </p:nvSpPr>
        <p:spPr/>
        <p:txBody>
          <a:bodyPr>
            <a:normAutofit/>
          </a:bodyPr>
          <a:lstStyle/>
          <a:p>
            <a:r>
              <a:rPr lang="en-US" dirty="0" smtClean="0"/>
              <a:t>summarizes the total of imports, exports, and income flows from abroad</a:t>
            </a:r>
          </a:p>
          <a:p>
            <a:r>
              <a:rPr lang="en-US" dirty="0" smtClean="0"/>
              <a:t>current account surplus: </a:t>
            </a:r>
          </a:p>
          <a:p>
            <a:pPr lvl="1"/>
            <a:r>
              <a:rPr lang="en-US" dirty="0" smtClean="0"/>
              <a:t>selling goods and services abroad and receiving incomes from abroad &gt; buying goods and services and paying incomes to foreign workers and investors</a:t>
            </a:r>
          </a:p>
          <a:p>
            <a:r>
              <a:rPr lang="en-US" dirty="0" smtClean="0"/>
              <a:t>current account deficit:</a:t>
            </a:r>
          </a:p>
          <a:p>
            <a:pPr lvl="1"/>
            <a:r>
              <a:rPr lang="en-US" dirty="0" smtClean="0"/>
              <a:t>the funds paid &gt; the funds received</a:t>
            </a:r>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22</a:t>
            </a:fld>
            <a:endParaRPr lang="de-DE"/>
          </a:p>
        </p:txBody>
      </p:sp>
    </p:spTree>
    <p:extLst>
      <p:ext uri="{BB962C8B-B14F-4D97-AF65-F5344CB8AC3E}">
        <p14:creationId xmlns:p14="http://schemas.microsoft.com/office/powerpoint/2010/main" val="151327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What is the impact of our </a:t>
            </a:r>
            <a:r>
              <a:rPr lang="en-US" dirty="0"/>
              <a:t>exports and imports </a:t>
            </a:r>
            <a:r>
              <a:rPr lang="en-US" dirty="0" smtClean="0"/>
              <a:t>on aggregate </a:t>
            </a:r>
            <a:r>
              <a:rPr lang="en-US" dirty="0"/>
              <a:t>demand and </a:t>
            </a:r>
            <a:r>
              <a:rPr lang="en-US" dirty="0" smtClean="0"/>
              <a:t>GDP?</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23</a:t>
            </a:fld>
            <a:endParaRPr lang="de-DE"/>
          </a:p>
        </p:txBody>
      </p:sp>
      <p:sp>
        <p:nvSpPr>
          <p:cNvPr id="7" name="Inhaltsplatzhalter 6"/>
          <p:cNvSpPr>
            <a:spLocks noGrp="1"/>
          </p:cNvSpPr>
          <p:nvPr>
            <p:ph idx="1"/>
          </p:nvPr>
        </p:nvSpPr>
        <p:spPr>
          <a:xfrm>
            <a:off x="899730" y="1657561"/>
            <a:ext cx="3871890" cy="848444"/>
          </a:xfrm>
        </p:spPr>
        <p:txBody>
          <a:bodyPr/>
          <a:lstStyle/>
          <a:p>
            <a:pPr marL="0" indent="0">
              <a:buNone/>
            </a:pPr>
            <a:r>
              <a:rPr lang="en-US" dirty="0" smtClean="0"/>
              <a:t>AE = C + I</a:t>
            </a:r>
            <a:r>
              <a:rPr lang="en-US" baseline="-25000" dirty="0" smtClean="0"/>
              <a:t>I</a:t>
            </a:r>
            <a:r>
              <a:rPr lang="en-US" dirty="0" smtClean="0"/>
              <a:t> + G + NX</a:t>
            </a:r>
            <a:endParaRPr lang="en-US" dirty="0"/>
          </a:p>
        </p:txBody>
      </p:sp>
      <p:sp>
        <p:nvSpPr>
          <p:cNvPr id="8" name="Rechteck 7"/>
          <p:cNvSpPr/>
          <p:nvPr/>
        </p:nvSpPr>
        <p:spPr>
          <a:xfrm>
            <a:off x="457201" y="1608153"/>
            <a:ext cx="3891130" cy="848444"/>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9" name="Textfeld 8"/>
          <p:cNvSpPr txBox="1"/>
          <p:nvPr/>
        </p:nvSpPr>
        <p:spPr>
          <a:xfrm>
            <a:off x="457200" y="2790347"/>
            <a:ext cx="6241011" cy="1569660"/>
          </a:xfrm>
          <a:prstGeom prst="rect">
            <a:avLst/>
          </a:prstGeom>
          <a:noFill/>
        </p:spPr>
        <p:txBody>
          <a:bodyPr wrap="none" rtlCol="0">
            <a:spAutoFit/>
          </a:bodyPr>
          <a:lstStyle/>
          <a:p>
            <a:r>
              <a:rPr lang="de-DE" sz="2400" dirty="0" err="1"/>
              <a:t>net</a:t>
            </a:r>
            <a:r>
              <a:rPr lang="de-DE" sz="2400" dirty="0"/>
              <a:t> </a:t>
            </a:r>
            <a:r>
              <a:rPr lang="de-DE" sz="2400" dirty="0" err="1"/>
              <a:t>exports</a:t>
            </a:r>
            <a:r>
              <a:rPr lang="de-DE" sz="2400" dirty="0"/>
              <a:t> (NX</a:t>
            </a:r>
            <a:r>
              <a:rPr lang="de-DE" sz="2400" dirty="0" smtClean="0"/>
              <a:t>): </a:t>
            </a:r>
            <a:r>
              <a:rPr lang="de-DE" sz="2400" dirty="0" err="1" smtClean="0"/>
              <a:t>exports</a:t>
            </a:r>
            <a:r>
              <a:rPr lang="de-DE" sz="2400" dirty="0" smtClean="0"/>
              <a:t> </a:t>
            </a:r>
            <a:r>
              <a:rPr lang="de-DE" sz="2400" dirty="0"/>
              <a:t>minus </a:t>
            </a:r>
            <a:r>
              <a:rPr lang="de-DE" sz="2400" dirty="0" err="1"/>
              <a:t>imports</a:t>
            </a:r>
            <a:r>
              <a:rPr lang="de-DE" sz="2400" dirty="0"/>
              <a:t> (X – IM) </a:t>
            </a:r>
          </a:p>
          <a:p>
            <a:r>
              <a:rPr lang="de-DE" sz="2400" dirty="0" err="1"/>
              <a:t>intended</a:t>
            </a:r>
            <a:r>
              <a:rPr lang="de-DE" sz="2400" dirty="0"/>
              <a:t> </a:t>
            </a:r>
            <a:r>
              <a:rPr lang="de-DE" sz="2400" dirty="0" err="1"/>
              <a:t>investment</a:t>
            </a:r>
            <a:r>
              <a:rPr lang="de-DE" sz="2400" dirty="0"/>
              <a:t> (</a:t>
            </a:r>
            <a:r>
              <a:rPr lang="de-DE" sz="2400" dirty="0" smtClean="0"/>
              <a:t>I</a:t>
            </a:r>
            <a:r>
              <a:rPr lang="de-DE" sz="2400" baseline="-25000" dirty="0" smtClean="0"/>
              <a:t>I</a:t>
            </a:r>
            <a:r>
              <a:rPr lang="de-DE" sz="2400" dirty="0" smtClean="0"/>
              <a:t>) </a:t>
            </a:r>
          </a:p>
          <a:p>
            <a:r>
              <a:rPr lang="de-DE" sz="2400" dirty="0" err="1" smtClean="0"/>
              <a:t>government</a:t>
            </a:r>
            <a:r>
              <a:rPr lang="de-DE" sz="2400" dirty="0" smtClean="0"/>
              <a:t> </a:t>
            </a:r>
            <a:r>
              <a:rPr lang="de-DE" sz="2400" dirty="0" err="1"/>
              <a:t>spending</a:t>
            </a:r>
            <a:r>
              <a:rPr lang="de-DE" sz="2400" dirty="0"/>
              <a:t> (G) </a:t>
            </a:r>
          </a:p>
          <a:p>
            <a:endParaRPr lang="en-US" sz="2400" dirty="0"/>
          </a:p>
        </p:txBody>
      </p:sp>
      <p:sp>
        <p:nvSpPr>
          <p:cNvPr id="10" name="Textfeld 9"/>
          <p:cNvSpPr txBox="1"/>
          <p:nvPr/>
        </p:nvSpPr>
        <p:spPr>
          <a:xfrm>
            <a:off x="457200" y="4360007"/>
            <a:ext cx="8013341" cy="1569660"/>
          </a:xfrm>
          <a:prstGeom prst="rect">
            <a:avLst/>
          </a:prstGeom>
          <a:noFill/>
        </p:spPr>
        <p:txBody>
          <a:bodyPr wrap="square" rtlCol="0">
            <a:spAutoFit/>
          </a:bodyPr>
          <a:lstStyle/>
          <a:p>
            <a:pPr marL="342900" indent="-342900">
              <a:buFont typeface="Wingdings" charset="2"/>
              <a:buChar char="ü"/>
            </a:pPr>
            <a:r>
              <a:rPr lang="de-DE" sz="2400" dirty="0" smtClean="0"/>
              <a:t>Imports </a:t>
            </a:r>
            <a:r>
              <a:rPr lang="de-DE" sz="2400" dirty="0" err="1" smtClean="0"/>
              <a:t>represent</a:t>
            </a:r>
            <a:r>
              <a:rPr lang="de-DE" sz="2400" dirty="0" smtClean="0"/>
              <a:t> </a:t>
            </a:r>
            <a:r>
              <a:rPr lang="de-DE" sz="2400" dirty="0"/>
              <a:t>a </a:t>
            </a:r>
            <a:r>
              <a:rPr lang="de-DE" sz="2400" dirty="0" err="1"/>
              <a:t>leakage</a:t>
            </a:r>
            <a:r>
              <a:rPr lang="de-DE" sz="2400" dirty="0"/>
              <a:t> </a:t>
            </a:r>
            <a:r>
              <a:rPr lang="de-DE" sz="2400" dirty="0" err="1"/>
              <a:t>from</a:t>
            </a:r>
            <a:r>
              <a:rPr lang="de-DE" sz="2400" dirty="0"/>
              <a:t> </a:t>
            </a:r>
            <a:r>
              <a:rPr lang="de-DE" sz="2400" dirty="0" err="1"/>
              <a:t>domestic</a:t>
            </a:r>
            <a:r>
              <a:rPr lang="de-DE" sz="2400" dirty="0"/>
              <a:t> </a:t>
            </a:r>
            <a:r>
              <a:rPr lang="de-DE" sz="2400" dirty="0" err="1"/>
              <a:t>aggregate</a:t>
            </a:r>
            <a:r>
              <a:rPr lang="de-DE" sz="2400" dirty="0"/>
              <a:t> </a:t>
            </a:r>
            <a:r>
              <a:rPr lang="de-DE" sz="2400" dirty="0" err="1" smtClean="0"/>
              <a:t>expenditure</a:t>
            </a:r>
            <a:r>
              <a:rPr lang="de-DE" sz="2400" dirty="0" smtClean="0"/>
              <a:t> — </a:t>
            </a:r>
            <a:r>
              <a:rPr lang="de-DE" sz="2400" dirty="0"/>
              <a:t>a </a:t>
            </a:r>
            <a:r>
              <a:rPr lang="de-DE" sz="2400" dirty="0" err="1"/>
              <a:t>portion</a:t>
            </a:r>
            <a:r>
              <a:rPr lang="de-DE" sz="2400" dirty="0"/>
              <a:t> </a:t>
            </a:r>
            <a:r>
              <a:rPr lang="de-DE" sz="2400" dirty="0" err="1"/>
              <a:t>of</a:t>
            </a:r>
            <a:r>
              <a:rPr lang="de-DE" sz="2400" dirty="0"/>
              <a:t> </a:t>
            </a:r>
            <a:r>
              <a:rPr lang="de-DE" sz="2400" dirty="0" err="1"/>
              <a:t>income</a:t>
            </a:r>
            <a:r>
              <a:rPr lang="de-DE" sz="2400" dirty="0"/>
              <a:t> </a:t>
            </a:r>
            <a:r>
              <a:rPr lang="de-DE" sz="2400" dirty="0" err="1"/>
              <a:t>that</a:t>
            </a:r>
            <a:r>
              <a:rPr lang="de-DE" sz="2400" dirty="0"/>
              <a:t> </a:t>
            </a:r>
            <a:r>
              <a:rPr lang="de-DE" sz="2400" dirty="0" err="1"/>
              <a:t>is</a:t>
            </a:r>
            <a:r>
              <a:rPr lang="de-DE" sz="2400" dirty="0"/>
              <a:t> not </a:t>
            </a:r>
            <a:r>
              <a:rPr lang="de-DE" sz="2400" dirty="0" err="1"/>
              <a:t>spent</a:t>
            </a:r>
            <a:r>
              <a:rPr lang="de-DE" sz="2400" dirty="0"/>
              <a:t> on </a:t>
            </a:r>
            <a:r>
              <a:rPr lang="de-DE" sz="2400" dirty="0" err="1"/>
              <a:t>domestic</a:t>
            </a:r>
            <a:r>
              <a:rPr lang="de-DE" sz="2400" dirty="0"/>
              <a:t> </a:t>
            </a:r>
            <a:r>
              <a:rPr lang="de-DE" sz="2400" dirty="0" err="1"/>
              <a:t>goods</a:t>
            </a:r>
            <a:r>
              <a:rPr lang="de-DE" sz="2400" dirty="0"/>
              <a:t> </a:t>
            </a:r>
            <a:r>
              <a:rPr lang="de-DE" sz="2400" dirty="0" err="1"/>
              <a:t>and</a:t>
            </a:r>
            <a:r>
              <a:rPr lang="de-DE" sz="2400" dirty="0"/>
              <a:t> </a:t>
            </a:r>
            <a:r>
              <a:rPr lang="de-DE" sz="2400" dirty="0" err="1" smtClean="0"/>
              <a:t>services</a:t>
            </a:r>
            <a:endParaRPr lang="de-DE" sz="2400" dirty="0"/>
          </a:p>
          <a:p>
            <a:endParaRPr lang="en-US" sz="2400" dirty="0"/>
          </a:p>
        </p:txBody>
      </p:sp>
    </p:spTree>
    <p:extLst>
      <p:ext uri="{BB962C8B-B14F-4D97-AF65-F5344CB8AC3E}">
        <p14:creationId xmlns:p14="http://schemas.microsoft.com/office/powerpoint/2010/main" val="400381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14.4 Leakages and </a:t>
            </a:r>
            <a:r>
              <a:rPr lang="en-US" dirty="0" smtClean="0"/>
              <a:t>injections </a:t>
            </a:r>
            <a:r>
              <a:rPr lang="en-US" dirty="0"/>
              <a:t>in a </a:t>
            </a:r>
            <a:r>
              <a:rPr lang="en-US" dirty="0" smtClean="0"/>
              <a:t>complete macroeconomic </a:t>
            </a:r>
            <a:r>
              <a:rPr lang="en-US" dirty="0"/>
              <a:t>m</a:t>
            </a:r>
            <a:r>
              <a:rPr lang="en-US" dirty="0" smtClean="0"/>
              <a:t>odel</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24</a:t>
            </a:fld>
            <a:endParaRPr lang="de-DE"/>
          </a:p>
        </p:txBody>
      </p:sp>
      <p:grpSp>
        <p:nvGrpSpPr>
          <p:cNvPr id="29" name="Gruppierung 28"/>
          <p:cNvGrpSpPr>
            <a:grpSpLocks noChangeAspect="1"/>
          </p:cNvGrpSpPr>
          <p:nvPr/>
        </p:nvGrpSpPr>
        <p:grpSpPr>
          <a:xfrm>
            <a:off x="156586" y="1252247"/>
            <a:ext cx="6299992" cy="5135858"/>
            <a:chOff x="914400" y="800100"/>
            <a:chExt cx="7010400" cy="5715000"/>
          </a:xfrm>
        </p:grpSpPr>
        <p:sp>
          <p:nvSpPr>
            <p:cNvPr id="6" name="Oval 5"/>
            <p:cNvSpPr/>
            <p:nvPr/>
          </p:nvSpPr>
          <p:spPr>
            <a:xfrm>
              <a:off x="1447800" y="800100"/>
              <a:ext cx="4191000" cy="4191000"/>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7" name="TextBox 3"/>
            <p:cNvSpPr txBox="1"/>
            <p:nvPr/>
          </p:nvSpPr>
          <p:spPr>
            <a:xfrm>
              <a:off x="914400" y="1562100"/>
              <a:ext cx="1600200" cy="381000"/>
            </a:xfrm>
            <a:prstGeom prst="rect">
              <a:avLst/>
            </a:prstGeom>
            <a:solidFill>
              <a:schemeClr val="bg1"/>
            </a:solidFill>
            <a:ln w="38100">
              <a:solidFill>
                <a:schemeClr val="tx1"/>
              </a:solidFill>
            </a:ln>
          </p:spPr>
          <p:txBody>
            <a:bodyPr wrap="square" rtlCol="0">
              <a:spAutoFit/>
            </a:bodyPr>
            <a:lstStyle/>
            <a:p>
              <a:pPr algn="ctr"/>
              <a:r>
                <a:rPr lang="en-US" dirty="0" smtClean="0">
                  <a:latin typeface="Arial" pitchFamily="34" charset="0"/>
                  <a:cs typeface="Arial" pitchFamily="34" charset="0"/>
                </a:rPr>
                <a:t>Output (</a:t>
              </a:r>
              <a:r>
                <a:rPr lang="en-US" i="1" dirty="0" smtClean="0">
                  <a:latin typeface="Arial" pitchFamily="34" charset="0"/>
                  <a:cs typeface="Arial" pitchFamily="34" charset="0"/>
                </a:rPr>
                <a:t>Y)</a:t>
              </a:r>
              <a:endParaRPr lang="en-US" dirty="0">
                <a:latin typeface="Arial" pitchFamily="34" charset="0"/>
                <a:cs typeface="Arial" pitchFamily="34" charset="0"/>
              </a:endParaRPr>
            </a:p>
          </p:txBody>
        </p:sp>
        <p:sp>
          <p:nvSpPr>
            <p:cNvPr id="8" name="TextBox 4"/>
            <p:cNvSpPr txBox="1"/>
            <p:nvPr/>
          </p:nvSpPr>
          <p:spPr>
            <a:xfrm>
              <a:off x="4572000" y="1638300"/>
              <a:ext cx="1752600" cy="381000"/>
            </a:xfrm>
            <a:prstGeom prst="rect">
              <a:avLst/>
            </a:prstGeom>
            <a:solidFill>
              <a:schemeClr val="bg1"/>
            </a:solidFill>
            <a:ln w="38100">
              <a:solidFill>
                <a:schemeClr val="tx1"/>
              </a:solidFill>
            </a:ln>
          </p:spPr>
          <p:txBody>
            <a:bodyPr wrap="square" rtlCol="0">
              <a:spAutoFit/>
            </a:bodyPr>
            <a:lstStyle/>
            <a:p>
              <a:pPr algn="ctr"/>
              <a:r>
                <a:rPr lang="en-US" dirty="0" smtClean="0">
                  <a:latin typeface="Arial" pitchFamily="34" charset="0"/>
                  <a:cs typeface="Arial" pitchFamily="34" charset="0"/>
                </a:rPr>
                <a:t>Income </a:t>
              </a:r>
              <a:r>
                <a:rPr lang="en-US" i="1" dirty="0" smtClean="0">
                  <a:latin typeface="Arial" pitchFamily="34" charset="0"/>
                  <a:cs typeface="Arial" pitchFamily="34" charset="0"/>
                </a:rPr>
                <a:t>Y)</a:t>
              </a:r>
              <a:endParaRPr lang="en-US" dirty="0">
                <a:latin typeface="Arial" pitchFamily="34" charset="0"/>
                <a:cs typeface="Arial" pitchFamily="34" charset="0"/>
              </a:endParaRPr>
            </a:p>
          </p:txBody>
        </p:sp>
        <p:sp>
          <p:nvSpPr>
            <p:cNvPr id="9" name="TextBox 5"/>
            <p:cNvSpPr txBox="1"/>
            <p:nvPr/>
          </p:nvSpPr>
          <p:spPr>
            <a:xfrm>
              <a:off x="990600" y="4000500"/>
              <a:ext cx="1905000" cy="381000"/>
            </a:xfrm>
            <a:prstGeom prst="rect">
              <a:avLst/>
            </a:prstGeom>
            <a:solidFill>
              <a:schemeClr val="bg1"/>
            </a:solidFill>
            <a:ln w="38100">
              <a:solidFill>
                <a:schemeClr val="tx1"/>
              </a:solidFill>
            </a:ln>
          </p:spPr>
          <p:txBody>
            <a:bodyPr wrap="square" rtlCol="0">
              <a:spAutoFit/>
            </a:bodyPr>
            <a:lstStyle/>
            <a:p>
              <a:pPr algn="ctr"/>
              <a:r>
                <a:rPr lang="en-US" dirty="0" smtClean="0">
                  <a:latin typeface="Arial" pitchFamily="34" charset="0"/>
                  <a:cs typeface="Arial" pitchFamily="34" charset="0"/>
                </a:rPr>
                <a:t>Spending </a:t>
              </a:r>
              <a:r>
                <a:rPr lang="en-US" i="1" dirty="0" smtClean="0">
                  <a:latin typeface="Arial" pitchFamily="34" charset="0"/>
                  <a:cs typeface="Arial" pitchFamily="34" charset="0"/>
                </a:rPr>
                <a:t>(AD)</a:t>
              </a:r>
              <a:endParaRPr lang="en-US" dirty="0">
                <a:latin typeface="Arial" pitchFamily="34" charset="0"/>
                <a:cs typeface="Arial" pitchFamily="34" charset="0"/>
              </a:endParaRPr>
            </a:p>
          </p:txBody>
        </p:sp>
        <p:sp>
          <p:nvSpPr>
            <p:cNvPr id="10" name="TextBox 6"/>
            <p:cNvSpPr txBox="1"/>
            <p:nvPr/>
          </p:nvSpPr>
          <p:spPr>
            <a:xfrm>
              <a:off x="2895600" y="6134100"/>
              <a:ext cx="2590800" cy="381000"/>
            </a:xfrm>
            <a:prstGeom prst="rect">
              <a:avLst/>
            </a:prstGeom>
            <a:solidFill>
              <a:schemeClr val="bg1">
                <a:lumMod val="85000"/>
              </a:schemeClr>
            </a:solidFill>
            <a:ln w="38100">
              <a:solidFill>
                <a:schemeClr val="tx1"/>
              </a:solidFill>
            </a:ln>
          </p:spPr>
          <p:txBody>
            <a:bodyPr wrap="square" rtlCol="0">
              <a:spAutoFit/>
            </a:bodyPr>
            <a:lstStyle/>
            <a:p>
              <a:pPr algn="ctr"/>
              <a:r>
                <a:rPr lang="en-US" dirty="0" smtClean="0">
                  <a:latin typeface="Arial" pitchFamily="34" charset="0"/>
                  <a:cs typeface="Arial" pitchFamily="34" charset="0"/>
                </a:rPr>
                <a:t>Exports </a:t>
              </a:r>
              <a:r>
                <a:rPr lang="en-US" i="1" dirty="0" smtClean="0">
                  <a:latin typeface="Arial" pitchFamily="34" charset="0"/>
                  <a:cs typeface="Arial" pitchFamily="34" charset="0"/>
                </a:rPr>
                <a:t>(X)</a:t>
              </a:r>
              <a:endParaRPr lang="en-US" dirty="0">
                <a:latin typeface="Arial" pitchFamily="34" charset="0"/>
                <a:cs typeface="Arial" pitchFamily="34" charset="0"/>
              </a:endParaRPr>
            </a:p>
          </p:txBody>
        </p:sp>
        <p:sp>
          <p:nvSpPr>
            <p:cNvPr id="11" name="TextBox 7"/>
            <p:cNvSpPr txBox="1"/>
            <p:nvPr/>
          </p:nvSpPr>
          <p:spPr>
            <a:xfrm>
              <a:off x="3886200" y="5524500"/>
              <a:ext cx="2590800" cy="646331"/>
            </a:xfrm>
            <a:prstGeom prst="rect">
              <a:avLst/>
            </a:prstGeom>
            <a:solidFill>
              <a:schemeClr val="bg1">
                <a:lumMod val="85000"/>
              </a:schemeClr>
            </a:solidFill>
            <a:ln w="38100">
              <a:solidFill>
                <a:schemeClr val="tx1"/>
              </a:solidFill>
            </a:ln>
          </p:spPr>
          <p:txBody>
            <a:bodyPr wrap="square" rtlCol="0">
              <a:spAutoFit/>
            </a:bodyPr>
            <a:lstStyle/>
            <a:p>
              <a:pPr algn="ctr"/>
              <a:r>
                <a:rPr lang="en-US" dirty="0" smtClean="0">
                  <a:latin typeface="Arial" pitchFamily="34" charset="0"/>
                  <a:cs typeface="Arial" pitchFamily="34" charset="0"/>
                </a:rPr>
                <a:t>Government spending </a:t>
              </a:r>
              <a:r>
                <a:rPr lang="en-US" i="1" dirty="0" smtClean="0">
                  <a:latin typeface="Arial" pitchFamily="34" charset="0"/>
                  <a:cs typeface="Arial" pitchFamily="34" charset="0"/>
                </a:rPr>
                <a:t>(G)</a:t>
              </a:r>
              <a:endParaRPr lang="en-US" dirty="0">
                <a:latin typeface="Arial" pitchFamily="34" charset="0"/>
                <a:cs typeface="Arial" pitchFamily="34" charset="0"/>
              </a:endParaRPr>
            </a:p>
          </p:txBody>
        </p:sp>
        <p:sp>
          <p:nvSpPr>
            <p:cNvPr id="12" name="TextBox 8"/>
            <p:cNvSpPr txBox="1"/>
            <p:nvPr/>
          </p:nvSpPr>
          <p:spPr>
            <a:xfrm>
              <a:off x="4648199" y="5021580"/>
              <a:ext cx="3003271" cy="410980"/>
            </a:xfrm>
            <a:prstGeom prst="rect">
              <a:avLst/>
            </a:prstGeom>
            <a:solidFill>
              <a:schemeClr val="bg1">
                <a:lumMod val="85000"/>
              </a:schemeClr>
            </a:solidFill>
            <a:ln w="38100">
              <a:solidFill>
                <a:schemeClr val="tx1"/>
              </a:solidFill>
            </a:ln>
          </p:spPr>
          <p:txBody>
            <a:bodyPr wrap="square" rtlCol="0">
              <a:spAutoFit/>
            </a:bodyPr>
            <a:lstStyle/>
            <a:p>
              <a:pPr algn="ctr"/>
              <a:r>
                <a:rPr lang="en-US" dirty="0" smtClean="0">
                  <a:latin typeface="Arial" pitchFamily="34" charset="0"/>
                  <a:cs typeface="Arial" pitchFamily="34" charset="0"/>
                </a:rPr>
                <a:t>Intended investment </a:t>
              </a:r>
              <a:r>
                <a:rPr lang="en-US" i="1" dirty="0" smtClean="0">
                  <a:latin typeface="Arial" pitchFamily="34" charset="0"/>
                  <a:cs typeface="Arial" pitchFamily="34" charset="0"/>
                </a:rPr>
                <a:t>(I</a:t>
              </a:r>
              <a:r>
                <a:rPr lang="en-US" i="1" baseline="-25000" dirty="0" smtClean="0">
                  <a:latin typeface="Arial" pitchFamily="34" charset="0"/>
                  <a:cs typeface="Arial" pitchFamily="34" charset="0"/>
                </a:rPr>
                <a:t>I</a:t>
              </a:r>
              <a:r>
                <a:rPr lang="en-US" i="1" dirty="0" smtClean="0">
                  <a:latin typeface="Arial" pitchFamily="34" charset="0"/>
                  <a:cs typeface="Arial" pitchFamily="34" charset="0"/>
                </a:rPr>
                <a:t>)</a:t>
              </a:r>
              <a:endParaRPr lang="en-US" dirty="0">
                <a:latin typeface="Arial" pitchFamily="34" charset="0"/>
                <a:cs typeface="Arial" pitchFamily="34" charset="0"/>
              </a:endParaRPr>
            </a:p>
          </p:txBody>
        </p:sp>
        <p:sp>
          <p:nvSpPr>
            <p:cNvPr id="13" name="TextBox 9"/>
            <p:cNvSpPr txBox="1"/>
            <p:nvPr/>
          </p:nvSpPr>
          <p:spPr>
            <a:xfrm>
              <a:off x="5943600" y="4229100"/>
              <a:ext cx="1828800" cy="381000"/>
            </a:xfrm>
            <a:prstGeom prst="rect">
              <a:avLst/>
            </a:prstGeom>
            <a:solidFill>
              <a:schemeClr val="bg1">
                <a:lumMod val="85000"/>
              </a:schemeClr>
            </a:solidFill>
            <a:ln w="38100">
              <a:solidFill>
                <a:schemeClr val="tx1"/>
              </a:solidFill>
            </a:ln>
          </p:spPr>
          <p:txBody>
            <a:bodyPr wrap="square" rtlCol="0">
              <a:spAutoFit/>
            </a:bodyPr>
            <a:lstStyle/>
            <a:p>
              <a:pPr algn="ctr"/>
              <a:r>
                <a:rPr lang="en-US" dirty="0" smtClean="0">
                  <a:latin typeface="Arial" pitchFamily="34" charset="0"/>
                  <a:cs typeface="Arial" pitchFamily="34" charset="0"/>
                </a:rPr>
                <a:t>Imports </a:t>
              </a:r>
              <a:r>
                <a:rPr lang="en-US" i="1" dirty="0" smtClean="0">
                  <a:latin typeface="Arial" pitchFamily="34" charset="0"/>
                  <a:cs typeface="Arial" pitchFamily="34" charset="0"/>
                </a:rPr>
                <a:t>(IM)</a:t>
              </a:r>
              <a:endParaRPr lang="en-US" dirty="0">
                <a:latin typeface="Arial" pitchFamily="34" charset="0"/>
                <a:cs typeface="Arial" pitchFamily="34" charset="0"/>
              </a:endParaRPr>
            </a:p>
          </p:txBody>
        </p:sp>
        <p:sp>
          <p:nvSpPr>
            <p:cNvPr id="14" name="TextBox 10"/>
            <p:cNvSpPr txBox="1"/>
            <p:nvPr/>
          </p:nvSpPr>
          <p:spPr>
            <a:xfrm>
              <a:off x="4495800" y="3543300"/>
              <a:ext cx="1905000" cy="646331"/>
            </a:xfrm>
            <a:prstGeom prst="rect">
              <a:avLst/>
            </a:prstGeom>
            <a:solidFill>
              <a:schemeClr val="bg1">
                <a:lumMod val="85000"/>
              </a:schemeClr>
            </a:solidFill>
            <a:ln w="38100">
              <a:solidFill>
                <a:schemeClr val="tx1"/>
              </a:solidFill>
            </a:ln>
          </p:spPr>
          <p:txBody>
            <a:bodyPr wrap="square" rtlCol="0">
              <a:spAutoFit/>
            </a:bodyPr>
            <a:lstStyle/>
            <a:p>
              <a:pPr algn="ctr"/>
              <a:r>
                <a:rPr lang="en-US" dirty="0" smtClean="0">
                  <a:latin typeface="Arial" pitchFamily="34" charset="0"/>
                  <a:cs typeface="Arial" pitchFamily="34" charset="0"/>
                </a:rPr>
                <a:t>Consumption </a:t>
              </a:r>
              <a:r>
                <a:rPr lang="en-US" i="1" dirty="0" smtClean="0">
                  <a:latin typeface="Arial" pitchFamily="34" charset="0"/>
                  <a:cs typeface="Arial" pitchFamily="34" charset="0"/>
                </a:rPr>
                <a:t>(C)</a:t>
              </a:r>
              <a:endParaRPr lang="en-US" dirty="0">
                <a:latin typeface="Arial" pitchFamily="34" charset="0"/>
                <a:cs typeface="Arial" pitchFamily="34" charset="0"/>
              </a:endParaRPr>
            </a:p>
          </p:txBody>
        </p:sp>
        <p:sp>
          <p:nvSpPr>
            <p:cNvPr id="15" name="TextBox 11"/>
            <p:cNvSpPr txBox="1"/>
            <p:nvPr/>
          </p:nvSpPr>
          <p:spPr>
            <a:xfrm>
              <a:off x="6172200" y="2857500"/>
              <a:ext cx="1600200" cy="381000"/>
            </a:xfrm>
            <a:prstGeom prst="rect">
              <a:avLst/>
            </a:prstGeom>
            <a:solidFill>
              <a:schemeClr val="bg1">
                <a:lumMod val="85000"/>
              </a:schemeClr>
            </a:solidFill>
            <a:ln w="38100">
              <a:solidFill>
                <a:schemeClr val="tx1"/>
              </a:solidFill>
            </a:ln>
          </p:spPr>
          <p:txBody>
            <a:bodyPr wrap="square" rtlCol="0">
              <a:spAutoFit/>
            </a:bodyPr>
            <a:lstStyle/>
            <a:p>
              <a:pPr algn="ctr"/>
              <a:r>
                <a:rPr lang="en-US" dirty="0" smtClean="0">
                  <a:latin typeface="Arial" pitchFamily="34" charset="0"/>
                  <a:cs typeface="Arial" pitchFamily="34" charset="0"/>
                </a:rPr>
                <a:t>Savings </a:t>
              </a:r>
              <a:r>
                <a:rPr lang="en-US" i="1" dirty="0" smtClean="0">
                  <a:latin typeface="Arial" pitchFamily="34" charset="0"/>
                  <a:cs typeface="Arial" pitchFamily="34" charset="0"/>
                </a:rPr>
                <a:t>(S)</a:t>
              </a:r>
              <a:endParaRPr lang="en-US" dirty="0">
                <a:latin typeface="Arial" pitchFamily="34" charset="0"/>
                <a:cs typeface="Arial" pitchFamily="34" charset="0"/>
              </a:endParaRPr>
            </a:p>
          </p:txBody>
        </p:sp>
        <p:sp>
          <p:nvSpPr>
            <p:cNvPr id="16" name="TextBox 12"/>
            <p:cNvSpPr txBox="1"/>
            <p:nvPr/>
          </p:nvSpPr>
          <p:spPr>
            <a:xfrm>
              <a:off x="6324600" y="2400300"/>
              <a:ext cx="1600200" cy="381000"/>
            </a:xfrm>
            <a:prstGeom prst="rect">
              <a:avLst/>
            </a:prstGeom>
            <a:solidFill>
              <a:schemeClr val="bg1">
                <a:lumMod val="85000"/>
              </a:schemeClr>
            </a:solidFill>
            <a:ln w="38100">
              <a:solidFill>
                <a:schemeClr val="tx1"/>
              </a:solidFill>
            </a:ln>
          </p:spPr>
          <p:txBody>
            <a:bodyPr wrap="square" rtlCol="0">
              <a:spAutoFit/>
            </a:bodyPr>
            <a:lstStyle/>
            <a:p>
              <a:pPr algn="ctr"/>
              <a:r>
                <a:rPr lang="en-US" dirty="0" smtClean="0">
                  <a:latin typeface="Arial" pitchFamily="34" charset="0"/>
                  <a:cs typeface="Arial" pitchFamily="34" charset="0"/>
                </a:rPr>
                <a:t>Taxes </a:t>
              </a:r>
              <a:r>
                <a:rPr lang="en-US" i="1" dirty="0" smtClean="0">
                  <a:latin typeface="Arial" pitchFamily="34" charset="0"/>
                  <a:cs typeface="Arial" pitchFamily="34" charset="0"/>
                </a:rPr>
                <a:t>(T)</a:t>
              </a:r>
              <a:endParaRPr lang="en-US" dirty="0">
                <a:latin typeface="Arial" pitchFamily="34" charset="0"/>
                <a:cs typeface="Arial" pitchFamily="34" charset="0"/>
              </a:endParaRPr>
            </a:p>
          </p:txBody>
        </p:sp>
        <p:sp>
          <p:nvSpPr>
            <p:cNvPr id="17" name="TextBox 13"/>
            <p:cNvSpPr txBox="1"/>
            <p:nvPr/>
          </p:nvSpPr>
          <p:spPr>
            <a:xfrm>
              <a:off x="2590800" y="1104900"/>
              <a:ext cx="1828800" cy="830997"/>
            </a:xfrm>
            <a:prstGeom prst="rect">
              <a:avLst/>
            </a:prstGeom>
            <a:noFill/>
            <a:ln w="38100">
              <a:noFill/>
            </a:ln>
          </p:spPr>
          <p:txBody>
            <a:bodyPr wrap="square" rtlCol="0">
              <a:spAutoFit/>
            </a:bodyPr>
            <a:lstStyle/>
            <a:p>
              <a:pPr algn="ctr"/>
              <a:r>
                <a:rPr lang="en-US" sz="1600" dirty="0" smtClean="0">
                  <a:latin typeface="Arial" pitchFamily="34" charset="0"/>
                  <a:cs typeface="Arial" pitchFamily="34" charset="0"/>
                </a:rPr>
                <a:t>Production generates income to households</a:t>
              </a:r>
              <a:endParaRPr lang="en-US" sz="1600" dirty="0">
                <a:latin typeface="Arial" pitchFamily="34" charset="0"/>
                <a:cs typeface="Arial" pitchFamily="34" charset="0"/>
              </a:endParaRPr>
            </a:p>
          </p:txBody>
        </p:sp>
        <p:sp>
          <p:nvSpPr>
            <p:cNvPr id="18" name="TextBox 14"/>
            <p:cNvSpPr txBox="1"/>
            <p:nvPr/>
          </p:nvSpPr>
          <p:spPr>
            <a:xfrm>
              <a:off x="5867400" y="1985546"/>
              <a:ext cx="1219200" cy="338554"/>
            </a:xfrm>
            <a:prstGeom prst="rect">
              <a:avLst/>
            </a:prstGeom>
            <a:noFill/>
            <a:ln w="38100">
              <a:noFill/>
            </a:ln>
          </p:spPr>
          <p:txBody>
            <a:bodyPr wrap="square" rtlCol="0">
              <a:spAutoFit/>
            </a:bodyPr>
            <a:lstStyle/>
            <a:p>
              <a:pPr algn="ctr"/>
              <a:r>
                <a:rPr lang="en-US" sz="1600" b="1" dirty="0" smtClean="0">
                  <a:latin typeface="Arial" pitchFamily="34" charset="0"/>
                  <a:cs typeface="Arial" pitchFamily="34" charset="0"/>
                </a:rPr>
                <a:t>leakages</a:t>
              </a:r>
              <a:endParaRPr lang="en-US" sz="1600" b="1" dirty="0">
                <a:latin typeface="Arial" pitchFamily="34" charset="0"/>
                <a:cs typeface="Arial" pitchFamily="34" charset="0"/>
              </a:endParaRPr>
            </a:p>
          </p:txBody>
        </p:sp>
        <p:sp>
          <p:nvSpPr>
            <p:cNvPr id="19" name="TextBox 15"/>
            <p:cNvSpPr txBox="1"/>
            <p:nvPr/>
          </p:nvSpPr>
          <p:spPr>
            <a:xfrm>
              <a:off x="4572000" y="4652546"/>
              <a:ext cx="1479272" cy="376731"/>
            </a:xfrm>
            <a:prstGeom prst="rect">
              <a:avLst/>
            </a:prstGeom>
            <a:noFill/>
            <a:ln w="38100">
              <a:noFill/>
            </a:ln>
          </p:spPr>
          <p:txBody>
            <a:bodyPr wrap="square" rtlCol="0">
              <a:spAutoFit/>
            </a:bodyPr>
            <a:lstStyle/>
            <a:p>
              <a:pPr algn="ctr"/>
              <a:r>
                <a:rPr lang="en-US" sz="1600" b="1" dirty="0" smtClean="0">
                  <a:latin typeface="Arial" pitchFamily="34" charset="0"/>
                  <a:cs typeface="Arial" pitchFamily="34" charset="0"/>
                </a:rPr>
                <a:t>injections</a:t>
              </a:r>
              <a:endParaRPr lang="en-US" sz="1600" b="1" dirty="0">
                <a:latin typeface="Arial" pitchFamily="34" charset="0"/>
                <a:cs typeface="Arial" pitchFamily="34" charset="0"/>
              </a:endParaRPr>
            </a:p>
          </p:txBody>
        </p:sp>
        <p:cxnSp>
          <p:nvCxnSpPr>
            <p:cNvPr id="20" name="Straight Arrow Connector 17"/>
            <p:cNvCxnSpPr/>
            <p:nvPr/>
          </p:nvCxnSpPr>
          <p:spPr>
            <a:xfrm flipV="1">
              <a:off x="2895600" y="815340"/>
              <a:ext cx="228600" cy="76200"/>
            </a:xfrm>
            <a:prstGeom prst="straightConnector1">
              <a:avLst/>
            </a:prstGeom>
            <a:ln w="508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2667000" y="4914900"/>
              <a:ext cx="685800" cy="1219200"/>
            </a:xfrm>
            <a:prstGeom prst="straightConnector1">
              <a:avLst/>
            </a:prstGeom>
            <a:ln w="508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2" name="Straight Arrow Connector 24"/>
            <p:cNvCxnSpPr/>
            <p:nvPr/>
          </p:nvCxnSpPr>
          <p:spPr>
            <a:xfrm flipH="1" flipV="1">
              <a:off x="3200400" y="4991100"/>
              <a:ext cx="685800" cy="762000"/>
            </a:xfrm>
            <a:prstGeom prst="straightConnector1">
              <a:avLst/>
            </a:prstGeom>
            <a:ln w="508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3" name="Straight Arrow Connector 26"/>
            <p:cNvCxnSpPr>
              <a:stCxn id="12" idx="1"/>
            </p:cNvCxnSpPr>
            <p:nvPr/>
          </p:nvCxnSpPr>
          <p:spPr>
            <a:xfrm flipH="1" flipV="1">
              <a:off x="4114801" y="4914901"/>
              <a:ext cx="533399" cy="312168"/>
            </a:xfrm>
            <a:prstGeom prst="straightConnector1">
              <a:avLst/>
            </a:prstGeom>
            <a:ln w="508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4" name="Straight Arrow Connector 28"/>
            <p:cNvCxnSpPr>
              <a:stCxn id="14" idx="2"/>
              <a:endCxn id="13" idx="1"/>
            </p:cNvCxnSpPr>
            <p:nvPr/>
          </p:nvCxnSpPr>
          <p:spPr>
            <a:xfrm>
              <a:off x="5448300" y="4189631"/>
              <a:ext cx="495300" cy="229969"/>
            </a:xfrm>
            <a:prstGeom prst="straightConnector1">
              <a:avLst/>
            </a:prstGeom>
            <a:ln w="508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5" name="Straight Arrow Connector 32"/>
            <p:cNvCxnSpPr>
              <a:stCxn id="8" idx="2"/>
            </p:cNvCxnSpPr>
            <p:nvPr/>
          </p:nvCxnSpPr>
          <p:spPr>
            <a:xfrm>
              <a:off x="5448300" y="2019300"/>
              <a:ext cx="723900" cy="1028700"/>
            </a:xfrm>
            <a:prstGeom prst="straightConnector1">
              <a:avLst/>
            </a:prstGeom>
            <a:ln w="508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6" name="Straight Arrow Connector 34"/>
            <p:cNvCxnSpPr>
              <a:stCxn id="8" idx="2"/>
            </p:cNvCxnSpPr>
            <p:nvPr/>
          </p:nvCxnSpPr>
          <p:spPr>
            <a:xfrm>
              <a:off x="5448300" y="2019300"/>
              <a:ext cx="838200" cy="495300"/>
            </a:xfrm>
            <a:prstGeom prst="straightConnector1">
              <a:avLst/>
            </a:prstGeom>
            <a:ln w="508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7" name="Straight Arrow Connector 36"/>
            <p:cNvCxnSpPr/>
            <p:nvPr/>
          </p:nvCxnSpPr>
          <p:spPr>
            <a:xfrm flipV="1">
              <a:off x="1447800" y="2857500"/>
              <a:ext cx="0" cy="228600"/>
            </a:xfrm>
            <a:prstGeom prst="straightConnector1">
              <a:avLst/>
            </a:prstGeom>
            <a:ln w="508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37"/>
            <p:cNvCxnSpPr/>
            <p:nvPr/>
          </p:nvCxnSpPr>
          <p:spPr>
            <a:xfrm flipH="1">
              <a:off x="4800600" y="4457700"/>
              <a:ext cx="152400" cy="152400"/>
            </a:xfrm>
            <a:prstGeom prst="straightConnector1">
              <a:avLst/>
            </a:prstGeom>
            <a:ln w="508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30" name="Textfeld 29"/>
          <p:cNvSpPr txBox="1"/>
          <p:nvPr/>
        </p:nvSpPr>
        <p:spPr>
          <a:xfrm>
            <a:off x="8429668" y="4400504"/>
            <a:ext cx="184666" cy="369332"/>
          </a:xfrm>
          <a:prstGeom prst="rect">
            <a:avLst/>
          </a:prstGeom>
          <a:noFill/>
        </p:spPr>
        <p:txBody>
          <a:bodyPr wrap="none" rtlCol="0">
            <a:spAutoFit/>
          </a:bodyPr>
          <a:lstStyle/>
          <a:p>
            <a:endParaRPr lang="en-US" dirty="0"/>
          </a:p>
        </p:txBody>
      </p:sp>
      <p:sp>
        <p:nvSpPr>
          <p:cNvPr id="3" name="Textfeld 2"/>
          <p:cNvSpPr txBox="1"/>
          <p:nvPr/>
        </p:nvSpPr>
        <p:spPr>
          <a:xfrm>
            <a:off x="6690295" y="1124744"/>
            <a:ext cx="2299782" cy="5078314"/>
          </a:xfrm>
          <a:prstGeom prst="rect">
            <a:avLst/>
          </a:prstGeom>
          <a:noFill/>
        </p:spPr>
        <p:txBody>
          <a:bodyPr wrap="square" rtlCol="0">
            <a:spAutoFit/>
          </a:bodyPr>
          <a:lstStyle/>
          <a:p>
            <a:pPr marL="285750" indent="-285750">
              <a:buFont typeface="Wingdings" charset="2"/>
              <a:buChar char="ü"/>
            </a:pPr>
            <a:r>
              <a:rPr lang="en-US" dirty="0"/>
              <a:t>Leakages from the circular flow include taxes, saving, and imports. Injections include intended investment, government spending, and exports. The level of macroeconomic equilibrium will depend on the balance of all these flows as well as consumption levels.</a:t>
            </a:r>
            <a:endParaRPr lang="de-DE" dirty="0"/>
          </a:p>
          <a:p>
            <a:endParaRPr lang="de-DE" dirty="0"/>
          </a:p>
        </p:txBody>
      </p:sp>
    </p:spTree>
    <p:extLst>
      <p:ext uri="{BB962C8B-B14F-4D97-AF65-F5344CB8AC3E}">
        <p14:creationId xmlns:p14="http://schemas.microsoft.com/office/powerpoint/2010/main" val="100590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Effects on the multiplier</a:t>
            </a:r>
            <a:endParaRPr lang="en-US" dirty="0"/>
          </a:p>
        </p:txBody>
      </p:sp>
      <p:sp>
        <p:nvSpPr>
          <p:cNvPr id="3" name="Inhaltsplatzhalter 2"/>
          <p:cNvSpPr>
            <a:spLocks noGrp="1"/>
          </p:cNvSpPr>
          <p:nvPr>
            <p:ph idx="1"/>
          </p:nvPr>
        </p:nvSpPr>
        <p:spPr/>
        <p:txBody>
          <a:bodyPr>
            <a:normAutofit/>
          </a:bodyPr>
          <a:lstStyle/>
          <a:p>
            <a:pPr lvl="0"/>
            <a:r>
              <a:rPr lang="en-US" dirty="0"/>
              <a:t>t</a:t>
            </a:r>
            <a:r>
              <a:rPr lang="en-US" dirty="0" smtClean="0"/>
              <a:t>he </a:t>
            </a:r>
            <a:r>
              <a:rPr lang="en-US" dirty="0"/>
              <a:t>multiplier effect for an increase in exports is essentially the same as that for an increase in </a:t>
            </a:r>
            <a:r>
              <a:rPr lang="en-US" i="1" dirty="0"/>
              <a:t>I</a:t>
            </a:r>
            <a:r>
              <a:rPr lang="en-US" i="1" baseline="-25000" dirty="0"/>
              <a:t>I</a:t>
            </a:r>
            <a:r>
              <a:rPr lang="en-US" dirty="0"/>
              <a:t> or</a:t>
            </a:r>
            <a:r>
              <a:rPr lang="en-US" i="1" dirty="0"/>
              <a:t> </a:t>
            </a:r>
            <a:r>
              <a:rPr lang="en-US" i="1" dirty="0" smtClean="0"/>
              <a:t>G</a:t>
            </a:r>
            <a:endParaRPr lang="de-DE" dirty="0"/>
          </a:p>
          <a:p>
            <a:pPr lvl="0"/>
            <a:r>
              <a:rPr lang="en-US" dirty="0" smtClean="0"/>
              <a:t>some </a:t>
            </a:r>
            <a:r>
              <a:rPr lang="en-US" dirty="0"/>
              <a:t>portion </a:t>
            </a:r>
            <a:r>
              <a:rPr lang="en-US" dirty="0" smtClean="0"/>
              <a:t>of income </a:t>
            </a:r>
            <a:r>
              <a:rPr lang="en-US" dirty="0"/>
              <a:t>“leaks” away into </a:t>
            </a:r>
            <a:r>
              <a:rPr lang="en-US" dirty="0" smtClean="0"/>
              <a:t>imports</a:t>
            </a:r>
          </a:p>
          <a:p>
            <a:pPr lvl="1"/>
            <a:r>
              <a:rPr lang="en-US" dirty="0"/>
              <a:t>t</a:t>
            </a:r>
            <a:r>
              <a:rPr lang="en-US" dirty="0" smtClean="0"/>
              <a:t>his </a:t>
            </a:r>
            <a:r>
              <a:rPr lang="en-US" dirty="0"/>
              <a:t>portion does not stimulate the domestic </a:t>
            </a:r>
            <a:r>
              <a:rPr lang="en-US" dirty="0" smtClean="0"/>
              <a:t>economy</a:t>
            </a:r>
          </a:p>
          <a:p>
            <a:pPr lvl="1"/>
            <a:r>
              <a:rPr lang="en-US" dirty="0" smtClean="0"/>
              <a:t>multiplier </a:t>
            </a:r>
            <a:r>
              <a:rPr lang="en-US" dirty="0"/>
              <a:t>effects are smaller and the economic response a bit less </a:t>
            </a:r>
            <a:r>
              <a:rPr lang="en-US" dirty="0" smtClean="0"/>
              <a:t>dynamic</a:t>
            </a:r>
            <a:endParaRPr lang="de-DE" dirty="0" smtClean="0"/>
          </a:p>
          <a:p>
            <a:r>
              <a:rPr lang="de-DE" dirty="0"/>
              <a:t>i</a:t>
            </a:r>
            <a:r>
              <a:rPr lang="de-DE" dirty="0" smtClean="0"/>
              <a:t>n </a:t>
            </a:r>
            <a:r>
              <a:rPr lang="de-DE" dirty="0"/>
              <a:t>an open </a:t>
            </a:r>
            <a:r>
              <a:rPr lang="de-DE" dirty="0" err="1"/>
              <a:t>economy</a:t>
            </a:r>
            <a:r>
              <a:rPr lang="de-DE" dirty="0"/>
              <a:t>, a </a:t>
            </a:r>
            <a:r>
              <a:rPr lang="de-DE" dirty="0" err="1"/>
              <a:t>portion</a:t>
            </a:r>
            <a:r>
              <a:rPr lang="de-DE" dirty="0"/>
              <a:t> </a:t>
            </a:r>
            <a:r>
              <a:rPr lang="de-DE" dirty="0" err="1"/>
              <a:t>of</a:t>
            </a:r>
            <a:r>
              <a:rPr lang="de-DE" dirty="0"/>
              <a:t> </a:t>
            </a:r>
            <a:r>
              <a:rPr lang="de-DE" dirty="0" err="1"/>
              <a:t>any</a:t>
            </a:r>
            <a:r>
              <a:rPr lang="de-DE" dirty="0"/>
              <a:t> </a:t>
            </a:r>
            <a:r>
              <a:rPr lang="de-DE" dirty="0" err="1"/>
              <a:t>aggregate</a:t>
            </a:r>
            <a:r>
              <a:rPr lang="de-DE" dirty="0"/>
              <a:t> </a:t>
            </a:r>
            <a:r>
              <a:rPr lang="de-DE" dirty="0" err="1"/>
              <a:t>demand</a:t>
            </a:r>
            <a:r>
              <a:rPr lang="de-DE" dirty="0"/>
              <a:t> </a:t>
            </a:r>
            <a:r>
              <a:rPr lang="de-DE" dirty="0" err="1"/>
              <a:t>increase</a:t>
            </a:r>
            <a:r>
              <a:rPr lang="de-DE" dirty="0"/>
              <a:t> </a:t>
            </a:r>
            <a:r>
              <a:rPr lang="de-DE" dirty="0" err="1"/>
              <a:t>goes</a:t>
            </a:r>
            <a:r>
              <a:rPr lang="de-DE" dirty="0"/>
              <a:t> </a:t>
            </a:r>
            <a:r>
              <a:rPr lang="de-DE" dirty="0" err="1"/>
              <a:t>to</a:t>
            </a:r>
            <a:r>
              <a:rPr lang="de-DE" dirty="0"/>
              <a:t> </a:t>
            </a:r>
            <a:r>
              <a:rPr lang="de-DE" dirty="0" err="1"/>
              <a:t>stimulate</a:t>
            </a:r>
            <a:r>
              <a:rPr lang="de-DE" dirty="0"/>
              <a:t> </a:t>
            </a:r>
            <a:r>
              <a:rPr lang="de-DE" dirty="0" err="1"/>
              <a:t>someone</a:t>
            </a:r>
            <a:r>
              <a:rPr lang="de-DE" dirty="0"/>
              <a:t> </a:t>
            </a:r>
            <a:r>
              <a:rPr lang="de-DE" dirty="0" err="1"/>
              <a:t>else’s</a:t>
            </a:r>
            <a:r>
              <a:rPr lang="de-DE" dirty="0"/>
              <a:t> </a:t>
            </a:r>
            <a:r>
              <a:rPr lang="de-DE" dirty="0" err="1"/>
              <a:t>economy</a:t>
            </a:r>
            <a:r>
              <a:rPr lang="de-DE" dirty="0"/>
              <a:t> via </a:t>
            </a:r>
            <a:r>
              <a:rPr lang="de-DE" dirty="0" err="1"/>
              <a:t>imports</a:t>
            </a:r>
            <a:r>
              <a:rPr lang="de-DE" dirty="0"/>
              <a:t> </a:t>
            </a:r>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25</a:t>
            </a:fld>
            <a:endParaRPr lang="de-DE"/>
          </a:p>
        </p:txBody>
      </p:sp>
    </p:spTree>
    <p:extLst>
      <p:ext uri="{BB962C8B-B14F-4D97-AF65-F5344CB8AC3E}">
        <p14:creationId xmlns:p14="http://schemas.microsoft.com/office/powerpoint/2010/main" val="206706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lvl="0"/>
            <a:r>
              <a:rPr lang="en-US" dirty="0" smtClean="0"/>
              <a:t>Balance between savings, investment, and net borrowing</a:t>
            </a:r>
            <a:endParaRPr lang="en-US" dirty="0"/>
          </a:p>
        </p:txBody>
      </p:sp>
      <p:sp>
        <p:nvSpPr>
          <p:cNvPr id="3" name="Inhaltsplatzhalter 2"/>
          <p:cNvSpPr>
            <a:spLocks noGrp="1"/>
          </p:cNvSpPr>
          <p:nvPr>
            <p:ph idx="1"/>
          </p:nvPr>
        </p:nvSpPr>
        <p:spPr/>
        <p:txBody>
          <a:bodyPr>
            <a:normAutofit/>
          </a:bodyPr>
          <a:lstStyle/>
          <a:p>
            <a:pPr lvl="0"/>
            <a:r>
              <a:rPr lang="en-US" dirty="0"/>
              <a:t>In an open economy, a country can borrow from, or lend to, the foreign </a:t>
            </a:r>
            <a:r>
              <a:rPr lang="en-US" dirty="0" smtClean="0"/>
              <a:t>sector</a:t>
            </a:r>
            <a:endParaRPr lang="de-DE" dirty="0" smtClean="0"/>
          </a:p>
          <a:p>
            <a:pPr lvl="0"/>
            <a:r>
              <a:rPr lang="en-US" dirty="0" smtClean="0"/>
              <a:t>if </a:t>
            </a:r>
            <a:r>
              <a:rPr lang="en-US" dirty="0"/>
              <a:t>a country had extra savings, above what is being used for domestic investment, it could lend it to foreigners so they could buy its </a:t>
            </a:r>
            <a:r>
              <a:rPr lang="en-US" dirty="0" smtClean="0"/>
              <a:t>goods</a:t>
            </a:r>
            <a:endParaRPr lang="de-DE" dirty="0" smtClean="0"/>
          </a:p>
          <a:p>
            <a:pPr marL="0" indent="0">
              <a:buNone/>
            </a:pPr>
            <a:r>
              <a:rPr lang="en-US" i="1" dirty="0" smtClean="0"/>
              <a:t>	</a:t>
            </a:r>
            <a:r>
              <a:rPr lang="en-US" i="1" dirty="0" err="1" smtClean="0"/>
              <a:t>S</a:t>
            </a:r>
            <a:r>
              <a:rPr lang="en-US" i="1" baseline="-25000" dirty="0" err="1" smtClean="0"/>
              <a:t>total</a:t>
            </a:r>
            <a:r>
              <a:rPr lang="en-US" i="1" baseline="-25000" dirty="0" smtClean="0"/>
              <a:t> </a:t>
            </a:r>
            <a:r>
              <a:rPr lang="en-US" i="1" dirty="0" smtClean="0"/>
              <a:t>= </a:t>
            </a:r>
            <a:r>
              <a:rPr lang="en-US" i="1" dirty="0" err="1" smtClean="0"/>
              <a:t>I</a:t>
            </a:r>
            <a:r>
              <a:rPr lang="en-US" i="1" baseline="-25000" dirty="0" err="1" smtClean="0"/>
              <a:t>total</a:t>
            </a:r>
            <a:r>
              <a:rPr lang="en-US" i="1" dirty="0" smtClean="0"/>
              <a:t> + net foreign lending</a:t>
            </a:r>
            <a:r>
              <a:rPr lang="de-DE" i="1" dirty="0" smtClean="0"/>
              <a:t> </a:t>
            </a:r>
          </a:p>
          <a:p>
            <a:pPr lvl="0"/>
            <a:r>
              <a:rPr lang="en-US" dirty="0"/>
              <a:t>a country in which savings are less than investment it can fill the gap with foreign </a:t>
            </a:r>
            <a:r>
              <a:rPr lang="en-US" dirty="0" smtClean="0"/>
              <a:t>borrowing</a:t>
            </a:r>
            <a:endParaRPr lang="de-DE" i="1" dirty="0" smtClean="0"/>
          </a:p>
          <a:p>
            <a:pPr marL="0" indent="0">
              <a:buNone/>
            </a:pPr>
            <a:r>
              <a:rPr lang="en-US" i="1" dirty="0" smtClean="0"/>
              <a:t>	</a:t>
            </a:r>
            <a:r>
              <a:rPr lang="en-US" i="1" dirty="0" err="1" smtClean="0"/>
              <a:t>S</a:t>
            </a:r>
            <a:r>
              <a:rPr lang="en-US" i="1" baseline="-25000" dirty="0" err="1" smtClean="0"/>
              <a:t>total</a:t>
            </a:r>
            <a:r>
              <a:rPr lang="en-US" i="1" baseline="-25000" dirty="0" smtClean="0"/>
              <a:t> </a:t>
            </a:r>
            <a:r>
              <a:rPr lang="en-US" i="1" dirty="0"/>
              <a:t>= </a:t>
            </a:r>
            <a:r>
              <a:rPr lang="en-US" i="1" dirty="0" err="1"/>
              <a:t>I</a:t>
            </a:r>
            <a:r>
              <a:rPr lang="en-US" i="1" baseline="-25000" dirty="0" err="1"/>
              <a:t>total</a:t>
            </a:r>
            <a:r>
              <a:rPr lang="en-US" i="1" dirty="0"/>
              <a:t> </a:t>
            </a:r>
            <a:r>
              <a:rPr lang="en-US" i="1" dirty="0" smtClean="0"/>
              <a:t>− </a:t>
            </a:r>
            <a:r>
              <a:rPr lang="en-US" i="1" dirty="0"/>
              <a:t>net foreign lending</a:t>
            </a:r>
            <a:r>
              <a:rPr lang="de-DE" i="1" dirty="0"/>
              <a:t> </a:t>
            </a:r>
          </a:p>
          <a:p>
            <a:pPr marL="0" indent="0">
              <a:buNone/>
            </a:pPr>
            <a:endParaRPr lang="de-DE" i="1" dirty="0" smtClean="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26</a:t>
            </a:fld>
            <a:endParaRPr lang="de-DE"/>
          </a:p>
        </p:txBody>
      </p:sp>
    </p:spTree>
    <p:extLst>
      <p:ext uri="{BB962C8B-B14F-4D97-AF65-F5344CB8AC3E}">
        <p14:creationId xmlns:p14="http://schemas.microsoft.com/office/powerpoint/2010/main" val="7926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International Finance</a:t>
            </a:r>
            <a:br>
              <a:rPr lang="en-US" dirty="0"/>
            </a:br>
            <a:endParaRPr lang="en-US" dirty="0"/>
          </a:p>
        </p:txBody>
      </p:sp>
      <p:sp>
        <p:nvSpPr>
          <p:cNvPr id="3" name="Untertitel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379784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Purchasing power parity</a:t>
            </a:r>
            <a:endParaRPr lang="en-US" dirty="0"/>
          </a:p>
        </p:txBody>
      </p:sp>
      <p:sp>
        <p:nvSpPr>
          <p:cNvPr id="3" name="Inhaltsplatzhalter 2"/>
          <p:cNvSpPr>
            <a:spLocks noGrp="1"/>
          </p:cNvSpPr>
          <p:nvPr>
            <p:ph idx="1"/>
          </p:nvPr>
        </p:nvSpPr>
        <p:spPr/>
        <p:txBody>
          <a:bodyPr/>
          <a:lstStyle/>
          <a:p>
            <a:r>
              <a:rPr lang="en-US" dirty="0" smtClean="0"/>
              <a:t>the exchange rate between the currencies of two countries should be such that the purchasing power of currencies is equalized</a:t>
            </a:r>
          </a:p>
          <a:p>
            <a:r>
              <a:rPr lang="en-US" dirty="0" smtClean="0"/>
              <a:t>only under idealized conditions:</a:t>
            </a:r>
          </a:p>
          <a:p>
            <a:pPr lvl="1"/>
            <a:r>
              <a:rPr lang="en-US" dirty="0" smtClean="0"/>
              <a:t>if currencies could be traded freely against one another</a:t>
            </a:r>
          </a:p>
          <a:p>
            <a:pPr lvl="1"/>
            <a:r>
              <a:rPr lang="en-US" dirty="0" smtClean="0"/>
              <a:t>if goods were freely traded across countries</a:t>
            </a:r>
          </a:p>
          <a:p>
            <a:pPr lvl="1"/>
            <a:r>
              <a:rPr lang="en-US" dirty="0" smtClean="0"/>
              <a:t>if transportation costs were not important</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28</a:t>
            </a:fld>
            <a:endParaRPr lang="de-DE"/>
          </a:p>
        </p:txBody>
      </p:sp>
    </p:spTree>
    <p:extLst>
      <p:ext uri="{BB962C8B-B14F-4D97-AF65-F5344CB8AC3E}">
        <p14:creationId xmlns:p14="http://schemas.microsoft.com/office/powerpoint/2010/main" val="3274523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Purchasing</a:t>
            </a:r>
            <a:r>
              <a:rPr lang="de-DE" dirty="0" smtClean="0"/>
              <a:t> </a:t>
            </a:r>
            <a:r>
              <a:rPr lang="de-DE" dirty="0"/>
              <a:t>power </a:t>
            </a:r>
            <a:r>
              <a:rPr lang="de-DE" dirty="0" err="1"/>
              <a:t>parity</a:t>
            </a:r>
            <a:r>
              <a:rPr lang="de-DE" dirty="0"/>
              <a:t> </a:t>
            </a:r>
            <a:r>
              <a:rPr lang="de-DE" dirty="0" err="1" smtClean="0"/>
              <a:t>adjustments</a:t>
            </a:r>
            <a:r>
              <a:rPr lang="de-DE" dirty="0" smtClean="0"/>
              <a:t> </a:t>
            </a:r>
            <a:endParaRPr lang="de-DE" dirty="0"/>
          </a:p>
        </p:txBody>
      </p:sp>
      <p:sp>
        <p:nvSpPr>
          <p:cNvPr id="3" name="Inhaltsplatzhalter 2"/>
          <p:cNvSpPr>
            <a:spLocks noGrp="1"/>
          </p:cNvSpPr>
          <p:nvPr>
            <p:ph idx="1"/>
          </p:nvPr>
        </p:nvSpPr>
        <p:spPr/>
        <p:txBody>
          <a:bodyPr>
            <a:normAutofit/>
          </a:bodyPr>
          <a:lstStyle/>
          <a:p>
            <a:r>
              <a:rPr lang="de-DE" dirty="0" err="1" smtClean="0"/>
              <a:t>adjustments</a:t>
            </a:r>
            <a:r>
              <a:rPr lang="de-DE" dirty="0" smtClean="0"/>
              <a:t> </a:t>
            </a:r>
            <a:r>
              <a:rPr lang="de-DE" dirty="0" err="1" smtClean="0"/>
              <a:t>to</a:t>
            </a:r>
            <a:r>
              <a:rPr lang="de-DE" dirty="0" smtClean="0"/>
              <a:t> international </a:t>
            </a:r>
            <a:r>
              <a:rPr lang="de-DE" dirty="0" err="1"/>
              <a:t>income</a:t>
            </a:r>
            <a:r>
              <a:rPr lang="de-DE" dirty="0"/>
              <a:t> </a:t>
            </a:r>
            <a:r>
              <a:rPr lang="de-DE" dirty="0" err="1"/>
              <a:t>statistics</a:t>
            </a:r>
            <a:r>
              <a:rPr lang="de-DE" dirty="0"/>
              <a:t> </a:t>
            </a:r>
            <a:r>
              <a:rPr lang="de-DE" dirty="0" err="1"/>
              <a:t>to</a:t>
            </a:r>
            <a:r>
              <a:rPr lang="de-DE" dirty="0"/>
              <a:t> </a:t>
            </a:r>
            <a:r>
              <a:rPr lang="de-DE" dirty="0" err="1"/>
              <a:t>take</a:t>
            </a:r>
            <a:r>
              <a:rPr lang="de-DE" dirty="0"/>
              <a:t> </a:t>
            </a:r>
            <a:r>
              <a:rPr lang="de-DE" dirty="0" err="1"/>
              <a:t>into</a:t>
            </a:r>
            <a:r>
              <a:rPr lang="de-DE" dirty="0"/>
              <a:t> </a:t>
            </a:r>
            <a:r>
              <a:rPr lang="de-DE" dirty="0" err="1"/>
              <a:t>account</a:t>
            </a:r>
            <a:r>
              <a:rPr lang="de-DE" dirty="0"/>
              <a:t> </a:t>
            </a:r>
            <a:r>
              <a:rPr lang="de-DE" dirty="0" err="1"/>
              <a:t>the</a:t>
            </a:r>
            <a:r>
              <a:rPr lang="de-DE" dirty="0"/>
              <a:t> </a:t>
            </a:r>
            <a:r>
              <a:rPr lang="de-DE" dirty="0" err="1"/>
              <a:t>differences</a:t>
            </a:r>
            <a:r>
              <a:rPr lang="de-DE" dirty="0"/>
              <a:t> in </a:t>
            </a:r>
            <a:r>
              <a:rPr lang="de-DE" dirty="0" err="1"/>
              <a:t>the</a:t>
            </a:r>
            <a:r>
              <a:rPr lang="de-DE" dirty="0"/>
              <a:t> </a:t>
            </a:r>
            <a:r>
              <a:rPr lang="de-DE" dirty="0" err="1"/>
              <a:t>cost</a:t>
            </a:r>
            <a:r>
              <a:rPr lang="de-DE" dirty="0"/>
              <a:t> </a:t>
            </a:r>
            <a:r>
              <a:rPr lang="de-DE" dirty="0" err="1"/>
              <a:t>of</a:t>
            </a:r>
            <a:r>
              <a:rPr lang="de-DE" dirty="0"/>
              <a:t> </a:t>
            </a:r>
            <a:r>
              <a:rPr lang="de-DE" dirty="0" err="1"/>
              <a:t>living</a:t>
            </a:r>
            <a:r>
              <a:rPr lang="de-DE" dirty="0"/>
              <a:t> </a:t>
            </a:r>
            <a:r>
              <a:rPr lang="de-DE" dirty="0" err="1"/>
              <a:t>across</a:t>
            </a:r>
            <a:r>
              <a:rPr lang="de-DE" dirty="0"/>
              <a:t> countries </a:t>
            </a:r>
            <a:endParaRPr lang="de-DE" dirty="0" smtClean="0"/>
          </a:p>
          <a:p>
            <a:r>
              <a:rPr lang="en-US" dirty="0" smtClean="0"/>
              <a:t>the </a:t>
            </a:r>
            <a:r>
              <a:rPr lang="en-US" dirty="0"/>
              <a:t>“Big Mac Index</a:t>
            </a:r>
            <a:r>
              <a:rPr lang="en-US" dirty="0" smtClean="0"/>
              <a:t>”</a:t>
            </a:r>
          </a:p>
          <a:p>
            <a:pPr lvl="1"/>
            <a:r>
              <a:rPr lang="de-DE" dirty="0" err="1" smtClean="0"/>
              <a:t>published</a:t>
            </a:r>
            <a:r>
              <a:rPr lang="de-DE" dirty="0" smtClean="0"/>
              <a:t> </a:t>
            </a:r>
            <a:r>
              <a:rPr lang="de-DE" dirty="0" err="1"/>
              <a:t>every</a:t>
            </a:r>
            <a:r>
              <a:rPr lang="de-DE" dirty="0"/>
              <a:t> </a:t>
            </a:r>
            <a:r>
              <a:rPr lang="de-DE" dirty="0" err="1"/>
              <a:t>year</a:t>
            </a:r>
            <a:r>
              <a:rPr lang="de-DE" dirty="0"/>
              <a:t> </a:t>
            </a:r>
            <a:r>
              <a:rPr lang="de-DE" dirty="0" err="1"/>
              <a:t>by</a:t>
            </a:r>
            <a:r>
              <a:rPr lang="de-DE" dirty="0"/>
              <a:t> </a:t>
            </a:r>
            <a:r>
              <a:rPr lang="de-DE" i="1" dirty="0"/>
              <a:t>The Economist </a:t>
            </a:r>
          </a:p>
          <a:p>
            <a:pPr lvl="1"/>
            <a:r>
              <a:rPr lang="de-DE" dirty="0" err="1"/>
              <a:t>attempt</a:t>
            </a:r>
            <a:r>
              <a:rPr lang="de-DE" dirty="0"/>
              <a:t> </a:t>
            </a:r>
            <a:r>
              <a:rPr lang="de-DE" dirty="0" err="1"/>
              <a:t>to</a:t>
            </a:r>
            <a:r>
              <a:rPr lang="de-DE" dirty="0"/>
              <a:t> </a:t>
            </a:r>
            <a:r>
              <a:rPr lang="de-DE" dirty="0" err="1"/>
              <a:t>determine</a:t>
            </a:r>
            <a:r>
              <a:rPr lang="de-DE" dirty="0"/>
              <a:t> </a:t>
            </a:r>
            <a:r>
              <a:rPr lang="de-DE" dirty="0" err="1"/>
              <a:t>how</a:t>
            </a:r>
            <a:r>
              <a:rPr lang="de-DE" dirty="0"/>
              <a:t> </a:t>
            </a:r>
            <a:r>
              <a:rPr lang="de-DE" dirty="0" err="1"/>
              <a:t>much</a:t>
            </a:r>
            <a:r>
              <a:rPr lang="de-DE" dirty="0"/>
              <a:t> </a:t>
            </a:r>
            <a:r>
              <a:rPr lang="de-DE" dirty="0" err="1"/>
              <a:t>exchange</a:t>
            </a:r>
            <a:r>
              <a:rPr lang="de-DE" dirty="0"/>
              <a:t> </a:t>
            </a:r>
            <a:r>
              <a:rPr lang="de-DE" dirty="0" err="1"/>
              <a:t>rates</a:t>
            </a:r>
            <a:r>
              <a:rPr lang="de-DE" dirty="0"/>
              <a:t> </a:t>
            </a:r>
            <a:r>
              <a:rPr lang="de-DE" dirty="0" err="1"/>
              <a:t>and</a:t>
            </a:r>
            <a:r>
              <a:rPr lang="de-DE" dirty="0"/>
              <a:t> </a:t>
            </a:r>
            <a:r>
              <a:rPr lang="de-DE" dirty="0" err="1"/>
              <a:t>the</a:t>
            </a:r>
            <a:r>
              <a:rPr lang="de-DE" dirty="0"/>
              <a:t> </a:t>
            </a:r>
            <a:r>
              <a:rPr lang="de-DE" dirty="0" err="1"/>
              <a:t>price</a:t>
            </a:r>
            <a:r>
              <a:rPr lang="de-DE" dirty="0"/>
              <a:t> </a:t>
            </a:r>
            <a:r>
              <a:rPr lang="de-DE" dirty="0" err="1"/>
              <a:t>of</a:t>
            </a:r>
            <a:r>
              <a:rPr lang="de-DE" dirty="0"/>
              <a:t> </a:t>
            </a:r>
            <a:r>
              <a:rPr lang="de-DE" dirty="0" err="1"/>
              <a:t>goods</a:t>
            </a:r>
            <a:r>
              <a:rPr lang="de-DE" dirty="0"/>
              <a:t> </a:t>
            </a:r>
            <a:r>
              <a:rPr lang="de-DE" dirty="0" err="1"/>
              <a:t>vary</a:t>
            </a:r>
            <a:r>
              <a:rPr lang="de-DE" dirty="0"/>
              <a:t> </a:t>
            </a:r>
            <a:r>
              <a:rPr lang="de-DE" dirty="0" err="1"/>
              <a:t>from</a:t>
            </a:r>
            <a:r>
              <a:rPr lang="de-DE" dirty="0"/>
              <a:t> PPP </a:t>
            </a:r>
            <a:r>
              <a:rPr lang="de-DE" dirty="0" err="1"/>
              <a:t>predictions</a:t>
            </a:r>
            <a:r>
              <a:rPr lang="de-DE" dirty="0"/>
              <a:t> </a:t>
            </a:r>
            <a:r>
              <a:rPr lang="de-DE" dirty="0" err="1"/>
              <a:t>by</a:t>
            </a:r>
            <a:r>
              <a:rPr lang="de-DE" dirty="0"/>
              <a:t> </a:t>
            </a:r>
            <a:r>
              <a:rPr lang="de-DE" dirty="0" err="1"/>
              <a:t>comparing</a:t>
            </a:r>
            <a:r>
              <a:rPr lang="de-DE" dirty="0"/>
              <a:t> </a:t>
            </a:r>
            <a:r>
              <a:rPr lang="de-DE" dirty="0" err="1"/>
              <a:t>the</a:t>
            </a:r>
            <a:r>
              <a:rPr lang="de-DE" dirty="0"/>
              <a:t> </a:t>
            </a:r>
            <a:r>
              <a:rPr lang="de-DE" dirty="0" err="1"/>
              <a:t>prices</a:t>
            </a:r>
            <a:r>
              <a:rPr lang="de-DE" dirty="0"/>
              <a:t> (</a:t>
            </a:r>
            <a:r>
              <a:rPr lang="de-DE" dirty="0" err="1"/>
              <a:t>converted</a:t>
            </a:r>
            <a:r>
              <a:rPr lang="de-DE" dirty="0"/>
              <a:t> </a:t>
            </a:r>
            <a:r>
              <a:rPr lang="de-DE" dirty="0" err="1"/>
              <a:t>into</a:t>
            </a:r>
            <a:r>
              <a:rPr lang="de-DE" dirty="0"/>
              <a:t> </a:t>
            </a:r>
            <a:r>
              <a:rPr lang="de-DE" dirty="0" err="1"/>
              <a:t>dollars</a:t>
            </a:r>
            <a:r>
              <a:rPr lang="de-DE" dirty="0"/>
              <a:t> </a:t>
            </a:r>
            <a:r>
              <a:rPr lang="de-DE" dirty="0" err="1"/>
              <a:t>using</a:t>
            </a:r>
            <a:r>
              <a:rPr lang="de-DE" dirty="0"/>
              <a:t> </a:t>
            </a:r>
            <a:r>
              <a:rPr lang="de-DE" dirty="0" err="1"/>
              <a:t>market</a:t>
            </a:r>
            <a:r>
              <a:rPr lang="de-DE" dirty="0"/>
              <a:t> </a:t>
            </a:r>
            <a:r>
              <a:rPr lang="de-DE" dirty="0" err="1"/>
              <a:t>exchange</a:t>
            </a:r>
            <a:r>
              <a:rPr lang="de-DE" dirty="0"/>
              <a:t> </a:t>
            </a:r>
            <a:r>
              <a:rPr lang="de-DE" dirty="0" err="1"/>
              <a:t>rates</a:t>
            </a:r>
            <a:r>
              <a:rPr lang="de-DE" dirty="0"/>
              <a:t>) </a:t>
            </a:r>
            <a:r>
              <a:rPr lang="de-DE" dirty="0" err="1"/>
              <a:t>of</a:t>
            </a:r>
            <a:r>
              <a:rPr lang="de-DE" dirty="0"/>
              <a:t> a McDonald’s </a:t>
            </a:r>
            <a:r>
              <a:rPr lang="de-DE" dirty="0" err="1"/>
              <a:t>hamburger</a:t>
            </a:r>
            <a:r>
              <a:rPr lang="de-DE" dirty="0"/>
              <a:t> </a:t>
            </a:r>
            <a:r>
              <a:rPr lang="de-DE" dirty="0" err="1"/>
              <a:t>across</a:t>
            </a:r>
            <a:r>
              <a:rPr lang="de-DE" dirty="0"/>
              <a:t> </a:t>
            </a:r>
            <a:r>
              <a:rPr lang="de-DE" dirty="0" err="1"/>
              <a:t>various</a:t>
            </a:r>
            <a:r>
              <a:rPr lang="de-DE" dirty="0"/>
              <a:t> </a:t>
            </a:r>
            <a:r>
              <a:rPr lang="de-DE" dirty="0" smtClean="0"/>
              <a:t>countries</a:t>
            </a:r>
            <a:endParaRPr lang="de-DE" dirty="0"/>
          </a:p>
          <a:p>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29</a:t>
            </a:fld>
            <a:endParaRPr lang="de-DE"/>
          </a:p>
        </p:txBody>
      </p:sp>
    </p:spTree>
    <p:extLst>
      <p:ext uri="{BB962C8B-B14F-4D97-AF65-F5344CB8AC3E}">
        <p14:creationId xmlns:p14="http://schemas.microsoft.com/office/powerpoint/2010/main" val="170807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Currency exchange rates</a:t>
            </a:r>
          </a:p>
        </p:txBody>
      </p:sp>
      <p:sp>
        <p:nvSpPr>
          <p:cNvPr id="3" name="Inhaltsplatzhalter 2"/>
          <p:cNvSpPr>
            <a:spLocks noGrp="1"/>
          </p:cNvSpPr>
          <p:nvPr>
            <p:ph idx="1"/>
          </p:nvPr>
        </p:nvSpPr>
        <p:spPr/>
        <p:txBody>
          <a:bodyPr/>
          <a:lstStyle/>
          <a:p>
            <a:pPr lvl="0"/>
            <a:r>
              <a:rPr lang="en-US" dirty="0" smtClean="0"/>
              <a:t>when </a:t>
            </a:r>
            <a:r>
              <a:rPr lang="en-US" dirty="0"/>
              <a:t>currencies are traded against each other on a market, the “price” is the </a:t>
            </a:r>
            <a:r>
              <a:rPr lang="en-US" b="1" dirty="0"/>
              <a:t>exchange rate</a:t>
            </a:r>
            <a:r>
              <a:rPr lang="en-US" dirty="0"/>
              <a:t> – the number of units of the other currency that are required to buy a unit of the currency in </a:t>
            </a:r>
            <a:r>
              <a:rPr lang="en-US" dirty="0" smtClean="0"/>
              <a:t>question</a:t>
            </a:r>
            <a:endParaRPr lang="de-DE" b="1"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30</a:t>
            </a:fld>
            <a:endParaRPr lang="de-DE"/>
          </a:p>
        </p:txBody>
      </p:sp>
    </p:spTree>
    <p:extLst>
      <p:ext uri="{BB962C8B-B14F-4D97-AF65-F5344CB8AC3E}">
        <p14:creationId xmlns:p14="http://schemas.microsoft.com/office/powerpoint/2010/main" val="338130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Currency depreciation and appreciation</a:t>
            </a:r>
            <a:endParaRPr lang="en-US" dirty="0"/>
          </a:p>
        </p:txBody>
      </p:sp>
      <p:sp>
        <p:nvSpPr>
          <p:cNvPr id="3" name="Inhaltsplatzhalter 2"/>
          <p:cNvSpPr>
            <a:spLocks noGrp="1"/>
          </p:cNvSpPr>
          <p:nvPr>
            <p:ph idx="1"/>
          </p:nvPr>
        </p:nvSpPr>
        <p:spPr/>
        <p:txBody>
          <a:bodyPr>
            <a:normAutofit fontScale="92500" lnSpcReduction="10000"/>
          </a:bodyPr>
          <a:lstStyle/>
          <a:p>
            <a:pPr lvl="0"/>
            <a:r>
              <a:rPr lang="en-US" b="1" dirty="0"/>
              <a:t>c</a:t>
            </a:r>
            <a:r>
              <a:rPr lang="en-US" b="1" dirty="0" smtClean="0"/>
              <a:t>urrency </a:t>
            </a:r>
            <a:r>
              <a:rPr lang="en-US" b="1" dirty="0"/>
              <a:t>depreciation</a:t>
            </a:r>
            <a:r>
              <a:rPr lang="en-US" i="1" dirty="0"/>
              <a:t>: </a:t>
            </a:r>
            <a:r>
              <a:rPr lang="en-US" dirty="0"/>
              <a:t>when a currency becomes less </a:t>
            </a:r>
            <a:r>
              <a:rPr lang="en-US" dirty="0" smtClean="0"/>
              <a:t>valuable</a:t>
            </a:r>
          </a:p>
          <a:p>
            <a:pPr lvl="1"/>
            <a:r>
              <a:rPr lang="en-US" dirty="0" smtClean="0"/>
              <a:t>e.g. due </a:t>
            </a:r>
            <a:r>
              <a:rPr lang="en-US" dirty="0"/>
              <a:t>to a decrease in demand for a country’s exports, or an increase in its demand for </a:t>
            </a:r>
            <a:r>
              <a:rPr lang="en-US" dirty="0" smtClean="0"/>
              <a:t>imports</a:t>
            </a:r>
            <a:endParaRPr lang="de-DE" b="1" dirty="0"/>
          </a:p>
          <a:p>
            <a:pPr lvl="0"/>
            <a:r>
              <a:rPr lang="en-US" b="1" dirty="0"/>
              <a:t>c</a:t>
            </a:r>
            <a:r>
              <a:rPr lang="en-US" b="1" dirty="0" smtClean="0"/>
              <a:t>urrency </a:t>
            </a:r>
            <a:r>
              <a:rPr lang="en-US" b="1" dirty="0"/>
              <a:t>appreciation</a:t>
            </a:r>
            <a:r>
              <a:rPr lang="en-US" dirty="0"/>
              <a:t>: when a currency becomes more </a:t>
            </a:r>
            <a:r>
              <a:rPr lang="en-US" dirty="0" smtClean="0"/>
              <a:t>valuable</a:t>
            </a:r>
          </a:p>
          <a:p>
            <a:pPr lvl="1"/>
            <a:r>
              <a:rPr lang="en-US" dirty="0" smtClean="0"/>
              <a:t>e.g., when </a:t>
            </a:r>
            <a:r>
              <a:rPr lang="en-US" dirty="0"/>
              <a:t>increased demand for a country’s exports causes an increase in demand for its </a:t>
            </a:r>
            <a:r>
              <a:rPr lang="en-US" dirty="0" smtClean="0"/>
              <a:t>currency</a:t>
            </a:r>
            <a:endParaRPr lang="de-DE" dirty="0"/>
          </a:p>
          <a:p>
            <a:pPr lvl="0"/>
            <a:r>
              <a:rPr lang="en-US" dirty="0" smtClean="0"/>
              <a:t>factors </a:t>
            </a:r>
            <a:r>
              <a:rPr lang="en-US" dirty="0"/>
              <a:t>that influence a currency’s </a:t>
            </a:r>
            <a:r>
              <a:rPr lang="en-US" dirty="0" smtClean="0"/>
              <a:t>price:</a:t>
            </a:r>
          </a:p>
          <a:p>
            <a:pPr lvl="1"/>
            <a:r>
              <a:rPr lang="en-US" dirty="0" smtClean="0"/>
              <a:t>relative </a:t>
            </a:r>
            <a:r>
              <a:rPr lang="en-US" dirty="0"/>
              <a:t>prices, GDP growth, interest rates, </a:t>
            </a:r>
            <a:r>
              <a:rPr lang="en-US" dirty="0" smtClean="0"/>
              <a:t>speculation</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31</a:t>
            </a:fld>
            <a:endParaRPr lang="de-DE"/>
          </a:p>
        </p:txBody>
      </p:sp>
    </p:spTree>
    <p:extLst>
      <p:ext uri="{BB962C8B-B14F-4D97-AF65-F5344CB8AC3E}">
        <p14:creationId xmlns:p14="http://schemas.microsoft.com/office/powerpoint/2010/main" val="368400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14.5 A </a:t>
            </a:r>
            <a:r>
              <a:rPr lang="en-US" dirty="0" smtClean="0"/>
              <a:t>foreign exchange market </a:t>
            </a:r>
            <a:r>
              <a:rPr lang="en-US" dirty="0"/>
              <a:t>for Euros</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32</a:t>
            </a:fld>
            <a:endParaRPr lang="de-DE"/>
          </a:p>
        </p:txBody>
      </p:sp>
      <p:sp>
        <p:nvSpPr>
          <p:cNvPr id="6" name="Line 12"/>
          <p:cNvSpPr>
            <a:spLocks noChangeShapeType="1"/>
          </p:cNvSpPr>
          <p:nvPr/>
        </p:nvSpPr>
        <p:spPr bwMode="auto">
          <a:xfrm>
            <a:off x="3794386" y="3599748"/>
            <a:ext cx="0" cy="2582966"/>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7" name="Line 13"/>
          <p:cNvSpPr>
            <a:spLocks noChangeShapeType="1"/>
          </p:cNvSpPr>
          <p:nvPr/>
        </p:nvSpPr>
        <p:spPr bwMode="auto">
          <a:xfrm flipH="1">
            <a:off x="1211420" y="3599748"/>
            <a:ext cx="2666288"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8" name="Line 2"/>
          <p:cNvSpPr>
            <a:spLocks noChangeShapeType="1"/>
          </p:cNvSpPr>
          <p:nvPr/>
        </p:nvSpPr>
        <p:spPr bwMode="auto">
          <a:xfrm>
            <a:off x="1211420" y="1100103"/>
            <a:ext cx="0" cy="5082611"/>
          </a:xfrm>
          <a:prstGeom prst="line">
            <a:avLst/>
          </a:prstGeom>
          <a:noFill/>
          <a:ln w="38100">
            <a:solidFill>
              <a:schemeClr val="tx1"/>
            </a:solidFill>
            <a:round/>
            <a:headEnd/>
            <a:tailEnd/>
          </a:ln>
        </p:spPr>
        <p:txBody>
          <a:bodyPr/>
          <a:lstStyle/>
          <a:p>
            <a:endParaRPr lang="en-US">
              <a:cs typeface="Arial" pitchFamily="34" charset="0"/>
            </a:endParaRPr>
          </a:p>
        </p:txBody>
      </p:sp>
      <p:sp>
        <p:nvSpPr>
          <p:cNvPr id="9" name="Line 3"/>
          <p:cNvSpPr>
            <a:spLocks noChangeShapeType="1"/>
          </p:cNvSpPr>
          <p:nvPr/>
        </p:nvSpPr>
        <p:spPr bwMode="auto">
          <a:xfrm>
            <a:off x="1211420" y="6182714"/>
            <a:ext cx="5249254" cy="0"/>
          </a:xfrm>
          <a:prstGeom prst="line">
            <a:avLst/>
          </a:prstGeom>
          <a:noFill/>
          <a:ln w="38100">
            <a:solidFill>
              <a:schemeClr val="tx1"/>
            </a:solidFill>
            <a:round/>
            <a:headEnd/>
            <a:tailEnd/>
          </a:ln>
        </p:spPr>
        <p:txBody>
          <a:bodyPr/>
          <a:lstStyle/>
          <a:p>
            <a:endParaRPr lang="en-US">
              <a:cs typeface="Arial" pitchFamily="34" charset="0"/>
            </a:endParaRPr>
          </a:p>
        </p:txBody>
      </p:sp>
      <p:sp>
        <p:nvSpPr>
          <p:cNvPr id="10" name="Text Box 4"/>
          <p:cNvSpPr txBox="1">
            <a:spLocks noChangeArrowheads="1"/>
          </p:cNvSpPr>
          <p:nvPr/>
        </p:nvSpPr>
        <p:spPr bwMode="auto">
          <a:xfrm>
            <a:off x="1935677" y="6245948"/>
            <a:ext cx="2895600" cy="369332"/>
          </a:xfrm>
          <a:prstGeom prst="rect">
            <a:avLst/>
          </a:prstGeom>
          <a:noFill/>
          <a:ln w="9525">
            <a:noFill/>
            <a:miter lim="800000"/>
            <a:headEnd/>
            <a:tailEnd/>
          </a:ln>
        </p:spPr>
        <p:txBody>
          <a:bodyPr wrap="square">
            <a:spAutoFit/>
          </a:bodyPr>
          <a:lstStyle/>
          <a:p>
            <a:pPr>
              <a:spcBef>
                <a:spcPct val="50000"/>
              </a:spcBef>
            </a:pPr>
            <a:r>
              <a:rPr lang="en-US" b="1" dirty="0">
                <a:cs typeface="Arial" pitchFamily="34" charset="0"/>
              </a:rPr>
              <a:t>Quantity of </a:t>
            </a:r>
            <a:r>
              <a:rPr lang="en-US" b="1" dirty="0" smtClean="0">
                <a:cs typeface="Arial" pitchFamily="34" charset="0"/>
              </a:rPr>
              <a:t>Euros</a:t>
            </a:r>
            <a:endParaRPr lang="en-US" b="1" dirty="0">
              <a:cs typeface="Arial" pitchFamily="34" charset="0"/>
            </a:endParaRPr>
          </a:p>
        </p:txBody>
      </p:sp>
      <p:sp>
        <p:nvSpPr>
          <p:cNvPr id="11" name="Text Box 5"/>
          <p:cNvSpPr txBox="1">
            <a:spLocks noChangeArrowheads="1"/>
          </p:cNvSpPr>
          <p:nvPr/>
        </p:nvSpPr>
        <p:spPr bwMode="auto">
          <a:xfrm rot="16200000">
            <a:off x="-1460145" y="2631370"/>
            <a:ext cx="4417775" cy="369332"/>
          </a:xfrm>
          <a:prstGeom prst="rect">
            <a:avLst/>
          </a:prstGeom>
          <a:noFill/>
          <a:ln w="9525">
            <a:noFill/>
            <a:miter lim="800000"/>
            <a:headEnd/>
            <a:tailEnd/>
          </a:ln>
        </p:spPr>
        <p:txBody>
          <a:bodyPr>
            <a:spAutoFit/>
          </a:bodyPr>
          <a:lstStyle/>
          <a:p>
            <a:pPr>
              <a:spcBef>
                <a:spcPct val="50000"/>
              </a:spcBef>
            </a:pPr>
            <a:r>
              <a:rPr lang="en-US" b="1" dirty="0" smtClean="0">
                <a:cs typeface="Arial" pitchFamily="34" charset="0"/>
              </a:rPr>
              <a:t>Pounds per Euro</a:t>
            </a:r>
            <a:endParaRPr lang="en-US" b="1" dirty="0">
              <a:cs typeface="Arial" pitchFamily="34" charset="0"/>
            </a:endParaRPr>
          </a:p>
        </p:txBody>
      </p:sp>
      <p:sp>
        <p:nvSpPr>
          <p:cNvPr id="12" name="Line 6"/>
          <p:cNvSpPr>
            <a:spLocks noChangeShapeType="1"/>
          </p:cNvSpPr>
          <p:nvPr/>
        </p:nvSpPr>
        <p:spPr bwMode="auto">
          <a:xfrm>
            <a:off x="1628027" y="2349925"/>
            <a:ext cx="4332718" cy="2499645"/>
          </a:xfrm>
          <a:prstGeom prst="line">
            <a:avLst/>
          </a:prstGeom>
          <a:noFill/>
          <a:ln w="63500">
            <a:solidFill>
              <a:schemeClr val="tx1"/>
            </a:solidFill>
            <a:round/>
            <a:headEnd/>
            <a:tailEnd/>
          </a:ln>
        </p:spPr>
        <p:txBody>
          <a:bodyPr/>
          <a:lstStyle/>
          <a:p>
            <a:endParaRPr lang="en-US">
              <a:cs typeface="Arial" pitchFamily="34" charset="0"/>
            </a:endParaRPr>
          </a:p>
        </p:txBody>
      </p:sp>
      <p:sp>
        <p:nvSpPr>
          <p:cNvPr id="13" name="Line 7"/>
          <p:cNvSpPr>
            <a:spLocks noChangeShapeType="1"/>
          </p:cNvSpPr>
          <p:nvPr/>
        </p:nvSpPr>
        <p:spPr bwMode="auto">
          <a:xfrm flipV="1">
            <a:off x="1794670" y="2099961"/>
            <a:ext cx="3916110" cy="2999574"/>
          </a:xfrm>
          <a:prstGeom prst="line">
            <a:avLst/>
          </a:prstGeom>
          <a:noFill/>
          <a:ln w="63500">
            <a:solidFill>
              <a:schemeClr val="tx1"/>
            </a:solidFill>
            <a:round/>
            <a:headEnd/>
            <a:tailEnd/>
          </a:ln>
        </p:spPr>
        <p:txBody>
          <a:bodyPr/>
          <a:lstStyle/>
          <a:p>
            <a:endParaRPr lang="en-US">
              <a:cs typeface="Arial" pitchFamily="34" charset="0"/>
            </a:endParaRPr>
          </a:p>
        </p:txBody>
      </p:sp>
      <p:sp>
        <p:nvSpPr>
          <p:cNvPr id="14" name="Oval 8"/>
          <p:cNvSpPr>
            <a:spLocks noChangeArrowheads="1"/>
          </p:cNvSpPr>
          <p:nvPr/>
        </p:nvSpPr>
        <p:spPr bwMode="auto">
          <a:xfrm>
            <a:off x="3654748" y="3438739"/>
            <a:ext cx="228600" cy="22860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15" name="Text Box 9"/>
          <p:cNvSpPr txBox="1">
            <a:spLocks noChangeArrowheads="1"/>
          </p:cNvSpPr>
          <p:nvPr/>
        </p:nvSpPr>
        <p:spPr bwMode="auto">
          <a:xfrm>
            <a:off x="3544422" y="2981015"/>
            <a:ext cx="666572" cy="461665"/>
          </a:xfrm>
          <a:prstGeom prst="rect">
            <a:avLst/>
          </a:prstGeom>
          <a:noFill/>
          <a:ln w="9525">
            <a:noFill/>
            <a:miter lim="800000"/>
            <a:headEnd/>
            <a:tailEnd/>
          </a:ln>
        </p:spPr>
        <p:txBody>
          <a:bodyPr>
            <a:spAutoFit/>
          </a:bodyPr>
          <a:lstStyle/>
          <a:p>
            <a:pPr>
              <a:spcBef>
                <a:spcPct val="50000"/>
              </a:spcBef>
            </a:pPr>
            <a:r>
              <a:rPr lang="en-US" sz="2400" b="1" dirty="0">
                <a:cs typeface="Arial" pitchFamily="34" charset="0"/>
              </a:rPr>
              <a:t>E</a:t>
            </a:r>
          </a:p>
        </p:txBody>
      </p:sp>
      <p:sp>
        <p:nvSpPr>
          <p:cNvPr id="16" name="Text Box 10"/>
          <p:cNvSpPr txBox="1">
            <a:spLocks noChangeArrowheads="1"/>
          </p:cNvSpPr>
          <p:nvPr/>
        </p:nvSpPr>
        <p:spPr bwMode="auto">
          <a:xfrm>
            <a:off x="5960745" y="4583078"/>
            <a:ext cx="666572" cy="461665"/>
          </a:xfrm>
          <a:prstGeom prst="rect">
            <a:avLst/>
          </a:prstGeom>
          <a:noFill/>
          <a:ln w="9525">
            <a:noFill/>
            <a:miter lim="800000"/>
            <a:headEnd/>
            <a:tailEnd/>
          </a:ln>
        </p:spPr>
        <p:txBody>
          <a:bodyPr>
            <a:spAutoFit/>
          </a:bodyPr>
          <a:lstStyle/>
          <a:p>
            <a:pPr>
              <a:spcBef>
                <a:spcPct val="50000"/>
              </a:spcBef>
            </a:pPr>
            <a:r>
              <a:rPr lang="en-US" sz="2400" b="1">
                <a:cs typeface="Arial" pitchFamily="34" charset="0"/>
              </a:rPr>
              <a:t>D</a:t>
            </a:r>
          </a:p>
        </p:txBody>
      </p:sp>
      <p:sp>
        <p:nvSpPr>
          <p:cNvPr id="17" name="Text Box 11"/>
          <p:cNvSpPr txBox="1">
            <a:spLocks noChangeArrowheads="1"/>
          </p:cNvSpPr>
          <p:nvPr/>
        </p:nvSpPr>
        <p:spPr bwMode="auto">
          <a:xfrm>
            <a:off x="5710781" y="1750147"/>
            <a:ext cx="666572" cy="461665"/>
          </a:xfrm>
          <a:prstGeom prst="rect">
            <a:avLst/>
          </a:prstGeom>
          <a:noFill/>
          <a:ln w="9525">
            <a:noFill/>
            <a:miter lim="800000"/>
            <a:headEnd/>
            <a:tailEnd/>
          </a:ln>
        </p:spPr>
        <p:txBody>
          <a:bodyPr>
            <a:spAutoFit/>
          </a:bodyPr>
          <a:lstStyle/>
          <a:p>
            <a:pPr>
              <a:spcBef>
                <a:spcPct val="50000"/>
              </a:spcBef>
            </a:pPr>
            <a:r>
              <a:rPr lang="en-US" sz="2400" b="1" dirty="0">
                <a:cs typeface="Arial" pitchFamily="34" charset="0"/>
              </a:rPr>
              <a:t>S</a:t>
            </a:r>
          </a:p>
        </p:txBody>
      </p:sp>
      <p:sp>
        <p:nvSpPr>
          <p:cNvPr id="3" name="Textfeld 2"/>
          <p:cNvSpPr txBox="1"/>
          <p:nvPr/>
        </p:nvSpPr>
        <p:spPr>
          <a:xfrm>
            <a:off x="6654799" y="1176581"/>
            <a:ext cx="2370667" cy="3693319"/>
          </a:xfrm>
          <a:prstGeom prst="rect">
            <a:avLst/>
          </a:prstGeom>
          <a:noFill/>
        </p:spPr>
        <p:txBody>
          <a:bodyPr wrap="square" rtlCol="0">
            <a:spAutoFit/>
          </a:bodyPr>
          <a:lstStyle/>
          <a:p>
            <a:pPr marL="285750" indent="-285750">
              <a:buFont typeface="Wingdings" charset="2"/>
              <a:buChar char="ü"/>
            </a:pPr>
            <a:r>
              <a:rPr lang="en-US" dirty="0"/>
              <a:t>When currencies are traded against each other on a market, the “price” is the exchange rate, that is, the number of units of the other currency that are required to buy a unit of the currency in question.</a:t>
            </a:r>
            <a:endParaRPr lang="de-DE" dirty="0"/>
          </a:p>
          <a:p>
            <a:endParaRPr lang="en-US" dirty="0"/>
          </a:p>
        </p:txBody>
      </p:sp>
    </p:spTree>
    <p:extLst>
      <p:ext uri="{BB962C8B-B14F-4D97-AF65-F5344CB8AC3E}">
        <p14:creationId xmlns:p14="http://schemas.microsoft.com/office/powerpoint/2010/main" val="332559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14.6 A </a:t>
            </a:r>
            <a:r>
              <a:rPr lang="en-US" dirty="0" smtClean="0"/>
              <a:t>supply shift </a:t>
            </a:r>
            <a:r>
              <a:rPr lang="en-US" dirty="0"/>
              <a:t>in a </a:t>
            </a:r>
            <a:r>
              <a:rPr lang="en-US" dirty="0" smtClean="0"/>
              <a:t>foreign exchange market</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33</a:t>
            </a:fld>
            <a:endParaRPr lang="de-DE"/>
          </a:p>
        </p:txBody>
      </p:sp>
      <p:grpSp>
        <p:nvGrpSpPr>
          <p:cNvPr id="29" name="Gruppierung 28"/>
          <p:cNvGrpSpPr/>
          <p:nvPr/>
        </p:nvGrpSpPr>
        <p:grpSpPr>
          <a:xfrm>
            <a:off x="475742" y="1320800"/>
            <a:ext cx="8229600" cy="5400675"/>
            <a:chOff x="0" y="1"/>
            <a:chExt cx="8229600" cy="5855731"/>
          </a:xfrm>
        </p:grpSpPr>
        <p:sp>
          <p:nvSpPr>
            <p:cNvPr id="6" name="AutoShape 27"/>
            <p:cNvSpPr>
              <a:spLocks noChangeArrowheads="1"/>
            </p:cNvSpPr>
            <p:nvPr/>
          </p:nvSpPr>
          <p:spPr bwMode="auto">
            <a:xfrm>
              <a:off x="2514600" y="3886200"/>
              <a:ext cx="1143000" cy="533400"/>
            </a:xfrm>
            <a:prstGeom prst="rightArrow">
              <a:avLst>
                <a:gd name="adj1" fmla="val 50000"/>
                <a:gd name="adj2" fmla="val 53571"/>
              </a:avLst>
            </a:prstGeom>
            <a:gradFill flip="none" rotWithShape="1">
              <a:gsLst>
                <a:gs pos="0">
                  <a:srgbClr val="5E9EFF"/>
                </a:gs>
                <a:gs pos="39999">
                  <a:srgbClr val="85C2FF"/>
                </a:gs>
                <a:gs pos="70000">
                  <a:srgbClr val="C4D6EB"/>
                </a:gs>
                <a:gs pos="100000">
                  <a:srgbClr val="FFEBFA"/>
                </a:gs>
              </a:gsLst>
              <a:lin ang="0" scaled="1"/>
              <a:tileRect/>
            </a:gradFill>
            <a:ln w="9525">
              <a:solidFill>
                <a:schemeClr val="tx2"/>
              </a:solidFill>
              <a:miter lim="800000"/>
              <a:headEnd/>
              <a:tailEnd/>
            </a:ln>
          </p:spPr>
          <p:txBody>
            <a:bodyPr wrap="none" anchor="ctr"/>
            <a:lstStyle/>
            <a:p>
              <a:endParaRPr lang="en-US">
                <a:cs typeface="Arial" pitchFamily="34" charset="0"/>
              </a:endParaRPr>
            </a:p>
          </p:txBody>
        </p:sp>
        <p:sp>
          <p:nvSpPr>
            <p:cNvPr id="7" name="Line 4"/>
            <p:cNvSpPr>
              <a:spLocks noChangeShapeType="1"/>
            </p:cNvSpPr>
            <p:nvPr/>
          </p:nvSpPr>
          <p:spPr bwMode="auto">
            <a:xfrm>
              <a:off x="1447800" y="762000"/>
              <a:ext cx="0" cy="4648200"/>
            </a:xfrm>
            <a:prstGeom prst="line">
              <a:avLst/>
            </a:prstGeom>
            <a:noFill/>
            <a:ln w="38100">
              <a:solidFill>
                <a:schemeClr val="tx1"/>
              </a:solidFill>
              <a:round/>
              <a:headEnd/>
              <a:tailEnd/>
            </a:ln>
          </p:spPr>
          <p:txBody>
            <a:bodyPr/>
            <a:lstStyle/>
            <a:p>
              <a:endParaRPr lang="en-US">
                <a:cs typeface="Arial" pitchFamily="34" charset="0"/>
              </a:endParaRPr>
            </a:p>
          </p:txBody>
        </p:sp>
        <p:sp>
          <p:nvSpPr>
            <p:cNvPr id="8" name="Line 5"/>
            <p:cNvSpPr>
              <a:spLocks noChangeShapeType="1"/>
            </p:cNvSpPr>
            <p:nvPr/>
          </p:nvSpPr>
          <p:spPr bwMode="auto">
            <a:xfrm>
              <a:off x="1447800" y="5410200"/>
              <a:ext cx="4800600" cy="0"/>
            </a:xfrm>
            <a:prstGeom prst="line">
              <a:avLst/>
            </a:prstGeom>
            <a:noFill/>
            <a:ln w="38100">
              <a:solidFill>
                <a:schemeClr val="tx1"/>
              </a:solidFill>
              <a:round/>
              <a:headEnd/>
              <a:tailEnd/>
            </a:ln>
          </p:spPr>
          <p:txBody>
            <a:bodyPr/>
            <a:lstStyle/>
            <a:p>
              <a:endParaRPr lang="en-US">
                <a:cs typeface="Arial" pitchFamily="34" charset="0"/>
              </a:endParaRPr>
            </a:p>
          </p:txBody>
        </p:sp>
        <p:sp>
          <p:nvSpPr>
            <p:cNvPr id="9" name="Text Box 6"/>
            <p:cNvSpPr txBox="1">
              <a:spLocks noChangeArrowheads="1"/>
            </p:cNvSpPr>
            <p:nvPr/>
          </p:nvSpPr>
          <p:spPr bwMode="auto">
            <a:xfrm>
              <a:off x="4191000" y="5486400"/>
              <a:ext cx="4038600" cy="369332"/>
            </a:xfrm>
            <a:prstGeom prst="rect">
              <a:avLst/>
            </a:prstGeom>
            <a:noFill/>
            <a:ln w="9525">
              <a:noFill/>
              <a:miter lim="800000"/>
              <a:headEnd/>
              <a:tailEnd/>
            </a:ln>
          </p:spPr>
          <p:txBody>
            <a:bodyPr>
              <a:spAutoFit/>
            </a:bodyPr>
            <a:lstStyle/>
            <a:p>
              <a:pPr>
                <a:spcBef>
                  <a:spcPct val="50000"/>
                </a:spcBef>
              </a:pPr>
              <a:r>
                <a:rPr lang="en-US" b="1" dirty="0">
                  <a:cs typeface="Arial" pitchFamily="34" charset="0"/>
                </a:rPr>
                <a:t>Quantity of </a:t>
              </a:r>
              <a:r>
                <a:rPr lang="en-US" b="1" dirty="0" smtClean="0">
                  <a:cs typeface="Arial" pitchFamily="34" charset="0"/>
                </a:rPr>
                <a:t>Euros</a:t>
              </a:r>
              <a:endParaRPr lang="en-US" b="1" dirty="0">
                <a:cs typeface="Arial" pitchFamily="34" charset="0"/>
              </a:endParaRPr>
            </a:p>
          </p:txBody>
        </p:sp>
        <p:sp>
          <p:nvSpPr>
            <p:cNvPr id="10" name="Text Box 7"/>
            <p:cNvSpPr txBox="1">
              <a:spLocks noChangeArrowheads="1"/>
            </p:cNvSpPr>
            <p:nvPr/>
          </p:nvSpPr>
          <p:spPr bwMode="auto">
            <a:xfrm rot="16200000">
              <a:off x="-108467" y="1110735"/>
              <a:ext cx="2590800" cy="369332"/>
            </a:xfrm>
            <a:prstGeom prst="rect">
              <a:avLst/>
            </a:prstGeom>
            <a:noFill/>
            <a:ln w="9525">
              <a:noFill/>
              <a:miter lim="800000"/>
              <a:headEnd/>
              <a:tailEnd/>
            </a:ln>
          </p:spPr>
          <p:txBody>
            <a:bodyPr>
              <a:spAutoFit/>
            </a:bodyPr>
            <a:lstStyle/>
            <a:p>
              <a:pPr>
                <a:spcBef>
                  <a:spcPct val="50000"/>
                </a:spcBef>
              </a:pPr>
              <a:r>
                <a:rPr lang="en-US" b="1" dirty="0" smtClean="0">
                  <a:cs typeface="Arial" pitchFamily="34" charset="0"/>
                </a:rPr>
                <a:t>Pounds </a:t>
              </a:r>
              <a:r>
                <a:rPr lang="en-US" b="1" dirty="0">
                  <a:cs typeface="Arial" pitchFamily="34" charset="0"/>
                </a:rPr>
                <a:t>per </a:t>
              </a:r>
              <a:r>
                <a:rPr lang="en-US" b="1" dirty="0" smtClean="0">
                  <a:cs typeface="Arial" pitchFamily="34" charset="0"/>
                </a:rPr>
                <a:t>Euro</a:t>
              </a:r>
              <a:endParaRPr lang="en-US" b="1" dirty="0">
                <a:cs typeface="Arial" pitchFamily="34" charset="0"/>
              </a:endParaRPr>
            </a:p>
          </p:txBody>
        </p:sp>
        <p:sp>
          <p:nvSpPr>
            <p:cNvPr id="11" name="Line 8"/>
            <p:cNvSpPr>
              <a:spLocks noChangeShapeType="1"/>
            </p:cNvSpPr>
            <p:nvPr/>
          </p:nvSpPr>
          <p:spPr bwMode="auto">
            <a:xfrm>
              <a:off x="1828800" y="1905000"/>
              <a:ext cx="3962400" cy="2286000"/>
            </a:xfrm>
            <a:prstGeom prst="line">
              <a:avLst/>
            </a:prstGeom>
            <a:noFill/>
            <a:ln w="63500">
              <a:solidFill>
                <a:schemeClr val="tx1"/>
              </a:solidFill>
              <a:round/>
              <a:headEnd/>
              <a:tailEnd/>
            </a:ln>
          </p:spPr>
          <p:txBody>
            <a:bodyPr/>
            <a:lstStyle/>
            <a:p>
              <a:endParaRPr lang="en-US">
                <a:cs typeface="Arial" pitchFamily="34" charset="0"/>
              </a:endParaRPr>
            </a:p>
          </p:txBody>
        </p:sp>
        <p:sp>
          <p:nvSpPr>
            <p:cNvPr id="12" name="Line 9"/>
            <p:cNvSpPr>
              <a:spLocks noChangeShapeType="1"/>
            </p:cNvSpPr>
            <p:nvPr/>
          </p:nvSpPr>
          <p:spPr bwMode="auto">
            <a:xfrm flipV="1">
              <a:off x="1981200" y="1676400"/>
              <a:ext cx="3581400" cy="2743200"/>
            </a:xfrm>
            <a:prstGeom prst="line">
              <a:avLst/>
            </a:prstGeom>
            <a:noFill/>
            <a:ln w="63500">
              <a:solidFill>
                <a:schemeClr val="tx1"/>
              </a:solidFill>
              <a:round/>
              <a:headEnd/>
              <a:tailEnd/>
            </a:ln>
          </p:spPr>
          <p:txBody>
            <a:bodyPr/>
            <a:lstStyle/>
            <a:p>
              <a:endParaRPr lang="en-US">
                <a:cs typeface="Arial" pitchFamily="34" charset="0"/>
              </a:endParaRPr>
            </a:p>
          </p:txBody>
        </p:sp>
        <p:sp>
          <p:nvSpPr>
            <p:cNvPr id="13" name="Text Box 12"/>
            <p:cNvSpPr txBox="1">
              <a:spLocks noChangeArrowheads="1"/>
            </p:cNvSpPr>
            <p:nvPr/>
          </p:nvSpPr>
          <p:spPr bwMode="auto">
            <a:xfrm>
              <a:off x="5791200" y="4038600"/>
              <a:ext cx="609600" cy="369332"/>
            </a:xfrm>
            <a:prstGeom prst="rect">
              <a:avLst/>
            </a:prstGeom>
            <a:noFill/>
            <a:ln w="9525">
              <a:noFill/>
              <a:miter lim="800000"/>
              <a:headEnd/>
              <a:tailEnd/>
            </a:ln>
          </p:spPr>
          <p:txBody>
            <a:bodyPr>
              <a:spAutoFit/>
            </a:bodyPr>
            <a:lstStyle/>
            <a:p>
              <a:pPr>
                <a:spcBef>
                  <a:spcPct val="50000"/>
                </a:spcBef>
              </a:pPr>
              <a:r>
                <a:rPr lang="en-US">
                  <a:cs typeface="Arial" pitchFamily="34" charset="0"/>
                </a:rPr>
                <a:t>D</a:t>
              </a:r>
            </a:p>
          </p:txBody>
        </p:sp>
        <p:sp>
          <p:nvSpPr>
            <p:cNvPr id="14" name="Text Box 13"/>
            <p:cNvSpPr txBox="1">
              <a:spLocks noChangeArrowheads="1"/>
            </p:cNvSpPr>
            <p:nvPr/>
          </p:nvSpPr>
          <p:spPr bwMode="auto">
            <a:xfrm>
              <a:off x="5562600" y="1447800"/>
              <a:ext cx="609600" cy="369332"/>
            </a:xfrm>
            <a:prstGeom prst="rect">
              <a:avLst/>
            </a:prstGeom>
            <a:noFill/>
            <a:ln w="9525">
              <a:noFill/>
              <a:miter lim="800000"/>
              <a:headEnd/>
              <a:tailEnd/>
            </a:ln>
          </p:spPr>
          <p:txBody>
            <a:bodyPr>
              <a:spAutoFit/>
            </a:bodyPr>
            <a:lstStyle/>
            <a:p>
              <a:pPr>
                <a:spcBef>
                  <a:spcPct val="50000"/>
                </a:spcBef>
              </a:pPr>
              <a:r>
                <a:rPr lang="en-US" dirty="0">
                  <a:cs typeface="Arial" pitchFamily="34" charset="0"/>
                </a:rPr>
                <a:t>S</a:t>
              </a:r>
              <a:r>
                <a:rPr lang="en-US" baseline="-25000" dirty="0">
                  <a:cs typeface="Arial" pitchFamily="34" charset="0"/>
                </a:rPr>
                <a:t>1</a:t>
              </a:r>
            </a:p>
          </p:txBody>
        </p:sp>
        <p:sp>
          <p:nvSpPr>
            <p:cNvPr id="15" name="Line 14"/>
            <p:cNvSpPr>
              <a:spLocks noChangeShapeType="1"/>
            </p:cNvSpPr>
            <p:nvPr/>
          </p:nvSpPr>
          <p:spPr bwMode="auto">
            <a:xfrm>
              <a:off x="3810000" y="3048000"/>
              <a:ext cx="0" cy="23622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6" name="Line 15"/>
            <p:cNvSpPr>
              <a:spLocks noChangeShapeType="1"/>
            </p:cNvSpPr>
            <p:nvPr/>
          </p:nvSpPr>
          <p:spPr bwMode="auto">
            <a:xfrm flipH="1">
              <a:off x="1447800" y="3048000"/>
              <a:ext cx="2438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7" name="Text Box 16"/>
            <p:cNvSpPr txBox="1">
              <a:spLocks noChangeArrowheads="1"/>
            </p:cNvSpPr>
            <p:nvPr/>
          </p:nvSpPr>
          <p:spPr bwMode="auto">
            <a:xfrm>
              <a:off x="3505200" y="2438400"/>
              <a:ext cx="609600" cy="369332"/>
            </a:xfrm>
            <a:prstGeom prst="rect">
              <a:avLst/>
            </a:prstGeom>
            <a:noFill/>
            <a:ln w="9525">
              <a:noFill/>
              <a:miter lim="800000"/>
              <a:headEnd/>
              <a:tailEnd/>
            </a:ln>
          </p:spPr>
          <p:txBody>
            <a:bodyPr>
              <a:spAutoFit/>
            </a:bodyPr>
            <a:lstStyle/>
            <a:p>
              <a:pPr>
                <a:spcBef>
                  <a:spcPct val="50000"/>
                </a:spcBef>
              </a:pPr>
              <a:r>
                <a:rPr lang="en-US" dirty="0">
                  <a:cs typeface="Arial" pitchFamily="34" charset="0"/>
                </a:rPr>
                <a:t>E</a:t>
              </a:r>
              <a:r>
                <a:rPr lang="en-US" baseline="-25000" dirty="0">
                  <a:cs typeface="Arial" pitchFamily="34" charset="0"/>
                </a:rPr>
                <a:t>1</a:t>
              </a:r>
            </a:p>
          </p:txBody>
        </p:sp>
        <p:sp>
          <p:nvSpPr>
            <p:cNvPr id="18" name="Oval 10"/>
            <p:cNvSpPr>
              <a:spLocks noChangeArrowheads="1"/>
            </p:cNvSpPr>
            <p:nvPr/>
          </p:nvSpPr>
          <p:spPr bwMode="auto">
            <a:xfrm>
              <a:off x="3733800" y="2971800"/>
              <a:ext cx="152400" cy="15240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19" name="Line 17"/>
            <p:cNvSpPr>
              <a:spLocks noChangeShapeType="1"/>
            </p:cNvSpPr>
            <p:nvPr/>
          </p:nvSpPr>
          <p:spPr bwMode="auto">
            <a:xfrm flipV="1">
              <a:off x="2971800" y="2057400"/>
              <a:ext cx="3581400" cy="2743200"/>
            </a:xfrm>
            <a:prstGeom prst="line">
              <a:avLst/>
            </a:prstGeom>
            <a:noFill/>
            <a:ln w="63500">
              <a:solidFill>
                <a:schemeClr val="tx2"/>
              </a:solidFill>
              <a:round/>
              <a:headEnd/>
              <a:tailEnd/>
            </a:ln>
          </p:spPr>
          <p:txBody>
            <a:bodyPr/>
            <a:lstStyle/>
            <a:p>
              <a:endParaRPr lang="en-US">
                <a:cs typeface="Arial" pitchFamily="34" charset="0"/>
              </a:endParaRPr>
            </a:p>
          </p:txBody>
        </p:sp>
        <p:sp>
          <p:nvSpPr>
            <p:cNvPr id="20" name="Text Box 18"/>
            <p:cNvSpPr txBox="1">
              <a:spLocks noChangeArrowheads="1"/>
            </p:cNvSpPr>
            <p:nvPr/>
          </p:nvSpPr>
          <p:spPr bwMode="auto">
            <a:xfrm>
              <a:off x="6553200" y="1828800"/>
              <a:ext cx="609600" cy="369332"/>
            </a:xfrm>
            <a:prstGeom prst="rect">
              <a:avLst/>
            </a:prstGeom>
            <a:noFill/>
            <a:ln w="9525">
              <a:noFill/>
              <a:miter lim="800000"/>
              <a:headEnd/>
              <a:tailEnd/>
            </a:ln>
          </p:spPr>
          <p:txBody>
            <a:bodyPr>
              <a:spAutoFit/>
            </a:bodyPr>
            <a:lstStyle/>
            <a:p>
              <a:pPr>
                <a:spcBef>
                  <a:spcPct val="50000"/>
                </a:spcBef>
              </a:pPr>
              <a:r>
                <a:rPr lang="en-US">
                  <a:cs typeface="Arial" pitchFamily="34" charset="0"/>
                </a:rPr>
                <a:t>S</a:t>
              </a:r>
              <a:r>
                <a:rPr lang="en-US" baseline="-25000">
                  <a:cs typeface="Arial" pitchFamily="34" charset="0"/>
                </a:rPr>
                <a:t>2</a:t>
              </a:r>
            </a:p>
          </p:txBody>
        </p:sp>
        <p:sp>
          <p:nvSpPr>
            <p:cNvPr id="21" name="Oval 19"/>
            <p:cNvSpPr>
              <a:spLocks noChangeArrowheads="1"/>
            </p:cNvSpPr>
            <p:nvPr/>
          </p:nvSpPr>
          <p:spPr bwMode="auto">
            <a:xfrm>
              <a:off x="4572000" y="3429000"/>
              <a:ext cx="152400" cy="15240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22" name="Line 20"/>
            <p:cNvSpPr>
              <a:spLocks noChangeShapeType="1"/>
            </p:cNvSpPr>
            <p:nvPr/>
          </p:nvSpPr>
          <p:spPr bwMode="auto">
            <a:xfrm flipH="1">
              <a:off x="1447800" y="3505200"/>
              <a:ext cx="32004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3" name="Line 21"/>
            <p:cNvSpPr>
              <a:spLocks noChangeShapeType="1"/>
            </p:cNvSpPr>
            <p:nvPr/>
          </p:nvSpPr>
          <p:spPr bwMode="auto">
            <a:xfrm flipH="1">
              <a:off x="4648200" y="3505200"/>
              <a:ext cx="0" cy="19050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4" name="Text Box 22"/>
            <p:cNvSpPr txBox="1">
              <a:spLocks noChangeArrowheads="1"/>
            </p:cNvSpPr>
            <p:nvPr/>
          </p:nvSpPr>
          <p:spPr bwMode="auto">
            <a:xfrm>
              <a:off x="0" y="2955925"/>
              <a:ext cx="1371600" cy="553998"/>
            </a:xfrm>
            <a:prstGeom prst="rect">
              <a:avLst/>
            </a:prstGeom>
            <a:noFill/>
            <a:ln w="9525">
              <a:noFill/>
              <a:miter lim="800000"/>
              <a:headEnd/>
              <a:tailEnd/>
            </a:ln>
          </p:spPr>
          <p:txBody>
            <a:bodyPr>
              <a:spAutoFit/>
            </a:bodyPr>
            <a:lstStyle/>
            <a:p>
              <a:pPr>
                <a:spcBef>
                  <a:spcPct val="50000"/>
                </a:spcBef>
              </a:pPr>
              <a:r>
                <a:rPr lang="en-US" sz="1500" dirty="0">
                  <a:cs typeface="Arial" pitchFamily="34" charset="0"/>
                </a:rPr>
                <a:t>Depreciation of the </a:t>
              </a:r>
              <a:r>
                <a:rPr lang="en-US" sz="1500" dirty="0" smtClean="0">
                  <a:cs typeface="Arial" pitchFamily="34" charset="0"/>
                </a:rPr>
                <a:t>Euro</a:t>
              </a:r>
              <a:endParaRPr lang="en-US" sz="1500" dirty="0">
                <a:cs typeface="Arial" pitchFamily="34" charset="0"/>
              </a:endParaRPr>
            </a:p>
          </p:txBody>
        </p:sp>
        <p:sp>
          <p:nvSpPr>
            <p:cNvPr id="25" name="Line 23"/>
            <p:cNvSpPr>
              <a:spLocks noChangeShapeType="1"/>
            </p:cNvSpPr>
            <p:nvPr/>
          </p:nvSpPr>
          <p:spPr bwMode="auto">
            <a:xfrm>
              <a:off x="1295400" y="3124200"/>
              <a:ext cx="0" cy="304800"/>
            </a:xfrm>
            <a:prstGeom prst="line">
              <a:avLst/>
            </a:prstGeom>
            <a:noFill/>
            <a:ln w="25400">
              <a:solidFill>
                <a:schemeClr val="tx1"/>
              </a:solidFill>
              <a:round/>
              <a:headEnd/>
              <a:tailEnd type="triangle" w="med" len="med"/>
            </a:ln>
          </p:spPr>
          <p:txBody>
            <a:bodyPr/>
            <a:lstStyle/>
            <a:p>
              <a:endParaRPr lang="en-US">
                <a:cs typeface="Arial" pitchFamily="34" charset="0"/>
              </a:endParaRPr>
            </a:p>
          </p:txBody>
        </p:sp>
        <p:sp>
          <p:nvSpPr>
            <p:cNvPr id="26" name="Line 24"/>
            <p:cNvSpPr>
              <a:spLocks noChangeShapeType="1"/>
            </p:cNvSpPr>
            <p:nvPr/>
          </p:nvSpPr>
          <p:spPr bwMode="auto">
            <a:xfrm>
              <a:off x="2286000" y="3124200"/>
              <a:ext cx="0" cy="304800"/>
            </a:xfrm>
            <a:prstGeom prst="line">
              <a:avLst/>
            </a:prstGeom>
            <a:noFill/>
            <a:ln w="38100">
              <a:solidFill>
                <a:schemeClr val="tx1"/>
              </a:solidFill>
              <a:round/>
              <a:headEnd/>
              <a:tailEnd type="triangle" w="lg" len="med"/>
            </a:ln>
          </p:spPr>
          <p:txBody>
            <a:bodyPr/>
            <a:lstStyle/>
            <a:p>
              <a:endParaRPr lang="en-US">
                <a:cs typeface="Arial" pitchFamily="34" charset="0"/>
              </a:endParaRPr>
            </a:p>
          </p:txBody>
        </p:sp>
        <p:sp>
          <p:nvSpPr>
            <p:cNvPr id="27" name="Line 25"/>
            <p:cNvSpPr>
              <a:spLocks noChangeShapeType="1"/>
            </p:cNvSpPr>
            <p:nvPr/>
          </p:nvSpPr>
          <p:spPr bwMode="auto">
            <a:xfrm>
              <a:off x="3886200" y="5105400"/>
              <a:ext cx="685800" cy="0"/>
            </a:xfrm>
            <a:prstGeom prst="line">
              <a:avLst/>
            </a:prstGeom>
            <a:noFill/>
            <a:ln w="38100">
              <a:solidFill>
                <a:schemeClr val="tx1"/>
              </a:solidFill>
              <a:round/>
              <a:headEnd/>
              <a:tailEnd type="triangle" w="lg" len="med"/>
            </a:ln>
          </p:spPr>
          <p:txBody>
            <a:bodyPr/>
            <a:lstStyle/>
            <a:p>
              <a:endParaRPr lang="en-US">
                <a:cs typeface="Arial" pitchFamily="34" charset="0"/>
              </a:endParaRPr>
            </a:p>
          </p:txBody>
        </p:sp>
        <p:sp>
          <p:nvSpPr>
            <p:cNvPr id="28" name="Text Box 16"/>
            <p:cNvSpPr txBox="1">
              <a:spLocks noChangeArrowheads="1"/>
            </p:cNvSpPr>
            <p:nvPr/>
          </p:nvSpPr>
          <p:spPr bwMode="auto">
            <a:xfrm>
              <a:off x="4876800" y="3288268"/>
              <a:ext cx="609600" cy="369332"/>
            </a:xfrm>
            <a:prstGeom prst="rect">
              <a:avLst/>
            </a:prstGeom>
            <a:noFill/>
            <a:ln w="9525">
              <a:noFill/>
              <a:miter lim="800000"/>
              <a:headEnd/>
              <a:tailEnd/>
            </a:ln>
          </p:spPr>
          <p:txBody>
            <a:bodyPr>
              <a:spAutoFit/>
            </a:bodyPr>
            <a:lstStyle/>
            <a:p>
              <a:pPr>
                <a:spcBef>
                  <a:spcPct val="50000"/>
                </a:spcBef>
              </a:pPr>
              <a:r>
                <a:rPr lang="en-US" dirty="0">
                  <a:cs typeface="Arial" pitchFamily="34" charset="0"/>
                </a:rPr>
                <a:t>E</a:t>
              </a:r>
              <a:r>
                <a:rPr lang="en-US" baseline="-25000" dirty="0">
                  <a:cs typeface="Arial" pitchFamily="34" charset="0"/>
                </a:rPr>
                <a:t>2</a:t>
              </a:r>
            </a:p>
          </p:txBody>
        </p:sp>
      </p:grpSp>
      <p:sp>
        <p:nvSpPr>
          <p:cNvPr id="3" name="Textfeld 2"/>
          <p:cNvSpPr txBox="1"/>
          <p:nvPr/>
        </p:nvSpPr>
        <p:spPr>
          <a:xfrm>
            <a:off x="329290" y="1167898"/>
            <a:ext cx="8122962" cy="923330"/>
          </a:xfrm>
          <a:prstGeom prst="rect">
            <a:avLst/>
          </a:prstGeom>
          <a:noFill/>
        </p:spPr>
        <p:txBody>
          <a:bodyPr wrap="square" rtlCol="0">
            <a:spAutoFit/>
          </a:bodyPr>
          <a:lstStyle/>
          <a:p>
            <a:pPr marL="285750" indent="-285750">
              <a:buFont typeface="Wingdings" charset="2"/>
              <a:buChar char="ü"/>
            </a:pPr>
            <a:r>
              <a:rPr lang="en-US" dirty="0"/>
              <a:t>When people become more eager to sell a currency, this causes it to lose value, that is, to depreciate.</a:t>
            </a:r>
            <a:endParaRPr lang="de-DE" dirty="0"/>
          </a:p>
          <a:p>
            <a:endParaRPr lang="en-US" dirty="0"/>
          </a:p>
        </p:txBody>
      </p:sp>
    </p:spTree>
    <p:extLst>
      <p:ext uri="{BB962C8B-B14F-4D97-AF65-F5344CB8AC3E}">
        <p14:creationId xmlns:p14="http://schemas.microsoft.com/office/powerpoint/2010/main" val="230148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real exchange rate</a:t>
            </a:r>
            <a:endParaRPr lang="en-US" dirty="0"/>
          </a:p>
        </p:txBody>
      </p:sp>
      <p:sp>
        <p:nvSpPr>
          <p:cNvPr id="3" name="Inhaltsplatzhalter 2"/>
          <p:cNvSpPr>
            <a:spLocks noGrp="1"/>
          </p:cNvSpPr>
          <p:nvPr>
            <p:ph idx="1"/>
          </p:nvPr>
        </p:nvSpPr>
        <p:spPr/>
        <p:txBody>
          <a:bodyPr/>
          <a:lstStyle/>
          <a:p>
            <a:r>
              <a:rPr lang="en-US" dirty="0" smtClean="0"/>
              <a:t>real exchange rate: the exchange rate between two currencies, adjusted for inflation in each country</a:t>
            </a:r>
          </a:p>
          <a:p>
            <a:r>
              <a:rPr lang="en-US" dirty="0" smtClean="0"/>
              <a:t>a country with high inflation experiences a steady depreciation of its nominal exchange rate against the currencies of lower-inflation countries, even without any changes in demand for its items</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34</a:t>
            </a:fld>
            <a:endParaRPr lang="de-DE"/>
          </a:p>
        </p:txBody>
      </p:sp>
    </p:spTree>
    <p:extLst>
      <p:ext uri="{BB962C8B-B14F-4D97-AF65-F5344CB8AC3E}">
        <p14:creationId xmlns:p14="http://schemas.microsoft.com/office/powerpoint/2010/main" val="61230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Foreign exchange</a:t>
            </a:r>
            <a:endParaRPr lang="en-US" dirty="0"/>
          </a:p>
        </p:txBody>
      </p:sp>
      <p:sp>
        <p:nvSpPr>
          <p:cNvPr id="3" name="Inhaltsplatzhalter 2"/>
          <p:cNvSpPr>
            <a:spLocks noGrp="1"/>
          </p:cNvSpPr>
          <p:nvPr>
            <p:ph idx="1"/>
          </p:nvPr>
        </p:nvSpPr>
        <p:spPr/>
        <p:txBody>
          <a:bodyPr/>
          <a:lstStyle/>
          <a:p>
            <a:r>
              <a:rPr lang="en-US" dirty="0" smtClean="0"/>
              <a:t>currencies that are broadly acceptable by foreigners in commercial and investment transactions</a:t>
            </a:r>
          </a:p>
          <a:p>
            <a:pPr lvl="1"/>
            <a:r>
              <a:rPr lang="en-US" dirty="0" smtClean="0"/>
              <a:t>dollar</a:t>
            </a:r>
          </a:p>
          <a:p>
            <a:pPr lvl="1"/>
            <a:r>
              <a:rPr lang="en-US" dirty="0" smtClean="0"/>
              <a:t>euro</a:t>
            </a:r>
          </a:p>
          <a:p>
            <a:pPr lvl="1"/>
            <a:r>
              <a:rPr lang="en-US" dirty="0" smtClean="0"/>
              <a:t>yen</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35</a:t>
            </a:fld>
            <a:endParaRPr lang="de-DE"/>
          </a:p>
        </p:txBody>
      </p:sp>
    </p:spTree>
    <p:extLst>
      <p:ext uri="{BB962C8B-B14F-4D97-AF65-F5344CB8AC3E}">
        <p14:creationId xmlns:p14="http://schemas.microsoft.com/office/powerpoint/2010/main" val="2569996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a:t>The </a:t>
            </a:r>
            <a:r>
              <a:rPr lang="de-DE" dirty="0" err="1"/>
              <a:t>balance</a:t>
            </a:r>
            <a:r>
              <a:rPr lang="de-DE" dirty="0"/>
              <a:t> </a:t>
            </a:r>
            <a:r>
              <a:rPr lang="de-DE" dirty="0" err="1"/>
              <a:t>of</a:t>
            </a:r>
            <a:r>
              <a:rPr lang="de-DE" dirty="0"/>
              <a:t> </a:t>
            </a:r>
            <a:r>
              <a:rPr lang="de-DE" dirty="0" err="1"/>
              <a:t>payments</a:t>
            </a:r>
            <a:r>
              <a:rPr lang="de-DE" dirty="0"/>
              <a:t> </a:t>
            </a:r>
            <a:br>
              <a:rPr lang="de-DE" dirty="0"/>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4159583728"/>
              </p:ext>
            </p:extLst>
          </p:nvPr>
        </p:nvGraphicFramePr>
        <p:xfrm>
          <a:off x="457200" y="1341438"/>
          <a:ext cx="8362950" cy="4886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36</a:t>
            </a:fld>
            <a:endParaRPr lang="de-DE"/>
          </a:p>
        </p:txBody>
      </p:sp>
      <p:sp>
        <p:nvSpPr>
          <p:cNvPr id="7" name="Textfeld 6"/>
          <p:cNvSpPr txBox="1"/>
          <p:nvPr/>
        </p:nvSpPr>
        <p:spPr>
          <a:xfrm>
            <a:off x="2133600" y="2015067"/>
            <a:ext cx="575733" cy="646331"/>
          </a:xfrm>
          <a:prstGeom prst="rect">
            <a:avLst/>
          </a:prstGeom>
          <a:noFill/>
        </p:spPr>
        <p:txBody>
          <a:bodyPr wrap="square" rtlCol="0">
            <a:spAutoFit/>
          </a:bodyPr>
          <a:lstStyle/>
          <a:p>
            <a:pPr algn="ctr"/>
            <a:r>
              <a:rPr lang="en-US" sz="3600" b="1" dirty="0" smtClean="0"/>
              <a:t>+</a:t>
            </a:r>
            <a:endParaRPr lang="en-US" sz="3600" b="1" dirty="0"/>
          </a:p>
        </p:txBody>
      </p:sp>
      <p:sp>
        <p:nvSpPr>
          <p:cNvPr id="8" name="Textfeld 7"/>
          <p:cNvSpPr txBox="1"/>
          <p:nvPr/>
        </p:nvSpPr>
        <p:spPr>
          <a:xfrm>
            <a:off x="4470400" y="2015067"/>
            <a:ext cx="524933" cy="646331"/>
          </a:xfrm>
          <a:prstGeom prst="rect">
            <a:avLst/>
          </a:prstGeom>
          <a:noFill/>
        </p:spPr>
        <p:txBody>
          <a:bodyPr wrap="square" rtlCol="0">
            <a:spAutoFit/>
          </a:bodyPr>
          <a:lstStyle/>
          <a:p>
            <a:pPr algn="ctr"/>
            <a:r>
              <a:rPr lang="en-US" sz="3600" b="1" dirty="0" smtClean="0"/>
              <a:t>+</a:t>
            </a:r>
            <a:endParaRPr lang="en-US" sz="3600" b="1" dirty="0"/>
          </a:p>
        </p:txBody>
      </p:sp>
      <p:sp>
        <p:nvSpPr>
          <p:cNvPr id="9" name="Textfeld 8"/>
          <p:cNvSpPr txBox="1"/>
          <p:nvPr/>
        </p:nvSpPr>
        <p:spPr>
          <a:xfrm>
            <a:off x="6553200" y="2015067"/>
            <a:ext cx="745067" cy="646331"/>
          </a:xfrm>
          <a:prstGeom prst="rect">
            <a:avLst/>
          </a:prstGeom>
          <a:noFill/>
        </p:spPr>
        <p:txBody>
          <a:bodyPr wrap="square" rtlCol="0">
            <a:spAutoFit/>
          </a:bodyPr>
          <a:lstStyle/>
          <a:p>
            <a:pPr algn="ctr"/>
            <a:r>
              <a:rPr lang="en-US" sz="3600" b="1" dirty="0" smtClean="0"/>
              <a:t>=</a:t>
            </a:r>
            <a:endParaRPr lang="en-US" sz="3600" b="1" dirty="0"/>
          </a:p>
        </p:txBody>
      </p:sp>
    </p:spTree>
    <p:extLst>
      <p:ext uri="{BB962C8B-B14F-4D97-AF65-F5344CB8AC3E}">
        <p14:creationId xmlns:p14="http://schemas.microsoft.com/office/powerpoint/2010/main" val="17144544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smtClean="0"/>
              <a:t>The </a:t>
            </a:r>
            <a:r>
              <a:rPr lang="de-DE" dirty="0" err="1" smtClean="0"/>
              <a:t>current</a:t>
            </a:r>
            <a:r>
              <a:rPr lang="de-DE" dirty="0" smtClean="0"/>
              <a:t> </a:t>
            </a:r>
            <a:r>
              <a:rPr lang="de-DE" dirty="0" err="1" smtClean="0"/>
              <a:t>and</a:t>
            </a:r>
            <a:r>
              <a:rPr lang="de-DE" dirty="0" smtClean="0"/>
              <a:t> </a:t>
            </a:r>
            <a:r>
              <a:rPr lang="de-DE" dirty="0" err="1" smtClean="0"/>
              <a:t>capital</a:t>
            </a:r>
            <a:r>
              <a:rPr lang="de-DE" dirty="0" smtClean="0"/>
              <a:t> </a:t>
            </a:r>
            <a:r>
              <a:rPr lang="de-DE" dirty="0" err="1" smtClean="0"/>
              <a:t>account</a:t>
            </a:r>
            <a:endParaRPr lang="en-US" dirty="0"/>
          </a:p>
        </p:txBody>
      </p:sp>
      <p:sp>
        <p:nvSpPr>
          <p:cNvPr id="3" name="Inhaltsplatzhalter 2"/>
          <p:cNvSpPr>
            <a:spLocks noGrp="1"/>
          </p:cNvSpPr>
          <p:nvPr>
            <p:ph idx="1"/>
          </p:nvPr>
        </p:nvSpPr>
        <p:spPr/>
        <p:txBody>
          <a:bodyPr>
            <a:normAutofit fontScale="92500" lnSpcReduction="20000"/>
          </a:bodyPr>
          <a:lstStyle/>
          <a:p>
            <a:r>
              <a:rPr lang="en-US" dirty="0" smtClean="0"/>
              <a:t>current account</a:t>
            </a:r>
          </a:p>
          <a:p>
            <a:pPr lvl="1">
              <a:lnSpc>
                <a:spcPct val="130000"/>
              </a:lnSpc>
            </a:pPr>
            <a:r>
              <a:rPr lang="en-US" dirty="0" smtClean="0"/>
              <a:t>balance in trade in goods</a:t>
            </a:r>
          </a:p>
          <a:p>
            <a:pPr lvl="1">
              <a:lnSpc>
                <a:spcPct val="130000"/>
              </a:lnSpc>
            </a:pPr>
            <a:r>
              <a:rPr lang="en-US" dirty="0" smtClean="0"/>
              <a:t>balance of trade in services</a:t>
            </a:r>
          </a:p>
          <a:p>
            <a:pPr lvl="1">
              <a:lnSpc>
                <a:spcPct val="130000"/>
              </a:lnSpc>
            </a:pPr>
            <a:r>
              <a:rPr lang="en-US" dirty="0" smtClean="0"/>
              <a:t>net primary income (income received from an employee </a:t>
            </a:r>
            <a:br>
              <a:rPr lang="en-US" dirty="0" smtClean="0"/>
            </a:br>
            <a:r>
              <a:rPr lang="en-US" dirty="0" smtClean="0"/>
              <a:t>or from an investment)</a:t>
            </a:r>
          </a:p>
          <a:p>
            <a:pPr lvl="1">
              <a:lnSpc>
                <a:spcPct val="130000"/>
              </a:lnSpc>
            </a:pPr>
            <a:r>
              <a:rPr lang="en-US" dirty="0" smtClean="0"/>
              <a:t>net secondary income (remittances, taxes and </a:t>
            </a:r>
            <a:br>
              <a:rPr lang="en-US" dirty="0" smtClean="0"/>
            </a:br>
            <a:r>
              <a:rPr lang="en-US" dirty="0" smtClean="0"/>
              <a:t>cross-border social security payments)</a:t>
            </a:r>
          </a:p>
          <a:p>
            <a:r>
              <a:rPr lang="en-US" dirty="0" smtClean="0"/>
              <a:t>capital account</a:t>
            </a:r>
          </a:p>
          <a:p>
            <a:pPr lvl="1">
              <a:lnSpc>
                <a:spcPct val="130000"/>
              </a:lnSpc>
            </a:pPr>
            <a:r>
              <a:rPr lang="en-US" dirty="0" smtClean="0"/>
              <a:t>one-time transfers (e.g. debt relied for a developing country; investment grants paid to a foreign government after a natural disaster) and acquisition and disposals of </a:t>
            </a:r>
            <a:r>
              <a:rPr lang="en-US" dirty="0" err="1" smtClean="0"/>
              <a:t>nonproduced</a:t>
            </a:r>
            <a:r>
              <a:rPr lang="en-US" dirty="0" smtClean="0"/>
              <a:t>, nonfinancial assets (such as mining rights)</a:t>
            </a:r>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37</a:t>
            </a:fld>
            <a:endParaRPr lang="de-DE"/>
          </a:p>
        </p:txBody>
      </p:sp>
    </p:spTree>
    <p:extLst>
      <p:ext uri="{BB962C8B-B14F-4D97-AF65-F5344CB8AC3E}">
        <p14:creationId xmlns:p14="http://schemas.microsoft.com/office/powerpoint/2010/main" val="373665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7867" y="156327"/>
            <a:ext cx="8229600" cy="850106"/>
          </a:xfrm>
        </p:spPr>
        <p:txBody>
          <a:bodyPr>
            <a:noAutofit/>
          </a:bodyPr>
          <a:lstStyle/>
          <a:p>
            <a:pPr>
              <a:lnSpc>
                <a:spcPct val="100000"/>
              </a:lnSpc>
              <a:spcAft>
                <a:spcPts val="0"/>
              </a:spcAft>
            </a:pPr>
            <a:r>
              <a:rPr lang="de-DE" dirty="0">
                <a:ea typeface="Calibri"/>
                <a:cs typeface="Times New Roman"/>
              </a:rPr>
              <a:t>Table 14.1 Balance </a:t>
            </a:r>
            <a:r>
              <a:rPr lang="de-DE" dirty="0" err="1">
                <a:ea typeface="Calibri"/>
                <a:cs typeface="Times New Roman"/>
              </a:rPr>
              <a:t>of</a:t>
            </a:r>
            <a:r>
              <a:rPr lang="de-DE" dirty="0">
                <a:ea typeface="Calibri"/>
                <a:cs typeface="Times New Roman"/>
              </a:rPr>
              <a:t> Payment Accounts, Euro </a:t>
            </a:r>
            <a:r>
              <a:rPr lang="de-DE" dirty="0" err="1">
                <a:ea typeface="Calibri"/>
                <a:cs typeface="Times New Roman"/>
              </a:rPr>
              <a:t>area</a:t>
            </a:r>
            <a:r>
              <a:rPr lang="de-DE" dirty="0">
                <a:ea typeface="Calibri"/>
                <a:cs typeface="Times New Roman"/>
              </a:rPr>
              <a:t>, 2015, in </a:t>
            </a:r>
            <a:r>
              <a:rPr lang="de-DE" dirty="0" err="1">
                <a:ea typeface="Calibri"/>
                <a:cs typeface="Times New Roman"/>
              </a:rPr>
              <a:t>billion</a:t>
            </a:r>
            <a:r>
              <a:rPr lang="de-DE" dirty="0">
                <a:ea typeface="Calibri"/>
                <a:cs typeface="Times New Roman"/>
              </a:rPr>
              <a:t> €</a:t>
            </a:r>
            <a:br>
              <a:rPr lang="de-DE" dirty="0">
                <a:ea typeface="Calibri"/>
                <a:cs typeface="Times New Roman"/>
              </a:rPr>
            </a:br>
            <a:endParaRPr lang="de-DE" dirty="0">
              <a:ea typeface="Calibri"/>
              <a:cs typeface="Times New Roman"/>
            </a:endParaRPr>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38</a:t>
            </a:fld>
            <a:endParaRPr lang="de-DE"/>
          </a:p>
        </p:txBody>
      </p:sp>
      <p:graphicFrame>
        <p:nvGraphicFramePr>
          <p:cNvPr id="6" name="Tabelle 5"/>
          <p:cNvGraphicFramePr>
            <a:graphicFrameLocks noGrp="1"/>
          </p:cNvGraphicFramePr>
          <p:nvPr>
            <p:extLst>
              <p:ext uri="{D42A27DB-BD31-4B8C-83A1-F6EECF244321}">
                <p14:modId xmlns:p14="http://schemas.microsoft.com/office/powerpoint/2010/main" val="2240864428"/>
              </p:ext>
            </p:extLst>
          </p:nvPr>
        </p:nvGraphicFramePr>
        <p:xfrm>
          <a:off x="287867" y="1006433"/>
          <a:ext cx="8398933" cy="5335524"/>
        </p:xfrm>
        <a:graphic>
          <a:graphicData uri="http://schemas.openxmlformats.org/drawingml/2006/table">
            <a:tbl>
              <a:tblPr firstRow="1" bandRow="1">
                <a:tableStyleId>{5FD0F851-EC5A-4D38-B0AD-8093EC10F338}</a:tableStyleId>
              </a:tblPr>
              <a:tblGrid>
                <a:gridCol w="1083733"/>
                <a:gridCol w="586740"/>
                <a:gridCol w="3341794"/>
                <a:gridCol w="1202266"/>
                <a:gridCol w="1134534"/>
                <a:gridCol w="1049866"/>
              </a:tblGrid>
              <a:tr h="230293">
                <a:tc gridSpan="3">
                  <a:txBody>
                    <a:bodyPr/>
                    <a:lstStyle/>
                    <a:p>
                      <a:pPr algn="l"/>
                      <a:endParaRPr lang="de-DE" sz="1600" dirty="0">
                        <a:effectLst/>
                        <a:latin typeface="Cambria"/>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r">
                        <a:lnSpc>
                          <a:spcPct val="115000"/>
                        </a:lnSpc>
                        <a:spcAft>
                          <a:spcPts val="0"/>
                        </a:spcAft>
                      </a:pPr>
                      <a:r>
                        <a:rPr lang="de-DE" sz="1600" dirty="0" err="1">
                          <a:effectLst/>
                        </a:rPr>
                        <a:t>Credits</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Debits</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Net</a:t>
                      </a:r>
                      <a:endParaRPr lang="de-DE" sz="1600" dirty="0">
                        <a:effectLst/>
                        <a:latin typeface="+mn-lt"/>
                        <a:ea typeface="Cambria"/>
                        <a:cs typeface="Times New Roman"/>
                      </a:endParaRPr>
                    </a:p>
                  </a:txBody>
                  <a:tcPr marL="44450" marR="44450" marT="0" marB="0" anchor="b"/>
                </a:tc>
              </a:tr>
              <a:tr h="67734">
                <a:tc gridSpan="3">
                  <a:txBody>
                    <a:bodyPr/>
                    <a:lstStyle/>
                    <a:p>
                      <a:pPr algn="l">
                        <a:lnSpc>
                          <a:spcPct val="115000"/>
                        </a:lnSpc>
                        <a:spcAft>
                          <a:spcPts val="0"/>
                        </a:spcAft>
                      </a:pPr>
                      <a:r>
                        <a:rPr lang="de-DE" sz="1600" dirty="0" err="1">
                          <a:effectLst/>
                        </a:rPr>
                        <a:t>Goods</a:t>
                      </a:r>
                      <a:r>
                        <a:rPr lang="de-DE" sz="1600" dirty="0">
                          <a:effectLst/>
                        </a:rPr>
                        <a:t> </a:t>
                      </a:r>
                      <a:r>
                        <a:rPr lang="de-DE" sz="1600" dirty="0" err="1">
                          <a:effectLst/>
                        </a:rPr>
                        <a:t>and</a:t>
                      </a:r>
                      <a:r>
                        <a:rPr lang="de-DE" sz="1600" dirty="0">
                          <a:effectLst/>
                        </a:rPr>
                        <a:t> </a:t>
                      </a:r>
                      <a:r>
                        <a:rPr lang="de-DE" sz="1600" dirty="0" err="1">
                          <a:effectLst/>
                        </a:rPr>
                        <a:t>services</a:t>
                      </a:r>
                      <a:r>
                        <a:rPr lang="de-DE" sz="1600" dirty="0">
                          <a:effectLst/>
                        </a:rPr>
                        <a:t> </a:t>
                      </a:r>
                      <a:r>
                        <a:rPr lang="de-DE" sz="1600" dirty="0" err="1">
                          <a:effectLst/>
                        </a:rPr>
                        <a:t>account</a:t>
                      </a:r>
                      <a:endParaRPr lang="de-DE" sz="1600" dirty="0">
                        <a:effectLst/>
                        <a:latin typeface="+mn-lt"/>
                        <a:ea typeface="Cambria"/>
                        <a:cs typeface="Times New Roman"/>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l"/>
                      <a:endParaRPr lang="de-DE" sz="1600">
                        <a:effectLst/>
                        <a:latin typeface="+mn-lt"/>
                      </a:endParaRPr>
                    </a:p>
                  </a:txBody>
                  <a:tcPr marL="44450" marR="44450" marT="0" marB="0" anchor="b"/>
                </a:tc>
                <a:tc>
                  <a:txBody>
                    <a:bodyPr/>
                    <a:lstStyle/>
                    <a:p>
                      <a:pPr algn="l"/>
                      <a:endParaRPr lang="de-DE" sz="1600">
                        <a:effectLst/>
                        <a:latin typeface="+mn-lt"/>
                      </a:endParaRPr>
                    </a:p>
                  </a:txBody>
                  <a:tcPr marL="44450" marR="44450" marT="0" marB="0" anchor="b"/>
                </a:tc>
                <a:tc>
                  <a:txBody>
                    <a:bodyPr/>
                    <a:lstStyle/>
                    <a:p>
                      <a:pPr algn="l"/>
                      <a:endParaRPr lang="de-DE" sz="1600">
                        <a:effectLst/>
                        <a:latin typeface="+mn-lt"/>
                      </a:endParaRPr>
                    </a:p>
                  </a:txBody>
                  <a:tcPr marL="44450" marR="44450" marT="0" marB="0" anchor="b"/>
                </a:tc>
              </a:tr>
              <a:tr h="224706">
                <a:tc>
                  <a:txBody>
                    <a:bodyPr/>
                    <a:lstStyle/>
                    <a:p>
                      <a:pPr algn="l"/>
                      <a:endParaRPr lang="de-DE" sz="1600">
                        <a:effectLst/>
                        <a:latin typeface="+mn-lt"/>
                      </a:endParaRPr>
                    </a:p>
                  </a:txBody>
                  <a:tcPr marL="44450" marR="44450" marT="0" marB="0" anchor="b"/>
                </a:tc>
                <a:tc>
                  <a:txBody>
                    <a:bodyPr/>
                    <a:lstStyle/>
                    <a:p>
                      <a:endParaRPr lang="de-DE" sz="1600" dirty="0"/>
                    </a:p>
                  </a:txBody>
                  <a:tcPr marL="44450" marR="44450" marT="0" marB="0" anchor="b"/>
                </a:tc>
                <a:tc>
                  <a:txBody>
                    <a:bodyPr/>
                    <a:lstStyle/>
                    <a:p>
                      <a:pPr algn="l">
                        <a:lnSpc>
                          <a:spcPct val="115000"/>
                        </a:lnSpc>
                        <a:spcAft>
                          <a:spcPts val="0"/>
                        </a:spcAft>
                      </a:pPr>
                      <a:r>
                        <a:rPr lang="de-DE" sz="1600" dirty="0" err="1">
                          <a:effectLst/>
                        </a:rPr>
                        <a:t>Goods</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2076.5</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1754.9</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321,6</a:t>
                      </a:r>
                      <a:endParaRPr lang="de-DE" sz="1600" dirty="0">
                        <a:effectLst/>
                        <a:latin typeface="+mn-lt"/>
                        <a:ea typeface="Cambria"/>
                        <a:cs typeface="Times New Roman"/>
                      </a:endParaRPr>
                    </a:p>
                  </a:txBody>
                  <a:tcPr marL="44450" marR="44450" marT="0" marB="0" anchor="b"/>
                </a:tc>
              </a:tr>
              <a:tr h="294132">
                <a:tc>
                  <a:txBody>
                    <a:bodyPr/>
                    <a:lstStyle/>
                    <a:p>
                      <a:pPr algn="l"/>
                      <a:endParaRPr lang="de-DE" sz="1600" dirty="0">
                        <a:effectLst/>
                        <a:latin typeface="+mn-lt"/>
                      </a:endParaRPr>
                    </a:p>
                  </a:txBody>
                  <a:tcPr marL="44450" marR="44450" marT="0" marB="0" anchor="b"/>
                </a:tc>
                <a:tc>
                  <a:txBody>
                    <a:bodyPr/>
                    <a:lstStyle/>
                    <a:p>
                      <a:endParaRPr lang="de-DE" sz="1600"/>
                    </a:p>
                  </a:txBody>
                  <a:tcPr marL="44450" marR="44450" marT="0" marB="0" anchor="b"/>
                </a:tc>
                <a:tc>
                  <a:txBody>
                    <a:bodyPr/>
                    <a:lstStyle/>
                    <a:p>
                      <a:pPr algn="l">
                        <a:lnSpc>
                          <a:spcPct val="115000"/>
                        </a:lnSpc>
                        <a:spcAft>
                          <a:spcPts val="0"/>
                        </a:spcAft>
                      </a:pPr>
                      <a:r>
                        <a:rPr lang="de-DE" sz="1600">
                          <a:effectLst/>
                        </a:rPr>
                        <a:t>Services</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765.1</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698.8</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66,4</a:t>
                      </a:r>
                      <a:endParaRPr lang="de-DE" sz="1600">
                        <a:effectLst/>
                        <a:latin typeface="+mn-lt"/>
                        <a:ea typeface="Cambria"/>
                        <a:cs typeface="Times New Roman"/>
                      </a:endParaRPr>
                    </a:p>
                  </a:txBody>
                  <a:tcPr marL="44450" marR="44450" marT="0" marB="0" anchor="b"/>
                </a:tc>
              </a:tr>
              <a:tr h="278892">
                <a:tc>
                  <a:txBody>
                    <a:bodyPr/>
                    <a:lstStyle/>
                    <a:p>
                      <a:pPr algn="l"/>
                      <a:endParaRPr lang="de-DE" sz="1600">
                        <a:effectLst/>
                        <a:latin typeface="+mn-lt"/>
                      </a:endParaRPr>
                    </a:p>
                  </a:txBody>
                  <a:tcPr marL="44450" marR="44450" marT="0" marB="0" anchor="b"/>
                </a:tc>
                <a:tc gridSpan="2">
                  <a:txBody>
                    <a:bodyPr/>
                    <a:lstStyle/>
                    <a:p>
                      <a:pPr algn="l">
                        <a:lnSpc>
                          <a:spcPct val="115000"/>
                        </a:lnSpc>
                        <a:spcAft>
                          <a:spcPts val="0"/>
                        </a:spcAft>
                      </a:pPr>
                      <a:r>
                        <a:rPr lang="de-DE" sz="1600" dirty="0" err="1">
                          <a:effectLst/>
                        </a:rPr>
                        <a:t>Goods</a:t>
                      </a:r>
                      <a:r>
                        <a:rPr lang="de-DE" sz="1600" dirty="0">
                          <a:effectLst/>
                        </a:rPr>
                        <a:t> </a:t>
                      </a:r>
                      <a:r>
                        <a:rPr lang="de-DE" sz="1600" dirty="0" err="1">
                          <a:effectLst/>
                        </a:rPr>
                        <a:t>and</a:t>
                      </a:r>
                      <a:r>
                        <a:rPr lang="de-DE" sz="1600" dirty="0">
                          <a:effectLst/>
                        </a:rPr>
                        <a:t> </a:t>
                      </a:r>
                      <a:r>
                        <a:rPr lang="de-DE" sz="1600" dirty="0" err="1">
                          <a:effectLst/>
                        </a:rPr>
                        <a:t>services</a:t>
                      </a:r>
                      <a:endParaRPr lang="de-DE" sz="1600" dirty="0">
                        <a:effectLst/>
                        <a:latin typeface="+mn-lt"/>
                        <a:ea typeface="Cambria"/>
                        <a:cs typeface="Times New Roman"/>
                      </a:endParaRPr>
                    </a:p>
                  </a:txBody>
                  <a:tcPr marL="44450" marR="44450" marT="0" marB="0" anchor="b"/>
                </a:tc>
                <a:tc hMerge="1">
                  <a:txBody>
                    <a:bodyPr/>
                    <a:lstStyle/>
                    <a:p>
                      <a:endParaRPr lang="de-DE"/>
                    </a:p>
                  </a:txBody>
                  <a:tcPr/>
                </a:tc>
                <a:tc>
                  <a:txBody>
                    <a:bodyPr/>
                    <a:lstStyle/>
                    <a:p>
                      <a:pPr algn="r">
                        <a:lnSpc>
                          <a:spcPct val="115000"/>
                        </a:lnSpc>
                        <a:spcAft>
                          <a:spcPts val="0"/>
                        </a:spcAft>
                      </a:pPr>
                      <a:r>
                        <a:rPr lang="de-DE" sz="1600" dirty="0">
                          <a:effectLst/>
                        </a:rPr>
                        <a:t>2841.6</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2453.7</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388.0</a:t>
                      </a:r>
                      <a:endParaRPr lang="de-DE" sz="1600">
                        <a:effectLst/>
                        <a:latin typeface="+mn-lt"/>
                        <a:ea typeface="Cambria"/>
                        <a:cs typeface="Times New Roman"/>
                      </a:endParaRPr>
                    </a:p>
                  </a:txBody>
                  <a:tcPr marL="44450" marR="44450" marT="0" marB="0" anchor="b"/>
                </a:tc>
              </a:tr>
              <a:tr h="370840">
                <a:tc gridSpan="3">
                  <a:txBody>
                    <a:bodyPr/>
                    <a:lstStyle/>
                    <a:p>
                      <a:pPr algn="l">
                        <a:lnSpc>
                          <a:spcPct val="115000"/>
                        </a:lnSpc>
                        <a:spcAft>
                          <a:spcPts val="0"/>
                        </a:spcAft>
                      </a:pPr>
                      <a:r>
                        <a:rPr lang="de-DE" sz="1600">
                          <a:effectLst/>
                        </a:rPr>
                        <a:t>Primary income account</a:t>
                      </a:r>
                      <a:endParaRPr lang="de-DE" sz="1600">
                        <a:effectLst/>
                        <a:latin typeface="+mn-lt"/>
                        <a:ea typeface="Cambria"/>
                        <a:cs typeface="Times New Roman"/>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r"/>
                      <a:endParaRPr lang="de-DE" sz="1600" dirty="0">
                        <a:effectLst/>
                        <a:latin typeface="+mn-lt"/>
                      </a:endParaRPr>
                    </a:p>
                  </a:txBody>
                  <a:tcPr marL="44450" marR="44450" marT="0" marB="0" anchor="b"/>
                </a:tc>
                <a:tc>
                  <a:txBody>
                    <a:bodyPr/>
                    <a:lstStyle/>
                    <a:p>
                      <a:pPr algn="r"/>
                      <a:endParaRPr lang="de-DE" sz="1600">
                        <a:effectLst/>
                        <a:latin typeface="+mn-lt"/>
                      </a:endParaRPr>
                    </a:p>
                  </a:txBody>
                  <a:tcPr marL="44450" marR="44450" marT="0" marB="0" anchor="b"/>
                </a:tc>
                <a:tc>
                  <a:txBody>
                    <a:bodyPr/>
                    <a:lstStyle/>
                    <a:p>
                      <a:pPr algn="r"/>
                      <a:endParaRPr lang="de-DE" sz="1600" dirty="0">
                        <a:effectLst/>
                        <a:latin typeface="+mn-lt"/>
                      </a:endParaRPr>
                    </a:p>
                  </a:txBody>
                  <a:tcPr marL="44450" marR="44450" marT="0" marB="0" anchor="b"/>
                </a:tc>
              </a:tr>
              <a:tr h="370840">
                <a:tc>
                  <a:txBody>
                    <a:bodyPr/>
                    <a:lstStyle/>
                    <a:p>
                      <a:pPr algn="l"/>
                      <a:endParaRPr lang="de-DE" sz="1600">
                        <a:effectLst/>
                        <a:latin typeface="+mn-lt"/>
                      </a:endParaRPr>
                    </a:p>
                  </a:txBody>
                  <a:tcPr marL="44450" marR="44450" marT="0" marB="0" anchor="b"/>
                </a:tc>
                <a:tc>
                  <a:txBody>
                    <a:bodyPr/>
                    <a:lstStyle/>
                    <a:p>
                      <a:endParaRPr lang="de-DE" sz="1600" dirty="0"/>
                    </a:p>
                  </a:txBody>
                  <a:tcPr marL="44450" marR="44450" marT="0" marB="0" anchor="b"/>
                </a:tc>
                <a:tc>
                  <a:txBody>
                    <a:bodyPr/>
                    <a:lstStyle/>
                    <a:p>
                      <a:pPr algn="l">
                        <a:lnSpc>
                          <a:spcPct val="115000"/>
                        </a:lnSpc>
                        <a:spcAft>
                          <a:spcPts val="0"/>
                        </a:spcAft>
                      </a:pPr>
                      <a:r>
                        <a:rPr lang="de-DE" sz="1600" dirty="0" err="1">
                          <a:effectLst/>
                        </a:rPr>
                        <a:t>Compensation</a:t>
                      </a:r>
                      <a:r>
                        <a:rPr lang="de-DE" sz="1600" dirty="0">
                          <a:effectLst/>
                        </a:rPr>
                        <a:t> </a:t>
                      </a:r>
                      <a:r>
                        <a:rPr lang="de-DE" sz="1600" dirty="0" err="1">
                          <a:effectLst/>
                        </a:rPr>
                        <a:t>of</a:t>
                      </a:r>
                      <a:r>
                        <a:rPr lang="de-DE" sz="1600" dirty="0">
                          <a:effectLst/>
                        </a:rPr>
                        <a:t> </a:t>
                      </a:r>
                      <a:r>
                        <a:rPr lang="de-DE" sz="1600" dirty="0" err="1">
                          <a:effectLst/>
                        </a:rPr>
                        <a:t>employees</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36.7</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15.4</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21,3</a:t>
                      </a:r>
                      <a:endParaRPr lang="de-DE" sz="1600" dirty="0">
                        <a:effectLst/>
                        <a:latin typeface="+mn-lt"/>
                        <a:ea typeface="Cambria"/>
                        <a:cs typeface="Times New Roman"/>
                      </a:endParaRPr>
                    </a:p>
                  </a:txBody>
                  <a:tcPr marL="44450" marR="44450" marT="0" marB="0" anchor="b"/>
                </a:tc>
              </a:tr>
              <a:tr h="370840">
                <a:tc>
                  <a:txBody>
                    <a:bodyPr/>
                    <a:lstStyle/>
                    <a:p>
                      <a:pPr algn="l"/>
                      <a:endParaRPr lang="de-DE" sz="1600">
                        <a:effectLst/>
                        <a:latin typeface="+mn-lt"/>
                      </a:endParaRPr>
                    </a:p>
                  </a:txBody>
                  <a:tcPr marL="44450" marR="44450" marT="0" marB="0" anchor="b"/>
                </a:tc>
                <a:tc>
                  <a:txBody>
                    <a:bodyPr/>
                    <a:lstStyle/>
                    <a:p>
                      <a:endParaRPr lang="de-DE" sz="1600"/>
                    </a:p>
                  </a:txBody>
                  <a:tcPr marL="44450" marR="44450" marT="0" marB="0" anchor="b"/>
                </a:tc>
                <a:tc>
                  <a:txBody>
                    <a:bodyPr/>
                    <a:lstStyle/>
                    <a:p>
                      <a:pPr algn="l">
                        <a:lnSpc>
                          <a:spcPct val="115000"/>
                        </a:lnSpc>
                        <a:spcAft>
                          <a:spcPts val="0"/>
                        </a:spcAft>
                      </a:pPr>
                      <a:r>
                        <a:rPr lang="de-DE" sz="1600">
                          <a:effectLst/>
                        </a:rPr>
                        <a:t>Investment Income</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571.7</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538.6</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33,1</a:t>
                      </a:r>
                      <a:endParaRPr lang="de-DE" sz="1600">
                        <a:effectLst/>
                        <a:latin typeface="+mn-lt"/>
                        <a:ea typeface="Cambria"/>
                        <a:cs typeface="Times New Roman"/>
                      </a:endParaRPr>
                    </a:p>
                  </a:txBody>
                  <a:tcPr marL="44450" marR="44450" marT="0" marB="0" anchor="b"/>
                </a:tc>
              </a:tr>
              <a:tr h="370840">
                <a:tc>
                  <a:txBody>
                    <a:bodyPr/>
                    <a:lstStyle/>
                    <a:p>
                      <a:pPr algn="l"/>
                      <a:endParaRPr lang="de-DE" sz="1600">
                        <a:effectLst/>
                        <a:latin typeface="+mn-lt"/>
                      </a:endParaRPr>
                    </a:p>
                  </a:txBody>
                  <a:tcPr marL="44450" marR="44450" marT="0" marB="0" anchor="b"/>
                </a:tc>
                <a:tc>
                  <a:txBody>
                    <a:bodyPr/>
                    <a:lstStyle/>
                    <a:p>
                      <a:endParaRPr lang="de-DE" sz="1600" dirty="0"/>
                    </a:p>
                  </a:txBody>
                  <a:tcPr marL="44450" marR="44450" marT="0" marB="0" anchor="b"/>
                </a:tc>
                <a:tc>
                  <a:txBody>
                    <a:bodyPr/>
                    <a:lstStyle/>
                    <a:p>
                      <a:pPr algn="l">
                        <a:lnSpc>
                          <a:spcPct val="115000"/>
                        </a:lnSpc>
                        <a:spcAft>
                          <a:spcPts val="0"/>
                        </a:spcAft>
                      </a:pPr>
                      <a:r>
                        <a:rPr lang="de-DE" sz="1600">
                          <a:effectLst/>
                        </a:rPr>
                        <a:t>Other primary income</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38.6</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18.3</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20,4</a:t>
                      </a:r>
                      <a:endParaRPr lang="de-DE" sz="1600">
                        <a:effectLst/>
                        <a:latin typeface="+mn-lt"/>
                        <a:ea typeface="Cambria"/>
                        <a:cs typeface="Times New Roman"/>
                      </a:endParaRPr>
                    </a:p>
                  </a:txBody>
                  <a:tcPr marL="44450" marR="44450" marT="0" marB="0" anchor="b"/>
                </a:tc>
              </a:tr>
              <a:tr h="370840">
                <a:tc>
                  <a:txBody>
                    <a:bodyPr/>
                    <a:lstStyle/>
                    <a:p>
                      <a:pPr algn="l"/>
                      <a:endParaRPr lang="de-DE" sz="1600" dirty="0">
                        <a:effectLst/>
                        <a:latin typeface="+mn-lt"/>
                      </a:endParaRPr>
                    </a:p>
                  </a:txBody>
                  <a:tcPr marL="44450" marR="44450" marT="0" marB="0" anchor="b"/>
                </a:tc>
                <a:tc gridSpan="2">
                  <a:txBody>
                    <a:bodyPr/>
                    <a:lstStyle/>
                    <a:p>
                      <a:pPr algn="l">
                        <a:lnSpc>
                          <a:spcPct val="115000"/>
                        </a:lnSpc>
                        <a:spcAft>
                          <a:spcPts val="0"/>
                        </a:spcAft>
                      </a:pPr>
                      <a:r>
                        <a:rPr lang="de-DE" sz="1600">
                          <a:effectLst/>
                        </a:rPr>
                        <a:t>Primary income</a:t>
                      </a:r>
                      <a:endParaRPr lang="de-DE" sz="1600">
                        <a:effectLst/>
                        <a:latin typeface="+mn-lt"/>
                        <a:ea typeface="Cambria"/>
                        <a:cs typeface="Times New Roman"/>
                      </a:endParaRPr>
                    </a:p>
                  </a:txBody>
                  <a:tcPr marL="44450" marR="44450" marT="0" marB="0" anchor="b"/>
                </a:tc>
                <a:tc hMerge="1">
                  <a:txBody>
                    <a:bodyPr/>
                    <a:lstStyle/>
                    <a:p>
                      <a:endParaRPr lang="de-DE"/>
                    </a:p>
                  </a:txBody>
                  <a:tcPr/>
                </a:tc>
                <a:tc>
                  <a:txBody>
                    <a:bodyPr/>
                    <a:lstStyle/>
                    <a:p>
                      <a:pPr algn="r">
                        <a:lnSpc>
                          <a:spcPct val="115000"/>
                        </a:lnSpc>
                        <a:spcAft>
                          <a:spcPts val="0"/>
                        </a:spcAft>
                      </a:pPr>
                      <a:r>
                        <a:rPr lang="de-DE" sz="1600">
                          <a:effectLst/>
                        </a:rPr>
                        <a:t>647.1</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572.2</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74.8</a:t>
                      </a:r>
                      <a:endParaRPr lang="de-DE" sz="1600">
                        <a:effectLst/>
                        <a:latin typeface="+mn-lt"/>
                        <a:ea typeface="Cambria"/>
                        <a:cs typeface="Times New Roman"/>
                      </a:endParaRPr>
                    </a:p>
                  </a:txBody>
                  <a:tcPr marL="44450" marR="44450" marT="0" marB="0" anchor="b"/>
                </a:tc>
              </a:tr>
              <a:tr h="370840">
                <a:tc gridSpan="3">
                  <a:txBody>
                    <a:bodyPr/>
                    <a:lstStyle/>
                    <a:p>
                      <a:pPr algn="l">
                        <a:lnSpc>
                          <a:spcPct val="115000"/>
                        </a:lnSpc>
                        <a:spcAft>
                          <a:spcPts val="0"/>
                        </a:spcAft>
                      </a:pPr>
                      <a:r>
                        <a:rPr lang="de-DE" sz="1600">
                          <a:effectLst/>
                        </a:rPr>
                        <a:t>Secondary income account</a:t>
                      </a:r>
                      <a:endParaRPr lang="de-DE" sz="1600">
                        <a:effectLst/>
                        <a:latin typeface="+mn-lt"/>
                        <a:ea typeface="Cambria"/>
                        <a:cs typeface="Times New Roman"/>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r"/>
                      <a:endParaRPr lang="de-DE" sz="1600">
                        <a:effectLst/>
                        <a:latin typeface="+mn-lt"/>
                      </a:endParaRPr>
                    </a:p>
                  </a:txBody>
                  <a:tcPr marL="44450" marR="44450" marT="0" marB="0" anchor="b"/>
                </a:tc>
                <a:tc>
                  <a:txBody>
                    <a:bodyPr/>
                    <a:lstStyle/>
                    <a:p>
                      <a:pPr algn="r"/>
                      <a:endParaRPr lang="de-DE" sz="1600" dirty="0">
                        <a:effectLst/>
                        <a:latin typeface="+mn-lt"/>
                      </a:endParaRPr>
                    </a:p>
                  </a:txBody>
                  <a:tcPr marL="44450" marR="44450" marT="0" marB="0" anchor="b"/>
                </a:tc>
                <a:tc>
                  <a:txBody>
                    <a:bodyPr/>
                    <a:lstStyle/>
                    <a:p>
                      <a:pPr algn="r"/>
                      <a:endParaRPr lang="de-DE" sz="1600">
                        <a:effectLst/>
                        <a:latin typeface="+mn-lt"/>
                      </a:endParaRPr>
                    </a:p>
                  </a:txBody>
                  <a:tcPr marL="44450" marR="44450" marT="0" marB="0" anchor="b"/>
                </a:tc>
              </a:tr>
              <a:tr h="370840">
                <a:tc>
                  <a:txBody>
                    <a:bodyPr/>
                    <a:lstStyle/>
                    <a:p>
                      <a:pPr algn="l"/>
                      <a:endParaRPr lang="de-DE" sz="1600">
                        <a:effectLst/>
                        <a:latin typeface="+mn-lt"/>
                      </a:endParaRPr>
                    </a:p>
                  </a:txBody>
                  <a:tcPr marL="44450" marR="44450" marT="0" marB="0" anchor="b"/>
                </a:tc>
                <a:tc gridSpan="2">
                  <a:txBody>
                    <a:bodyPr/>
                    <a:lstStyle/>
                    <a:p>
                      <a:pPr algn="l">
                        <a:lnSpc>
                          <a:spcPct val="115000"/>
                        </a:lnSpc>
                        <a:spcAft>
                          <a:spcPts val="0"/>
                        </a:spcAft>
                      </a:pPr>
                      <a:r>
                        <a:rPr lang="de-DE" sz="1600" dirty="0" err="1">
                          <a:effectLst/>
                        </a:rPr>
                        <a:t>Secondary</a:t>
                      </a:r>
                      <a:r>
                        <a:rPr lang="de-DE" sz="1600" dirty="0">
                          <a:effectLst/>
                        </a:rPr>
                        <a:t> </a:t>
                      </a:r>
                      <a:r>
                        <a:rPr lang="de-DE" sz="1600" dirty="0" err="1">
                          <a:effectLst/>
                        </a:rPr>
                        <a:t>income</a:t>
                      </a:r>
                      <a:endParaRPr lang="de-DE" sz="1600" dirty="0">
                        <a:effectLst/>
                        <a:latin typeface="+mn-lt"/>
                        <a:ea typeface="Cambria"/>
                        <a:cs typeface="Times New Roman"/>
                      </a:endParaRPr>
                    </a:p>
                  </a:txBody>
                  <a:tcPr marL="44450" marR="44450" marT="0" marB="0" anchor="b"/>
                </a:tc>
                <a:tc hMerge="1">
                  <a:txBody>
                    <a:bodyPr/>
                    <a:lstStyle/>
                    <a:p>
                      <a:endParaRPr lang="de-DE"/>
                    </a:p>
                  </a:txBody>
                  <a:tcPr/>
                </a:tc>
                <a:tc>
                  <a:txBody>
                    <a:bodyPr/>
                    <a:lstStyle/>
                    <a:p>
                      <a:pPr algn="r">
                        <a:lnSpc>
                          <a:spcPct val="115000"/>
                        </a:lnSpc>
                        <a:spcAft>
                          <a:spcPts val="0"/>
                        </a:spcAft>
                      </a:pPr>
                      <a:r>
                        <a:rPr lang="de-DE" sz="1600">
                          <a:effectLst/>
                        </a:rPr>
                        <a:t>103.2</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236.4</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-133.2</a:t>
                      </a:r>
                      <a:endParaRPr lang="de-DE" sz="1600" dirty="0">
                        <a:effectLst/>
                        <a:latin typeface="+mn-lt"/>
                        <a:ea typeface="Cambria"/>
                        <a:cs typeface="Times New Roman"/>
                      </a:endParaRPr>
                    </a:p>
                  </a:txBody>
                  <a:tcPr marL="44450" marR="44450" marT="0" marB="0" anchor="b"/>
                </a:tc>
              </a:tr>
              <a:tr h="229955">
                <a:tc gridSpan="3">
                  <a:txBody>
                    <a:bodyPr/>
                    <a:lstStyle/>
                    <a:p>
                      <a:pPr algn="l">
                        <a:lnSpc>
                          <a:spcPct val="115000"/>
                        </a:lnSpc>
                        <a:spcAft>
                          <a:spcPts val="0"/>
                        </a:spcAft>
                      </a:pPr>
                      <a:r>
                        <a:rPr lang="de-DE" sz="1600" b="1" dirty="0" err="1">
                          <a:effectLst/>
                        </a:rPr>
                        <a:t>Current</a:t>
                      </a:r>
                      <a:r>
                        <a:rPr lang="de-DE" sz="1600" b="1" dirty="0">
                          <a:effectLst/>
                        </a:rPr>
                        <a:t> </a:t>
                      </a:r>
                      <a:r>
                        <a:rPr lang="de-DE" sz="1600" b="1" dirty="0" err="1">
                          <a:effectLst/>
                        </a:rPr>
                        <a:t>account</a:t>
                      </a:r>
                      <a:r>
                        <a:rPr lang="de-DE" sz="1600" b="1" dirty="0">
                          <a:effectLst/>
                        </a:rPr>
                        <a:t> </a:t>
                      </a:r>
                      <a:r>
                        <a:rPr lang="de-DE" sz="1600" b="1" dirty="0" err="1">
                          <a:effectLst/>
                        </a:rPr>
                        <a:t>balance</a:t>
                      </a:r>
                      <a:endParaRPr lang="de-DE" sz="1600" b="1" dirty="0">
                        <a:effectLst/>
                        <a:latin typeface="+mn-lt"/>
                        <a:ea typeface="Cambria"/>
                        <a:cs typeface="Times New Roman"/>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r">
                        <a:lnSpc>
                          <a:spcPct val="115000"/>
                        </a:lnSpc>
                        <a:spcAft>
                          <a:spcPts val="0"/>
                        </a:spcAft>
                      </a:pPr>
                      <a:r>
                        <a:rPr lang="de-DE" sz="1600" b="1" dirty="0">
                          <a:effectLst/>
                        </a:rPr>
                        <a:t>3591.9</a:t>
                      </a:r>
                      <a:endParaRPr lang="de-DE" sz="1600" b="1"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b="1" dirty="0">
                          <a:effectLst/>
                        </a:rPr>
                        <a:t>3262.3</a:t>
                      </a:r>
                      <a:endParaRPr lang="de-DE" sz="1600" b="1"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b="1" dirty="0">
                          <a:effectLst/>
                        </a:rPr>
                        <a:t>329.5</a:t>
                      </a:r>
                      <a:endParaRPr lang="de-DE" sz="1600" b="1" dirty="0">
                        <a:effectLst/>
                        <a:latin typeface="+mn-lt"/>
                        <a:ea typeface="Cambria"/>
                        <a:cs typeface="Times New Roman"/>
                      </a:endParaRPr>
                    </a:p>
                  </a:txBody>
                  <a:tcPr marL="44450" marR="44450" marT="0" marB="0" anchor="b"/>
                </a:tc>
              </a:tr>
              <a:tr h="248582">
                <a:tc gridSpan="3">
                  <a:txBody>
                    <a:bodyPr/>
                    <a:lstStyle/>
                    <a:p>
                      <a:pPr algn="l">
                        <a:lnSpc>
                          <a:spcPct val="115000"/>
                        </a:lnSpc>
                        <a:spcAft>
                          <a:spcPts val="0"/>
                        </a:spcAft>
                      </a:pPr>
                      <a:endParaRPr lang="de-DE" sz="1600" dirty="0">
                        <a:effectLst/>
                        <a:latin typeface="+mn-lt"/>
                        <a:ea typeface="Cambria"/>
                        <a:cs typeface="Times New Roman"/>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r"/>
                      <a:endParaRPr lang="de-DE" sz="1600">
                        <a:effectLst/>
                        <a:latin typeface="+mn-lt"/>
                      </a:endParaRPr>
                    </a:p>
                  </a:txBody>
                  <a:tcPr marL="44450" marR="44450" marT="0" marB="0" anchor="b"/>
                </a:tc>
                <a:tc>
                  <a:txBody>
                    <a:bodyPr/>
                    <a:lstStyle/>
                    <a:p>
                      <a:pPr algn="r"/>
                      <a:endParaRPr lang="de-DE" sz="1600">
                        <a:effectLst/>
                        <a:latin typeface="+mn-lt"/>
                      </a:endParaRPr>
                    </a:p>
                  </a:txBody>
                  <a:tcPr marL="44450" marR="44450" marT="0" marB="0" anchor="b"/>
                </a:tc>
                <a:tc>
                  <a:txBody>
                    <a:bodyPr/>
                    <a:lstStyle/>
                    <a:p>
                      <a:pPr algn="r"/>
                      <a:endParaRPr lang="de-DE" sz="1600" dirty="0">
                        <a:effectLst/>
                        <a:latin typeface="+mn-lt"/>
                      </a:endParaRPr>
                    </a:p>
                  </a:txBody>
                  <a:tcPr marL="44450" marR="44450" marT="0" marB="0" anchor="b"/>
                </a:tc>
              </a:tr>
              <a:tr h="248582">
                <a:tc gridSpan="3">
                  <a:txBody>
                    <a:bodyPr/>
                    <a:lstStyle/>
                    <a:p>
                      <a:pPr algn="l">
                        <a:lnSpc>
                          <a:spcPct val="115000"/>
                        </a:lnSpc>
                        <a:spcAft>
                          <a:spcPts val="0"/>
                        </a:spcAft>
                      </a:pPr>
                      <a:r>
                        <a:rPr lang="de-DE" sz="1600" dirty="0">
                          <a:effectLst/>
                        </a:rPr>
                        <a:t>Capital </a:t>
                      </a:r>
                      <a:r>
                        <a:rPr lang="de-DE" sz="1600" dirty="0" err="1">
                          <a:effectLst/>
                        </a:rPr>
                        <a:t>account</a:t>
                      </a:r>
                      <a:endParaRPr lang="de-DE" sz="1600" dirty="0">
                        <a:effectLst/>
                        <a:latin typeface="+mn-lt"/>
                        <a:ea typeface="Cambria"/>
                        <a:cs typeface="Times New Roman"/>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r"/>
                      <a:endParaRPr lang="de-DE" sz="1600">
                        <a:effectLst/>
                        <a:latin typeface="+mn-lt"/>
                      </a:endParaRPr>
                    </a:p>
                  </a:txBody>
                  <a:tcPr marL="44450" marR="44450" marT="0" marB="0" anchor="b"/>
                </a:tc>
                <a:tc>
                  <a:txBody>
                    <a:bodyPr/>
                    <a:lstStyle/>
                    <a:p>
                      <a:pPr algn="r"/>
                      <a:endParaRPr lang="de-DE" sz="1600">
                        <a:effectLst/>
                        <a:latin typeface="+mn-lt"/>
                      </a:endParaRPr>
                    </a:p>
                  </a:txBody>
                  <a:tcPr marL="44450" marR="44450" marT="0" marB="0" anchor="b"/>
                </a:tc>
                <a:tc>
                  <a:txBody>
                    <a:bodyPr/>
                    <a:lstStyle/>
                    <a:p>
                      <a:pPr algn="r"/>
                      <a:endParaRPr lang="de-DE" sz="1600" dirty="0">
                        <a:effectLst/>
                        <a:latin typeface="+mn-lt"/>
                      </a:endParaRPr>
                    </a:p>
                  </a:txBody>
                  <a:tcPr marL="44450" marR="44450" marT="0" marB="0" anchor="b"/>
                </a:tc>
              </a:tr>
              <a:tr h="216408">
                <a:tc gridSpan="3">
                  <a:txBody>
                    <a:bodyPr/>
                    <a:lstStyle/>
                    <a:p>
                      <a:pPr algn="l">
                        <a:lnSpc>
                          <a:spcPct val="115000"/>
                        </a:lnSpc>
                        <a:spcAft>
                          <a:spcPts val="0"/>
                        </a:spcAft>
                      </a:pPr>
                      <a:r>
                        <a:rPr lang="de-DE" sz="1600" dirty="0">
                          <a:effectLst/>
                        </a:rPr>
                        <a:t>Capital </a:t>
                      </a:r>
                      <a:r>
                        <a:rPr lang="de-DE" sz="1600" dirty="0" err="1">
                          <a:effectLst/>
                        </a:rPr>
                        <a:t>account</a:t>
                      </a:r>
                      <a:r>
                        <a:rPr lang="de-DE" sz="1600" dirty="0">
                          <a:effectLst/>
                        </a:rPr>
                        <a:t> </a:t>
                      </a:r>
                      <a:r>
                        <a:rPr lang="de-DE" sz="1600" dirty="0" err="1">
                          <a:effectLst/>
                        </a:rPr>
                        <a:t>balance</a:t>
                      </a:r>
                      <a:endParaRPr lang="de-DE" sz="1600" dirty="0">
                        <a:effectLst/>
                        <a:latin typeface="+mn-lt"/>
                        <a:ea typeface="Cambria"/>
                        <a:cs typeface="Times New Roman"/>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r"/>
                      <a:endParaRPr lang="de-DE" sz="1600">
                        <a:effectLst/>
                        <a:latin typeface="+mn-lt"/>
                      </a:endParaRPr>
                    </a:p>
                  </a:txBody>
                  <a:tcPr marL="44450" marR="44450" marT="0" marB="0" anchor="b"/>
                </a:tc>
                <a:tc>
                  <a:txBody>
                    <a:bodyPr/>
                    <a:lstStyle/>
                    <a:p>
                      <a:pPr algn="r"/>
                      <a:endParaRPr lang="de-DE" sz="1600">
                        <a:effectLst/>
                        <a:latin typeface="+mn-lt"/>
                      </a:endParaRPr>
                    </a:p>
                  </a:txBody>
                  <a:tcPr marL="44450" marR="44450" marT="0" marB="0" anchor="b"/>
                </a:tc>
                <a:tc>
                  <a:txBody>
                    <a:bodyPr/>
                    <a:lstStyle/>
                    <a:p>
                      <a:pPr algn="r">
                        <a:lnSpc>
                          <a:spcPct val="115000"/>
                        </a:lnSpc>
                        <a:spcAft>
                          <a:spcPts val="0"/>
                        </a:spcAft>
                      </a:pPr>
                      <a:r>
                        <a:rPr lang="de-DE" sz="1600" dirty="0">
                          <a:effectLst/>
                        </a:rPr>
                        <a:t>-14.4</a:t>
                      </a:r>
                      <a:endParaRPr lang="de-DE" sz="1600" dirty="0">
                        <a:effectLst/>
                        <a:latin typeface="+mn-lt"/>
                        <a:ea typeface="Cambria"/>
                        <a:cs typeface="Times New Roman"/>
                      </a:endParaRPr>
                    </a:p>
                  </a:txBody>
                  <a:tcPr marL="44450" marR="44450" marT="0" marB="0" anchor="b"/>
                </a:tc>
              </a:tr>
              <a:tr h="302768">
                <a:tc gridSpan="3">
                  <a:txBody>
                    <a:bodyPr/>
                    <a:lstStyle/>
                    <a:p>
                      <a:pPr algn="l">
                        <a:lnSpc>
                          <a:spcPct val="115000"/>
                        </a:lnSpc>
                        <a:spcAft>
                          <a:spcPts val="0"/>
                        </a:spcAft>
                      </a:pPr>
                      <a:r>
                        <a:rPr lang="de-DE" sz="1600" b="1" dirty="0">
                          <a:effectLst/>
                        </a:rPr>
                        <a:t>Balance on </a:t>
                      </a:r>
                      <a:r>
                        <a:rPr lang="de-DE" sz="1600" b="1" dirty="0" err="1">
                          <a:effectLst/>
                        </a:rPr>
                        <a:t>the</a:t>
                      </a:r>
                      <a:r>
                        <a:rPr lang="de-DE" sz="1600" b="1" dirty="0">
                          <a:effectLst/>
                        </a:rPr>
                        <a:t> </a:t>
                      </a:r>
                      <a:r>
                        <a:rPr lang="de-DE" sz="1600" b="1" dirty="0" err="1">
                          <a:effectLst/>
                        </a:rPr>
                        <a:t>current</a:t>
                      </a:r>
                      <a:r>
                        <a:rPr lang="de-DE" sz="1600" b="1" dirty="0">
                          <a:effectLst/>
                        </a:rPr>
                        <a:t> </a:t>
                      </a:r>
                      <a:r>
                        <a:rPr lang="de-DE" sz="1600" b="1" dirty="0" err="1">
                          <a:effectLst/>
                        </a:rPr>
                        <a:t>and</a:t>
                      </a:r>
                      <a:r>
                        <a:rPr lang="de-DE" sz="1600" b="1" dirty="0">
                          <a:effectLst/>
                        </a:rPr>
                        <a:t> </a:t>
                      </a:r>
                      <a:r>
                        <a:rPr lang="de-DE" sz="1600" b="1" dirty="0" err="1">
                          <a:effectLst/>
                        </a:rPr>
                        <a:t>capital</a:t>
                      </a:r>
                      <a:r>
                        <a:rPr lang="de-DE" sz="1600" b="1" dirty="0">
                          <a:effectLst/>
                        </a:rPr>
                        <a:t> </a:t>
                      </a:r>
                      <a:r>
                        <a:rPr lang="de-DE" sz="1600" b="1" dirty="0" err="1">
                          <a:effectLst/>
                        </a:rPr>
                        <a:t>account</a:t>
                      </a:r>
                      <a:endParaRPr lang="de-DE" sz="1600" b="1" dirty="0">
                        <a:effectLst/>
                        <a:latin typeface="+mn-lt"/>
                        <a:ea typeface="Cambria"/>
                        <a:cs typeface="Times New Roman"/>
                      </a:endParaRPr>
                    </a:p>
                  </a:txBody>
                  <a:tcPr marL="44450" marR="44450" marT="0" marB="0" anchor="b"/>
                </a:tc>
                <a:tc hMerge="1">
                  <a:txBody>
                    <a:bodyPr/>
                    <a:lstStyle/>
                    <a:p>
                      <a:endParaRPr lang="de-DE"/>
                    </a:p>
                  </a:txBody>
                  <a:tcPr/>
                </a:tc>
                <a:tc hMerge="1">
                  <a:txBody>
                    <a:bodyPr/>
                    <a:lstStyle/>
                    <a:p>
                      <a:endParaRPr lang="de-DE"/>
                    </a:p>
                  </a:txBody>
                  <a:tcPr/>
                </a:tc>
                <a:tc>
                  <a:txBody>
                    <a:bodyPr/>
                    <a:lstStyle/>
                    <a:p>
                      <a:pPr algn="r"/>
                      <a:endParaRPr lang="de-DE" sz="1600" b="1" dirty="0">
                        <a:effectLst/>
                        <a:latin typeface="+mn-lt"/>
                      </a:endParaRPr>
                    </a:p>
                  </a:txBody>
                  <a:tcPr marL="44450" marR="44450" marT="0" marB="0" anchor="b"/>
                </a:tc>
                <a:tc>
                  <a:txBody>
                    <a:bodyPr/>
                    <a:lstStyle/>
                    <a:p>
                      <a:pPr algn="r"/>
                      <a:endParaRPr lang="de-DE" sz="1600" b="1" dirty="0">
                        <a:effectLst/>
                        <a:latin typeface="+mn-lt"/>
                      </a:endParaRPr>
                    </a:p>
                  </a:txBody>
                  <a:tcPr marL="44450" marR="44450" marT="0" marB="0" anchor="b"/>
                </a:tc>
                <a:tc>
                  <a:txBody>
                    <a:bodyPr/>
                    <a:lstStyle/>
                    <a:p>
                      <a:pPr algn="r">
                        <a:lnSpc>
                          <a:spcPct val="115000"/>
                        </a:lnSpc>
                        <a:spcAft>
                          <a:spcPts val="0"/>
                        </a:spcAft>
                      </a:pPr>
                      <a:r>
                        <a:rPr lang="de-DE" sz="1600" b="1" dirty="0">
                          <a:effectLst/>
                        </a:rPr>
                        <a:t>315.2</a:t>
                      </a:r>
                      <a:endParaRPr lang="de-DE" sz="1600" b="1" dirty="0">
                        <a:effectLst/>
                        <a:latin typeface="+mn-lt"/>
                        <a:ea typeface="Cambria"/>
                        <a:cs typeface="Times New Roman"/>
                      </a:endParaRPr>
                    </a:p>
                  </a:txBody>
                  <a:tcPr marL="44450" marR="44450" marT="0" marB="0" anchor="b"/>
                </a:tc>
              </a:tr>
            </a:tbl>
          </a:graphicData>
        </a:graphic>
      </p:graphicFrame>
    </p:spTree>
    <p:extLst>
      <p:ext uri="{BB962C8B-B14F-4D97-AF65-F5344CB8AC3E}">
        <p14:creationId xmlns:p14="http://schemas.microsoft.com/office/powerpoint/2010/main" val="42071466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a:ea typeface="Calibri"/>
                <a:cs typeface="Times New Roman"/>
              </a:rPr>
              <a:t>Table 14.1 Balance </a:t>
            </a:r>
            <a:r>
              <a:rPr lang="de-DE" dirty="0" err="1">
                <a:ea typeface="Calibri"/>
                <a:cs typeface="Times New Roman"/>
              </a:rPr>
              <a:t>of</a:t>
            </a:r>
            <a:r>
              <a:rPr lang="de-DE" dirty="0">
                <a:ea typeface="Calibri"/>
                <a:cs typeface="Times New Roman"/>
              </a:rPr>
              <a:t> </a:t>
            </a:r>
            <a:r>
              <a:rPr lang="de-DE" dirty="0" err="1" smtClean="0">
                <a:ea typeface="Calibri"/>
                <a:cs typeface="Times New Roman"/>
              </a:rPr>
              <a:t>payment</a:t>
            </a:r>
            <a:r>
              <a:rPr lang="de-DE" dirty="0" smtClean="0">
                <a:ea typeface="Calibri"/>
                <a:cs typeface="Times New Roman"/>
              </a:rPr>
              <a:t> </a:t>
            </a:r>
            <a:r>
              <a:rPr lang="de-DE" dirty="0">
                <a:ea typeface="Calibri"/>
                <a:cs typeface="Times New Roman"/>
              </a:rPr>
              <a:t>Accounts, Euro </a:t>
            </a:r>
            <a:r>
              <a:rPr lang="de-DE" dirty="0" err="1">
                <a:ea typeface="Calibri"/>
                <a:cs typeface="Times New Roman"/>
              </a:rPr>
              <a:t>area</a:t>
            </a:r>
            <a:r>
              <a:rPr lang="de-DE" dirty="0">
                <a:ea typeface="Calibri"/>
                <a:cs typeface="Times New Roman"/>
              </a:rPr>
              <a:t>, 2015, in </a:t>
            </a:r>
            <a:r>
              <a:rPr lang="de-DE" dirty="0" err="1">
                <a:ea typeface="Calibri"/>
                <a:cs typeface="Times New Roman"/>
              </a:rPr>
              <a:t>billion</a:t>
            </a:r>
            <a:r>
              <a:rPr lang="de-DE" dirty="0">
                <a:ea typeface="Calibri"/>
                <a:cs typeface="Times New Roman"/>
              </a:rPr>
              <a:t> </a:t>
            </a:r>
            <a:r>
              <a:rPr lang="de-DE" dirty="0" smtClean="0">
                <a:ea typeface="Calibri"/>
                <a:cs typeface="Times New Roman"/>
              </a:rPr>
              <a:t>€ (</a:t>
            </a:r>
            <a:r>
              <a:rPr lang="de-DE" dirty="0" err="1" smtClean="0">
                <a:ea typeface="Calibri"/>
                <a:cs typeface="Times New Roman"/>
              </a:rPr>
              <a:t>cont</a:t>
            </a:r>
            <a:r>
              <a:rPr lang="de-DE" dirty="0" smtClean="0">
                <a:ea typeface="Calibri"/>
                <a:cs typeface="Times New Roman"/>
              </a:rPr>
              <a:t>.)</a:t>
            </a: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1280617454"/>
              </p:ext>
            </p:extLst>
          </p:nvPr>
        </p:nvGraphicFramePr>
        <p:xfrm>
          <a:off x="457200" y="1595438"/>
          <a:ext cx="8362952" cy="3881882"/>
        </p:xfrm>
        <a:graphic>
          <a:graphicData uri="http://schemas.openxmlformats.org/drawingml/2006/table">
            <a:tbl>
              <a:tblPr firstRow="1" bandRow="1">
                <a:tableStyleId>{5FD0F851-EC5A-4D38-B0AD-8093EC10F338}</a:tableStyleId>
              </a:tblPr>
              <a:tblGrid>
                <a:gridCol w="975360"/>
                <a:gridCol w="4251485"/>
                <a:gridCol w="1045369"/>
                <a:gridCol w="1045369"/>
                <a:gridCol w="1045369"/>
              </a:tblGrid>
              <a:tr h="370840">
                <a:tc gridSpan="2">
                  <a:txBody>
                    <a:bodyPr/>
                    <a:lstStyle/>
                    <a:p>
                      <a:pPr algn="l">
                        <a:lnSpc>
                          <a:spcPct val="115000"/>
                        </a:lnSpc>
                        <a:spcAft>
                          <a:spcPts val="0"/>
                        </a:spcAft>
                      </a:pPr>
                      <a:r>
                        <a:rPr lang="de-DE" sz="1600" dirty="0">
                          <a:effectLst/>
                        </a:rPr>
                        <a:t>Financial </a:t>
                      </a:r>
                      <a:r>
                        <a:rPr lang="de-DE" sz="1600" dirty="0" err="1">
                          <a:effectLst/>
                        </a:rPr>
                        <a:t>account</a:t>
                      </a:r>
                      <a:endParaRPr lang="de-DE" sz="1600" dirty="0">
                        <a:effectLst/>
                        <a:latin typeface="+mn-lt"/>
                        <a:ea typeface="Cambria"/>
                        <a:cs typeface="Times New Roman"/>
                      </a:endParaRPr>
                    </a:p>
                  </a:txBody>
                  <a:tcPr marL="44450" marR="44450" marT="0" marB="0" anchor="b"/>
                </a:tc>
                <a:tc hMerge="1">
                  <a:txBody>
                    <a:bodyPr/>
                    <a:lstStyle/>
                    <a:p>
                      <a:endParaRPr lang="en-US"/>
                    </a:p>
                  </a:txBody>
                  <a:tcPr/>
                </a:tc>
                <a:tc>
                  <a:txBody>
                    <a:bodyPr/>
                    <a:lstStyle/>
                    <a:p>
                      <a:pPr algn="r">
                        <a:lnSpc>
                          <a:spcPct val="115000"/>
                        </a:lnSpc>
                        <a:spcAft>
                          <a:spcPts val="0"/>
                        </a:spcAft>
                      </a:pPr>
                      <a:r>
                        <a:rPr lang="de-DE" sz="1600" dirty="0">
                          <a:effectLst/>
                        </a:rPr>
                        <a:t>Change in </a:t>
                      </a:r>
                      <a:r>
                        <a:rPr lang="de-DE" sz="1600" dirty="0" err="1">
                          <a:effectLst/>
                        </a:rPr>
                        <a:t>assets</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en-US" sz="1600" noProof="0" dirty="0" smtClean="0">
                          <a:effectLst/>
                        </a:rPr>
                        <a:t>Change in liabilities</a:t>
                      </a:r>
                      <a:endParaRPr lang="en-US" sz="1600" noProof="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Balance</a:t>
                      </a:r>
                      <a:endParaRPr lang="de-DE" sz="1600" dirty="0">
                        <a:effectLst/>
                        <a:latin typeface="+mn-lt"/>
                        <a:ea typeface="Cambria"/>
                        <a:cs typeface="Times New Roman"/>
                      </a:endParaRPr>
                    </a:p>
                  </a:txBody>
                  <a:tcPr marL="44450" marR="44450" marT="0" marB="0" anchor="b"/>
                </a:tc>
              </a:tr>
              <a:tr h="370840">
                <a:tc>
                  <a:txBody>
                    <a:bodyPr/>
                    <a:lstStyle/>
                    <a:p>
                      <a:pPr algn="l"/>
                      <a:endParaRPr lang="de-DE" sz="1600">
                        <a:effectLst/>
                        <a:latin typeface="+mn-lt"/>
                      </a:endParaRPr>
                    </a:p>
                  </a:txBody>
                  <a:tcPr marL="44450" marR="44450" marT="0" marB="0" anchor="b"/>
                </a:tc>
                <a:tc>
                  <a:txBody>
                    <a:bodyPr/>
                    <a:lstStyle/>
                    <a:p>
                      <a:pPr algn="l">
                        <a:lnSpc>
                          <a:spcPct val="115000"/>
                        </a:lnSpc>
                        <a:spcAft>
                          <a:spcPts val="0"/>
                        </a:spcAft>
                      </a:pPr>
                      <a:r>
                        <a:rPr lang="de-DE" sz="1600" dirty="0" err="1">
                          <a:effectLst/>
                        </a:rPr>
                        <a:t>Direct</a:t>
                      </a:r>
                      <a:r>
                        <a:rPr lang="de-DE" sz="1600" dirty="0">
                          <a:effectLst/>
                        </a:rPr>
                        <a:t> </a:t>
                      </a:r>
                      <a:r>
                        <a:rPr lang="de-DE" sz="1600" dirty="0" err="1">
                          <a:effectLst/>
                        </a:rPr>
                        <a:t>investment</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601.5</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en-US" sz="1600" noProof="0" dirty="0" smtClean="0">
                          <a:effectLst/>
                        </a:rPr>
                        <a:t>486.8</a:t>
                      </a:r>
                      <a:endParaRPr lang="en-US" sz="1600" noProof="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114.6</a:t>
                      </a:r>
                      <a:endParaRPr lang="de-DE" sz="1600" dirty="0">
                        <a:effectLst/>
                        <a:latin typeface="+mn-lt"/>
                        <a:ea typeface="Cambria"/>
                        <a:cs typeface="Times New Roman"/>
                      </a:endParaRPr>
                    </a:p>
                  </a:txBody>
                  <a:tcPr marL="44450" marR="44450" marT="0" marB="0" anchor="b"/>
                </a:tc>
              </a:tr>
              <a:tr h="370840">
                <a:tc>
                  <a:txBody>
                    <a:bodyPr/>
                    <a:lstStyle/>
                    <a:p>
                      <a:pPr algn="l"/>
                      <a:endParaRPr lang="de-DE" sz="1600">
                        <a:effectLst/>
                        <a:latin typeface="+mn-lt"/>
                      </a:endParaRPr>
                    </a:p>
                  </a:txBody>
                  <a:tcPr marL="44450" marR="44450" marT="0" marB="0" anchor="b"/>
                </a:tc>
                <a:tc>
                  <a:txBody>
                    <a:bodyPr/>
                    <a:lstStyle/>
                    <a:p>
                      <a:pPr algn="l">
                        <a:lnSpc>
                          <a:spcPct val="115000"/>
                        </a:lnSpc>
                        <a:spcAft>
                          <a:spcPts val="0"/>
                        </a:spcAft>
                      </a:pPr>
                      <a:r>
                        <a:rPr lang="de-DE" sz="1600" dirty="0">
                          <a:effectLst/>
                        </a:rPr>
                        <a:t>Portfolio </a:t>
                      </a:r>
                      <a:r>
                        <a:rPr lang="de-DE" sz="1600" dirty="0" err="1">
                          <a:effectLst/>
                        </a:rPr>
                        <a:t>investment</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394.5</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160.5</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234.0</a:t>
                      </a:r>
                      <a:endParaRPr lang="de-DE" sz="1600">
                        <a:effectLst/>
                        <a:latin typeface="+mn-lt"/>
                        <a:ea typeface="Cambria"/>
                        <a:cs typeface="Times New Roman"/>
                      </a:endParaRPr>
                    </a:p>
                  </a:txBody>
                  <a:tcPr marL="44450" marR="44450" marT="0" marB="0" anchor="b"/>
                </a:tc>
              </a:tr>
              <a:tr h="370840">
                <a:tc>
                  <a:txBody>
                    <a:bodyPr/>
                    <a:lstStyle/>
                    <a:p>
                      <a:pPr algn="l"/>
                      <a:endParaRPr lang="de-DE" sz="1600">
                        <a:effectLst/>
                        <a:latin typeface="+mn-lt"/>
                      </a:endParaRPr>
                    </a:p>
                  </a:txBody>
                  <a:tcPr marL="44450" marR="44450" marT="0" marB="0" anchor="b"/>
                </a:tc>
                <a:tc>
                  <a:txBody>
                    <a:bodyPr/>
                    <a:lstStyle/>
                    <a:p>
                      <a:pPr algn="l">
                        <a:lnSpc>
                          <a:spcPct val="115000"/>
                        </a:lnSpc>
                        <a:spcAft>
                          <a:spcPts val="0"/>
                        </a:spcAft>
                      </a:pPr>
                      <a:r>
                        <a:rPr lang="de-DE" sz="1600" dirty="0">
                          <a:effectLst/>
                        </a:rPr>
                        <a:t>Financial derivatives etc.</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 </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 </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70.5</a:t>
                      </a:r>
                      <a:endParaRPr lang="de-DE" sz="1600" dirty="0">
                        <a:effectLst/>
                        <a:latin typeface="+mn-lt"/>
                        <a:ea typeface="Cambria"/>
                        <a:cs typeface="Times New Roman"/>
                      </a:endParaRPr>
                    </a:p>
                  </a:txBody>
                  <a:tcPr marL="44450" marR="44450" marT="0" marB="0" anchor="b"/>
                </a:tc>
              </a:tr>
              <a:tr h="370840">
                <a:tc>
                  <a:txBody>
                    <a:bodyPr/>
                    <a:lstStyle/>
                    <a:p>
                      <a:pPr algn="l"/>
                      <a:endParaRPr lang="de-DE" sz="1600">
                        <a:effectLst/>
                        <a:latin typeface="+mn-lt"/>
                      </a:endParaRPr>
                    </a:p>
                  </a:txBody>
                  <a:tcPr marL="44450" marR="44450" marT="0" marB="0" anchor="b"/>
                </a:tc>
                <a:tc>
                  <a:txBody>
                    <a:bodyPr/>
                    <a:lstStyle/>
                    <a:p>
                      <a:pPr algn="l">
                        <a:lnSpc>
                          <a:spcPct val="115000"/>
                        </a:lnSpc>
                        <a:spcAft>
                          <a:spcPts val="0"/>
                        </a:spcAft>
                      </a:pPr>
                      <a:r>
                        <a:rPr lang="de-DE" sz="1600" dirty="0">
                          <a:effectLst/>
                        </a:rPr>
                        <a:t>Other </a:t>
                      </a:r>
                      <a:r>
                        <a:rPr lang="de-DE" sz="1600" dirty="0" err="1">
                          <a:effectLst/>
                        </a:rPr>
                        <a:t>investment</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-263.5</a:t>
                      </a:r>
                      <a:endParaRPr lang="de-DE" sz="160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-140.4</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-123,2</a:t>
                      </a:r>
                      <a:endParaRPr lang="de-DE" sz="1600" dirty="0">
                        <a:effectLst/>
                        <a:latin typeface="+mn-lt"/>
                        <a:ea typeface="Cambria"/>
                        <a:cs typeface="Times New Roman"/>
                      </a:endParaRPr>
                    </a:p>
                  </a:txBody>
                  <a:tcPr marL="44450" marR="44450" marT="0" marB="0" anchor="b"/>
                </a:tc>
              </a:tr>
              <a:tr h="370840">
                <a:tc>
                  <a:txBody>
                    <a:bodyPr/>
                    <a:lstStyle/>
                    <a:p>
                      <a:pPr algn="l"/>
                      <a:endParaRPr lang="de-DE" sz="1600">
                        <a:effectLst/>
                        <a:latin typeface="+mn-lt"/>
                      </a:endParaRPr>
                    </a:p>
                  </a:txBody>
                  <a:tcPr marL="44450" marR="44450" marT="0" marB="0" anchor="b"/>
                </a:tc>
                <a:tc>
                  <a:txBody>
                    <a:bodyPr/>
                    <a:lstStyle/>
                    <a:p>
                      <a:pPr algn="l">
                        <a:lnSpc>
                          <a:spcPct val="115000"/>
                        </a:lnSpc>
                        <a:spcAft>
                          <a:spcPts val="0"/>
                        </a:spcAft>
                      </a:pPr>
                      <a:r>
                        <a:rPr lang="de-DE" sz="1600" dirty="0">
                          <a:effectLst/>
                        </a:rPr>
                        <a:t>Reserve </a:t>
                      </a:r>
                      <a:r>
                        <a:rPr lang="de-DE" sz="1600" dirty="0" err="1">
                          <a:effectLst/>
                        </a:rPr>
                        <a:t>assets</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a:effectLst/>
                        </a:rPr>
                        <a:t>10.7</a:t>
                      </a:r>
                      <a:endParaRPr lang="de-DE" sz="1600">
                        <a:effectLst/>
                        <a:latin typeface="+mn-lt"/>
                        <a:ea typeface="Cambria"/>
                        <a:cs typeface="Times New Roman"/>
                      </a:endParaRPr>
                    </a:p>
                  </a:txBody>
                  <a:tcPr marL="44450" marR="44450" marT="0" marB="0" anchor="b"/>
                </a:tc>
                <a:tc>
                  <a:txBody>
                    <a:bodyPr/>
                    <a:lstStyle/>
                    <a:p>
                      <a:pPr algn="r"/>
                      <a:endParaRPr lang="de-DE" sz="1600" dirty="0">
                        <a:effectLst/>
                        <a:latin typeface="+mn-lt"/>
                      </a:endParaRPr>
                    </a:p>
                  </a:txBody>
                  <a:tcPr marL="44450" marR="44450" marT="0" marB="0" anchor="b"/>
                </a:tc>
                <a:tc>
                  <a:txBody>
                    <a:bodyPr/>
                    <a:lstStyle/>
                    <a:p>
                      <a:pPr algn="r">
                        <a:lnSpc>
                          <a:spcPct val="115000"/>
                        </a:lnSpc>
                        <a:spcAft>
                          <a:spcPts val="0"/>
                        </a:spcAft>
                      </a:pPr>
                      <a:r>
                        <a:rPr lang="de-DE" sz="1600" dirty="0">
                          <a:effectLst/>
                        </a:rPr>
                        <a:t>10,7</a:t>
                      </a:r>
                      <a:endParaRPr lang="de-DE" sz="1600" dirty="0">
                        <a:effectLst/>
                        <a:latin typeface="+mn-lt"/>
                        <a:ea typeface="Cambria"/>
                        <a:cs typeface="Times New Roman"/>
                      </a:endParaRPr>
                    </a:p>
                  </a:txBody>
                  <a:tcPr marL="44450" marR="44450" marT="0" marB="0" anchor="b"/>
                </a:tc>
              </a:tr>
              <a:tr h="370840">
                <a:tc gridSpan="2">
                  <a:txBody>
                    <a:bodyPr/>
                    <a:lstStyle/>
                    <a:p>
                      <a:pPr algn="l">
                        <a:lnSpc>
                          <a:spcPct val="115000"/>
                        </a:lnSpc>
                        <a:spcAft>
                          <a:spcPts val="0"/>
                        </a:spcAft>
                      </a:pPr>
                      <a:r>
                        <a:rPr lang="de-DE" sz="1600">
                          <a:effectLst/>
                        </a:rPr>
                        <a:t>Total change in assets/liabilities</a:t>
                      </a:r>
                      <a:endParaRPr lang="de-DE" sz="1600">
                        <a:effectLst/>
                        <a:latin typeface="+mn-lt"/>
                        <a:ea typeface="Cambria"/>
                        <a:cs typeface="Times New Roman"/>
                      </a:endParaRPr>
                    </a:p>
                  </a:txBody>
                  <a:tcPr marL="44450" marR="44450" marT="0" marB="0" anchor="b"/>
                </a:tc>
                <a:tc hMerge="1">
                  <a:txBody>
                    <a:bodyPr/>
                    <a:lstStyle/>
                    <a:p>
                      <a:endParaRPr lang="en-US"/>
                    </a:p>
                  </a:txBody>
                  <a:tcPr/>
                </a:tc>
                <a:tc>
                  <a:txBody>
                    <a:bodyPr/>
                    <a:lstStyle/>
                    <a:p>
                      <a:pPr algn="r">
                        <a:lnSpc>
                          <a:spcPct val="115000"/>
                        </a:lnSpc>
                        <a:spcAft>
                          <a:spcPts val="0"/>
                        </a:spcAft>
                      </a:pPr>
                      <a:r>
                        <a:rPr lang="de-DE" sz="1600" dirty="0">
                          <a:effectLst/>
                        </a:rPr>
                        <a:t> </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 </a:t>
                      </a:r>
                      <a:endParaRPr lang="de-DE" sz="1600" dirty="0">
                        <a:effectLst/>
                        <a:latin typeface="+mn-lt"/>
                        <a:ea typeface="Cambria"/>
                        <a:cs typeface="Times New Roman"/>
                      </a:endParaRPr>
                    </a:p>
                  </a:txBody>
                  <a:tcPr marL="44450" marR="44450" marT="0" marB="0" anchor="b"/>
                </a:tc>
                <a:tc>
                  <a:txBody>
                    <a:bodyPr/>
                    <a:lstStyle/>
                    <a:p>
                      <a:pPr algn="r">
                        <a:lnSpc>
                          <a:spcPct val="115000"/>
                        </a:lnSpc>
                        <a:spcAft>
                          <a:spcPts val="0"/>
                        </a:spcAft>
                      </a:pPr>
                      <a:r>
                        <a:rPr lang="de-DE" sz="1600" dirty="0">
                          <a:effectLst/>
                        </a:rPr>
                        <a:t>306.6</a:t>
                      </a:r>
                      <a:endParaRPr lang="de-DE" sz="1600" dirty="0">
                        <a:effectLst/>
                        <a:latin typeface="+mn-lt"/>
                        <a:ea typeface="Cambria"/>
                        <a:cs typeface="Times New Roman"/>
                      </a:endParaRPr>
                    </a:p>
                  </a:txBody>
                  <a:tcPr marL="44450" marR="44450" marT="0" marB="0" anchor="b"/>
                </a:tc>
              </a:tr>
              <a:tr h="370840">
                <a:tc gridSpan="2">
                  <a:txBody>
                    <a:bodyPr/>
                    <a:lstStyle/>
                    <a:p>
                      <a:pPr algn="l">
                        <a:lnSpc>
                          <a:spcPct val="115000"/>
                        </a:lnSpc>
                        <a:spcAft>
                          <a:spcPts val="0"/>
                        </a:spcAft>
                      </a:pPr>
                      <a:r>
                        <a:rPr lang="de-DE" sz="1600">
                          <a:effectLst/>
                        </a:rPr>
                        <a:t>Net lending/net borrowing</a:t>
                      </a:r>
                      <a:endParaRPr lang="de-DE" sz="1600">
                        <a:effectLst/>
                        <a:latin typeface="+mn-lt"/>
                        <a:ea typeface="Cambria"/>
                        <a:cs typeface="Times New Roman"/>
                      </a:endParaRPr>
                    </a:p>
                  </a:txBody>
                  <a:tcPr marL="44450" marR="44450" marT="0" marB="0" anchor="b"/>
                </a:tc>
                <a:tc hMerge="1">
                  <a:txBody>
                    <a:bodyPr/>
                    <a:lstStyle/>
                    <a:p>
                      <a:endParaRPr lang="en-US"/>
                    </a:p>
                  </a:txBody>
                  <a:tcPr/>
                </a:tc>
                <a:tc>
                  <a:txBody>
                    <a:bodyPr/>
                    <a:lstStyle/>
                    <a:p>
                      <a:pPr algn="r"/>
                      <a:endParaRPr lang="de-DE" sz="1600" dirty="0">
                        <a:effectLst/>
                        <a:latin typeface="+mn-lt"/>
                      </a:endParaRPr>
                    </a:p>
                  </a:txBody>
                  <a:tcPr marL="44450" marR="44450" marT="0" marB="0" anchor="b"/>
                </a:tc>
                <a:tc>
                  <a:txBody>
                    <a:bodyPr/>
                    <a:lstStyle/>
                    <a:p>
                      <a:pPr algn="r"/>
                      <a:endParaRPr lang="de-DE" sz="1600" dirty="0">
                        <a:effectLst/>
                        <a:latin typeface="+mn-lt"/>
                      </a:endParaRPr>
                    </a:p>
                  </a:txBody>
                  <a:tcPr marL="44450" marR="44450" marT="0" marB="0" anchor="b"/>
                </a:tc>
                <a:tc>
                  <a:txBody>
                    <a:bodyPr/>
                    <a:lstStyle/>
                    <a:p>
                      <a:pPr algn="r">
                        <a:lnSpc>
                          <a:spcPct val="115000"/>
                        </a:lnSpc>
                        <a:spcAft>
                          <a:spcPts val="0"/>
                        </a:spcAft>
                      </a:pPr>
                      <a:r>
                        <a:rPr lang="de-DE" sz="1600" dirty="0">
                          <a:effectLst/>
                        </a:rPr>
                        <a:t>306.6</a:t>
                      </a:r>
                      <a:endParaRPr lang="de-DE" sz="1600" dirty="0">
                        <a:effectLst/>
                        <a:latin typeface="+mn-lt"/>
                        <a:ea typeface="Cambria"/>
                        <a:cs typeface="Times New Roman"/>
                      </a:endParaRPr>
                    </a:p>
                  </a:txBody>
                  <a:tcPr marL="44450" marR="44450" marT="0" marB="0" anchor="b"/>
                </a:tc>
              </a:tr>
              <a:tr h="370840">
                <a:tc gridSpan="2">
                  <a:txBody>
                    <a:bodyPr/>
                    <a:lstStyle/>
                    <a:p>
                      <a:pPr algn="l">
                        <a:lnSpc>
                          <a:spcPct val="115000"/>
                        </a:lnSpc>
                        <a:spcAft>
                          <a:spcPts val="0"/>
                        </a:spcAft>
                      </a:pPr>
                      <a:r>
                        <a:rPr lang="de-DE" sz="1600">
                          <a:effectLst/>
                        </a:rPr>
                        <a:t>Net errors and ommissions</a:t>
                      </a:r>
                      <a:endParaRPr lang="de-DE" sz="1600">
                        <a:effectLst/>
                        <a:latin typeface="+mn-lt"/>
                        <a:ea typeface="Cambria"/>
                        <a:cs typeface="Times New Roman"/>
                      </a:endParaRPr>
                    </a:p>
                  </a:txBody>
                  <a:tcPr marL="44450" marR="44450" marT="0" marB="0" anchor="b"/>
                </a:tc>
                <a:tc hMerge="1">
                  <a:txBody>
                    <a:bodyPr/>
                    <a:lstStyle/>
                    <a:p>
                      <a:endParaRPr lang="en-US"/>
                    </a:p>
                  </a:txBody>
                  <a:tcPr/>
                </a:tc>
                <a:tc>
                  <a:txBody>
                    <a:bodyPr/>
                    <a:lstStyle/>
                    <a:p>
                      <a:pPr algn="r"/>
                      <a:endParaRPr lang="de-DE" sz="1600">
                        <a:effectLst/>
                        <a:latin typeface="+mn-lt"/>
                      </a:endParaRPr>
                    </a:p>
                  </a:txBody>
                  <a:tcPr marL="44450" marR="44450" marT="0" marB="0" anchor="b"/>
                </a:tc>
                <a:tc>
                  <a:txBody>
                    <a:bodyPr/>
                    <a:lstStyle/>
                    <a:p>
                      <a:pPr algn="r"/>
                      <a:endParaRPr lang="de-DE" sz="1600" dirty="0">
                        <a:effectLst/>
                        <a:latin typeface="+mn-lt"/>
                      </a:endParaRPr>
                    </a:p>
                  </a:txBody>
                  <a:tcPr marL="44450" marR="44450" marT="0" marB="0" anchor="b"/>
                </a:tc>
                <a:tc>
                  <a:txBody>
                    <a:bodyPr/>
                    <a:lstStyle/>
                    <a:p>
                      <a:pPr algn="r">
                        <a:lnSpc>
                          <a:spcPct val="115000"/>
                        </a:lnSpc>
                        <a:spcAft>
                          <a:spcPts val="0"/>
                        </a:spcAft>
                      </a:pPr>
                      <a:r>
                        <a:rPr lang="de-DE" sz="1600" dirty="0">
                          <a:effectLst/>
                        </a:rPr>
                        <a:t>-8.5</a:t>
                      </a:r>
                      <a:endParaRPr lang="de-DE" sz="1600" dirty="0">
                        <a:effectLst/>
                        <a:latin typeface="+mn-lt"/>
                        <a:ea typeface="Cambria"/>
                        <a:cs typeface="Times New Roman"/>
                      </a:endParaRPr>
                    </a:p>
                  </a:txBody>
                  <a:tcPr marL="44450" marR="44450" marT="0" marB="0" anchor="b"/>
                </a:tc>
              </a:tr>
              <a:tr h="370840">
                <a:tc gridSpan="2">
                  <a:txBody>
                    <a:bodyPr/>
                    <a:lstStyle/>
                    <a:p>
                      <a:pPr algn="l">
                        <a:lnSpc>
                          <a:spcPct val="115000"/>
                        </a:lnSpc>
                        <a:spcAft>
                          <a:spcPts val="0"/>
                        </a:spcAft>
                      </a:pPr>
                      <a:r>
                        <a:rPr lang="de-DE" sz="1600" dirty="0">
                          <a:effectLst/>
                        </a:rPr>
                        <a:t>Balance </a:t>
                      </a:r>
                      <a:r>
                        <a:rPr lang="de-DE" sz="1600" dirty="0" err="1">
                          <a:effectLst/>
                        </a:rPr>
                        <a:t>of</a:t>
                      </a:r>
                      <a:r>
                        <a:rPr lang="de-DE" sz="1600" dirty="0">
                          <a:effectLst/>
                        </a:rPr>
                        <a:t> </a:t>
                      </a:r>
                      <a:r>
                        <a:rPr lang="de-DE" sz="1600" dirty="0" err="1">
                          <a:effectLst/>
                        </a:rPr>
                        <a:t>Payments</a:t>
                      </a:r>
                      <a:endParaRPr lang="de-DE" sz="1600" dirty="0">
                        <a:effectLst/>
                        <a:latin typeface="+mn-lt"/>
                        <a:ea typeface="Cambria"/>
                        <a:cs typeface="Times New Roman"/>
                      </a:endParaRPr>
                    </a:p>
                  </a:txBody>
                  <a:tcPr marL="44450" marR="44450" marT="0" marB="0" anchor="b"/>
                </a:tc>
                <a:tc hMerge="1">
                  <a:txBody>
                    <a:bodyPr/>
                    <a:lstStyle/>
                    <a:p>
                      <a:endParaRPr lang="en-US"/>
                    </a:p>
                  </a:txBody>
                  <a:tcPr/>
                </a:tc>
                <a:tc>
                  <a:txBody>
                    <a:bodyPr/>
                    <a:lstStyle/>
                    <a:p>
                      <a:pPr algn="r"/>
                      <a:endParaRPr lang="de-DE" sz="1600">
                        <a:effectLst/>
                        <a:latin typeface="+mn-lt"/>
                      </a:endParaRPr>
                    </a:p>
                  </a:txBody>
                  <a:tcPr marL="44450" marR="44450" marT="0" marB="0" anchor="b"/>
                </a:tc>
                <a:tc>
                  <a:txBody>
                    <a:bodyPr/>
                    <a:lstStyle/>
                    <a:p>
                      <a:pPr algn="r"/>
                      <a:endParaRPr lang="de-DE" sz="1600">
                        <a:effectLst/>
                        <a:latin typeface="+mn-lt"/>
                      </a:endParaRPr>
                    </a:p>
                  </a:txBody>
                  <a:tcPr marL="44450" marR="44450" marT="0" marB="0" anchor="b"/>
                </a:tc>
                <a:tc>
                  <a:txBody>
                    <a:bodyPr/>
                    <a:lstStyle/>
                    <a:p>
                      <a:pPr algn="r">
                        <a:lnSpc>
                          <a:spcPct val="115000"/>
                        </a:lnSpc>
                        <a:spcAft>
                          <a:spcPts val="0"/>
                        </a:spcAft>
                      </a:pPr>
                      <a:r>
                        <a:rPr lang="de-DE" sz="1600" dirty="0">
                          <a:effectLst/>
                        </a:rPr>
                        <a:t>0.0</a:t>
                      </a:r>
                      <a:endParaRPr lang="de-DE" sz="1600" dirty="0">
                        <a:effectLst/>
                        <a:latin typeface="+mn-lt"/>
                        <a:ea typeface="Cambria"/>
                        <a:cs typeface="Times New Roman"/>
                      </a:endParaRPr>
                    </a:p>
                  </a:txBody>
                  <a:tcPr marL="44450" marR="44450" marT="0" marB="0" anchor="b"/>
                </a:tc>
              </a:tr>
            </a:tbl>
          </a:graphicData>
        </a:graphic>
      </p:graphicFrame>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39</a:t>
            </a:fld>
            <a:endParaRPr lang="de-DE"/>
          </a:p>
        </p:txBody>
      </p:sp>
      <p:sp>
        <p:nvSpPr>
          <p:cNvPr id="8" name="Textfeld 7"/>
          <p:cNvSpPr txBox="1"/>
          <p:nvPr/>
        </p:nvSpPr>
        <p:spPr>
          <a:xfrm>
            <a:off x="338666" y="6126888"/>
            <a:ext cx="7892906" cy="307777"/>
          </a:xfrm>
          <a:prstGeom prst="rect">
            <a:avLst/>
          </a:prstGeom>
          <a:noFill/>
        </p:spPr>
        <p:txBody>
          <a:bodyPr wrap="none" rtlCol="0">
            <a:spAutoFit/>
          </a:bodyPr>
          <a:lstStyle/>
          <a:p>
            <a:r>
              <a:rPr lang="de-DE" sz="1400" i="1" dirty="0">
                <a:ea typeface="Calibri"/>
                <a:cs typeface="Times New Roman"/>
              </a:rPr>
              <a:t>Source:</a:t>
            </a:r>
            <a:r>
              <a:rPr lang="de-DE" sz="1400" dirty="0">
                <a:ea typeface="Calibri"/>
                <a:cs typeface="Times New Roman"/>
              </a:rPr>
              <a:t> International </a:t>
            </a:r>
            <a:r>
              <a:rPr lang="de-DE" sz="1400" dirty="0" err="1">
                <a:ea typeface="Calibri"/>
                <a:cs typeface="Times New Roman"/>
              </a:rPr>
              <a:t>Monetary</a:t>
            </a:r>
            <a:r>
              <a:rPr lang="de-DE" sz="1400" dirty="0">
                <a:ea typeface="Calibri"/>
                <a:cs typeface="Times New Roman"/>
              </a:rPr>
              <a:t> Fund, Balance </a:t>
            </a:r>
            <a:r>
              <a:rPr lang="de-DE" sz="1400" dirty="0" err="1">
                <a:ea typeface="Calibri"/>
                <a:cs typeface="Times New Roman"/>
              </a:rPr>
              <a:t>of</a:t>
            </a:r>
            <a:r>
              <a:rPr lang="de-DE" sz="1400" dirty="0">
                <a:ea typeface="Calibri"/>
                <a:cs typeface="Times New Roman"/>
              </a:rPr>
              <a:t> Payment </a:t>
            </a:r>
            <a:r>
              <a:rPr lang="de-DE" sz="1400" dirty="0" err="1">
                <a:ea typeface="Calibri"/>
                <a:cs typeface="Times New Roman"/>
              </a:rPr>
              <a:t>Statistics</a:t>
            </a:r>
            <a:r>
              <a:rPr lang="de-DE" sz="1400" dirty="0">
                <a:ea typeface="Calibri"/>
                <a:cs typeface="Times New Roman"/>
              </a:rPr>
              <a:t>, 2016 (</a:t>
            </a:r>
            <a:r>
              <a:rPr lang="de-DE" sz="1400" dirty="0" err="1">
                <a:ea typeface="Calibri"/>
                <a:cs typeface="Times New Roman"/>
              </a:rPr>
              <a:t>with</a:t>
            </a:r>
            <a:r>
              <a:rPr lang="de-DE" sz="1400" dirty="0">
                <a:ea typeface="Calibri"/>
                <a:cs typeface="Times New Roman"/>
              </a:rPr>
              <a:t> </a:t>
            </a:r>
            <a:r>
              <a:rPr lang="de-DE" sz="1400" dirty="0" err="1">
                <a:ea typeface="Calibri"/>
                <a:cs typeface="Times New Roman"/>
              </a:rPr>
              <a:t>authors</a:t>
            </a:r>
            <a:r>
              <a:rPr lang="de-DE" sz="1400" dirty="0">
                <a:ea typeface="Calibri"/>
                <a:cs typeface="Times New Roman"/>
              </a:rPr>
              <a:t>‘ </a:t>
            </a:r>
            <a:r>
              <a:rPr lang="de-DE" sz="1400" dirty="0" err="1">
                <a:ea typeface="Calibri"/>
                <a:cs typeface="Times New Roman"/>
              </a:rPr>
              <a:t>rearrangements</a:t>
            </a:r>
            <a:r>
              <a:rPr lang="de-DE" sz="1400" dirty="0">
                <a:ea typeface="Calibri"/>
                <a:cs typeface="Times New Roman"/>
              </a:rPr>
              <a:t>)</a:t>
            </a:r>
            <a:endParaRPr lang="en-US" sz="1400" dirty="0"/>
          </a:p>
        </p:txBody>
      </p:sp>
    </p:spTree>
    <p:extLst>
      <p:ext uri="{BB962C8B-B14F-4D97-AF65-F5344CB8AC3E}">
        <p14:creationId xmlns:p14="http://schemas.microsoft.com/office/powerpoint/2010/main" val="27282186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14.7 Current </a:t>
            </a:r>
            <a:r>
              <a:rPr lang="en-US" dirty="0" smtClean="0"/>
              <a:t>account </a:t>
            </a:r>
            <a:r>
              <a:rPr lang="en-US" dirty="0"/>
              <a:t>b</a:t>
            </a:r>
            <a:r>
              <a:rPr lang="en-US" dirty="0" smtClean="0"/>
              <a:t>alance </a:t>
            </a:r>
            <a:r>
              <a:rPr lang="en-US" dirty="0"/>
              <a:t>of the </a:t>
            </a:r>
            <a:r>
              <a:rPr lang="en-US" dirty="0" smtClean="0"/>
              <a:t>euro area</a:t>
            </a:r>
            <a:r>
              <a:rPr lang="en-US" dirty="0"/>
              <a:t>, the U.S., and the UK, in percent of GDP, 1997–2015</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40</a:t>
            </a:fld>
            <a:endParaRPr lang="de-DE"/>
          </a:p>
        </p:txBody>
      </p:sp>
      <p:graphicFrame>
        <p:nvGraphicFramePr>
          <p:cNvPr id="6" name="Chart 1"/>
          <p:cNvGraphicFramePr>
            <a:graphicFrameLocks noGrp="1"/>
          </p:cNvGraphicFramePr>
          <p:nvPr>
            <p:ph idx="1"/>
            <p:extLst>
              <p:ext uri="{D42A27DB-BD31-4B8C-83A1-F6EECF244321}">
                <p14:modId xmlns:p14="http://schemas.microsoft.com/office/powerpoint/2010/main" val="291391352"/>
              </p:ext>
            </p:extLst>
          </p:nvPr>
        </p:nvGraphicFramePr>
        <p:xfrm>
          <a:off x="457200" y="1490133"/>
          <a:ext cx="8362950" cy="473075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173566" y="6244166"/>
            <a:ext cx="3589867" cy="800219"/>
          </a:xfrm>
          <a:prstGeom prst="rect">
            <a:avLst/>
          </a:prstGeom>
          <a:noFill/>
        </p:spPr>
        <p:txBody>
          <a:bodyPr wrap="square" rtlCol="0">
            <a:spAutoFit/>
          </a:bodyPr>
          <a:lstStyle/>
          <a:p>
            <a:r>
              <a:rPr lang="en-US" sz="1400" i="1" dirty="0"/>
              <a:t>Source: </a:t>
            </a:r>
            <a:r>
              <a:rPr lang="en-US" sz="1400" dirty="0"/>
              <a:t>IMF World Economic Outlook Database, April 2016.</a:t>
            </a:r>
            <a:endParaRPr lang="de-DE" sz="1400" dirty="0"/>
          </a:p>
          <a:p>
            <a:endParaRPr lang="en-US" dirty="0"/>
          </a:p>
        </p:txBody>
      </p:sp>
      <p:sp>
        <p:nvSpPr>
          <p:cNvPr id="8" name="Textfeld 7"/>
          <p:cNvSpPr txBox="1"/>
          <p:nvPr/>
        </p:nvSpPr>
        <p:spPr>
          <a:xfrm>
            <a:off x="186267" y="2692401"/>
            <a:ext cx="738664" cy="3166532"/>
          </a:xfrm>
          <a:prstGeom prst="rect">
            <a:avLst/>
          </a:prstGeom>
          <a:noFill/>
        </p:spPr>
        <p:txBody>
          <a:bodyPr vert="vert270" wrap="square" rtlCol="0">
            <a:spAutoFit/>
          </a:bodyPr>
          <a:lstStyle/>
          <a:p>
            <a:pPr algn="ctr"/>
            <a:r>
              <a:rPr lang="en-US" b="1" dirty="0"/>
              <a:t>Current Account Balance in Percent of </a:t>
            </a:r>
            <a:r>
              <a:rPr lang="en-US" b="1" dirty="0" smtClean="0"/>
              <a:t>GDP</a:t>
            </a:r>
            <a:endParaRPr lang="en-US" b="1" dirty="0"/>
          </a:p>
        </p:txBody>
      </p:sp>
    </p:spTree>
    <p:extLst>
      <p:ext uri="{BB962C8B-B14F-4D97-AF65-F5344CB8AC3E}">
        <p14:creationId xmlns:p14="http://schemas.microsoft.com/office/powerpoint/2010/main" val="28403921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How can a country steadily import more than it exports?</a:t>
            </a:r>
            <a:endParaRPr lang="en-US" dirty="0"/>
          </a:p>
        </p:txBody>
      </p:sp>
      <p:sp>
        <p:nvSpPr>
          <p:cNvPr id="3" name="Inhaltsplatzhalter 2"/>
          <p:cNvSpPr>
            <a:spLocks noGrp="1"/>
          </p:cNvSpPr>
          <p:nvPr>
            <p:ph idx="1"/>
          </p:nvPr>
        </p:nvSpPr>
        <p:spPr/>
        <p:txBody>
          <a:bodyPr>
            <a:normAutofit fontScale="92500"/>
          </a:bodyPr>
          <a:lstStyle/>
          <a:p>
            <a:r>
              <a:rPr lang="en-US" dirty="0" smtClean="0"/>
              <a:t>countries can finance a trade deficit by borrowing or selling assets</a:t>
            </a:r>
          </a:p>
          <a:p>
            <a:r>
              <a:rPr lang="en-US" dirty="0" smtClean="0"/>
              <a:t>these transactions are listed in the </a:t>
            </a:r>
            <a:r>
              <a:rPr lang="en-US" b="1" dirty="0" smtClean="0"/>
              <a:t>financial account</a:t>
            </a:r>
          </a:p>
          <a:p>
            <a:pPr lvl="1"/>
            <a:r>
              <a:rPr lang="en-US" dirty="0" smtClean="0"/>
              <a:t>portfolio investment: investment in stocks or bonds of a foreign country or company</a:t>
            </a:r>
          </a:p>
          <a:p>
            <a:pPr lvl="1"/>
            <a:r>
              <a:rPr lang="en-US" dirty="0" smtClean="0"/>
              <a:t>foreign direct investment (FDI): investment in a business in a foreign country</a:t>
            </a:r>
          </a:p>
          <a:p>
            <a:pPr lvl="1"/>
            <a:r>
              <a:rPr lang="en-US" dirty="0" smtClean="0"/>
              <a:t>reserve assets: a line in the foreign account reflecting the foreign exchange market operations of a country’s central bank</a:t>
            </a:r>
          </a:p>
          <a:p>
            <a:pPr lvl="1"/>
            <a:endParaRPr lang="en-US" b="1"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41</a:t>
            </a:fld>
            <a:endParaRPr lang="de-DE"/>
          </a:p>
        </p:txBody>
      </p:sp>
    </p:spTree>
    <p:extLst>
      <p:ext uri="{BB962C8B-B14F-4D97-AF65-F5344CB8AC3E}">
        <p14:creationId xmlns:p14="http://schemas.microsoft.com/office/powerpoint/2010/main" val="360158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Macroeconomics in an Open Economy</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411890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Fiscal policy</a:t>
            </a:r>
            <a:endParaRPr lang="en-US" dirty="0"/>
          </a:p>
        </p:txBody>
      </p:sp>
      <p:sp>
        <p:nvSpPr>
          <p:cNvPr id="3" name="Inhaltsplatzhalter 2"/>
          <p:cNvSpPr>
            <a:spLocks noGrp="1"/>
          </p:cNvSpPr>
          <p:nvPr>
            <p:ph idx="1"/>
          </p:nvPr>
        </p:nvSpPr>
        <p:spPr/>
        <p:txBody>
          <a:bodyPr/>
          <a:lstStyle/>
          <a:p>
            <a:pPr lvl="0"/>
            <a:r>
              <a:rPr lang="en-US" dirty="0"/>
              <a:t>a</a:t>
            </a:r>
            <a:r>
              <a:rPr lang="en-US" dirty="0" smtClean="0"/>
              <a:t> </a:t>
            </a:r>
            <a:r>
              <a:rPr lang="en-US" dirty="0"/>
              <a:t>government’s budget balance is correlated with its nation’s trade </a:t>
            </a:r>
            <a:r>
              <a:rPr lang="en-US" dirty="0" smtClean="0"/>
              <a:t>balance</a:t>
            </a:r>
          </a:p>
          <a:p>
            <a:pPr lvl="0"/>
            <a:r>
              <a:rPr lang="en-US" dirty="0" smtClean="0"/>
              <a:t>a </a:t>
            </a:r>
            <a:r>
              <a:rPr lang="en-US" dirty="0"/>
              <a:t>government deficit, not financed from domestic savings, implies a trade </a:t>
            </a:r>
            <a:r>
              <a:rPr lang="en-US" dirty="0" smtClean="0"/>
              <a:t>deficit</a:t>
            </a:r>
            <a:endParaRPr lang="de-DE" dirty="0"/>
          </a:p>
          <a:p>
            <a:pPr marL="514350" indent="-514350">
              <a:buFont typeface="+mj-lt"/>
              <a:buAutoNum type="arabicPeriod"/>
            </a:pP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43</a:t>
            </a:fld>
            <a:endParaRPr lang="de-DE"/>
          </a:p>
        </p:txBody>
      </p:sp>
    </p:spTree>
    <p:extLst>
      <p:ext uri="{BB962C8B-B14F-4D97-AF65-F5344CB8AC3E}">
        <p14:creationId xmlns:p14="http://schemas.microsoft.com/office/powerpoint/2010/main" val="352012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A country’s budget balance can influence its trade balance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deficit spending can lead to </a:t>
            </a:r>
            <a:r>
              <a:rPr lang="en-US" b="1" dirty="0" smtClean="0"/>
              <a:t>higher interest rates</a:t>
            </a:r>
          </a:p>
          <a:p>
            <a:pPr marL="914400" lvl="1" indent="-514350"/>
            <a:r>
              <a:rPr lang="en-US" dirty="0" smtClean="0"/>
              <a:t>higher interest rates attract more foreign investment in the form of bond purchases</a:t>
            </a:r>
          </a:p>
          <a:p>
            <a:pPr marL="914400" lvl="1" indent="-514350"/>
            <a:r>
              <a:rPr lang="en-US" dirty="0" smtClean="0"/>
              <a:t>demand for euro increases</a:t>
            </a:r>
          </a:p>
          <a:p>
            <a:pPr marL="914400" lvl="1" indent="-514350"/>
            <a:r>
              <a:rPr lang="en-US" dirty="0" smtClean="0"/>
              <a:t>appreciation of the currency compared to other currencies</a:t>
            </a:r>
          </a:p>
          <a:p>
            <a:pPr marL="914400" lvl="1" indent="-514350"/>
            <a:r>
              <a:rPr lang="en-US" dirty="0" smtClean="0"/>
              <a:t>less exports</a:t>
            </a:r>
          </a:p>
          <a:p>
            <a:pPr marL="914400" lvl="1" indent="-514350">
              <a:buFont typeface="Wingdings" charset="2"/>
              <a:buChar char="Ø"/>
            </a:pPr>
            <a:r>
              <a:rPr lang="en-US" dirty="0" smtClean="0"/>
              <a:t>budget deficit might increase the size of the trade deficit</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44</a:t>
            </a:fld>
            <a:endParaRPr lang="de-DE"/>
          </a:p>
        </p:txBody>
      </p:sp>
    </p:spTree>
    <p:extLst>
      <p:ext uri="{BB962C8B-B14F-4D97-AF65-F5344CB8AC3E}">
        <p14:creationId xmlns:p14="http://schemas.microsoft.com/office/powerpoint/2010/main" val="242937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A country’s budget balance can influence its trade </a:t>
            </a:r>
            <a:r>
              <a:rPr lang="en-US" dirty="0" smtClean="0"/>
              <a:t>balance (cont.)</a:t>
            </a:r>
            <a:endParaRPr lang="en-US" dirty="0"/>
          </a:p>
        </p:txBody>
      </p:sp>
      <p:sp>
        <p:nvSpPr>
          <p:cNvPr id="3" name="Inhaltsplatzhalter 2"/>
          <p:cNvSpPr>
            <a:spLocks noGrp="1"/>
          </p:cNvSpPr>
          <p:nvPr>
            <p:ph idx="1"/>
          </p:nvPr>
        </p:nvSpPr>
        <p:spPr/>
        <p:txBody>
          <a:bodyPr/>
          <a:lstStyle/>
          <a:p>
            <a:pPr marL="514350" indent="-514350">
              <a:buFont typeface="+mj-lt"/>
              <a:buAutoNum type="arabicPeriod" startAt="2"/>
            </a:pPr>
            <a:r>
              <a:rPr lang="en-US" dirty="0" smtClean="0"/>
              <a:t>deficit spending boosts aggregate demand</a:t>
            </a:r>
          </a:p>
          <a:p>
            <a:pPr marL="914400" lvl="1" indent="-514350">
              <a:buFont typeface="Symbol" charset="2"/>
              <a:buChar char="-"/>
            </a:pPr>
            <a:r>
              <a:rPr lang="en-US" dirty="0" smtClean="0"/>
              <a:t>increase in spending </a:t>
            </a:r>
            <a:r>
              <a:rPr lang="en-US" dirty="0" smtClean="0">
                <a:sym typeface="Wingdings"/>
              </a:rPr>
              <a:t> generating greater employment and more income</a:t>
            </a:r>
          </a:p>
          <a:p>
            <a:pPr marL="914400" lvl="1" indent="-514350">
              <a:buFont typeface="Symbol" charset="2"/>
              <a:buChar char="-"/>
            </a:pPr>
            <a:r>
              <a:rPr lang="en-US" dirty="0" smtClean="0">
                <a:sym typeface="Wingdings"/>
              </a:rPr>
              <a:t>spending on imports increases</a:t>
            </a:r>
          </a:p>
          <a:p>
            <a:pPr marL="914400" lvl="1" indent="-514350">
              <a:buFont typeface="Symbol" charset="2"/>
              <a:buChar char="-"/>
            </a:pPr>
            <a:r>
              <a:rPr lang="en-US" dirty="0" smtClean="0">
                <a:sym typeface="Wingdings"/>
              </a:rPr>
              <a:t>rise in imports increases global supply of euros</a:t>
            </a:r>
          </a:p>
          <a:p>
            <a:pPr marL="914400" lvl="1" indent="-514350">
              <a:buFont typeface="Symbol" charset="2"/>
              <a:buChar char="-"/>
            </a:pPr>
            <a:r>
              <a:rPr lang="en-US" dirty="0" smtClean="0">
                <a:sym typeface="Wingdings"/>
              </a:rPr>
              <a:t>euro depreciates</a:t>
            </a:r>
          </a:p>
          <a:p>
            <a:pPr marL="914400" lvl="1" indent="-514350">
              <a:buFont typeface="Symbol" charset="2"/>
              <a:buChar char="-"/>
            </a:pPr>
            <a:r>
              <a:rPr lang="en-US" dirty="0" smtClean="0">
                <a:sym typeface="Wingdings"/>
              </a:rPr>
              <a:t>more exports and less imports</a:t>
            </a:r>
          </a:p>
          <a:p>
            <a:pPr marL="914400" lvl="1" indent="-514350">
              <a:buFont typeface="Wingdings" charset="2"/>
              <a:buChar char="Ø"/>
            </a:pPr>
            <a:r>
              <a:rPr lang="en-US" dirty="0" smtClean="0">
                <a:sym typeface="Wingdings"/>
              </a:rPr>
              <a:t>depreciation of the euro narrows the trade deficit</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45</a:t>
            </a:fld>
            <a:endParaRPr lang="de-DE"/>
          </a:p>
        </p:txBody>
      </p:sp>
    </p:spTree>
    <p:extLst>
      <p:ext uri="{BB962C8B-B14F-4D97-AF65-F5344CB8AC3E}">
        <p14:creationId xmlns:p14="http://schemas.microsoft.com/office/powerpoint/2010/main" val="130367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Monetary policy</a:t>
            </a:r>
            <a:endParaRPr lang="en-US" dirty="0"/>
          </a:p>
        </p:txBody>
      </p:sp>
      <p:sp>
        <p:nvSpPr>
          <p:cNvPr id="3" name="Inhaltsplatzhalter 2"/>
          <p:cNvSpPr>
            <a:spLocks noGrp="1"/>
          </p:cNvSpPr>
          <p:nvPr>
            <p:ph idx="1"/>
          </p:nvPr>
        </p:nvSpPr>
        <p:spPr>
          <a:xfrm>
            <a:off x="323528" y="1124744"/>
            <a:ext cx="8363272" cy="4886971"/>
          </a:xfrm>
        </p:spPr>
        <p:txBody>
          <a:bodyPr/>
          <a:lstStyle/>
          <a:p>
            <a:pPr lvl="0"/>
            <a:r>
              <a:rPr lang="en-US" dirty="0"/>
              <a:t>In an open economy, monetary policy is more effective in changing aggregate demand, because, unlike fiscal policy, its global effects unambiguously reinforce the domestic </a:t>
            </a:r>
            <a:r>
              <a:rPr lang="en-US" dirty="0" smtClean="0"/>
              <a:t>policy</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46</a:t>
            </a:fld>
            <a:endParaRPr lang="de-DE"/>
          </a:p>
        </p:txBody>
      </p:sp>
      <p:grpSp>
        <p:nvGrpSpPr>
          <p:cNvPr id="22" name="Gruppierung 21"/>
          <p:cNvGrpSpPr/>
          <p:nvPr/>
        </p:nvGrpSpPr>
        <p:grpSpPr>
          <a:xfrm>
            <a:off x="323528" y="3317159"/>
            <a:ext cx="7924800" cy="2862084"/>
            <a:chOff x="609600" y="1981200"/>
            <a:chExt cx="7924800" cy="2862084"/>
          </a:xfrm>
        </p:grpSpPr>
        <p:sp>
          <p:nvSpPr>
            <p:cNvPr id="6" name="TextBox 2"/>
            <p:cNvSpPr txBox="1"/>
            <p:nvPr/>
          </p:nvSpPr>
          <p:spPr>
            <a:xfrm>
              <a:off x="609600" y="1981200"/>
              <a:ext cx="1447800" cy="923330"/>
            </a:xfrm>
            <a:prstGeom prst="rect">
              <a:avLst/>
            </a:prstGeom>
            <a:noFill/>
            <a:ln w="28575">
              <a:solidFill>
                <a:schemeClr val="tx1"/>
              </a:solidFill>
            </a:ln>
          </p:spPr>
          <p:txBody>
            <a:bodyPr wrap="square" rtlCol="0">
              <a:spAutoFit/>
            </a:bodyPr>
            <a:lstStyle/>
            <a:p>
              <a:r>
                <a:rPr lang="en-US" dirty="0" smtClean="0">
                  <a:cs typeface="Arial" pitchFamily="34" charset="0"/>
                </a:rPr>
                <a:t>Expansionary monetary policy</a:t>
              </a:r>
              <a:endParaRPr lang="en-US" dirty="0">
                <a:cs typeface="Arial" pitchFamily="34" charset="0"/>
              </a:endParaRPr>
            </a:p>
          </p:txBody>
        </p:sp>
        <p:sp>
          <p:nvSpPr>
            <p:cNvPr id="7" name="TextBox 3"/>
            <p:cNvSpPr txBox="1"/>
            <p:nvPr/>
          </p:nvSpPr>
          <p:spPr>
            <a:xfrm>
              <a:off x="2438400" y="1981200"/>
              <a:ext cx="1295400" cy="923330"/>
            </a:xfrm>
            <a:prstGeom prst="rect">
              <a:avLst/>
            </a:prstGeom>
            <a:noFill/>
            <a:ln w="28575">
              <a:solidFill>
                <a:schemeClr val="tx1"/>
              </a:solidFill>
            </a:ln>
          </p:spPr>
          <p:txBody>
            <a:bodyPr wrap="square" rtlCol="0">
              <a:spAutoFit/>
            </a:bodyPr>
            <a:lstStyle/>
            <a:p>
              <a:r>
                <a:rPr lang="en-US" dirty="0" smtClean="0">
                  <a:cs typeface="Arial" pitchFamily="34" charset="0"/>
                </a:rPr>
                <a:t>Lowers interest rates</a:t>
              </a:r>
              <a:endParaRPr lang="en-US" dirty="0">
                <a:cs typeface="Arial" pitchFamily="34" charset="0"/>
              </a:endParaRPr>
            </a:p>
          </p:txBody>
        </p:sp>
        <p:sp>
          <p:nvSpPr>
            <p:cNvPr id="8" name="TextBox 4"/>
            <p:cNvSpPr txBox="1"/>
            <p:nvPr/>
          </p:nvSpPr>
          <p:spPr>
            <a:xfrm>
              <a:off x="4038600" y="1981200"/>
              <a:ext cx="1295400" cy="923330"/>
            </a:xfrm>
            <a:prstGeom prst="rect">
              <a:avLst/>
            </a:prstGeom>
            <a:noFill/>
            <a:ln w="28575">
              <a:solidFill>
                <a:schemeClr val="tx1"/>
              </a:solidFill>
            </a:ln>
          </p:spPr>
          <p:txBody>
            <a:bodyPr wrap="square" rtlCol="0">
              <a:spAutoFit/>
            </a:bodyPr>
            <a:lstStyle/>
            <a:p>
              <a:r>
                <a:rPr lang="en-US" dirty="0" smtClean="0">
                  <a:cs typeface="Arial" pitchFamily="34" charset="0"/>
                </a:rPr>
                <a:t>Investment is encouraged</a:t>
              </a:r>
              <a:endParaRPr lang="en-US" dirty="0">
                <a:cs typeface="Arial" pitchFamily="34" charset="0"/>
              </a:endParaRPr>
            </a:p>
          </p:txBody>
        </p:sp>
        <p:sp>
          <p:nvSpPr>
            <p:cNvPr id="9" name="TextBox 5"/>
            <p:cNvSpPr txBox="1"/>
            <p:nvPr/>
          </p:nvSpPr>
          <p:spPr>
            <a:xfrm>
              <a:off x="5638800" y="1991380"/>
              <a:ext cx="1295400" cy="923330"/>
            </a:xfrm>
            <a:prstGeom prst="rect">
              <a:avLst/>
            </a:prstGeom>
            <a:noFill/>
            <a:ln w="28575">
              <a:solidFill>
                <a:schemeClr val="tx1"/>
              </a:solidFill>
            </a:ln>
          </p:spPr>
          <p:txBody>
            <a:bodyPr wrap="square" rtlCol="0">
              <a:spAutoFit/>
            </a:bodyPr>
            <a:lstStyle/>
            <a:p>
              <a:r>
                <a:rPr lang="en-US" dirty="0" smtClean="0">
                  <a:cs typeface="Arial" pitchFamily="34" charset="0"/>
                </a:rPr>
                <a:t>Aggregate expenditure rises</a:t>
              </a:r>
              <a:endParaRPr lang="en-US" dirty="0">
                <a:cs typeface="Arial" pitchFamily="34" charset="0"/>
              </a:endParaRPr>
            </a:p>
          </p:txBody>
        </p:sp>
        <p:sp>
          <p:nvSpPr>
            <p:cNvPr id="10" name="TextBox 6"/>
            <p:cNvSpPr txBox="1"/>
            <p:nvPr/>
          </p:nvSpPr>
          <p:spPr>
            <a:xfrm>
              <a:off x="7239000" y="1981200"/>
              <a:ext cx="1295400" cy="646331"/>
            </a:xfrm>
            <a:prstGeom prst="rect">
              <a:avLst/>
            </a:prstGeom>
            <a:noFill/>
            <a:ln w="28575">
              <a:solidFill>
                <a:schemeClr val="tx1"/>
              </a:solidFill>
            </a:ln>
          </p:spPr>
          <p:txBody>
            <a:bodyPr wrap="square" rtlCol="0">
              <a:spAutoFit/>
            </a:bodyPr>
            <a:lstStyle/>
            <a:p>
              <a:r>
                <a:rPr lang="en-US" dirty="0" smtClean="0">
                  <a:cs typeface="Arial" pitchFamily="34" charset="0"/>
                </a:rPr>
                <a:t>Equilibrium GDP rises</a:t>
              </a:r>
              <a:endParaRPr lang="en-US" dirty="0">
                <a:cs typeface="Arial" pitchFamily="34" charset="0"/>
              </a:endParaRPr>
            </a:p>
          </p:txBody>
        </p:sp>
        <p:sp>
          <p:nvSpPr>
            <p:cNvPr id="11" name="TextBox 7"/>
            <p:cNvSpPr txBox="1"/>
            <p:nvPr/>
          </p:nvSpPr>
          <p:spPr>
            <a:xfrm>
              <a:off x="2286000" y="3365956"/>
              <a:ext cx="1371600" cy="923330"/>
            </a:xfrm>
            <a:prstGeom prst="rect">
              <a:avLst/>
            </a:prstGeom>
            <a:solidFill>
              <a:schemeClr val="bg1">
                <a:lumMod val="85000"/>
              </a:schemeClr>
            </a:solidFill>
            <a:ln w="28575">
              <a:solidFill>
                <a:schemeClr val="tx1"/>
              </a:solidFill>
            </a:ln>
          </p:spPr>
          <p:txBody>
            <a:bodyPr wrap="square" rtlCol="0">
              <a:spAutoFit/>
            </a:bodyPr>
            <a:lstStyle/>
            <a:p>
              <a:r>
                <a:rPr lang="en-US" dirty="0" smtClean="0">
                  <a:cs typeface="Arial" pitchFamily="34" charset="0"/>
                </a:rPr>
                <a:t>Reduces capital inflows</a:t>
              </a:r>
              <a:endParaRPr lang="en-US" dirty="0">
                <a:cs typeface="Arial" pitchFamily="34" charset="0"/>
              </a:endParaRPr>
            </a:p>
          </p:txBody>
        </p:sp>
        <p:sp>
          <p:nvSpPr>
            <p:cNvPr id="12" name="TextBox 8"/>
            <p:cNvSpPr txBox="1"/>
            <p:nvPr/>
          </p:nvSpPr>
          <p:spPr>
            <a:xfrm>
              <a:off x="4038600" y="3365956"/>
              <a:ext cx="1447800" cy="1477328"/>
            </a:xfrm>
            <a:prstGeom prst="rect">
              <a:avLst/>
            </a:prstGeom>
            <a:solidFill>
              <a:schemeClr val="bg1">
                <a:lumMod val="85000"/>
              </a:schemeClr>
            </a:solidFill>
            <a:ln w="28575">
              <a:solidFill>
                <a:schemeClr val="tx1"/>
              </a:solidFill>
            </a:ln>
          </p:spPr>
          <p:txBody>
            <a:bodyPr wrap="square" rtlCol="0">
              <a:spAutoFit/>
            </a:bodyPr>
            <a:lstStyle/>
            <a:p>
              <a:r>
                <a:rPr lang="en-US" dirty="0" smtClean="0">
                  <a:cs typeface="Arial" pitchFamily="34" charset="0"/>
                </a:rPr>
                <a:t>Reduces demand for dollars, leading to depreciation</a:t>
              </a:r>
              <a:endParaRPr lang="en-US" dirty="0">
                <a:cs typeface="Arial" pitchFamily="34" charset="0"/>
              </a:endParaRPr>
            </a:p>
          </p:txBody>
        </p:sp>
        <p:sp>
          <p:nvSpPr>
            <p:cNvPr id="13" name="TextBox 9"/>
            <p:cNvSpPr txBox="1"/>
            <p:nvPr/>
          </p:nvSpPr>
          <p:spPr>
            <a:xfrm>
              <a:off x="5791200" y="3384893"/>
              <a:ext cx="1600200" cy="1200329"/>
            </a:xfrm>
            <a:prstGeom prst="rect">
              <a:avLst/>
            </a:prstGeom>
            <a:solidFill>
              <a:schemeClr val="bg1">
                <a:lumMod val="85000"/>
              </a:schemeClr>
            </a:solidFill>
            <a:ln w="28575">
              <a:solidFill>
                <a:schemeClr val="tx1"/>
              </a:solidFill>
            </a:ln>
          </p:spPr>
          <p:txBody>
            <a:bodyPr wrap="square" rtlCol="0">
              <a:spAutoFit/>
            </a:bodyPr>
            <a:lstStyle/>
            <a:p>
              <a:r>
                <a:rPr lang="en-US" dirty="0" smtClean="0">
                  <a:cs typeface="Arial" pitchFamily="34" charset="0"/>
                </a:rPr>
                <a:t>Reduces imports and increases exports</a:t>
              </a:r>
              <a:endParaRPr lang="en-US" dirty="0">
                <a:cs typeface="Arial" pitchFamily="34" charset="0"/>
              </a:endParaRPr>
            </a:p>
          </p:txBody>
        </p:sp>
        <p:cxnSp>
          <p:nvCxnSpPr>
            <p:cNvPr id="14" name="Straight Arrow Connector 11"/>
            <p:cNvCxnSpPr>
              <a:stCxn id="6" idx="3"/>
              <a:endCxn id="7" idx="1"/>
            </p:cNvCxnSpPr>
            <p:nvPr/>
          </p:nvCxnSpPr>
          <p:spPr>
            <a:xfrm>
              <a:off x="2057400" y="2442865"/>
              <a:ext cx="381000" cy="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2"/>
            <p:cNvCxnSpPr>
              <a:stCxn id="7" idx="3"/>
              <a:endCxn id="8" idx="1"/>
            </p:cNvCxnSpPr>
            <p:nvPr/>
          </p:nvCxnSpPr>
          <p:spPr>
            <a:xfrm>
              <a:off x="3733800" y="2442865"/>
              <a:ext cx="304800" cy="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971800" y="2914710"/>
              <a:ext cx="0" cy="40136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22"/>
            <p:cNvCxnSpPr/>
            <p:nvPr/>
          </p:nvCxnSpPr>
          <p:spPr>
            <a:xfrm flipV="1">
              <a:off x="3657600" y="3657600"/>
              <a:ext cx="304800" cy="1315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32"/>
            <p:cNvCxnSpPr>
              <a:endCxn id="10" idx="1"/>
            </p:cNvCxnSpPr>
            <p:nvPr/>
          </p:nvCxnSpPr>
          <p:spPr>
            <a:xfrm>
              <a:off x="6934200" y="2304366"/>
              <a:ext cx="304800" cy="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9"/>
            <p:cNvCxnSpPr/>
            <p:nvPr/>
          </p:nvCxnSpPr>
          <p:spPr>
            <a:xfrm flipV="1">
              <a:off x="6400800" y="2914710"/>
              <a:ext cx="0" cy="40136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30"/>
            <p:cNvCxnSpPr/>
            <p:nvPr/>
          </p:nvCxnSpPr>
          <p:spPr>
            <a:xfrm flipV="1">
              <a:off x="5486400" y="3911600"/>
              <a:ext cx="304800" cy="1315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147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Managed</a:t>
            </a:r>
            <a:r>
              <a:rPr lang="de-DE" dirty="0"/>
              <a:t> </a:t>
            </a:r>
            <a:r>
              <a:rPr lang="de-DE" dirty="0" smtClean="0"/>
              <a:t>versus flexible </a:t>
            </a:r>
            <a:r>
              <a:rPr lang="de-DE" dirty="0" err="1" smtClean="0"/>
              <a:t>foreign</a:t>
            </a:r>
            <a:r>
              <a:rPr lang="de-DE" dirty="0" smtClean="0"/>
              <a:t> </a:t>
            </a:r>
            <a:r>
              <a:rPr lang="de-DE" dirty="0" err="1" smtClean="0"/>
              <a:t>exchange</a:t>
            </a:r>
            <a:r>
              <a:rPr lang="de-DE" dirty="0" smtClean="0"/>
              <a:t> </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47</a:t>
            </a:fld>
            <a:endParaRPr lang="de-DE"/>
          </a:p>
        </p:txBody>
      </p:sp>
      <p:cxnSp>
        <p:nvCxnSpPr>
          <p:cNvPr id="7" name="Gerade Verbindung mit Pfeil 6"/>
          <p:cNvCxnSpPr/>
          <p:nvPr/>
        </p:nvCxnSpPr>
        <p:spPr>
          <a:xfrm flipV="1">
            <a:off x="660400" y="2421467"/>
            <a:ext cx="7907867" cy="1"/>
          </a:xfrm>
          <a:prstGeom prst="straightConnector1">
            <a:avLst/>
          </a:prstGeom>
          <a:ln>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9" name="Textfeld 8"/>
          <p:cNvSpPr txBox="1"/>
          <p:nvPr/>
        </p:nvSpPr>
        <p:spPr>
          <a:xfrm>
            <a:off x="660400" y="1604202"/>
            <a:ext cx="2302933" cy="830997"/>
          </a:xfrm>
          <a:prstGeom prst="rect">
            <a:avLst/>
          </a:prstGeom>
          <a:noFill/>
        </p:spPr>
        <p:txBody>
          <a:bodyPr wrap="square" rtlCol="0">
            <a:spAutoFit/>
          </a:bodyPr>
          <a:lstStyle/>
          <a:p>
            <a:r>
              <a:rPr lang="en-US" sz="2400" dirty="0" smtClean="0"/>
              <a:t>flexible (floating) exchange rates</a:t>
            </a:r>
            <a:endParaRPr lang="en-US" sz="2400" dirty="0"/>
          </a:p>
        </p:txBody>
      </p:sp>
      <p:sp>
        <p:nvSpPr>
          <p:cNvPr id="10" name="Textfeld 9"/>
          <p:cNvSpPr txBox="1"/>
          <p:nvPr/>
        </p:nvSpPr>
        <p:spPr>
          <a:xfrm>
            <a:off x="660400" y="2861733"/>
            <a:ext cx="2302933" cy="1938992"/>
          </a:xfrm>
          <a:prstGeom prst="rect">
            <a:avLst/>
          </a:prstGeom>
          <a:noFill/>
        </p:spPr>
        <p:txBody>
          <a:bodyPr wrap="square" rtlCol="0">
            <a:spAutoFit/>
          </a:bodyPr>
          <a:lstStyle/>
          <a:p>
            <a:r>
              <a:rPr lang="en-US" sz="2400" dirty="0" smtClean="0"/>
              <a:t>exchange rates are determined by market forces of supply and demand</a:t>
            </a:r>
            <a:endParaRPr lang="en-US" sz="2400" dirty="0"/>
          </a:p>
        </p:txBody>
      </p:sp>
      <p:sp>
        <p:nvSpPr>
          <p:cNvPr id="11" name="Textfeld 10"/>
          <p:cNvSpPr txBox="1"/>
          <p:nvPr/>
        </p:nvSpPr>
        <p:spPr>
          <a:xfrm>
            <a:off x="7095067" y="1627369"/>
            <a:ext cx="2861733" cy="830997"/>
          </a:xfrm>
          <a:prstGeom prst="rect">
            <a:avLst/>
          </a:prstGeom>
          <a:noFill/>
        </p:spPr>
        <p:txBody>
          <a:bodyPr wrap="square" rtlCol="0">
            <a:spAutoFit/>
          </a:bodyPr>
          <a:lstStyle/>
          <a:p>
            <a:r>
              <a:rPr lang="en-US" sz="2400" dirty="0" smtClean="0"/>
              <a:t>fixed </a:t>
            </a:r>
            <a:br>
              <a:rPr lang="en-US" sz="2400" dirty="0" smtClean="0"/>
            </a:br>
            <a:r>
              <a:rPr lang="en-US" sz="2400" dirty="0" smtClean="0"/>
              <a:t>exchange rates</a:t>
            </a:r>
            <a:endParaRPr lang="en-US" sz="2400" dirty="0"/>
          </a:p>
        </p:txBody>
      </p:sp>
      <p:sp>
        <p:nvSpPr>
          <p:cNvPr id="12" name="Textfeld 11"/>
          <p:cNvSpPr txBox="1"/>
          <p:nvPr/>
        </p:nvSpPr>
        <p:spPr>
          <a:xfrm>
            <a:off x="7095067" y="2861733"/>
            <a:ext cx="1879600" cy="1200328"/>
          </a:xfrm>
          <a:prstGeom prst="rect">
            <a:avLst/>
          </a:prstGeom>
          <a:noFill/>
        </p:spPr>
        <p:txBody>
          <a:bodyPr wrap="square" rtlCol="0">
            <a:spAutoFit/>
          </a:bodyPr>
          <a:lstStyle/>
          <a:p>
            <a:r>
              <a:rPr lang="en-US" sz="2400" dirty="0" smtClean="0"/>
              <a:t>currencies are traded at fixed costs</a:t>
            </a:r>
            <a:endParaRPr lang="en-US" sz="2400" dirty="0"/>
          </a:p>
        </p:txBody>
      </p:sp>
      <p:sp>
        <p:nvSpPr>
          <p:cNvPr id="13" name="Textfeld 12"/>
          <p:cNvSpPr txBox="1"/>
          <p:nvPr/>
        </p:nvSpPr>
        <p:spPr>
          <a:xfrm>
            <a:off x="3843866" y="1587268"/>
            <a:ext cx="2015067" cy="830997"/>
          </a:xfrm>
          <a:prstGeom prst="rect">
            <a:avLst/>
          </a:prstGeom>
          <a:noFill/>
        </p:spPr>
        <p:txBody>
          <a:bodyPr wrap="square" rtlCol="0">
            <a:spAutoFit/>
          </a:bodyPr>
          <a:lstStyle/>
          <a:p>
            <a:r>
              <a:rPr lang="en-US" sz="2400" dirty="0" smtClean="0"/>
              <a:t>exchange rate pegs</a:t>
            </a:r>
            <a:endParaRPr lang="en-US" sz="2400" dirty="0"/>
          </a:p>
        </p:txBody>
      </p:sp>
      <p:sp>
        <p:nvSpPr>
          <p:cNvPr id="14" name="Textfeld 13"/>
          <p:cNvSpPr txBox="1"/>
          <p:nvPr/>
        </p:nvSpPr>
        <p:spPr>
          <a:xfrm>
            <a:off x="3843866" y="2907899"/>
            <a:ext cx="2709334" cy="2308324"/>
          </a:xfrm>
          <a:prstGeom prst="rect">
            <a:avLst/>
          </a:prstGeom>
          <a:noFill/>
        </p:spPr>
        <p:txBody>
          <a:bodyPr wrap="square" rtlCol="0">
            <a:spAutoFit/>
          </a:bodyPr>
          <a:lstStyle/>
          <a:p>
            <a:r>
              <a:rPr lang="en-US" sz="2400" dirty="0" smtClean="0"/>
              <a:t>currency is “pegged” to a particular foreign currency, or by letting “float” within certain bounds</a:t>
            </a:r>
            <a:endParaRPr lang="en-US" sz="2400" dirty="0"/>
          </a:p>
        </p:txBody>
      </p:sp>
    </p:spTree>
    <p:extLst>
      <p:ext uri="{BB962C8B-B14F-4D97-AF65-F5344CB8AC3E}">
        <p14:creationId xmlns:p14="http://schemas.microsoft.com/office/powerpoint/2010/main" val="18633076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Bretton Woods system</a:t>
            </a:r>
            <a:endParaRPr lang="en-US" dirty="0"/>
          </a:p>
        </p:txBody>
      </p:sp>
      <p:sp>
        <p:nvSpPr>
          <p:cNvPr id="3" name="Inhaltsplatzhalter 2"/>
          <p:cNvSpPr>
            <a:spLocks noGrp="1"/>
          </p:cNvSpPr>
          <p:nvPr>
            <p:ph idx="1"/>
          </p:nvPr>
        </p:nvSpPr>
        <p:spPr/>
        <p:txBody>
          <a:bodyPr/>
          <a:lstStyle/>
          <a:p>
            <a:r>
              <a:rPr lang="en-US" dirty="0" smtClean="0"/>
              <a:t>a system of fixed exchange rates</a:t>
            </a:r>
          </a:p>
          <a:p>
            <a:r>
              <a:rPr lang="en-US" dirty="0" smtClean="0"/>
              <a:t>established after World War II; lasting until 1972</a:t>
            </a:r>
          </a:p>
          <a:p>
            <a:r>
              <a:rPr lang="en-US" dirty="0" smtClean="0"/>
              <a:t>countries set a target rate and allowed the fixed rate to fluctuate within this band</a:t>
            </a:r>
          </a:p>
          <a:p>
            <a:r>
              <a:rPr lang="en-US" dirty="0" smtClean="0"/>
              <a:t>U.S. dollar official reserve currency and convertible to gold</a:t>
            </a:r>
          </a:p>
          <a:p>
            <a:r>
              <a:rPr lang="en-US" dirty="0" smtClean="0"/>
              <a:t>USA suffered large currency outflows and eliminated gold convertibility and allowed the currency to float</a:t>
            </a:r>
          </a:p>
          <a:p>
            <a:endParaRPr lang="en-US" dirty="0" smtClean="0"/>
          </a:p>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48</a:t>
            </a:fld>
            <a:endParaRPr lang="de-DE"/>
          </a:p>
        </p:txBody>
      </p:sp>
    </p:spTree>
    <p:extLst>
      <p:ext uri="{BB962C8B-B14F-4D97-AF65-F5344CB8AC3E}">
        <p14:creationId xmlns:p14="http://schemas.microsoft.com/office/powerpoint/2010/main" val="224102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How does a country keep its exchange rate fixed, or within bounds?</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capital controls</a:t>
            </a:r>
          </a:p>
          <a:p>
            <a:pPr marL="914400" lvl="1" indent="-514350"/>
            <a:r>
              <a:rPr lang="en-US" dirty="0" smtClean="0"/>
              <a:t>only allowing highly regulated transactions</a:t>
            </a:r>
          </a:p>
          <a:p>
            <a:pPr marL="514350" indent="-514350">
              <a:buFont typeface="+mj-lt"/>
              <a:buAutoNum type="arabicPeriod"/>
            </a:pPr>
            <a:r>
              <a:rPr lang="en-US" dirty="0" smtClean="0"/>
              <a:t>foreign exchange market intervention</a:t>
            </a:r>
          </a:p>
          <a:p>
            <a:pPr marL="914400" lvl="1" indent="-514350"/>
            <a:r>
              <a:rPr lang="en-US" dirty="0" smtClean="0"/>
              <a:t>an action by central banks to buy or sell foreign exchange reserves in order to keep exchange rates at desired levels</a:t>
            </a:r>
          </a:p>
          <a:p>
            <a:pPr marL="514350" indent="-514350"/>
            <a:endParaRPr lang="en-US" dirty="0" smtClean="0"/>
          </a:p>
          <a:p>
            <a:pPr marL="914400" lvl="1" indent="-514350"/>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49</a:t>
            </a:fld>
            <a:endParaRPr lang="de-DE"/>
          </a:p>
        </p:txBody>
      </p:sp>
    </p:spTree>
    <p:extLst>
      <p:ext uri="{BB962C8B-B14F-4D97-AF65-F5344CB8AC3E}">
        <p14:creationId xmlns:p14="http://schemas.microsoft.com/office/powerpoint/2010/main" val="270344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14.8 Foreign </a:t>
            </a:r>
            <a:r>
              <a:rPr lang="en-US" dirty="0" smtClean="0"/>
              <a:t>exchange intervention</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50</a:t>
            </a:fld>
            <a:endParaRPr lang="de-DE"/>
          </a:p>
        </p:txBody>
      </p:sp>
      <p:grpSp>
        <p:nvGrpSpPr>
          <p:cNvPr id="25" name="Gruppierung 24"/>
          <p:cNvGrpSpPr>
            <a:grpSpLocks/>
          </p:cNvGrpSpPr>
          <p:nvPr/>
        </p:nvGrpSpPr>
        <p:grpSpPr>
          <a:xfrm>
            <a:off x="638231" y="1916739"/>
            <a:ext cx="8184138" cy="4571998"/>
            <a:chOff x="308902" y="762000"/>
            <a:chExt cx="8835098" cy="5186065"/>
          </a:xfrm>
        </p:grpSpPr>
        <p:sp>
          <p:nvSpPr>
            <p:cNvPr id="6" name="AutoShape 24"/>
            <p:cNvSpPr>
              <a:spLocks noChangeArrowheads="1"/>
            </p:cNvSpPr>
            <p:nvPr/>
          </p:nvSpPr>
          <p:spPr bwMode="auto">
            <a:xfrm>
              <a:off x="4876800" y="2971800"/>
              <a:ext cx="1143000" cy="533400"/>
            </a:xfrm>
            <a:prstGeom prst="rightArrow">
              <a:avLst>
                <a:gd name="adj1" fmla="val 50000"/>
                <a:gd name="adj2" fmla="val 53571"/>
              </a:avLst>
            </a:prstGeom>
            <a:gradFill rotWithShape="1">
              <a:gsLst>
                <a:gs pos="0">
                  <a:srgbClr val="5E9EFF"/>
                </a:gs>
                <a:gs pos="39999">
                  <a:srgbClr val="85C2FF"/>
                </a:gs>
                <a:gs pos="70000">
                  <a:srgbClr val="C4D6EB"/>
                </a:gs>
                <a:gs pos="100000">
                  <a:srgbClr val="FFEBFA"/>
                </a:gs>
              </a:gsLst>
              <a:lin ang="0" scaled="0"/>
            </a:gradFill>
            <a:ln w="9525">
              <a:solidFill>
                <a:schemeClr val="tx2"/>
              </a:solidFill>
              <a:miter lim="800000"/>
              <a:headEnd/>
              <a:tailEnd/>
            </a:ln>
          </p:spPr>
          <p:txBody>
            <a:bodyPr wrap="none" anchor="ctr"/>
            <a:lstStyle/>
            <a:p>
              <a:endParaRPr lang="en-US">
                <a:cs typeface="Arial" pitchFamily="34" charset="0"/>
              </a:endParaRPr>
            </a:p>
          </p:txBody>
        </p:sp>
        <p:sp>
          <p:nvSpPr>
            <p:cNvPr id="7" name="Line 21"/>
            <p:cNvSpPr>
              <a:spLocks noChangeShapeType="1"/>
            </p:cNvSpPr>
            <p:nvPr/>
          </p:nvSpPr>
          <p:spPr bwMode="auto">
            <a:xfrm>
              <a:off x="1447800" y="2286000"/>
              <a:ext cx="3276600" cy="0"/>
            </a:xfrm>
            <a:prstGeom prst="line">
              <a:avLst/>
            </a:prstGeom>
            <a:noFill/>
            <a:ln w="127000">
              <a:solidFill>
                <a:schemeClr val="accent1">
                  <a:lumMod val="40000"/>
                  <a:lumOff val="60000"/>
                </a:schemeClr>
              </a:solidFill>
              <a:round/>
              <a:headEnd/>
              <a:tailEnd/>
            </a:ln>
          </p:spPr>
          <p:txBody>
            <a:bodyPr/>
            <a:lstStyle/>
            <a:p>
              <a:endParaRPr lang="en-US">
                <a:cs typeface="Arial" pitchFamily="34" charset="0"/>
              </a:endParaRPr>
            </a:p>
          </p:txBody>
        </p:sp>
        <p:sp>
          <p:nvSpPr>
            <p:cNvPr id="8" name="Line 4"/>
            <p:cNvSpPr>
              <a:spLocks noChangeShapeType="1"/>
            </p:cNvSpPr>
            <p:nvPr/>
          </p:nvSpPr>
          <p:spPr bwMode="auto">
            <a:xfrm>
              <a:off x="1447800" y="762000"/>
              <a:ext cx="0" cy="4648200"/>
            </a:xfrm>
            <a:prstGeom prst="line">
              <a:avLst/>
            </a:prstGeom>
            <a:noFill/>
            <a:ln w="38100">
              <a:solidFill>
                <a:schemeClr val="tx1"/>
              </a:solidFill>
              <a:round/>
              <a:headEnd/>
              <a:tailEnd/>
            </a:ln>
          </p:spPr>
          <p:txBody>
            <a:bodyPr/>
            <a:lstStyle/>
            <a:p>
              <a:endParaRPr lang="en-US" dirty="0">
                <a:cs typeface="Arial" pitchFamily="34" charset="0"/>
              </a:endParaRPr>
            </a:p>
          </p:txBody>
        </p:sp>
        <p:sp>
          <p:nvSpPr>
            <p:cNvPr id="9" name="Line 5"/>
            <p:cNvSpPr>
              <a:spLocks noChangeShapeType="1"/>
            </p:cNvSpPr>
            <p:nvPr/>
          </p:nvSpPr>
          <p:spPr bwMode="auto">
            <a:xfrm>
              <a:off x="1447800" y="5410200"/>
              <a:ext cx="4800600" cy="0"/>
            </a:xfrm>
            <a:prstGeom prst="line">
              <a:avLst/>
            </a:prstGeom>
            <a:noFill/>
            <a:ln w="38100">
              <a:solidFill>
                <a:schemeClr val="tx1"/>
              </a:solidFill>
              <a:round/>
              <a:headEnd/>
              <a:tailEnd/>
            </a:ln>
          </p:spPr>
          <p:txBody>
            <a:bodyPr/>
            <a:lstStyle/>
            <a:p>
              <a:endParaRPr lang="en-US">
                <a:cs typeface="Arial" pitchFamily="34" charset="0"/>
              </a:endParaRPr>
            </a:p>
          </p:txBody>
        </p:sp>
        <p:sp>
          <p:nvSpPr>
            <p:cNvPr id="10" name="Text Box 6"/>
            <p:cNvSpPr txBox="1">
              <a:spLocks noChangeArrowheads="1"/>
            </p:cNvSpPr>
            <p:nvPr/>
          </p:nvSpPr>
          <p:spPr bwMode="auto">
            <a:xfrm>
              <a:off x="2094861" y="5486400"/>
              <a:ext cx="5411477" cy="461665"/>
            </a:xfrm>
            <a:prstGeom prst="rect">
              <a:avLst/>
            </a:prstGeom>
            <a:noFill/>
            <a:ln w="9525">
              <a:noFill/>
              <a:miter lim="800000"/>
              <a:headEnd/>
              <a:tailEnd/>
            </a:ln>
          </p:spPr>
          <p:txBody>
            <a:bodyPr wrap="square">
              <a:spAutoFit/>
            </a:bodyPr>
            <a:lstStyle/>
            <a:p>
              <a:pPr>
                <a:spcBef>
                  <a:spcPct val="50000"/>
                </a:spcBef>
              </a:pPr>
              <a:r>
                <a:rPr lang="en-US" sz="2400" b="1" dirty="0">
                  <a:cs typeface="Arial" pitchFamily="34" charset="0"/>
                </a:rPr>
                <a:t>Quantity of the Domestic Currency</a:t>
              </a:r>
            </a:p>
          </p:txBody>
        </p:sp>
        <p:sp>
          <p:nvSpPr>
            <p:cNvPr id="11" name="Text Box 7"/>
            <p:cNvSpPr txBox="1">
              <a:spLocks noChangeArrowheads="1"/>
            </p:cNvSpPr>
            <p:nvPr/>
          </p:nvSpPr>
          <p:spPr bwMode="auto">
            <a:xfrm rot="16200000">
              <a:off x="-1728208" y="2872134"/>
              <a:ext cx="4805186" cy="730965"/>
            </a:xfrm>
            <a:prstGeom prst="rect">
              <a:avLst/>
            </a:prstGeom>
            <a:noFill/>
            <a:ln w="9525">
              <a:noFill/>
              <a:miter lim="800000"/>
              <a:headEnd/>
              <a:tailEnd/>
            </a:ln>
          </p:spPr>
          <p:txBody>
            <a:bodyPr wrap="square">
              <a:spAutoFit/>
            </a:bodyPr>
            <a:lstStyle/>
            <a:p>
              <a:pPr algn="ctr">
                <a:lnSpc>
                  <a:spcPct val="50000"/>
                </a:lnSpc>
                <a:spcBef>
                  <a:spcPct val="50000"/>
                </a:spcBef>
              </a:pPr>
              <a:r>
                <a:rPr lang="en-US" sz="2400" b="1" dirty="0">
                  <a:cs typeface="Arial" pitchFamily="34" charset="0"/>
                </a:rPr>
                <a:t>Units of Foreign Exchange</a:t>
              </a:r>
            </a:p>
            <a:p>
              <a:pPr algn="ctr">
                <a:lnSpc>
                  <a:spcPct val="50000"/>
                </a:lnSpc>
                <a:spcBef>
                  <a:spcPct val="50000"/>
                </a:spcBef>
              </a:pPr>
              <a:r>
                <a:rPr lang="en-US" sz="2400" b="1" dirty="0">
                  <a:cs typeface="Arial" pitchFamily="34" charset="0"/>
                </a:rPr>
                <a:t> Per Unit of Domestic Currency</a:t>
              </a:r>
            </a:p>
          </p:txBody>
        </p:sp>
        <p:sp>
          <p:nvSpPr>
            <p:cNvPr id="12" name="Line 8"/>
            <p:cNvSpPr>
              <a:spLocks noChangeShapeType="1"/>
            </p:cNvSpPr>
            <p:nvPr/>
          </p:nvSpPr>
          <p:spPr bwMode="auto">
            <a:xfrm>
              <a:off x="1828800" y="1905000"/>
              <a:ext cx="3962400" cy="2286000"/>
            </a:xfrm>
            <a:prstGeom prst="line">
              <a:avLst/>
            </a:prstGeom>
            <a:noFill/>
            <a:ln w="63500">
              <a:solidFill>
                <a:schemeClr val="tx1"/>
              </a:solidFill>
              <a:prstDash val="solid"/>
              <a:round/>
              <a:headEnd/>
              <a:tailEnd/>
            </a:ln>
          </p:spPr>
          <p:txBody>
            <a:bodyPr/>
            <a:lstStyle/>
            <a:p>
              <a:endParaRPr lang="en-US">
                <a:cs typeface="Arial" pitchFamily="34" charset="0"/>
              </a:endParaRPr>
            </a:p>
          </p:txBody>
        </p:sp>
        <p:sp>
          <p:nvSpPr>
            <p:cNvPr id="13" name="Line 9"/>
            <p:cNvSpPr>
              <a:spLocks noChangeShapeType="1"/>
            </p:cNvSpPr>
            <p:nvPr/>
          </p:nvSpPr>
          <p:spPr bwMode="auto">
            <a:xfrm flipV="1">
              <a:off x="1981200" y="1676400"/>
              <a:ext cx="3581400" cy="2743200"/>
            </a:xfrm>
            <a:prstGeom prst="line">
              <a:avLst/>
            </a:prstGeom>
            <a:noFill/>
            <a:ln w="63500">
              <a:solidFill>
                <a:schemeClr val="tx1"/>
              </a:solidFill>
              <a:prstDash val="solid"/>
              <a:round/>
              <a:headEnd/>
              <a:tailEnd/>
            </a:ln>
          </p:spPr>
          <p:txBody>
            <a:bodyPr/>
            <a:lstStyle/>
            <a:p>
              <a:endParaRPr lang="en-US">
                <a:cs typeface="Arial" pitchFamily="34" charset="0"/>
              </a:endParaRPr>
            </a:p>
          </p:txBody>
        </p:sp>
        <p:sp>
          <p:nvSpPr>
            <p:cNvPr id="14" name="Oval 10"/>
            <p:cNvSpPr>
              <a:spLocks noChangeArrowheads="1"/>
            </p:cNvSpPr>
            <p:nvPr/>
          </p:nvSpPr>
          <p:spPr bwMode="auto">
            <a:xfrm>
              <a:off x="3733800" y="2971800"/>
              <a:ext cx="152400" cy="152400"/>
            </a:xfrm>
            <a:prstGeom prst="ellipse">
              <a:avLst/>
            </a:prstGeom>
            <a:solidFill>
              <a:schemeClr val="tx1"/>
            </a:solidFill>
            <a:ln w="9525">
              <a:solidFill>
                <a:schemeClr val="tx1"/>
              </a:solidFill>
              <a:round/>
              <a:headEnd/>
              <a:tailEnd/>
            </a:ln>
          </p:spPr>
          <p:txBody>
            <a:bodyPr wrap="none" anchor="ctr"/>
            <a:lstStyle/>
            <a:p>
              <a:endParaRPr lang="en-US">
                <a:cs typeface="Arial" pitchFamily="34" charset="0"/>
              </a:endParaRPr>
            </a:p>
          </p:txBody>
        </p:sp>
        <p:sp>
          <p:nvSpPr>
            <p:cNvPr id="15" name="Text Box 12"/>
            <p:cNvSpPr txBox="1">
              <a:spLocks noChangeArrowheads="1"/>
            </p:cNvSpPr>
            <p:nvPr/>
          </p:nvSpPr>
          <p:spPr bwMode="auto">
            <a:xfrm>
              <a:off x="5791200" y="4038600"/>
              <a:ext cx="1447800" cy="584776"/>
            </a:xfrm>
            <a:prstGeom prst="rect">
              <a:avLst/>
            </a:prstGeom>
            <a:noFill/>
            <a:ln w="9525">
              <a:noFill/>
              <a:miter lim="800000"/>
              <a:headEnd/>
              <a:tailEnd/>
            </a:ln>
          </p:spPr>
          <p:txBody>
            <a:bodyPr>
              <a:spAutoFit/>
            </a:bodyPr>
            <a:lstStyle/>
            <a:p>
              <a:pPr>
                <a:spcBef>
                  <a:spcPct val="50000"/>
                </a:spcBef>
              </a:pPr>
              <a:r>
                <a:rPr lang="en-US" sz="3200" dirty="0" err="1">
                  <a:cs typeface="Arial" pitchFamily="34" charset="0"/>
                </a:rPr>
                <a:t>D</a:t>
              </a:r>
              <a:r>
                <a:rPr lang="en-US" sz="3200" baseline="-25000" dirty="0" err="1">
                  <a:cs typeface="Arial" pitchFamily="34" charset="0"/>
                </a:rPr>
                <a:t>market</a:t>
              </a:r>
              <a:endParaRPr lang="en-US" sz="3200" baseline="-25000" dirty="0">
                <a:cs typeface="Arial" pitchFamily="34" charset="0"/>
              </a:endParaRPr>
            </a:p>
          </p:txBody>
        </p:sp>
        <p:sp>
          <p:nvSpPr>
            <p:cNvPr id="16" name="Line 14"/>
            <p:cNvSpPr>
              <a:spLocks noChangeShapeType="1"/>
            </p:cNvSpPr>
            <p:nvPr/>
          </p:nvSpPr>
          <p:spPr bwMode="auto">
            <a:xfrm>
              <a:off x="4800600" y="2362200"/>
              <a:ext cx="0" cy="30480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7" name="Line 15"/>
            <p:cNvSpPr>
              <a:spLocks noChangeShapeType="1"/>
            </p:cNvSpPr>
            <p:nvPr/>
          </p:nvSpPr>
          <p:spPr bwMode="auto">
            <a:xfrm flipH="1">
              <a:off x="1447800" y="2286000"/>
              <a:ext cx="9906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8" name="Text Box 16"/>
            <p:cNvSpPr txBox="1">
              <a:spLocks noChangeArrowheads="1"/>
            </p:cNvSpPr>
            <p:nvPr/>
          </p:nvSpPr>
          <p:spPr bwMode="auto">
            <a:xfrm>
              <a:off x="990600" y="2057400"/>
              <a:ext cx="609600" cy="457200"/>
            </a:xfrm>
            <a:prstGeom prst="rect">
              <a:avLst/>
            </a:prstGeom>
            <a:noFill/>
            <a:ln w="9525">
              <a:noFill/>
              <a:miter lim="800000"/>
              <a:headEnd/>
              <a:tailEnd/>
            </a:ln>
          </p:spPr>
          <p:txBody>
            <a:bodyPr>
              <a:spAutoFit/>
            </a:bodyPr>
            <a:lstStyle/>
            <a:p>
              <a:pPr>
                <a:spcBef>
                  <a:spcPct val="50000"/>
                </a:spcBef>
              </a:pPr>
              <a:r>
                <a:rPr lang="en-US" sz="2400">
                  <a:cs typeface="Arial" pitchFamily="34" charset="0"/>
                </a:rPr>
                <a:t>e*</a:t>
              </a:r>
            </a:p>
          </p:txBody>
        </p:sp>
        <p:sp>
          <p:nvSpPr>
            <p:cNvPr id="19" name="Text Box 17"/>
            <p:cNvSpPr txBox="1">
              <a:spLocks noChangeArrowheads="1"/>
            </p:cNvSpPr>
            <p:nvPr/>
          </p:nvSpPr>
          <p:spPr bwMode="auto">
            <a:xfrm>
              <a:off x="5562600" y="1371600"/>
              <a:ext cx="1447800" cy="584776"/>
            </a:xfrm>
            <a:prstGeom prst="rect">
              <a:avLst/>
            </a:prstGeom>
            <a:noFill/>
            <a:ln w="9525">
              <a:noFill/>
              <a:miter lim="800000"/>
              <a:headEnd/>
              <a:tailEnd/>
            </a:ln>
          </p:spPr>
          <p:txBody>
            <a:bodyPr>
              <a:spAutoFit/>
            </a:bodyPr>
            <a:lstStyle/>
            <a:p>
              <a:pPr>
                <a:spcBef>
                  <a:spcPct val="50000"/>
                </a:spcBef>
              </a:pPr>
              <a:r>
                <a:rPr lang="en-US" sz="3200" dirty="0" err="1">
                  <a:cs typeface="Arial" pitchFamily="34" charset="0"/>
                </a:rPr>
                <a:t>S</a:t>
              </a:r>
              <a:r>
                <a:rPr lang="en-US" sz="3200" baseline="-25000" dirty="0" err="1">
                  <a:cs typeface="Arial" pitchFamily="34" charset="0"/>
                </a:rPr>
                <a:t>market</a:t>
              </a:r>
              <a:endParaRPr lang="en-US" sz="3200" baseline="-25000" dirty="0">
                <a:cs typeface="Arial" pitchFamily="34" charset="0"/>
              </a:endParaRPr>
            </a:p>
          </p:txBody>
        </p:sp>
        <p:sp>
          <p:nvSpPr>
            <p:cNvPr id="20" name="Line 18"/>
            <p:cNvSpPr>
              <a:spLocks noChangeShapeType="1"/>
            </p:cNvSpPr>
            <p:nvPr/>
          </p:nvSpPr>
          <p:spPr bwMode="auto">
            <a:xfrm>
              <a:off x="2971800" y="1219200"/>
              <a:ext cx="3429000" cy="1981200"/>
            </a:xfrm>
            <a:prstGeom prst="line">
              <a:avLst/>
            </a:prstGeom>
            <a:noFill/>
            <a:ln w="63500">
              <a:solidFill>
                <a:schemeClr val="tx2"/>
              </a:solidFill>
              <a:prstDash val="solid"/>
              <a:round/>
              <a:headEnd/>
              <a:tailEnd/>
            </a:ln>
          </p:spPr>
          <p:txBody>
            <a:bodyPr/>
            <a:lstStyle/>
            <a:p>
              <a:endParaRPr lang="en-US">
                <a:cs typeface="Arial" pitchFamily="34" charset="0"/>
              </a:endParaRPr>
            </a:p>
          </p:txBody>
        </p:sp>
        <p:sp>
          <p:nvSpPr>
            <p:cNvPr id="21" name="Text Box 19"/>
            <p:cNvSpPr txBox="1">
              <a:spLocks noChangeArrowheads="1"/>
            </p:cNvSpPr>
            <p:nvPr/>
          </p:nvSpPr>
          <p:spPr bwMode="auto">
            <a:xfrm>
              <a:off x="6477000" y="2895600"/>
              <a:ext cx="2667000" cy="584776"/>
            </a:xfrm>
            <a:prstGeom prst="rect">
              <a:avLst/>
            </a:prstGeom>
            <a:noFill/>
            <a:ln w="9525">
              <a:noFill/>
              <a:miter lim="800000"/>
              <a:headEnd/>
              <a:tailEnd/>
            </a:ln>
          </p:spPr>
          <p:txBody>
            <a:bodyPr wrap="square">
              <a:spAutoFit/>
            </a:bodyPr>
            <a:lstStyle/>
            <a:p>
              <a:pPr>
                <a:spcBef>
                  <a:spcPct val="50000"/>
                </a:spcBef>
              </a:pPr>
              <a:r>
                <a:rPr lang="en-US" sz="3200" dirty="0" err="1">
                  <a:cs typeface="Arial" pitchFamily="34" charset="0"/>
                </a:rPr>
                <a:t>D</a:t>
              </a:r>
              <a:r>
                <a:rPr lang="en-US" sz="3200" baseline="-25000" dirty="0" err="1">
                  <a:cs typeface="Arial" pitchFamily="34" charset="0"/>
                </a:rPr>
                <a:t>with</a:t>
              </a:r>
              <a:r>
                <a:rPr lang="en-US" sz="3200" baseline="-25000" dirty="0">
                  <a:cs typeface="Arial" pitchFamily="34" charset="0"/>
                </a:rPr>
                <a:t> intervention</a:t>
              </a:r>
            </a:p>
          </p:txBody>
        </p:sp>
        <p:sp>
          <p:nvSpPr>
            <p:cNvPr id="22" name="Line 20"/>
            <p:cNvSpPr>
              <a:spLocks noChangeShapeType="1"/>
            </p:cNvSpPr>
            <p:nvPr/>
          </p:nvSpPr>
          <p:spPr bwMode="auto">
            <a:xfrm flipH="1">
              <a:off x="2438400" y="2286000"/>
              <a:ext cx="2286000" cy="0"/>
            </a:xfrm>
            <a:prstGeom prst="line">
              <a:avLst/>
            </a:prstGeom>
            <a:noFill/>
            <a:ln w="38100">
              <a:solidFill>
                <a:schemeClr val="tx1"/>
              </a:solidFill>
              <a:round/>
              <a:headEnd/>
              <a:tailEnd/>
            </a:ln>
          </p:spPr>
          <p:txBody>
            <a:bodyPr/>
            <a:lstStyle/>
            <a:p>
              <a:endParaRPr lang="en-US">
                <a:cs typeface="Arial" pitchFamily="34" charset="0"/>
              </a:endParaRPr>
            </a:p>
          </p:txBody>
        </p:sp>
        <p:sp>
          <p:nvSpPr>
            <p:cNvPr id="23" name="Text Box 22"/>
            <p:cNvSpPr txBox="1">
              <a:spLocks noChangeArrowheads="1"/>
            </p:cNvSpPr>
            <p:nvPr/>
          </p:nvSpPr>
          <p:spPr bwMode="auto">
            <a:xfrm>
              <a:off x="2362200" y="1676400"/>
              <a:ext cx="1447800" cy="523220"/>
            </a:xfrm>
            <a:prstGeom prst="rect">
              <a:avLst/>
            </a:prstGeom>
            <a:noFill/>
            <a:ln w="9525">
              <a:noFill/>
              <a:miter lim="800000"/>
              <a:headEnd/>
              <a:tailEnd/>
            </a:ln>
          </p:spPr>
          <p:txBody>
            <a:bodyPr>
              <a:spAutoFit/>
            </a:bodyPr>
            <a:lstStyle/>
            <a:p>
              <a:pPr>
                <a:spcBef>
                  <a:spcPct val="50000"/>
                </a:spcBef>
              </a:pPr>
              <a:r>
                <a:rPr lang="en-US" sz="2800" dirty="0">
                  <a:cs typeface="Arial" pitchFamily="34" charset="0"/>
                </a:rPr>
                <a:t>surplus</a:t>
              </a:r>
              <a:endParaRPr lang="en-US" sz="2800" baseline="-25000" dirty="0">
                <a:cs typeface="Arial" pitchFamily="34" charset="0"/>
              </a:endParaRPr>
            </a:p>
          </p:txBody>
        </p:sp>
        <p:cxnSp>
          <p:nvCxnSpPr>
            <p:cNvPr id="24" name="Straight Connector 19"/>
            <p:cNvCxnSpPr>
              <a:stCxn id="23" idx="2"/>
            </p:cNvCxnSpPr>
            <p:nvPr/>
          </p:nvCxnSpPr>
          <p:spPr>
            <a:xfrm>
              <a:off x="3086100" y="2199620"/>
              <a:ext cx="266700" cy="101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Textfeld 2"/>
          <p:cNvSpPr txBox="1"/>
          <p:nvPr/>
        </p:nvSpPr>
        <p:spPr>
          <a:xfrm>
            <a:off x="506369" y="987087"/>
            <a:ext cx="8315999" cy="1200329"/>
          </a:xfrm>
          <a:prstGeom prst="rect">
            <a:avLst/>
          </a:prstGeom>
          <a:noFill/>
        </p:spPr>
        <p:txBody>
          <a:bodyPr wrap="square" rtlCol="0">
            <a:spAutoFit/>
          </a:bodyPr>
          <a:lstStyle/>
          <a:p>
            <a:pPr marL="285750" indent="-285750">
              <a:buFont typeface="Wingdings" charset="2"/>
              <a:buChar char="ü"/>
            </a:pPr>
            <a:r>
              <a:rPr lang="en-US" dirty="0"/>
              <a:t>In order to keep the exchange rate at the target level e*, the central bank has to buy up the surplus of domestic currency, using in payment its reserves of foreign exchange.</a:t>
            </a:r>
            <a:endParaRPr lang="de-DE" dirty="0"/>
          </a:p>
          <a:p>
            <a:endParaRPr lang="en-US" dirty="0"/>
          </a:p>
        </p:txBody>
      </p:sp>
    </p:spTree>
    <p:extLst>
      <p:ext uri="{BB962C8B-B14F-4D97-AF65-F5344CB8AC3E}">
        <p14:creationId xmlns:p14="http://schemas.microsoft.com/office/powerpoint/2010/main" val="75215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 balance-of-payment crisis</a:t>
            </a:r>
            <a:endParaRPr lang="en-US" dirty="0"/>
          </a:p>
        </p:txBody>
      </p:sp>
      <p:sp>
        <p:nvSpPr>
          <p:cNvPr id="3" name="Inhaltsplatzhalter 2"/>
          <p:cNvSpPr>
            <a:spLocks noGrp="1"/>
          </p:cNvSpPr>
          <p:nvPr>
            <p:ph idx="1"/>
          </p:nvPr>
        </p:nvSpPr>
        <p:spPr/>
        <p:txBody>
          <a:bodyPr/>
          <a:lstStyle/>
          <a:p>
            <a:r>
              <a:rPr lang="en-US" dirty="0" smtClean="0"/>
              <a:t>when a country gets precariously close to running out of foreign exchange and is therefore unable to purchase imports or service its existing debt</a:t>
            </a:r>
          </a:p>
          <a:p>
            <a:r>
              <a:rPr lang="en-US" dirty="0" smtClean="0"/>
              <a:t>if the country runs out of foreign exchange, it is unable to support the currency and be forced to devalue</a:t>
            </a:r>
          </a:p>
          <a:p>
            <a:pPr marL="457200" lvl="1" indent="0">
              <a:buNone/>
            </a:pP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51</a:t>
            </a:fld>
            <a:endParaRPr lang="de-DE"/>
          </a:p>
        </p:txBody>
      </p:sp>
    </p:spTree>
    <p:extLst>
      <p:ext uri="{BB962C8B-B14F-4D97-AF65-F5344CB8AC3E}">
        <p14:creationId xmlns:p14="http://schemas.microsoft.com/office/powerpoint/2010/main" val="235426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Is devaluation a bad thing?</a:t>
            </a:r>
            <a:endParaRPr lang="en-US" dirty="0"/>
          </a:p>
        </p:txBody>
      </p:sp>
      <p:sp>
        <p:nvSpPr>
          <p:cNvPr id="3" name="Inhaltsplatzhalter 2"/>
          <p:cNvSpPr>
            <a:spLocks noGrp="1"/>
          </p:cNvSpPr>
          <p:nvPr>
            <p:ph idx="1"/>
          </p:nvPr>
        </p:nvSpPr>
        <p:spPr/>
        <p:txBody>
          <a:bodyPr/>
          <a:lstStyle/>
          <a:p>
            <a:r>
              <a:rPr lang="en-US" dirty="0" smtClean="0"/>
              <a:t>good for exporters </a:t>
            </a:r>
            <a:r>
              <a:rPr lang="en-US" dirty="0" smtClean="0">
                <a:sym typeface="Wingdings"/>
              </a:rPr>
              <a:t> country’s goods become cheaper abroad</a:t>
            </a:r>
          </a:p>
          <a:p>
            <a:r>
              <a:rPr lang="en-US" dirty="0" smtClean="0">
                <a:sym typeface="Wingdings"/>
              </a:rPr>
              <a:t>imports are more expensive</a:t>
            </a:r>
          </a:p>
          <a:p>
            <a:r>
              <a:rPr lang="en-US" dirty="0" smtClean="0">
                <a:sym typeface="Wingdings"/>
              </a:rPr>
              <a:t>if debt is denominated in foreign currency, a depreciation increases the value of this debt in local currency and might push the lenders into default</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52</a:t>
            </a:fld>
            <a:endParaRPr lang="de-DE"/>
          </a:p>
        </p:txBody>
      </p:sp>
    </p:spTree>
    <p:extLst>
      <p:ext uri="{BB962C8B-B14F-4D97-AF65-F5344CB8AC3E}">
        <p14:creationId xmlns:p14="http://schemas.microsoft.com/office/powerpoint/2010/main" val="73772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Exchange rate manipulation and complications with fixed exchange rates</a:t>
            </a:r>
            <a:endParaRPr lang="en-US" dirty="0"/>
          </a:p>
        </p:txBody>
      </p:sp>
      <p:sp>
        <p:nvSpPr>
          <p:cNvPr id="3" name="Inhaltsplatzhalter 2"/>
          <p:cNvSpPr>
            <a:spLocks noGrp="1"/>
          </p:cNvSpPr>
          <p:nvPr>
            <p:ph idx="1"/>
          </p:nvPr>
        </p:nvSpPr>
        <p:spPr/>
        <p:txBody>
          <a:bodyPr/>
          <a:lstStyle/>
          <a:p>
            <a:r>
              <a:rPr lang="en-US" dirty="0" smtClean="0"/>
              <a:t>a country can keep its exchange rate lower than market forces would dictate</a:t>
            </a:r>
          </a:p>
          <a:p>
            <a:pPr lvl="1"/>
            <a:r>
              <a:rPr lang="en-US" dirty="0" smtClean="0"/>
              <a:t>by creating domestic currency and selling it on international financial markets</a:t>
            </a:r>
          </a:p>
          <a:p>
            <a:r>
              <a:rPr lang="en-US" dirty="0" smtClean="0"/>
              <a:t>fixed exchange rates make it difficult to conduct independent monetary policy</a:t>
            </a:r>
          </a:p>
          <a:p>
            <a:pPr lvl="1"/>
            <a:r>
              <a:rPr lang="en-US" dirty="0" smtClean="0"/>
              <a:t>the central bank cannot control the domestic interest rate if funds are allowed to move freely into and out of the country</a:t>
            </a:r>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53</a:t>
            </a:fld>
            <a:endParaRPr lang="de-DE"/>
          </a:p>
        </p:txBody>
      </p:sp>
    </p:spTree>
    <p:extLst>
      <p:ext uri="{BB962C8B-B14F-4D97-AF65-F5344CB8AC3E}">
        <p14:creationId xmlns:p14="http://schemas.microsoft.com/office/powerpoint/2010/main" val="418758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International Financial Institutions</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572303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International financial institutions</a:t>
            </a:r>
            <a:endParaRPr lang="en-US" dirty="0"/>
          </a:p>
        </p:txBody>
      </p:sp>
      <p:sp>
        <p:nvSpPr>
          <p:cNvPr id="3" name="Inhaltsplatzhalter 2"/>
          <p:cNvSpPr>
            <a:spLocks noGrp="1"/>
          </p:cNvSpPr>
          <p:nvPr>
            <p:ph idx="1"/>
          </p:nvPr>
        </p:nvSpPr>
        <p:spPr/>
        <p:txBody>
          <a:bodyPr/>
          <a:lstStyle/>
          <a:p>
            <a:r>
              <a:rPr lang="en-US" dirty="0" smtClean="0"/>
              <a:t>World Bank: an international agency charged with promoting economic development through loans and other programs</a:t>
            </a:r>
          </a:p>
          <a:p>
            <a:r>
              <a:rPr lang="en-US" dirty="0" smtClean="0"/>
              <a:t>International Monetary Fund (IMF): an international agency charged with overseeing international finance, including exchange rates, international payments, and balance-of-payments management</a:t>
            </a:r>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55</a:t>
            </a:fld>
            <a:endParaRPr lang="de-DE"/>
          </a:p>
        </p:txBody>
      </p:sp>
    </p:spTree>
    <p:extLst>
      <p:ext uri="{BB962C8B-B14F-4D97-AF65-F5344CB8AC3E}">
        <p14:creationId xmlns:p14="http://schemas.microsoft.com/office/powerpoint/2010/main" val="144943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Washington consensus</a:t>
            </a:r>
            <a:endParaRPr lang="en-US" dirty="0"/>
          </a:p>
        </p:txBody>
      </p:sp>
      <p:sp>
        <p:nvSpPr>
          <p:cNvPr id="3" name="Inhaltsplatzhalter 2"/>
          <p:cNvSpPr>
            <a:spLocks noGrp="1"/>
          </p:cNvSpPr>
          <p:nvPr>
            <p:ph idx="1"/>
          </p:nvPr>
        </p:nvSpPr>
        <p:spPr/>
        <p:txBody>
          <a:bodyPr/>
          <a:lstStyle/>
          <a:p>
            <a:r>
              <a:rPr lang="en-US" dirty="0" smtClean="0"/>
              <a:t>policy prescriptions of the 1980s and 1990s used by the IMF and the World Bank</a:t>
            </a:r>
          </a:p>
          <a:p>
            <a:r>
              <a:rPr lang="en-US" dirty="0" smtClean="0"/>
              <a:t>goal of helping developing countries to avoid crisis and maintain stability</a:t>
            </a:r>
          </a:p>
          <a:p>
            <a:r>
              <a:rPr lang="en-US" dirty="0" smtClean="0"/>
              <a:t>“one-size-fits-all” application</a:t>
            </a:r>
          </a:p>
          <a:p>
            <a:pPr lvl="1"/>
            <a:r>
              <a:rPr lang="en-US" dirty="0" smtClean="0"/>
              <a:t>trade liberalization</a:t>
            </a:r>
          </a:p>
          <a:p>
            <a:pPr lvl="1"/>
            <a:r>
              <a:rPr lang="en-US" dirty="0" smtClean="0"/>
              <a:t>privatization</a:t>
            </a:r>
          </a:p>
          <a:p>
            <a:pPr lvl="1"/>
            <a:r>
              <a:rPr lang="en-US" dirty="0" smtClean="0"/>
              <a:t>deregulation</a:t>
            </a:r>
          </a:p>
          <a:p>
            <a:pPr lvl="1"/>
            <a:r>
              <a:rPr lang="en-US" dirty="0" smtClean="0"/>
              <a:t>small government</a:t>
            </a:r>
          </a:p>
          <a:p>
            <a:pPr lvl="2"/>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56</a:t>
            </a:fld>
            <a:endParaRPr lang="de-DE"/>
          </a:p>
        </p:txBody>
      </p:sp>
    </p:spTree>
    <p:extLst>
      <p:ext uri="{BB962C8B-B14F-4D97-AF65-F5344CB8AC3E}">
        <p14:creationId xmlns:p14="http://schemas.microsoft.com/office/powerpoint/2010/main" val="36670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a:t>
            </a:r>
            <a:endParaRPr lang="en-US" dirty="0"/>
          </a:p>
        </p:txBody>
      </p:sp>
      <p:sp>
        <p:nvSpPr>
          <p:cNvPr id="3" name="Inhaltsplatzhalter 2"/>
          <p:cNvSpPr>
            <a:spLocks noGrp="1"/>
          </p:cNvSpPr>
          <p:nvPr>
            <p:ph idx="1"/>
          </p:nvPr>
        </p:nvSpPr>
        <p:spPr/>
        <p:txBody>
          <a:bodyPr/>
          <a:lstStyle/>
          <a:p>
            <a:r>
              <a:rPr lang="en-US" dirty="0" smtClean="0"/>
              <a:t>governments can control the degree of openness through trade bans, trade quotas, tariffs and nontariff barriers to trade</a:t>
            </a:r>
          </a:p>
          <a:p>
            <a:r>
              <a:rPr lang="en-US" dirty="0"/>
              <a:t>w</a:t>
            </a:r>
            <a:r>
              <a:rPr lang="en-US" dirty="0" smtClean="0"/>
              <a:t>ithin </a:t>
            </a:r>
            <a:r>
              <a:rPr lang="en-US" dirty="0"/>
              <a:t>the European Union, there are no tariffs, no quotas, no trade subsidies, no capital controls, and no migration </a:t>
            </a:r>
            <a:r>
              <a:rPr lang="en-US" dirty="0" smtClean="0"/>
              <a:t>controls</a:t>
            </a:r>
            <a:endParaRPr lang="en-US" dirty="0"/>
          </a:p>
          <a:p>
            <a:r>
              <a:rPr lang="en-US" dirty="0"/>
              <a:t>i</a:t>
            </a:r>
            <a:r>
              <a:rPr lang="en-US" dirty="0" smtClean="0"/>
              <a:t>n </a:t>
            </a:r>
            <a:r>
              <a:rPr lang="en-US" dirty="0"/>
              <a:t>all EU countries, trade with other countries of the trading bloc is more important than with any other country of the world. In many cases, more than half of the trade is conducted within the </a:t>
            </a:r>
            <a:r>
              <a:rPr lang="en-US" dirty="0" smtClean="0"/>
              <a:t>EU </a:t>
            </a:r>
            <a:endParaRPr lang="en-US" dirty="0"/>
          </a:p>
          <a:p>
            <a:endParaRPr lang="en-US" dirty="0" smtClean="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57</a:t>
            </a:fld>
            <a:endParaRPr lang="de-DE"/>
          </a:p>
        </p:txBody>
      </p:sp>
    </p:spTree>
    <p:extLst>
      <p:ext uri="{BB962C8B-B14F-4D97-AF65-F5344CB8AC3E}">
        <p14:creationId xmlns:p14="http://schemas.microsoft.com/office/powerpoint/2010/main" val="72981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What to take </a:t>
            </a:r>
            <a:r>
              <a:rPr lang="en-US" dirty="0" smtClean="0"/>
              <a:t>home (II)</a:t>
            </a:r>
            <a:endParaRPr lang="en-US" dirty="0"/>
          </a:p>
        </p:txBody>
      </p:sp>
      <p:sp>
        <p:nvSpPr>
          <p:cNvPr id="3" name="Inhaltsplatzhalter 2"/>
          <p:cNvSpPr>
            <a:spLocks noGrp="1"/>
          </p:cNvSpPr>
          <p:nvPr>
            <p:ph idx="1"/>
          </p:nvPr>
        </p:nvSpPr>
        <p:spPr/>
        <p:txBody>
          <a:bodyPr>
            <a:normAutofit fontScale="92500" lnSpcReduction="10000"/>
          </a:bodyPr>
          <a:lstStyle/>
          <a:p>
            <a:r>
              <a:rPr lang="de-DE" dirty="0" err="1"/>
              <a:t>t</a:t>
            </a:r>
            <a:r>
              <a:rPr lang="de-DE" dirty="0" err="1" smtClean="0"/>
              <a:t>he</a:t>
            </a:r>
            <a:r>
              <a:rPr lang="de-DE" dirty="0" smtClean="0"/>
              <a:t> </a:t>
            </a:r>
            <a:r>
              <a:rPr lang="de-DE" dirty="0"/>
              <a:t>total </a:t>
            </a:r>
            <a:r>
              <a:rPr lang="de-DE" dirty="0" err="1"/>
              <a:t>of</a:t>
            </a:r>
            <a:r>
              <a:rPr lang="de-DE" dirty="0"/>
              <a:t> </a:t>
            </a:r>
            <a:r>
              <a:rPr lang="de-DE" dirty="0" err="1"/>
              <a:t>imports</a:t>
            </a:r>
            <a:r>
              <a:rPr lang="de-DE" dirty="0"/>
              <a:t>, </a:t>
            </a:r>
            <a:r>
              <a:rPr lang="de-DE" dirty="0" err="1"/>
              <a:t>exports</a:t>
            </a:r>
            <a:r>
              <a:rPr lang="de-DE" dirty="0"/>
              <a:t>, </a:t>
            </a:r>
            <a:r>
              <a:rPr lang="de-DE" dirty="0" err="1"/>
              <a:t>and</a:t>
            </a:r>
            <a:r>
              <a:rPr lang="de-DE" dirty="0"/>
              <a:t> </a:t>
            </a:r>
            <a:r>
              <a:rPr lang="de-DE" dirty="0" err="1"/>
              <a:t>income</a:t>
            </a:r>
            <a:r>
              <a:rPr lang="de-DE" dirty="0"/>
              <a:t> </a:t>
            </a:r>
            <a:r>
              <a:rPr lang="de-DE" dirty="0" err="1"/>
              <a:t>flows</a:t>
            </a:r>
            <a:r>
              <a:rPr lang="de-DE" dirty="0"/>
              <a:t> </a:t>
            </a:r>
            <a:r>
              <a:rPr lang="de-DE" dirty="0" err="1"/>
              <a:t>from</a:t>
            </a:r>
            <a:r>
              <a:rPr lang="de-DE" dirty="0"/>
              <a:t> </a:t>
            </a:r>
            <a:r>
              <a:rPr lang="de-DE" dirty="0" err="1"/>
              <a:t>abroad</a:t>
            </a:r>
            <a:r>
              <a:rPr lang="de-DE" dirty="0"/>
              <a:t> </a:t>
            </a:r>
            <a:r>
              <a:rPr lang="de-DE" dirty="0" err="1"/>
              <a:t>is</a:t>
            </a:r>
            <a:r>
              <a:rPr lang="de-DE" dirty="0"/>
              <a:t> </a:t>
            </a:r>
            <a:r>
              <a:rPr lang="de-DE" dirty="0" err="1"/>
              <a:t>summarized</a:t>
            </a:r>
            <a:r>
              <a:rPr lang="de-DE" dirty="0"/>
              <a:t> in </a:t>
            </a:r>
            <a:r>
              <a:rPr lang="de-DE" dirty="0" err="1"/>
              <a:t>the</a:t>
            </a:r>
            <a:r>
              <a:rPr lang="de-DE" dirty="0"/>
              <a:t> </a:t>
            </a:r>
            <a:r>
              <a:rPr lang="de-DE" dirty="0" err="1"/>
              <a:t>current</a:t>
            </a:r>
            <a:r>
              <a:rPr lang="de-DE" dirty="0"/>
              <a:t> </a:t>
            </a:r>
            <a:r>
              <a:rPr lang="de-DE" dirty="0" err="1" smtClean="0"/>
              <a:t>account</a:t>
            </a:r>
            <a:endParaRPr lang="de-DE" dirty="0"/>
          </a:p>
          <a:p>
            <a:r>
              <a:rPr lang="en-US" dirty="0"/>
              <a:t>i</a:t>
            </a:r>
            <a:r>
              <a:rPr lang="en-US" dirty="0" smtClean="0"/>
              <a:t>n </a:t>
            </a:r>
            <a:r>
              <a:rPr lang="en-US" dirty="0"/>
              <a:t>an open economy, a country can borrow from, or lend to, the foreign </a:t>
            </a:r>
            <a:r>
              <a:rPr lang="en-US" dirty="0" smtClean="0"/>
              <a:t>sector</a:t>
            </a:r>
          </a:p>
          <a:p>
            <a:pPr lvl="0"/>
            <a:r>
              <a:rPr lang="en-US" dirty="0" smtClean="0"/>
              <a:t>the </a:t>
            </a:r>
            <a:r>
              <a:rPr lang="en-US" dirty="0"/>
              <a:t>e</a:t>
            </a:r>
            <a:r>
              <a:rPr lang="en-US" dirty="0" smtClean="0"/>
              <a:t>xchange rate is </a:t>
            </a:r>
            <a:r>
              <a:rPr lang="en-US" dirty="0"/>
              <a:t>the number of units of one currency that can be exchanged for a unit of another </a:t>
            </a:r>
            <a:r>
              <a:rPr lang="en-US" dirty="0" smtClean="0"/>
              <a:t>currency</a:t>
            </a:r>
          </a:p>
          <a:p>
            <a:r>
              <a:rPr lang="en-US" dirty="0" smtClean="0"/>
              <a:t>the balance </a:t>
            </a:r>
            <a:r>
              <a:rPr lang="en-US" dirty="0"/>
              <a:t>of payments (BOP) </a:t>
            </a:r>
            <a:r>
              <a:rPr lang="en-US" dirty="0" smtClean="0"/>
              <a:t>account is </a:t>
            </a:r>
            <a:r>
              <a:rPr lang="en-US" dirty="0"/>
              <a:t>the national account that tracks inflows and outflows arising from international trade, earnings, transfers, and transactions in </a:t>
            </a:r>
            <a:r>
              <a:rPr lang="en-US" dirty="0" smtClean="0"/>
              <a:t>assets</a:t>
            </a:r>
          </a:p>
          <a:p>
            <a:r>
              <a:rPr lang="en-US" dirty="0" smtClean="0"/>
              <a:t>exchange rate regimes range from fixed regimes at one end and floating (fully flexible)</a:t>
            </a:r>
          </a:p>
          <a:p>
            <a:endParaRPr lang="de-DE" dirty="0"/>
          </a:p>
          <a:p>
            <a:pPr lvl="0"/>
            <a:endParaRPr lang="de-DE" b="1" dirty="0"/>
          </a:p>
          <a:p>
            <a:endParaRPr lang="en-US" dirty="0"/>
          </a:p>
        </p:txBody>
      </p:sp>
      <p:sp>
        <p:nvSpPr>
          <p:cNvPr id="4" name="Fußzeilenplatzhalter 3"/>
          <p:cNvSpPr>
            <a:spLocks noGrp="1"/>
          </p:cNvSpPr>
          <p:nvPr>
            <p:ph type="ftr" sz="quarter" idx="11"/>
          </p:nvPr>
        </p:nvSpPr>
        <p:spPr/>
        <p:txBody>
          <a:bodyPr/>
          <a:lstStyle/>
          <a:p>
            <a:r>
              <a:rPr lang="de-DE" smtClean="0"/>
              <a:t>Chapter 14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58</a:t>
            </a:fld>
            <a:endParaRPr lang="de-DE"/>
          </a:p>
        </p:txBody>
      </p:sp>
    </p:spTree>
    <p:extLst>
      <p:ext uri="{BB962C8B-B14F-4D97-AF65-F5344CB8AC3E}">
        <p14:creationId xmlns:p14="http://schemas.microsoft.com/office/powerpoint/2010/main" val="335337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croeconomics in Context Buch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Macroeconomics in Context Buchvorlage.thmx</Template>
  <TotalTime>0</TotalTime>
  <Words>3108</Words>
  <Application>Microsoft Office PowerPoint</Application>
  <PresentationFormat>Bildschirmpräsentation (4:3)</PresentationFormat>
  <Paragraphs>513</Paragraphs>
  <Slides>58</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58</vt:i4>
      </vt:variant>
    </vt:vector>
  </HeadingPairs>
  <TitlesOfParts>
    <vt:vector size="66" baseType="lpstr">
      <vt:lpstr>Arial</vt:lpstr>
      <vt:lpstr>Calibri</vt:lpstr>
      <vt:lpstr>Cambria</vt:lpstr>
      <vt:lpstr>Courier</vt:lpstr>
      <vt:lpstr>Symbol</vt:lpstr>
      <vt:lpstr>Times New Roman</vt:lpstr>
      <vt:lpstr>Wingdings</vt:lpstr>
      <vt:lpstr>Macroeconomics in Context Buchvorlage</vt:lpstr>
      <vt:lpstr>International Linkages and Economic Policy</vt:lpstr>
      <vt:lpstr>Chapter outline</vt:lpstr>
      <vt:lpstr>Learning goals</vt:lpstr>
      <vt:lpstr>Macroeconomics in a Global Context </vt:lpstr>
      <vt:lpstr>Economic linkages among countries can take many forms </vt:lpstr>
      <vt:lpstr>Institutional environment created by </vt:lpstr>
      <vt:lpstr>How can governments control the degree of openness of an economy?</vt:lpstr>
      <vt:lpstr>Further policy tools: tariffs and non-tariff barriers</vt:lpstr>
      <vt:lpstr>Further policy tools: trade-related subsidies and import substitution</vt:lpstr>
      <vt:lpstr>Governments can also influence international capital transactions</vt:lpstr>
      <vt:lpstr>Trade policy tools: foreign trade zone and migration controls</vt:lpstr>
      <vt:lpstr>The European Union and trade policy</vt:lpstr>
      <vt:lpstr>History of the European Union: 1951 − 1957</vt:lpstr>
      <vt:lpstr>History of the European Union: 1973 − 1986 </vt:lpstr>
      <vt:lpstr>History of the European Union: 1993 − 2013</vt:lpstr>
      <vt:lpstr>Why has trade grown over time?  </vt:lpstr>
      <vt:lpstr>Figure 14.1 Trade expressed as a percentage of production, world and European Union countries, 1960–2014 </vt:lpstr>
      <vt:lpstr>Figure 14.2 Top purchasers of goods from the EU28 and suppliers of goods to the EU28, 2014 </vt:lpstr>
      <vt:lpstr>Figure 14.2 Top purchasers of goods from the EU28 and suppliers of goods to the EU28, 2014 </vt:lpstr>
      <vt:lpstr>Figure 14.3 Share of exports to other EU countries as a share of total exports, 2014 </vt:lpstr>
      <vt:lpstr>The Trade Balance: Completing the Picture </vt:lpstr>
      <vt:lpstr>The current account</vt:lpstr>
      <vt:lpstr>What is the impact of our exports and imports on aggregate demand and GDP?</vt:lpstr>
      <vt:lpstr>Figure 14.4 Leakages and injections in a complete macroeconomic model </vt:lpstr>
      <vt:lpstr>Effects on the multiplier</vt:lpstr>
      <vt:lpstr>Balance between savings, investment, and net borrowing</vt:lpstr>
      <vt:lpstr>International Finance </vt:lpstr>
      <vt:lpstr>Purchasing power parity</vt:lpstr>
      <vt:lpstr>Purchasing power parity adjustments </vt:lpstr>
      <vt:lpstr>Currency exchange rates</vt:lpstr>
      <vt:lpstr>Currency depreciation and appreciation</vt:lpstr>
      <vt:lpstr>Figure 14.5 A foreign exchange market for Euros </vt:lpstr>
      <vt:lpstr>Figure 14.6 A supply shift in a foreign exchange market </vt:lpstr>
      <vt:lpstr>The real exchange rate</vt:lpstr>
      <vt:lpstr>Foreign exchange</vt:lpstr>
      <vt:lpstr>The balance of payments  </vt:lpstr>
      <vt:lpstr>The current and capital account</vt:lpstr>
      <vt:lpstr>Table 14.1 Balance of Payment Accounts, Euro area, 2015, in billion € </vt:lpstr>
      <vt:lpstr>Table 14.1 Balance of payment Accounts, Euro area, 2015, in billion € (cont.)</vt:lpstr>
      <vt:lpstr>Figure 14.7 Current account balance of the euro area, the U.S., and the UK, in percent of GDP, 1997–2015 </vt:lpstr>
      <vt:lpstr>How can a country steadily import more than it exports?</vt:lpstr>
      <vt:lpstr>Macroeconomics in an Open Economy </vt:lpstr>
      <vt:lpstr>Fiscal policy</vt:lpstr>
      <vt:lpstr>A country’s budget balance can influence its trade balance</vt:lpstr>
      <vt:lpstr>A country’s budget balance can influence its trade balance (cont.)</vt:lpstr>
      <vt:lpstr>Monetary policy</vt:lpstr>
      <vt:lpstr>Managed versus flexible foreign exchange  </vt:lpstr>
      <vt:lpstr>Bretton Woods system</vt:lpstr>
      <vt:lpstr>How does a country keep its exchange rate fixed, or within bounds?</vt:lpstr>
      <vt:lpstr>Figure 14.8 Foreign exchange intervention </vt:lpstr>
      <vt:lpstr>A balance-of-payment crisis</vt:lpstr>
      <vt:lpstr>Is devaluation a bad thing?</vt:lpstr>
      <vt:lpstr>Exchange rate manipulation and complications with fixed exchange rates</vt:lpstr>
      <vt:lpstr>International Financial Institutions </vt:lpstr>
      <vt:lpstr>International financial institutions</vt:lpstr>
      <vt:lpstr>Washington consensus</vt:lpstr>
      <vt:lpstr>What to take home (I)</vt:lpstr>
      <vt:lpstr>What to take home (II)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Linkages and Economic Policy</dc:title>
  <dc:creator>Petra</dc:creator>
  <cp:lastModifiedBy>Sebastian Dullien</cp:lastModifiedBy>
  <cp:revision>164</cp:revision>
  <dcterms:created xsi:type="dcterms:W3CDTF">2017-05-24T20:42:04Z</dcterms:created>
  <dcterms:modified xsi:type="dcterms:W3CDTF">2017-08-20T18:48:23Z</dcterms:modified>
</cp:coreProperties>
</file>