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92" r:id="rId2"/>
    <p:sldId id="257" r:id="rId3"/>
    <p:sldId id="265" r:id="rId4"/>
    <p:sldId id="270" r:id="rId5"/>
    <p:sldId id="271" r:id="rId6"/>
    <p:sldId id="272" r:id="rId7"/>
    <p:sldId id="268" r:id="rId8"/>
    <p:sldId id="275" r:id="rId9"/>
    <p:sldId id="276" r:id="rId10"/>
    <p:sldId id="277" r:id="rId11"/>
    <p:sldId id="278" r:id="rId12"/>
    <p:sldId id="279" r:id="rId13"/>
    <p:sldId id="261" r:id="rId14"/>
    <p:sldId id="280" r:id="rId15"/>
    <p:sldId id="281" r:id="rId16"/>
    <p:sldId id="288" r:id="rId17"/>
    <p:sldId id="282" r:id="rId18"/>
    <p:sldId id="283" r:id="rId19"/>
    <p:sldId id="284" r:id="rId20"/>
    <p:sldId id="269" r:id="rId21"/>
    <p:sldId id="285" r:id="rId22"/>
    <p:sldId id="286" r:id="rId23"/>
    <p:sldId id="264" r:id="rId24"/>
    <p:sldId id="262" r:id="rId25"/>
    <p:sldId id="287" r:id="rId26"/>
    <p:sldId id="289" r:id="rId27"/>
    <p:sldId id="290" r:id="rId28"/>
    <p:sldId id="291" r:id="rId29"/>
    <p:sldId id="259" r:id="rId3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581C"/>
    <a:srgbClr val="CB4121"/>
    <a:srgbClr val="5CC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7" autoAdjust="0"/>
  </p:normalViewPr>
  <p:slideViewPr>
    <p:cSldViewPr snapToGrid="0" snapToObjects="1">
      <p:cViewPr varScale="1">
        <p:scale>
          <a:sx n="70" d="100"/>
          <a:sy n="70" d="100"/>
        </p:scale>
        <p:origin x="11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635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Data!$A$8:$A$307</c:f>
              <c:numCache>
                <c:formatCode>General</c:formatCode>
                <c:ptCount val="300"/>
                <c:pt idx="0">
                  <c:v>1890</c:v>
                </c:pt>
                <c:pt idx="1">
                  <c:v>1891</c:v>
                </c:pt>
                <c:pt idx="2">
                  <c:v>1892</c:v>
                </c:pt>
                <c:pt idx="3">
                  <c:v>1893</c:v>
                </c:pt>
                <c:pt idx="4">
                  <c:v>1894</c:v>
                </c:pt>
                <c:pt idx="5">
                  <c:v>1895</c:v>
                </c:pt>
                <c:pt idx="6">
                  <c:v>1896</c:v>
                </c:pt>
                <c:pt idx="7">
                  <c:v>1897</c:v>
                </c:pt>
                <c:pt idx="8">
                  <c:v>1898</c:v>
                </c:pt>
                <c:pt idx="9">
                  <c:v>1899</c:v>
                </c:pt>
                <c:pt idx="10">
                  <c:v>1900</c:v>
                </c:pt>
                <c:pt idx="11">
                  <c:v>1901</c:v>
                </c:pt>
                <c:pt idx="12">
                  <c:v>1902</c:v>
                </c:pt>
                <c:pt idx="13">
                  <c:v>1903</c:v>
                </c:pt>
                <c:pt idx="14">
                  <c:v>1904</c:v>
                </c:pt>
                <c:pt idx="15">
                  <c:v>1905</c:v>
                </c:pt>
                <c:pt idx="16">
                  <c:v>1906</c:v>
                </c:pt>
                <c:pt idx="17">
                  <c:v>1907</c:v>
                </c:pt>
                <c:pt idx="18">
                  <c:v>1908</c:v>
                </c:pt>
                <c:pt idx="19">
                  <c:v>1909</c:v>
                </c:pt>
                <c:pt idx="20">
                  <c:v>1910</c:v>
                </c:pt>
                <c:pt idx="21">
                  <c:v>1911</c:v>
                </c:pt>
                <c:pt idx="22">
                  <c:v>1912</c:v>
                </c:pt>
                <c:pt idx="23">
                  <c:v>1913</c:v>
                </c:pt>
                <c:pt idx="24">
                  <c:v>1914</c:v>
                </c:pt>
                <c:pt idx="25">
                  <c:v>1915</c:v>
                </c:pt>
                <c:pt idx="26">
                  <c:v>1916</c:v>
                </c:pt>
                <c:pt idx="27">
                  <c:v>1917</c:v>
                </c:pt>
                <c:pt idx="28">
                  <c:v>1918</c:v>
                </c:pt>
                <c:pt idx="29">
                  <c:v>1919</c:v>
                </c:pt>
                <c:pt idx="30">
                  <c:v>1920</c:v>
                </c:pt>
                <c:pt idx="31">
                  <c:v>1921</c:v>
                </c:pt>
                <c:pt idx="32">
                  <c:v>1922</c:v>
                </c:pt>
                <c:pt idx="33">
                  <c:v>1923</c:v>
                </c:pt>
                <c:pt idx="34">
                  <c:v>1924</c:v>
                </c:pt>
                <c:pt idx="35">
                  <c:v>1925</c:v>
                </c:pt>
                <c:pt idx="36">
                  <c:v>1926</c:v>
                </c:pt>
                <c:pt idx="37">
                  <c:v>1927</c:v>
                </c:pt>
                <c:pt idx="38">
                  <c:v>1928</c:v>
                </c:pt>
                <c:pt idx="39">
                  <c:v>1929</c:v>
                </c:pt>
                <c:pt idx="40">
                  <c:v>1930</c:v>
                </c:pt>
                <c:pt idx="41">
                  <c:v>1931</c:v>
                </c:pt>
                <c:pt idx="42">
                  <c:v>1932</c:v>
                </c:pt>
                <c:pt idx="43">
                  <c:v>1933</c:v>
                </c:pt>
                <c:pt idx="44">
                  <c:v>1934</c:v>
                </c:pt>
                <c:pt idx="45">
                  <c:v>1935</c:v>
                </c:pt>
                <c:pt idx="46">
                  <c:v>1936</c:v>
                </c:pt>
                <c:pt idx="47">
                  <c:v>1937</c:v>
                </c:pt>
                <c:pt idx="48">
                  <c:v>1938</c:v>
                </c:pt>
                <c:pt idx="49">
                  <c:v>1939</c:v>
                </c:pt>
                <c:pt idx="50">
                  <c:v>1940</c:v>
                </c:pt>
                <c:pt idx="51">
                  <c:v>1941</c:v>
                </c:pt>
                <c:pt idx="52">
                  <c:v>1942</c:v>
                </c:pt>
                <c:pt idx="53">
                  <c:v>1943</c:v>
                </c:pt>
                <c:pt idx="54">
                  <c:v>1944</c:v>
                </c:pt>
                <c:pt idx="55">
                  <c:v>1945</c:v>
                </c:pt>
                <c:pt idx="56">
                  <c:v>1946</c:v>
                </c:pt>
                <c:pt idx="57">
                  <c:v>1947</c:v>
                </c:pt>
                <c:pt idx="58">
                  <c:v>1948</c:v>
                </c:pt>
                <c:pt idx="59">
                  <c:v>1949</c:v>
                </c:pt>
                <c:pt idx="60">
                  <c:v>1950</c:v>
                </c:pt>
                <c:pt idx="61">
                  <c:v>1951</c:v>
                </c:pt>
                <c:pt idx="62">
                  <c:v>1952</c:v>
                </c:pt>
                <c:pt idx="63">
                  <c:v>1953.125</c:v>
                </c:pt>
                <c:pt idx="64">
                  <c:v>1953.375</c:v>
                </c:pt>
                <c:pt idx="65">
                  <c:v>1953.625</c:v>
                </c:pt>
                <c:pt idx="66">
                  <c:v>1953.875</c:v>
                </c:pt>
                <c:pt idx="67">
                  <c:v>1954.125</c:v>
                </c:pt>
                <c:pt idx="68">
                  <c:v>1954.375</c:v>
                </c:pt>
                <c:pt idx="69">
                  <c:v>1954.625</c:v>
                </c:pt>
                <c:pt idx="70">
                  <c:v>1954.875</c:v>
                </c:pt>
                <c:pt idx="71">
                  <c:v>1955.125</c:v>
                </c:pt>
                <c:pt idx="72">
                  <c:v>1955.375</c:v>
                </c:pt>
                <c:pt idx="73">
                  <c:v>1955.625</c:v>
                </c:pt>
                <c:pt idx="74">
                  <c:v>1955.875</c:v>
                </c:pt>
                <c:pt idx="75">
                  <c:v>1956.125</c:v>
                </c:pt>
                <c:pt idx="76">
                  <c:v>1956.375</c:v>
                </c:pt>
                <c:pt idx="77">
                  <c:v>1956.625</c:v>
                </c:pt>
                <c:pt idx="78">
                  <c:v>1956.875</c:v>
                </c:pt>
                <c:pt idx="79">
                  <c:v>1957.125</c:v>
                </c:pt>
                <c:pt idx="80">
                  <c:v>1957.375</c:v>
                </c:pt>
                <c:pt idx="81">
                  <c:v>1957.625</c:v>
                </c:pt>
                <c:pt idx="82">
                  <c:v>1957.875</c:v>
                </c:pt>
                <c:pt idx="83">
                  <c:v>1958.125</c:v>
                </c:pt>
                <c:pt idx="84">
                  <c:v>1958.375</c:v>
                </c:pt>
                <c:pt idx="85">
                  <c:v>1958.625</c:v>
                </c:pt>
                <c:pt idx="86">
                  <c:v>1958.875</c:v>
                </c:pt>
                <c:pt idx="87">
                  <c:v>1959.125</c:v>
                </c:pt>
                <c:pt idx="88">
                  <c:v>1959.375</c:v>
                </c:pt>
                <c:pt idx="89">
                  <c:v>1959.625</c:v>
                </c:pt>
                <c:pt idx="90">
                  <c:v>1959.875</c:v>
                </c:pt>
                <c:pt idx="91">
                  <c:v>1960.125</c:v>
                </c:pt>
                <c:pt idx="92">
                  <c:v>1960.375</c:v>
                </c:pt>
                <c:pt idx="93">
                  <c:v>1960.625</c:v>
                </c:pt>
                <c:pt idx="94">
                  <c:v>1960.875</c:v>
                </c:pt>
                <c:pt idx="95">
                  <c:v>1961.125</c:v>
                </c:pt>
                <c:pt idx="96">
                  <c:v>1961.375</c:v>
                </c:pt>
                <c:pt idx="97">
                  <c:v>1961.625</c:v>
                </c:pt>
                <c:pt idx="98">
                  <c:v>1961.875</c:v>
                </c:pt>
                <c:pt idx="99">
                  <c:v>1962.125</c:v>
                </c:pt>
                <c:pt idx="100">
                  <c:v>1962.375</c:v>
                </c:pt>
                <c:pt idx="101">
                  <c:v>1962.625</c:v>
                </c:pt>
                <c:pt idx="102">
                  <c:v>1962.875</c:v>
                </c:pt>
                <c:pt idx="103">
                  <c:v>1963.125</c:v>
                </c:pt>
                <c:pt idx="104">
                  <c:v>1963.375</c:v>
                </c:pt>
                <c:pt idx="105">
                  <c:v>1963.625</c:v>
                </c:pt>
                <c:pt idx="106">
                  <c:v>1963.875</c:v>
                </c:pt>
                <c:pt idx="107">
                  <c:v>1964.125</c:v>
                </c:pt>
                <c:pt idx="108">
                  <c:v>1964.375</c:v>
                </c:pt>
                <c:pt idx="109">
                  <c:v>1964.625</c:v>
                </c:pt>
                <c:pt idx="110">
                  <c:v>1964.875</c:v>
                </c:pt>
                <c:pt idx="111">
                  <c:v>1965.125</c:v>
                </c:pt>
                <c:pt idx="112">
                  <c:v>1965.375</c:v>
                </c:pt>
                <c:pt idx="113">
                  <c:v>1965.625</c:v>
                </c:pt>
                <c:pt idx="114">
                  <c:v>1965.875</c:v>
                </c:pt>
                <c:pt idx="115">
                  <c:v>1966.125</c:v>
                </c:pt>
                <c:pt idx="116">
                  <c:v>1966.375</c:v>
                </c:pt>
                <c:pt idx="117">
                  <c:v>1966.625</c:v>
                </c:pt>
                <c:pt idx="118">
                  <c:v>1966.875</c:v>
                </c:pt>
                <c:pt idx="119">
                  <c:v>1967.125</c:v>
                </c:pt>
                <c:pt idx="120">
                  <c:v>1967.375</c:v>
                </c:pt>
                <c:pt idx="121">
                  <c:v>1967.625</c:v>
                </c:pt>
                <c:pt idx="122">
                  <c:v>1967.875</c:v>
                </c:pt>
                <c:pt idx="123">
                  <c:v>1968.125</c:v>
                </c:pt>
                <c:pt idx="124">
                  <c:v>1968.375</c:v>
                </c:pt>
                <c:pt idx="125">
                  <c:v>1968.625</c:v>
                </c:pt>
                <c:pt idx="126">
                  <c:v>1968.875</c:v>
                </c:pt>
                <c:pt idx="127">
                  <c:v>1969.125</c:v>
                </c:pt>
                <c:pt idx="128">
                  <c:v>1969.375</c:v>
                </c:pt>
                <c:pt idx="129">
                  <c:v>1969.625</c:v>
                </c:pt>
                <c:pt idx="130">
                  <c:v>1969.875</c:v>
                </c:pt>
                <c:pt idx="131">
                  <c:v>1970.125</c:v>
                </c:pt>
                <c:pt idx="132">
                  <c:v>1970.375</c:v>
                </c:pt>
                <c:pt idx="133">
                  <c:v>1970.625</c:v>
                </c:pt>
                <c:pt idx="134">
                  <c:v>1970.875</c:v>
                </c:pt>
                <c:pt idx="135">
                  <c:v>1971.125</c:v>
                </c:pt>
                <c:pt idx="136">
                  <c:v>1971.375</c:v>
                </c:pt>
                <c:pt idx="137">
                  <c:v>1971.625</c:v>
                </c:pt>
                <c:pt idx="138">
                  <c:v>1971.875</c:v>
                </c:pt>
                <c:pt idx="139">
                  <c:v>1972.125</c:v>
                </c:pt>
                <c:pt idx="140">
                  <c:v>1972.375</c:v>
                </c:pt>
                <c:pt idx="141">
                  <c:v>1972.625</c:v>
                </c:pt>
                <c:pt idx="142">
                  <c:v>1972.875</c:v>
                </c:pt>
                <c:pt idx="143">
                  <c:v>1973.125</c:v>
                </c:pt>
                <c:pt idx="144">
                  <c:v>1973.375</c:v>
                </c:pt>
                <c:pt idx="145">
                  <c:v>1973.625</c:v>
                </c:pt>
                <c:pt idx="146">
                  <c:v>1973.875</c:v>
                </c:pt>
                <c:pt idx="147">
                  <c:v>1974.125</c:v>
                </c:pt>
                <c:pt idx="148">
                  <c:v>1974.375</c:v>
                </c:pt>
                <c:pt idx="149">
                  <c:v>1974.625</c:v>
                </c:pt>
                <c:pt idx="150">
                  <c:v>1974.875</c:v>
                </c:pt>
                <c:pt idx="151">
                  <c:v>1975.125</c:v>
                </c:pt>
                <c:pt idx="152">
                  <c:v>1975.375</c:v>
                </c:pt>
                <c:pt idx="153">
                  <c:v>1975.625</c:v>
                </c:pt>
                <c:pt idx="154">
                  <c:v>1975.875</c:v>
                </c:pt>
                <c:pt idx="155">
                  <c:v>1976.125</c:v>
                </c:pt>
                <c:pt idx="156">
                  <c:v>1976.375</c:v>
                </c:pt>
                <c:pt idx="157">
                  <c:v>1976.625</c:v>
                </c:pt>
                <c:pt idx="158">
                  <c:v>1976.875</c:v>
                </c:pt>
                <c:pt idx="159">
                  <c:v>1977.125</c:v>
                </c:pt>
                <c:pt idx="160">
                  <c:v>1977.375</c:v>
                </c:pt>
                <c:pt idx="161">
                  <c:v>1977.625</c:v>
                </c:pt>
                <c:pt idx="162">
                  <c:v>1977.875</c:v>
                </c:pt>
                <c:pt idx="163">
                  <c:v>1978.125</c:v>
                </c:pt>
                <c:pt idx="164">
                  <c:v>1978.375</c:v>
                </c:pt>
                <c:pt idx="165">
                  <c:v>1978.625</c:v>
                </c:pt>
                <c:pt idx="166">
                  <c:v>1978.875</c:v>
                </c:pt>
                <c:pt idx="167">
                  <c:v>1979.125</c:v>
                </c:pt>
                <c:pt idx="168">
                  <c:v>1979.375</c:v>
                </c:pt>
                <c:pt idx="169">
                  <c:v>1979.625</c:v>
                </c:pt>
                <c:pt idx="170">
                  <c:v>1979.875</c:v>
                </c:pt>
                <c:pt idx="171">
                  <c:v>1980.125</c:v>
                </c:pt>
                <c:pt idx="172">
                  <c:v>1980.375</c:v>
                </c:pt>
                <c:pt idx="173">
                  <c:v>1980.625</c:v>
                </c:pt>
                <c:pt idx="174">
                  <c:v>1980.875</c:v>
                </c:pt>
                <c:pt idx="175">
                  <c:v>1981.125</c:v>
                </c:pt>
                <c:pt idx="176">
                  <c:v>1981.375</c:v>
                </c:pt>
                <c:pt idx="177">
                  <c:v>1981.625</c:v>
                </c:pt>
                <c:pt idx="178">
                  <c:v>1981.875</c:v>
                </c:pt>
                <c:pt idx="179">
                  <c:v>1982.125</c:v>
                </c:pt>
                <c:pt idx="180">
                  <c:v>1982.375</c:v>
                </c:pt>
                <c:pt idx="181">
                  <c:v>1982.625</c:v>
                </c:pt>
                <c:pt idx="182">
                  <c:v>1982.875</c:v>
                </c:pt>
                <c:pt idx="183">
                  <c:v>1983.125</c:v>
                </c:pt>
                <c:pt idx="184">
                  <c:v>1983.375</c:v>
                </c:pt>
                <c:pt idx="185">
                  <c:v>1983.625</c:v>
                </c:pt>
                <c:pt idx="186">
                  <c:v>1983.875</c:v>
                </c:pt>
                <c:pt idx="187">
                  <c:v>1984.125</c:v>
                </c:pt>
                <c:pt idx="188">
                  <c:v>1984.375</c:v>
                </c:pt>
                <c:pt idx="189">
                  <c:v>1984.625</c:v>
                </c:pt>
                <c:pt idx="190">
                  <c:v>1984.875</c:v>
                </c:pt>
                <c:pt idx="191">
                  <c:v>1985.125</c:v>
                </c:pt>
                <c:pt idx="192">
                  <c:v>1985.375</c:v>
                </c:pt>
                <c:pt idx="193">
                  <c:v>1985.625</c:v>
                </c:pt>
                <c:pt idx="194">
                  <c:v>1985.875</c:v>
                </c:pt>
                <c:pt idx="195">
                  <c:v>1986.125</c:v>
                </c:pt>
                <c:pt idx="196">
                  <c:v>1986.375</c:v>
                </c:pt>
                <c:pt idx="197">
                  <c:v>1986.625</c:v>
                </c:pt>
                <c:pt idx="198">
                  <c:v>1986.875</c:v>
                </c:pt>
                <c:pt idx="199">
                  <c:v>1987.125</c:v>
                </c:pt>
                <c:pt idx="200">
                  <c:v>1987.375</c:v>
                </c:pt>
                <c:pt idx="201">
                  <c:v>1987.625</c:v>
                </c:pt>
                <c:pt idx="202">
                  <c:v>1987.875</c:v>
                </c:pt>
                <c:pt idx="203">
                  <c:v>1988.125</c:v>
                </c:pt>
                <c:pt idx="204">
                  <c:v>1988.375</c:v>
                </c:pt>
                <c:pt idx="205">
                  <c:v>1988.625</c:v>
                </c:pt>
                <c:pt idx="206">
                  <c:v>1988.875</c:v>
                </c:pt>
                <c:pt idx="207">
                  <c:v>1989.125</c:v>
                </c:pt>
                <c:pt idx="208">
                  <c:v>1989.375</c:v>
                </c:pt>
                <c:pt idx="209">
                  <c:v>1989.625</c:v>
                </c:pt>
                <c:pt idx="210">
                  <c:v>1989.875</c:v>
                </c:pt>
                <c:pt idx="211">
                  <c:v>1990.125</c:v>
                </c:pt>
                <c:pt idx="212">
                  <c:v>1990.375</c:v>
                </c:pt>
                <c:pt idx="213">
                  <c:v>1990.625</c:v>
                </c:pt>
                <c:pt idx="214">
                  <c:v>1990.875</c:v>
                </c:pt>
                <c:pt idx="215">
                  <c:v>1991.125</c:v>
                </c:pt>
                <c:pt idx="216">
                  <c:v>1991.375</c:v>
                </c:pt>
                <c:pt idx="217">
                  <c:v>1991.625</c:v>
                </c:pt>
                <c:pt idx="218">
                  <c:v>1991.875</c:v>
                </c:pt>
                <c:pt idx="219">
                  <c:v>1992.125</c:v>
                </c:pt>
                <c:pt idx="220">
                  <c:v>1992.375</c:v>
                </c:pt>
                <c:pt idx="221">
                  <c:v>1992.625</c:v>
                </c:pt>
                <c:pt idx="222">
                  <c:v>1992.875</c:v>
                </c:pt>
                <c:pt idx="223">
                  <c:v>1993.125</c:v>
                </c:pt>
                <c:pt idx="224">
                  <c:v>1993.375</c:v>
                </c:pt>
                <c:pt idx="225">
                  <c:v>1993.625</c:v>
                </c:pt>
                <c:pt idx="226">
                  <c:v>1993.875</c:v>
                </c:pt>
                <c:pt idx="227">
                  <c:v>1994.125</c:v>
                </c:pt>
                <c:pt idx="228">
                  <c:v>1994.375</c:v>
                </c:pt>
                <c:pt idx="229">
                  <c:v>1994.625</c:v>
                </c:pt>
                <c:pt idx="230">
                  <c:v>1994.875</c:v>
                </c:pt>
                <c:pt idx="231">
                  <c:v>1995.125</c:v>
                </c:pt>
                <c:pt idx="232">
                  <c:v>1995.375</c:v>
                </c:pt>
                <c:pt idx="233">
                  <c:v>1995.625</c:v>
                </c:pt>
                <c:pt idx="234">
                  <c:v>1995.875</c:v>
                </c:pt>
                <c:pt idx="235">
                  <c:v>1996.125</c:v>
                </c:pt>
                <c:pt idx="236">
                  <c:v>1996.375</c:v>
                </c:pt>
                <c:pt idx="237">
                  <c:v>1996.625</c:v>
                </c:pt>
                <c:pt idx="238">
                  <c:v>1996.875</c:v>
                </c:pt>
                <c:pt idx="239">
                  <c:v>1997.125</c:v>
                </c:pt>
                <c:pt idx="240">
                  <c:v>1997.375</c:v>
                </c:pt>
                <c:pt idx="241">
                  <c:v>1997.625</c:v>
                </c:pt>
                <c:pt idx="242">
                  <c:v>1997.875</c:v>
                </c:pt>
                <c:pt idx="243">
                  <c:v>1998.125</c:v>
                </c:pt>
                <c:pt idx="244">
                  <c:v>1998.375</c:v>
                </c:pt>
                <c:pt idx="245">
                  <c:v>1998.625</c:v>
                </c:pt>
                <c:pt idx="246">
                  <c:v>1998.875</c:v>
                </c:pt>
                <c:pt idx="247">
                  <c:v>1999.125</c:v>
                </c:pt>
                <c:pt idx="248">
                  <c:v>1999.375</c:v>
                </c:pt>
                <c:pt idx="249">
                  <c:v>1999.625</c:v>
                </c:pt>
                <c:pt idx="250">
                  <c:v>1999.875</c:v>
                </c:pt>
                <c:pt idx="251">
                  <c:v>2000.125</c:v>
                </c:pt>
                <c:pt idx="252">
                  <c:v>2000.375</c:v>
                </c:pt>
                <c:pt idx="253">
                  <c:v>2000.625</c:v>
                </c:pt>
                <c:pt idx="254">
                  <c:v>2000.875</c:v>
                </c:pt>
                <c:pt idx="255">
                  <c:v>2001.125</c:v>
                </c:pt>
                <c:pt idx="256">
                  <c:v>2001.375</c:v>
                </c:pt>
                <c:pt idx="257">
                  <c:v>2001.625</c:v>
                </c:pt>
                <c:pt idx="258">
                  <c:v>2001.875</c:v>
                </c:pt>
                <c:pt idx="259">
                  <c:v>2002.125</c:v>
                </c:pt>
                <c:pt idx="260">
                  <c:v>2002.375</c:v>
                </c:pt>
                <c:pt idx="261">
                  <c:v>2002.625</c:v>
                </c:pt>
                <c:pt idx="262">
                  <c:v>2002.875</c:v>
                </c:pt>
                <c:pt idx="263">
                  <c:v>2003.125</c:v>
                </c:pt>
                <c:pt idx="264">
                  <c:v>2003.375</c:v>
                </c:pt>
                <c:pt idx="265">
                  <c:v>2003.625</c:v>
                </c:pt>
                <c:pt idx="266">
                  <c:v>2003.875</c:v>
                </c:pt>
                <c:pt idx="267">
                  <c:v>2004.125</c:v>
                </c:pt>
                <c:pt idx="268">
                  <c:v>2004.375</c:v>
                </c:pt>
                <c:pt idx="269">
                  <c:v>2004.625</c:v>
                </c:pt>
                <c:pt idx="270">
                  <c:v>2004.875</c:v>
                </c:pt>
                <c:pt idx="271">
                  <c:v>2005.125</c:v>
                </c:pt>
                <c:pt idx="272">
                  <c:v>2005.375</c:v>
                </c:pt>
                <c:pt idx="273">
                  <c:v>2005.625</c:v>
                </c:pt>
                <c:pt idx="274">
                  <c:v>2005.875</c:v>
                </c:pt>
                <c:pt idx="275">
                  <c:v>2006.125</c:v>
                </c:pt>
                <c:pt idx="276">
                  <c:v>2006.375</c:v>
                </c:pt>
                <c:pt idx="277">
                  <c:v>2006.625</c:v>
                </c:pt>
                <c:pt idx="278">
                  <c:v>2006.875</c:v>
                </c:pt>
                <c:pt idx="279">
                  <c:v>2007.125</c:v>
                </c:pt>
                <c:pt idx="280">
                  <c:v>2007.375</c:v>
                </c:pt>
                <c:pt idx="281">
                  <c:v>2007.625</c:v>
                </c:pt>
                <c:pt idx="282">
                  <c:v>2007.875</c:v>
                </c:pt>
                <c:pt idx="283">
                  <c:v>2008.125</c:v>
                </c:pt>
                <c:pt idx="284">
                  <c:v>2008.375</c:v>
                </c:pt>
                <c:pt idx="285">
                  <c:v>2008.625</c:v>
                </c:pt>
                <c:pt idx="286">
                  <c:v>2008.875</c:v>
                </c:pt>
                <c:pt idx="287">
                  <c:v>2009.125</c:v>
                </c:pt>
                <c:pt idx="288">
                  <c:v>2009.375</c:v>
                </c:pt>
                <c:pt idx="289">
                  <c:v>2009.625</c:v>
                </c:pt>
                <c:pt idx="290">
                  <c:v>2009.875</c:v>
                </c:pt>
                <c:pt idx="291">
                  <c:v>2010.125</c:v>
                </c:pt>
                <c:pt idx="292">
                  <c:v>2010.375</c:v>
                </c:pt>
                <c:pt idx="293">
                  <c:v>2010.625</c:v>
                </c:pt>
                <c:pt idx="294">
                  <c:v>2010.875</c:v>
                </c:pt>
                <c:pt idx="295">
                  <c:v>2011.125</c:v>
                </c:pt>
                <c:pt idx="296">
                  <c:v>2011.375</c:v>
                </c:pt>
                <c:pt idx="297">
                  <c:v>2011.625</c:v>
                </c:pt>
                <c:pt idx="298">
                  <c:v>2011.875</c:v>
                </c:pt>
                <c:pt idx="299">
                  <c:v>2012.125</c:v>
                </c:pt>
              </c:numCache>
            </c:numRef>
          </c:cat>
          <c:val>
            <c:numRef>
              <c:f>Data!$B$8:$B$307</c:f>
              <c:numCache>
                <c:formatCode>General</c:formatCode>
                <c:ptCount val="300"/>
                <c:pt idx="0">
                  <c:v>100</c:v>
                </c:pt>
                <c:pt idx="1">
                  <c:v>88.011791056563766</c:v>
                </c:pt>
                <c:pt idx="2">
                  <c:v>95.421736182503139</c:v>
                </c:pt>
                <c:pt idx="3">
                  <c:v>92.297385480981973</c:v>
                </c:pt>
                <c:pt idx="4">
                  <c:v>123.98048277944351</c:v>
                </c:pt>
                <c:pt idx="5">
                  <c:v>117.4550915663575</c:v>
                </c:pt>
                <c:pt idx="6">
                  <c:v>100.3029901853411</c:v>
                </c:pt>
                <c:pt idx="7">
                  <c:v>106.51570280594891</c:v>
                </c:pt>
                <c:pt idx="8">
                  <c:v>110.1841397760903</c:v>
                </c:pt>
                <c:pt idx="9">
                  <c:v>103.8531133418475</c:v>
                </c:pt>
                <c:pt idx="10">
                  <c:v>101.57429475419821</c:v>
                </c:pt>
                <c:pt idx="11">
                  <c:v>87.326095502592736</c:v>
                </c:pt>
                <c:pt idx="12">
                  <c:v>100.4736445014437</c:v>
                </c:pt>
                <c:pt idx="13">
                  <c:v>93.074892384752573</c:v>
                </c:pt>
                <c:pt idx="14">
                  <c:v>101.8543589663019</c:v>
                </c:pt>
                <c:pt idx="15">
                  <c:v>87.248547527897486</c:v>
                </c:pt>
                <c:pt idx="16">
                  <c:v>103.5251673188162</c:v>
                </c:pt>
                <c:pt idx="17">
                  <c:v>109.3165206645843</c:v>
                </c:pt>
                <c:pt idx="18">
                  <c:v>100.819182352051</c:v>
                </c:pt>
                <c:pt idx="19">
                  <c:v>95.380413785817694</c:v>
                </c:pt>
                <c:pt idx="20">
                  <c:v>93.11063670722838</c:v>
                </c:pt>
                <c:pt idx="21">
                  <c:v>97.543336044855209</c:v>
                </c:pt>
                <c:pt idx="22">
                  <c:v>102.3651618352995</c:v>
                </c:pt>
                <c:pt idx="23">
                  <c:v>95.408560799230955</c:v>
                </c:pt>
                <c:pt idx="24">
                  <c:v>96.977163697895605</c:v>
                </c:pt>
                <c:pt idx="25">
                  <c:v>88.148763797861506</c:v>
                </c:pt>
                <c:pt idx="26">
                  <c:v>93.724851648340504</c:v>
                </c:pt>
                <c:pt idx="27">
                  <c:v>85.009037418622071</c:v>
                </c:pt>
                <c:pt idx="28">
                  <c:v>75.566621063295301</c:v>
                </c:pt>
                <c:pt idx="29">
                  <c:v>70.51379535554895</c:v>
                </c:pt>
                <c:pt idx="30">
                  <c:v>66.074149070036938</c:v>
                </c:pt>
                <c:pt idx="31">
                  <c:v>65.614308479471106</c:v>
                </c:pt>
                <c:pt idx="32">
                  <c:v>74.7961971410177</c:v>
                </c:pt>
                <c:pt idx="33">
                  <c:v>76.350077815320631</c:v>
                </c:pt>
                <c:pt idx="34">
                  <c:v>74.286977883195476</c:v>
                </c:pt>
                <c:pt idx="35">
                  <c:v>78.162820207536058</c:v>
                </c:pt>
                <c:pt idx="36">
                  <c:v>72.490601552443778</c:v>
                </c:pt>
                <c:pt idx="37">
                  <c:v>71.380301210962401</c:v>
                </c:pt>
                <c:pt idx="38">
                  <c:v>73.282129873181248</c:v>
                </c:pt>
                <c:pt idx="39">
                  <c:v>72.614329879892765</c:v>
                </c:pt>
                <c:pt idx="40">
                  <c:v>69.491913695057406</c:v>
                </c:pt>
                <c:pt idx="41">
                  <c:v>68.645203207023911</c:v>
                </c:pt>
                <c:pt idx="42">
                  <c:v>68.337193512212096</c:v>
                </c:pt>
                <c:pt idx="43">
                  <c:v>72.865946976453131</c:v>
                </c:pt>
                <c:pt idx="44">
                  <c:v>73.279411128565343</c:v>
                </c:pt>
                <c:pt idx="45">
                  <c:v>78.069999028619662</c:v>
                </c:pt>
                <c:pt idx="46">
                  <c:v>79.414895049349099</c:v>
                </c:pt>
                <c:pt idx="47">
                  <c:v>79.717617806811873</c:v>
                </c:pt>
                <c:pt idx="48">
                  <c:v>78.464652936533838</c:v>
                </c:pt>
                <c:pt idx="49">
                  <c:v>78.549684934929175</c:v>
                </c:pt>
                <c:pt idx="50">
                  <c:v>81.730806328031051</c:v>
                </c:pt>
                <c:pt idx="51">
                  <c:v>73.815883429282977</c:v>
                </c:pt>
                <c:pt idx="52">
                  <c:v>68.502826828783611</c:v>
                </c:pt>
                <c:pt idx="53">
                  <c:v>70.922974200816952</c:v>
                </c:pt>
                <c:pt idx="54">
                  <c:v>80.308995786372662</c:v>
                </c:pt>
                <c:pt idx="55">
                  <c:v>87.750046120937512</c:v>
                </c:pt>
                <c:pt idx="56">
                  <c:v>106.5058955086311</c:v>
                </c:pt>
                <c:pt idx="57">
                  <c:v>109.32967071418361</c:v>
                </c:pt>
                <c:pt idx="58">
                  <c:v>101.2225795082454</c:v>
                </c:pt>
                <c:pt idx="59">
                  <c:v>100.046607626376</c:v>
                </c:pt>
                <c:pt idx="60">
                  <c:v>105.89483934250831</c:v>
                </c:pt>
                <c:pt idx="61">
                  <c:v>103.8986687241634</c:v>
                </c:pt>
                <c:pt idx="62">
                  <c:v>103.974327479973</c:v>
                </c:pt>
                <c:pt idx="63">
                  <c:v>114.713309289202</c:v>
                </c:pt>
                <c:pt idx="64">
                  <c:v>115.06859634855689</c:v>
                </c:pt>
                <c:pt idx="65">
                  <c:v>114.650670059521</c:v>
                </c:pt>
                <c:pt idx="66">
                  <c:v>113.8451587802784</c:v>
                </c:pt>
                <c:pt idx="67">
                  <c:v>114.3122905776904</c:v>
                </c:pt>
                <c:pt idx="68">
                  <c:v>114.69474951744461</c:v>
                </c:pt>
                <c:pt idx="69">
                  <c:v>115.01494007797599</c:v>
                </c:pt>
                <c:pt idx="70">
                  <c:v>115.62041813384219</c:v>
                </c:pt>
                <c:pt idx="71">
                  <c:v>115.9207197591725</c:v>
                </c:pt>
                <c:pt idx="72">
                  <c:v>115.1243178676973</c:v>
                </c:pt>
                <c:pt idx="73">
                  <c:v>115.9730537972317</c:v>
                </c:pt>
                <c:pt idx="74">
                  <c:v>115.54192720319</c:v>
                </c:pt>
                <c:pt idx="75">
                  <c:v>115.0473851808342</c:v>
                </c:pt>
                <c:pt idx="76">
                  <c:v>114.1805437963869</c:v>
                </c:pt>
                <c:pt idx="77">
                  <c:v>114.2957821610551</c:v>
                </c:pt>
                <c:pt idx="78">
                  <c:v>113.7942462642982</c:v>
                </c:pt>
                <c:pt idx="79">
                  <c:v>114.4519930825026</c:v>
                </c:pt>
                <c:pt idx="80">
                  <c:v>114.4492316765364</c:v>
                </c:pt>
                <c:pt idx="81">
                  <c:v>112.83157469170899</c:v>
                </c:pt>
                <c:pt idx="82">
                  <c:v>113.6664365096276</c:v>
                </c:pt>
                <c:pt idx="83">
                  <c:v>112.8458782683097</c:v>
                </c:pt>
                <c:pt idx="84">
                  <c:v>112.5328732661976</c:v>
                </c:pt>
                <c:pt idx="85">
                  <c:v>111.6152673880171</c:v>
                </c:pt>
                <c:pt idx="86">
                  <c:v>111.79709712424651</c:v>
                </c:pt>
                <c:pt idx="87">
                  <c:v>111.24864789659659</c:v>
                </c:pt>
                <c:pt idx="88">
                  <c:v>111.53379638992369</c:v>
                </c:pt>
                <c:pt idx="89">
                  <c:v>110.5675838337675</c:v>
                </c:pt>
                <c:pt idx="90">
                  <c:v>110.4583237926425</c:v>
                </c:pt>
                <c:pt idx="91">
                  <c:v>110.9159514828806</c:v>
                </c:pt>
                <c:pt idx="92">
                  <c:v>109.9237085292973</c:v>
                </c:pt>
                <c:pt idx="93">
                  <c:v>109.79180332595951</c:v>
                </c:pt>
                <c:pt idx="94">
                  <c:v>109.6495745145545</c:v>
                </c:pt>
                <c:pt idx="95">
                  <c:v>109.451364871542</c:v>
                </c:pt>
                <c:pt idx="96">
                  <c:v>109.25315522852939</c:v>
                </c:pt>
                <c:pt idx="97">
                  <c:v>108.99733264928111</c:v>
                </c:pt>
                <c:pt idx="98">
                  <c:v>109.5092420873016</c:v>
                </c:pt>
                <c:pt idx="99">
                  <c:v>109.8242632799296</c:v>
                </c:pt>
                <c:pt idx="100">
                  <c:v>109.4490021075855</c:v>
                </c:pt>
                <c:pt idx="101">
                  <c:v>109.3217109070367</c:v>
                </c:pt>
                <c:pt idx="102">
                  <c:v>108.7289428831935</c:v>
                </c:pt>
                <c:pt idx="103">
                  <c:v>109.078678582246</c:v>
                </c:pt>
                <c:pt idx="104">
                  <c:v>109.41822161975951</c:v>
                </c:pt>
                <c:pt idx="105">
                  <c:v>108.85931847856951</c:v>
                </c:pt>
                <c:pt idx="106">
                  <c:v>109.1195567808365</c:v>
                </c:pt>
                <c:pt idx="107">
                  <c:v>109.53103360184021</c:v>
                </c:pt>
                <c:pt idx="108">
                  <c:v>109.1104956019728</c:v>
                </c:pt>
                <c:pt idx="109">
                  <c:v>109.05456318749169</c:v>
                </c:pt>
                <c:pt idx="110">
                  <c:v>109.8522454678599</c:v>
                </c:pt>
                <c:pt idx="111">
                  <c:v>110.18169117156521</c:v>
                </c:pt>
                <c:pt idx="112">
                  <c:v>108.953189552225</c:v>
                </c:pt>
                <c:pt idx="113">
                  <c:v>108.4505316234696</c:v>
                </c:pt>
                <c:pt idx="114">
                  <c:v>109.2636597143421</c:v>
                </c:pt>
                <c:pt idx="115">
                  <c:v>109.514442908878</c:v>
                </c:pt>
                <c:pt idx="116">
                  <c:v>108.0751885699321</c:v>
                </c:pt>
                <c:pt idx="117">
                  <c:v>107.519156283873</c:v>
                </c:pt>
                <c:pt idx="118">
                  <c:v>106.6787192208658</c:v>
                </c:pt>
                <c:pt idx="119">
                  <c:v>106.7146258917581</c:v>
                </c:pt>
                <c:pt idx="120">
                  <c:v>106.49810107272199</c:v>
                </c:pt>
                <c:pt idx="121">
                  <c:v>106.3196525119433</c:v>
                </c:pt>
                <c:pt idx="122">
                  <c:v>106.38976108597031</c:v>
                </c:pt>
                <c:pt idx="123">
                  <c:v>105.7653630234483</c:v>
                </c:pt>
                <c:pt idx="124">
                  <c:v>104.9460135906004</c:v>
                </c:pt>
                <c:pt idx="125">
                  <c:v>104.4918074830847</c:v>
                </c:pt>
                <c:pt idx="126">
                  <c:v>105.2152935151243</c:v>
                </c:pt>
                <c:pt idx="127">
                  <c:v>106.45238616052249</c:v>
                </c:pt>
                <c:pt idx="128">
                  <c:v>105.6687822792409</c:v>
                </c:pt>
                <c:pt idx="129">
                  <c:v>106.2554498232284</c:v>
                </c:pt>
                <c:pt idx="130">
                  <c:v>106.95307314055179</c:v>
                </c:pt>
                <c:pt idx="131">
                  <c:v>107.85100553166269</c:v>
                </c:pt>
                <c:pt idx="132">
                  <c:v>107.76179498468829</c:v>
                </c:pt>
                <c:pt idx="133">
                  <c:v>108.439987462324</c:v>
                </c:pt>
                <c:pt idx="134">
                  <c:v>109.55781451738321</c:v>
                </c:pt>
                <c:pt idx="135">
                  <c:v>109.1690904352115</c:v>
                </c:pt>
                <c:pt idx="136">
                  <c:v>109.5307475864243</c:v>
                </c:pt>
                <c:pt idx="137">
                  <c:v>109.4253589871762</c:v>
                </c:pt>
                <c:pt idx="138">
                  <c:v>110.1900229103678</c:v>
                </c:pt>
                <c:pt idx="139">
                  <c:v>110.6023311343492</c:v>
                </c:pt>
                <c:pt idx="140">
                  <c:v>110.1909972888173</c:v>
                </c:pt>
                <c:pt idx="141">
                  <c:v>111.056248009691</c:v>
                </c:pt>
                <c:pt idx="142">
                  <c:v>110.0898529556292</c:v>
                </c:pt>
                <c:pt idx="143">
                  <c:v>109.1759186070737</c:v>
                </c:pt>
                <c:pt idx="144">
                  <c:v>106.969925615992</c:v>
                </c:pt>
                <c:pt idx="145">
                  <c:v>106.21298619389771</c:v>
                </c:pt>
                <c:pt idx="146">
                  <c:v>105.0761478042013</c:v>
                </c:pt>
                <c:pt idx="147">
                  <c:v>105.20423412602879</c:v>
                </c:pt>
                <c:pt idx="148">
                  <c:v>104.0554376899297</c:v>
                </c:pt>
                <c:pt idx="149">
                  <c:v>103.11523653430039</c:v>
                </c:pt>
                <c:pt idx="150">
                  <c:v>102.5051835698971</c:v>
                </c:pt>
                <c:pt idx="151">
                  <c:v>105.16326473670139</c:v>
                </c:pt>
                <c:pt idx="152">
                  <c:v>106.0618017976923</c:v>
                </c:pt>
                <c:pt idx="153">
                  <c:v>103.0823014262614</c:v>
                </c:pt>
                <c:pt idx="154">
                  <c:v>103.4549909660446</c:v>
                </c:pt>
                <c:pt idx="155">
                  <c:v>103.5733262126855</c:v>
                </c:pt>
                <c:pt idx="156">
                  <c:v>106.2758273680503</c:v>
                </c:pt>
                <c:pt idx="157">
                  <c:v>105.46415730397329</c:v>
                </c:pt>
                <c:pt idx="158">
                  <c:v>105.5752263271782</c:v>
                </c:pt>
                <c:pt idx="159">
                  <c:v>107.89166617353141</c:v>
                </c:pt>
                <c:pt idx="160">
                  <c:v>110.022026004105</c:v>
                </c:pt>
                <c:pt idx="161">
                  <c:v>110.64474069792939</c:v>
                </c:pt>
                <c:pt idx="162">
                  <c:v>113.3258904124171</c:v>
                </c:pt>
                <c:pt idx="163">
                  <c:v>115.26797305968461</c:v>
                </c:pt>
                <c:pt idx="164">
                  <c:v>117.3465965013981</c:v>
                </c:pt>
                <c:pt idx="165">
                  <c:v>117.39331447543459</c:v>
                </c:pt>
                <c:pt idx="166">
                  <c:v>118.3947306686624</c:v>
                </c:pt>
                <c:pt idx="167">
                  <c:v>121.80526509387271</c:v>
                </c:pt>
                <c:pt idx="168">
                  <c:v>121.38688016179771</c:v>
                </c:pt>
                <c:pt idx="169">
                  <c:v>119.79434086639689</c:v>
                </c:pt>
                <c:pt idx="170">
                  <c:v>118.8156738432929</c:v>
                </c:pt>
                <c:pt idx="171">
                  <c:v>116.71236797782031</c:v>
                </c:pt>
                <c:pt idx="172">
                  <c:v>113.83908238541819</c:v>
                </c:pt>
                <c:pt idx="173">
                  <c:v>114.9356303382876</c:v>
                </c:pt>
                <c:pt idx="174">
                  <c:v>112.367750079846</c:v>
                </c:pt>
                <c:pt idx="175">
                  <c:v>110.20467415238301</c:v>
                </c:pt>
                <c:pt idx="176">
                  <c:v>110.18559229677651</c:v>
                </c:pt>
                <c:pt idx="177">
                  <c:v>108.6355408341081</c:v>
                </c:pt>
                <c:pt idx="178">
                  <c:v>106.87246569573649</c:v>
                </c:pt>
                <c:pt idx="179">
                  <c:v>106.9790763102575</c:v>
                </c:pt>
                <c:pt idx="180">
                  <c:v>106.80025344200619</c:v>
                </c:pt>
                <c:pt idx="181">
                  <c:v>103.3096463412158</c:v>
                </c:pt>
                <c:pt idx="182">
                  <c:v>103.3129561720767</c:v>
                </c:pt>
                <c:pt idx="183">
                  <c:v>105.63882261539629</c:v>
                </c:pt>
                <c:pt idx="184">
                  <c:v>106.04336608842389</c:v>
                </c:pt>
                <c:pt idx="185">
                  <c:v>105.317852816467</c:v>
                </c:pt>
                <c:pt idx="186">
                  <c:v>104.5574104153302</c:v>
                </c:pt>
                <c:pt idx="187">
                  <c:v>105.16661701944599</c:v>
                </c:pt>
                <c:pt idx="188">
                  <c:v>105.6335455002144</c:v>
                </c:pt>
                <c:pt idx="189">
                  <c:v>105.6480803397739</c:v>
                </c:pt>
                <c:pt idx="190">
                  <c:v>105.4357808072195</c:v>
                </c:pt>
                <c:pt idx="191">
                  <c:v>106.6990663212102</c:v>
                </c:pt>
                <c:pt idx="192">
                  <c:v>106.97504092415871</c:v>
                </c:pt>
                <c:pt idx="193">
                  <c:v>107.8844956445844</c:v>
                </c:pt>
                <c:pt idx="194">
                  <c:v>108.2776821785445</c:v>
                </c:pt>
                <c:pt idx="195">
                  <c:v>109.484613824756</c:v>
                </c:pt>
                <c:pt idx="196">
                  <c:v>112.7753567406635</c:v>
                </c:pt>
                <c:pt idx="197">
                  <c:v>113.6976502076301</c:v>
                </c:pt>
                <c:pt idx="198">
                  <c:v>114.6429508218676</c:v>
                </c:pt>
                <c:pt idx="199">
                  <c:v>116.099460114472</c:v>
                </c:pt>
                <c:pt idx="200">
                  <c:v>118.35852977507101</c:v>
                </c:pt>
                <c:pt idx="201">
                  <c:v>119.4640187561772</c:v>
                </c:pt>
                <c:pt idx="202">
                  <c:v>119.462242197077</c:v>
                </c:pt>
                <c:pt idx="203">
                  <c:v>119.9306817481465</c:v>
                </c:pt>
                <c:pt idx="204">
                  <c:v>123.117984941971</c:v>
                </c:pt>
                <c:pt idx="205">
                  <c:v>123.8237558270654</c:v>
                </c:pt>
                <c:pt idx="206">
                  <c:v>123.31920262510801</c:v>
                </c:pt>
                <c:pt idx="207">
                  <c:v>124.4822840504232</c:v>
                </c:pt>
                <c:pt idx="208">
                  <c:v>125.7905711062032</c:v>
                </c:pt>
                <c:pt idx="209">
                  <c:v>125.84795275221271</c:v>
                </c:pt>
                <c:pt idx="210">
                  <c:v>124.89414582907369</c:v>
                </c:pt>
                <c:pt idx="211">
                  <c:v>123.4726206231602</c:v>
                </c:pt>
                <c:pt idx="212">
                  <c:v>123.3920905541229</c:v>
                </c:pt>
                <c:pt idx="213">
                  <c:v>121.0469745646859</c:v>
                </c:pt>
                <c:pt idx="214">
                  <c:v>116.2873698022351</c:v>
                </c:pt>
                <c:pt idx="215">
                  <c:v>113.54334242359261</c:v>
                </c:pt>
                <c:pt idx="216">
                  <c:v>115.07148339698129</c:v>
                </c:pt>
                <c:pt idx="217">
                  <c:v>114.8531392428245</c:v>
                </c:pt>
                <c:pt idx="218">
                  <c:v>113.07752275182639</c:v>
                </c:pt>
                <c:pt idx="219">
                  <c:v>111.9768745402077</c:v>
                </c:pt>
                <c:pt idx="220">
                  <c:v>112.61361246035619</c:v>
                </c:pt>
                <c:pt idx="221">
                  <c:v>111.6935843052166</c:v>
                </c:pt>
                <c:pt idx="222">
                  <c:v>109.7008692690746</c:v>
                </c:pt>
                <c:pt idx="223">
                  <c:v>108.6767676064247</c:v>
                </c:pt>
                <c:pt idx="224">
                  <c:v>109.09443707097</c:v>
                </c:pt>
                <c:pt idx="225">
                  <c:v>109.6282127937056</c:v>
                </c:pt>
                <c:pt idx="226">
                  <c:v>108.4357895240541</c:v>
                </c:pt>
                <c:pt idx="227">
                  <c:v>108.84791822226281</c:v>
                </c:pt>
                <c:pt idx="228">
                  <c:v>110.2209803991163</c:v>
                </c:pt>
                <c:pt idx="229">
                  <c:v>109.7166744637488</c:v>
                </c:pt>
                <c:pt idx="230">
                  <c:v>108.43605706514479</c:v>
                </c:pt>
                <c:pt idx="231">
                  <c:v>107.6511719060728</c:v>
                </c:pt>
                <c:pt idx="232">
                  <c:v>108.62732222985591</c:v>
                </c:pt>
                <c:pt idx="233">
                  <c:v>109.0051575660565</c:v>
                </c:pt>
                <c:pt idx="234">
                  <c:v>107.6666231867811</c:v>
                </c:pt>
                <c:pt idx="235">
                  <c:v>107.3132960685181</c:v>
                </c:pt>
                <c:pt idx="236">
                  <c:v>108.0061858639998</c:v>
                </c:pt>
                <c:pt idx="237">
                  <c:v>108.3332848311201</c:v>
                </c:pt>
                <c:pt idx="238">
                  <c:v>106.7336443522604</c:v>
                </c:pt>
                <c:pt idx="239">
                  <c:v>107.0341838319094</c:v>
                </c:pt>
                <c:pt idx="240">
                  <c:v>108.5468309757423</c:v>
                </c:pt>
                <c:pt idx="241">
                  <c:v>109.4072793863898</c:v>
                </c:pt>
                <c:pt idx="242">
                  <c:v>109.2163609959813</c:v>
                </c:pt>
                <c:pt idx="243">
                  <c:v>110.3883761906315</c:v>
                </c:pt>
                <c:pt idx="244">
                  <c:v>113.09425512574281</c:v>
                </c:pt>
                <c:pt idx="245">
                  <c:v>114.9047131311886</c:v>
                </c:pt>
                <c:pt idx="246">
                  <c:v>115.2452498788025</c:v>
                </c:pt>
                <c:pt idx="247">
                  <c:v>116.64361035054429</c:v>
                </c:pt>
                <c:pt idx="248">
                  <c:v>118.6537327885579</c:v>
                </c:pt>
                <c:pt idx="249">
                  <c:v>121.1444821509033</c:v>
                </c:pt>
                <c:pt idx="250">
                  <c:v>121.6232347331114</c:v>
                </c:pt>
                <c:pt idx="251">
                  <c:v>123.29934342969359</c:v>
                </c:pt>
                <c:pt idx="252">
                  <c:v>126.0804238218122</c:v>
                </c:pt>
                <c:pt idx="253">
                  <c:v>128.0693726125711</c:v>
                </c:pt>
                <c:pt idx="254">
                  <c:v>129.0640837668731</c:v>
                </c:pt>
                <c:pt idx="255">
                  <c:v>129.8817116223741</c:v>
                </c:pt>
                <c:pt idx="256">
                  <c:v>132.5838885399863</c:v>
                </c:pt>
                <c:pt idx="257">
                  <c:v>135.43060953479869</c:v>
                </c:pt>
                <c:pt idx="258">
                  <c:v>136.1331883813989</c:v>
                </c:pt>
                <c:pt idx="259">
                  <c:v>138.67451395652219</c:v>
                </c:pt>
                <c:pt idx="260">
                  <c:v>141.5001369218443</c:v>
                </c:pt>
                <c:pt idx="261">
                  <c:v>145.75984210603499</c:v>
                </c:pt>
                <c:pt idx="262">
                  <c:v>147.60763556527701</c:v>
                </c:pt>
                <c:pt idx="263">
                  <c:v>149.45905328691481</c:v>
                </c:pt>
                <c:pt idx="264">
                  <c:v>151.96382452334649</c:v>
                </c:pt>
                <c:pt idx="265">
                  <c:v>156.64586876284591</c:v>
                </c:pt>
                <c:pt idx="266">
                  <c:v>160.07955090442991</c:v>
                </c:pt>
                <c:pt idx="267">
                  <c:v>164.36819765337771</c:v>
                </c:pt>
                <c:pt idx="268">
                  <c:v>169.29325153292359</c:v>
                </c:pt>
                <c:pt idx="269">
                  <c:v>174.20663471319389</c:v>
                </c:pt>
                <c:pt idx="270">
                  <c:v>177.77664906297619</c:v>
                </c:pt>
                <c:pt idx="271">
                  <c:v>184.65335534504621</c:v>
                </c:pt>
                <c:pt idx="272">
                  <c:v>188.98481934757109</c:v>
                </c:pt>
                <c:pt idx="273">
                  <c:v>195.0067079127063</c:v>
                </c:pt>
                <c:pt idx="274">
                  <c:v>195.3510726450406</c:v>
                </c:pt>
                <c:pt idx="275">
                  <c:v>198.0114582646537</c:v>
                </c:pt>
                <c:pt idx="276">
                  <c:v>196.178642056336</c:v>
                </c:pt>
                <c:pt idx="277">
                  <c:v>192.38919441494201</c:v>
                </c:pt>
                <c:pt idx="278">
                  <c:v>192.28753789041701</c:v>
                </c:pt>
                <c:pt idx="279">
                  <c:v>190.0469181617764</c:v>
                </c:pt>
                <c:pt idx="280">
                  <c:v>184.44907909774551</c:v>
                </c:pt>
                <c:pt idx="281">
                  <c:v>179.86333972124291</c:v>
                </c:pt>
                <c:pt idx="282">
                  <c:v>170.0907290240402</c:v>
                </c:pt>
                <c:pt idx="283">
                  <c:v>157.13229072767521</c:v>
                </c:pt>
                <c:pt idx="284">
                  <c:v>151.07134923278559</c:v>
                </c:pt>
                <c:pt idx="285">
                  <c:v>142.38373468576171</c:v>
                </c:pt>
                <c:pt idx="286">
                  <c:v>133.97470856107029</c:v>
                </c:pt>
                <c:pt idx="287">
                  <c:v>127.3263172830414</c:v>
                </c:pt>
                <c:pt idx="288">
                  <c:v>129.99784450743161</c:v>
                </c:pt>
                <c:pt idx="289">
                  <c:v>132.89865801853239</c:v>
                </c:pt>
                <c:pt idx="290">
                  <c:v>130.92744547084479</c:v>
                </c:pt>
                <c:pt idx="291">
                  <c:v>126.86371055470489</c:v>
                </c:pt>
                <c:pt idx="292">
                  <c:v>131.97525462662909</c:v>
                </c:pt>
                <c:pt idx="293">
                  <c:v>129.5396268630391</c:v>
                </c:pt>
                <c:pt idx="294">
                  <c:v>124.6429060636506</c:v>
                </c:pt>
                <c:pt idx="295">
                  <c:v>118.8443461057534</c:v>
                </c:pt>
                <c:pt idx="296">
                  <c:v>121.1726208123337</c:v>
                </c:pt>
                <c:pt idx="297">
                  <c:v>120.59953781255891</c:v>
                </c:pt>
                <c:pt idx="298">
                  <c:v>115.70143205556219</c:v>
                </c:pt>
                <c:pt idx="299">
                  <c:v>113.244592444845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3989344"/>
        <c:axId val="1043989888"/>
      </c:lineChart>
      <c:dateAx>
        <c:axId val="104398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1043989888"/>
        <c:crosses val="autoZero"/>
        <c:auto val="0"/>
        <c:lblOffset val="100"/>
        <c:baseTimeUnit val="days"/>
        <c:majorUnit val="10"/>
      </c:dateAx>
      <c:valAx>
        <c:axId val="10439898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Shiller Housing Price Index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104398934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58293234179099"/>
          <c:y val="4.3655194491969002E-2"/>
          <c:w val="0.79007709973753204"/>
          <c:h val="0.76314730292126498"/>
        </c:manualLayout>
      </c:layout>
      <c:lineChart>
        <c:grouping val="standar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Housing Price</c:v>
                </c:pt>
              </c:strCache>
            </c:strRef>
          </c:tx>
          <c:spPr>
            <a:ln w="63500" cmpd="sng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Sheet1!$C$2:$C$15</c:f>
              <c:numCache>
                <c:formatCode>General</c:formatCode>
                <c:ptCount val="1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113.40814858159131</c:v>
                </c:pt>
                <c:pt idx="1">
                  <c:v>119.5162650057801</c:v>
                </c:pt>
                <c:pt idx="2">
                  <c:v>126.6283059077365</c:v>
                </c:pt>
                <c:pt idx="3">
                  <c:v>133.50734951964139</c:v>
                </c:pt>
                <c:pt idx="4">
                  <c:v>143.38553213742111</c:v>
                </c:pt>
                <c:pt idx="5">
                  <c:v>154.5370743693843</c:v>
                </c:pt>
                <c:pt idx="6">
                  <c:v>171.41118324061779</c:v>
                </c:pt>
                <c:pt idx="7">
                  <c:v>190.99898881259381</c:v>
                </c:pt>
                <c:pt idx="8">
                  <c:v>194.716708156587</c:v>
                </c:pt>
                <c:pt idx="9">
                  <c:v>181.11251650120121</c:v>
                </c:pt>
                <c:pt idx="10">
                  <c:v>146.14052080182319</c:v>
                </c:pt>
                <c:pt idx="11">
                  <c:v>130.28756631996251</c:v>
                </c:pt>
                <c:pt idx="12">
                  <c:v>128.2553745270059</c:v>
                </c:pt>
                <c:pt idx="13">
                  <c:v>119.0794841965504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8278848"/>
        <c:axId val="769835968"/>
      </c:lineChart>
      <c:lineChart>
        <c:grouping val="standard"/>
        <c:varyColors val="0"/>
        <c:ser>
          <c:idx val="1"/>
          <c:order val="1"/>
          <c:tx>
            <c:strRef>
              <c:f>Sheet1!$E$1</c:f>
              <c:strCache>
                <c:ptCount val="1"/>
                <c:pt idx="0">
                  <c:v>Fed Interest Rate</c:v>
                </c:pt>
              </c:strCache>
            </c:strRef>
          </c:tx>
          <c:spPr>
            <a:ln w="63500" cmpd="sng">
              <a:solidFill>
                <a:schemeClr val="tx2"/>
              </a:solidFill>
              <a:prstDash val="solid"/>
            </a:ln>
          </c:spPr>
          <c:marker>
            <c:symbol val="none"/>
          </c:marker>
          <c:cat>
            <c:numRef>
              <c:f>Sheet1!$C$2:$C$15</c:f>
              <c:numCache>
                <c:formatCode>General</c:formatCode>
                <c:ptCount val="1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5.35</c:v>
                </c:pt>
                <c:pt idx="1">
                  <c:v>4.9700000000000024</c:v>
                </c:pt>
                <c:pt idx="2">
                  <c:v>6.24</c:v>
                </c:pt>
                <c:pt idx="3">
                  <c:v>3.88</c:v>
                </c:pt>
                <c:pt idx="4">
                  <c:v>1.6700000000000019</c:v>
                </c:pt>
                <c:pt idx="5">
                  <c:v>1.129999999999987</c:v>
                </c:pt>
                <c:pt idx="6">
                  <c:v>1.35</c:v>
                </c:pt>
                <c:pt idx="7">
                  <c:v>3.22</c:v>
                </c:pt>
                <c:pt idx="8">
                  <c:v>4.9700000000000024</c:v>
                </c:pt>
                <c:pt idx="9">
                  <c:v>5.0199999999999996</c:v>
                </c:pt>
                <c:pt idx="10">
                  <c:v>1.9200000000000019</c:v>
                </c:pt>
                <c:pt idx="11">
                  <c:v>0.16</c:v>
                </c:pt>
                <c:pt idx="12">
                  <c:v>0.18</c:v>
                </c:pt>
                <c:pt idx="13">
                  <c:v>0.1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9826176"/>
        <c:axId val="298955712"/>
      </c:lineChart>
      <c:catAx>
        <c:axId val="908278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69835968"/>
        <c:crosses val="autoZero"/>
        <c:auto val="1"/>
        <c:lblAlgn val="ctr"/>
        <c:lblOffset val="100"/>
        <c:noMultiLvlLbl val="0"/>
      </c:catAx>
      <c:valAx>
        <c:axId val="769835968"/>
        <c:scaling>
          <c:orientation val="minMax"/>
          <c:max val="200"/>
          <c:min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Shiller Housing Price Index</a:t>
                </a:r>
              </a:p>
            </c:rich>
          </c:tx>
          <c:layout>
            <c:manualLayout>
              <c:xMode val="edge"/>
              <c:yMode val="edge"/>
              <c:x val="0"/>
              <c:y val="0.1464199223382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08278848"/>
        <c:crosses val="autoZero"/>
        <c:crossBetween val="midCat"/>
      </c:valAx>
      <c:catAx>
        <c:axId val="769826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98955712"/>
        <c:crosses val="autoZero"/>
        <c:auto val="1"/>
        <c:lblAlgn val="ctr"/>
        <c:lblOffset val="100"/>
        <c:noMultiLvlLbl val="0"/>
      </c:catAx>
      <c:valAx>
        <c:axId val="29895571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Effective Federal Funds Rate</a:t>
                </a:r>
              </a:p>
            </c:rich>
          </c:tx>
          <c:layout>
            <c:manualLayout>
              <c:xMode val="edge"/>
              <c:yMode val="edge"/>
              <c:x val="0.95091426071741003"/>
              <c:y val="0.11499327224169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69826176"/>
        <c:crosses val="max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+mn-lt"/>
          <a:cs typeface="Arial" pitchFamily="34" charset="0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33186377971201"/>
          <c:y val="2.8174603174603199E-2"/>
          <c:w val="0.83288231444065297"/>
          <c:h val="0.69771997250343798"/>
        </c:manualLayout>
      </c:layout>
      <c:lineChart>
        <c:grouping val="standard"/>
        <c:varyColors val="0"/>
        <c:ser>
          <c:idx val="0"/>
          <c:order val="0"/>
          <c:tx>
            <c:strRef>
              <c:f>TEMP!$A$14</c:f>
              <c:strCache>
                <c:ptCount val="1"/>
                <c:pt idx="0">
                  <c:v>Assets &gt; $10 Billion</c:v>
                </c:pt>
              </c:strCache>
            </c:strRef>
          </c:tx>
          <c:spPr>
            <a:ln w="63500" cmpd="sng">
              <a:solidFill>
                <a:schemeClr val="tx1"/>
              </a:solidFill>
            </a:ln>
          </c:spPr>
          <c:marker>
            <c:symbol val="none"/>
          </c:marker>
          <c:cat>
            <c:strRef>
              <c:f>TEMP!$B$13:$DJ$13</c:f>
              <c:strCache>
                <c:ptCount val="113"/>
                <c:pt idx="0">
                  <c:v>84:1</c:v>
                </c:pt>
                <c:pt idx="1">
                  <c:v>84:2</c:v>
                </c:pt>
                <c:pt idx="2">
                  <c:v>84:3</c:v>
                </c:pt>
                <c:pt idx="3">
                  <c:v>84:4</c:v>
                </c:pt>
                <c:pt idx="4">
                  <c:v>85:1</c:v>
                </c:pt>
                <c:pt idx="5">
                  <c:v>85:2</c:v>
                </c:pt>
                <c:pt idx="6">
                  <c:v>85:3</c:v>
                </c:pt>
                <c:pt idx="7">
                  <c:v>85:4</c:v>
                </c:pt>
                <c:pt idx="8">
                  <c:v>86:1</c:v>
                </c:pt>
                <c:pt idx="9">
                  <c:v>86:2</c:v>
                </c:pt>
                <c:pt idx="10">
                  <c:v>86:3</c:v>
                </c:pt>
                <c:pt idx="11">
                  <c:v>86:4</c:v>
                </c:pt>
                <c:pt idx="12">
                  <c:v>87:1</c:v>
                </c:pt>
                <c:pt idx="13">
                  <c:v>87:2</c:v>
                </c:pt>
                <c:pt idx="14">
                  <c:v>87:3</c:v>
                </c:pt>
                <c:pt idx="15">
                  <c:v>87:4</c:v>
                </c:pt>
                <c:pt idx="16">
                  <c:v>88:1</c:v>
                </c:pt>
                <c:pt idx="17">
                  <c:v>88:2</c:v>
                </c:pt>
                <c:pt idx="18">
                  <c:v>88:3</c:v>
                </c:pt>
                <c:pt idx="19">
                  <c:v>88:4</c:v>
                </c:pt>
                <c:pt idx="20">
                  <c:v>89:1</c:v>
                </c:pt>
                <c:pt idx="21">
                  <c:v>89:2</c:v>
                </c:pt>
                <c:pt idx="22">
                  <c:v>89:3</c:v>
                </c:pt>
                <c:pt idx="23">
                  <c:v>89:4</c:v>
                </c:pt>
                <c:pt idx="24">
                  <c:v>90:1</c:v>
                </c:pt>
                <c:pt idx="25">
                  <c:v>90:2</c:v>
                </c:pt>
                <c:pt idx="26">
                  <c:v>90:3</c:v>
                </c:pt>
                <c:pt idx="27">
                  <c:v>90:4</c:v>
                </c:pt>
                <c:pt idx="28">
                  <c:v>91:1</c:v>
                </c:pt>
                <c:pt idx="29">
                  <c:v>91:2</c:v>
                </c:pt>
                <c:pt idx="30">
                  <c:v>91:3</c:v>
                </c:pt>
                <c:pt idx="31">
                  <c:v>91:4</c:v>
                </c:pt>
                <c:pt idx="32">
                  <c:v>92:1</c:v>
                </c:pt>
                <c:pt idx="33">
                  <c:v>92:2</c:v>
                </c:pt>
                <c:pt idx="34">
                  <c:v>92:3</c:v>
                </c:pt>
                <c:pt idx="35">
                  <c:v>92:4</c:v>
                </c:pt>
                <c:pt idx="36">
                  <c:v>93:1</c:v>
                </c:pt>
                <c:pt idx="37">
                  <c:v>93:2</c:v>
                </c:pt>
                <c:pt idx="38">
                  <c:v>93:3</c:v>
                </c:pt>
                <c:pt idx="39">
                  <c:v>93:4</c:v>
                </c:pt>
                <c:pt idx="40">
                  <c:v>94:1</c:v>
                </c:pt>
                <c:pt idx="41">
                  <c:v>94:2</c:v>
                </c:pt>
                <c:pt idx="42">
                  <c:v>94:3</c:v>
                </c:pt>
                <c:pt idx="43">
                  <c:v>94:4</c:v>
                </c:pt>
                <c:pt idx="44">
                  <c:v>95:1</c:v>
                </c:pt>
                <c:pt idx="45">
                  <c:v>95:2</c:v>
                </c:pt>
                <c:pt idx="46">
                  <c:v>95:3</c:v>
                </c:pt>
                <c:pt idx="47">
                  <c:v>95:4</c:v>
                </c:pt>
                <c:pt idx="48">
                  <c:v>96:1</c:v>
                </c:pt>
                <c:pt idx="49">
                  <c:v>96:2</c:v>
                </c:pt>
                <c:pt idx="50">
                  <c:v>96:3</c:v>
                </c:pt>
                <c:pt idx="51">
                  <c:v>96:4</c:v>
                </c:pt>
                <c:pt idx="52">
                  <c:v>97:1</c:v>
                </c:pt>
                <c:pt idx="53">
                  <c:v>97:2</c:v>
                </c:pt>
                <c:pt idx="54">
                  <c:v>97:3</c:v>
                </c:pt>
                <c:pt idx="55">
                  <c:v>97:4</c:v>
                </c:pt>
                <c:pt idx="56">
                  <c:v>98:1</c:v>
                </c:pt>
                <c:pt idx="57">
                  <c:v>98:2</c:v>
                </c:pt>
                <c:pt idx="58">
                  <c:v>98:3</c:v>
                </c:pt>
                <c:pt idx="59">
                  <c:v>98:4</c:v>
                </c:pt>
                <c:pt idx="60">
                  <c:v>99:1</c:v>
                </c:pt>
                <c:pt idx="61">
                  <c:v>99:2</c:v>
                </c:pt>
                <c:pt idx="62">
                  <c:v>99:3</c:v>
                </c:pt>
                <c:pt idx="63">
                  <c:v>99:4</c:v>
                </c:pt>
                <c:pt idx="64">
                  <c:v>00:1</c:v>
                </c:pt>
                <c:pt idx="65">
                  <c:v>00:2</c:v>
                </c:pt>
                <c:pt idx="66">
                  <c:v>00:3</c:v>
                </c:pt>
                <c:pt idx="67">
                  <c:v>00:4</c:v>
                </c:pt>
                <c:pt idx="68">
                  <c:v>01:1</c:v>
                </c:pt>
                <c:pt idx="69">
                  <c:v>01:2</c:v>
                </c:pt>
                <c:pt idx="70">
                  <c:v>01:3</c:v>
                </c:pt>
                <c:pt idx="71">
                  <c:v>01:4</c:v>
                </c:pt>
                <c:pt idx="72">
                  <c:v>02:1</c:v>
                </c:pt>
                <c:pt idx="73">
                  <c:v>02:2</c:v>
                </c:pt>
                <c:pt idx="74">
                  <c:v>02:3</c:v>
                </c:pt>
                <c:pt idx="75">
                  <c:v>02:4</c:v>
                </c:pt>
                <c:pt idx="76">
                  <c:v>03:1</c:v>
                </c:pt>
                <c:pt idx="77">
                  <c:v>03:2</c:v>
                </c:pt>
                <c:pt idx="78">
                  <c:v>03:3</c:v>
                </c:pt>
                <c:pt idx="79">
                  <c:v>03:4</c:v>
                </c:pt>
                <c:pt idx="80">
                  <c:v>04:1</c:v>
                </c:pt>
                <c:pt idx="81">
                  <c:v>04:2</c:v>
                </c:pt>
                <c:pt idx="82">
                  <c:v>04:3</c:v>
                </c:pt>
                <c:pt idx="83">
                  <c:v>04:4</c:v>
                </c:pt>
                <c:pt idx="84">
                  <c:v>05:1</c:v>
                </c:pt>
                <c:pt idx="85">
                  <c:v>05:2</c:v>
                </c:pt>
                <c:pt idx="86">
                  <c:v>05:3</c:v>
                </c:pt>
                <c:pt idx="87">
                  <c:v>05:4</c:v>
                </c:pt>
                <c:pt idx="88">
                  <c:v>06:1</c:v>
                </c:pt>
                <c:pt idx="89">
                  <c:v>06:2</c:v>
                </c:pt>
                <c:pt idx="90">
                  <c:v>06:3</c:v>
                </c:pt>
                <c:pt idx="91">
                  <c:v>06:4</c:v>
                </c:pt>
                <c:pt idx="92">
                  <c:v>07:1</c:v>
                </c:pt>
                <c:pt idx="93">
                  <c:v>07:2</c:v>
                </c:pt>
                <c:pt idx="94">
                  <c:v>07:3</c:v>
                </c:pt>
                <c:pt idx="95">
                  <c:v>07:4</c:v>
                </c:pt>
                <c:pt idx="96">
                  <c:v>08:1</c:v>
                </c:pt>
                <c:pt idx="97">
                  <c:v>08:2</c:v>
                </c:pt>
                <c:pt idx="98">
                  <c:v>08:3</c:v>
                </c:pt>
                <c:pt idx="99">
                  <c:v>08:4</c:v>
                </c:pt>
                <c:pt idx="100">
                  <c:v>09:1</c:v>
                </c:pt>
                <c:pt idx="101">
                  <c:v>09:2</c:v>
                </c:pt>
                <c:pt idx="102">
                  <c:v>09:3</c:v>
                </c:pt>
                <c:pt idx="103">
                  <c:v>09:4</c:v>
                </c:pt>
                <c:pt idx="104">
                  <c:v>10:1</c:v>
                </c:pt>
                <c:pt idx="105">
                  <c:v>10:2</c:v>
                </c:pt>
                <c:pt idx="106">
                  <c:v>10:3</c:v>
                </c:pt>
                <c:pt idx="107">
                  <c:v>10:4</c:v>
                </c:pt>
                <c:pt idx="108">
                  <c:v>11:1</c:v>
                </c:pt>
                <c:pt idx="109">
                  <c:v>11:2</c:v>
                </c:pt>
                <c:pt idx="110">
                  <c:v>11:3</c:v>
                </c:pt>
                <c:pt idx="111">
                  <c:v>11:4</c:v>
                </c:pt>
                <c:pt idx="112">
                  <c:v>12:1</c:v>
                </c:pt>
              </c:strCache>
            </c:strRef>
          </c:cat>
          <c:val>
            <c:numRef>
              <c:f>TEMP!$B$14:$DJ$14</c:f>
              <c:numCache>
                <c:formatCode>0.0%</c:formatCode>
                <c:ptCount val="113"/>
                <c:pt idx="0">
                  <c:v>0.27803259808171099</c:v>
                </c:pt>
                <c:pt idx="1">
                  <c:v>0.28090897246311602</c:v>
                </c:pt>
                <c:pt idx="2">
                  <c:v>0.27896783246126799</c:v>
                </c:pt>
                <c:pt idx="3">
                  <c:v>0.274608419912449</c:v>
                </c:pt>
                <c:pt idx="4">
                  <c:v>0.27419174369777899</c:v>
                </c:pt>
                <c:pt idx="5">
                  <c:v>0.27535204380532302</c:v>
                </c:pt>
                <c:pt idx="6">
                  <c:v>0.27887149579523801</c:v>
                </c:pt>
                <c:pt idx="7">
                  <c:v>0.27768357254842801</c:v>
                </c:pt>
                <c:pt idx="8">
                  <c:v>0.28255167287577398</c:v>
                </c:pt>
                <c:pt idx="9">
                  <c:v>0.29135480476019399</c:v>
                </c:pt>
                <c:pt idx="10">
                  <c:v>0.29161628803744499</c:v>
                </c:pt>
                <c:pt idx="11">
                  <c:v>0.29837672365923801</c:v>
                </c:pt>
                <c:pt idx="12">
                  <c:v>0.29599345204803201</c:v>
                </c:pt>
                <c:pt idx="13">
                  <c:v>0.30172193971408601</c:v>
                </c:pt>
                <c:pt idx="14">
                  <c:v>0.31265651601785499</c:v>
                </c:pt>
                <c:pt idx="15">
                  <c:v>0.318765104781355</c:v>
                </c:pt>
                <c:pt idx="16">
                  <c:v>0.31973838450727998</c:v>
                </c:pt>
                <c:pt idx="17">
                  <c:v>0.31518279515957398</c:v>
                </c:pt>
                <c:pt idx="18">
                  <c:v>0.31662570859537298</c:v>
                </c:pt>
                <c:pt idx="19">
                  <c:v>0.322160146815751</c:v>
                </c:pt>
                <c:pt idx="20">
                  <c:v>0.33134344076437899</c:v>
                </c:pt>
                <c:pt idx="21">
                  <c:v>0.32449069300701</c:v>
                </c:pt>
                <c:pt idx="22">
                  <c:v>0.317237129445889</c:v>
                </c:pt>
                <c:pt idx="23">
                  <c:v>0.31752097827488801</c:v>
                </c:pt>
                <c:pt idx="24">
                  <c:v>0.32432637856336999</c:v>
                </c:pt>
                <c:pt idx="25">
                  <c:v>0.33413100871325702</c:v>
                </c:pt>
                <c:pt idx="26">
                  <c:v>0.33572808020040401</c:v>
                </c:pt>
                <c:pt idx="27">
                  <c:v>0.33089986025934098</c:v>
                </c:pt>
                <c:pt idx="28">
                  <c:v>0.32794969244084099</c:v>
                </c:pt>
                <c:pt idx="29">
                  <c:v>0.327614059202325</c:v>
                </c:pt>
                <c:pt idx="30">
                  <c:v>0.33924810582114101</c:v>
                </c:pt>
                <c:pt idx="31">
                  <c:v>0.33842675016026103</c:v>
                </c:pt>
                <c:pt idx="32">
                  <c:v>0.34559375666638498</c:v>
                </c:pt>
                <c:pt idx="33">
                  <c:v>0.342029797961027</c:v>
                </c:pt>
                <c:pt idx="34">
                  <c:v>0.354843033103655</c:v>
                </c:pt>
                <c:pt idx="35">
                  <c:v>0.35633556529752303</c:v>
                </c:pt>
                <c:pt idx="36">
                  <c:v>0.37032712401818402</c:v>
                </c:pt>
                <c:pt idx="37">
                  <c:v>0.38075731810598801</c:v>
                </c:pt>
                <c:pt idx="38">
                  <c:v>0.37722849861000202</c:v>
                </c:pt>
                <c:pt idx="39">
                  <c:v>0.38757456091303999</c:v>
                </c:pt>
                <c:pt idx="40">
                  <c:v>0.40505255339332302</c:v>
                </c:pt>
                <c:pt idx="41">
                  <c:v>0.41041553009549597</c:v>
                </c:pt>
                <c:pt idx="42">
                  <c:v>0.418390374910383</c:v>
                </c:pt>
                <c:pt idx="43">
                  <c:v>0.43056754187983398</c:v>
                </c:pt>
                <c:pt idx="44">
                  <c:v>0.44982720341548599</c:v>
                </c:pt>
                <c:pt idx="45">
                  <c:v>0.46041129970690903</c:v>
                </c:pt>
                <c:pt idx="46">
                  <c:v>0.46547719995831599</c:v>
                </c:pt>
                <c:pt idx="47">
                  <c:v>0.48165184933631799</c:v>
                </c:pt>
                <c:pt idx="48">
                  <c:v>0.47770692698286199</c:v>
                </c:pt>
                <c:pt idx="49">
                  <c:v>0.50507505352989601</c:v>
                </c:pt>
                <c:pt idx="50">
                  <c:v>0.50430350993843498</c:v>
                </c:pt>
                <c:pt idx="51">
                  <c:v>0.51884536049344498</c:v>
                </c:pt>
                <c:pt idx="52">
                  <c:v>0.52883531550035501</c:v>
                </c:pt>
                <c:pt idx="53">
                  <c:v>0.55695356812583496</c:v>
                </c:pt>
                <c:pt idx="54">
                  <c:v>0.56754732784602602</c:v>
                </c:pt>
                <c:pt idx="55">
                  <c:v>0.57986002276131099</c:v>
                </c:pt>
                <c:pt idx="56">
                  <c:v>0.58972189608571302</c:v>
                </c:pt>
                <c:pt idx="57">
                  <c:v>0.59037629506429101</c:v>
                </c:pt>
                <c:pt idx="58">
                  <c:v>0.59387483655843498</c:v>
                </c:pt>
                <c:pt idx="59">
                  <c:v>0.61408658095408397</c:v>
                </c:pt>
                <c:pt idx="60">
                  <c:v>0.61843101602873995</c:v>
                </c:pt>
                <c:pt idx="61">
                  <c:v>0.624856639794383</c:v>
                </c:pt>
                <c:pt idx="62">
                  <c:v>0.62469965208577405</c:v>
                </c:pt>
                <c:pt idx="63">
                  <c:v>0.62908864149405896</c:v>
                </c:pt>
                <c:pt idx="64">
                  <c:v>0.64321209910731802</c:v>
                </c:pt>
                <c:pt idx="65">
                  <c:v>0.65348802180603305</c:v>
                </c:pt>
                <c:pt idx="66">
                  <c:v>0.65617836661723805</c:v>
                </c:pt>
                <c:pt idx="67">
                  <c:v>0.66773138128680098</c:v>
                </c:pt>
                <c:pt idx="68">
                  <c:v>0.66796707549734602</c:v>
                </c:pt>
                <c:pt idx="69">
                  <c:v>0.66717784372449096</c:v>
                </c:pt>
                <c:pt idx="70">
                  <c:v>0.67356744008098202</c:v>
                </c:pt>
                <c:pt idx="71">
                  <c:v>0.67031314158916599</c:v>
                </c:pt>
                <c:pt idx="72">
                  <c:v>0.67023619898453801</c:v>
                </c:pt>
                <c:pt idx="73">
                  <c:v>0.67361433382393099</c:v>
                </c:pt>
                <c:pt idx="74">
                  <c:v>0.68409241213300298</c:v>
                </c:pt>
                <c:pt idx="75">
                  <c:v>0.68682340476885895</c:v>
                </c:pt>
                <c:pt idx="76">
                  <c:v>0.69020486127261105</c:v>
                </c:pt>
                <c:pt idx="77">
                  <c:v>0.69871720255743397</c:v>
                </c:pt>
                <c:pt idx="78">
                  <c:v>0.70050387720641905</c:v>
                </c:pt>
                <c:pt idx="79">
                  <c:v>0.70259476076920302</c:v>
                </c:pt>
                <c:pt idx="80">
                  <c:v>0.71491150025047001</c:v>
                </c:pt>
                <c:pt idx="81">
                  <c:v>0.72149723404243804</c:v>
                </c:pt>
                <c:pt idx="82">
                  <c:v>0.72448428368152595</c:v>
                </c:pt>
                <c:pt idx="83">
                  <c:v>0.72992594547689404</c:v>
                </c:pt>
                <c:pt idx="84">
                  <c:v>0.73340059439680905</c:v>
                </c:pt>
                <c:pt idx="85">
                  <c:v>0.73568718744584005</c:v>
                </c:pt>
                <c:pt idx="86">
                  <c:v>0.73856959469695704</c:v>
                </c:pt>
                <c:pt idx="87">
                  <c:v>0.73878619328529005</c:v>
                </c:pt>
                <c:pt idx="88">
                  <c:v>0.74540229293300997</c:v>
                </c:pt>
                <c:pt idx="89">
                  <c:v>0.74919518548637498</c:v>
                </c:pt>
                <c:pt idx="90">
                  <c:v>0.75326161417043702</c:v>
                </c:pt>
                <c:pt idx="91">
                  <c:v>0.75741511169544895</c:v>
                </c:pt>
                <c:pt idx="92">
                  <c:v>0.75724496880682601</c:v>
                </c:pt>
                <c:pt idx="93">
                  <c:v>0.76381595284341697</c:v>
                </c:pt>
                <c:pt idx="94">
                  <c:v>0.77247328715324504</c:v>
                </c:pt>
                <c:pt idx="95">
                  <c:v>0.77652843017678297</c:v>
                </c:pt>
                <c:pt idx="96">
                  <c:v>0.77931848103975099</c:v>
                </c:pt>
                <c:pt idx="97">
                  <c:v>0.77633402858627099</c:v>
                </c:pt>
                <c:pt idx="98">
                  <c:v>0.77986459621330795</c:v>
                </c:pt>
                <c:pt idx="99">
                  <c:v>0.78214489157924205</c:v>
                </c:pt>
                <c:pt idx="100">
                  <c:v>0.775308334420718</c:v>
                </c:pt>
                <c:pt idx="101">
                  <c:v>0.77303376432669701</c:v>
                </c:pt>
                <c:pt idx="102">
                  <c:v>0.77288800666348401</c:v>
                </c:pt>
                <c:pt idx="103">
                  <c:v>0.77269693376693005</c:v>
                </c:pt>
                <c:pt idx="104">
                  <c:v>0.77705568570712902</c:v>
                </c:pt>
                <c:pt idx="105">
                  <c:v>0.77970625762904999</c:v>
                </c:pt>
                <c:pt idx="106">
                  <c:v>0.78557759474022304</c:v>
                </c:pt>
                <c:pt idx="107">
                  <c:v>0.78452028905406501</c:v>
                </c:pt>
                <c:pt idx="108">
                  <c:v>0.78677315896884104</c:v>
                </c:pt>
                <c:pt idx="109">
                  <c:v>0.79110454003957098</c:v>
                </c:pt>
                <c:pt idx="110">
                  <c:v>0.79421556406654203</c:v>
                </c:pt>
                <c:pt idx="111">
                  <c:v>0.79619851417447096</c:v>
                </c:pt>
                <c:pt idx="112">
                  <c:v>0.79599261556103695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TEMP!$A$15</c:f>
              <c:strCache>
                <c:ptCount val="1"/>
                <c:pt idx="0">
                  <c:v>Assets $1 Billion - $10 Billion</c:v>
                </c:pt>
              </c:strCache>
            </c:strRef>
          </c:tx>
          <c:spPr>
            <a:ln w="63500" cmpd="sng">
              <a:solidFill>
                <a:schemeClr val="tx2"/>
              </a:solidFill>
              <a:prstDash val="solid"/>
            </a:ln>
          </c:spPr>
          <c:marker>
            <c:symbol val="none"/>
          </c:marker>
          <c:cat>
            <c:strRef>
              <c:f>TEMP!$B$13:$DJ$13</c:f>
              <c:strCache>
                <c:ptCount val="113"/>
                <c:pt idx="0">
                  <c:v>84:1</c:v>
                </c:pt>
                <c:pt idx="1">
                  <c:v>84:2</c:v>
                </c:pt>
                <c:pt idx="2">
                  <c:v>84:3</c:v>
                </c:pt>
                <c:pt idx="3">
                  <c:v>84:4</c:v>
                </c:pt>
                <c:pt idx="4">
                  <c:v>85:1</c:v>
                </c:pt>
                <c:pt idx="5">
                  <c:v>85:2</c:v>
                </c:pt>
                <c:pt idx="6">
                  <c:v>85:3</c:v>
                </c:pt>
                <c:pt idx="7">
                  <c:v>85:4</c:v>
                </c:pt>
                <c:pt idx="8">
                  <c:v>86:1</c:v>
                </c:pt>
                <c:pt idx="9">
                  <c:v>86:2</c:v>
                </c:pt>
                <c:pt idx="10">
                  <c:v>86:3</c:v>
                </c:pt>
                <c:pt idx="11">
                  <c:v>86:4</c:v>
                </c:pt>
                <c:pt idx="12">
                  <c:v>87:1</c:v>
                </c:pt>
                <c:pt idx="13">
                  <c:v>87:2</c:v>
                </c:pt>
                <c:pt idx="14">
                  <c:v>87:3</c:v>
                </c:pt>
                <c:pt idx="15">
                  <c:v>87:4</c:v>
                </c:pt>
                <c:pt idx="16">
                  <c:v>88:1</c:v>
                </c:pt>
                <c:pt idx="17">
                  <c:v>88:2</c:v>
                </c:pt>
                <c:pt idx="18">
                  <c:v>88:3</c:v>
                </c:pt>
                <c:pt idx="19">
                  <c:v>88:4</c:v>
                </c:pt>
                <c:pt idx="20">
                  <c:v>89:1</c:v>
                </c:pt>
                <c:pt idx="21">
                  <c:v>89:2</c:v>
                </c:pt>
                <c:pt idx="22">
                  <c:v>89:3</c:v>
                </c:pt>
                <c:pt idx="23">
                  <c:v>89:4</c:v>
                </c:pt>
                <c:pt idx="24">
                  <c:v>90:1</c:v>
                </c:pt>
                <c:pt idx="25">
                  <c:v>90:2</c:v>
                </c:pt>
                <c:pt idx="26">
                  <c:v>90:3</c:v>
                </c:pt>
                <c:pt idx="27">
                  <c:v>90:4</c:v>
                </c:pt>
                <c:pt idx="28">
                  <c:v>91:1</c:v>
                </c:pt>
                <c:pt idx="29">
                  <c:v>91:2</c:v>
                </c:pt>
                <c:pt idx="30">
                  <c:v>91:3</c:v>
                </c:pt>
                <c:pt idx="31">
                  <c:v>91:4</c:v>
                </c:pt>
                <c:pt idx="32">
                  <c:v>92:1</c:v>
                </c:pt>
                <c:pt idx="33">
                  <c:v>92:2</c:v>
                </c:pt>
                <c:pt idx="34">
                  <c:v>92:3</c:v>
                </c:pt>
                <c:pt idx="35">
                  <c:v>92:4</c:v>
                </c:pt>
                <c:pt idx="36">
                  <c:v>93:1</c:v>
                </c:pt>
                <c:pt idx="37">
                  <c:v>93:2</c:v>
                </c:pt>
                <c:pt idx="38">
                  <c:v>93:3</c:v>
                </c:pt>
                <c:pt idx="39">
                  <c:v>93:4</c:v>
                </c:pt>
                <c:pt idx="40">
                  <c:v>94:1</c:v>
                </c:pt>
                <c:pt idx="41">
                  <c:v>94:2</c:v>
                </c:pt>
                <c:pt idx="42">
                  <c:v>94:3</c:v>
                </c:pt>
                <c:pt idx="43">
                  <c:v>94:4</c:v>
                </c:pt>
                <c:pt idx="44">
                  <c:v>95:1</c:v>
                </c:pt>
                <c:pt idx="45">
                  <c:v>95:2</c:v>
                </c:pt>
                <c:pt idx="46">
                  <c:v>95:3</c:v>
                </c:pt>
                <c:pt idx="47">
                  <c:v>95:4</c:v>
                </c:pt>
                <c:pt idx="48">
                  <c:v>96:1</c:v>
                </c:pt>
                <c:pt idx="49">
                  <c:v>96:2</c:v>
                </c:pt>
                <c:pt idx="50">
                  <c:v>96:3</c:v>
                </c:pt>
                <c:pt idx="51">
                  <c:v>96:4</c:v>
                </c:pt>
                <c:pt idx="52">
                  <c:v>97:1</c:v>
                </c:pt>
                <c:pt idx="53">
                  <c:v>97:2</c:v>
                </c:pt>
                <c:pt idx="54">
                  <c:v>97:3</c:v>
                </c:pt>
                <c:pt idx="55">
                  <c:v>97:4</c:v>
                </c:pt>
                <c:pt idx="56">
                  <c:v>98:1</c:v>
                </c:pt>
                <c:pt idx="57">
                  <c:v>98:2</c:v>
                </c:pt>
                <c:pt idx="58">
                  <c:v>98:3</c:v>
                </c:pt>
                <c:pt idx="59">
                  <c:v>98:4</c:v>
                </c:pt>
                <c:pt idx="60">
                  <c:v>99:1</c:v>
                </c:pt>
                <c:pt idx="61">
                  <c:v>99:2</c:v>
                </c:pt>
                <c:pt idx="62">
                  <c:v>99:3</c:v>
                </c:pt>
                <c:pt idx="63">
                  <c:v>99:4</c:v>
                </c:pt>
                <c:pt idx="64">
                  <c:v>00:1</c:v>
                </c:pt>
                <c:pt idx="65">
                  <c:v>00:2</c:v>
                </c:pt>
                <c:pt idx="66">
                  <c:v>00:3</c:v>
                </c:pt>
                <c:pt idx="67">
                  <c:v>00:4</c:v>
                </c:pt>
                <c:pt idx="68">
                  <c:v>01:1</c:v>
                </c:pt>
                <c:pt idx="69">
                  <c:v>01:2</c:v>
                </c:pt>
                <c:pt idx="70">
                  <c:v>01:3</c:v>
                </c:pt>
                <c:pt idx="71">
                  <c:v>01:4</c:v>
                </c:pt>
                <c:pt idx="72">
                  <c:v>02:1</c:v>
                </c:pt>
                <c:pt idx="73">
                  <c:v>02:2</c:v>
                </c:pt>
                <c:pt idx="74">
                  <c:v>02:3</c:v>
                </c:pt>
                <c:pt idx="75">
                  <c:v>02:4</c:v>
                </c:pt>
                <c:pt idx="76">
                  <c:v>03:1</c:v>
                </c:pt>
                <c:pt idx="77">
                  <c:v>03:2</c:v>
                </c:pt>
                <c:pt idx="78">
                  <c:v>03:3</c:v>
                </c:pt>
                <c:pt idx="79">
                  <c:v>03:4</c:v>
                </c:pt>
                <c:pt idx="80">
                  <c:v>04:1</c:v>
                </c:pt>
                <c:pt idx="81">
                  <c:v>04:2</c:v>
                </c:pt>
                <c:pt idx="82">
                  <c:v>04:3</c:v>
                </c:pt>
                <c:pt idx="83">
                  <c:v>04:4</c:v>
                </c:pt>
                <c:pt idx="84">
                  <c:v>05:1</c:v>
                </c:pt>
                <c:pt idx="85">
                  <c:v>05:2</c:v>
                </c:pt>
                <c:pt idx="86">
                  <c:v>05:3</c:v>
                </c:pt>
                <c:pt idx="87">
                  <c:v>05:4</c:v>
                </c:pt>
                <c:pt idx="88">
                  <c:v>06:1</c:v>
                </c:pt>
                <c:pt idx="89">
                  <c:v>06:2</c:v>
                </c:pt>
                <c:pt idx="90">
                  <c:v>06:3</c:v>
                </c:pt>
                <c:pt idx="91">
                  <c:v>06:4</c:v>
                </c:pt>
                <c:pt idx="92">
                  <c:v>07:1</c:v>
                </c:pt>
                <c:pt idx="93">
                  <c:v>07:2</c:v>
                </c:pt>
                <c:pt idx="94">
                  <c:v>07:3</c:v>
                </c:pt>
                <c:pt idx="95">
                  <c:v>07:4</c:v>
                </c:pt>
                <c:pt idx="96">
                  <c:v>08:1</c:v>
                </c:pt>
                <c:pt idx="97">
                  <c:v>08:2</c:v>
                </c:pt>
                <c:pt idx="98">
                  <c:v>08:3</c:v>
                </c:pt>
                <c:pt idx="99">
                  <c:v>08:4</c:v>
                </c:pt>
                <c:pt idx="100">
                  <c:v>09:1</c:v>
                </c:pt>
                <c:pt idx="101">
                  <c:v>09:2</c:v>
                </c:pt>
                <c:pt idx="102">
                  <c:v>09:3</c:v>
                </c:pt>
                <c:pt idx="103">
                  <c:v>09:4</c:v>
                </c:pt>
                <c:pt idx="104">
                  <c:v>10:1</c:v>
                </c:pt>
                <c:pt idx="105">
                  <c:v>10:2</c:v>
                </c:pt>
                <c:pt idx="106">
                  <c:v>10:3</c:v>
                </c:pt>
                <c:pt idx="107">
                  <c:v>10:4</c:v>
                </c:pt>
                <c:pt idx="108">
                  <c:v>11:1</c:v>
                </c:pt>
                <c:pt idx="109">
                  <c:v>11:2</c:v>
                </c:pt>
                <c:pt idx="110">
                  <c:v>11:3</c:v>
                </c:pt>
                <c:pt idx="111">
                  <c:v>11:4</c:v>
                </c:pt>
                <c:pt idx="112">
                  <c:v>12:1</c:v>
                </c:pt>
              </c:strCache>
            </c:strRef>
          </c:cat>
          <c:val>
            <c:numRef>
              <c:f>TEMP!$B$15:$DJ$15</c:f>
              <c:numCache>
                <c:formatCode>0.0%</c:formatCode>
                <c:ptCount val="113"/>
                <c:pt idx="0">
                  <c:v>0.31967945496957501</c:v>
                </c:pt>
                <c:pt idx="1">
                  <c:v>0.32301701003806998</c:v>
                </c:pt>
                <c:pt idx="2">
                  <c:v>0.32629532802702799</c:v>
                </c:pt>
                <c:pt idx="3">
                  <c:v>0.33697240854011201</c:v>
                </c:pt>
                <c:pt idx="4">
                  <c:v>0.33747128514187402</c:v>
                </c:pt>
                <c:pt idx="5">
                  <c:v>0.34230495196411198</c:v>
                </c:pt>
                <c:pt idx="6">
                  <c:v>0.34130140139408399</c:v>
                </c:pt>
                <c:pt idx="7">
                  <c:v>0.35296068431195898</c:v>
                </c:pt>
                <c:pt idx="8">
                  <c:v>0.34885051656518401</c:v>
                </c:pt>
                <c:pt idx="9">
                  <c:v>0.34392075936717398</c:v>
                </c:pt>
                <c:pt idx="10">
                  <c:v>0.34729192263376701</c:v>
                </c:pt>
                <c:pt idx="11">
                  <c:v>0.34842831136339297</c:v>
                </c:pt>
                <c:pt idx="12">
                  <c:v>0.35317118063950198</c:v>
                </c:pt>
                <c:pt idx="13">
                  <c:v>0.35144787045031001</c:v>
                </c:pt>
                <c:pt idx="14">
                  <c:v>0.34645294562624002</c:v>
                </c:pt>
                <c:pt idx="15">
                  <c:v>0.34592705586474798</c:v>
                </c:pt>
                <c:pt idx="16">
                  <c:v>0.34889910901412002</c:v>
                </c:pt>
                <c:pt idx="17">
                  <c:v>0.35909357949407</c:v>
                </c:pt>
                <c:pt idx="18">
                  <c:v>0.36609717788804702</c:v>
                </c:pt>
                <c:pt idx="19">
                  <c:v>0.36245059320231898</c:v>
                </c:pt>
                <c:pt idx="20">
                  <c:v>0.357629468841894</c:v>
                </c:pt>
                <c:pt idx="21">
                  <c:v>0.36660054493194799</c:v>
                </c:pt>
                <c:pt idx="22">
                  <c:v>0.37060049680583801</c:v>
                </c:pt>
                <c:pt idx="23">
                  <c:v>0.36950865675612898</c:v>
                </c:pt>
                <c:pt idx="24">
                  <c:v>0.362527983742295</c:v>
                </c:pt>
                <c:pt idx="25">
                  <c:v>0.35503929409935298</c:v>
                </c:pt>
                <c:pt idx="26">
                  <c:v>0.35582956389771297</c:v>
                </c:pt>
                <c:pt idx="27">
                  <c:v>0.35711955133505902</c:v>
                </c:pt>
                <c:pt idx="28">
                  <c:v>0.35671081712513297</c:v>
                </c:pt>
                <c:pt idx="29">
                  <c:v>0.35554403047058197</c:v>
                </c:pt>
                <c:pt idx="30">
                  <c:v>0.34853570630557101</c:v>
                </c:pt>
                <c:pt idx="31">
                  <c:v>0.34801627575497601</c:v>
                </c:pt>
                <c:pt idx="32">
                  <c:v>0.34143550795421801</c:v>
                </c:pt>
                <c:pt idx="33">
                  <c:v>0.34648805271372601</c:v>
                </c:pt>
                <c:pt idx="34">
                  <c:v>0.33487908872222799</c:v>
                </c:pt>
                <c:pt idx="35">
                  <c:v>0.33536904220442998</c:v>
                </c:pt>
                <c:pt idx="36">
                  <c:v>0.32377967668212099</c:v>
                </c:pt>
                <c:pt idx="37">
                  <c:v>0.31920326473013499</c:v>
                </c:pt>
                <c:pt idx="38">
                  <c:v>0.32593659979272799</c:v>
                </c:pt>
                <c:pt idx="39">
                  <c:v>0.32226151451021601</c:v>
                </c:pt>
                <c:pt idx="40">
                  <c:v>0.31324328996427397</c:v>
                </c:pt>
                <c:pt idx="41">
                  <c:v>0.31372020818402702</c:v>
                </c:pt>
                <c:pt idx="42">
                  <c:v>0.30978768434848297</c:v>
                </c:pt>
                <c:pt idx="43">
                  <c:v>0.30345288012016203</c:v>
                </c:pt>
                <c:pt idx="44">
                  <c:v>0.29523059202257002</c:v>
                </c:pt>
                <c:pt idx="45">
                  <c:v>0.28569202727075699</c:v>
                </c:pt>
                <c:pt idx="46">
                  <c:v>0.28285374912787098</c:v>
                </c:pt>
                <c:pt idx="47">
                  <c:v>0.27123577233117602</c:v>
                </c:pt>
                <c:pt idx="48">
                  <c:v>0.27582407851502</c:v>
                </c:pt>
                <c:pt idx="49">
                  <c:v>0.25644854396207001</c:v>
                </c:pt>
                <c:pt idx="50">
                  <c:v>0.25907858217026503</c:v>
                </c:pt>
                <c:pt idx="51">
                  <c:v>0.24804407695009401</c:v>
                </c:pt>
                <c:pt idx="52">
                  <c:v>0.242024035704718</c:v>
                </c:pt>
                <c:pt idx="53">
                  <c:v>0.22072924805868899</c:v>
                </c:pt>
                <c:pt idx="54">
                  <c:v>0.215343866737781</c:v>
                </c:pt>
                <c:pt idx="55">
                  <c:v>0.20740490918090901</c:v>
                </c:pt>
                <c:pt idx="56">
                  <c:v>0.200916090492226</c:v>
                </c:pt>
                <c:pt idx="57">
                  <c:v>0.20432091385045201</c:v>
                </c:pt>
                <c:pt idx="58">
                  <c:v>0.20476329055533701</c:v>
                </c:pt>
                <c:pt idx="59">
                  <c:v>0.192890742537419</c:v>
                </c:pt>
                <c:pt idx="60">
                  <c:v>0.189001388609709</c:v>
                </c:pt>
                <c:pt idx="61">
                  <c:v>0.18403028942696201</c:v>
                </c:pt>
                <c:pt idx="62">
                  <c:v>0.18503274602539499</c:v>
                </c:pt>
                <c:pt idx="63">
                  <c:v>0.18557437942261801</c:v>
                </c:pt>
                <c:pt idx="64">
                  <c:v>0.17446669338124099</c:v>
                </c:pt>
                <c:pt idx="65">
                  <c:v>0.167581013570962</c:v>
                </c:pt>
                <c:pt idx="66">
                  <c:v>0.16721580571150699</c:v>
                </c:pt>
                <c:pt idx="67">
                  <c:v>0.160675866710694</c:v>
                </c:pt>
                <c:pt idx="68">
                  <c:v>0.16119867913698299</c:v>
                </c:pt>
                <c:pt idx="69">
                  <c:v>0.16223866922701299</c:v>
                </c:pt>
                <c:pt idx="70">
                  <c:v>0.15936708655303999</c:v>
                </c:pt>
                <c:pt idx="71">
                  <c:v>0.16170803722587401</c:v>
                </c:pt>
                <c:pt idx="72">
                  <c:v>0.16121300218510101</c:v>
                </c:pt>
                <c:pt idx="73">
                  <c:v>0.160826191675977</c:v>
                </c:pt>
                <c:pt idx="74">
                  <c:v>0.15185639492137401</c:v>
                </c:pt>
                <c:pt idx="75">
                  <c:v>0.15164131220563501</c:v>
                </c:pt>
                <c:pt idx="76">
                  <c:v>0.150134321496524</c:v>
                </c:pt>
                <c:pt idx="77">
                  <c:v>0.14603590213440401</c:v>
                </c:pt>
                <c:pt idx="78">
                  <c:v>0.14420128555277001</c:v>
                </c:pt>
                <c:pt idx="79">
                  <c:v>0.14467093146097801</c:v>
                </c:pt>
                <c:pt idx="80">
                  <c:v>0.13672375104030901</c:v>
                </c:pt>
                <c:pt idx="81">
                  <c:v>0.134070057872438</c:v>
                </c:pt>
                <c:pt idx="82">
                  <c:v>0.13428416315913699</c:v>
                </c:pt>
                <c:pt idx="83">
                  <c:v>0.13044473341905</c:v>
                </c:pt>
                <c:pt idx="84">
                  <c:v>0.128758460314985</c:v>
                </c:pt>
                <c:pt idx="85">
                  <c:v>0.129002991752555</c:v>
                </c:pt>
                <c:pt idx="86">
                  <c:v>0.12765014680474701</c:v>
                </c:pt>
                <c:pt idx="87">
                  <c:v>0.128073942220847</c:v>
                </c:pt>
                <c:pt idx="88">
                  <c:v>0.124496855195958</c:v>
                </c:pt>
                <c:pt idx="89">
                  <c:v>0.12343694290322001</c:v>
                </c:pt>
                <c:pt idx="90">
                  <c:v>0.121021980693178</c:v>
                </c:pt>
                <c:pt idx="91">
                  <c:v>0.117817858041562</c:v>
                </c:pt>
                <c:pt idx="92">
                  <c:v>0.11858401756744399</c:v>
                </c:pt>
                <c:pt idx="93">
                  <c:v>0.115055490673775</c:v>
                </c:pt>
                <c:pt idx="94">
                  <c:v>0.11082857579691301</c:v>
                </c:pt>
                <c:pt idx="95">
                  <c:v>0.109102500903688</c:v>
                </c:pt>
                <c:pt idx="96">
                  <c:v>0.10756490632706001</c:v>
                </c:pt>
                <c:pt idx="97">
                  <c:v>0.11010923921365499</c:v>
                </c:pt>
                <c:pt idx="98">
                  <c:v>0.108653353774504</c:v>
                </c:pt>
                <c:pt idx="99">
                  <c:v>0.107636339449143</c:v>
                </c:pt>
                <c:pt idx="100">
                  <c:v>0.111823292662869</c:v>
                </c:pt>
                <c:pt idx="101">
                  <c:v>0.113011842534176</c:v>
                </c:pt>
                <c:pt idx="102">
                  <c:v>0.113225896223157</c:v>
                </c:pt>
                <c:pt idx="103">
                  <c:v>0.111669553225828</c:v>
                </c:pt>
                <c:pt idx="104">
                  <c:v>0.110817806100941</c:v>
                </c:pt>
                <c:pt idx="105">
                  <c:v>0.108206856080518</c:v>
                </c:pt>
                <c:pt idx="106">
                  <c:v>0.104732041162913</c:v>
                </c:pt>
                <c:pt idx="107">
                  <c:v>0.10733542827656201</c:v>
                </c:pt>
                <c:pt idx="108">
                  <c:v>0.106484950045224</c:v>
                </c:pt>
                <c:pt idx="109">
                  <c:v>0.104569880266471</c:v>
                </c:pt>
                <c:pt idx="110">
                  <c:v>0.103211918359635</c:v>
                </c:pt>
                <c:pt idx="111">
                  <c:v>0.101621995980417</c:v>
                </c:pt>
                <c:pt idx="112">
                  <c:v>0.101958402278955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TEMP!$A$16</c:f>
              <c:strCache>
                <c:ptCount val="1"/>
                <c:pt idx="0">
                  <c:v>Assets $100 Million - $1 Billion</c:v>
                </c:pt>
              </c:strCache>
            </c:strRef>
          </c:tx>
          <c:spPr>
            <a:ln w="635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TEMP!$B$13:$DJ$13</c:f>
              <c:strCache>
                <c:ptCount val="113"/>
                <c:pt idx="0">
                  <c:v>84:1</c:v>
                </c:pt>
                <c:pt idx="1">
                  <c:v>84:2</c:v>
                </c:pt>
                <c:pt idx="2">
                  <c:v>84:3</c:v>
                </c:pt>
                <c:pt idx="3">
                  <c:v>84:4</c:v>
                </c:pt>
                <c:pt idx="4">
                  <c:v>85:1</c:v>
                </c:pt>
                <c:pt idx="5">
                  <c:v>85:2</c:v>
                </c:pt>
                <c:pt idx="6">
                  <c:v>85:3</c:v>
                </c:pt>
                <c:pt idx="7">
                  <c:v>85:4</c:v>
                </c:pt>
                <c:pt idx="8">
                  <c:v>86:1</c:v>
                </c:pt>
                <c:pt idx="9">
                  <c:v>86:2</c:v>
                </c:pt>
                <c:pt idx="10">
                  <c:v>86:3</c:v>
                </c:pt>
                <c:pt idx="11">
                  <c:v>86:4</c:v>
                </c:pt>
                <c:pt idx="12">
                  <c:v>87:1</c:v>
                </c:pt>
                <c:pt idx="13">
                  <c:v>87:2</c:v>
                </c:pt>
                <c:pt idx="14">
                  <c:v>87:3</c:v>
                </c:pt>
                <c:pt idx="15">
                  <c:v>87:4</c:v>
                </c:pt>
                <c:pt idx="16">
                  <c:v>88:1</c:v>
                </c:pt>
                <c:pt idx="17">
                  <c:v>88:2</c:v>
                </c:pt>
                <c:pt idx="18">
                  <c:v>88:3</c:v>
                </c:pt>
                <c:pt idx="19">
                  <c:v>88:4</c:v>
                </c:pt>
                <c:pt idx="20">
                  <c:v>89:1</c:v>
                </c:pt>
                <c:pt idx="21">
                  <c:v>89:2</c:v>
                </c:pt>
                <c:pt idx="22">
                  <c:v>89:3</c:v>
                </c:pt>
                <c:pt idx="23">
                  <c:v>89:4</c:v>
                </c:pt>
                <c:pt idx="24">
                  <c:v>90:1</c:v>
                </c:pt>
                <c:pt idx="25">
                  <c:v>90:2</c:v>
                </c:pt>
                <c:pt idx="26">
                  <c:v>90:3</c:v>
                </c:pt>
                <c:pt idx="27">
                  <c:v>90:4</c:v>
                </c:pt>
                <c:pt idx="28">
                  <c:v>91:1</c:v>
                </c:pt>
                <c:pt idx="29">
                  <c:v>91:2</c:v>
                </c:pt>
                <c:pt idx="30">
                  <c:v>91:3</c:v>
                </c:pt>
                <c:pt idx="31">
                  <c:v>91:4</c:v>
                </c:pt>
                <c:pt idx="32">
                  <c:v>92:1</c:v>
                </c:pt>
                <c:pt idx="33">
                  <c:v>92:2</c:v>
                </c:pt>
                <c:pt idx="34">
                  <c:v>92:3</c:v>
                </c:pt>
                <c:pt idx="35">
                  <c:v>92:4</c:v>
                </c:pt>
                <c:pt idx="36">
                  <c:v>93:1</c:v>
                </c:pt>
                <c:pt idx="37">
                  <c:v>93:2</c:v>
                </c:pt>
                <c:pt idx="38">
                  <c:v>93:3</c:v>
                </c:pt>
                <c:pt idx="39">
                  <c:v>93:4</c:v>
                </c:pt>
                <c:pt idx="40">
                  <c:v>94:1</c:v>
                </c:pt>
                <c:pt idx="41">
                  <c:v>94:2</c:v>
                </c:pt>
                <c:pt idx="42">
                  <c:v>94:3</c:v>
                </c:pt>
                <c:pt idx="43">
                  <c:v>94:4</c:v>
                </c:pt>
                <c:pt idx="44">
                  <c:v>95:1</c:v>
                </c:pt>
                <c:pt idx="45">
                  <c:v>95:2</c:v>
                </c:pt>
                <c:pt idx="46">
                  <c:v>95:3</c:v>
                </c:pt>
                <c:pt idx="47">
                  <c:v>95:4</c:v>
                </c:pt>
                <c:pt idx="48">
                  <c:v>96:1</c:v>
                </c:pt>
                <c:pt idx="49">
                  <c:v>96:2</c:v>
                </c:pt>
                <c:pt idx="50">
                  <c:v>96:3</c:v>
                </c:pt>
                <c:pt idx="51">
                  <c:v>96:4</c:v>
                </c:pt>
                <c:pt idx="52">
                  <c:v>97:1</c:v>
                </c:pt>
                <c:pt idx="53">
                  <c:v>97:2</c:v>
                </c:pt>
                <c:pt idx="54">
                  <c:v>97:3</c:v>
                </c:pt>
                <c:pt idx="55">
                  <c:v>97:4</c:v>
                </c:pt>
                <c:pt idx="56">
                  <c:v>98:1</c:v>
                </c:pt>
                <c:pt idx="57">
                  <c:v>98:2</c:v>
                </c:pt>
                <c:pt idx="58">
                  <c:v>98:3</c:v>
                </c:pt>
                <c:pt idx="59">
                  <c:v>98:4</c:v>
                </c:pt>
                <c:pt idx="60">
                  <c:v>99:1</c:v>
                </c:pt>
                <c:pt idx="61">
                  <c:v>99:2</c:v>
                </c:pt>
                <c:pt idx="62">
                  <c:v>99:3</c:v>
                </c:pt>
                <c:pt idx="63">
                  <c:v>99:4</c:v>
                </c:pt>
                <c:pt idx="64">
                  <c:v>00:1</c:v>
                </c:pt>
                <c:pt idx="65">
                  <c:v>00:2</c:v>
                </c:pt>
                <c:pt idx="66">
                  <c:v>00:3</c:v>
                </c:pt>
                <c:pt idx="67">
                  <c:v>00:4</c:v>
                </c:pt>
                <c:pt idx="68">
                  <c:v>01:1</c:v>
                </c:pt>
                <c:pt idx="69">
                  <c:v>01:2</c:v>
                </c:pt>
                <c:pt idx="70">
                  <c:v>01:3</c:v>
                </c:pt>
                <c:pt idx="71">
                  <c:v>01:4</c:v>
                </c:pt>
                <c:pt idx="72">
                  <c:v>02:1</c:v>
                </c:pt>
                <c:pt idx="73">
                  <c:v>02:2</c:v>
                </c:pt>
                <c:pt idx="74">
                  <c:v>02:3</c:v>
                </c:pt>
                <c:pt idx="75">
                  <c:v>02:4</c:v>
                </c:pt>
                <c:pt idx="76">
                  <c:v>03:1</c:v>
                </c:pt>
                <c:pt idx="77">
                  <c:v>03:2</c:v>
                </c:pt>
                <c:pt idx="78">
                  <c:v>03:3</c:v>
                </c:pt>
                <c:pt idx="79">
                  <c:v>03:4</c:v>
                </c:pt>
                <c:pt idx="80">
                  <c:v>04:1</c:v>
                </c:pt>
                <c:pt idx="81">
                  <c:v>04:2</c:v>
                </c:pt>
                <c:pt idx="82">
                  <c:v>04:3</c:v>
                </c:pt>
                <c:pt idx="83">
                  <c:v>04:4</c:v>
                </c:pt>
                <c:pt idx="84">
                  <c:v>05:1</c:v>
                </c:pt>
                <c:pt idx="85">
                  <c:v>05:2</c:v>
                </c:pt>
                <c:pt idx="86">
                  <c:v>05:3</c:v>
                </c:pt>
                <c:pt idx="87">
                  <c:v>05:4</c:v>
                </c:pt>
                <c:pt idx="88">
                  <c:v>06:1</c:v>
                </c:pt>
                <c:pt idx="89">
                  <c:v>06:2</c:v>
                </c:pt>
                <c:pt idx="90">
                  <c:v>06:3</c:v>
                </c:pt>
                <c:pt idx="91">
                  <c:v>06:4</c:v>
                </c:pt>
                <c:pt idx="92">
                  <c:v>07:1</c:v>
                </c:pt>
                <c:pt idx="93">
                  <c:v>07:2</c:v>
                </c:pt>
                <c:pt idx="94">
                  <c:v>07:3</c:v>
                </c:pt>
                <c:pt idx="95">
                  <c:v>07:4</c:v>
                </c:pt>
                <c:pt idx="96">
                  <c:v>08:1</c:v>
                </c:pt>
                <c:pt idx="97">
                  <c:v>08:2</c:v>
                </c:pt>
                <c:pt idx="98">
                  <c:v>08:3</c:v>
                </c:pt>
                <c:pt idx="99">
                  <c:v>08:4</c:v>
                </c:pt>
                <c:pt idx="100">
                  <c:v>09:1</c:v>
                </c:pt>
                <c:pt idx="101">
                  <c:v>09:2</c:v>
                </c:pt>
                <c:pt idx="102">
                  <c:v>09:3</c:v>
                </c:pt>
                <c:pt idx="103">
                  <c:v>09:4</c:v>
                </c:pt>
                <c:pt idx="104">
                  <c:v>10:1</c:v>
                </c:pt>
                <c:pt idx="105">
                  <c:v>10:2</c:v>
                </c:pt>
                <c:pt idx="106">
                  <c:v>10:3</c:v>
                </c:pt>
                <c:pt idx="107">
                  <c:v>10:4</c:v>
                </c:pt>
                <c:pt idx="108">
                  <c:v>11:1</c:v>
                </c:pt>
                <c:pt idx="109">
                  <c:v>11:2</c:v>
                </c:pt>
                <c:pt idx="110">
                  <c:v>11:3</c:v>
                </c:pt>
                <c:pt idx="111">
                  <c:v>11:4</c:v>
                </c:pt>
                <c:pt idx="112">
                  <c:v>12:1</c:v>
                </c:pt>
              </c:strCache>
            </c:strRef>
          </c:cat>
          <c:val>
            <c:numRef>
              <c:f>TEMP!$B$16:$DJ$16</c:f>
              <c:numCache>
                <c:formatCode>0.0%</c:formatCode>
                <c:ptCount val="113"/>
                <c:pt idx="0">
                  <c:v>0.259301231918315</c:v>
                </c:pt>
                <c:pt idx="1">
                  <c:v>0.25755417248122098</c:v>
                </c:pt>
                <c:pt idx="2">
                  <c:v>0.25764399268376997</c:v>
                </c:pt>
                <c:pt idx="3">
                  <c:v>0.25588299584093299</c:v>
                </c:pt>
                <c:pt idx="4">
                  <c:v>0.256269234083499</c:v>
                </c:pt>
                <c:pt idx="5">
                  <c:v>0.25330062736209302</c:v>
                </c:pt>
                <c:pt idx="6">
                  <c:v>0.253369145955192</c:v>
                </c:pt>
                <c:pt idx="7">
                  <c:v>0.24667057236968201</c:v>
                </c:pt>
                <c:pt idx="8">
                  <c:v>0.246174234285951</c:v>
                </c:pt>
                <c:pt idx="9">
                  <c:v>0.244971525113169</c:v>
                </c:pt>
                <c:pt idx="10">
                  <c:v>0.242376140248697</c:v>
                </c:pt>
                <c:pt idx="11">
                  <c:v>0.239895246434046</c:v>
                </c:pt>
                <c:pt idx="12">
                  <c:v>0.23690176791870499</c:v>
                </c:pt>
                <c:pt idx="13">
                  <c:v>0.235374173997212</c:v>
                </c:pt>
                <c:pt idx="14">
                  <c:v>0.23216091368988501</c:v>
                </c:pt>
                <c:pt idx="15">
                  <c:v>0.22918448119857601</c:v>
                </c:pt>
                <c:pt idx="16">
                  <c:v>0.22692325285427001</c:v>
                </c:pt>
                <c:pt idx="17">
                  <c:v>0.22407792325607201</c:v>
                </c:pt>
                <c:pt idx="18">
                  <c:v>0.21880812618127499</c:v>
                </c:pt>
                <c:pt idx="19">
                  <c:v>0.21883372068620399</c:v>
                </c:pt>
                <c:pt idx="20">
                  <c:v>0.21532487386919399</c:v>
                </c:pt>
                <c:pt idx="21">
                  <c:v>0.215177360103781</c:v>
                </c:pt>
                <c:pt idx="22">
                  <c:v>0.21924447227708099</c:v>
                </c:pt>
                <c:pt idx="23">
                  <c:v>0.22125943349763399</c:v>
                </c:pt>
                <c:pt idx="24">
                  <c:v>0.221907911059191</c:v>
                </c:pt>
                <c:pt idx="25">
                  <c:v>0.220086693430735</c:v>
                </c:pt>
                <c:pt idx="26">
                  <c:v>0.218133792244698</c:v>
                </c:pt>
                <c:pt idx="27">
                  <c:v>0.22144967722473199</c:v>
                </c:pt>
                <c:pt idx="28">
                  <c:v>0.22343374489387899</c:v>
                </c:pt>
                <c:pt idx="29">
                  <c:v>0.22533700081607699</c:v>
                </c:pt>
                <c:pt idx="30">
                  <c:v>0.22161386610381101</c:v>
                </c:pt>
                <c:pt idx="31">
                  <c:v>0.223341041128094</c:v>
                </c:pt>
                <c:pt idx="32">
                  <c:v>0.22305747448035301</c:v>
                </c:pt>
                <c:pt idx="33">
                  <c:v>0.22173728106071899</c:v>
                </c:pt>
                <c:pt idx="34">
                  <c:v>0.22189300413434901</c:v>
                </c:pt>
                <c:pt idx="35">
                  <c:v>0.219993416956514</c:v>
                </c:pt>
                <c:pt idx="36">
                  <c:v>0.21762005755615399</c:v>
                </c:pt>
                <c:pt idx="37">
                  <c:v>0.213828309611135</c:v>
                </c:pt>
                <c:pt idx="38">
                  <c:v>0.212984001454326</c:v>
                </c:pt>
                <c:pt idx="39">
                  <c:v>0.20773944967484401</c:v>
                </c:pt>
                <c:pt idx="40">
                  <c:v>0.20274727047735899</c:v>
                </c:pt>
                <c:pt idx="41">
                  <c:v>0.19857955024857199</c:v>
                </c:pt>
                <c:pt idx="42">
                  <c:v>0.19652726848676599</c:v>
                </c:pt>
                <c:pt idx="43">
                  <c:v>0.19304007636023801</c:v>
                </c:pt>
                <c:pt idx="44">
                  <c:v>0.18487702171690901</c:v>
                </c:pt>
                <c:pt idx="45">
                  <c:v>0.185515111545769</c:v>
                </c:pt>
                <c:pt idx="46">
                  <c:v>0.18527964647873199</c:v>
                </c:pt>
                <c:pt idx="47">
                  <c:v>0.18259755582951301</c:v>
                </c:pt>
                <c:pt idx="48">
                  <c:v>0.18230086254230499</c:v>
                </c:pt>
                <c:pt idx="49">
                  <c:v>0.17654101580228301</c:v>
                </c:pt>
                <c:pt idx="50">
                  <c:v>0.17658524496574399</c:v>
                </c:pt>
                <c:pt idx="51">
                  <c:v>0.17540780993788299</c:v>
                </c:pt>
                <c:pt idx="52">
                  <c:v>0.172685205297226</c:v>
                </c:pt>
                <c:pt idx="53">
                  <c:v>0.16794576199546701</c:v>
                </c:pt>
                <c:pt idx="54">
                  <c:v>0.163966376114733</c:v>
                </c:pt>
                <c:pt idx="55">
                  <c:v>0.16181952998399299</c:v>
                </c:pt>
                <c:pt idx="56">
                  <c:v>0.160143832465626</c:v>
                </c:pt>
                <c:pt idx="57">
                  <c:v>0.157644712763369</c:v>
                </c:pt>
                <c:pt idx="58">
                  <c:v>0.154709531899383</c:v>
                </c:pt>
                <c:pt idx="59">
                  <c:v>0.14883191008886801</c:v>
                </c:pt>
                <c:pt idx="60">
                  <c:v>0.14868242312532301</c:v>
                </c:pt>
                <c:pt idx="61">
                  <c:v>0.148335064228552</c:v>
                </c:pt>
                <c:pt idx="62">
                  <c:v>0.148252446596257</c:v>
                </c:pt>
                <c:pt idx="63">
                  <c:v>0.145208020488725</c:v>
                </c:pt>
                <c:pt idx="64">
                  <c:v>0.143580762860434</c:v>
                </c:pt>
                <c:pt idx="65">
                  <c:v>0.14135254341099901</c:v>
                </c:pt>
                <c:pt idx="66">
                  <c:v>0.140210627982464</c:v>
                </c:pt>
                <c:pt idx="67">
                  <c:v>0.136475596025876</c:v>
                </c:pt>
                <c:pt idx="68">
                  <c:v>0.13635507110456699</c:v>
                </c:pt>
                <c:pt idx="69">
                  <c:v>0.13671201872681801</c:v>
                </c:pt>
                <c:pt idx="70">
                  <c:v>0.13437980830459101</c:v>
                </c:pt>
                <c:pt idx="71">
                  <c:v>0.136063075663652</c:v>
                </c:pt>
                <c:pt idx="72">
                  <c:v>0.13659893006005999</c:v>
                </c:pt>
                <c:pt idx="73">
                  <c:v>0.134771123348952</c:v>
                </c:pt>
                <c:pt idx="74">
                  <c:v>0.13457197070794899</c:v>
                </c:pt>
                <c:pt idx="75">
                  <c:v>0.13334731720199899</c:v>
                </c:pt>
                <c:pt idx="76">
                  <c:v>0.13226539087042799</c:v>
                </c:pt>
                <c:pt idx="77">
                  <c:v>0.12931920973636099</c:v>
                </c:pt>
                <c:pt idx="78">
                  <c:v>0.129681938706043</c:v>
                </c:pt>
                <c:pt idx="79">
                  <c:v>0.12786513494640001</c:v>
                </c:pt>
                <c:pt idx="80">
                  <c:v>0.12470466414108</c:v>
                </c:pt>
                <c:pt idx="81">
                  <c:v>0.12148706133744799</c:v>
                </c:pt>
                <c:pt idx="82">
                  <c:v>0.119188467674647</c:v>
                </c:pt>
                <c:pt idx="83">
                  <c:v>0.118687752262531</c:v>
                </c:pt>
                <c:pt idx="84">
                  <c:v>0.117417583024945</c:v>
                </c:pt>
                <c:pt idx="85">
                  <c:v>0.115500055392458</c:v>
                </c:pt>
                <c:pt idx="86">
                  <c:v>0.11454404629729199</c:v>
                </c:pt>
                <c:pt idx="87">
                  <c:v>0.114685061368117</c:v>
                </c:pt>
                <c:pt idx="88">
                  <c:v>0.11234741256722899</c:v>
                </c:pt>
                <c:pt idx="89">
                  <c:v>0.110140691419892</c:v>
                </c:pt>
                <c:pt idx="90">
                  <c:v>0.109198485676715</c:v>
                </c:pt>
                <c:pt idx="91">
                  <c:v>0.10875703561703801</c:v>
                </c:pt>
                <c:pt idx="92">
                  <c:v>0.10834530638451099</c:v>
                </c:pt>
                <c:pt idx="93">
                  <c:v>0.105651234405484</c:v>
                </c:pt>
                <c:pt idx="94">
                  <c:v>0.102052196282843</c:v>
                </c:pt>
                <c:pt idx="95">
                  <c:v>0.10041428086384201</c:v>
                </c:pt>
                <c:pt idx="96">
                  <c:v>9.9801392219187601E-2</c:v>
                </c:pt>
                <c:pt idx="97">
                  <c:v>0.100246791728547</c:v>
                </c:pt>
                <c:pt idx="98">
                  <c:v>9.85970138039792E-2</c:v>
                </c:pt>
                <c:pt idx="99">
                  <c:v>9.7874478724012504E-2</c:v>
                </c:pt>
                <c:pt idx="100">
                  <c:v>0.100505891371513</c:v>
                </c:pt>
                <c:pt idx="101">
                  <c:v>0.10149832623706</c:v>
                </c:pt>
                <c:pt idx="102">
                  <c:v>0.101749018044188</c:v>
                </c:pt>
                <c:pt idx="103">
                  <c:v>0.103490225490686</c:v>
                </c:pt>
                <c:pt idx="104">
                  <c:v>0.10047245478205399</c:v>
                </c:pt>
                <c:pt idx="105">
                  <c:v>0.100366169086971</c:v>
                </c:pt>
                <c:pt idx="106">
                  <c:v>9.8390256532990494E-2</c:v>
                </c:pt>
                <c:pt idx="107">
                  <c:v>9.6985750384081498E-2</c:v>
                </c:pt>
                <c:pt idx="108">
                  <c:v>9.5779988235168895E-2</c:v>
                </c:pt>
                <c:pt idx="109">
                  <c:v>9.3593754670294904E-2</c:v>
                </c:pt>
                <c:pt idx="110">
                  <c:v>9.2226264305619796E-2</c:v>
                </c:pt>
                <c:pt idx="111">
                  <c:v>9.2179362922334404E-2</c:v>
                </c:pt>
                <c:pt idx="112">
                  <c:v>9.2183646728656601E-2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TEMP!$A$17</c:f>
              <c:strCache>
                <c:ptCount val="1"/>
                <c:pt idx="0">
                  <c:v>Assets &lt; $100 Million</c:v>
                </c:pt>
              </c:strCache>
            </c:strRef>
          </c:tx>
          <c:spPr>
            <a:ln w="63500" cmpd="sng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TEMP!$B$13:$DJ$13</c:f>
              <c:strCache>
                <c:ptCount val="113"/>
                <c:pt idx="0">
                  <c:v>84:1</c:v>
                </c:pt>
                <c:pt idx="1">
                  <c:v>84:2</c:v>
                </c:pt>
                <c:pt idx="2">
                  <c:v>84:3</c:v>
                </c:pt>
                <c:pt idx="3">
                  <c:v>84:4</c:v>
                </c:pt>
                <c:pt idx="4">
                  <c:v>85:1</c:v>
                </c:pt>
                <c:pt idx="5">
                  <c:v>85:2</c:v>
                </c:pt>
                <c:pt idx="6">
                  <c:v>85:3</c:v>
                </c:pt>
                <c:pt idx="7">
                  <c:v>85:4</c:v>
                </c:pt>
                <c:pt idx="8">
                  <c:v>86:1</c:v>
                </c:pt>
                <c:pt idx="9">
                  <c:v>86:2</c:v>
                </c:pt>
                <c:pt idx="10">
                  <c:v>86:3</c:v>
                </c:pt>
                <c:pt idx="11">
                  <c:v>86:4</c:v>
                </c:pt>
                <c:pt idx="12">
                  <c:v>87:1</c:v>
                </c:pt>
                <c:pt idx="13">
                  <c:v>87:2</c:v>
                </c:pt>
                <c:pt idx="14">
                  <c:v>87:3</c:v>
                </c:pt>
                <c:pt idx="15">
                  <c:v>87:4</c:v>
                </c:pt>
                <c:pt idx="16">
                  <c:v>88:1</c:v>
                </c:pt>
                <c:pt idx="17">
                  <c:v>88:2</c:v>
                </c:pt>
                <c:pt idx="18">
                  <c:v>88:3</c:v>
                </c:pt>
                <c:pt idx="19">
                  <c:v>88:4</c:v>
                </c:pt>
                <c:pt idx="20">
                  <c:v>89:1</c:v>
                </c:pt>
                <c:pt idx="21">
                  <c:v>89:2</c:v>
                </c:pt>
                <c:pt idx="22">
                  <c:v>89:3</c:v>
                </c:pt>
                <c:pt idx="23">
                  <c:v>89:4</c:v>
                </c:pt>
                <c:pt idx="24">
                  <c:v>90:1</c:v>
                </c:pt>
                <c:pt idx="25">
                  <c:v>90:2</c:v>
                </c:pt>
                <c:pt idx="26">
                  <c:v>90:3</c:v>
                </c:pt>
                <c:pt idx="27">
                  <c:v>90:4</c:v>
                </c:pt>
                <c:pt idx="28">
                  <c:v>91:1</c:v>
                </c:pt>
                <c:pt idx="29">
                  <c:v>91:2</c:v>
                </c:pt>
                <c:pt idx="30">
                  <c:v>91:3</c:v>
                </c:pt>
                <c:pt idx="31">
                  <c:v>91:4</c:v>
                </c:pt>
                <c:pt idx="32">
                  <c:v>92:1</c:v>
                </c:pt>
                <c:pt idx="33">
                  <c:v>92:2</c:v>
                </c:pt>
                <c:pt idx="34">
                  <c:v>92:3</c:v>
                </c:pt>
                <c:pt idx="35">
                  <c:v>92:4</c:v>
                </c:pt>
                <c:pt idx="36">
                  <c:v>93:1</c:v>
                </c:pt>
                <c:pt idx="37">
                  <c:v>93:2</c:v>
                </c:pt>
                <c:pt idx="38">
                  <c:v>93:3</c:v>
                </c:pt>
                <c:pt idx="39">
                  <c:v>93:4</c:v>
                </c:pt>
                <c:pt idx="40">
                  <c:v>94:1</c:v>
                </c:pt>
                <c:pt idx="41">
                  <c:v>94:2</c:v>
                </c:pt>
                <c:pt idx="42">
                  <c:v>94:3</c:v>
                </c:pt>
                <c:pt idx="43">
                  <c:v>94:4</c:v>
                </c:pt>
                <c:pt idx="44">
                  <c:v>95:1</c:v>
                </c:pt>
                <c:pt idx="45">
                  <c:v>95:2</c:v>
                </c:pt>
                <c:pt idx="46">
                  <c:v>95:3</c:v>
                </c:pt>
                <c:pt idx="47">
                  <c:v>95:4</c:v>
                </c:pt>
                <c:pt idx="48">
                  <c:v>96:1</c:v>
                </c:pt>
                <c:pt idx="49">
                  <c:v>96:2</c:v>
                </c:pt>
                <c:pt idx="50">
                  <c:v>96:3</c:v>
                </c:pt>
                <c:pt idx="51">
                  <c:v>96:4</c:v>
                </c:pt>
                <c:pt idx="52">
                  <c:v>97:1</c:v>
                </c:pt>
                <c:pt idx="53">
                  <c:v>97:2</c:v>
                </c:pt>
                <c:pt idx="54">
                  <c:v>97:3</c:v>
                </c:pt>
                <c:pt idx="55">
                  <c:v>97:4</c:v>
                </c:pt>
                <c:pt idx="56">
                  <c:v>98:1</c:v>
                </c:pt>
                <c:pt idx="57">
                  <c:v>98:2</c:v>
                </c:pt>
                <c:pt idx="58">
                  <c:v>98:3</c:v>
                </c:pt>
                <c:pt idx="59">
                  <c:v>98:4</c:v>
                </c:pt>
                <c:pt idx="60">
                  <c:v>99:1</c:v>
                </c:pt>
                <c:pt idx="61">
                  <c:v>99:2</c:v>
                </c:pt>
                <c:pt idx="62">
                  <c:v>99:3</c:v>
                </c:pt>
                <c:pt idx="63">
                  <c:v>99:4</c:v>
                </c:pt>
                <c:pt idx="64">
                  <c:v>00:1</c:v>
                </c:pt>
                <c:pt idx="65">
                  <c:v>00:2</c:v>
                </c:pt>
                <c:pt idx="66">
                  <c:v>00:3</c:v>
                </c:pt>
                <c:pt idx="67">
                  <c:v>00:4</c:v>
                </c:pt>
                <c:pt idx="68">
                  <c:v>01:1</c:v>
                </c:pt>
                <c:pt idx="69">
                  <c:v>01:2</c:v>
                </c:pt>
                <c:pt idx="70">
                  <c:v>01:3</c:v>
                </c:pt>
                <c:pt idx="71">
                  <c:v>01:4</c:v>
                </c:pt>
                <c:pt idx="72">
                  <c:v>02:1</c:v>
                </c:pt>
                <c:pt idx="73">
                  <c:v>02:2</c:v>
                </c:pt>
                <c:pt idx="74">
                  <c:v>02:3</c:v>
                </c:pt>
                <c:pt idx="75">
                  <c:v>02:4</c:v>
                </c:pt>
                <c:pt idx="76">
                  <c:v>03:1</c:v>
                </c:pt>
                <c:pt idx="77">
                  <c:v>03:2</c:v>
                </c:pt>
                <c:pt idx="78">
                  <c:v>03:3</c:v>
                </c:pt>
                <c:pt idx="79">
                  <c:v>03:4</c:v>
                </c:pt>
                <c:pt idx="80">
                  <c:v>04:1</c:v>
                </c:pt>
                <c:pt idx="81">
                  <c:v>04:2</c:v>
                </c:pt>
                <c:pt idx="82">
                  <c:v>04:3</c:v>
                </c:pt>
                <c:pt idx="83">
                  <c:v>04:4</c:v>
                </c:pt>
                <c:pt idx="84">
                  <c:v>05:1</c:v>
                </c:pt>
                <c:pt idx="85">
                  <c:v>05:2</c:v>
                </c:pt>
                <c:pt idx="86">
                  <c:v>05:3</c:v>
                </c:pt>
                <c:pt idx="87">
                  <c:v>05:4</c:v>
                </c:pt>
                <c:pt idx="88">
                  <c:v>06:1</c:v>
                </c:pt>
                <c:pt idx="89">
                  <c:v>06:2</c:v>
                </c:pt>
                <c:pt idx="90">
                  <c:v>06:3</c:v>
                </c:pt>
                <c:pt idx="91">
                  <c:v>06:4</c:v>
                </c:pt>
                <c:pt idx="92">
                  <c:v>07:1</c:v>
                </c:pt>
                <c:pt idx="93">
                  <c:v>07:2</c:v>
                </c:pt>
                <c:pt idx="94">
                  <c:v>07:3</c:v>
                </c:pt>
                <c:pt idx="95">
                  <c:v>07:4</c:v>
                </c:pt>
                <c:pt idx="96">
                  <c:v>08:1</c:v>
                </c:pt>
                <c:pt idx="97">
                  <c:v>08:2</c:v>
                </c:pt>
                <c:pt idx="98">
                  <c:v>08:3</c:v>
                </c:pt>
                <c:pt idx="99">
                  <c:v>08:4</c:v>
                </c:pt>
                <c:pt idx="100">
                  <c:v>09:1</c:v>
                </c:pt>
                <c:pt idx="101">
                  <c:v>09:2</c:v>
                </c:pt>
                <c:pt idx="102">
                  <c:v>09:3</c:v>
                </c:pt>
                <c:pt idx="103">
                  <c:v>09:4</c:v>
                </c:pt>
                <c:pt idx="104">
                  <c:v>10:1</c:v>
                </c:pt>
                <c:pt idx="105">
                  <c:v>10:2</c:v>
                </c:pt>
                <c:pt idx="106">
                  <c:v>10:3</c:v>
                </c:pt>
                <c:pt idx="107">
                  <c:v>10:4</c:v>
                </c:pt>
                <c:pt idx="108">
                  <c:v>11:1</c:v>
                </c:pt>
                <c:pt idx="109">
                  <c:v>11:2</c:v>
                </c:pt>
                <c:pt idx="110">
                  <c:v>11:3</c:v>
                </c:pt>
                <c:pt idx="111">
                  <c:v>11:4</c:v>
                </c:pt>
                <c:pt idx="112">
                  <c:v>12:1</c:v>
                </c:pt>
              </c:strCache>
            </c:strRef>
          </c:cat>
          <c:val>
            <c:numRef>
              <c:f>TEMP!$B$17:$DJ$17</c:f>
              <c:numCache>
                <c:formatCode>0.0%</c:formatCode>
                <c:ptCount val="113"/>
                <c:pt idx="0">
                  <c:v>0.142986715030399</c:v>
                </c:pt>
                <c:pt idx="1">
                  <c:v>0.13851984501759301</c:v>
                </c:pt>
                <c:pt idx="2">
                  <c:v>0.13709284682793399</c:v>
                </c:pt>
                <c:pt idx="3">
                  <c:v>0.132536175706506</c:v>
                </c:pt>
                <c:pt idx="4">
                  <c:v>0.13206773707684699</c:v>
                </c:pt>
                <c:pt idx="5">
                  <c:v>0.129042376868472</c:v>
                </c:pt>
                <c:pt idx="6">
                  <c:v>0.126457956855486</c:v>
                </c:pt>
                <c:pt idx="7">
                  <c:v>0.122685170769931</c:v>
                </c:pt>
                <c:pt idx="8">
                  <c:v>0.122423576273091</c:v>
                </c:pt>
                <c:pt idx="9">
                  <c:v>0.119752910759464</c:v>
                </c:pt>
                <c:pt idx="10">
                  <c:v>0.118715649080091</c:v>
                </c:pt>
                <c:pt idx="11">
                  <c:v>0.113299718543324</c:v>
                </c:pt>
                <c:pt idx="12">
                  <c:v>0.11393359939376101</c:v>
                </c:pt>
                <c:pt idx="13">
                  <c:v>0.111456015838392</c:v>
                </c:pt>
                <c:pt idx="14">
                  <c:v>0.10872962466602</c:v>
                </c:pt>
                <c:pt idx="15">
                  <c:v>0.10612335815532099</c:v>
                </c:pt>
                <c:pt idx="16">
                  <c:v>0.10443925362433</c:v>
                </c:pt>
                <c:pt idx="17">
                  <c:v>0.10164570209028501</c:v>
                </c:pt>
                <c:pt idx="18">
                  <c:v>9.8468987335305999E-2</c:v>
                </c:pt>
                <c:pt idx="19">
                  <c:v>9.6555539295726203E-2</c:v>
                </c:pt>
                <c:pt idx="20">
                  <c:v>9.5702216524532299E-2</c:v>
                </c:pt>
                <c:pt idx="21">
                  <c:v>9.3731401957261998E-2</c:v>
                </c:pt>
                <c:pt idx="22">
                  <c:v>9.2917901471192499E-2</c:v>
                </c:pt>
                <c:pt idx="23">
                  <c:v>9.1710931471349594E-2</c:v>
                </c:pt>
                <c:pt idx="24">
                  <c:v>9.1237726635144303E-2</c:v>
                </c:pt>
                <c:pt idx="25">
                  <c:v>9.07430037566547E-2</c:v>
                </c:pt>
                <c:pt idx="26">
                  <c:v>9.0308563657185703E-2</c:v>
                </c:pt>
                <c:pt idx="27">
                  <c:v>9.0530911180867299E-2</c:v>
                </c:pt>
                <c:pt idx="28">
                  <c:v>9.1905745540147202E-2</c:v>
                </c:pt>
                <c:pt idx="29">
                  <c:v>9.1504909511016502E-2</c:v>
                </c:pt>
                <c:pt idx="30">
                  <c:v>9.0602321769477606E-2</c:v>
                </c:pt>
                <c:pt idx="31">
                  <c:v>9.0215932956669104E-2</c:v>
                </c:pt>
                <c:pt idx="32">
                  <c:v>8.99132608990445E-2</c:v>
                </c:pt>
                <c:pt idx="33">
                  <c:v>8.9744868264528599E-2</c:v>
                </c:pt>
                <c:pt idx="34">
                  <c:v>8.8384874039767705E-2</c:v>
                </c:pt>
                <c:pt idx="35">
                  <c:v>8.8301975541533906E-2</c:v>
                </c:pt>
                <c:pt idx="36">
                  <c:v>8.8273141743541297E-2</c:v>
                </c:pt>
                <c:pt idx="37">
                  <c:v>8.6211107552742E-2</c:v>
                </c:pt>
                <c:pt idx="38">
                  <c:v>8.3850900142944496E-2</c:v>
                </c:pt>
                <c:pt idx="39">
                  <c:v>8.2424474901900593E-2</c:v>
                </c:pt>
                <c:pt idx="40">
                  <c:v>7.8956886165044204E-2</c:v>
                </c:pt>
                <c:pt idx="41">
                  <c:v>7.7284711471904993E-2</c:v>
                </c:pt>
                <c:pt idx="42">
                  <c:v>7.5294672254368505E-2</c:v>
                </c:pt>
                <c:pt idx="43">
                  <c:v>7.2939501639767396E-2</c:v>
                </c:pt>
                <c:pt idx="44">
                  <c:v>7.0065182845035101E-2</c:v>
                </c:pt>
                <c:pt idx="45">
                  <c:v>6.8381561476565295E-2</c:v>
                </c:pt>
                <c:pt idx="46">
                  <c:v>6.6389404435080901E-2</c:v>
                </c:pt>
                <c:pt idx="47">
                  <c:v>6.4514822502993702E-2</c:v>
                </c:pt>
                <c:pt idx="48">
                  <c:v>6.4168131959813995E-2</c:v>
                </c:pt>
                <c:pt idx="49">
                  <c:v>6.1935386705751799E-2</c:v>
                </c:pt>
                <c:pt idx="50">
                  <c:v>6.0032662925555598E-2</c:v>
                </c:pt>
                <c:pt idx="51">
                  <c:v>5.7702752618577699E-2</c:v>
                </c:pt>
                <c:pt idx="52">
                  <c:v>5.6455443497700798E-2</c:v>
                </c:pt>
                <c:pt idx="53">
                  <c:v>5.4371421820008897E-2</c:v>
                </c:pt>
                <c:pt idx="54">
                  <c:v>5.3142429301460598E-2</c:v>
                </c:pt>
                <c:pt idx="55">
                  <c:v>5.0915538073787202E-2</c:v>
                </c:pt>
                <c:pt idx="56">
                  <c:v>4.9218180956436201E-2</c:v>
                </c:pt>
                <c:pt idx="57">
                  <c:v>4.7658078321888502E-2</c:v>
                </c:pt>
                <c:pt idx="58">
                  <c:v>4.6652340986846098E-2</c:v>
                </c:pt>
                <c:pt idx="59">
                  <c:v>4.4190766419629199E-2</c:v>
                </c:pt>
                <c:pt idx="60">
                  <c:v>4.3885172236228898E-2</c:v>
                </c:pt>
                <c:pt idx="61">
                  <c:v>4.2778006550103602E-2</c:v>
                </c:pt>
                <c:pt idx="62">
                  <c:v>4.2015155292575199E-2</c:v>
                </c:pt>
                <c:pt idx="63">
                  <c:v>4.0128958594597398E-2</c:v>
                </c:pt>
                <c:pt idx="64">
                  <c:v>3.8740444651006602E-2</c:v>
                </c:pt>
                <c:pt idx="65">
                  <c:v>3.7578421212005601E-2</c:v>
                </c:pt>
                <c:pt idx="66">
                  <c:v>3.6395199688791999E-2</c:v>
                </c:pt>
                <c:pt idx="67">
                  <c:v>3.5117155976629101E-2</c:v>
                </c:pt>
                <c:pt idx="68">
                  <c:v>3.44791742611038E-2</c:v>
                </c:pt>
                <c:pt idx="69">
                  <c:v>3.3871468321678103E-2</c:v>
                </c:pt>
                <c:pt idx="70">
                  <c:v>3.2685665061387002E-2</c:v>
                </c:pt>
                <c:pt idx="71">
                  <c:v>3.1915745521308402E-2</c:v>
                </c:pt>
                <c:pt idx="72">
                  <c:v>3.1951868770301997E-2</c:v>
                </c:pt>
                <c:pt idx="73">
                  <c:v>3.0788351151140699E-2</c:v>
                </c:pt>
                <c:pt idx="74">
                  <c:v>2.9479222237673498E-2</c:v>
                </c:pt>
                <c:pt idx="75">
                  <c:v>2.8187965823507601E-2</c:v>
                </c:pt>
                <c:pt idx="76">
                  <c:v>2.7395426360436698E-2</c:v>
                </c:pt>
                <c:pt idx="77">
                  <c:v>2.5927685571800901E-2</c:v>
                </c:pt>
                <c:pt idx="78">
                  <c:v>2.56128985347687E-2</c:v>
                </c:pt>
                <c:pt idx="79">
                  <c:v>2.48691728234198E-2</c:v>
                </c:pt>
                <c:pt idx="80">
                  <c:v>2.3660084568141702E-2</c:v>
                </c:pt>
                <c:pt idx="81">
                  <c:v>2.29456467476758E-2</c:v>
                </c:pt>
                <c:pt idx="82">
                  <c:v>2.2043085484690202E-2</c:v>
                </c:pt>
                <c:pt idx="83">
                  <c:v>2.0941568841524601E-2</c:v>
                </c:pt>
                <c:pt idx="84">
                  <c:v>2.04233622632604E-2</c:v>
                </c:pt>
                <c:pt idx="85">
                  <c:v>1.98097654091474E-2</c:v>
                </c:pt>
                <c:pt idx="86">
                  <c:v>1.9236212201003699E-2</c:v>
                </c:pt>
                <c:pt idx="87">
                  <c:v>1.8454803125745999E-2</c:v>
                </c:pt>
                <c:pt idx="88">
                  <c:v>1.7753439303802999E-2</c:v>
                </c:pt>
                <c:pt idx="89">
                  <c:v>1.7227180190513398E-2</c:v>
                </c:pt>
                <c:pt idx="90">
                  <c:v>1.6517919459671199E-2</c:v>
                </c:pt>
                <c:pt idx="91">
                  <c:v>1.60099946459514E-2</c:v>
                </c:pt>
                <c:pt idx="92">
                  <c:v>1.5825707241219199E-2</c:v>
                </c:pt>
                <c:pt idx="93">
                  <c:v>1.54773220773241E-2</c:v>
                </c:pt>
                <c:pt idx="94">
                  <c:v>1.46459407669998E-2</c:v>
                </c:pt>
                <c:pt idx="95">
                  <c:v>1.39547880556871E-2</c:v>
                </c:pt>
                <c:pt idx="96">
                  <c:v>1.33152204140016E-2</c:v>
                </c:pt>
                <c:pt idx="97">
                  <c:v>1.3309940471526701E-2</c:v>
                </c:pt>
                <c:pt idx="98">
                  <c:v>1.28850362082086E-2</c:v>
                </c:pt>
                <c:pt idx="99">
                  <c:v>1.2344290247602601E-2</c:v>
                </c:pt>
                <c:pt idx="100">
                  <c:v>1.2362481544900401E-2</c:v>
                </c:pt>
                <c:pt idx="101">
                  <c:v>1.2456066902066701E-2</c:v>
                </c:pt>
                <c:pt idx="102">
                  <c:v>1.21370790691711E-2</c:v>
                </c:pt>
                <c:pt idx="103">
                  <c:v>1.2143287516556E-2</c:v>
                </c:pt>
                <c:pt idx="104">
                  <c:v>1.16540534098767E-2</c:v>
                </c:pt>
                <c:pt idx="105">
                  <c:v>1.1720717203461E-2</c:v>
                </c:pt>
                <c:pt idx="106">
                  <c:v>1.13001075638724E-2</c:v>
                </c:pt>
                <c:pt idx="107">
                  <c:v>1.11585322852908E-2</c:v>
                </c:pt>
                <c:pt idx="108">
                  <c:v>1.09619027507668E-2</c:v>
                </c:pt>
                <c:pt idx="109">
                  <c:v>1.07318250236635E-2</c:v>
                </c:pt>
                <c:pt idx="110">
                  <c:v>1.03462532682023E-2</c:v>
                </c:pt>
                <c:pt idx="111">
                  <c:v>1.00001269227777E-2</c:v>
                </c:pt>
                <c:pt idx="112">
                  <c:v>9.8653354313518096E-3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09086496"/>
        <c:axId val="909081600"/>
      </c:lineChart>
      <c:catAx>
        <c:axId val="9090864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>
                    <a:latin typeface="+mn-lt"/>
                  </a:defRPr>
                </a:pPr>
                <a:r>
                  <a:rPr lang="en-US" sz="1800">
                    <a:latin typeface="+mn-lt"/>
                  </a:rPr>
                  <a:t>Year: Quarter</a:t>
                </a:r>
              </a:p>
            </c:rich>
          </c:tx>
          <c:layout>
            <c:manualLayout>
              <c:xMode val="edge"/>
              <c:yMode val="edge"/>
              <c:x val="0.41787681391923698"/>
              <c:y val="0.786592300962378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+mn-lt"/>
              </a:defRPr>
            </a:pPr>
            <a:endParaRPr lang="de-DE"/>
          </a:p>
        </c:txPr>
        <c:crossAx val="909081600"/>
        <c:crosses val="autoZero"/>
        <c:auto val="1"/>
        <c:lblAlgn val="ctr"/>
        <c:lblOffset val="100"/>
        <c:tickLblSkip val="12"/>
        <c:tickMarkSkip val="2"/>
        <c:noMultiLvlLbl val="0"/>
      </c:catAx>
      <c:valAx>
        <c:axId val="909081600"/>
        <c:scaling>
          <c:orientation val="minMax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+mn-lt"/>
              </a:defRPr>
            </a:pPr>
            <a:endParaRPr lang="de-DE"/>
          </a:p>
        </c:txPr>
        <c:crossAx val="90908649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118787911927676"/>
          <c:y val="0.86768843434496601"/>
          <c:w val="0.79350648877223695"/>
          <c:h val="0.13027184101987299"/>
        </c:manualLayout>
      </c:layout>
      <c:overlay val="0"/>
      <c:txPr>
        <a:bodyPr/>
        <a:lstStyle/>
        <a:p>
          <a:pPr>
            <a:defRPr sz="1600">
              <a:latin typeface="+mn-lt"/>
            </a:defRPr>
          </a:pPr>
          <a:endParaRPr lang="de-D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de-DE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2FC8D5-F602-45B0-BA66-9519941880AA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498D112-7FF0-47AF-AF1F-1E09E7B1299E}">
      <dgm:prSet phldrT="[Text]"/>
      <dgm:spPr/>
      <dgm:t>
        <a:bodyPr/>
        <a:lstStyle/>
        <a:p>
          <a:r>
            <a:rPr lang="de-DE" dirty="0" smtClean="0"/>
            <a:t>Income falls</a:t>
          </a:r>
          <a:endParaRPr lang="de-DE" dirty="0"/>
        </a:p>
      </dgm:t>
    </dgm:pt>
    <dgm:pt modelId="{21656532-B4B1-4DEB-AAD7-A1F9A080E8B6}" type="parTrans" cxnId="{91DDD17C-C364-4F17-A5A5-93FFF7677D11}">
      <dgm:prSet/>
      <dgm:spPr/>
      <dgm:t>
        <a:bodyPr/>
        <a:lstStyle/>
        <a:p>
          <a:endParaRPr lang="de-DE"/>
        </a:p>
      </dgm:t>
    </dgm:pt>
    <dgm:pt modelId="{AE9A971A-42C3-4118-88D5-9DD663B23CC8}" type="sibTrans" cxnId="{91DDD17C-C364-4F17-A5A5-93FFF7677D11}">
      <dgm:prSet/>
      <dgm:spPr/>
      <dgm:t>
        <a:bodyPr/>
        <a:lstStyle/>
        <a:p>
          <a:endParaRPr lang="de-DE"/>
        </a:p>
      </dgm:t>
    </dgm:pt>
    <dgm:pt modelId="{33BF6E18-B6CF-4E6D-A51B-5BA5AA4F9C0E}">
      <dgm:prSet phldrT="[Text]"/>
      <dgm:spPr/>
      <dgm:t>
        <a:bodyPr/>
        <a:lstStyle/>
        <a:p>
          <a:r>
            <a:rPr lang="de-DE" dirty="0" smtClean="0"/>
            <a:t>Banks </a:t>
          </a:r>
          <a:r>
            <a:rPr lang="de-DE" dirty="0" err="1" smtClean="0"/>
            <a:t>increase</a:t>
          </a:r>
          <a:r>
            <a:rPr lang="de-DE" dirty="0" smtClean="0"/>
            <a:t> </a:t>
          </a:r>
          <a:r>
            <a:rPr lang="de-DE" dirty="0" err="1" smtClean="0"/>
            <a:t>lending</a:t>
          </a:r>
          <a:r>
            <a:rPr lang="de-DE" dirty="0" smtClean="0"/>
            <a:t> </a:t>
          </a:r>
          <a:r>
            <a:rPr lang="de-DE" dirty="0" err="1" smtClean="0"/>
            <a:t>standards</a:t>
          </a:r>
          <a:endParaRPr lang="de-DE" dirty="0"/>
        </a:p>
      </dgm:t>
    </dgm:pt>
    <dgm:pt modelId="{7F76305A-8D4A-487A-85C1-D8642C863801}" type="parTrans" cxnId="{2247B755-FD81-4686-BE52-0D3E4DF0488A}">
      <dgm:prSet/>
      <dgm:spPr/>
      <dgm:t>
        <a:bodyPr/>
        <a:lstStyle/>
        <a:p>
          <a:endParaRPr lang="de-DE"/>
        </a:p>
      </dgm:t>
    </dgm:pt>
    <dgm:pt modelId="{CA29664A-1BEA-4CC9-BFCA-711F0B7DF3FC}" type="sibTrans" cxnId="{2247B755-FD81-4686-BE52-0D3E4DF0488A}">
      <dgm:prSet/>
      <dgm:spPr/>
      <dgm:t>
        <a:bodyPr/>
        <a:lstStyle/>
        <a:p>
          <a:endParaRPr lang="de-DE"/>
        </a:p>
      </dgm:t>
    </dgm:pt>
    <dgm:pt modelId="{DD5C3AFD-3551-43AE-BDA9-268FBD6634C5}">
      <dgm:prSet phldrT="[Text]"/>
      <dgm:spPr/>
      <dgm:t>
        <a:bodyPr/>
        <a:lstStyle/>
        <a:p>
          <a:r>
            <a:rPr lang="de-DE" dirty="0" err="1" smtClean="0"/>
            <a:t>Less</a:t>
          </a:r>
          <a:r>
            <a:rPr lang="de-DE" dirty="0" smtClean="0"/>
            <a:t> </a:t>
          </a:r>
          <a:r>
            <a:rPr lang="de-DE" dirty="0" err="1" smtClean="0"/>
            <a:t>credit</a:t>
          </a:r>
          <a:endParaRPr lang="de-DE" dirty="0"/>
        </a:p>
      </dgm:t>
    </dgm:pt>
    <dgm:pt modelId="{1601BBDB-95B3-4420-BB50-0E2D83FB8880}" type="parTrans" cxnId="{CA111CA2-E2AC-4CF4-92D4-0D44FBC0594A}">
      <dgm:prSet/>
      <dgm:spPr/>
      <dgm:t>
        <a:bodyPr/>
        <a:lstStyle/>
        <a:p>
          <a:endParaRPr lang="de-DE"/>
        </a:p>
      </dgm:t>
    </dgm:pt>
    <dgm:pt modelId="{7532BA15-23ED-4009-B2A4-DC7A454E8112}" type="sibTrans" cxnId="{CA111CA2-E2AC-4CF4-92D4-0D44FBC0594A}">
      <dgm:prSet/>
      <dgm:spPr/>
      <dgm:t>
        <a:bodyPr/>
        <a:lstStyle/>
        <a:p>
          <a:endParaRPr lang="de-DE"/>
        </a:p>
      </dgm:t>
    </dgm:pt>
    <dgm:pt modelId="{E8B29F18-4452-47C9-98F0-311167A6B7D2}">
      <dgm:prSet phldrT="[Text]"/>
      <dgm:spPr/>
      <dgm:t>
        <a:bodyPr/>
        <a:lstStyle/>
        <a:p>
          <a:r>
            <a:rPr lang="de-DE" dirty="0" err="1" smtClean="0"/>
            <a:t>Employment</a:t>
          </a:r>
          <a:r>
            <a:rPr lang="de-DE" dirty="0" smtClean="0"/>
            <a:t> falls</a:t>
          </a:r>
          <a:endParaRPr lang="de-DE" dirty="0"/>
        </a:p>
      </dgm:t>
    </dgm:pt>
    <dgm:pt modelId="{D036914A-A3D8-4E01-A698-BBBDB0B1CACB}" type="parTrans" cxnId="{CF6C1931-314E-4150-A1C5-F1D451EDC65B}">
      <dgm:prSet/>
      <dgm:spPr/>
      <dgm:t>
        <a:bodyPr/>
        <a:lstStyle/>
        <a:p>
          <a:endParaRPr lang="de-DE"/>
        </a:p>
      </dgm:t>
    </dgm:pt>
    <dgm:pt modelId="{5DD3B6E6-5901-4B06-AC8E-25BF87C08FE8}" type="sibTrans" cxnId="{CF6C1931-314E-4150-A1C5-F1D451EDC65B}">
      <dgm:prSet/>
      <dgm:spPr/>
      <dgm:t>
        <a:bodyPr/>
        <a:lstStyle/>
        <a:p>
          <a:endParaRPr lang="de-DE"/>
        </a:p>
      </dgm:t>
    </dgm:pt>
    <dgm:pt modelId="{9D5F1C1F-E860-446C-AF93-13B6DB6E2B6F}">
      <dgm:prSet phldrT="[Text]"/>
      <dgm:spPr/>
      <dgm:t>
        <a:bodyPr/>
        <a:lstStyle/>
        <a:p>
          <a:r>
            <a:rPr lang="de-DE" dirty="0" err="1" smtClean="0"/>
            <a:t>Less</a:t>
          </a:r>
          <a:r>
            <a:rPr lang="de-DE" dirty="0" smtClean="0"/>
            <a:t> </a:t>
          </a:r>
          <a:r>
            <a:rPr lang="de-DE" dirty="0" err="1" smtClean="0"/>
            <a:t>aggregate</a:t>
          </a:r>
          <a:r>
            <a:rPr lang="de-DE" dirty="0" smtClean="0"/>
            <a:t> </a:t>
          </a:r>
          <a:r>
            <a:rPr lang="de-DE" dirty="0" err="1" smtClean="0"/>
            <a:t>demand</a:t>
          </a:r>
          <a:endParaRPr lang="de-DE" dirty="0"/>
        </a:p>
      </dgm:t>
    </dgm:pt>
    <dgm:pt modelId="{50AD9C0C-3492-49DE-B7D8-10D930DCCC67}" type="parTrans" cxnId="{7F62830F-0FEE-4920-A6D0-3CD4B24EE903}">
      <dgm:prSet/>
      <dgm:spPr/>
      <dgm:t>
        <a:bodyPr/>
        <a:lstStyle/>
        <a:p>
          <a:endParaRPr lang="de-DE"/>
        </a:p>
      </dgm:t>
    </dgm:pt>
    <dgm:pt modelId="{1D5E370F-6EA0-4D38-A622-56386879B2CA}" type="sibTrans" cxnId="{7F62830F-0FEE-4920-A6D0-3CD4B24EE903}">
      <dgm:prSet/>
      <dgm:spPr/>
      <dgm:t>
        <a:bodyPr/>
        <a:lstStyle/>
        <a:p>
          <a:endParaRPr lang="de-DE"/>
        </a:p>
      </dgm:t>
    </dgm:pt>
    <dgm:pt modelId="{DEF19407-0B73-4027-9287-8ADA57D7C06F}" type="pres">
      <dgm:prSet presAssocID="{E02FC8D5-F602-45B0-BA66-9519941880A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E7E8A84-E1B5-4EA6-8095-1A8134029DBC}" type="pres">
      <dgm:prSet presAssocID="{4498D112-7FF0-47AF-AF1F-1E09E7B1299E}" presName="dummy" presStyleCnt="0"/>
      <dgm:spPr/>
    </dgm:pt>
    <dgm:pt modelId="{256F93E5-C097-42AF-A318-7A7DD6FF497D}" type="pres">
      <dgm:prSet presAssocID="{4498D112-7FF0-47AF-AF1F-1E09E7B1299E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186F6D9-FF7F-4B38-BED6-D60AC2E8080C}" type="pres">
      <dgm:prSet presAssocID="{AE9A971A-42C3-4118-88D5-9DD663B23CC8}" presName="sibTrans" presStyleLbl="node1" presStyleIdx="0" presStyleCnt="5"/>
      <dgm:spPr/>
      <dgm:t>
        <a:bodyPr/>
        <a:lstStyle/>
        <a:p>
          <a:endParaRPr lang="de-DE"/>
        </a:p>
      </dgm:t>
    </dgm:pt>
    <dgm:pt modelId="{6340F449-3A9D-4341-B73E-E0337511D4AE}" type="pres">
      <dgm:prSet presAssocID="{33BF6E18-B6CF-4E6D-A51B-5BA5AA4F9C0E}" presName="dummy" presStyleCnt="0"/>
      <dgm:spPr/>
    </dgm:pt>
    <dgm:pt modelId="{1A787D3B-4F18-4344-AC6E-8528A993C2A7}" type="pres">
      <dgm:prSet presAssocID="{33BF6E18-B6CF-4E6D-A51B-5BA5AA4F9C0E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CD340AC-A6D4-4A31-9B74-BE47D30DAD34}" type="pres">
      <dgm:prSet presAssocID="{CA29664A-1BEA-4CC9-BFCA-711F0B7DF3FC}" presName="sibTrans" presStyleLbl="node1" presStyleIdx="1" presStyleCnt="5"/>
      <dgm:spPr/>
      <dgm:t>
        <a:bodyPr/>
        <a:lstStyle/>
        <a:p>
          <a:endParaRPr lang="de-DE"/>
        </a:p>
      </dgm:t>
    </dgm:pt>
    <dgm:pt modelId="{3A365869-503D-45C2-B02E-311E27BC78FB}" type="pres">
      <dgm:prSet presAssocID="{DD5C3AFD-3551-43AE-BDA9-268FBD6634C5}" presName="dummy" presStyleCnt="0"/>
      <dgm:spPr/>
    </dgm:pt>
    <dgm:pt modelId="{30116409-DDB0-4BE1-9028-5E925FECB26B}" type="pres">
      <dgm:prSet presAssocID="{DD5C3AFD-3551-43AE-BDA9-268FBD6634C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8DFD210-EA78-4C8D-81D4-999EEE74F764}" type="pres">
      <dgm:prSet presAssocID="{7532BA15-23ED-4009-B2A4-DC7A454E8112}" presName="sibTrans" presStyleLbl="node1" presStyleIdx="2" presStyleCnt="5"/>
      <dgm:spPr/>
      <dgm:t>
        <a:bodyPr/>
        <a:lstStyle/>
        <a:p>
          <a:endParaRPr lang="de-DE"/>
        </a:p>
      </dgm:t>
    </dgm:pt>
    <dgm:pt modelId="{4CAC9C5F-9879-40AA-B5E7-A78FA9EE992A}" type="pres">
      <dgm:prSet presAssocID="{9D5F1C1F-E860-446C-AF93-13B6DB6E2B6F}" presName="dummy" presStyleCnt="0"/>
      <dgm:spPr/>
    </dgm:pt>
    <dgm:pt modelId="{7E98DD5E-091B-4B3C-A4F8-DB35C9274776}" type="pres">
      <dgm:prSet presAssocID="{9D5F1C1F-E860-446C-AF93-13B6DB6E2B6F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302C46A-3382-4C7B-95EE-F06053F0BAA6}" type="pres">
      <dgm:prSet presAssocID="{1D5E370F-6EA0-4D38-A622-56386879B2CA}" presName="sibTrans" presStyleLbl="node1" presStyleIdx="3" presStyleCnt="5"/>
      <dgm:spPr/>
      <dgm:t>
        <a:bodyPr/>
        <a:lstStyle/>
        <a:p>
          <a:endParaRPr lang="de-DE"/>
        </a:p>
      </dgm:t>
    </dgm:pt>
    <dgm:pt modelId="{CFECD7A7-97C1-4139-A018-097EA8FCAC40}" type="pres">
      <dgm:prSet presAssocID="{E8B29F18-4452-47C9-98F0-311167A6B7D2}" presName="dummy" presStyleCnt="0"/>
      <dgm:spPr/>
    </dgm:pt>
    <dgm:pt modelId="{A4C58D36-B5D1-40BA-829E-9D1FAF1DBC48}" type="pres">
      <dgm:prSet presAssocID="{E8B29F18-4452-47C9-98F0-311167A6B7D2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6244780-931C-4CD7-8B38-2E33FE8A31E0}" type="pres">
      <dgm:prSet presAssocID="{5DD3B6E6-5901-4B06-AC8E-25BF87C08FE8}" presName="sibTrans" presStyleLbl="node1" presStyleIdx="4" presStyleCnt="5"/>
      <dgm:spPr/>
      <dgm:t>
        <a:bodyPr/>
        <a:lstStyle/>
        <a:p>
          <a:endParaRPr lang="de-DE"/>
        </a:p>
      </dgm:t>
    </dgm:pt>
  </dgm:ptLst>
  <dgm:cxnLst>
    <dgm:cxn modelId="{77C68A08-8027-400B-A8BD-AE7586AB87C7}" type="presOf" srcId="{5DD3B6E6-5901-4B06-AC8E-25BF87C08FE8}" destId="{56244780-931C-4CD7-8B38-2E33FE8A31E0}" srcOrd="0" destOrd="0" presId="urn:microsoft.com/office/officeart/2005/8/layout/cycle1"/>
    <dgm:cxn modelId="{7087AAB8-C78E-4DBE-B466-60708C6D3E47}" type="presOf" srcId="{1D5E370F-6EA0-4D38-A622-56386879B2CA}" destId="{5302C46A-3382-4C7B-95EE-F06053F0BAA6}" srcOrd="0" destOrd="0" presId="urn:microsoft.com/office/officeart/2005/8/layout/cycle1"/>
    <dgm:cxn modelId="{924DDD40-A3F9-4B3A-9859-FD7EDEFEE3E8}" type="presOf" srcId="{CA29664A-1BEA-4CC9-BFCA-711F0B7DF3FC}" destId="{6CD340AC-A6D4-4A31-9B74-BE47D30DAD34}" srcOrd="0" destOrd="0" presId="urn:microsoft.com/office/officeart/2005/8/layout/cycle1"/>
    <dgm:cxn modelId="{C347501A-1B52-4C01-88C0-845442437F0E}" type="presOf" srcId="{E8B29F18-4452-47C9-98F0-311167A6B7D2}" destId="{A4C58D36-B5D1-40BA-829E-9D1FAF1DBC48}" srcOrd="0" destOrd="0" presId="urn:microsoft.com/office/officeart/2005/8/layout/cycle1"/>
    <dgm:cxn modelId="{D5DF4AF0-A300-4474-8306-CAC444809417}" type="presOf" srcId="{7532BA15-23ED-4009-B2A4-DC7A454E8112}" destId="{B8DFD210-EA78-4C8D-81D4-999EEE74F764}" srcOrd="0" destOrd="0" presId="urn:microsoft.com/office/officeart/2005/8/layout/cycle1"/>
    <dgm:cxn modelId="{63035337-978E-465A-8E80-62113D5A9600}" type="presOf" srcId="{33BF6E18-B6CF-4E6D-A51B-5BA5AA4F9C0E}" destId="{1A787D3B-4F18-4344-AC6E-8528A993C2A7}" srcOrd="0" destOrd="0" presId="urn:microsoft.com/office/officeart/2005/8/layout/cycle1"/>
    <dgm:cxn modelId="{CE99A17F-34A7-41DA-8910-33C4404F12DB}" type="presOf" srcId="{E02FC8D5-F602-45B0-BA66-9519941880AA}" destId="{DEF19407-0B73-4027-9287-8ADA57D7C06F}" srcOrd="0" destOrd="0" presId="urn:microsoft.com/office/officeart/2005/8/layout/cycle1"/>
    <dgm:cxn modelId="{CA111CA2-E2AC-4CF4-92D4-0D44FBC0594A}" srcId="{E02FC8D5-F602-45B0-BA66-9519941880AA}" destId="{DD5C3AFD-3551-43AE-BDA9-268FBD6634C5}" srcOrd="2" destOrd="0" parTransId="{1601BBDB-95B3-4420-BB50-0E2D83FB8880}" sibTransId="{7532BA15-23ED-4009-B2A4-DC7A454E8112}"/>
    <dgm:cxn modelId="{CF6C1931-314E-4150-A1C5-F1D451EDC65B}" srcId="{E02FC8D5-F602-45B0-BA66-9519941880AA}" destId="{E8B29F18-4452-47C9-98F0-311167A6B7D2}" srcOrd="4" destOrd="0" parTransId="{D036914A-A3D8-4E01-A698-BBBDB0B1CACB}" sibTransId="{5DD3B6E6-5901-4B06-AC8E-25BF87C08FE8}"/>
    <dgm:cxn modelId="{23B29D51-B353-4E55-BDDD-5A3BF748FBD7}" type="presOf" srcId="{AE9A971A-42C3-4118-88D5-9DD663B23CC8}" destId="{3186F6D9-FF7F-4B38-BED6-D60AC2E8080C}" srcOrd="0" destOrd="0" presId="urn:microsoft.com/office/officeart/2005/8/layout/cycle1"/>
    <dgm:cxn modelId="{00DA2BE9-DA3C-42F7-A124-5DB7A15BB927}" type="presOf" srcId="{4498D112-7FF0-47AF-AF1F-1E09E7B1299E}" destId="{256F93E5-C097-42AF-A318-7A7DD6FF497D}" srcOrd="0" destOrd="0" presId="urn:microsoft.com/office/officeart/2005/8/layout/cycle1"/>
    <dgm:cxn modelId="{7F62830F-0FEE-4920-A6D0-3CD4B24EE903}" srcId="{E02FC8D5-F602-45B0-BA66-9519941880AA}" destId="{9D5F1C1F-E860-446C-AF93-13B6DB6E2B6F}" srcOrd="3" destOrd="0" parTransId="{50AD9C0C-3492-49DE-B7D8-10D930DCCC67}" sibTransId="{1D5E370F-6EA0-4D38-A622-56386879B2CA}"/>
    <dgm:cxn modelId="{91DDD17C-C364-4F17-A5A5-93FFF7677D11}" srcId="{E02FC8D5-F602-45B0-BA66-9519941880AA}" destId="{4498D112-7FF0-47AF-AF1F-1E09E7B1299E}" srcOrd="0" destOrd="0" parTransId="{21656532-B4B1-4DEB-AAD7-A1F9A080E8B6}" sibTransId="{AE9A971A-42C3-4118-88D5-9DD663B23CC8}"/>
    <dgm:cxn modelId="{2247B755-FD81-4686-BE52-0D3E4DF0488A}" srcId="{E02FC8D5-F602-45B0-BA66-9519941880AA}" destId="{33BF6E18-B6CF-4E6D-A51B-5BA5AA4F9C0E}" srcOrd="1" destOrd="0" parTransId="{7F76305A-8D4A-487A-85C1-D8642C863801}" sibTransId="{CA29664A-1BEA-4CC9-BFCA-711F0B7DF3FC}"/>
    <dgm:cxn modelId="{AD69D6DD-9DF2-4212-9F83-10CBC7B6B859}" type="presOf" srcId="{DD5C3AFD-3551-43AE-BDA9-268FBD6634C5}" destId="{30116409-DDB0-4BE1-9028-5E925FECB26B}" srcOrd="0" destOrd="0" presId="urn:microsoft.com/office/officeart/2005/8/layout/cycle1"/>
    <dgm:cxn modelId="{512E3C6A-6D4F-4872-9B5C-91A44F9ED676}" type="presOf" srcId="{9D5F1C1F-E860-446C-AF93-13B6DB6E2B6F}" destId="{7E98DD5E-091B-4B3C-A4F8-DB35C9274776}" srcOrd="0" destOrd="0" presId="urn:microsoft.com/office/officeart/2005/8/layout/cycle1"/>
    <dgm:cxn modelId="{53A32241-FFB5-4528-A106-A1ADF385EF7A}" type="presParOf" srcId="{DEF19407-0B73-4027-9287-8ADA57D7C06F}" destId="{FE7E8A84-E1B5-4EA6-8095-1A8134029DBC}" srcOrd="0" destOrd="0" presId="urn:microsoft.com/office/officeart/2005/8/layout/cycle1"/>
    <dgm:cxn modelId="{AC5B5F37-1889-41BB-A86F-6CF4F0A8445C}" type="presParOf" srcId="{DEF19407-0B73-4027-9287-8ADA57D7C06F}" destId="{256F93E5-C097-42AF-A318-7A7DD6FF497D}" srcOrd="1" destOrd="0" presId="urn:microsoft.com/office/officeart/2005/8/layout/cycle1"/>
    <dgm:cxn modelId="{30DFE0A2-81C1-44F8-A55D-6A5C4BBA9F3E}" type="presParOf" srcId="{DEF19407-0B73-4027-9287-8ADA57D7C06F}" destId="{3186F6D9-FF7F-4B38-BED6-D60AC2E8080C}" srcOrd="2" destOrd="0" presId="urn:microsoft.com/office/officeart/2005/8/layout/cycle1"/>
    <dgm:cxn modelId="{E81272E3-73C1-4A20-9E19-89EBA4CF99DF}" type="presParOf" srcId="{DEF19407-0B73-4027-9287-8ADA57D7C06F}" destId="{6340F449-3A9D-4341-B73E-E0337511D4AE}" srcOrd="3" destOrd="0" presId="urn:microsoft.com/office/officeart/2005/8/layout/cycle1"/>
    <dgm:cxn modelId="{DCD7A2EA-6324-431F-8AF7-7EE898292217}" type="presParOf" srcId="{DEF19407-0B73-4027-9287-8ADA57D7C06F}" destId="{1A787D3B-4F18-4344-AC6E-8528A993C2A7}" srcOrd="4" destOrd="0" presId="urn:microsoft.com/office/officeart/2005/8/layout/cycle1"/>
    <dgm:cxn modelId="{F01DF121-80C6-4F4D-A93D-47C3754F82D8}" type="presParOf" srcId="{DEF19407-0B73-4027-9287-8ADA57D7C06F}" destId="{6CD340AC-A6D4-4A31-9B74-BE47D30DAD34}" srcOrd="5" destOrd="0" presId="urn:microsoft.com/office/officeart/2005/8/layout/cycle1"/>
    <dgm:cxn modelId="{5989C94A-08E5-4F43-B653-E45F3059FCEA}" type="presParOf" srcId="{DEF19407-0B73-4027-9287-8ADA57D7C06F}" destId="{3A365869-503D-45C2-B02E-311E27BC78FB}" srcOrd="6" destOrd="0" presId="urn:microsoft.com/office/officeart/2005/8/layout/cycle1"/>
    <dgm:cxn modelId="{C00FB2AA-4FBE-4ABD-B622-65FC22C0AD80}" type="presParOf" srcId="{DEF19407-0B73-4027-9287-8ADA57D7C06F}" destId="{30116409-DDB0-4BE1-9028-5E925FECB26B}" srcOrd="7" destOrd="0" presId="urn:microsoft.com/office/officeart/2005/8/layout/cycle1"/>
    <dgm:cxn modelId="{7D5A2781-0AF2-461D-AF3D-79257DF436F9}" type="presParOf" srcId="{DEF19407-0B73-4027-9287-8ADA57D7C06F}" destId="{B8DFD210-EA78-4C8D-81D4-999EEE74F764}" srcOrd="8" destOrd="0" presId="urn:microsoft.com/office/officeart/2005/8/layout/cycle1"/>
    <dgm:cxn modelId="{EF421905-2422-46C1-9CD0-D04B95571A7B}" type="presParOf" srcId="{DEF19407-0B73-4027-9287-8ADA57D7C06F}" destId="{4CAC9C5F-9879-40AA-B5E7-A78FA9EE992A}" srcOrd="9" destOrd="0" presId="urn:microsoft.com/office/officeart/2005/8/layout/cycle1"/>
    <dgm:cxn modelId="{FCA242C5-E515-4ADE-91D3-881467423D3C}" type="presParOf" srcId="{DEF19407-0B73-4027-9287-8ADA57D7C06F}" destId="{7E98DD5E-091B-4B3C-A4F8-DB35C9274776}" srcOrd="10" destOrd="0" presId="urn:microsoft.com/office/officeart/2005/8/layout/cycle1"/>
    <dgm:cxn modelId="{BCABA0B4-CF56-4255-9E82-F929F74F2D68}" type="presParOf" srcId="{DEF19407-0B73-4027-9287-8ADA57D7C06F}" destId="{5302C46A-3382-4C7B-95EE-F06053F0BAA6}" srcOrd="11" destOrd="0" presId="urn:microsoft.com/office/officeart/2005/8/layout/cycle1"/>
    <dgm:cxn modelId="{B95C4601-90B9-4926-BB24-04ED6B479C3A}" type="presParOf" srcId="{DEF19407-0B73-4027-9287-8ADA57D7C06F}" destId="{CFECD7A7-97C1-4139-A018-097EA8FCAC40}" srcOrd="12" destOrd="0" presId="urn:microsoft.com/office/officeart/2005/8/layout/cycle1"/>
    <dgm:cxn modelId="{3EF4AD57-A5CC-4304-AF5C-16290C8F5350}" type="presParOf" srcId="{DEF19407-0B73-4027-9287-8ADA57D7C06F}" destId="{A4C58D36-B5D1-40BA-829E-9D1FAF1DBC48}" srcOrd="13" destOrd="0" presId="urn:microsoft.com/office/officeart/2005/8/layout/cycle1"/>
    <dgm:cxn modelId="{975B1EC2-209E-4F5B-A3CE-DAD772CAED5C}" type="presParOf" srcId="{DEF19407-0B73-4027-9287-8ADA57D7C06F}" destId="{56244780-931C-4CD7-8B38-2E33FE8A31E0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31B83-8041-864B-A829-40262280EA24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AABCC-2C8A-2A47-8DFA-CBEED6B4D5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683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3537F-4C4F-8C45-9EE7-23AB2D6E2069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01C3C-CBA0-984F-B7D7-6E64E08074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893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A6D41-36FD-8A41-A686-392DCE8FBE31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buSzPct val="80000"/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A0E7-577E-7C4D-91E1-D8C45AC1238C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1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7270-74C0-0944-BB5E-47CFB8B424B9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A measure of the total market </a:t>
            </a:r>
            <a:r>
              <a:rPr lang="en-US" b="1" dirty="0" smtClean="0"/>
              <a:t>value</a:t>
            </a:r>
            <a:r>
              <a:rPr lang="en-US" dirty="0" smtClean="0"/>
              <a:t> of </a:t>
            </a:r>
            <a:r>
              <a:rPr lang="en-US" b="1" dirty="0" smtClean="0"/>
              <a:t>final</a:t>
            </a:r>
            <a:r>
              <a:rPr lang="en-US" dirty="0" smtClean="0"/>
              <a:t> goods and services newly produced within a country‘s borders over a period of time (usually one year)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48AE-722C-8044-A5A1-EE5228F502C9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57200" y="1773238"/>
            <a:ext cx="8229600" cy="4176712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2800"/>
            </a:lvl1pPr>
          </a:lstStyle>
          <a:p>
            <a:pPr lvl="0"/>
            <a:r>
              <a:rPr lang="en-US" dirty="0" err="1" smtClean="0"/>
              <a:t>Kalukulationen</a:t>
            </a:r>
            <a:endParaRPr lang="en-US" dirty="0" smtClean="0"/>
          </a:p>
          <a:p>
            <a:pPr lvl="0"/>
            <a:r>
              <a:rPr lang="en-US" dirty="0" smtClean="0"/>
              <a:t>Plus </a:t>
            </a:r>
            <a:r>
              <a:rPr lang="en-US" dirty="0" err="1" smtClean="0"/>
              <a:t>neue</a:t>
            </a:r>
            <a:r>
              <a:rPr lang="en-US" dirty="0" smtClean="0"/>
              <a:t> were</a:t>
            </a:r>
          </a:p>
          <a:p>
            <a:pPr lvl="0"/>
            <a:r>
              <a:rPr lang="en-US" dirty="0" err="1" smtClean="0"/>
              <a:t>Alte</a:t>
            </a:r>
            <a:r>
              <a:rPr lang="en-US" dirty="0" smtClean="0"/>
              <a:t> </a:t>
            </a:r>
            <a:r>
              <a:rPr lang="en-US" dirty="0" err="1" smtClean="0"/>
              <a:t>werte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3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4FE-00F0-5C41-A116-D3E71CBE69A2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45FD-91EB-404F-99D8-1D5D54F3858D}" type="datetime1">
              <a:rPr lang="de-DE" smtClean="0"/>
              <a:t>20.08.2017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ECEF-F69A-FF43-AD96-C20D1004765B}" type="datetime1">
              <a:rPr lang="de-DE" smtClean="0"/>
              <a:t>20.08.2017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6705-7338-4F45-91F3-386DF7F9E65B}" type="datetime1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21A0-D261-4A46-BCF8-964BE976DE9D}" type="datetime1">
              <a:rPr lang="de-DE" smtClean="0"/>
              <a:t>20.08.2017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CC68-7021-0641-AB89-760350B4B201}" type="datetime1">
              <a:rPr lang="de-DE" smtClean="0"/>
              <a:t>20.08.2017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1810D-AC4B-C049-99B4-E0AA76B9D59A}" type="datetime1">
              <a:rPr lang="de-DE" smtClean="0"/>
              <a:t>20.08.2017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A554-2945-EC4E-99B6-194DD3C2AA32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9437-EF09-4F45-A3D1-DB56C8B4E933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br>
              <a:rPr lang="de-DE" dirty="0" smtClean="0"/>
            </a:br>
            <a:r>
              <a:rPr lang="de-DE" dirty="0" err="1" smtClean="0"/>
              <a:t>hhhhhhhhhkkllööüäääääääää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07AFF-8378-7140-9F7B-58F9A21F642F}" type="datetime1">
              <a:rPr lang="de-DE" smtClean="0"/>
              <a:t>20.08.2017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FAB1D-0261-1441-9E42-5A033753A0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ataset.www.econ.yale.edu/~shiller/data.htm.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yorkfed.org/markets/statistics/dlyrates/fedrate.html/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con.yale.edu/~shiller/data/ie_data.xls.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fdic.gov/qbp/);" TargetMode="Externa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dic.gov/bank/statistical/stats/2012dec/industry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427220"/>
            <a:ext cx="3611881" cy="1935893"/>
          </a:xfrm>
        </p:spPr>
        <p:txBody>
          <a:bodyPr>
            <a:noAutofit/>
          </a:bodyPr>
          <a:lstStyle/>
          <a:p>
            <a:r>
              <a:rPr lang="en-US" sz="4000" dirty="0" smtClean="0"/>
              <a:t>The Financial Crisis and the Great Recession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8" y="3726181"/>
            <a:ext cx="3611881" cy="2141220"/>
          </a:xfrm>
        </p:spPr>
        <p:txBody>
          <a:bodyPr/>
          <a:lstStyle/>
          <a:p>
            <a:r>
              <a:rPr lang="en-US" dirty="0" smtClean="0"/>
              <a:t>Chapter 15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71733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Prelude to a Crisis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Economic Impacts of the Crisis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Underlying Causes of the Financial Crisis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Remedies and Ideas for Averting Future Crises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goals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/>
              <a:t>After today’s lecture, you will be able to: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development of the housing bubble and the reasons for its collapse.</a:t>
            </a:r>
            <a:endParaRPr lang="de-DE" dirty="0"/>
          </a:p>
          <a:p>
            <a:pPr lvl="1"/>
            <a:r>
              <a:rPr lang="en-US" dirty="0" smtClean="0"/>
              <a:t>Understand </a:t>
            </a:r>
            <a:r>
              <a:rPr lang="en-US" dirty="0"/>
              <a:t>how a crisis in one sector spread to the whole economy.</a:t>
            </a:r>
            <a:endParaRPr lang="de-DE" dirty="0"/>
          </a:p>
          <a:p>
            <a:pPr lvl="1"/>
            <a:r>
              <a:rPr lang="en-US" dirty="0" smtClean="0"/>
              <a:t>Understand </a:t>
            </a:r>
            <a:r>
              <a:rPr lang="en-US" dirty="0"/>
              <a:t>the similarities and differences between the Great Recession and the Great Depression.</a:t>
            </a:r>
            <a:endParaRPr lang="de-DE" dirty="0"/>
          </a:p>
          <a:p>
            <a:pPr lvl="1"/>
            <a:r>
              <a:rPr lang="en-US" dirty="0" smtClean="0"/>
              <a:t>Be </a:t>
            </a:r>
            <a:r>
              <a:rPr lang="en-US" dirty="0"/>
              <a:t>aware of how factors such as inequality, bank size, regulatory policy, corporate incentive structures, and global financial imbalances can contribute to macroeconomic instability.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major fiscal and monetary responses to the crisis.</a:t>
            </a:r>
            <a:endParaRPr lang="de-DE" dirty="0"/>
          </a:p>
          <a:p>
            <a:pPr lvl="1"/>
            <a:r>
              <a:rPr lang="en-US" dirty="0" smtClean="0"/>
              <a:t>Be </a:t>
            </a:r>
            <a:r>
              <a:rPr lang="en-US" dirty="0"/>
              <a:t>aware of financial regulatory reforms implemented in response to the crisis, criticisms of these reforms, and proposals for further reform.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2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Prelude to a Crisis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9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housing bubble in the U.S.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increase in demand for real estate</a:t>
            </a:r>
          </a:p>
          <a:p>
            <a:r>
              <a:rPr lang="en-US" dirty="0" smtClean="0"/>
              <a:t>increase in real estate prices</a:t>
            </a:r>
          </a:p>
          <a:p>
            <a:r>
              <a:rPr lang="en-US" dirty="0" smtClean="0"/>
              <a:t>increase in home prices fed a speculative frenzy</a:t>
            </a:r>
          </a:p>
          <a:p>
            <a:pPr lvl="1"/>
            <a:r>
              <a:rPr lang="en-US" dirty="0" smtClean="0"/>
              <a:t>millions </a:t>
            </a:r>
            <a:r>
              <a:rPr lang="en-US" dirty="0"/>
              <a:t>rushed to buy, believing that prices could only go </a:t>
            </a:r>
            <a:r>
              <a:rPr lang="en-US" dirty="0" smtClean="0"/>
              <a:t>up</a:t>
            </a:r>
            <a:endParaRPr lang="de-DE" dirty="0"/>
          </a:p>
          <a:p>
            <a:pPr lvl="0"/>
            <a:r>
              <a:rPr lang="en-US" dirty="0" smtClean="0"/>
              <a:t>speculative </a:t>
            </a:r>
            <a:r>
              <a:rPr lang="en-US" dirty="0"/>
              <a:t>flurry was fed by: </a:t>
            </a:r>
            <a:endParaRPr lang="en-US" dirty="0" smtClean="0"/>
          </a:p>
          <a:p>
            <a:pPr lvl="1"/>
            <a:r>
              <a:rPr lang="en-US" dirty="0" smtClean="0"/>
              <a:t>the “dot</a:t>
            </a:r>
            <a:r>
              <a:rPr lang="en-US" dirty="0"/>
              <a:t>-com </a:t>
            </a:r>
            <a:r>
              <a:rPr lang="en-US" dirty="0" smtClean="0"/>
              <a:t>bubble”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the unprecedented access to credit in the form of </a:t>
            </a:r>
            <a:r>
              <a:rPr lang="en-US" dirty="0" smtClean="0"/>
              <a:t>mortgages</a:t>
            </a:r>
          </a:p>
          <a:p>
            <a:pPr lvl="1"/>
            <a:r>
              <a:rPr lang="en-US" dirty="0" smtClean="0"/>
              <a:t>very </a:t>
            </a:r>
            <a:r>
              <a:rPr lang="en-US" dirty="0"/>
              <a:t>low mortgage rates among other </a:t>
            </a:r>
            <a:r>
              <a:rPr lang="en-US" dirty="0" smtClean="0"/>
              <a:t>factors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8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Figure 15.1 Historical </a:t>
            </a:r>
            <a:r>
              <a:rPr lang="en-US" dirty="0" smtClean="0"/>
              <a:t>housing prices </a:t>
            </a:r>
            <a:r>
              <a:rPr lang="en-US" dirty="0"/>
              <a:t>in the U.S.</a:t>
            </a:r>
            <a:endParaRPr lang="de-DE" dirty="0"/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928643"/>
              </p:ext>
            </p:extLst>
          </p:nvPr>
        </p:nvGraphicFramePr>
        <p:xfrm>
          <a:off x="298804" y="1573455"/>
          <a:ext cx="8387996" cy="4824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hteck 4"/>
          <p:cNvSpPr/>
          <p:nvPr/>
        </p:nvSpPr>
        <p:spPr>
          <a:xfrm>
            <a:off x="298804" y="6375664"/>
            <a:ext cx="54415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 err="1"/>
              <a:t>Shiller</a:t>
            </a:r>
            <a:r>
              <a:rPr lang="en-US" sz="1400" dirty="0"/>
              <a:t> </a:t>
            </a:r>
            <a:r>
              <a:rPr lang="en-US" sz="1400" dirty="0">
                <a:hlinkClick r:id="rId3"/>
              </a:rPr>
              <a:t>dataset. www.econ.yale.edu/~shiller/data.htm.</a:t>
            </a:r>
            <a:endParaRPr lang="de-DE" sz="140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7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Figure 15.2 Housing </a:t>
            </a:r>
            <a:r>
              <a:rPr lang="en-US" dirty="0" smtClean="0"/>
              <a:t>bubble </a:t>
            </a:r>
            <a:r>
              <a:rPr lang="en-US" dirty="0"/>
              <a:t>and </a:t>
            </a:r>
            <a:r>
              <a:rPr lang="en-US" dirty="0" smtClean="0"/>
              <a:t>credit </a:t>
            </a:r>
            <a:r>
              <a:rPr lang="en-US" dirty="0"/>
              <a:t>a</a:t>
            </a:r>
            <a:r>
              <a:rPr lang="en-US" dirty="0" smtClean="0"/>
              <a:t>ccess</a:t>
            </a:r>
            <a:endParaRPr lang="de-DE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915923"/>
              </p:ext>
            </p:extLst>
          </p:nvPr>
        </p:nvGraphicFramePr>
        <p:xfrm>
          <a:off x="321734" y="1124744"/>
          <a:ext cx="8604000" cy="4673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hteck 4"/>
          <p:cNvSpPr/>
          <p:nvPr/>
        </p:nvSpPr>
        <p:spPr>
          <a:xfrm>
            <a:off x="-1" y="5925999"/>
            <a:ext cx="79586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Sources: </a:t>
            </a:r>
            <a:r>
              <a:rPr lang="en-US" sz="1400" dirty="0"/>
              <a:t>Federal Reserve (</a:t>
            </a:r>
            <a:r>
              <a:rPr lang="en-US" sz="1400" dirty="0">
                <a:hlinkClick r:id="rId3"/>
              </a:rPr>
              <a:t>www.newyorkfed.org/markets/statistics/dlyrates/fedrate.html/</a:t>
            </a:r>
            <a:r>
              <a:rPr lang="en-US" sz="1400" dirty="0"/>
              <a:t> and </a:t>
            </a:r>
            <a:r>
              <a:rPr lang="en-US" sz="1400" dirty="0" err="1"/>
              <a:t>www.federalreserve.gov</a:t>
            </a:r>
            <a:r>
              <a:rPr lang="en-US" sz="1400" dirty="0"/>
              <a:t>/releases/h15/</a:t>
            </a:r>
            <a:r>
              <a:rPr lang="en-US" sz="1400" dirty="0" err="1"/>
              <a:t>data.html</a:t>
            </a:r>
            <a:r>
              <a:rPr lang="en-US" sz="1400" dirty="0"/>
              <a:t>); </a:t>
            </a:r>
            <a:endParaRPr lang="de-DE" sz="1400" dirty="0"/>
          </a:p>
          <a:p>
            <a:r>
              <a:rPr lang="en-US" sz="1400" dirty="0" err="1"/>
              <a:t>Shiller</a:t>
            </a:r>
            <a:r>
              <a:rPr lang="en-US" sz="1400" dirty="0"/>
              <a:t> dataset, </a:t>
            </a:r>
            <a:r>
              <a:rPr lang="en-US" sz="1400" dirty="0">
                <a:hlinkClick r:id="rId4"/>
              </a:rPr>
              <a:t>www.econ.yale.edu/~shiller/data/ie_data.xls.</a:t>
            </a:r>
            <a:endParaRPr lang="de-DE" sz="140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9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Gerade Verbindung 427"/>
          <p:cNvCxnSpPr/>
          <p:nvPr/>
        </p:nvCxnSpPr>
        <p:spPr>
          <a:xfrm flipV="1">
            <a:off x="2861550" y="4327555"/>
            <a:ext cx="0" cy="696269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3" name="Gerade Verbindung 392"/>
          <p:cNvCxnSpPr>
            <a:stCxn id="233" idx="2"/>
            <a:endCxn id="107" idx="0"/>
          </p:cNvCxnSpPr>
          <p:nvPr/>
        </p:nvCxnSpPr>
        <p:spPr>
          <a:xfrm flipH="1">
            <a:off x="2045905" y="2579605"/>
            <a:ext cx="2001" cy="1456363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4" name="Gerade Verbindung 393"/>
          <p:cNvCxnSpPr>
            <a:endCxn id="118" idx="2"/>
          </p:cNvCxnSpPr>
          <p:nvPr/>
        </p:nvCxnSpPr>
        <p:spPr>
          <a:xfrm>
            <a:off x="2623487" y="2564920"/>
            <a:ext cx="19621" cy="159739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5" name="Gerade Verbindung 394"/>
          <p:cNvCxnSpPr>
            <a:endCxn id="125" idx="2"/>
          </p:cNvCxnSpPr>
          <p:nvPr/>
        </p:nvCxnSpPr>
        <p:spPr>
          <a:xfrm flipH="1">
            <a:off x="3240311" y="2579605"/>
            <a:ext cx="11815" cy="1582705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6" name="Gerade Verbindung 395"/>
          <p:cNvCxnSpPr>
            <a:endCxn id="132" idx="2"/>
          </p:cNvCxnSpPr>
          <p:nvPr/>
        </p:nvCxnSpPr>
        <p:spPr>
          <a:xfrm flipH="1">
            <a:off x="3837514" y="2564920"/>
            <a:ext cx="5541" cy="159739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Gerade Verbindung 396"/>
          <p:cNvCxnSpPr>
            <a:endCxn id="139" idx="0"/>
          </p:cNvCxnSpPr>
          <p:nvPr/>
        </p:nvCxnSpPr>
        <p:spPr>
          <a:xfrm flipH="1">
            <a:off x="4434716" y="2526840"/>
            <a:ext cx="1093" cy="1509128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" name="Gerade Verbindung 324"/>
          <p:cNvCxnSpPr/>
          <p:nvPr/>
        </p:nvCxnSpPr>
        <p:spPr>
          <a:xfrm>
            <a:off x="4418245" y="2068922"/>
            <a:ext cx="1" cy="280578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" name="Gerade Verbindung 337"/>
          <p:cNvCxnSpPr/>
          <p:nvPr/>
        </p:nvCxnSpPr>
        <p:spPr>
          <a:xfrm flipV="1">
            <a:off x="3843054" y="2060848"/>
            <a:ext cx="0" cy="288652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9" name="Gerade Verbindung 348"/>
          <p:cNvCxnSpPr/>
          <p:nvPr/>
        </p:nvCxnSpPr>
        <p:spPr>
          <a:xfrm flipV="1">
            <a:off x="2658970" y="2068922"/>
            <a:ext cx="0" cy="288652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6" name="Gerade Verbindung 365"/>
          <p:cNvCxnSpPr/>
          <p:nvPr/>
        </p:nvCxnSpPr>
        <p:spPr>
          <a:xfrm>
            <a:off x="2043613" y="2089696"/>
            <a:ext cx="0" cy="288652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Mortgage-backed security (MBS)</a:t>
            </a:r>
          </a:p>
        </p:txBody>
      </p:sp>
      <p:grpSp>
        <p:nvGrpSpPr>
          <p:cNvPr id="27" name="Gruppierung 26"/>
          <p:cNvGrpSpPr>
            <a:grpSpLocks/>
          </p:cNvGrpSpPr>
          <p:nvPr/>
        </p:nvGrpSpPr>
        <p:grpSpPr>
          <a:xfrm>
            <a:off x="864729" y="937258"/>
            <a:ext cx="1730906" cy="324000"/>
            <a:chOff x="338668" y="1431442"/>
            <a:chExt cx="6439996" cy="1076722"/>
          </a:xfrm>
        </p:grpSpPr>
        <p:grpSp>
          <p:nvGrpSpPr>
            <p:cNvPr id="10" name="Gruppierung 9"/>
            <p:cNvGrpSpPr>
              <a:grpSpLocks noChangeAspect="1"/>
            </p:cNvGrpSpPr>
            <p:nvPr/>
          </p:nvGrpSpPr>
          <p:grpSpPr>
            <a:xfrm>
              <a:off x="338668" y="1478846"/>
              <a:ext cx="1187998" cy="1029318"/>
              <a:chOff x="338667" y="1124744"/>
              <a:chExt cx="1574800" cy="1364456"/>
            </a:xfrm>
          </p:grpSpPr>
          <p:sp>
            <p:nvSpPr>
              <p:cNvPr id="4" name="Rechteck 3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Gleichschenkliges Dreieck 6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" name="Gruppierung 10"/>
            <p:cNvGrpSpPr>
              <a:grpSpLocks noChangeAspect="1"/>
            </p:cNvGrpSpPr>
            <p:nvPr/>
          </p:nvGrpSpPr>
          <p:grpSpPr>
            <a:xfrm>
              <a:off x="5590666" y="1478846"/>
              <a:ext cx="1187998" cy="1029318"/>
              <a:chOff x="338667" y="1124744"/>
              <a:chExt cx="1574800" cy="1364456"/>
            </a:xfrm>
          </p:grpSpPr>
          <p:sp>
            <p:nvSpPr>
              <p:cNvPr id="12" name="Rechteck 11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Gleichschenkliges Dreieck 12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hteck 13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uppierung 14"/>
            <p:cNvGrpSpPr>
              <a:grpSpLocks noChangeAspect="1"/>
            </p:cNvGrpSpPr>
            <p:nvPr/>
          </p:nvGrpSpPr>
          <p:grpSpPr>
            <a:xfrm>
              <a:off x="4277665" y="1478846"/>
              <a:ext cx="1187998" cy="1029318"/>
              <a:chOff x="338667" y="1124744"/>
              <a:chExt cx="1574800" cy="1364456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Gleichschenkliges Dreieck 16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hteck 17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" name="Gruppierung 18"/>
            <p:cNvGrpSpPr>
              <a:grpSpLocks noChangeAspect="1"/>
            </p:cNvGrpSpPr>
            <p:nvPr/>
          </p:nvGrpSpPr>
          <p:grpSpPr>
            <a:xfrm>
              <a:off x="2964666" y="1431442"/>
              <a:ext cx="1187998" cy="1029318"/>
              <a:chOff x="338667" y="1124744"/>
              <a:chExt cx="1574800" cy="1364456"/>
            </a:xfrm>
          </p:grpSpPr>
          <p:sp>
            <p:nvSpPr>
              <p:cNvPr id="20" name="Rechteck 19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Gleichschenkliges Dreieck 20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hteck 21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uppierung 22"/>
            <p:cNvGrpSpPr>
              <a:grpSpLocks noChangeAspect="1"/>
            </p:cNvGrpSpPr>
            <p:nvPr/>
          </p:nvGrpSpPr>
          <p:grpSpPr>
            <a:xfrm>
              <a:off x="1651667" y="1478846"/>
              <a:ext cx="1187998" cy="1029318"/>
              <a:chOff x="338667" y="1124744"/>
              <a:chExt cx="1574800" cy="1364456"/>
            </a:xfrm>
          </p:grpSpPr>
          <p:sp>
            <p:nvSpPr>
              <p:cNvPr id="24" name="Rechteck 23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Gleichschenkliges Dreieck 24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hteck 25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8" name="Textfeld 27"/>
          <p:cNvSpPr txBox="1"/>
          <p:nvPr/>
        </p:nvSpPr>
        <p:spPr>
          <a:xfrm>
            <a:off x="7386762" y="795830"/>
            <a:ext cx="171610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people take out mortgages</a:t>
            </a:r>
            <a:endParaRPr lang="en-US" dirty="0"/>
          </a:p>
        </p:txBody>
      </p:sp>
      <p:sp>
        <p:nvSpPr>
          <p:cNvPr id="30" name="Textfeld 29"/>
          <p:cNvSpPr txBox="1"/>
          <p:nvPr/>
        </p:nvSpPr>
        <p:spPr>
          <a:xfrm>
            <a:off x="6934200" y="1668668"/>
            <a:ext cx="2209800" cy="120032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investment banks group mortgages into Mortgage-Backed Securities (MBS)</a:t>
            </a:r>
            <a:endParaRPr lang="en-US" dirty="0"/>
          </a:p>
        </p:txBody>
      </p:sp>
      <p:sp>
        <p:nvSpPr>
          <p:cNvPr id="62" name="Rechteck 61"/>
          <p:cNvSpPr/>
          <p:nvPr/>
        </p:nvSpPr>
        <p:spPr>
          <a:xfrm rot="10800000" flipV="1">
            <a:off x="2394841" y="4724400"/>
            <a:ext cx="950209" cy="3046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CDO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5" name="Fußzeilenplatzhalter 10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Chapter 15</a:t>
            </a:r>
            <a:endParaRPr lang="en-US" dirty="0"/>
          </a:p>
        </p:txBody>
      </p:sp>
      <p:sp>
        <p:nvSpPr>
          <p:cNvPr id="106" name="Foliennummernplatzhalter 10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8</a:t>
            </a:fld>
            <a:endParaRPr lang="en-US"/>
          </a:p>
        </p:txBody>
      </p:sp>
      <p:grpSp>
        <p:nvGrpSpPr>
          <p:cNvPr id="144" name="Gruppierung 143"/>
          <p:cNvGrpSpPr>
            <a:grpSpLocks/>
          </p:cNvGrpSpPr>
          <p:nvPr/>
        </p:nvGrpSpPr>
        <p:grpSpPr>
          <a:xfrm>
            <a:off x="2394841" y="1539275"/>
            <a:ext cx="1701313" cy="301394"/>
            <a:chOff x="338668" y="1431442"/>
            <a:chExt cx="6439996" cy="1076722"/>
          </a:xfrm>
        </p:grpSpPr>
        <p:grpSp>
          <p:nvGrpSpPr>
            <p:cNvPr id="145" name="Gruppierung 144"/>
            <p:cNvGrpSpPr>
              <a:grpSpLocks noChangeAspect="1"/>
            </p:cNvGrpSpPr>
            <p:nvPr/>
          </p:nvGrpSpPr>
          <p:grpSpPr>
            <a:xfrm>
              <a:off x="338668" y="1478846"/>
              <a:ext cx="1187998" cy="1029318"/>
              <a:chOff x="338667" y="1124744"/>
              <a:chExt cx="1574800" cy="1364456"/>
            </a:xfrm>
          </p:grpSpPr>
          <p:sp>
            <p:nvSpPr>
              <p:cNvPr id="162" name="Rechteck 161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Gleichschenkliges Dreieck 162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Rechteck 163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6" name="Gruppierung 145"/>
            <p:cNvGrpSpPr>
              <a:grpSpLocks noChangeAspect="1"/>
            </p:cNvGrpSpPr>
            <p:nvPr/>
          </p:nvGrpSpPr>
          <p:grpSpPr>
            <a:xfrm>
              <a:off x="5590666" y="1478846"/>
              <a:ext cx="1187998" cy="1029318"/>
              <a:chOff x="338667" y="1124744"/>
              <a:chExt cx="1574800" cy="1364456"/>
            </a:xfrm>
          </p:grpSpPr>
          <p:sp>
            <p:nvSpPr>
              <p:cNvPr id="159" name="Rechteck 158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Gleichschenkliges Dreieck 159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Rechteck 160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7" name="Gruppierung 146"/>
            <p:cNvGrpSpPr>
              <a:grpSpLocks noChangeAspect="1"/>
            </p:cNvGrpSpPr>
            <p:nvPr/>
          </p:nvGrpSpPr>
          <p:grpSpPr>
            <a:xfrm>
              <a:off x="4277665" y="1478846"/>
              <a:ext cx="1187998" cy="1029318"/>
              <a:chOff x="338667" y="1124744"/>
              <a:chExt cx="1574800" cy="1364456"/>
            </a:xfrm>
          </p:grpSpPr>
          <p:sp>
            <p:nvSpPr>
              <p:cNvPr id="156" name="Rechteck 155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Gleichschenkliges Dreieck 156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Rechteck 157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8" name="Gruppierung 147"/>
            <p:cNvGrpSpPr>
              <a:grpSpLocks noChangeAspect="1"/>
            </p:cNvGrpSpPr>
            <p:nvPr/>
          </p:nvGrpSpPr>
          <p:grpSpPr>
            <a:xfrm>
              <a:off x="2964666" y="1431442"/>
              <a:ext cx="1187998" cy="1029318"/>
              <a:chOff x="338667" y="1124744"/>
              <a:chExt cx="1574800" cy="1364456"/>
            </a:xfrm>
          </p:grpSpPr>
          <p:sp>
            <p:nvSpPr>
              <p:cNvPr id="153" name="Rechteck 152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Gleichschenkliges Dreieck 153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Rechteck 154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9" name="Gruppierung 148"/>
            <p:cNvGrpSpPr>
              <a:grpSpLocks noChangeAspect="1"/>
            </p:cNvGrpSpPr>
            <p:nvPr/>
          </p:nvGrpSpPr>
          <p:grpSpPr>
            <a:xfrm>
              <a:off x="1651667" y="1478846"/>
              <a:ext cx="1187998" cy="1029318"/>
              <a:chOff x="338667" y="1124744"/>
              <a:chExt cx="1574800" cy="1364456"/>
            </a:xfrm>
          </p:grpSpPr>
          <p:sp>
            <p:nvSpPr>
              <p:cNvPr id="150" name="Rechteck 149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Gleichschenkliges Dreieck 150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Rechteck 151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5" name="Gruppierung 164"/>
          <p:cNvGrpSpPr>
            <a:grpSpLocks/>
          </p:cNvGrpSpPr>
          <p:nvPr/>
        </p:nvGrpSpPr>
        <p:grpSpPr>
          <a:xfrm>
            <a:off x="3718597" y="977598"/>
            <a:ext cx="1715817" cy="324000"/>
            <a:chOff x="338668" y="1431442"/>
            <a:chExt cx="6439996" cy="1076722"/>
          </a:xfrm>
        </p:grpSpPr>
        <p:grpSp>
          <p:nvGrpSpPr>
            <p:cNvPr id="166" name="Gruppierung 165"/>
            <p:cNvGrpSpPr>
              <a:grpSpLocks noChangeAspect="1"/>
            </p:cNvGrpSpPr>
            <p:nvPr/>
          </p:nvGrpSpPr>
          <p:grpSpPr>
            <a:xfrm>
              <a:off x="338668" y="1478846"/>
              <a:ext cx="1187998" cy="1029318"/>
              <a:chOff x="338667" y="1124744"/>
              <a:chExt cx="1574800" cy="1364456"/>
            </a:xfrm>
          </p:grpSpPr>
          <p:sp>
            <p:nvSpPr>
              <p:cNvPr id="183" name="Rechteck 182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Gleichschenkliges Dreieck 183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5" name="Rechteck 184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7" name="Gruppierung 166"/>
            <p:cNvGrpSpPr>
              <a:grpSpLocks noChangeAspect="1"/>
            </p:cNvGrpSpPr>
            <p:nvPr/>
          </p:nvGrpSpPr>
          <p:grpSpPr>
            <a:xfrm>
              <a:off x="5590666" y="1478846"/>
              <a:ext cx="1187998" cy="1029318"/>
              <a:chOff x="338667" y="1124744"/>
              <a:chExt cx="1574800" cy="1364456"/>
            </a:xfrm>
          </p:grpSpPr>
          <p:sp>
            <p:nvSpPr>
              <p:cNvPr id="180" name="Rechteck 179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1" name="Gleichschenkliges Dreieck 180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2" name="Rechteck 181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8" name="Gruppierung 167"/>
            <p:cNvGrpSpPr>
              <a:grpSpLocks noChangeAspect="1"/>
            </p:cNvGrpSpPr>
            <p:nvPr/>
          </p:nvGrpSpPr>
          <p:grpSpPr>
            <a:xfrm>
              <a:off x="4277665" y="1478846"/>
              <a:ext cx="1187998" cy="1029318"/>
              <a:chOff x="338667" y="1124744"/>
              <a:chExt cx="1574800" cy="1364456"/>
            </a:xfrm>
          </p:grpSpPr>
          <p:sp>
            <p:nvSpPr>
              <p:cNvPr id="177" name="Rechteck 176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Gleichschenkliges Dreieck 177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Rechteck 178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9" name="Gruppierung 168"/>
            <p:cNvGrpSpPr>
              <a:grpSpLocks noChangeAspect="1"/>
            </p:cNvGrpSpPr>
            <p:nvPr/>
          </p:nvGrpSpPr>
          <p:grpSpPr>
            <a:xfrm>
              <a:off x="2964666" y="1431442"/>
              <a:ext cx="1187998" cy="1029318"/>
              <a:chOff x="338667" y="1124744"/>
              <a:chExt cx="1574800" cy="1364456"/>
            </a:xfrm>
          </p:grpSpPr>
          <p:sp>
            <p:nvSpPr>
              <p:cNvPr id="174" name="Rechteck 173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Gleichschenkliges Dreieck 174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6" name="Rechteck 175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0" name="Gruppierung 169"/>
            <p:cNvGrpSpPr>
              <a:grpSpLocks noChangeAspect="1"/>
            </p:cNvGrpSpPr>
            <p:nvPr/>
          </p:nvGrpSpPr>
          <p:grpSpPr>
            <a:xfrm>
              <a:off x="1651667" y="1478846"/>
              <a:ext cx="1187998" cy="1029318"/>
              <a:chOff x="338667" y="1124744"/>
              <a:chExt cx="1574800" cy="1364456"/>
            </a:xfrm>
          </p:grpSpPr>
          <p:sp>
            <p:nvSpPr>
              <p:cNvPr id="171" name="Rechteck 170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Gleichschenkliges Dreieck 171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Rechteck 172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6" name="Gruppierung 185"/>
          <p:cNvGrpSpPr>
            <a:grpSpLocks/>
          </p:cNvGrpSpPr>
          <p:nvPr/>
        </p:nvGrpSpPr>
        <p:grpSpPr>
          <a:xfrm>
            <a:off x="14725" y="1552544"/>
            <a:ext cx="1730907" cy="324000"/>
            <a:chOff x="338668" y="1431442"/>
            <a:chExt cx="6439996" cy="1076722"/>
          </a:xfrm>
        </p:grpSpPr>
        <p:grpSp>
          <p:nvGrpSpPr>
            <p:cNvPr id="187" name="Gruppierung 186"/>
            <p:cNvGrpSpPr>
              <a:grpSpLocks noChangeAspect="1"/>
            </p:cNvGrpSpPr>
            <p:nvPr/>
          </p:nvGrpSpPr>
          <p:grpSpPr>
            <a:xfrm>
              <a:off x="338668" y="1478846"/>
              <a:ext cx="1187998" cy="1029318"/>
              <a:chOff x="338667" y="1124744"/>
              <a:chExt cx="1574800" cy="1364456"/>
            </a:xfrm>
          </p:grpSpPr>
          <p:sp>
            <p:nvSpPr>
              <p:cNvPr id="204" name="Rechteck 203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Gleichschenkliges Dreieck 204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Rechteck 205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8" name="Gruppierung 187"/>
            <p:cNvGrpSpPr>
              <a:grpSpLocks noChangeAspect="1"/>
            </p:cNvGrpSpPr>
            <p:nvPr/>
          </p:nvGrpSpPr>
          <p:grpSpPr>
            <a:xfrm>
              <a:off x="5590666" y="1478846"/>
              <a:ext cx="1187998" cy="1029318"/>
              <a:chOff x="338667" y="1124744"/>
              <a:chExt cx="1574800" cy="1364456"/>
            </a:xfrm>
          </p:grpSpPr>
          <p:sp>
            <p:nvSpPr>
              <p:cNvPr id="201" name="Rechteck 200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Gleichschenkliges Dreieck 201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Rechteck 202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Gruppierung 188"/>
            <p:cNvGrpSpPr>
              <a:grpSpLocks noChangeAspect="1"/>
            </p:cNvGrpSpPr>
            <p:nvPr/>
          </p:nvGrpSpPr>
          <p:grpSpPr>
            <a:xfrm>
              <a:off x="4277665" y="1478846"/>
              <a:ext cx="1187998" cy="1029318"/>
              <a:chOff x="338667" y="1124744"/>
              <a:chExt cx="1574800" cy="1364456"/>
            </a:xfrm>
          </p:grpSpPr>
          <p:sp>
            <p:nvSpPr>
              <p:cNvPr id="198" name="Rechteck 197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Gleichschenkliges Dreieck 198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Rechteck 199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uppierung 189"/>
            <p:cNvGrpSpPr>
              <a:grpSpLocks noChangeAspect="1"/>
            </p:cNvGrpSpPr>
            <p:nvPr/>
          </p:nvGrpSpPr>
          <p:grpSpPr>
            <a:xfrm>
              <a:off x="2964666" y="1431442"/>
              <a:ext cx="1187998" cy="1029318"/>
              <a:chOff x="338667" y="1124744"/>
              <a:chExt cx="1574800" cy="1364456"/>
            </a:xfrm>
          </p:grpSpPr>
          <p:sp>
            <p:nvSpPr>
              <p:cNvPr id="195" name="Rechteck 194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Gleichschenkliges Dreieck 195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Rechteck 196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uppierung 190"/>
            <p:cNvGrpSpPr>
              <a:grpSpLocks noChangeAspect="1"/>
            </p:cNvGrpSpPr>
            <p:nvPr/>
          </p:nvGrpSpPr>
          <p:grpSpPr>
            <a:xfrm>
              <a:off x="1651667" y="1478846"/>
              <a:ext cx="1187998" cy="1029318"/>
              <a:chOff x="338667" y="1124744"/>
              <a:chExt cx="1574800" cy="1364456"/>
            </a:xfrm>
          </p:grpSpPr>
          <p:sp>
            <p:nvSpPr>
              <p:cNvPr id="192" name="Rechteck 191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Gleichschenkliges Dreieck 192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Rechteck 193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7" name="Gruppierung 206"/>
          <p:cNvGrpSpPr>
            <a:grpSpLocks/>
          </p:cNvGrpSpPr>
          <p:nvPr/>
        </p:nvGrpSpPr>
        <p:grpSpPr>
          <a:xfrm>
            <a:off x="4742052" y="1491157"/>
            <a:ext cx="1728000" cy="324000"/>
            <a:chOff x="338668" y="1431442"/>
            <a:chExt cx="6439996" cy="1076722"/>
          </a:xfrm>
        </p:grpSpPr>
        <p:grpSp>
          <p:nvGrpSpPr>
            <p:cNvPr id="208" name="Gruppierung 207"/>
            <p:cNvGrpSpPr>
              <a:grpSpLocks noChangeAspect="1"/>
            </p:cNvGrpSpPr>
            <p:nvPr/>
          </p:nvGrpSpPr>
          <p:grpSpPr>
            <a:xfrm>
              <a:off x="338668" y="1478846"/>
              <a:ext cx="1187998" cy="1029318"/>
              <a:chOff x="338667" y="1124744"/>
              <a:chExt cx="1574800" cy="1364456"/>
            </a:xfrm>
          </p:grpSpPr>
          <p:sp>
            <p:nvSpPr>
              <p:cNvPr id="225" name="Rechteck 224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Gleichschenkliges Dreieck 225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Rechteck 226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9" name="Gruppierung 208"/>
            <p:cNvGrpSpPr>
              <a:grpSpLocks noChangeAspect="1"/>
            </p:cNvGrpSpPr>
            <p:nvPr/>
          </p:nvGrpSpPr>
          <p:grpSpPr>
            <a:xfrm>
              <a:off x="5590666" y="1478846"/>
              <a:ext cx="1187998" cy="1029318"/>
              <a:chOff x="338667" y="1124744"/>
              <a:chExt cx="1574800" cy="1364456"/>
            </a:xfrm>
          </p:grpSpPr>
          <p:sp>
            <p:nvSpPr>
              <p:cNvPr id="222" name="Rechteck 221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Gleichschenkliges Dreieck 222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Rechteck 223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0" name="Gruppierung 209"/>
            <p:cNvGrpSpPr>
              <a:grpSpLocks noChangeAspect="1"/>
            </p:cNvGrpSpPr>
            <p:nvPr/>
          </p:nvGrpSpPr>
          <p:grpSpPr>
            <a:xfrm>
              <a:off x="4277665" y="1478846"/>
              <a:ext cx="1187998" cy="1029318"/>
              <a:chOff x="338667" y="1124744"/>
              <a:chExt cx="1574800" cy="1364456"/>
            </a:xfrm>
          </p:grpSpPr>
          <p:sp>
            <p:nvSpPr>
              <p:cNvPr id="219" name="Rechteck 218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Gleichschenkliges Dreieck 219"/>
              <p:cNvSpPr/>
              <p:nvPr/>
            </p:nvSpPr>
            <p:spPr>
              <a:xfrm>
                <a:off x="338667" y="1124744"/>
                <a:ext cx="1574800" cy="619387"/>
              </a:xfrm>
              <a:prstGeom prst="triangle">
                <a:avLst/>
              </a:prstGeom>
              <a:solidFill>
                <a:schemeClr val="accent2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Rechteck 220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1" name="Gruppierung 210"/>
            <p:cNvGrpSpPr>
              <a:grpSpLocks noChangeAspect="1"/>
            </p:cNvGrpSpPr>
            <p:nvPr/>
          </p:nvGrpSpPr>
          <p:grpSpPr>
            <a:xfrm>
              <a:off x="2964666" y="1431442"/>
              <a:ext cx="1187998" cy="1029318"/>
              <a:chOff x="338667" y="1124744"/>
              <a:chExt cx="1574800" cy="1364456"/>
            </a:xfrm>
          </p:grpSpPr>
          <p:sp>
            <p:nvSpPr>
              <p:cNvPr id="216" name="Rechteck 215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Gleichschenkliges Dreieck 216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215968"/>
              </a:solidFill>
              <a:ln>
                <a:solidFill>
                  <a:srgbClr val="2159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Rechteck 217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2" name="Gruppierung 211"/>
            <p:cNvGrpSpPr>
              <a:grpSpLocks noChangeAspect="1"/>
            </p:cNvGrpSpPr>
            <p:nvPr/>
          </p:nvGrpSpPr>
          <p:grpSpPr>
            <a:xfrm>
              <a:off x="1651667" y="1478846"/>
              <a:ext cx="1187998" cy="1029318"/>
              <a:chOff x="338667" y="1124744"/>
              <a:chExt cx="1574800" cy="1364456"/>
            </a:xfrm>
          </p:grpSpPr>
          <p:sp>
            <p:nvSpPr>
              <p:cNvPr id="213" name="Rechteck 212"/>
              <p:cNvSpPr/>
              <p:nvPr/>
            </p:nvSpPr>
            <p:spPr>
              <a:xfrm>
                <a:off x="643466" y="1744133"/>
                <a:ext cx="982133" cy="745067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Gleichschenkliges Dreieck 213"/>
              <p:cNvSpPr/>
              <p:nvPr/>
            </p:nvSpPr>
            <p:spPr>
              <a:xfrm>
                <a:off x="338667" y="1124744"/>
                <a:ext cx="1574800" cy="619389"/>
              </a:xfrm>
              <a:prstGeom prst="triangle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Rechteck 214"/>
              <p:cNvSpPr/>
              <p:nvPr/>
            </p:nvSpPr>
            <p:spPr>
              <a:xfrm>
                <a:off x="1202267" y="1964267"/>
                <a:ext cx="220133" cy="524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05" name="Gruppierung 304"/>
          <p:cNvGrpSpPr/>
          <p:nvPr/>
        </p:nvGrpSpPr>
        <p:grpSpPr>
          <a:xfrm>
            <a:off x="1831465" y="2190139"/>
            <a:ext cx="2821693" cy="1972171"/>
            <a:chOff x="1665942" y="2311400"/>
            <a:chExt cx="2821693" cy="1972171"/>
          </a:xfrm>
        </p:grpSpPr>
        <p:grpSp>
          <p:nvGrpSpPr>
            <p:cNvPr id="234" name="Gruppierung 233"/>
            <p:cNvGrpSpPr/>
            <p:nvPr/>
          </p:nvGrpSpPr>
          <p:grpSpPr>
            <a:xfrm>
              <a:off x="1665942" y="2870809"/>
              <a:ext cx="2821693" cy="1412762"/>
              <a:chOff x="1665942" y="3195697"/>
              <a:chExt cx="2821693" cy="1412762"/>
            </a:xfrm>
          </p:grpSpPr>
          <p:grpSp>
            <p:nvGrpSpPr>
              <p:cNvPr id="115" name="Gruppierung 114"/>
              <p:cNvGrpSpPr/>
              <p:nvPr/>
            </p:nvGrpSpPr>
            <p:grpSpPr>
              <a:xfrm>
                <a:off x="1665942" y="3195697"/>
                <a:ext cx="432882" cy="1412762"/>
                <a:chOff x="1665942" y="3128139"/>
                <a:chExt cx="432882" cy="1412762"/>
              </a:xfrm>
            </p:grpSpPr>
            <p:grpSp>
              <p:nvGrpSpPr>
                <p:cNvPr id="84" name="Gruppierung 83"/>
                <p:cNvGrpSpPr/>
                <p:nvPr/>
              </p:nvGrpSpPr>
              <p:grpSpPr>
                <a:xfrm>
                  <a:off x="1665942" y="3128139"/>
                  <a:ext cx="432882" cy="1244241"/>
                  <a:chOff x="548974" y="3793067"/>
                  <a:chExt cx="432882" cy="1244241"/>
                </a:xfrm>
              </p:grpSpPr>
              <p:sp>
                <p:nvSpPr>
                  <p:cNvPr id="85" name="Rechteck 84"/>
                  <p:cNvSpPr/>
                  <p:nvPr/>
                </p:nvSpPr>
                <p:spPr>
                  <a:xfrm>
                    <a:off x="548974" y="3793067"/>
                    <a:ext cx="432882" cy="3894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6" name="Rechteck 85"/>
                  <p:cNvSpPr/>
                  <p:nvPr/>
                </p:nvSpPr>
                <p:spPr>
                  <a:xfrm>
                    <a:off x="548974" y="4222043"/>
                    <a:ext cx="432882" cy="25400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7" name="Rechteck 86"/>
                  <p:cNvSpPr/>
                  <p:nvPr/>
                </p:nvSpPr>
                <p:spPr>
                  <a:xfrm>
                    <a:off x="548974" y="4515553"/>
                    <a:ext cx="428880" cy="2878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8" name="Rechteck 87"/>
                  <p:cNvSpPr/>
                  <p:nvPr/>
                </p:nvSpPr>
                <p:spPr>
                  <a:xfrm>
                    <a:off x="548974" y="4842929"/>
                    <a:ext cx="428880" cy="194379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07" name="Rechteck 106"/>
                <p:cNvSpPr/>
                <p:nvPr/>
              </p:nvSpPr>
              <p:spPr>
                <a:xfrm>
                  <a:off x="1665942" y="4414559"/>
                  <a:ext cx="428880" cy="12634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93CDDD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6" name="Gruppierung 115"/>
              <p:cNvGrpSpPr/>
              <p:nvPr/>
            </p:nvGrpSpPr>
            <p:grpSpPr>
              <a:xfrm>
                <a:off x="2263145" y="3195697"/>
                <a:ext cx="432882" cy="1412762"/>
                <a:chOff x="1665942" y="3128139"/>
                <a:chExt cx="432882" cy="1412762"/>
              </a:xfrm>
            </p:grpSpPr>
            <p:grpSp>
              <p:nvGrpSpPr>
                <p:cNvPr id="117" name="Gruppierung 116"/>
                <p:cNvGrpSpPr/>
                <p:nvPr/>
              </p:nvGrpSpPr>
              <p:grpSpPr>
                <a:xfrm>
                  <a:off x="1665942" y="3128139"/>
                  <a:ext cx="432882" cy="1244241"/>
                  <a:chOff x="548974" y="3793067"/>
                  <a:chExt cx="432882" cy="1244241"/>
                </a:xfrm>
              </p:grpSpPr>
              <p:sp>
                <p:nvSpPr>
                  <p:cNvPr id="119" name="Rechteck 118"/>
                  <p:cNvSpPr/>
                  <p:nvPr/>
                </p:nvSpPr>
                <p:spPr>
                  <a:xfrm>
                    <a:off x="548974" y="3793067"/>
                    <a:ext cx="432882" cy="3894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0" name="Rechteck 119"/>
                  <p:cNvSpPr/>
                  <p:nvPr/>
                </p:nvSpPr>
                <p:spPr>
                  <a:xfrm>
                    <a:off x="548974" y="4222043"/>
                    <a:ext cx="432882" cy="25400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1" name="Rechteck 120"/>
                  <p:cNvSpPr/>
                  <p:nvPr/>
                </p:nvSpPr>
                <p:spPr>
                  <a:xfrm>
                    <a:off x="548974" y="4515553"/>
                    <a:ext cx="428880" cy="2878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2" name="Rechteck 121"/>
                  <p:cNvSpPr/>
                  <p:nvPr/>
                </p:nvSpPr>
                <p:spPr>
                  <a:xfrm>
                    <a:off x="548974" y="4842929"/>
                    <a:ext cx="428880" cy="194379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18" name="Rechteck 117"/>
                <p:cNvSpPr/>
                <p:nvPr/>
              </p:nvSpPr>
              <p:spPr>
                <a:xfrm>
                  <a:off x="1665942" y="4414559"/>
                  <a:ext cx="428880" cy="12634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93CDDD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3" name="Gruppierung 122"/>
              <p:cNvGrpSpPr/>
              <p:nvPr/>
            </p:nvGrpSpPr>
            <p:grpSpPr>
              <a:xfrm>
                <a:off x="2860348" y="3195697"/>
                <a:ext cx="432882" cy="1412762"/>
                <a:chOff x="1665942" y="3128139"/>
                <a:chExt cx="432882" cy="1412762"/>
              </a:xfrm>
            </p:grpSpPr>
            <p:grpSp>
              <p:nvGrpSpPr>
                <p:cNvPr id="124" name="Gruppierung 123"/>
                <p:cNvGrpSpPr/>
                <p:nvPr/>
              </p:nvGrpSpPr>
              <p:grpSpPr>
                <a:xfrm>
                  <a:off x="1665942" y="3128139"/>
                  <a:ext cx="432882" cy="1244241"/>
                  <a:chOff x="548974" y="3793067"/>
                  <a:chExt cx="432882" cy="1244241"/>
                </a:xfrm>
              </p:grpSpPr>
              <p:sp>
                <p:nvSpPr>
                  <p:cNvPr id="126" name="Rechteck 125"/>
                  <p:cNvSpPr/>
                  <p:nvPr/>
                </p:nvSpPr>
                <p:spPr>
                  <a:xfrm>
                    <a:off x="548974" y="3793067"/>
                    <a:ext cx="432882" cy="3894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7" name="Rechteck 126"/>
                  <p:cNvSpPr/>
                  <p:nvPr/>
                </p:nvSpPr>
                <p:spPr>
                  <a:xfrm>
                    <a:off x="548974" y="4222043"/>
                    <a:ext cx="432882" cy="25400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8" name="Rechteck 127"/>
                  <p:cNvSpPr/>
                  <p:nvPr/>
                </p:nvSpPr>
                <p:spPr>
                  <a:xfrm>
                    <a:off x="548974" y="4515553"/>
                    <a:ext cx="428880" cy="2878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9" name="Rechteck 128"/>
                  <p:cNvSpPr/>
                  <p:nvPr/>
                </p:nvSpPr>
                <p:spPr>
                  <a:xfrm>
                    <a:off x="548974" y="4842929"/>
                    <a:ext cx="428880" cy="19437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25" name="Rechteck 124"/>
                <p:cNvSpPr/>
                <p:nvPr/>
              </p:nvSpPr>
              <p:spPr>
                <a:xfrm>
                  <a:off x="1665942" y="4414559"/>
                  <a:ext cx="428880" cy="12634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93CDDD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0" name="Gruppierung 129"/>
              <p:cNvGrpSpPr/>
              <p:nvPr/>
            </p:nvGrpSpPr>
            <p:grpSpPr>
              <a:xfrm>
                <a:off x="3457551" y="3195697"/>
                <a:ext cx="432882" cy="1412762"/>
                <a:chOff x="1665942" y="3128139"/>
                <a:chExt cx="432882" cy="1412762"/>
              </a:xfrm>
            </p:grpSpPr>
            <p:grpSp>
              <p:nvGrpSpPr>
                <p:cNvPr id="131" name="Gruppierung 130"/>
                <p:cNvGrpSpPr/>
                <p:nvPr/>
              </p:nvGrpSpPr>
              <p:grpSpPr>
                <a:xfrm>
                  <a:off x="1665942" y="3128139"/>
                  <a:ext cx="432882" cy="1244241"/>
                  <a:chOff x="548974" y="3793067"/>
                  <a:chExt cx="432882" cy="1244241"/>
                </a:xfrm>
              </p:grpSpPr>
              <p:sp>
                <p:nvSpPr>
                  <p:cNvPr id="133" name="Rechteck 132"/>
                  <p:cNvSpPr/>
                  <p:nvPr/>
                </p:nvSpPr>
                <p:spPr>
                  <a:xfrm>
                    <a:off x="548974" y="3793067"/>
                    <a:ext cx="432882" cy="3894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4" name="Rechteck 133"/>
                  <p:cNvSpPr/>
                  <p:nvPr/>
                </p:nvSpPr>
                <p:spPr>
                  <a:xfrm>
                    <a:off x="548974" y="4222043"/>
                    <a:ext cx="432882" cy="25400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5" name="Rechteck 134"/>
                  <p:cNvSpPr/>
                  <p:nvPr/>
                </p:nvSpPr>
                <p:spPr>
                  <a:xfrm>
                    <a:off x="548974" y="4515553"/>
                    <a:ext cx="428880" cy="2878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6" name="Rechteck 135"/>
                  <p:cNvSpPr/>
                  <p:nvPr/>
                </p:nvSpPr>
                <p:spPr>
                  <a:xfrm>
                    <a:off x="548974" y="4842929"/>
                    <a:ext cx="428880" cy="194379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32" name="Rechteck 131"/>
                <p:cNvSpPr/>
                <p:nvPr/>
              </p:nvSpPr>
              <p:spPr>
                <a:xfrm>
                  <a:off x="1665942" y="4414559"/>
                  <a:ext cx="428880" cy="12634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93CDDD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7" name="Gruppierung 136"/>
              <p:cNvGrpSpPr/>
              <p:nvPr/>
            </p:nvGrpSpPr>
            <p:grpSpPr>
              <a:xfrm>
                <a:off x="4054753" y="3195697"/>
                <a:ext cx="432882" cy="1412762"/>
                <a:chOff x="1665942" y="3128139"/>
                <a:chExt cx="432882" cy="1412762"/>
              </a:xfrm>
            </p:grpSpPr>
            <p:grpSp>
              <p:nvGrpSpPr>
                <p:cNvPr id="138" name="Gruppierung 137"/>
                <p:cNvGrpSpPr/>
                <p:nvPr/>
              </p:nvGrpSpPr>
              <p:grpSpPr>
                <a:xfrm>
                  <a:off x="1665942" y="3128139"/>
                  <a:ext cx="432882" cy="1244241"/>
                  <a:chOff x="548974" y="3793067"/>
                  <a:chExt cx="432882" cy="1244241"/>
                </a:xfrm>
              </p:grpSpPr>
              <p:sp>
                <p:nvSpPr>
                  <p:cNvPr id="140" name="Rechteck 139"/>
                  <p:cNvSpPr/>
                  <p:nvPr/>
                </p:nvSpPr>
                <p:spPr>
                  <a:xfrm>
                    <a:off x="548974" y="3793067"/>
                    <a:ext cx="432882" cy="38946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1" name="Rechteck 140"/>
                  <p:cNvSpPr/>
                  <p:nvPr/>
                </p:nvSpPr>
                <p:spPr>
                  <a:xfrm>
                    <a:off x="548974" y="4222043"/>
                    <a:ext cx="432882" cy="25400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2" name="Rechteck 141"/>
                  <p:cNvSpPr/>
                  <p:nvPr/>
                </p:nvSpPr>
                <p:spPr>
                  <a:xfrm>
                    <a:off x="548974" y="4515553"/>
                    <a:ext cx="428880" cy="28786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3" name="Rechteck 142"/>
                  <p:cNvSpPr/>
                  <p:nvPr/>
                </p:nvSpPr>
                <p:spPr>
                  <a:xfrm>
                    <a:off x="548974" y="4842929"/>
                    <a:ext cx="428880" cy="19437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rgbClr val="93CD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39" name="Rechteck 138"/>
                <p:cNvSpPr/>
                <p:nvPr/>
              </p:nvSpPr>
              <p:spPr>
                <a:xfrm>
                  <a:off x="1665942" y="4414559"/>
                  <a:ext cx="428880" cy="12634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93CDDD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229" name="Rechteck 228"/>
            <p:cNvSpPr/>
            <p:nvPr/>
          </p:nvSpPr>
          <p:spPr>
            <a:xfrm>
              <a:off x="2244748" y="2311400"/>
              <a:ext cx="432882" cy="38946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93CDD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MBS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230" name="Rechteck 229"/>
            <p:cNvSpPr/>
            <p:nvPr/>
          </p:nvSpPr>
          <p:spPr>
            <a:xfrm>
              <a:off x="4046893" y="2311400"/>
              <a:ext cx="432882" cy="38946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93CDD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MBS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231" name="Rechteck 230"/>
            <p:cNvSpPr/>
            <p:nvPr/>
          </p:nvSpPr>
          <p:spPr>
            <a:xfrm>
              <a:off x="3464099" y="2311400"/>
              <a:ext cx="432882" cy="38946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93CDD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MBS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232" name="Rechteck 231"/>
            <p:cNvSpPr/>
            <p:nvPr/>
          </p:nvSpPr>
          <p:spPr>
            <a:xfrm>
              <a:off x="2860348" y="2311400"/>
              <a:ext cx="432882" cy="38946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93CDD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MBS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233" name="Rechteck 232"/>
            <p:cNvSpPr/>
            <p:nvPr/>
          </p:nvSpPr>
          <p:spPr>
            <a:xfrm>
              <a:off x="1665942" y="2311400"/>
              <a:ext cx="432882" cy="38946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93CDD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MBS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6" name="Gruppierung 275"/>
          <p:cNvGrpSpPr/>
          <p:nvPr/>
        </p:nvGrpSpPr>
        <p:grpSpPr>
          <a:xfrm>
            <a:off x="926529" y="1271955"/>
            <a:ext cx="1610738" cy="92626"/>
            <a:chOff x="926529" y="1324702"/>
            <a:chExt cx="1610738" cy="92626"/>
          </a:xfrm>
        </p:grpSpPr>
        <p:cxnSp>
          <p:nvCxnSpPr>
            <p:cNvPr id="236" name="Gerade Verbindung 235"/>
            <p:cNvCxnSpPr/>
            <p:nvPr/>
          </p:nvCxnSpPr>
          <p:spPr>
            <a:xfrm>
              <a:off x="926529" y="1409261"/>
              <a:ext cx="161073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Gerade Verbindung 242"/>
            <p:cNvCxnSpPr/>
            <p:nvPr/>
          </p:nvCxnSpPr>
          <p:spPr>
            <a:xfrm flipV="1">
              <a:off x="1378998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Gerade Verbindung 255"/>
            <p:cNvCxnSpPr/>
            <p:nvPr/>
          </p:nvCxnSpPr>
          <p:spPr>
            <a:xfrm flipV="1">
              <a:off x="1026961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Gerade Verbindung 256"/>
            <p:cNvCxnSpPr/>
            <p:nvPr/>
          </p:nvCxnSpPr>
          <p:spPr>
            <a:xfrm flipH="1">
              <a:off x="1745632" y="1324702"/>
              <a:ext cx="1" cy="84559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Gerade Verbindung 267"/>
            <p:cNvCxnSpPr/>
            <p:nvPr/>
          </p:nvCxnSpPr>
          <p:spPr>
            <a:xfrm flipV="1">
              <a:off x="2094822" y="1324702"/>
              <a:ext cx="0" cy="92626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Gerade Verbindung 274"/>
            <p:cNvCxnSpPr/>
            <p:nvPr/>
          </p:nvCxnSpPr>
          <p:spPr>
            <a:xfrm flipV="1">
              <a:off x="2437552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Gruppierung 276"/>
          <p:cNvGrpSpPr/>
          <p:nvPr/>
        </p:nvGrpSpPr>
        <p:grpSpPr>
          <a:xfrm>
            <a:off x="3764319" y="1324702"/>
            <a:ext cx="1670095" cy="92626"/>
            <a:chOff x="926529" y="1324702"/>
            <a:chExt cx="1610738" cy="92626"/>
          </a:xfrm>
        </p:grpSpPr>
        <p:cxnSp>
          <p:nvCxnSpPr>
            <p:cNvPr id="278" name="Gerade Verbindung 277"/>
            <p:cNvCxnSpPr/>
            <p:nvPr/>
          </p:nvCxnSpPr>
          <p:spPr>
            <a:xfrm>
              <a:off x="926529" y="1409261"/>
              <a:ext cx="161073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Gerade Verbindung 278"/>
            <p:cNvCxnSpPr/>
            <p:nvPr/>
          </p:nvCxnSpPr>
          <p:spPr>
            <a:xfrm flipV="1">
              <a:off x="1378998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Gerade Verbindung 279"/>
            <p:cNvCxnSpPr/>
            <p:nvPr/>
          </p:nvCxnSpPr>
          <p:spPr>
            <a:xfrm flipV="1">
              <a:off x="1026961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Gerade Verbindung 280"/>
            <p:cNvCxnSpPr/>
            <p:nvPr/>
          </p:nvCxnSpPr>
          <p:spPr>
            <a:xfrm flipH="1">
              <a:off x="1745632" y="1324702"/>
              <a:ext cx="1" cy="84559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Gerade Verbindung 281"/>
            <p:cNvCxnSpPr/>
            <p:nvPr/>
          </p:nvCxnSpPr>
          <p:spPr>
            <a:xfrm flipV="1">
              <a:off x="2094822" y="1324702"/>
              <a:ext cx="0" cy="92626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Gerade Verbindung 282"/>
            <p:cNvCxnSpPr/>
            <p:nvPr/>
          </p:nvCxnSpPr>
          <p:spPr>
            <a:xfrm flipV="1">
              <a:off x="2437552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uppierung 283"/>
          <p:cNvGrpSpPr/>
          <p:nvPr/>
        </p:nvGrpSpPr>
        <p:grpSpPr>
          <a:xfrm>
            <a:off x="59360" y="1898379"/>
            <a:ext cx="1610738" cy="92626"/>
            <a:chOff x="926529" y="1324702"/>
            <a:chExt cx="1610738" cy="92626"/>
          </a:xfrm>
        </p:grpSpPr>
        <p:cxnSp>
          <p:nvCxnSpPr>
            <p:cNvPr id="285" name="Gerade Verbindung 284"/>
            <p:cNvCxnSpPr/>
            <p:nvPr/>
          </p:nvCxnSpPr>
          <p:spPr>
            <a:xfrm>
              <a:off x="926529" y="1409261"/>
              <a:ext cx="161073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Gerade Verbindung 285"/>
            <p:cNvCxnSpPr/>
            <p:nvPr/>
          </p:nvCxnSpPr>
          <p:spPr>
            <a:xfrm flipV="1">
              <a:off x="1378998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Gerade Verbindung 286"/>
            <p:cNvCxnSpPr/>
            <p:nvPr/>
          </p:nvCxnSpPr>
          <p:spPr>
            <a:xfrm flipV="1">
              <a:off x="1026961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Gerade Verbindung 287"/>
            <p:cNvCxnSpPr/>
            <p:nvPr/>
          </p:nvCxnSpPr>
          <p:spPr>
            <a:xfrm flipH="1">
              <a:off x="1745632" y="1324702"/>
              <a:ext cx="1" cy="84559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Gerade Verbindung 288"/>
            <p:cNvCxnSpPr/>
            <p:nvPr/>
          </p:nvCxnSpPr>
          <p:spPr>
            <a:xfrm flipV="1">
              <a:off x="2094822" y="1324702"/>
              <a:ext cx="0" cy="92626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Gerade Verbindung 289"/>
            <p:cNvCxnSpPr/>
            <p:nvPr/>
          </p:nvCxnSpPr>
          <p:spPr>
            <a:xfrm flipV="1">
              <a:off x="2437552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uppierung 290"/>
          <p:cNvGrpSpPr/>
          <p:nvPr/>
        </p:nvGrpSpPr>
        <p:grpSpPr>
          <a:xfrm>
            <a:off x="2433022" y="1867398"/>
            <a:ext cx="1610738" cy="92626"/>
            <a:chOff x="926529" y="1324702"/>
            <a:chExt cx="1610738" cy="92626"/>
          </a:xfrm>
        </p:grpSpPr>
        <p:cxnSp>
          <p:nvCxnSpPr>
            <p:cNvPr id="292" name="Gerade Verbindung 291"/>
            <p:cNvCxnSpPr/>
            <p:nvPr/>
          </p:nvCxnSpPr>
          <p:spPr>
            <a:xfrm>
              <a:off x="926529" y="1409261"/>
              <a:ext cx="161073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Gerade Verbindung 292"/>
            <p:cNvCxnSpPr/>
            <p:nvPr/>
          </p:nvCxnSpPr>
          <p:spPr>
            <a:xfrm flipV="1">
              <a:off x="1378998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Gerade Verbindung 293"/>
            <p:cNvCxnSpPr/>
            <p:nvPr/>
          </p:nvCxnSpPr>
          <p:spPr>
            <a:xfrm flipV="1">
              <a:off x="1026961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Gerade Verbindung 294"/>
            <p:cNvCxnSpPr/>
            <p:nvPr/>
          </p:nvCxnSpPr>
          <p:spPr>
            <a:xfrm flipH="1">
              <a:off x="1745632" y="1324702"/>
              <a:ext cx="1" cy="84559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Gerade Verbindung 295"/>
            <p:cNvCxnSpPr/>
            <p:nvPr/>
          </p:nvCxnSpPr>
          <p:spPr>
            <a:xfrm flipV="1">
              <a:off x="2094822" y="1324702"/>
              <a:ext cx="0" cy="92626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Gerade Verbindung 296"/>
            <p:cNvCxnSpPr/>
            <p:nvPr/>
          </p:nvCxnSpPr>
          <p:spPr>
            <a:xfrm flipV="1">
              <a:off x="2437552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uppierung 297"/>
          <p:cNvGrpSpPr/>
          <p:nvPr/>
        </p:nvGrpSpPr>
        <p:grpSpPr>
          <a:xfrm>
            <a:off x="4748987" y="1827400"/>
            <a:ext cx="1667841" cy="117764"/>
            <a:chOff x="926529" y="1324702"/>
            <a:chExt cx="1610738" cy="92626"/>
          </a:xfrm>
        </p:grpSpPr>
        <p:cxnSp>
          <p:nvCxnSpPr>
            <p:cNvPr id="299" name="Gerade Verbindung 298"/>
            <p:cNvCxnSpPr/>
            <p:nvPr/>
          </p:nvCxnSpPr>
          <p:spPr>
            <a:xfrm>
              <a:off x="926529" y="1409261"/>
              <a:ext cx="161073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Gerade Verbindung 299"/>
            <p:cNvCxnSpPr/>
            <p:nvPr/>
          </p:nvCxnSpPr>
          <p:spPr>
            <a:xfrm flipV="1">
              <a:off x="1378998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Gerade Verbindung 300"/>
            <p:cNvCxnSpPr/>
            <p:nvPr/>
          </p:nvCxnSpPr>
          <p:spPr>
            <a:xfrm flipV="1">
              <a:off x="1026961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Gerade Verbindung 301"/>
            <p:cNvCxnSpPr/>
            <p:nvPr/>
          </p:nvCxnSpPr>
          <p:spPr>
            <a:xfrm flipH="1">
              <a:off x="1745632" y="1324702"/>
              <a:ext cx="1" cy="84559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Gerade Verbindung 302"/>
            <p:cNvCxnSpPr/>
            <p:nvPr/>
          </p:nvCxnSpPr>
          <p:spPr>
            <a:xfrm flipV="1">
              <a:off x="2094822" y="1324702"/>
              <a:ext cx="0" cy="92626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Gerade Verbindung 303"/>
            <p:cNvCxnSpPr/>
            <p:nvPr/>
          </p:nvCxnSpPr>
          <p:spPr>
            <a:xfrm flipV="1">
              <a:off x="2437552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7" name="Gerade Verbindung 306"/>
          <p:cNvCxnSpPr/>
          <p:nvPr/>
        </p:nvCxnSpPr>
        <p:spPr>
          <a:xfrm flipH="1">
            <a:off x="3252125" y="1960024"/>
            <a:ext cx="1" cy="23301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" name="Gerade Verbindung 311"/>
          <p:cNvCxnSpPr/>
          <p:nvPr/>
        </p:nvCxnSpPr>
        <p:spPr>
          <a:xfrm>
            <a:off x="5597128" y="1951958"/>
            <a:ext cx="0" cy="108894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" name="Gerade Verbindung 322"/>
          <p:cNvCxnSpPr/>
          <p:nvPr/>
        </p:nvCxnSpPr>
        <p:spPr>
          <a:xfrm flipH="1">
            <a:off x="4418245" y="2060848"/>
            <a:ext cx="1178884" cy="8074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Gerade Verbindung 326"/>
          <p:cNvCxnSpPr/>
          <p:nvPr/>
        </p:nvCxnSpPr>
        <p:spPr>
          <a:xfrm flipV="1">
            <a:off x="4327084" y="1417329"/>
            <a:ext cx="0" cy="651593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Gerade Verbindung 333"/>
          <p:cNvCxnSpPr/>
          <p:nvPr/>
        </p:nvCxnSpPr>
        <p:spPr>
          <a:xfrm flipH="1">
            <a:off x="3843054" y="2060848"/>
            <a:ext cx="484029" cy="0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Gerade Verbindung 344"/>
          <p:cNvCxnSpPr/>
          <p:nvPr/>
        </p:nvCxnSpPr>
        <p:spPr>
          <a:xfrm flipV="1">
            <a:off x="2143167" y="1364581"/>
            <a:ext cx="0" cy="696269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Gerade Verbindung 345"/>
          <p:cNvCxnSpPr/>
          <p:nvPr/>
        </p:nvCxnSpPr>
        <p:spPr>
          <a:xfrm flipH="1" flipV="1">
            <a:off x="2143167" y="2060848"/>
            <a:ext cx="525230" cy="4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0" name="Gerade Verbindung 349"/>
          <p:cNvCxnSpPr/>
          <p:nvPr/>
        </p:nvCxnSpPr>
        <p:spPr>
          <a:xfrm flipV="1">
            <a:off x="803784" y="1991007"/>
            <a:ext cx="1" cy="114838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Gerade Verbindung 364"/>
          <p:cNvCxnSpPr/>
          <p:nvPr/>
        </p:nvCxnSpPr>
        <p:spPr>
          <a:xfrm flipH="1">
            <a:off x="803784" y="2105845"/>
            <a:ext cx="1225561" cy="0"/>
          </a:xfrm>
          <a:prstGeom prst="line">
            <a:avLst/>
          </a:prstGeom>
          <a:ln>
            <a:solidFill>
              <a:srgbClr val="93CD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" name="Textfeld 388"/>
          <p:cNvSpPr txBox="1"/>
          <p:nvPr/>
        </p:nvSpPr>
        <p:spPr>
          <a:xfrm>
            <a:off x="835913" y="2240939"/>
            <a:ext cx="9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Pools</a:t>
            </a:r>
            <a:endParaRPr lang="en-US" dirty="0"/>
          </a:p>
        </p:txBody>
      </p:sp>
      <p:sp>
        <p:nvSpPr>
          <p:cNvPr id="391" name="Textfeld 390"/>
          <p:cNvSpPr txBox="1"/>
          <p:nvPr/>
        </p:nvSpPr>
        <p:spPr>
          <a:xfrm>
            <a:off x="5553341" y="1109552"/>
            <a:ext cx="1833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Mortgage default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403" name="Pfeil nach oben 402"/>
          <p:cNvSpPr/>
          <p:nvPr/>
        </p:nvSpPr>
        <p:spPr>
          <a:xfrm rot="10800000">
            <a:off x="5800198" y="3118879"/>
            <a:ext cx="527117" cy="1043428"/>
          </a:xfrm>
          <a:prstGeom prst="upArrow">
            <a:avLst/>
          </a:prstGeom>
          <a:gradFill>
            <a:gsLst>
              <a:gs pos="20000">
                <a:srgbClr val="CB412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2" name="Pfeil nach oben 401"/>
          <p:cNvSpPr/>
          <p:nvPr/>
        </p:nvSpPr>
        <p:spPr>
          <a:xfrm>
            <a:off x="5798976" y="2749549"/>
            <a:ext cx="527117" cy="1106282"/>
          </a:xfrm>
          <a:prstGeom prst="upArrow">
            <a:avLst/>
          </a:prstGeom>
          <a:gradFill flip="none" rotWithShape="1">
            <a:gsLst>
              <a:gs pos="97000">
                <a:schemeClr val="accent5"/>
              </a:gs>
              <a:gs pos="8000">
                <a:srgbClr val="CB581C"/>
              </a:gs>
              <a:gs pos="28000">
                <a:srgbClr val="FFFF00"/>
              </a:gs>
              <a:gs pos="84000">
                <a:srgbClr val="5CC9B6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04" name="Gruppierung 403"/>
          <p:cNvGrpSpPr/>
          <p:nvPr/>
        </p:nvGrpSpPr>
        <p:grpSpPr>
          <a:xfrm>
            <a:off x="4302233" y="2749549"/>
            <a:ext cx="1442575" cy="1488314"/>
            <a:chOff x="56469" y="3123611"/>
            <a:chExt cx="1442575" cy="1488314"/>
          </a:xfrm>
        </p:grpSpPr>
        <p:sp>
          <p:nvSpPr>
            <p:cNvPr id="405" name="Textfeld 404"/>
            <p:cNvSpPr txBox="1"/>
            <p:nvPr/>
          </p:nvSpPr>
          <p:spPr>
            <a:xfrm>
              <a:off x="433301" y="3123611"/>
              <a:ext cx="10546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AAA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06" name="Textfeld 405"/>
            <p:cNvSpPr txBox="1"/>
            <p:nvPr/>
          </p:nvSpPr>
          <p:spPr>
            <a:xfrm>
              <a:off x="444421" y="3417927"/>
              <a:ext cx="1054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AA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07" name="Textfeld 406"/>
            <p:cNvSpPr txBox="1"/>
            <p:nvPr/>
          </p:nvSpPr>
          <p:spPr>
            <a:xfrm>
              <a:off x="407394" y="4026014"/>
              <a:ext cx="1030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BBB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08" name="Textfeld 407"/>
            <p:cNvSpPr txBox="1"/>
            <p:nvPr/>
          </p:nvSpPr>
          <p:spPr>
            <a:xfrm>
              <a:off x="56469" y="4273371"/>
              <a:ext cx="14425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000000"/>
                  </a:solidFill>
                </a:rPr>
                <a:t>BB unrated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09" name="Textfeld 408"/>
            <p:cNvSpPr txBox="1"/>
            <p:nvPr/>
          </p:nvSpPr>
          <p:spPr>
            <a:xfrm>
              <a:off x="456245" y="3764630"/>
              <a:ext cx="10309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</p:grpSp>
      <p:cxnSp>
        <p:nvCxnSpPr>
          <p:cNvPr id="411" name="Gerade Verbindung 410"/>
          <p:cNvCxnSpPr/>
          <p:nvPr/>
        </p:nvCxnSpPr>
        <p:spPr>
          <a:xfrm>
            <a:off x="4768069" y="2749548"/>
            <a:ext cx="1648759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2" name="Textfeld 411"/>
          <p:cNvSpPr txBox="1"/>
          <p:nvPr/>
        </p:nvSpPr>
        <p:spPr>
          <a:xfrm>
            <a:off x="4653158" y="2425716"/>
            <a:ext cx="1030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lower yield</a:t>
            </a:r>
            <a:endParaRPr lang="en-US" sz="1400" dirty="0"/>
          </a:p>
        </p:txBody>
      </p:sp>
      <p:sp>
        <p:nvSpPr>
          <p:cNvPr id="413" name="Textfeld 412"/>
          <p:cNvSpPr txBox="1"/>
          <p:nvPr/>
        </p:nvSpPr>
        <p:spPr>
          <a:xfrm>
            <a:off x="5800197" y="2456382"/>
            <a:ext cx="1018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first paid</a:t>
            </a:r>
            <a:endParaRPr lang="en-US" sz="1400" dirty="0"/>
          </a:p>
        </p:txBody>
      </p:sp>
      <p:cxnSp>
        <p:nvCxnSpPr>
          <p:cNvPr id="415" name="Gerade Verbindung 414"/>
          <p:cNvCxnSpPr/>
          <p:nvPr/>
        </p:nvCxnSpPr>
        <p:spPr>
          <a:xfrm>
            <a:off x="4751914" y="4225161"/>
            <a:ext cx="1648759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6" name="Textfeld 415"/>
          <p:cNvSpPr txBox="1"/>
          <p:nvPr/>
        </p:nvSpPr>
        <p:spPr>
          <a:xfrm>
            <a:off x="4591821" y="4237863"/>
            <a:ext cx="1173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higher yield</a:t>
            </a:r>
            <a:endParaRPr lang="en-US" sz="1400" dirty="0"/>
          </a:p>
        </p:txBody>
      </p:sp>
      <p:sp>
        <p:nvSpPr>
          <p:cNvPr id="417" name="Textfeld 416"/>
          <p:cNvSpPr txBox="1"/>
          <p:nvPr/>
        </p:nvSpPr>
        <p:spPr>
          <a:xfrm>
            <a:off x="5903677" y="4237863"/>
            <a:ext cx="915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last paid</a:t>
            </a:r>
            <a:endParaRPr lang="en-US" sz="1400" dirty="0"/>
          </a:p>
        </p:txBody>
      </p:sp>
      <p:grpSp>
        <p:nvGrpSpPr>
          <p:cNvPr id="418" name="Gruppierung 417"/>
          <p:cNvGrpSpPr/>
          <p:nvPr/>
        </p:nvGrpSpPr>
        <p:grpSpPr>
          <a:xfrm>
            <a:off x="1996575" y="4162308"/>
            <a:ext cx="2330509" cy="181012"/>
            <a:chOff x="1026961" y="1324702"/>
            <a:chExt cx="1417591" cy="92626"/>
          </a:xfrm>
        </p:grpSpPr>
        <p:cxnSp>
          <p:nvCxnSpPr>
            <p:cNvPr id="419" name="Gerade Verbindung 418"/>
            <p:cNvCxnSpPr/>
            <p:nvPr/>
          </p:nvCxnSpPr>
          <p:spPr>
            <a:xfrm>
              <a:off x="1026961" y="1409261"/>
              <a:ext cx="1417591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Gerade Verbindung 419"/>
            <p:cNvCxnSpPr/>
            <p:nvPr/>
          </p:nvCxnSpPr>
          <p:spPr>
            <a:xfrm flipV="1">
              <a:off x="1378998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Gerade Verbindung 420"/>
            <p:cNvCxnSpPr/>
            <p:nvPr/>
          </p:nvCxnSpPr>
          <p:spPr>
            <a:xfrm flipV="1">
              <a:off x="1026961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Gerade Verbindung 421"/>
            <p:cNvCxnSpPr/>
            <p:nvPr/>
          </p:nvCxnSpPr>
          <p:spPr>
            <a:xfrm flipH="1">
              <a:off x="1745632" y="1324702"/>
              <a:ext cx="1" cy="84559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Gerade Verbindung 422"/>
            <p:cNvCxnSpPr/>
            <p:nvPr/>
          </p:nvCxnSpPr>
          <p:spPr>
            <a:xfrm flipV="1">
              <a:off x="2094822" y="1324702"/>
              <a:ext cx="0" cy="92626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Gerade Verbindung 423"/>
            <p:cNvCxnSpPr/>
            <p:nvPr/>
          </p:nvCxnSpPr>
          <p:spPr>
            <a:xfrm flipV="1">
              <a:off x="2437552" y="1324702"/>
              <a:ext cx="0" cy="8456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6" name="Gruppierung 435"/>
          <p:cNvGrpSpPr/>
          <p:nvPr/>
        </p:nvGrpSpPr>
        <p:grpSpPr>
          <a:xfrm>
            <a:off x="1791759" y="5240665"/>
            <a:ext cx="432882" cy="1412762"/>
            <a:chOff x="1665942" y="3128139"/>
            <a:chExt cx="432882" cy="1412762"/>
          </a:xfrm>
        </p:grpSpPr>
        <p:grpSp>
          <p:nvGrpSpPr>
            <p:cNvPr id="465" name="Gruppierung 464"/>
            <p:cNvGrpSpPr/>
            <p:nvPr/>
          </p:nvGrpSpPr>
          <p:grpSpPr>
            <a:xfrm>
              <a:off x="1665942" y="3128139"/>
              <a:ext cx="432882" cy="1244241"/>
              <a:chOff x="548974" y="3793067"/>
              <a:chExt cx="432882" cy="1244241"/>
            </a:xfrm>
          </p:grpSpPr>
          <p:sp>
            <p:nvSpPr>
              <p:cNvPr id="467" name="Rechteck 466"/>
              <p:cNvSpPr/>
              <p:nvPr/>
            </p:nvSpPr>
            <p:spPr>
              <a:xfrm>
                <a:off x="548974" y="3793067"/>
                <a:ext cx="432882" cy="38946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93CDD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8" name="Rechteck 467"/>
              <p:cNvSpPr/>
              <p:nvPr/>
            </p:nvSpPr>
            <p:spPr>
              <a:xfrm>
                <a:off x="548974" y="4222043"/>
                <a:ext cx="432882" cy="254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93CDD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9" name="Rechteck 468"/>
              <p:cNvSpPr/>
              <p:nvPr/>
            </p:nvSpPr>
            <p:spPr>
              <a:xfrm>
                <a:off x="548974" y="4515553"/>
                <a:ext cx="428880" cy="28786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93CDD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0" name="Rechteck 469"/>
              <p:cNvSpPr/>
              <p:nvPr/>
            </p:nvSpPr>
            <p:spPr>
              <a:xfrm>
                <a:off x="548974" y="4842929"/>
                <a:ext cx="428880" cy="19437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93CDD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66" name="Rechteck 465"/>
            <p:cNvSpPr/>
            <p:nvPr/>
          </p:nvSpPr>
          <p:spPr>
            <a:xfrm>
              <a:off x="1665942" y="4414559"/>
              <a:ext cx="428880" cy="12634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93CDD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1" name="Gruppierung 470"/>
          <p:cNvGrpSpPr/>
          <p:nvPr/>
        </p:nvGrpSpPr>
        <p:grpSpPr>
          <a:xfrm>
            <a:off x="223717" y="5303770"/>
            <a:ext cx="1487626" cy="1417705"/>
            <a:chOff x="52663" y="3127546"/>
            <a:chExt cx="1487626" cy="1417705"/>
          </a:xfrm>
        </p:grpSpPr>
        <p:sp>
          <p:nvSpPr>
            <p:cNvPr id="472" name="Textfeld 471"/>
            <p:cNvSpPr txBox="1"/>
            <p:nvPr/>
          </p:nvSpPr>
          <p:spPr>
            <a:xfrm>
              <a:off x="485667" y="3127546"/>
              <a:ext cx="10546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000000"/>
                  </a:solidFill>
                </a:rPr>
                <a:t>AAA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73" name="Textfeld 472"/>
            <p:cNvSpPr txBox="1"/>
            <p:nvPr/>
          </p:nvSpPr>
          <p:spPr>
            <a:xfrm>
              <a:off x="461588" y="3417927"/>
              <a:ext cx="1054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000000"/>
                  </a:solidFill>
                </a:rPr>
                <a:t>AA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74" name="Textfeld 473"/>
            <p:cNvSpPr txBox="1"/>
            <p:nvPr/>
          </p:nvSpPr>
          <p:spPr>
            <a:xfrm>
              <a:off x="471999" y="4012307"/>
              <a:ext cx="1030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000000"/>
                  </a:solidFill>
                </a:rPr>
                <a:t>BBB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75" name="Textfeld 474"/>
            <p:cNvSpPr txBox="1"/>
            <p:nvPr/>
          </p:nvSpPr>
          <p:spPr>
            <a:xfrm>
              <a:off x="52663" y="4206697"/>
              <a:ext cx="14425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000000"/>
                  </a:solidFill>
                </a:rPr>
                <a:t> unrated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476" name="Textfeld 475"/>
            <p:cNvSpPr txBox="1"/>
            <p:nvPr/>
          </p:nvSpPr>
          <p:spPr>
            <a:xfrm>
              <a:off x="446929" y="3764630"/>
              <a:ext cx="10309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/>
                <a:t>A</a:t>
              </a:r>
              <a:endParaRPr lang="en-US" sz="1600" dirty="0"/>
            </a:p>
          </p:txBody>
        </p:sp>
      </p:grpSp>
      <p:cxnSp>
        <p:nvCxnSpPr>
          <p:cNvPr id="477" name="Gerade Verbindung 476"/>
          <p:cNvCxnSpPr>
            <a:endCxn id="466" idx="2"/>
          </p:cNvCxnSpPr>
          <p:nvPr/>
        </p:nvCxnSpPr>
        <p:spPr>
          <a:xfrm>
            <a:off x="1996575" y="4876800"/>
            <a:ext cx="9624" cy="1776627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0" name="Gerade Verbindung 479"/>
          <p:cNvCxnSpPr/>
          <p:nvPr/>
        </p:nvCxnSpPr>
        <p:spPr>
          <a:xfrm flipH="1" flipV="1">
            <a:off x="1978079" y="4882539"/>
            <a:ext cx="525230" cy="4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" name="Textfeld 480"/>
          <p:cNvSpPr txBox="1"/>
          <p:nvPr/>
        </p:nvSpPr>
        <p:spPr>
          <a:xfrm>
            <a:off x="337158" y="4871333"/>
            <a:ext cx="147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CDO tranches</a:t>
            </a:r>
            <a:endParaRPr lang="en-US" dirty="0"/>
          </a:p>
        </p:txBody>
      </p:sp>
      <p:sp>
        <p:nvSpPr>
          <p:cNvPr id="482" name="Textfeld 481"/>
          <p:cNvSpPr txBox="1"/>
          <p:nvPr/>
        </p:nvSpPr>
        <p:spPr>
          <a:xfrm>
            <a:off x="6819132" y="2844916"/>
            <a:ext cx="2324868" cy="175432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each MBS is divided into tranches; the first is to be paid in the event of mortgage default and hence </a:t>
            </a:r>
            <a:br>
              <a:rPr lang="en-US" dirty="0" smtClean="0"/>
            </a:br>
            <a:r>
              <a:rPr lang="en-US" dirty="0" smtClean="0"/>
              <a:t>the safest</a:t>
            </a:r>
            <a:endParaRPr lang="en-US" dirty="0"/>
          </a:p>
        </p:txBody>
      </p:sp>
      <p:sp>
        <p:nvSpPr>
          <p:cNvPr id="483" name="Textfeld 482"/>
          <p:cNvSpPr txBox="1"/>
          <p:nvPr/>
        </p:nvSpPr>
        <p:spPr>
          <a:xfrm>
            <a:off x="4066114" y="4940514"/>
            <a:ext cx="5077886" cy="1477328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financial institutions developed collateralized debt obligations (CDOs): making a “bundle of bundles” of mortgages.</a:t>
            </a:r>
          </a:p>
          <a:p>
            <a:pPr algn="r"/>
            <a:r>
              <a:rPr lang="en-US" dirty="0" smtClean="0"/>
              <a:t>A hierarchy of tranches is available, each carrying a calculated risk-return balance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28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482" grpId="0" animBg="1"/>
      <p:bldP spid="48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 default swap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9</a:t>
            </a:fld>
            <a:endParaRPr lang="en-US"/>
          </a:p>
        </p:txBody>
      </p:sp>
      <p:grpSp>
        <p:nvGrpSpPr>
          <p:cNvPr id="6" name="Gruppierung 5"/>
          <p:cNvGrpSpPr/>
          <p:nvPr/>
        </p:nvGrpSpPr>
        <p:grpSpPr>
          <a:xfrm>
            <a:off x="361950" y="3156624"/>
            <a:ext cx="2946400" cy="2265244"/>
            <a:chOff x="2095500" y="965200"/>
            <a:chExt cx="2946400" cy="1181100"/>
          </a:xfrm>
        </p:grpSpPr>
        <p:sp>
          <p:nvSpPr>
            <p:cNvPr id="7" name="Rechteck 6"/>
            <p:cNvSpPr/>
            <p:nvPr/>
          </p:nvSpPr>
          <p:spPr>
            <a:xfrm>
              <a:off x="2190750" y="1993900"/>
              <a:ext cx="2755900" cy="1524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Gleichschenkliges Dreieck 7"/>
            <p:cNvSpPr/>
            <p:nvPr/>
          </p:nvSpPr>
          <p:spPr>
            <a:xfrm>
              <a:off x="2095500" y="965200"/>
              <a:ext cx="2946400" cy="30480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hteck 8"/>
            <p:cNvSpPr/>
            <p:nvPr/>
          </p:nvSpPr>
          <p:spPr>
            <a:xfrm flipH="1">
              <a:off x="2324100" y="1270000"/>
              <a:ext cx="127000" cy="7239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hteck 9"/>
            <p:cNvSpPr/>
            <p:nvPr/>
          </p:nvSpPr>
          <p:spPr>
            <a:xfrm flipH="1">
              <a:off x="4711700" y="1270000"/>
              <a:ext cx="127000" cy="7239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2451100" y="1258572"/>
              <a:ext cx="2260600" cy="6900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Investment </a:t>
              </a:r>
            </a:p>
            <a:p>
              <a:pPr algn="ctr"/>
              <a:r>
                <a:rPr lang="en-US" sz="2000" dirty="0" smtClean="0"/>
                <a:t>Bank</a:t>
              </a:r>
            </a:p>
            <a:p>
              <a:pPr algn="ctr"/>
              <a:r>
                <a:rPr lang="en-US" sz="2000" dirty="0" smtClean="0"/>
                <a:t>or Insurance Company</a:t>
              </a:r>
              <a:endParaRPr lang="en-US" sz="2000" dirty="0"/>
            </a:p>
          </p:txBody>
        </p:sp>
      </p:grpSp>
      <p:grpSp>
        <p:nvGrpSpPr>
          <p:cNvPr id="13" name="Gruppierung 12"/>
          <p:cNvGrpSpPr/>
          <p:nvPr/>
        </p:nvGrpSpPr>
        <p:grpSpPr>
          <a:xfrm>
            <a:off x="5054600" y="4215368"/>
            <a:ext cx="2946400" cy="1181100"/>
            <a:chOff x="2095500" y="965200"/>
            <a:chExt cx="2946400" cy="1181100"/>
          </a:xfrm>
        </p:grpSpPr>
        <p:sp>
          <p:nvSpPr>
            <p:cNvPr id="14" name="Rechteck 13"/>
            <p:cNvSpPr/>
            <p:nvPr/>
          </p:nvSpPr>
          <p:spPr>
            <a:xfrm>
              <a:off x="2197100" y="1993900"/>
              <a:ext cx="2755900" cy="1524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Gleichschenkliges Dreieck 14"/>
            <p:cNvSpPr/>
            <p:nvPr/>
          </p:nvSpPr>
          <p:spPr>
            <a:xfrm>
              <a:off x="2095500" y="965200"/>
              <a:ext cx="2946400" cy="30480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hteck 15"/>
            <p:cNvSpPr/>
            <p:nvPr/>
          </p:nvSpPr>
          <p:spPr>
            <a:xfrm flipH="1">
              <a:off x="2324100" y="1270000"/>
              <a:ext cx="127000" cy="7239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hteck 16"/>
            <p:cNvSpPr/>
            <p:nvPr/>
          </p:nvSpPr>
          <p:spPr>
            <a:xfrm flipH="1">
              <a:off x="4711700" y="1270000"/>
              <a:ext cx="127000" cy="7239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2451100" y="1188303"/>
              <a:ext cx="22606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Investment </a:t>
              </a:r>
            </a:p>
            <a:p>
              <a:pPr algn="ctr"/>
              <a:r>
                <a:rPr lang="en-US" sz="2400" dirty="0" smtClean="0"/>
                <a:t>Bank</a:t>
              </a:r>
              <a:endParaRPr lang="en-US" sz="2400" dirty="0"/>
            </a:p>
          </p:txBody>
        </p:sp>
      </p:grpSp>
      <p:sp>
        <p:nvSpPr>
          <p:cNvPr id="19" name="Textfeld 18"/>
          <p:cNvSpPr txBox="1"/>
          <p:nvPr/>
        </p:nvSpPr>
        <p:spPr>
          <a:xfrm>
            <a:off x="457200" y="5421868"/>
            <a:ext cx="284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credit default swap seller</a:t>
            </a:r>
            <a:endParaRPr lang="en-US" dirty="0"/>
          </a:p>
        </p:txBody>
      </p:sp>
      <p:sp>
        <p:nvSpPr>
          <p:cNvPr id="20" name="Textfeld 19"/>
          <p:cNvSpPr txBox="1"/>
          <p:nvPr/>
        </p:nvSpPr>
        <p:spPr>
          <a:xfrm>
            <a:off x="5245100" y="5421868"/>
            <a:ext cx="284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credit default swap buyer</a:t>
            </a:r>
            <a:endParaRPr lang="en-US" dirty="0"/>
          </a:p>
        </p:txBody>
      </p:sp>
      <p:sp>
        <p:nvSpPr>
          <p:cNvPr id="26" name="Pfeil nach rechts 25"/>
          <p:cNvSpPr/>
          <p:nvPr/>
        </p:nvSpPr>
        <p:spPr>
          <a:xfrm>
            <a:off x="3308350" y="5791200"/>
            <a:ext cx="1835150" cy="267732"/>
          </a:xfrm>
          <a:prstGeom prst="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Pfeil nach rechts 26"/>
          <p:cNvSpPr/>
          <p:nvPr/>
        </p:nvSpPr>
        <p:spPr>
          <a:xfrm rot="10800000">
            <a:off x="3213100" y="3022758"/>
            <a:ext cx="1835150" cy="267732"/>
          </a:xfrm>
          <a:prstGeom prst="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2286000" y="2519560"/>
            <a:ext cx="41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buyer of the CDS pays a fee to the seller</a:t>
            </a:r>
            <a:endParaRPr lang="en-US" dirty="0"/>
          </a:p>
        </p:txBody>
      </p:sp>
      <p:sp>
        <p:nvSpPr>
          <p:cNvPr id="29" name="Textfeld 28"/>
          <p:cNvSpPr txBox="1"/>
          <p:nvPr/>
        </p:nvSpPr>
        <p:spPr>
          <a:xfrm>
            <a:off x="2247900" y="6058932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seller agrees to cover losses in case of default</a:t>
            </a:r>
            <a:endParaRPr lang="en-US" dirty="0"/>
          </a:p>
        </p:txBody>
      </p:sp>
      <p:sp>
        <p:nvSpPr>
          <p:cNvPr id="30" name="Textfeld 29"/>
          <p:cNvSpPr txBox="1"/>
          <p:nvPr/>
        </p:nvSpPr>
        <p:spPr>
          <a:xfrm>
            <a:off x="457201" y="1192768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credit default swap</a:t>
            </a:r>
            <a:r>
              <a:rPr lang="en-US" sz="2400" dirty="0" smtClean="0"/>
              <a:t>: a security that is effectively an insurance policy against defaults related to MBS and CDOS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025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subprime crisis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rising demand for bundled securities</a:t>
            </a:r>
          </a:p>
          <a:p>
            <a:r>
              <a:rPr lang="en-US" dirty="0" smtClean="0"/>
              <a:t>banks relaxed lending criteria</a:t>
            </a:r>
          </a:p>
          <a:p>
            <a:r>
              <a:rPr lang="en-US" dirty="0" smtClean="0"/>
              <a:t>subprime mortgage: a mortgage that does not meet the quality standards of traditional mortgages</a:t>
            </a:r>
          </a:p>
          <a:p>
            <a:r>
              <a:rPr lang="en-US" dirty="0" smtClean="0"/>
              <a:t>2006: wave of subprime foreclosures hastened downward spiral of prices (glut in house supply)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7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housing crash to banking crisis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falling house prices</a:t>
            </a:r>
          </a:p>
          <a:p>
            <a:r>
              <a:rPr lang="en-US" dirty="0" smtClean="0"/>
              <a:t>limited equity of home owners</a:t>
            </a:r>
          </a:p>
          <a:p>
            <a:r>
              <a:rPr lang="en-US" dirty="0" smtClean="0"/>
              <a:t>many mortgages became worthless</a:t>
            </a:r>
          </a:p>
          <a:p>
            <a:r>
              <a:rPr lang="en-US" dirty="0" smtClean="0"/>
              <a:t>losses in the value of MBSs and CDOs</a:t>
            </a:r>
          </a:p>
          <a:p>
            <a:r>
              <a:rPr lang="en-US" dirty="0" smtClean="0"/>
              <a:t>banks put part of their funds in CDOs</a:t>
            </a:r>
          </a:p>
          <a:p>
            <a:r>
              <a:rPr lang="en-US" dirty="0">
                <a:sym typeface="Wingdings"/>
              </a:rPr>
              <a:t>presumption: every bank is a high-risk borrower</a:t>
            </a:r>
            <a:endParaRPr lang="en-US" dirty="0"/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banks stopped lending to each other and to customers</a:t>
            </a:r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output contracted sharply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0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Housing bubbles in Europe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house prices increased tremendously in Ireland, Spain and Britain</a:t>
            </a:r>
          </a:p>
          <a:p>
            <a:r>
              <a:rPr lang="en-US" dirty="0" smtClean="0"/>
              <a:t>MBSs and CDOs played no role in European countries</a:t>
            </a:r>
          </a:p>
          <a:p>
            <a:r>
              <a:rPr lang="en-US" dirty="0" smtClean="0"/>
              <a:t>with the end of the U.S. housing bubble, real estate bubbles in Europe also burst</a:t>
            </a:r>
          </a:p>
          <a:p>
            <a:r>
              <a:rPr lang="en-US" dirty="0" smtClean="0"/>
              <a:t>banks in Europe became more careful in lending</a:t>
            </a:r>
          </a:p>
          <a:p>
            <a:r>
              <a:rPr lang="en-US" dirty="0" smtClean="0"/>
              <a:t>with falling house prices, households started to default on their mortgages and property developers on their loans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national banking crises in European countries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4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Economic Impacts of the Crisis</a:t>
            </a:r>
            <a:br>
              <a:rPr lang="en-US" dirty="0"/>
            </a:b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6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Unemployment and the vicious recessionary spiral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industrialized world, 14 million jobs were lost</a:t>
            </a:r>
          </a:p>
          <a:p>
            <a:r>
              <a:rPr lang="en-US" dirty="0" smtClean="0"/>
              <a:t>households saw their wealth diminished</a:t>
            </a:r>
          </a:p>
          <a:p>
            <a:r>
              <a:rPr lang="en-US" dirty="0" smtClean="0"/>
              <a:t>vicious circle:		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2783177492"/>
              </p:ext>
            </p:extLst>
          </p:nvPr>
        </p:nvGraphicFramePr>
        <p:xfrm>
          <a:off x="1523999" y="2997199"/>
          <a:ext cx="6574971" cy="3230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726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 Great Depression and the Great Recession compared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downturns were preceded by a period of economic strength</a:t>
            </a:r>
          </a:p>
          <a:p>
            <a:r>
              <a:rPr lang="en-US" dirty="0" smtClean="0"/>
              <a:t>but: consequences are different due to</a:t>
            </a:r>
          </a:p>
          <a:p>
            <a:pPr lvl="1"/>
            <a:r>
              <a:rPr lang="en-US" dirty="0" smtClean="0"/>
              <a:t>social safety net</a:t>
            </a:r>
          </a:p>
          <a:p>
            <a:pPr lvl="1"/>
            <a:r>
              <a:rPr lang="en-US" dirty="0" smtClean="0"/>
              <a:t>government regulations to protect ordinary citizens</a:t>
            </a:r>
          </a:p>
          <a:p>
            <a:pPr lvl="1"/>
            <a:r>
              <a:rPr lang="en-US" dirty="0" smtClean="0"/>
              <a:t>activist macroeconomic policy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government programs kept current downturn from becoming far worse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4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Calibri"/>
                <a:cs typeface="Times New Roman"/>
              </a:rPr>
              <a:t>Table 15.1: Selected economic indicators for ten industrialized economies* in the Great Depression and the Great Recession</a:t>
            </a:r>
            <a:r>
              <a:rPr lang="de-DE" dirty="0">
                <a:ea typeface="Calibri"/>
                <a:cs typeface="Times New Roman"/>
              </a:rPr>
              <a:t/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71171"/>
              </p:ext>
            </p:extLst>
          </p:nvPr>
        </p:nvGraphicFramePr>
        <p:xfrm>
          <a:off x="406400" y="1627228"/>
          <a:ext cx="8551334" cy="36931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406900"/>
                <a:gridCol w="1054100"/>
                <a:gridCol w="901700"/>
                <a:gridCol w="1094317"/>
                <a:gridCol w="1094317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Indicator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Great Depression</a:t>
                      </a:r>
                      <a:br>
                        <a:rPr lang="en-US" sz="1800">
                          <a:effectLst/>
                        </a:rPr>
                      </a:br>
                      <a:r>
                        <a:rPr lang="en-US" sz="1800">
                          <a:effectLst/>
                        </a:rPr>
                        <a:t>1932 vs. 1929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Great Recession</a:t>
                      </a:r>
                      <a:br>
                        <a:rPr lang="en-US" sz="1800">
                          <a:effectLst/>
                        </a:rPr>
                      </a:br>
                      <a:r>
                        <a:rPr lang="en-US" sz="1800">
                          <a:effectLst/>
                        </a:rPr>
                        <a:t>2009 vs. peak 2007/8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GDP, real, change in percent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-10.0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-4.0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Manufacturing production, change in percent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-23.2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-20.2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Exports, change in percent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-58.5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-20.9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Stock market index, change in percent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-55.4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-53.4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Employment, change in percent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-17.3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-2.5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Unemployment rate (1932 and 2010)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19.6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9.2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Unemployment rate, change in percentage points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13.2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3.1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Inflation, in percent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-12.8</a:t>
                      </a:r>
                      <a:endParaRPr lang="de-DE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338666" y="5436503"/>
            <a:ext cx="8619067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46380">
              <a:spcAft>
                <a:spcPts val="1000"/>
              </a:spcAft>
              <a:tabLst>
                <a:tab pos="337820" algn="l"/>
              </a:tabLst>
            </a:pPr>
            <a:r>
              <a:rPr lang="en-US" sz="1400" i="1" dirty="0">
                <a:ea typeface="Calibri"/>
                <a:cs typeface="Times New Roman"/>
              </a:rPr>
              <a:t>Source: </a:t>
            </a:r>
            <a:r>
              <a:rPr lang="en-US" sz="1400" dirty="0">
                <a:ea typeface="Calibri"/>
                <a:cs typeface="Times New Roman"/>
              </a:rPr>
              <a:t>Karl </a:t>
            </a:r>
            <a:r>
              <a:rPr lang="en-US" sz="1400" dirty="0" err="1">
                <a:ea typeface="Calibri"/>
                <a:cs typeface="Times New Roman"/>
              </a:rPr>
              <a:t>Aiginger</a:t>
            </a:r>
            <a:r>
              <a:rPr lang="en-US" sz="1400" dirty="0">
                <a:ea typeface="Calibri"/>
                <a:cs typeface="Times New Roman"/>
              </a:rPr>
              <a:t> (2010). The Great Recession versus the Great Depression: Stylized Facts on Siblings That Were Given Different Foster Parents. Economics: The Open-Access, Open-Assessment E-Journal, 4 (2010-18): 1—41.</a:t>
            </a:r>
            <a:endParaRPr lang="de-DE" sz="1400" dirty="0">
              <a:ea typeface="Calibri"/>
              <a:cs typeface="Times New Roman"/>
            </a:endParaRPr>
          </a:p>
          <a:p>
            <a:pPr indent="246380">
              <a:spcAft>
                <a:spcPts val="1000"/>
              </a:spcAft>
              <a:tabLst>
                <a:tab pos="337820" algn="l"/>
              </a:tabLst>
            </a:pPr>
            <a:r>
              <a:rPr lang="en-US" sz="1400" dirty="0">
                <a:ea typeface="Calibri"/>
                <a:cs typeface="Times New Roman"/>
              </a:rPr>
              <a:t>* Austria, Germany, Belgium, Spain, France, Finland, Sweden, United Kingdom, the United States and Japan. Numbers are </a:t>
            </a:r>
            <a:r>
              <a:rPr lang="en-US" sz="1400" dirty="0" err="1">
                <a:ea typeface="Calibri"/>
                <a:cs typeface="Times New Roman"/>
              </a:rPr>
              <a:t>unweighted</a:t>
            </a:r>
            <a:r>
              <a:rPr lang="en-US" sz="1400" dirty="0">
                <a:ea typeface="Calibri"/>
                <a:cs typeface="Times New Roman"/>
              </a:rPr>
              <a:t> averages for these ten countries.</a:t>
            </a:r>
            <a:endParaRPr lang="de-DE" sz="1400" dirty="0">
              <a:ea typeface="Calibri"/>
              <a:cs typeface="Times New Roman"/>
            </a:endParaRPr>
          </a:p>
          <a:p>
            <a:endParaRPr lang="en-US" sz="140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6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Underlying Causes of the Financial Crisis</a:t>
            </a:r>
            <a:br>
              <a:rPr lang="en-US" dirty="0"/>
            </a:b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2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Inequality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U.S.:</a:t>
            </a:r>
          </a:p>
          <a:p>
            <a:pPr lvl="1"/>
            <a:r>
              <a:rPr lang="en-US" dirty="0" smtClean="0"/>
              <a:t>since 1999, low and middle incomes started to decline</a:t>
            </a:r>
          </a:p>
          <a:p>
            <a:pPr lvl="1"/>
            <a:r>
              <a:rPr lang="en-US" dirty="0" smtClean="0"/>
              <a:t>majority of families faced difficulties to maintain level of consumption</a:t>
            </a:r>
          </a:p>
          <a:p>
            <a:pPr lvl="1"/>
            <a:r>
              <a:rPr lang="en-US" dirty="0" smtClean="0"/>
              <a:t>debt-financed consumption</a:t>
            </a:r>
          </a:p>
          <a:p>
            <a:r>
              <a:rPr lang="en-US" dirty="0" smtClean="0"/>
              <a:t>Germany:</a:t>
            </a:r>
          </a:p>
          <a:p>
            <a:pPr lvl="1"/>
            <a:r>
              <a:rPr lang="en-US" dirty="0" smtClean="0"/>
              <a:t>wages of the poorer half of the population declined</a:t>
            </a:r>
          </a:p>
          <a:p>
            <a:pPr lvl="1"/>
            <a:r>
              <a:rPr lang="en-US" dirty="0" smtClean="0"/>
              <a:t>consumption stagnated</a:t>
            </a:r>
          </a:p>
          <a:p>
            <a:pPr lvl="1"/>
            <a:r>
              <a:rPr lang="en-US" dirty="0" smtClean="0"/>
              <a:t>rich households and corporations earned more money than they could (or would) spend</a:t>
            </a:r>
          </a:p>
          <a:p>
            <a:pPr lvl="1"/>
            <a:r>
              <a:rPr lang="en-US" dirty="0" smtClean="0"/>
              <a:t>net savings increased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0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 size and deregulation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the 1980s, bank mergers led to a growing number of  large banks</a:t>
            </a:r>
          </a:p>
          <a:p>
            <a:r>
              <a:rPr lang="en-US" dirty="0" smtClean="0"/>
              <a:t>financial sector became deregulated</a:t>
            </a:r>
          </a:p>
          <a:p>
            <a:r>
              <a:rPr lang="en-US" dirty="0" smtClean="0"/>
              <a:t>“too big to fail”: when a company grows so large that its failure would cause widespread economic harm in terms of lost jobs and diminished asset values</a:t>
            </a:r>
          </a:p>
          <a:p>
            <a:r>
              <a:rPr lang="en-US" dirty="0" smtClean="0"/>
              <a:t>“too big to fail” mentality of banks encouraged more risk taking</a:t>
            </a:r>
          </a:p>
          <a:p>
            <a:r>
              <a:rPr lang="en-US" dirty="0" smtClean="0"/>
              <a:t>governments had to bail out banks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6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Figure 15.3 Increasing bank size in the U.S.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164349"/>
              </p:ext>
            </p:extLst>
          </p:nvPr>
        </p:nvGraphicFramePr>
        <p:xfrm>
          <a:off x="457200" y="1456266"/>
          <a:ext cx="8229600" cy="4880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457200" y="1977523"/>
            <a:ext cx="738664" cy="347787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b="1" dirty="0"/>
              <a:t>Percent of Total Bank Sector Assets</a:t>
            </a:r>
          </a:p>
          <a:p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389467" y="6336958"/>
            <a:ext cx="80941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Federal Deposit Insurance Corporation (</a:t>
            </a:r>
            <a:r>
              <a:rPr lang="en-US" sz="1400" dirty="0">
                <a:hlinkClick r:id="rId3"/>
              </a:rPr>
              <a:t>www2.fdic.gov/qbp/);</a:t>
            </a:r>
            <a:r>
              <a:rPr lang="en-US" sz="1400" dirty="0"/>
              <a:t> </a:t>
            </a:r>
            <a:r>
              <a:rPr lang="en-US" sz="1400" dirty="0">
                <a:hlinkClick r:id="rId4"/>
              </a:rPr>
              <a:t>www.fdic.gov/bank/statistical/stats/2012dec/</a:t>
            </a:r>
            <a:r>
              <a:rPr lang="en-US" sz="1400" dirty="0" err="1">
                <a:hlinkClick r:id="rId4"/>
              </a:rPr>
              <a:t>industry</a:t>
            </a:r>
            <a:r>
              <a:rPr lang="en-US" sz="1400" dirty="0" err="1"/>
              <a:t>.html</a:t>
            </a:r>
            <a:r>
              <a:rPr lang="en-US" sz="1400" dirty="0"/>
              <a:t>.</a:t>
            </a:r>
            <a:endParaRPr lang="de-DE" sz="1400" dirty="0"/>
          </a:p>
          <a:p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Misguided corporate incentive structure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CEO pay in the form of stock options</a:t>
            </a:r>
          </a:p>
          <a:p>
            <a:r>
              <a:rPr lang="en-US" dirty="0" smtClean="0"/>
              <a:t>performance related pay scheme encouraged short-term orientation </a:t>
            </a:r>
          </a:p>
          <a:p>
            <a:pPr lvl="1"/>
            <a:r>
              <a:rPr lang="en-US" dirty="0" smtClean="0"/>
              <a:t>focus on short-term gains</a:t>
            </a:r>
          </a:p>
          <a:p>
            <a:pPr lvl="1"/>
            <a:r>
              <a:rPr lang="en-US" dirty="0" smtClean="0"/>
              <a:t>ignoring long-term risks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6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 and long-term economic trends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distribution of gains and losses from globalization reinforce growing patterns of inequality</a:t>
            </a:r>
          </a:p>
          <a:p>
            <a:pPr lvl="1"/>
            <a:r>
              <a:rPr lang="en-US" dirty="0" smtClean="0"/>
              <a:t>in the U.S.: debt financed consumption</a:t>
            </a:r>
          </a:p>
          <a:p>
            <a:pPr lvl="1"/>
            <a:r>
              <a:rPr lang="en-US" dirty="0" smtClean="0"/>
              <a:t>in Germany: increase in savings</a:t>
            </a:r>
          </a:p>
          <a:p>
            <a:r>
              <a:rPr lang="en-US" dirty="0" smtClean="0"/>
              <a:t>savings from other parts of the world contributed to U.S. housing boom</a:t>
            </a:r>
            <a:r>
              <a:rPr lang="en-US" dirty="0"/>
              <a:t> </a:t>
            </a:r>
            <a:r>
              <a:rPr lang="en-US" dirty="0" smtClean="0"/>
              <a:t>and asset price inflation</a:t>
            </a:r>
          </a:p>
          <a:p>
            <a:r>
              <a:rPr lang="en-US" dirty="0" smtClean="0"/>
              <a:t>investment banks and hedge funds possessed large amounts of capital, took on more risk and debt to multiply returns</a:t>
            </a:r>
          </a:p>
          <a:p>
            <a:endParaRPr lang="en-US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8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Remedies and Ideas for Averting Future Crises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and monetary responses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governments passed stimulus packages</a:t>
            </a:r>
          </a:p>
          <a:p>
            <a:r>
              <a:rPr lang="en-US" dirty="0" smtClean="0"/>
              <a:t>innovative policy measures</a:t>
            </a:r>
          </a:p>
          <a:p>
            <a:pPr lvl="1"/>
            <a:r>
              <a:rPr lang="en-US" dirty="0" smtClean="0"/>
              <a:t>“cash for clunkers” programs (Car Allowance Rabat System in the U.S.; “</a:t>
            </a:r>
            <a:r>
              <a:rPr lang="en-US" dirty="0" err="1" smtClean="0"/>
              <a:t>Umweltprämie</a:t>
            </a:r>
            <a:r>
              <a:rPr lang="en-US" dirty="0" smtClean="0"/>
              <a:t>” in Germany</a:t>
            </a:r>
          </a:p>
          <a:p>
            <a:pPr marL="457200" lvl="1" indent="0">
              <a:buNone/>
            </a:pPr>
            <a:r>
              <a:rPr lang="en-US" dirty="0" smtClean="0">
                <a:sym typeface="Wingdings"/>
              </a:rPr>
              <a:t> higher multiplier effect than government transfers</a:t>
            </a:r>
          </a:p>
          <a:p>
            <a:r>
              <a:rPr lang="en-US" dirty="0" smtClean="0">
                <a:sym typeface="Wingdings"/>
              </a:rPr>
              <a:t>monetary policy: central banks implemented stimulus plans</a:t>
            </a:r>
          </a:p>
          <a:p>
            <a:r>
              <a:rPr lang="en-US" dirty="0">
                <a:sym typeface="Wingdings"/>
              </a:rPr>
              <a:t>b</a:t>
            </a:r>
            <a:r>
              <a:rPr lang="en-US" dirty="0" smtClean="0">
                <a:sym typeface="Wingdings"/>
              </a:rPr>
              <a:t>ut: monetary policy has limitations:</a:t>
            </a:r>
          </a:p>
          <a:p>
            <a:pPr lvl="1"/>
            <a:r>
              <a:rPr lang="en-US" dirty="0" smtClean="0">
                <a:sym typeface="Wingdings"/>
              </a:rPr>
              <a:t>if consumers and businesses are pessimistic, they save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2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Reregulating the financial sector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U.S.: </a:t>
            </a:r>
            <a:r>
              <a:rPr lang="en-US" b="1" dirty="0" smtClean="0"/>
              <a:t>Dodd-Frank </a:t>
            </a:r>
            <a:r>
              <a:rPr lang="en-US" dirty="0" smtClean="0"/>
              <a:t>Wall Street Reform and Consumer Protection Act </a:t>
            </a:r>
          </a:p>
          <a:p>
            <a:pPr lvl="1"/>
            <a:r>
              <a:rPr lang="en-US" dirty="0" smtClean="0"/>
              <a:t>minimum criteria to lend to prospective homeowners</a:t>
            </a:r>
          </a:p>
          <a:p>
            <a:pPr lvl="1"/>
            <a:r>
              <a:rPr lang="en-US" dirty="0" smtClean="0"/>
              <a:t>commercial banks exposed to a minimum amount of the mortgage default risk</a:t>
            </a:r>
          </a:p>
          <a:p>
            <a:pPr lvl="1"/>
            <a:r>
              <a:rPr lang="en-US" dirty="0" smtClean="0"/>
              <a:t>restrictions on CDSs</a:t>
            </a:r>
          </a:p>
          <a:p>
            <a:pPr lvl="1"/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4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Reregulating the financial sector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European level:</a:t>
            </a:r>
          </a:p>
          <a:p>
            <a:pPr lvl="1"/>
            <a:r>
              <a:rPr lang="en-US" dirty="0" smtClean="0"/>
              <a:t>pan-European institutions were created to coordinate the regulation of the financial sector</a:t>
            </a:r>
          </a:p>
          <a:p>
            <a:pPr lvl="1"/>
            <a:r>
              <a:rPr lang="en-US" dirty="0" smtClean="0"/>
              <a:t>a systemic risk board was created to spot macroeconomic risks through the financial system</a:t>
            </a:r>
          </a:p>
          <a:p>
            <a:pPr lvl="1"/>
            <a:r>
              <a:rPr lang="en-US" dirty="0" smtClean="0"/>
              <a:t>limits on manager compensation</a:t>
            </a:r>
          </a:p>
          <a:p>
            <a:pPr lvl="1"/>
            <a:r>
              <a:rPr lang="en-US" dirty="0" smtClean="0"/>
              <a:t>markets for derivatives more strictly regulated</a:t>
            </a:r>
          </a:p>
          <a:p>
            <a:pPr lvl="1"/>
            <a:r>
              <a:rPr lang="en-US" dirty="0" smtClean="0"/>
              <a:t>new rules for rating agencies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55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current regulations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criticism of financial regulation:</a:t>
            </a:r>
          </a:p>
          <a:p>
            <a:pPr lvl="1"/>
            <a:r>
              <a:rPr lang="en-US" dirty="0" smtClean="0"/>
              <a:t>bills create significant costs for financial firms, slowing down business and job creation</a:t>
            </a:r>
          </a:p>
          <a:p>
            <a:pPr lvl="1"/>
            <a:r>
              <a:rPr lang="en-US" dirty="0" smtClean="0"/>
              <a:t>legislation is too complex</a:t>
            </a:r>
          </a:p>
          <a:p>
            <a:pPr lvl="1"/>
            <a:r>
              <a:rPr lang="en-US" dirty="0" smtClean="0"/>
              <a:t>legislation has been “watered down” by lobbying efforts</a:t>
            </a:r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8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But how to redirect finance to the goal of increasing overall benefits to society?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 speculative activities of banks</a:t>
            </a:r>
          </a:p>
          <a:p>
            <a:r>
              <a:rPr lang="en-US" dirty="0" smtClean="0"/>
              <a:t>ban overly complex products or risky products</a:t>
            </a:r>
          </a:p>
          <a:p>
            <a:r>
              <a:rPr lang="en-US" dirty="0" smtClean="0"/>
              <a:t>ask investors to pay a modest tax on financial transactions (Tobin tax)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3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financial crisis of 2007-2008 and its aftermath are widely referred to as the “Great Recession” </a:t>
            </a:r>
          </a:p>
          <a:p>
            <a:r>
              <a:rPr lang="en-US" dirty="0" smtClean="0"/>
              <a:t>the crisis began in 2007 with a crisis in the subprime mortgage market in the U.S. and developed into an international banking crisis</a:t>
            </a:r>
          </a:p>
          <a:p>
            <a:r>
              <a:rPr lang="en-US" dirty="0" smtClean="0"/>
              <a:t>many causes for the financial crisis have been suggested</a:t>
            </a:r>
          </a:p>
          <a:p>
            <a:r>
              <a:rPr lang="en-US" dirty="0" smtClean="0"/>
              <a:t>in the aftermath of the financial crisis, the financial sector was reregulated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15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AB1D-0261-1441-9E42-5A033753A0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2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acroeconomics Buch 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Macroeconomics Buch Vorlage.thmx</Template>
  <TotalTime>0</TotalTime>
  <Words>1510</Words>
  <Application>Microsoft Office PowerPoint</Application>
  <PresentationFormat>Bildschirmpräsentation (4:3)</PresentationFormat>
  <Paragraphs>259</Paragraphs>
  <Slides>29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5" baseType="lpstr">
      <vt:lpstr>Arial</vt:lpstr>
      <vt:lpstr>Calibri</vt:lpstr>
      <vt:lpstr>Courier</vt:lpstr>
      <vt:lpstr>Times New Roman</vt:lpstr>
      <vt:lpstr>Wingdings</vt:lpstr>
      <vt:lpstr>Macroeconomics Buch Vorlage</vt:lpstr>
      <vt:lpstr>The Financial Crisis and the Great Recession</vt:lpstr>
      <vt:lpstr>Chapter Outline</vt:lpstr>
      <vt:lpstr>Learning goals</vt:lpstr>
      <vt:lpstr>Prelude to a Crisis</vt:lpstr>
      <vt:lpstr>The housing bubble in the U.S.</vt:lpstr>
      <vt:lpstr>Figure 15.1 Historical housing prices in the U.S.</vt:lpstr>
      <vt:lpstr>Figure 15.2 Housing bubble and credit access</vt:lpstr>
      <vt:lpstr>Mortgage-backed security (MBS)</vt:lpstr>
      <vt:lpstr>Credit default swap</vt:lpstr>
      <vt:lpstr>The subprime crisis</vt:lpstr>
      <vt:lpstr>From housing crash to banking crisis</vt:lpstr>
      <vt:lpstr>Housing bubbles in Europe</vt:lpstr>
      <vt:lpstr>Economic Impacts of the Crisis </vt:lpstr>
      <vt:lpstr>Unemployment and the vicious recessionary spiral</vt:lpstr>
      <vt:lpstr>The Great Depression and the Great Recession compared</vt:lpstr>
      <vt:lpstr>Table 15.1: Selected economic indicators for ten industrialized economies* in the Great Depression and the Great Recession </vt:lpstr>
      <vt:lpstr>Underlying Causes of the Financial Crisis </vt:lpstr>
      <vt:lpstr>Inequality</vt:lpstr>
      <vt:lpstr>Bank size and deregulation</vt:lpstr>
      <vt:lpstr>Figure 15.3 Increasing bank size in the U.S.  </vt:lpstr>
      <vt:lpstr>Misguided corporate incentive structure</vt:lpstr>
      <vt:lpstr>Globalization and long-term economic trends</vt:lpstr>
      <vt:lpstr>Remedies and Ideas for Averting Future Crises </vt:lpstr>
      <vt:lpstr>Fiscal and monetary responses</vt:lpstr>
      <vt:lpstr>Reregulating the financial sector </vt:lpstr>
      <vt:lpstr>Reregulating the financial sector </vt:lpstr>
      <vt:lpstr>Beyond current regulations</vt:lpstr>
      <vt:lpstr>But how to redirect finance to the goal of increasing overall benefits to society?</vt:lpstr>
      <vt:lpstr>What to take home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Petra</dc:creator>
  <cp:lastModifiedBy>Sebastian Dullien</cp:lastModifiedBy>
  <cp:revision>109</cp:revision>
  <dcterms:created xsi:type="dcterms:W3CDTF">2017-06-08T14:10:46Z</dcterms:created>
  <dcterms:modified xsi:type="dcterms:W3CDTF">2017-08-20T18:48:20Z</dcterms:modified>
</cp:coreProperties>
</file>