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theme/themeOverride2.xml" ContentType="application/vnd.openxmlformats-officedocument.themeOverride+xml"/>
  <Override PartName="/ppt/drawings/drawing2.xml" ContentType="application/vnd.openxmlformats-officedocument.drawingml.chartshapes+xml"/>
  <Override PartName="/ppt/charts/chart3.xml" ContentType="application/vnd.openxmlformats-officedocument.drawingml.chart+xml"/>
  <Override PartName="/ppt/theme/themeOverride3.xml" ContentType="application/vnd.openxmlformats-officedocument.themeOverride+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charts/chart5.xml" ContentType="application/vnd.openxmlformats-officedocument.drawingml.chart+xml"/>
  <Override PartName="/ppt/drawings/drawing5.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51"/>
  </p:notesMasterIdLst>
  <p:handoutMasterIdLst>
    <p:handoutMasterId r:id="rId52"/>
  </p:handoutMasterIdLst>
  <p:sldIdLst>
    <p:sldId id="322" r:id="rId2"/>
    <p:sldId id="257" r:id="rId3"/>
    <p:sldId id="262" r:id="rId4"/>
    <p:sldId id="258" r:id="rId5"/>
    <p:sldId id="275" r:id="rId6"/>
    <p:sldId id="263" r:id="rId7"/>
    <p:sldId id="276" r:id="rId8"/>
    <p:sldId id="277" r:id="rId9"/>
    <p:sldId id="278" r:id="rId10"/>
    <p:sldId id="279" r:id="rId11"/>
    <p:sldId id="280" r:id="rId12"/>
    <p:sldId id="281" r:id="rId13"/>
    <p:sldId id="282" r:id="rId14"/>
    <p:sldId id="264" r:id="rId15"/>
    <p:sldId id="284" r:id="rId16"/>
    <p:sldId id="285" r:id="rId17"/>
    <p:sldId id="286" r:id="rId18"/>
    <p:sldId id="287" r:id="rId19"/>
    <p:sldId id="288" r:id="rId20"/>
    <p:sldId id="295" r:id="rId21"/>
    <p:sldId id="265" r:id="rId22"/>
    <p:sldId id="289" r:id="rId23"/>
    <p:sldId id="290" r:id="rId24"/>
    <p:sldId id="291" r:id="rId25"/>
    <p:sldId id="283" r:id="rId26"/>
    <p:sldId id="297" r:id="rId27"/>
    <p:sldId id="298" r:id="rId28"/>
    <p:sldId id="299" r:id="rId29"/>
    <p:sldId id="300" r:id="rId30"/>
    <p:sldId id="301" r:id="rId31"/>
    <p:sldId id="302" r:id="rId32"/>
    <p:sldId id="304" r:id="rId33"/>
    <p:sldId id="305" r:id="rId34"/>
    <p:sldId id="307" r:id="rId35"/>
    <p:sldId id="308" r:id="rId36"/>
    <p:sldId id="309" r:id="rId37"/>
    <p:sldId id="310" r:id="rId38"/>
    <p:sldId id="311" r:id="rId39"/>
    <p:sldId id="313" r:id="rId40"/>
    <p:sldId id="314" r:id="rId41"/>
    <p:sldId id="315" r:id="rId42"/>
    <p:sldId id="316" r:id="rId43"/>
    <p:sldId id="269" r:id="rId44"/>
    <p:sldId id="317" r:id="rId45"/>
    <p:sldId id="318" r:id="rId46"/>
    <p:sldId id="270" r:id="rId47"/>
    <p:sldId id="319" r:id="rId48"/>
    <p:sldId id="320" r:id="rId49"/>
    <p:sldId id="321" r:id="rId50"/>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Helle Formatvorlage 1 - Akz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547" autoAdjust="0"/>
  </p:normalViewPr>
  <p:slideViewPr>
    <p:cSldViewPr snapToGrid="0" snapToObjects="1">
      <p:cViewPr varScale="1">
        <p:scale>
          <a:sx n="70" d="100"/>
          <a:sy n="70" d="100"/>
        </p:scale>
        <p:origin x="1180" y="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D:\Dropbox\HTW\EU%20ed%20Macro%20in%20Context\With%20Juan\Chapter%2018%20-%20new%20numbering\Ch.%2018%20Figures%20and%20Tables.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D:\Dropbox\HTW\EU%20ed%20Macro%20in%20Context\With%20Juan\Chapter%2018%20-%20new%20numbering\Ch.%2018%20Figures%20and%20Tables.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file:///D:\Dropbox\HTW\EU%20ed%20Macro%20in%20Context\With%20Juan\Chapter%2018%20-%20new%20numbering\Ch.%2018%20Figures%20and%20Tables.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D:\Dropbox\HTW\EU%20ed%20Macro%20in%20Context\With%20Juan\Chapter%2018%20-%20new%20numbering\Ch.%2018%20Figures%20and%20Tables.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D:\Dropbox\HTW\EU%20ed%20Macro%20in%20Context\With%20Juan\Chapter%2018%20-%20new%20numbering\Ch.%2018%20Figures%20and%20Tabl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212467053876199"/>
          <c:y val="4.1621614399313903E-2"/>
          <c:w val="0.83590088490353198"/>
          <c:h val="0.87982017244104604"/>
        </c:manualLayout>
      </c:layout>
      <c:lineChart>
        <c:grouping val="standard"/>
        <c:varyColors val="0"/>
        <c:ser>
          <c:idx val="2"/>
          <c:order val="0"/>
          <c:tx>
            <c:strRef>
              <c:f>'Figure 17.2'!$B$5</c:f>
              <c:strCache>
                <c:ptCount val="1"/>
                <c:pt idx="0">
                  <c:v>Gross World Product</c:v>
                </c:pt>
              </c:strCache>
            </c:strRef>
          </c:tx>
          <c:spPr>
            <a:ln>
              <a:solidFill>
                <a:srgbClr val="5B9BD5">
                  <a:lumMod val="50000"/>
                </a:srgbClr>
              </a:solidFill>
            </a:ln>
          </c:spPr>
          <c:marker>
            <c:symbol val="none"/>
          </c:marker>
          <c:cat>
            <c:numRef>
              <c:f>'Figure 17.2'!$A$6:$A$50</c:f>
              <c:numCache>
                <c:formatCode>General</c:formatCode>
                <c:ptCount val="45"/>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pt idx="44">
                  <c:v>2015</c:v>
                </c:pt>
              </c:numCache>
            </c:numRef>
          </c:cat>
          <c:val>
            <c:numRef>
              <c:f>'Figure 17.2'!$B$6:$B$50</c:f>
              <c:numCache>
                <c:formatCode>_-* #,##0.00_-;\-* #,##0.00_-;_-* "-"??_-;_-@_-</c:formatCode>
                <c:ptCount val="45"/>
                <c:pt idx="0">
                  <c:v>100</c:v>
                </c:pt>
                <c:pt idx="1">
                  <c:v>105.67655949603341</c:v>
                </c:pt>
                <c:pt idx="2">
                  <c:v>112.50882293522631</c:v>
                </c:pt>
                <c:pt idx="3">
                  <c:v>114.7456069764505</c:v>
                </c:pt>
                <c:pt idx="4">
                  <c:v>115.7832295227312</c:v>
                </c:pt>
                <c:pt idx="5">
                  <c:v>121.8860405571282</c:v>
                </c:pt>
                <c:pt idx="6">
                  <c:v>126.7687808373059</c:v>
                </c:pt>
                <c:pt idx="7">
                  <c:v>131.96852016309759</c:v>
                </c:pt>
                <c:pt idx="8">
                  <c:v>137.38856796642401</c:v>
                </c:pt>
                <c:pt idx="9">
                  <c:v>140.08120563941659</c:v>
                </c:pt>
                <c:pt idx="10">
                  <c:v>142.7962885517002</c:v>
                </c:pt>
                <c:pt idx="11">
                  <c:v>143.52930103346111</c:v>
                </c:pt>
                <c:pt idx="12">
                  <c:v>147.1540263176141</c:v>
                </c:pt>
                <c:pt idx="13">
                  <c:v>153.86386288426399</c:v>
                </c:pt>
                <c:pt idx="14">
                  <c:v>159.86827386782551</c:v>
                </c:pt>
                <c:pt idx="15">
                  <c:v>165.06564495261011</c:v>
                </c:pt>
                <c:pt idx="16">
                  <c:v>171.03856217020339</c:v>
                </c:pt>
                <c:pt idx="17">
                  <c:v>178.9447584810369</c:v>
                </c:pt>
                <c:pt idx="18">
                  <c:v>185.6765867013309</c:v>
                </c:pt>
                <c:pt idx="19">
                  <c:v>191.1387697771932</c:v>
                </c:pt>
                <c:pt idx="20">
                  <c:v>193.73968978141329</c:v>
                </c:pt>
                <c:pt idx="21">
                  <c:v>197.20047523335981</c:v>
                </c:pt>
                <c:pt idx="22">
                  <c:v>200.4730455013036</c:v>
                </c:pt>
                <c:pt idx="23">
                  <c:v>206.53871350160571</c:v>
                </c:pt>
                <c:pt idx="24">
                  <c:v>212.64512657660151</c:v>
                </c:pt>
                <c:pt idx="25">
                  <c:v>219.74125052353961</c:v>
                </c:pt>
                <c:pt idx="26">
                  <c:v>227.9934409228585</c:v>
                </c:pt>
                <c:pt idx="27">
                  <c:v>233.56811852752321</c:v>
                </c:pt>
                <c:pt idx="28">
                  <c:v>241.27886463033579</c:v>
                </c:pt>
                <c:pt idx="29">
                  <c:v>251.73623802846649</c:v>
                </c:pt>
                <c:pt idx="30">
                  <c:v>256.68528301078049</c:v>
                </c:pt>
                <c:pt idx="31">
                  <c:v>262.28504199114298</c:v>
                </c:pt>
                <c:pt idx="32">
                  <c:v>269.88110246890159</c:v>
                </c:pt>
                <c:pt idx="33">
                  <c:v>281.91971057285622</c:v>
                </c:pt>
                <c:pt idx="34">
                  <c:v>292.69945636238572</c:v>
                </c:pt>
                <c:pt idx="35">
                  <c:v>305.52816036137921</c:v>
                </c:pt>
                <c:pt idx="36">
                  <c:v>318.6819401307074</c:v>
                </c:pt>
                <c:pt idx="37">
                  <c:v>324.55694892037388</c:v>
                </c:pt>
                <c:pt idx="38">
                  <c:v>319.10833244721999</c:v>
                </c:pt>
                <c:pt idx="39">
                  <c:v>332.98143840864509</c:v>
                </c:pt>
                <c:pt idx="40">
                  <c:v>343.40297301248262</c:v>
                </c:pt>
                <c:pt idx="41">
                  <c:v>351.90615365101161</c:v>
                </c:pt>
                <c:pt idx="42">
                  <c:v>360.3436395694518</c:v>
                </c:pt>
                <c:pt idx="43">
                  <c:v>369.82063252070452</c:v>
                </c:pt>
                <c:pt idx="44">
                  <c:v>378.94198768663182</c:v>
                </c:pt>
              </c:numCache>
            </c:numRef>
          </c:val>
          <c:smooth val="0"/>
        </c:ser>
        <c:ser>
          <c:idx val="3"/>
          <c:order val="1"/>
          <c:tx>
            <c:strRef>
              <c:f>'Figure 17.2'!$C$5</c:f>
              <c:strCache>
                <c:ptCount val="1"/>
                <c:pt idx="0">
                  <c:v>Food Production</c:v>
                </c:pt>
              </c:strCache>
            </c:strRef>
          </c:tx>
          <c:marker>
            <c:symbol val="none"/>
          </c:marker>
          <c:cat>
            <c:numRef>
              <c:f>'Figure 17.2'!$A$6:$A$50</c:f>
              <c:numCache>
                <c:formatCode>General</c:formatCode>
                <c:ptCount val="45"/>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pt idx="44">
                  <c:v>2015</c:v>
                </c:pt>
              </c:numCache>
            </c:numRef>
          </c:cat>
          <c:val>
            <c:numRef>
              <c:f>'Figure 17.2'!$C$6:$C$50</c:f>
              <c:numCache>
                <c:formatCode>_-* #,##0.00_-;\-* #,##0.00_-;_-* "-"??_-;_-@_-</c:formatCode>
                <c:ptCount val="45"/>
                <c:pt idx="0">
                  <c:v>100</c:v>
                </c:pt>
                <c:pt idx="1">
                  <c:v>100.05251018361589</c:v>
                </c:pt>
                <c:pt idx="2">
                  <c:v>104.2445162870672</c:v>
                </c:pt>
                <c:pt idx="3">
                  <c:v>106.61243266671779</c:v>
                </c:pt>
                <c:pt idx="4">
                  <c:v>110.3609286844131</c:v>
                </c:pt>
                <c:pt idx="5">
                  <c:v>112.719264426009</c:v>
                </c:pt>
                <c:pt idx="6">
                  <c:v>115.3246009268782</c:v>
                </c:pt>
                <c:pt idx="7">
                  <c:v>120.3751375091268</c:v>
                </c:pt>
                <c:pt idx="8">
                  <c:v>123.3108884454395</c:v>
                </c:pt>
                <c:pt idx="9">
                  <c:v>124.8257238963687</c:v>
                </c:pt>
                <c:pt idx="10">
                  <c:v>129.61611482709529</c:v>
                </c:pt>
                <c:pt idx="11">
                  <c:v>133.86814278092601</c:v>
                </c:pt>
                <c:pt idx="12">
                  <c:v>133.66138917880869</c:v>
                </c:pt>
                <c:pt idx="13">
                  <c:v>141.11546733630459</c:v>
                </c:pt>
                <c:pt idx="14">
                  <c:v>144.46099909028919</c:v>
                </c:pt>
                <c:pt idx="15">
                  <c:v>146.82807445199501</c:v>
                </c:pt>
                <c:pt idx="16">
                  <c:v>148.32537037016701</c:v>
                </c:pt>
                <c:pt idx="17">
                  <c:v>150.8821091275201</c:v>
                </c:pt>
                <c:pt idx="18">
                  <c:v>156.7176423748989</c:v>
                </c:pt>
                <c:pt idx="19">
                  <c:v>161.84139633991151</c:v>
                </c:pt>
                <c:pt idx="20">
                  <c:v>164.3178187851353</c:v>
                </c:pt>
                <c:pt idx="21">
                  <c:v>175.81836635706259</c:v>
                </c:pt>
                <c:pt idx="22">
                  <c:v>177.34433212762499</c:v>
                </c:pt>
                <c:pt idx="23">
                  <c:v>182.29529278302809</c:v>
                </c:pt>
                <c:pt idx="24">
                  <c:v>186.4300307098728</c:v>
                </c:pt>
                <c:pt idx="25">
                  <c:v>194.5128878614527</c:v>
                </c:pt>
                <c:pt idx="26">
                  <c:v>198.04456424364139</c:v>
                </c:pt>
                <c:pt idx="27">
                  <c:v>201.92275256188171</c:v>
                </c:pt>
                <c:pt idx="28">
                  <c:v>209.19829946275641</c:v>
                </c:pt>
                <c:pt idx="29">
                  <c:v>213.53550504529829</c:v>
                </c:pt>
                <c:pt idx="30">
                  <c:v>216.17047480539449</c:v>
                </c:pt>
                <c:pt idx="31">
                  <c:v>219.59432348959879</c:v>
                </c:pt>
                <c:pt idx="32">
                  <c:v>226.62342748041081</c:v>
                </c:pt>
                <c:pt idx="33">
                  <c:v>235.25799058166419</c:v>
                </c:pt>
                <c:pt idx="34">
                  <c:v>240.98314777151799</c:v>
                </c:pt>
                <c:pt idx="35">
                  <c:v>246.93824749392499</c:v>
                </c:pt>
                <c:pt idx="36">
                  <c:v>255.67490388382399</c:v>
                </c:pt>
                <c:pt idx="37">
                  <c:v>265.77994904055038</c:v>
                </c:pt>
                <c:pt idx="38">
                  <c:v>268.96446380349209</c:v>
                </c:pt>
                <c:pt idx="39" formatCode="0.00">
                  <c:v>275.63153281064359</c:v>
                </c:pt>
                <c:pt idx="40" formatCode="0.00">
                  <c:v>283.91886854618349</c:v>
                </c:pt>
                <c:pt idx="41" formatCode="0.00">
                  <c:v>288.26990814676071</c:v>
                </c:pt>
                <c:pt idx="42" formatCode="0.00">
                  <c:v>296.50546692514462</c:v>
                </c:pt>
              </c:numCache>
            </c:numRef>
          </c:val>
          <c:smooth val="0"/>
        </c:ser>
        <c:ser>
          <c:idx val="4"/>
          <c:order val="2"/>
          <c:tx>
            <c:strRef>
              <c:f>'Figure 17.2'!$D$5</c:f>
              <c:strCache>
                <c:ptCount val="1"/>
                <c:pt idx="0">
                  <c:v>Energy Use</c:v>
                </c:pt>
              </c:strCache>
            </c:strRef>
          </c:tx>
          <c:spPr>
            <a:ln>
              <a:solidFill>
                <a:srgbClr val="4BACC6">
                  <a:lumMod val="75000"/>
                </a:srgbClr>
              </a:solidFill>
            </a:ln>
          </c:spPr>
          <c:marker>
            <c:symbol val="none"/>
          </c:marker>
          <c:cat>
            <c:numRef>
              <c:f>'Figure 17.2'!$A$6:$A$50</c:f>
              <c:numCache>
                <c:formatCode>General</c:formatCode>
                <c:ptCount val="45"/>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pt idx="44">
                  <c:v>2015</c:v>
                </c:pt>
              </c:numCache>
            </c:numRef>
          </c:cat>
          <c:val>
            <c:numRef>
              <c:f>'Figure 17.2'!$D$6:$D$50</c:f>
              <c:numCache>
                <c:formatCode>_-* #,##0.00_-;\-* #,##0.00_-;_-* "-"??_-;_-@_-</c:formatCode>
                <c:ptCount val="45"/>
                <c:pt idx="0">
                  <c:v>100</c:v>
                </c:pt>
                <c:pt idx="1">
                  <c:v>104.1376342892041</c:v>
                </c:pt>
                <c:pt idx="2">
                  <c:v>109.7821363171231</c:v>
                </c:pt>
                <c:pt idx="3">
                  <c:v>109.96951660194109</c:v>
                </c:pt>
                <c:pt idx="4">
                  <c:v>109.2840828704266</c:v>
                </c:pt>
                <c:pt idx="5">
                  <c:v>115.681623905034</c:v>
                </c:pt>
                <c:pt idx="6">
                  <c:v>119.53445451995709</c:v>
                </c:pt>
                <c:pt idx="7">
                  <c:v>120.9624693801948</c:v>
                </c:pt>
                <c:pt idx="8">
                  <c:v>127.69707954783679</c:v>
                </c:pt>
                <c:pt idx="9">
                  <c:v>126.32994533186169</c:v>
                </c:pt>
                <c:pt idx="10">
                  <c:v>122.4505512282861</c:v>
                </c:pt>
                <c:pt idx="11">
                  <c:v>121.4759583675946</c:v>
                </c:pt>
                <c:pt idx="12">
                  <c:v>120.9849167246596</c:v>
                </c:pt>
                <c:pt idx="13">
                  <c:v>125.343602315379</c:v>
                </c:pt>
                <c:pt idx="14">
                  <c:v>129.10314961609771</c:v>
                </c:pt>
                <c:pt idx="15">
                  <c:v>133.03387586666369</c:v>
                </c:pt>
                <c:pt idx="16">
                  <c:v>136.34538565877929</c:v>
                </c:pt>
                <c:pt idx="17">
                  <c:v>141.25965499053751</c:v>
                </c:pt>
                <c:pt idx="18">
                  <c:v>144.30610424183021</c:v>
                </c:pt>
                <c:pt idx="19">
                  <c:v>144.88427891375909</c:v>
                </c:pt>
                <c:pt idx="20">
                  <c:v>146.68578599687731</c:v>
                </c:pt>
                <c:pt idx="21">
                  <c:v>145.17420383720361</c:v>
                </c:pt>
                <c:pt idx="22">
                  <c:v>145.05852104067611</c:v>
                </c:pt>
                <c:pt idx="23">
                  <c:v>147.65937375259301</c:v>
                </c:pt>
                <c:pt idx="24">
                  <c:v>150.8441206623738</c:v>
                </c:pt>
                <c:pt idx="25">
                  <c:v>154.45117917958541</c:v>
                </c:pt>
                <c:pt idx="26">
                  <c:v>156.9878248283903</c:v>
                </c:pt>
                <c:pt idx="27">
                  <c:v>158.1843783712896</c:v>
                </c:pt>
                <c:pt idx="28">
                  <c:v>157.8732744501358</c:v>
                </c:pt>
                <c:pt idx="29">
                  <c:v>161.8458322125615</c:v>
                </c:pt>
                <c:pt idx="30">
                  <c:v>165.8183899749873</c:v>
                </c:pt>
                <c:pt idx="31">
                  <c:v>167.32604743904039</c:v>
                </c:pt>
                <c:pt idx="32">
                  <c:v>177.2095797033879</c:v>
                </c:pt>
                <c:pt idx="33">
                  <c:v>186.2794555585655</c:v>
                </c:pt>
                <c:pt idx="34">
                  <c:v>193.2673282490976</c:v>
                </c:pt>
                <c:pt idx="35">
                  <c:v>200.13554558533971</c:v>
                </c:pt>
                <c:pt idx="36">
                  <c:v>204.1798965603393</c:v>
                </c:pt>
                <c:pt idx="37">
                  <c:v>209.15755929880041</c:v>
                </c:pt>
                <c:pt idx="38">
                  <c:v>208.20031646448109</c:v>
                </c:pt>
                <c:pt idx="39" formatCode="General">
                  <c:v>218.729987641995</c:v>
                </c:pt>
                <c:pt idx="40" formatCode="General">
                  <c:v>226.12468853711269</c:v>
                </c:pt>
              </c:numCache>
            </c:numRef>
          </c:val>
          <c:smooth val="0"/>
        </c:ser>
        <c:ser>
          <c:idx val="0"/>
          <c:order val="3"/>
          <c:tx>
            <c:strRef>
              <c:f>'Figure 17.2'!$E$5</c:f>
              <c:strCache>
                <c:ptCount val="1"/>
                <c:pt idx="0">
                  <c:v>Population</c:v>
                </c:pt>
              </c:strCache>
            </c:strRef>
          </c:tx>
          <c:spPr>
            <a:ln>
              <a:solidFill>
                <a:srgbClr val="C0504D">
                  <a:lumMod val="75000"/>
                </a:srgbClr>
              </a:solidFill>
            </a:ln>
          </c:spPr>
          <c:marker>
            <c:symbol val="none"/>
          </c:marker>
          <c:cat>
            <c:numRef>
              <c:f>'Figure 17.2'!$A$6:$A$50</c:f>
              <c:numCache>
                <c:formatCode>General</c:formatCode>
                <c:ptCount val="45"/>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pt idx="44">
                  <c:v>2015</c:v>
                </c:pt>
              </c:numCache>
            </c:numRef>
          </c:cat>
          <c:val>
            <c:numRef>
              <c:f>'Figure 17.2'!$E$6:$E$50</c:f>
              <c:numCache>
                <c:formatCode>_-* #,##0.00_-;\-* #,##0.00_-;_-* "-"??_-;_-@_-</c:formatCode>
                <c:ptCount val="45"/>
                <c:pt idx="0">
                  <c:v>100</c:v>
                </c:pt>
                <c:pt idx="1">
                  <c:v>102.03933757883139</c:v>
                </c:pt>
                <c:pt idx="2">
                  <c:v>104.0536633158854</c:v>
                </c:pt>
                <c:pt idx="3">
                  <c:v>106.0841781828109</c:v>
                </c:pt>
                <c:pt idx="4">
                  <c:v>108.071274864583</c:v>
                </c:pt>
                <c:pt idx="5">
                  <c:v>110.00564235625021</c:v>
                </c:pt>
                <c:pt idx="6">
                  <c:v>111.9334117917918</c:v>
                </c:pt>
                <c:pt idx="7">
                  <c:v>113.8950446464159</c:v>
                </c:pt>
                <c:pt idx="8">
                  <c:v>115.9020812322769</c:v>
                </c:pt>
                <c:pt idx="9">
                  <c:v>117.926440326909</c:v>
                </c:pt>
                <c:pt idx="10">
                  <c:v>119.997552623478</c:v>
                </c:pt>
                <c:pt idx="11">
                  <c:v>122.1460234189417</c:v>
                </c:pt>
                <c:pt idx="12">
                  <c:v>124.31312720166579</c:v>
                </c:pt>
                <c:pt idx="13">
                  <c:v>126.4737840330472</c:v>
                </c:pt>
                <c:pt idx="14">
                  <c:v>128.681651447386</c:v>
                </c:pt>
                <c:pt idx="15">
                  <c:v>130.96298063805349</c:v>
                </c:pt>
                <c:pt idx="16">
                  <c:v>133.30359930540101</c:v>
                </c:pt>
                <c:pt idx="17">
                  <c:v>135.6675146622778</c:v>
                </c:pt>
                <c:pt idx="18">
                  <c:v>138.03091985113349</c:v>
                </c:pt>
                <c:pt idx="19">
                  <c:v>140.4213388805961</c:v>
                </c:pt>
                <c:pt idx="20">
                  <c:v>142.72929834228049</c:v>
                </c:pt>
                <c:pt idx="21">
                  <c:v>144.9509092482717</c:v>
                </c:pt>
                <c:pt idx="22">
                  <c:v>147.1916463252075</c:v>
                </c:pt>
                <c:pt idx="23">
                  <c:v>149.40758560554011</c:v>
                </c:pt>
                <c:pt idx="24">
                  <c:v>151.6587819508791</c:v>
                </c:pt>
                <c:pt idx="25">
                  <c:v>153.85832238863361</c:v>
                </c:pt>
                <c:pt idx="26">
                  <c:v>156.06318235265229</c:v>
                </c:pt>
                <c:pt idx="27">
                  <c:v>158.24597889201681</c:v>
                </c:pt>
                <c:pt idx="28">
                  <c:v>160.40527923569539</c:v>
                </c:pt>
                <c:pt idx="29">
                  <c:v>162.54580199932241</c:v>
                </c:pt>
                <c:pt idx="30">
                  <c:v>164.67602723115169</c:v>
                </c:pt>
                <c:pt idx="31">
                  <c:v>166.77965363738599</c:v>
                </c:pt>
                <c:pt idx="32">
                  <c:v>168.88588003180001</c:v>
                </c:pt>
                <c:pt idx="33">
                  <c:v>171.0061920919301</c:v>
                </c:pt>
                <c:pt idx="34">
                  <c:v>173.13816999976581</c:v>
                </c:pt>
                <c:pt idx="35">
                  <c:v>175.2848030474058</c:v>
                </c:pt>
                <c:pt idx="36">
                  <c:v>177.44067666656781</c:v>
                </c:pt>
                <c:pt idx="37">
                  <c:v>179.632688618896</c:v>
                </c:pt>
                <c:pt idx="38">
                  <c:v>181.8295736249317</c:v>
                </c:pt>
                <c:pt idx="39" formatCode="General">
                  <c:v>184.02845730995011</c:v>
                </c:pt>
                <c:pt idx="40" formatCode="General">
                  <c:v>186.24051184180729</c:v>
                </c:pt>
                <c:pt idx="41" formatCode="General">
                  <c:v>188.4344831605145</c:v>
                </c:pt>
                <c:pt idx="42" formatCode="General">
                  <c:v>190.73735304803751</c:v>
                </c:pt>
                <c:pt idx="43" formatCode="General">
                  <c:v>192.988324881126</c:v>
                </c:pt>
                <c:pt idx="44" formatCode="General">
                  <c:v>195.2702532024928</c:v>
                </c:pt>
              </c:numCache>
            </c:numRef>
          </c:val>
          <c:smooth val="0"/>
        </c:ser>
        <c:dLbls>
          <c:showLegendKey val="0"/>
          <c:showVal val="0"/>
          <c:showCatName val="0"/>
          <c:showSerName val="0"/>
          <c:showPercent val="0"/>
          <c:showBubbleSize val="0"/>
        </c:dLbls>
        <c:smooth val="0"/>
        <c:axId val="1044309968"/>
        <c:axId val="1044331728"/>
      </c:lineChart>
      <c:catAx>
        <c:axId val="1044309968"/>
        <c:scaling>
          <c:orientation val="minMax"/>
        </c:scaling>
        <c:delete val="0"/>
        <c:axPos val="b"/>
        <c:numFmt formatCode="General" sourceLinked="0"/>
        <c:majorTickMark val="out"/>
        <c:minorTickMark val="none"/>
        <c:tickLblPos val="nextTo"/>
        <c:txPr>
          <a:bodyPr/>
          <a:lstStyle/>
          <a:p>
            <a:pPr>
              <a:defRPr sz="1600"/>
            </a:pPr>
            <a:endParaRPr lang="de-DE"/>
          </a:p>
        </c:txPr>
        <c:crossAx val="1044331728"/>
        <c:crosses val="autoZero"/>
        <c:auto val="1"/>
        <c:lblAlgn val="ctr"/>
        <c:lblOffset val="100"/>
        <c:tickLblSkip val="4"/>
        <c:noMultiLvlLbl val="0"/>
      </c:catAx>
      <c:valAx>
        <c:axId val="1044331728"/>
        <c:scaling>
          <c:orientation val="minMax"/>
        </c:scaling>
        <c:delete val="0"/>
        <c:axPos val="l"/>
        <c:majorGridlines>
          <c:spPr>
            <a:ln>
              <a:prstDash val="sysDot"/>
            </a:ln>
          </c:spPr>
        </c:majorGridlines>
        <c:numFmt formatCode="#,##0" sourceLinked="0"/>
        <c:majorTickMark val="out"/>
        <c:minorTickMark val="none"/>
        <c:tickLblPos val="nextTo"/>
        <c:txPr>
          <a:bodyPr/>
          <a:lstStyle/>
          <a:p>
            <a:pPr>
              <a:defRPr sz="1600"/>
            </a:pPr>
            <a:endParaRPr lang="de-DE"/>
          </a:p>
        </c:txPr>
        <c:crossAx val="1044309968"/>
        <c:crosses val="autoZero"/>
        <c:crossBetween val="between"/>
        <c:minorUnit val="0.2"/>
      </c:valAx>
    </c:plotArea>
    <c:plotVisOnly val="1"/>
    <c:dispBlanksAs val="gap"/>
    <c:showDLblsOverMax val="0"/>
  </c:chart>
  <c:txPr>
    <a:bodyPr/>
    <a:lstStyle/>
    <a:p>
      <a:pPr>
        <a:defRPr>
          <a:latin typeface="+mn-lt"/>
        </a:defRPr>
      </a:pPr>
      <a:endParaRPr lang="de-DE"/>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7.8773883103321701E-2"/>
          <c:y val="3.1400966183574901E-2"/>
          <c:w val="0.70038890300002798"/>
          <c:h val="0.90933165962950302"/>
        </c:manualLayout>
      </c:layout>
      <c:lineChart>
        <c:grouping val="standard"/>
        <c:varyColors val="0"/>
        <c:ser>
          <c:idx val="0"/>
          <c:order val="0"/>
          <c:tx>
            <c:strRef>
              <c:f>'Figure 17.4a-b'!$B$4</c:f>
              <c:strCache>
                <c:ptCount val="1"/>
                <c:pt idx="0">
                  <c:v>Korea, Rep.</c:v>
                </c:pt>
              </c:strCache>
            </c:strRef>
          </c:tx>
          <c:spPr>
            <a:ln>
              <a:solidFill>
                <a:srgbClr val="8064A2">
                  <a:lumMod val="50000"/>
                </a:srgbClr>
              </a:solidFill>
            </a:ln>
          </c:spPr>
          <c:marker>
            <c:symbol val="none"/>
          </c:marker>
          <c:cat>
            <c:numRef>
              <c:f>'Figure 17.4a-b'!$A$5:$A$60</c:f>
              <c:numCache>
                <c:formatCode>General</c:formatCode>
                <c:ptCount val="56"/>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numCache>
            </c:numRef>
          </c:cat>
          <c:val>
            <c:numRef>
              <c:f>'Figure 17.4a-b'!$B$5:$B$60</c:f>
              <c:numCache>
                <c:formatCode>0.0%</c:formatCode>
                <c:ptCount val="56"/>
                <c:pt idx="0">
                  <c:v>6.6766623527552096E-2</c:v>
                </c:pt>
                <c:pt idx="1">
                  <c:v>6.7344129558824406E-2</c:v>
                </c:pt>
                <c:pt idx="2">
                  <c:v>6.3188134263321802E-2</c:v>
                </c:pt>
                <c:pt idx="3">
                  <c:v>6.7989471777347002E-2</c:v>
                </c:pt>
                <c:pt idx="4">
                  <c:v>6.8460048180865096E-2</c:v>
                </c:pt>
                <c:pt idx="5">
                  <c:v>6.6429283623432395E-2</c:v>
                </c:pt>
                <c:pt idx="6">
                  <c:v>6.9721428130487997E-2</c:v>
                </c:pt>
                <c:pt idx="7">
                  <c:v>7.1177747247712003E-2</c:v>
                </c:pt>
                <c:pt idx="8">
                  <c:v>7.4977850526529805E-2</c:v>
                </c:pt>
                <c:pt idx="9">
                  <c:v>8.2268929741218397E-2</c:v>
                </c:pt>
                <c:pt idx="10">
                  <c:v>8.8952423258911797E-2</c:v>
                </c:pt>
                <c:pt idx="11">
                  <c:v>9.9075107857104397E-2</c:v>
                </c:pt>
                <c:pt idx="12">
                  <c:v>0.106401619735285</c:v>
                </c:pt>
                <c:pt idx="13">
                  <c:v>0.12158293038111501</c:v>
                </c:pt>
                <c:pt idx="14">
                  <c:v>0.139207254131854</c:v>
                </c:pt>
                <c:pt idx="15">
                  <c:v>0.158132225445522</c:v>
                </c:pt>
                <c:pt idx="16">
                  <c:v>0.169101709516182</c:v>
                </c:pt>
                <c:pt idx="17">
                  <c:v>0.17670964865320399</c:v>
                </c:pt>
                <c:pt idx="18">
                  <c:v>0.182929660157163</c:v>
                </c:pt>
                <c:pt idx="19">
                  <c:v>0.18506933836110401</c:v>
                </c:pt>
                <c:pt idx="20">
                  <c:v>0.16999837954786101</c:v>
                </c:pt>
                <c:pt idx="21">
                  <c:v>0.173390672290403</c:v>
                </c:pt>
                <c:pt idx="22">
                  <c:v>0.19117437287189301</c:v>
                </c:pt>
                <c:pt idx="23">
                  <c:v>0.20452267795773099</c:v>
                </c:pt>
                <c:pt idx="24">
                  <c:v>0.207889827248154</c:v>
                </c:pt>
                <c:pt idx="25">
                  <c:v>0.21155717127027601</c:v>
                </c:pt>
                <c:pt idx="26">
                  <c:v>0.23662246797512801</c:v>
                </c:pt>
                <c:pt idx="27">
                  <c:v>0.26295294612730902</c:v>
                </c:pt>
                <c:pt idx="28">
                  <c:v>0.28763190094566499</c:v>
                </c:pt>
                <c:pt idx="29">
                  <c:v>0.302362887577942</c:v>
                </c:pt>
                <c:pt idx="30">
                  <c:v>0.33100777215952498</c:v>
                </c:pt>
                <c:pt idx="31">
                  <c:v>0.37119572894226099</c:v>
                </c:pt>
                <c:pt idx="32">
                  <c:v>0.38705154107579198</c:v>
                </c:pt>
                <c:pt idx="33">
                  <c:v>0.41122605862395001</c:v>
                </c:pt>
                <c:pt idx="34">
                  <c:v>0.44003057049950101</c:v>
                </c:pt>
                <c:pt idx="35">
                  <c:v>0.47910797129259097</c:v>
                </c:pt>
                <c:pt idx="36">
                  <c:v>0.49062376970751098</c:v>
                </c:pt>
                <c:pt idx="37">
                  <c:v>0.49252368844753602</c:v>
                </c:pt>
                <c:pt idx="38">
                  <c:v>0.44555395559223498</c:v>
                </c:pt>
                <c:pt idx="39">
                  <c:v>0.46973246276059999</c:v>
                </c:pt>
                <c:pt idx="40">
                  <c:v>0.48227366734900401</c:v>
                </c:pt>
                <c:pt idx="41">
                  <c:v>0.49955096926289899</c:v>
                </c:pt>
                <c:pt idx="42">
                  <c:v>0.53437848440398295</c:v>
                </c:pt>
                <c:pt idx="43">
                  <c:v>0.54210182592745904</c:v>
                </c:pt>
                <c:pt idx="44">
                  <c:v>0.55232341551947695</c:v>
                </c:pt>
                <c:pt idx="45">
                  <c:v>0.55667901553531696</c:v>
                </c:pt>
                <c:pt idx="46">
                  <c:v>0.56190129572810499</c:v>
                </c:pt>
                <c:pt idx="47">
                  <c:v>0.58450342567290603</c:v>
                </c:pt>
                <c:pt idx="48">
                  <c:v>0.59440658235439903</c:v>
                </c:pt>
                <c:pt idx="49">
                  <c:v>0.62299349201267495</c:v>
                </c:pt>
                <c:pt idx="50">
                  <c:v>0.65179688047643702</c:v>
                </c:pt>
                <c:pt idx="51">
                  <c:v>0.65206020861163205</c:v>
                </c:pt>
                <c:pt idx="52">
                  <c:v>0.65109713927791701</c:v>
                </c:pt>
                <c:pt idx="53">
                  <c:v>0.66493732268397199</c:v>
                </c:pt>
                <c:pt idx="54">
                  <c:v>0.67130283628602805</c:v>
                </c:pt>
              </c:numCache>
            </c:numRef>
          </c:val>
          <c:smooth val="0"/>
        </c:ser>
        <c:ser>
          <c:idx val="1"/>
          <c:order val="1"/>
          <c:tx>
            <c:strRef>
              <c:f>'Figure 17.4a-b'!$C$4</c:f>
              <c:strCache>
                <c:ptCount val="1"/>
                <c:pt idx="0">
                  <c:v>Botswana</c:v>
                </c:pt>
              </c:strCache>
            </c:strRef>
          </c:tx>
          <c:marker>
            <c:symbol val="none"/>
          </c:marker>
          <c:cat>
            <c:numRef>
              <c:f>'Figure 17.4a-b'!$A$5:$A$60</c:f>
              <c:numCache>
                <c:formatCode>General</c:formatCode>
                <c:ptCount val="56"/>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numCache>
            </c:numRef>
          </c:cat>
          <c:val>
            <c:numRef>
              <c:f>'Figure 17.4a-b'!$C$5:$C$60</c:f>
              <c:numCache>
                <c:formatCode>0.0%</c:formatCode>
                <c:ptCount val="56"/>
                <c:pt idx="0">
                  <c:v>2.4281310440466101E-2</c:v>
                </c:pt>
                <c:pt idx="1">
                  <c:v>2.5327813393277599E-2</c:v>
                </c:pt>
                <c:pt idx="2">
                  <c:v>2.5687514307402799E-2</c:v>
                </c:pt>
                <c:pt idx="3">
                  <c:v>2.5942934935228399E-2</c:v>
                </c:pt>
                <c:pt idx="4">
                  <c:v>2.6307059552151998E-2</c:v>
                </c:pt>
                <c:pt idx="5">
                  <c:v>2.32191395445017E-2</c:v>
                </c:pt>
                <c:pt idx="6">
                  <c:v>2.3078299320767302E-2</c:v>
                </c:pt>
                <c:pt idx="7">
                  <c:v>2.5740136864025501E-2</c:v>
                </c:pt>
                <c:pt idx="8">
                  <c:v>2.87411278524379E-2</c:v>
                </c:pt>
                <c:pt idx="9">
                  <c:v>2.7701630140007601E-2</c:v>
                </c:pt>
                <c:pt idx="10">
                  <c:v>3.3794230509133799E-2</c:v>
                </c:pt>
                <c:pt idx="11">
                  <c:v>3.9985040180667002E-2</c:v>
                </c:pt>
                <c:pt idx="12">
                  <c:v>4.6120011163119499E-2</c:v>
                </c:pt>
                <c:pt idx="13">
                  <c:v>5.1985260172881999E-2</c:v>
                </c:pt>
                <c:pt idx="14">
                  <c:v>5.6565698672000397E-2</c:v>
                </c:pt>
                <c:pt idx="15">
                  <c:v>6.0365735086040297E-2</c:v>
                </c:pt>
                <c:pt idx="16">
                  <c:v>6.19303436270639E-2</c:v>
                </c:pt>
                <c:pt idx="17">
                  <c:v>6.2700194351661104E-2</c:v>
                </c:pt>
                <c:pt idx="18">
                  <c:v>6.0811684415621403E-2</c:v>
                </c:pt>
                <c:pt idx="19">
                  <c:v>6.6245400368576707E-2</c:v>
                </c:pt>
                <c:pt idx="20">
                  <c:v>7.8760667809996396E-2</c:v>
                </c:pt>
                <c:pt idx="21">
                  <c:v>8.2081356275107903E-2</c:v>
                </c:pt>
                <c:pt idx="22">
                  <c:v>8.1992211577202101E-2</c:v>
                </c:pt>
                <c:pt idx="23">
                  <c:v>8.2932901859971098E-2</c:v>
                </c:pt>
                <c:pt idx="24">
                  <c:v>8.7771248444651895E-2</c:v>
                </c:pt>
                <c:pt idx="25">
                  <c:v>0.101033946920701</c:v>
                </c:pt>
                <c:pt idx="26">
                  <c:v>0.11916332803809</c:v>
                </c:pt>
                <c:pt idx="27">
                  <c:v>0.12685004948934001</c:v>
                </c:pt>
                <c:pt idx="28">
                  <c:v>0.13980151344754499</c:v>
                </c:pt>
                <c:pt idx="29">
                  <c:v>0.17049771856024201</c:v>
                </c:pt>
                <c:pt idx="30">
                  <c:v>0.172978980344829</c:v>
                </c:pt>
                <c:pt idx="31">
                  <c:v>0.17879633310672499</c:v>
                </c:pt>
                <c:pt idx="32">
                  <c:v>0.17112143071923899</c:v>
                </c:pt>
                <c:pt idx="33">
                  <c:v>0.169873797990505</c:v>
                </c:pt>
                <c:pt idx="34">
                  <c:v>0.169420377437699</c:v>
                </c:pt>
                <c:pt idx="35">
                  <c:v>0.17838761721042201</c:v>
                </c:pt>
                <c:pt idx="36">
                  <c:v>0.203403775681676</c:v>
                </c:pt>
                <c:pt idx="37">
                  <c:v>0.20802517723064501</c:v>
                </c:pt>
                <c:pt idx="38">
                  <c:v>0.19365047690131101</c:v>
                </c:pt>
                <c:pt idx="39">
                  <c:v>0.21396674241991701</c:v>
                </c:pt>
                <c:pt idx="40">
                  <c:v>0.21958225203752099</c:v>
                </c:pt>
                <c:pt idx="41">
                  <c:v>0.21410558371100399</c:v>
                </c:pt>
                <c:pt idx="42">
                  <c:v>0.21851722495893</c:v>
                </c:pt>
                <c:pt idx="43">
                  <c:v>0.21973304112338299</c:v>
                </c:pt>
                <c:pt idx="44">
                  <c:v>0.22682174576828701</c:v>
                </c:pt>
                <c:pt idx="45">
                  <c:v>0.25079220863604901</c:v>
                </c:pt>
                <c:pt idx="46">
                  <c:v>0.25780935124725801</c:v>
                </c:pt>
                <c:pt idx="47">
                  <c:v>0.25781845972438799</c:v>
                </c:pt>
                <c:pt idx="48">
                  <c:v>0.250858216658498</c:v>
                </c:pt>
                <c:pt idx="49">
                  <c:v>0.23439510585909201</c:v>
                </c:pt>
                <c:pt idx="50">
                  <c:v>0.256325293714872</c:v>
                </c:pt>
                <c:pt idx="51">
                  <c:v>0.27928787680364697</c:v>
                </c:pt>
                <c:pt idx="52">
                  <c:v>0.26944540767462799</c:v>
                </c:pt>
                <c:pt idx="53">
                  <c:v>0.27653276854930797</c:v>
                </c:pt>
                <c:pt idx="54">
                  <c:v>0.30932367595108101</c:v>
                </c:pt>
              </c:numCache>
            </c:numRef>
          </c:val>
          <c:smooth val="0"/>
        </c:ser>
        <c:ser>
          <c:idx val="2"/>
          <c:order val="2"/>
          <c:tx>
            <c:strRef>
              <c:f>'Figure 17.4a-b'!$D$4</c:f>
              <c:strCache>
                <c:ptCount val="1"/>
                <c:pt idx="0">
                  <c:v>India</c:v>
                </c:pt>
              </c:strCache>
            </c:strRef>
          </c:tx>
          <c:spPr>
            <a:ln>
              <a:solidFill>
                <a:srgbClr val="5B9BD5"/>
              </a:solidFill>
            </a:ln>
          </c:spPr>
          <c:marker>
            <c:symbol val="none"/>
          </c:marker>
          <c:cat>
            <c:numRef>
              <c:f>'Figure 17.4a-b'!$A$5:$A$60</c:f>
              <c:numCache>
                <c:formatCode>General</c:formatCode>
                <c:ptCount val="56"/>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numCache>
            </c:numRef>
          </c:cat>
          <c:val>
            <c:numRef>
              <c:f>'Figure 17.4a-b'!$D$5:$D$60</c:f>
              <c:numCache>
                <c:formatCode>0.0%</c:formatCode>
                <c:ptCount val="56"/>
                <c:pt idx="0">
                  <c:v>5.8731068570546698E-2</c:v>
                </c:pt>
                <c:pt idx="1">
                  <c:v>5.9103419833841403E-2</c:v>
                </c:pt>
                <c:pt idx="2">
                  <c:v>5.7653290777460398E-2</c:v>
                </c:pt>
                <c:pt idx="3">
                  <c:v>5.8712810469881097E-2</c:v>
                </c:pt>
                <c:pt idx="4">
                  <c:v>5.91412997173612E-2</c:v>
                </c:pt>
                <c:pt idx="5">
                  <c:v>5.3923266877972602E-2</c:v>
                </c:pt>
                <c:pt idx="6">
                  <c:v>4.9747029220428403E-2</c:v>
                </c:pt>
                <c:pt idx="7">
                  <c:v>5.1659448339042402E-2</c:v>
                </c:pt>
                <c:pt idx="8">
                  <c:v>5.0939686205842397E-2</c:v>
                </c:pt>
                <c:pt idx="9">
                  <c:v>5.4013032567094998E-2</c:v>
                </c:pt>
                <c:pt idx="10">
                  <c:v>5.4322756061089099E-2</c:v>
                </c:pt>
                <c:pt idx="11">
                  <c:v>5.3711733513802998E-2</c:v>
                </c:pt>
                <c:pt idx="12">
                  <c:v>5.1629236103576198E-2</c:v>
                </c:pt>
                <c:pt idx="13">
                  <c:v>5.09529370763862E-2</c:v>
                </c:pt>
                <c:pt idx="14">
                  <c:v>5.00040701677847E-2</c:v>
                </c:pt>
                <c:pt idx="15">
                  <c:v>5.4690579935422201E-2</c:v>
                </c:pt>
                <c:pt idx="16">
                  <c:v>5.05331495066959E-2</c:v>
                </c:pt>
                <c:pt idx="17">
                  <c:v>4.78517076217371E-2</c:v>
                </c:pt>
                <c:pt idx="18">
                  <c:v>4.3933867757933703E-2</c:v>
                </c:pt>
                <c:pt idx="19">
                  <c:v>3.9353256200081503E-2</c:v>
                </c:pt>
                <c:pt idx="20">
                  <c:v>3.9814011243621099E-2</c:v>
                </c:pt>
                <c:pt idx="21">
                  <c:v>3.8097836663732801E-2</c:v>
                </c:pt>
                <c:pt idx="22">
                  <c:v>3.8070905073007401E-2</c:v>
                </c:pt>
                <c:pt idx="23">
                  <c:v>3.6162086039351803E-2</c:v>
                </c:pt>
                <c:pt idx="24">
                  <c:v>3.2892379986302997E-2</c:v>
                </c:pt>
                <c:pt idx="25">
                  <c:v>3.15729744734825E-2</c:v>
                </c:pt>
                <c:pt idx="26">
                  <c:v>3.19452565196367E-2</c:v>
                </c:pt>
                <c:pt idx="27">
                  <c:v>3.2632548315242101E-2</c:v>
                </c:pt>
                <c:pt idx="28">
                  <c:v>3.36383329036547E-2</c:v>
                </c:pt>
                <c:pt idx="29">
                  <c:v>3.4421788690023103E-2</c:v>
                </c:pt>
                <c:pt idx="30">
                  <c:v>3.5676850027968998E-2</c:v>
                </c:pt>
                <c:pt idx="31">
                  <c:v>3.6281762976978403E-2</c:v>
                </c:pt>
                <c:pt idx="32">
                  <c:v>3.6625870462049598E-2</c:v>
                </c:pt>
                <c:pt idx="33">
                  <c:v>3.7822176869158897E-2</c:v>
                </c:pt>
                <c:pt idx="34">
                  <c:v>3.8433706365169101E-2</c:v>
                </c:pt>
                <c:pt idx="35">
                  <c:v>3.9869081605079702E-2</c:v>
                </c:pt>
                <c:pt idx="36">
                  <c:v>4.1371908727351803E-2</c:v>
                </c:pt>
                <c:pt idx="37">
                  <c:v>4.1613119753634402E-2</c:v>
                </c:pt>
                <c:pt idx="38">
                  <c:v>4.2198092091824298E-2</c:v>
                </c:pt>
                <c:pt idx="39">
                  <c:v>4.2737761306979101E-2</c:v>
                </c:pt>
                <c:pt idx="40">
                  <c:v>4.2985842747706601E-2</c:v>
                </c:pt>
                <c:pt idx="41">
                  <c:v>4.4587212760921903E-2</c:v>
                </c:pt>
                <c:pt idx="42">
                  <c:v>4.5998319424046002E-2</c:v>
                </c:pt>
                <c:pt idx="43">
                  <c:v>4.8475049244616798E-2</c:v>
                </c:pt>
                <c:pt idx="44">
                  <c:v>4.9870783392779901E-2</c:v>
                </c:pt>
                <c:pt idx="45">
                  <c:v>5.34221162308239E-2</c:v>
                </c:pt>
                <c:pt idx="46">
                  <c:v>5.7491010951092603E-2</c:v>
                </c:pt>
                <c:pt idx="47">
                  <c:v>6.3041601548888895E-2</c:v>
                </c:pt>
                <c:pt idx="48">
                  <c:v>6.8647417939275701E-2</c:v>
                </c:pt>
                <c:pt idx="49">
                  <c:v>7.7154252649170099E-2</c:v>
                </c:pt>
                <c:pt idx="50">
                  <c:v>8.5288251137059498E-2</c:v>
                </c:pt>
                <c:pt idx="51">
                  <c:v>9.1410658821756696E-2</c:v>
                </c:pt>
                <c:pt idx="52">
                  <c:v>9.31062065138476E-2</c:v>
                </c:pt>
                <c:pt idx="53">
                  <c:v>9.6792422741317996E-2</c:v>
                </c:pt>
                <c:pt idx="54">
                  <c:v>9.9900314952528199E-2</c:v>
                </c:pt>
              </c:numCache>
            </c:numRef>
          </c:val>
          <c:smooth val="0"/>
        </c:ser>
        <c:ser>
          <c:idx val="3"/>
          <c:order val="3"/>
          <c:tx>
            <c:strRef>
              <c:f>'Figure 17.4a-b'!$E$4</c:f>
              <c:strCache>
                <c:ptCount val="1"/>
                <c:pt idx="0">
                  <c:v>China</c:v>
                </c:pt>
              </c:strCache>
            </c:strRef>
          </c:tx>
          <c:marker>
            <c:symbol val="none"/>
          </c:marker>
          <c:cat>
            <c:numRef>
              <c:f>'Figure 17.4a-b'!$A$5:$A$60</c:f>
              <c:numCache>
                <c:formatCode>General</c:formatCode>
                <c:ptCount val="56"/>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numCache>
            </c:numRef>
          </c:cat>
          <c:val>
            <c:numRef>
              <c:f>'Figure 17.4a-b'!$E$5:$E$60</c:f>
              <c:numCache>
                <c:formatCode>0.0%</c:formatCode>
                <c:ptCount val="56"/>
                <c:pt idx="0">
                  <c:v>6.5578390633439496E-2</c:v>
                </c:pt>
                <c:pt idx="1">
                  <c:v>4.7797687646843903E-2</c:v>
                </c:pt>
                <c:pt idx="2">
                  <c:v>5.0364333483635899E-2</c:v>
                </c:pt>
                <c:pt idx="3">
                  <c:v>5.2666656993621698E-2</c:v>
                </c:pt>
                <c:pt idx="4">
                  <c:v>5.57146789870911E-2</c:v>
                </c:pt>
                <c:pt idx="5">
                  <c:v>5.5881539233855797E-2</c:v>
                </c:pt>
                <c:pt idx="6">
                  <c:v>5.5606907636838399E-2</c:v>
                </c:pt>
                <c:pt idx="7">
                  <c:v>5.1396703347347202E-2</c:v>
                </c:pt>
                <c:pt idx="8">
                  <c:v>4.6077780411335902E-2</c:v>
                </c:pt>
                <c:pt idx="9">
                  <c:v>4.9276988430884801E-2</c:v>
                </c:pt>
                <c:pt idx="10">
                  <c:v>5.4414882024526497E-2</c:v>
                </c:pt>
                <c:pt idx="11">
                  <c:v>5.5475052879082297E-2</c:v>
                </c:pt>
                <c:pt idx="12">
                  <c:v>5.1819956035107799E-2</c:v>
                </c:pt>
                <c:pt idx="13">
                  <c:v>5.1548932420896101E-2</c:v>
                </c:pt>
                <c:pt idx="14">
                  <c:v>5.2358125440430801E-2</c:v>
                </c:pt>
                <c:pt idx="15">
                  <c:v>5.4685523456062597E-2</c:v>
                </c:pt>
                <c:pt idx="16">
                  <c:v>5.1059030452820002E-2</c:v>
                </c:pt>
                <c:pt idx="17">
                  <c:v>4.9915094219797902E-2</c:v>
                </c:pt>
                <c:pt idx="18">
                  <c:v>5.3021454011438499E-2</c:v>
                </c:pt>
                <c:pt idx="19">
                  <c:v>5.3738163389063801E-2</c:v>
                </c:pt>
                <c:pt idx="20">
                  <c:v>5.5715699469543502E-2</c:v>
                </c:pt>
                <c:pt idx="21">
                  <c:v>5.6149027171845202E-2</c:v>
                </c:pt>
                <c:pt idx="22">
                  <c:v>6.2423663205875703E-2</c:v>
                </c:pt>
                <c:pt idx="23">
                  <c:v>6.2937389321189294E-2</c:v>
                </c:pt>
                <c:pt idx="24">
                  <c:v>6.4719067192360397E-2</c:v>
                </c:pt>
                <c:pt idx="25">
                  <c:v>6.6563374730184394E-2</c:v>
                </c:pt>
                <c:pt idx="26">
                  <c:v>6.7255642986020298E-2</c:v>
                </c:pt>
                <c:pt idx="27">
                  <c:v>6.9545278447743095E-2</c:v>
                </c:pt>
                <c:pt idx="28">
                  <c:v>6.8212880345049104E-2</c:v>
                </c:pt>
                <c:pt idx="29">
                  <c:v>6.5195193686848202E-2</c:v>
                </c:pt>
                <c:pt idx="30">
                  <c:v>6.5565829074916496E-2</c:v>
                </c:pt>
                <c:pt idx="31">
                  <c:v>6.9601982156493006E-2</c:v>
                </c:pt>
                <c:pt idx="32">
                  <c:v>7.2701600477643097E-2</c:v>
                </c:pt>
                <c:pt idx="33">
                  <c:v>7.6760586078259294E-2</c:v>
                </c:pt>
                <c:pt idx="34">
                  <c:v>7.9417479670490093E-2</c:v>
                </c:pt>
                <c:pt idx="35">
                  <c:v>8.6789425863415606E-2</c:v>
                </c:pt>
                <c:pt idx="36">
                  <c:v>8.6403376559922904E-2</c:v>
                </c:pt>
                <c:pt idx="37">
                  <c:v>8.8324401396577698E-2</c:v>
                </c:pt>
                <c:pt idx="38">
                  <c:v>8.4418092322146407E-2</c:v>
                </c:pt>
                <c:pt idx="39">
                  <c:v>8.5789568406027097E-2</c:v>
                </c:pt>
                <c:pt idx="40">
                  <c:v>8.8103755600407105E-2</c:v>
                </c:pt>
                <c:pt idx="41">
                  <c:v>9.4174154551285305E-2</c:v>
                </c:pt>
                <c:pt idx="42">
                  <c:v>0.10326889002916199</c:v>
                </c:pt>
                <c:pt idx="43">
                  <c:v>0.109271379003688</c:v>
                </c:pt>
                <c:pt idx="44">
                  <c:v>0.117331961528873</c:v>
                </c:pt>
                <c:pt idx="45">
                  <c:v>0.126707781191747</c:v>
                </c:pt>
                <c:pt idx="46">
                  <c:v>0.13869934315593899</c:v>
                </c:pt>
                <c:pt idx="47">
                  <c:v>0.15190078745910399</c:v>
                </c:pt>
                <c:pt idx="48">
                  <c:v>0.159271475341661</c:v>
                </c:pt>
                <c:pt idx="49">
                  <c:v>0.178317758655966</c:v>
                </c:pt>
                <c:pt idx="50">
                  <c:v>0.19066619752497199</c:v>
                </c:pt>
                <c:pt idx="51">
                  <c:v>0.20447501642761301</c:v>
                </c:pt>
                <c:pt idx="52">
                  <c:v>0.215649723653349</c:v>
                </c:pt>
                <c:pt idx="53">
                  <c:v>0.22747023221083501</c:v>
                </c:pt>
                <c:pt idx="54">
                  <c:v>0.238515368221799</c:v>
                </c:pt>
              </c:numCache>
            </c:numRef>
          </c:val>
          <c:smooth val="0"/>
        </c:ser>
        <c:dLbls>
          <c:showLegendKey val="0"/>
          <c:showVal val="0"/>
          <c:showCatName val="0"/>
          <c:showSerName val="0"/>
          <c:showPercent val="0"/>
          <c:showBubbleSize val="0"/>
        </c:dLbls>
        <c:smooth val="0"/>
        <c:axId val="1044307792"/>
        <c:axId val="1044308336"/>
      </c:lineChart>
      <c:catAx>
        <c:axId val="1044307792"/>
        <c:scaling>
          <c:orientation val="minMax"/>
        </c:scaling>
        <c:delete val="0"/>
        <c:axPos val="b"/>
        <c:numFmt formatCode="General" sourceLinked="1"/>
        <c:majorTickMark val="out"/>
        <c:minorTickMark val="none"/>
        <c:tickLblPos val="nextTo"/>
        <c:txPr>
          <a:bodyPr/>
          <a:lstStyle/>
          <a:p>
            <a:pPr>
              <a:defRPr sz="1400"/>
            </a:pPr>
            <a:endParaRPr lang="de-DE"/>
          </a:p>
        </c:txPr>
        <c:crossAx val="1044308336"/>
        <c:crosses val="autoZero"/>
        <c:auto val="1"/>
        <c:lblAlgn val="ctr"/>
        <c:lblOffset val="100"/>
        <c:tickLblSkip val="5"/>
        <c:tickMarkSkip val="5"/>
        <c:noMultiLvlLbl val="0"/>
      </c:catAx>
      <c:valAx>
        <c:axId val="1044308336"/>
        <c:scaling>
          <c:orientation val="minMax"/>
        </c:scaling>
        <c:delete val="0"/>
        <c:axPos val="l"/>
        <c:majorGridlines/>
        <c:numFmt formatCode="0%" sourceLinked="0"/>
        <c:majorTickMark val="out"/>
        <c:minorTickMark val="none"/>
        <c:tickLblPos val="nextTo"/>
        <c:txPr>
          <a:bodyPr/>
          <a:lstStyle/>
          <a:p>
            <a:pPr>
              <a:defRPr sz="1400"/>
            </a:pPr>
            <a:endParaRPr lang="de-DE"/>
          </a:p>
        </c:txPr>
        <c:crossAx val="1044307792"/>
        <c:crosses val="autoZero"/>
        <c:crossBetween val="between"/>
      </c:valAx>
    </c:plotArea>
    <c:plotVisOnly val="1"/>
    <c:dispBlanksAs val="gap"/>
    <c:showDLblsOverMax val="0"/>
  </c:chart>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7.8773883103321701E-2"/>
          <c:y val="0.14666776095048201"/>
          <c:w val="0.89481344425586395"/>
          <c:h val="0.79406499080318804"/>
        </c:manualLayout>
      </c:layout>
      <c:lineChart>
        <c:grouping val="standard"/>
        <c:varyColors val="0"/>
        <c:ser>
          <c:idx val="0"/>
          <c:order val="0"/>
          <c:tx>
            <c:strRef>
              <c:f>'Figure 17.4a-b'!$F$4</c:f>
              <c:strCache>
                <c:ptCount val="1"/>
                <c:pt idx="0">
                  <c:v>Brazil</c:v>
                </c:pt>
              </c:strCache>
            </c:strRef>
          </c:tx>
          <c:spPr>
            <a:ln>
              <a:solidFill>
                <a:srgbClr val="8064A2">
                  <a:lumMod val="75000"/>
                </a:srgbClr>
              </a:solidFill>
            </a:ln>
          </c:spPr>
          <c:marker>
            <c:symbol val="none"/>
          </c:marker>
          <c:cat>
            <c:numRef>
              <c:f>'Figure 17.4a-b'!$A$5:$A$60</c:f>
              <c:numCache>
                <c:formatCode>General</c:formatCode>
                <c:ptCount val="56"/>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numCache>
            </c:numRef>
          </c:cat>
          <c:val>
            <c:numRef>
              <c:f>'Figure 17.4a-b'!$F$5:$F$60</c:f>
              <c:numCache>
                <c:formatCode>0.0%</c:formatCode>
                <c:ptCount val="56"/>
                <c:pt idx="0">
                  <c:v>0.13994857236080499</c:v>
                </c:pt>
                <c:pt idx="1">
                  <c:v>0.14638368057592899</c:v>
                </c:pt>
                <c:pt idx="2">
                  <c:v>0.14557775040184601</c:v>
                </c:pt>
                <c:pt idx="3">
                  <c:v>0.138741953128556</c:v>
                </c:pt>
                <c:pt idx="4">
                  <c:v>0.13493363506823999</c:v>
                </c:pt>
                <c:pt idx="5">
                  <c:v>0.12779582659015601</c:v>
                </c:pt>
                <c:pt idx="6">
                  <c:v>0.125793979773419</c:v>
                </c:pt>
                <c:pt idx="7">
                  <c:v>0.12821990468229</c:v>
                </c:pt>
                <c:pt idx="8">
                  <c:v>0.130537490165304</c:v>
                </c:pt>
                <c:pt idx="9">
                  <c:v>0.130784440756047</c:v>
                </c:pt>
                <c:pt idx="10">
                  <c:v>0.14644821960836599</c:v>
                </c:pt>
                <c:pt idx="11">
                  <c:v>0.15544077535554901</c:v>
                </c:pt>
                <c:pt idx="12">
                  <c:v>0.16283524225693899</c:v>
                </c:pt>
                <c:pt idx="13">
                  <c:v>0.173479386810586</c:v>
                </c:pt>
                <c:pt idx="14">
                  <c:v>0.184377360252025</c:v>
                </c:pt>
                <c:pt idx="15">
                  <c:v>0.19155746979503999</c:v>
                </c:pt>
                <c:pt idx="16">
                  <c:v>0.19585467875107601</c:v>
                </c:pt>
                <c:pt idx="17">
                  <c:v>0.19098849877365501</c:v>
                </c:pt>
                <c:pt idx="18">
                  <c:v>0.18370519996835</c:v>
                </c:pt>
                <c:pt idx="19">
                  <c:v>0.186728750931965</c:v>
                </c:pt>
                <c:pt idx="20">
                  <c:v>0.18850446113505501</c:v>
                </c:pt>
                <c:pt idx="21">
                  <c:v>0.183093949601005</c:v>
                </c:pt>
                <c:pt idx="22">
                  <c:v>0.189686472524879</c:v>
                </c:pt>
                <c:pt idx="23">
                  <c:v>0.17594390381184899</c:v>
                </c:pt>
                <c:pt idx="24">
                  <c:v>0.17003361758003299</c:v>
                </c:pt>
                <c:pt idx="25">
                  <c:v>0.16927476443109599</c:v>
                </c:pt>
                <c:pt idx="26">
                  <c:v>0.18382424664753899</c:v>
                </c:pt>
                <c:pt idx="27">
                  <c:v>0.18236873936765199</c:v>
                </c:pt>
                <c:pt idx="28">
                  <c:v>0.17614936114461799</c:v>
                </c:pt>
                <c:pt idx="29">
                  <c:v>0.17055357325756601</c:v>
                </c:pt>
                <c:pt idx="30">
                  <c:v>0.161814405244468</c:v>
                </c:pt>
                <c:pt idx="31">
                  <c:v>0.171565897983885</c:v>
                </c:pt>
                <c:pt idx="32">
                  <c:v>0.17076659227543201</c:v>
                </c:pt>
                <c:pt idx="33">
                  <c:v>0.17746497624059601</c:v>
                </c:pt>
                <c:pt idx="34">
                  <c:v>0.19055428563908</c:v>
                </c:pt>
                <c:pt idx="35">
                  <c:v>0.21540383081296999</c:v>
                </c:pt>
                <c:pt idx="36">
                  <c:v>0.24734859886909499</c:v>
                </c:pt>
                <c:pt idx="37">
                  <c:v>0.227775994531247</c:v>
                </c:pt>
                <c:pt idx="38">
                  <c:v>0.208311369625513</c:v>
                </c:pt>
                <c:pt idx="39">
                  <c:v>0.19003436703742699</c:v>
                </c:pt>
                <c:pt idx="40">
                  <c:v>0.18458943063830599</c:v>
                </c:pt>
                <c:pt idx="41">
                  <c:v>0.18047618602714599</c:v>
                </c:pt>
                <c:pt idx="42">
                  <c:v>0.17995887150357701</c:v>
                </c:pt>
                <c:pt idx="43">
                  <c:v>0.17403734198309001</c:v>
                </c:pt>
                <c:pt idx="44">
                  <c:v>0.17609909429876799</c:v>
                </c:pt>
                <c:pt idx="45">
                  <c:v>0.17347837939830399</c:v>
                </c:pt>
                <c:pt idx="46">
                  <c:v>0.184162968841171</c:v>
                </c:pt>
                <c:pt idx="47">
                  <c:v>0.201002306102986</c:v>
                </c:pt>
                <c:pt idx="48">
                  <c:v>0.22582912830989699</c:v>
                </c:pt>
                <c:pt idx="49">
                  <c:v>0.241143010016933</c:v>
                </c:pt>
                <c:pt idx="50">
                  <c:v>0.27248094367366799</c:v>
                </c:pt>
                <c:pt idx="51">
                  <c:v>0.29802873349013498</c:v>
                </c:pt>
                <c:pt idx="52">
                  <c:v>0.29101162525435798</c:v>
                </c:pt>
                <c:pt idx="53">
                  <c:v>0.29390930036301799</c:v>
                </c:pt>
                <c:pt idx="54">
                  <c:v>0.28437435913064102</c:v>
                </c:pt>
              </c:numCache>
            </c:numRef>
          </c:val>
          <c:smooth val="0"/>
        </c:ser>
        <c:ser>
          <c:idx val="1"/>
          <c:order val="1"/>
          <c:tx>
            <c:strRef>
              <c:f>'Figure 17.4a-b'!$G$4</c:f>
              <c:strCache>
                <c:ptCount val="1"/>
                <c:pt idx="0">
                  <c:v>Bolivia</c:v>
                </c:pt>
              </c:strCache>
            </c:strRef>
          </c:tx>
          <c:marker>
            <c:symbol val="none"/>
          </c:marker>
          <c:cat>
            <c:numRef>
              <c:f>'Figure 17.4a-b'!$A$5:$A$60</c:f>
              <c:numCache>
                <c:formatCode>General</c:formatCode>
                <c:ptCount val="56"/>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numCache>
            </c:numRef>
          </c:cat>
          <c:val>
            <c:numRef>
              <c:f>'Figure 17.4a-b'!$G$5:$G$60</c:f>
              <c:numCache>
                <c:formatCode>0.0%</c:formatCode>
                <c:ptCount val="56"/>
                <c:pt idx="0">
                  <c:v>8.1180206056277696E-2</c:v>
                </c:pt>
                <c:pt idx="1">
                  <c:v>8.2957350643988695E-2</c:v>
                </c:pt>
                <c:pt idx="2">
                  <c:v>8.00587236930623E-2</c:v>
                </c:pt>
                <c:pt idx="3">
                  <c:v>8.0977358917758202E-2</c:v>
                </c:pt>
                <c:pt idx="4">
                  <c:v>8.2010373941084902E-2</c:v>
                </c:pt>
                <c:pt idx="5">
                  <c:v>8.4133012017375497E-2</c:v>
                </c:pt>
                <c:pt idx="6">
                  <c:v>8.24569492792427E-2</c:v>
                </c:pt>
                <c:pt idx="7">
                  <c:v>8.3535355549304802E-2</c:v>
                </c:pt>
                <c:pt idx="8">
                  <c:v>7.0483480326219899E-2</c:v>
                </c:pt>
                <c:pt idx="9">
                  <c:v>7.0120160502243498E-2</c:v>
                </c:pt>
                <c:pt idx="10">
                  <c:v>7.2375646058642606E-2</c:v>
                </c:pt>
                <c:pt idx="11">
                  <c:v>7.3177018818474604E-2</c:v>
                </c:pt>
                <c:pt idx="12">
                  <c:v>6.9902065125133903E-2</c:v>
                </c:pt>
                <c:pt idx="13">
                  <c:v>6.9171336440906894E-2</c:v>
                </c:pt>
                <c:pt idx="14">
                  <c:v>8.0765274067550893E-2</c:v>
                </c:pt>
                <c:pt idx="15">
                  <c:v>7.80595835860248E-2</c:v>
                </c:pt>
                <c:pt idx="16">
                  <c:v>7.7434427883037296E-2</c:v>
                </c:pt>
                <c:pt idx="17">
                  <c:v>7.7171340631930194E-2</c:v>
                </c:pt>
                <c:pt idx="18">
                  <c:v>7.0300335192888599E-2</c:v>
                </c:pt>
                <c:pt idx="19">
                  <c:v>7.1391635986238294E-2</c:v>
                </c:pt>
                <c:pt idx="20">
                  <c:v>7.3811847975888606E-2</c:v>
                </c:pt>
                <c:pt idx="21">
                  <c:v>7.3987289024291705E-2</c:v>
                </c:pt>
                <c:pt idx="22">
                  <c:v>7.5653739595945901E-2</c:v>
                </c:pt>
                <c:pt idx="23">
                  <c:v>7.0176847518811994E-2</c:v>
                </c:pt>
                <c:pt idx="24">
                  <c:v>6.8721849856405906E-2</c:v>
                </c:pt>
                <c:pt idx="25">
                  <c:v>6.9011660492744403E-2</c:v>
                </c:pt>
                <c:pt idx="26">
                  <c:v>6.4448228635163599E-2</c:v>
                </c:pt>
                <c:pt idx="27">
                  <c:v>6.3858185429462602E-2</c:v>
                </c:pt>
                <c:pt idx="28">
                  <c:v>5.6728124182110803E-2</c:v>
                </c:pt>
                <c:pt idx="29">
                  <c:v>5.8087050695910102E-2</c:v>
                </c:pt>
                <c:pt idx="30">
                  <c:v>6.0554578002955203E-2</c:v>
                </c:pt>
                <c:pt idx="31">
                  <c:v>6.3069956538796101E-2</c:v>
                </c:pt>
                <c:pt idx="32">
                  <c:v>6.28473052630944E-2</c:v>
                </c:pt>
                <c:pt idx="33">
                  <c:v>6.4473334088308201E-2</c:v>
                </c:pt>
                <c:pt idx="34">
                  <c:v>6.7269676096450598E-2</c:v>
                </c:pt>
                <c:pt idx="35">
                  <c:v>7.1895360282849902E-2</c:v>
                </c:pt>
                <c:pt idx="36">
                  <c:v>7.5302386425863996E-2</c:v>
                </c:pt>
                <c:pt idx="37">
                  <c:v>7.2789729423203803E-2</c:v>
                </c:pt>
                <c:pt idx="38">
                  <c:v>7.0585159464404801E-2</c:v>
                </c:pt>
                <c:pt idx="39">
                  <c:v>6.7995603008643796E-2</c:v>
                </c:pt>
                <c:pt idx="40">
                  <c:v>6.6537353605227903E-2</c:v>
                </c:pt>
                <c:pt idx="41">
                  <c:v>6.7535696733441106E-2</c:v>
                </c:pt>
                <c:pt idx="42">
                  <c:v>6.8497983438311094E-2</c:v>
                </c:pt>
                <c:pt idx="43">
                  <c:v>7.0591760291291897E-2</c:v>
                </c:pt>
                <c:pt idx="44">
                  <c:v>7.3207694567830203E-2</c:v>
                </c:pt>
                <c:pt idx="45">
                  <c:v>7.4526066434133606E-2</c:v>
                </c:pt>
                <c:pt idx="46">
                  <c:v>8.0061130884440307E-2</c:v>
                </c:pt>
                <c:pt idx="47">
                  <c:v>8.2401553466250804E-2</c:v>
                </c:pt>
                <c:pt idx="48">
                  <c:v>9.1550296713018994E-2</c:v>
                </c:pt>
                <c:pt idx="49">
                  <c:v>9.4851509619155602E-2</c:v>
                </c:pt>
                <c:pt idx="50">
                  <c:v>0.103027146732763</c:v>
                </c:pt>
                <c:pt idx="51">
                  <c:v>0.11172177726867</c:v>
                </c:pt>
                <c:pt idx="52">
                  <c:v>0.115446138657005</c:v>
                </c:pt>
                <c:pt idx="53">
                  <c:v>0.11816031793738301</c:v>
                </c:pt>
                <c:pt idx="54">
                  <c:v>0.114983794806382</c:v>
                </c:pt>
              </c:numCache>
            </c:numRef>
          </c:val>
          <c:smooth val="0"/>
        </c:ser>
        <c:ser>
          <c:idx val="2"/>
          <c:order val="2"/>
          <c:tx>
            <c:strRef>
              <c:f>'Figure 17.4a-b'!$H$4</c:f>
              <c:strCache>
                <c:ptCount val="1"/>
                <c:pt idx="0">
                  <c:v>Nigeria</c:v>
                </c:pt>
              </c:strCache>
            </c:strRef>
          </c:tx>
          <c:spPr>
            <a:ln>
              <a:solidFill>
                <a:srgbClr val="5B9BD5"/>
              </a:solidFill>
            </a:ln>
          </c:spPr>
          <c:marker>
            <c:symbol val="none"/>
          </c:marker>
          <c:cat>
            <c:numRef>
              <c:f>'Figure 17.4a-b'!$A$5:$A$60</c:f>
              <c:numCache>
                <c:formatCode>General</c:formatCode>
                <c:ptCount val="56"/>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numCache>
            </c:numRef>
          </c:cat>
          <c:val>
            <c:numRef>
              <c:f>'Figure 17.4a-b'!$H$5:$H$60</c:f>
              <c:numCache>
                <c:formatCode>0.0%</c:formatCode>
                <c:ptCount val="56"/>
                <c:pt idx="0">
                  <c:v>0.22554920162261199</c:v>
                </c:pt>
                <c:pt idx="1">
                  <c:v>0.21510649766937201</c:v>
                </c:pt>
                <c:pt idx="2">
                  <c:v>0.20554918963603599</c:v>
                </c:pt>
                <c:pt idx="3">
                  <c:v>0.20739644037128999</c:v>
                </c:pt>
                <c:pt idx="4">
                  <c:v>0.20608769496842999</c:v>
                </c:pt>
                <c:pt idx="5">
                  <c:v>0.19993522472036501</c:v>
                </c:pt>
                <c:pt idx="6">
                  <c:v>0.16990298845475299</c:v>
                </c:pt>
                <c:pt idx="7">
                  <c:v>0.144441626094267</c:v>
                </c:pt>
                <c:pt idx="8">
                  <c:v>0.144345442270889</c:v>
                </c:pt>
                <c:pt idx="9">
                  <c:v>0.18165459277700699</c:v>
                </c:pt>
                <c:pt idx="10">
                  <c:v>0.192315504874915</c:v>
                </c:pt>
                <c:pt idx="11">
                  <c:v>0.204542312363616</c:v>
                </c:pt>
                <c:pt idx="12">
                  <c:v>0.20513679724301601</c:v>
                </c:pt>
                <c:pt idx="13">
                  <c:v>0.21737207659149299</c:v>
                </c:pt>
                <c:pt idx="14">
                  <c:v>0.25466115428974001</c:v>
                </c:pt>
                <c:pt idx="15">
                  <c:v>0.24514081616230601</c:v>
                </c:pt>
                <c:pt idx="16">
                  <c:v>0.23433813288267599</c:v>
                </c:pt>
                <c:pt idx="17">
                  <c:v>0.25565164532168599</c:v>
                </c:pt>
                <c:pt idx="18">
                  <c:v>0.23668415764820699</c:v>
                </c:pt>
                <c:pt idx="19">
                  <c:v>0.21290759336663401</c:v>
                </c:pt>
                <c:pt idx="20">
                  <c:v>0.19689542806253099</c:v>
                </c:pt>
                <c:pt idx="21">
                  <c:v>0.183890166924259</c:v>
                </c:pt>
                <c:pt idx="22">
                  <c:v>0.18639902169178599</c:v>
                </c:pt>
                <c:pt idx="23">
                  <c:v>0.17099434033635399</c:v>
                </c:pt>
                <c:pt idx="24">
                  <c:v>0.142407267643718</c:v>
                </c:pt>
                <c:pt idx="25">
                  <c:v>0.147488839929583</c:v>
                </c:pt>
                <c:pt idx="26">
                  <c:v>4.3637855242038899E-2</c:v>
                </c:pt>
                <c:pt idx="27">
                  <c:v>3.2216799802826199E-2</c:v>
                </c:pt>
                <c:pt idx="28">
                  <c:v>2.7130676168119601E-2</c:v>
                </c:pt>
                <c:pt idx="29">
                  <c:v>2.54083980137619E-2</c:v>
                </c:pt>
                <c:pt idx="30">
                  <c:v>2.3212428922335E-2</c:v>
                </c:pt>
                <c:pt idx="31">
                  <c:v>1.93445454975422E-2</c:v>
                </c:pt>
                <c:pt idx="32">
                  <c:v>1.5791675455694602E-2</c:v>
                </c:pt>
                <c:pt idx="33">
                  <c:v>1.3001309891017001E-2</c:v>
                </c:pt>
                <c:pt idx="34">
                  <c:v>1.13382573606873E-2</c:v>
                </c:pt>
                <c:pt idx="35">
                  <c:v>1.0447822649542599E-2</c:v>
                </c:pt>
                <c:pt idx="36">
                  <c:v>1.0123761457015001E-2</c:v>
                </c:pt>
                <c:pt idx="37">
                  <c:v>1.02985437054827E-2</c:v>
                </c:pt>
                <c:pt idx="38">
                  <c:v>9.2939468353906308E-3</c:v>
                </c:pt>
                <c:pt idx="39">
                  <c:v>1.11697054610909E-2</c:v>
                </c:pt>
                <c:pt idx="40">
                  <c:v>1.62774562003523E-2</c:v>
                </c:pt>
                <c:pt idx="41">
                  <c:v>1.9626952043399801E-2</c:v>
                </c:pt>
                <c:pt idx="42">
                  <c:v>2.3586004867633101E-2</c:v>
                </c:pt>
                <c:pt idx="43">
                  <c:v>3.2186309077402601E-2</c:v>
                </c:pt>
                <c:pt idx="44">
                  <c:v>4.5844256758419598E-2</c:v>
                </c:pt>
                <c:pt idx="45">
                  <c:v>6.8318467484460396E-2</c:v>
                </c:pt>
                <c:pt idx="46">
                  <c:v>6.8933696776531397E-2</c:v>
                </c:pt>
                <c:pt idx="47">
                  <c:v>8.5945822638007499E-2</c:v>
                </c:pt>
                <c:pt idx="48">
                  <c:v>8.8257086105017493E-2</c:v>
                </c:pt>
                <c:pt idx="49">
                  <c:v>9.8121056358264E-2</c:v>
                </c:pt>
                <c:pt idx="50">
                  <c:v>0.10430080756742301</c:v>
                </c:pt>
                <c:pt idx="51">
                  <c:v>0.10356200187999801</c:v>
                </c:pt>
                <c:pt idx="52">
                  <c:v>0.10994047439446</c:v>
                </c:pt>
                <c:pt idx="53">
                  <c:v>0.10500029737777999</c:v>
                </c:pt>
                <c:pt idx="54">
                  <c:v>0.10519686992165</c:v>
                </c:pt>
              </c:numCache>
            </c:numRef>
          </c:val>
          <c:smooth val="0"/>
        </c:ser>
        <c:ser>
          <c:idx val="3"/>
          <c:order val="3"/>
          <c:tx>
            <c:strRef>
              <c:f>'Figure 17.4a-b'!$I$4</c:f>
              <c:strCache>
                <c:ptCount val="1"/>
                <c:pt idx="0">
                  <c:v>Congo, Dem. Rep.</c:v>
                </c:pt>
              </c:strCache>
            </c:strRef>
          </c:tx>
          <c:marker>
            <c:symbol val="none"/>
          </c:marker>
          <c:cat>
            <c:numRef>
              <c:f>'Figure 17.4a-b'!$A$5:$A$60</c:f>
              <c:numCache>
                <c:formatCode>General</c:formatCode>
                <c:ptCount val="56"/>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numCache>
            </c:numRef>
          </c:cat>
          <c:val>
            <c:numRef>
              <c:f>'Figure 17.4a-b'!$I$5:$I$60</c:f>
              <c:numCache>
                <c:formatCode>0.0%</c:formatCode>
                <c:ptCount val="56"/>
                <c:pt idx="0">
                  <c:v>0.13765562970833001</c:v>
                </c:pt>
                <c:pt idx="1">
                  <c:v>0.116828029336651</c:v>
                </c:pt>
                <c:pt idx="2">
                  <c:v>0.13282809378764901</c:v>
                </c:pt>
                <c:pt idx="3">
                  <c:v>0.128235335458146</c:v>
                </c:pt>
                <c:pt idx="4">
                  <c:v>0.11312825552082501</c:v>
                </c:pt>
                <c:pt idx="5">
                  <c:v>0.112532118828912</c:v>
                </c:pt>
                <c:pt idx="6">
                  <c:v>0.118646153761936</c:v>
                </c:pt>
                <c:pt idx="7">
                  <c:v>0.105096396824267</c:v>
                </c:pt>
                <c:pt idx="8">
                  <c:v>0.104420388807549</c:v>
                </c:pt>
                <c:pt idx="9">
                  <c:v>0.111121711947627</c:v>
                </c:pt>
                <c:pt idx="10">
                  <c:v>0.10743455964625501</c:v>
                </c:pt>
                <c:pt idx="11">
                  <c:v>9.9477637635756594E-2</c:v>
                </c:pt>
                <c:pt idx="12">
                  <c:v>8.7693354717614594E-2</c:v>
                </c:pt>
                <c:pt idx="13">
                  <c:v>9.2502928663292697E-2</c:v>
                </c:pt>
                <c:pt idx="14">
                  <c:v>9.88846507884273E-2</c:v>
                </c:pt>
                <c:pt idx="15">
                  <c:v>7.5806723605216106E-2</c:v>
                </c:pt>
                <c:pt idx="16">
                  <c:v>6.3408590207980994E-2</c:v>
                </c:pt>
                <c:pt idx="17">
                  <c:v>6.3789565572828902E-2</c:v>
                </c:pt>
                <c:pt idx="18">
                  <c:v>5.6814954946425897E-2</c:v>
                </c:pt>
                <c:pt idx="19">
                  <c:v>6.5272374739730493E-2</c:v>
                </c:pt>
                <c:pt idx="20">
                  <c:v>6.8499142774819E-2</c:v>
                </c:pt>
                <c:pt idx="21">
                  <c:v>6.2421986452273398E-2</c:v>
                </c:pt>
                <c:pt idx="22">
                  <c:v>6.3409932657767995E-2</c:v>
                </c:pt>
                <c:pt idx="23">
                  <c:v>6.1372108343955803E-2</c:v>
                </c:pt>
                <c:pt idx="24">
                  <c:v>6.95119342567624E-2</c:v>
                </c:pt>
                <c:pt idx="25">
                  <c:v>5.9812435960277098E-2</c:v>
                </c:pt>
                <c:pt idx="26">
                  <c:v>5.2653384290346099E-2</c:v>
                </c:pt>
                <c:pt idx="27">
                  <c:v>5.0111784255778599E-2</c:v>
                </c:pt>
                <c:pt idx="28">
                  <c:v>5.0772097076573201E-2</c:v>
                </c:pt>
                <c:pt idx="29">
                  <c:v>4.84205848544026E-2</c:v>
                </c:pt>
                <c:pt idx="30">
                  <c:v>3.57154097811892E-2</c:v>
                </c:pt>
                <c:pt idx="31">
                  <c:v>2.94383111935651E-2</c:v>
                </c:pt>
                <c:pt idx="32">
                  <c:v>3.4013494607291403E-2</c:v>
                </c:pt>
                <c:pt idx="33">
                  <c:v>2.5077925500556399E-2</c:v>
                </c:pt>
                <c:pt idx="34">
                  <c:v>2.0033598284996498E-2</c:v>
                </c:pt>
                <c:pt idx="35">
                  <c:v>1.9702120528224801E-2</c:v>
                </c:pt>
                <c:pt idx="36">
                  <c:v>1.7068312605849501E-2</c:v>
                </c:pt>
                <c:pt idx="37">
                  <c:v>1.60902439722466E-2</c:v>
                </c:pt>
                <c:pt idx="38">
                  <c:v>1.3530780653257E-2</c:v>
                </c:pt>
                <c:pt idx="39">
                  <c:v>1.32757644545109E-2</c:v>
                </c:pt>
                <c:pt idx="40">
                  <c:v>1.07457701472421E-2</c:v>
                </c:pt>
                <c:pt idx="41">
                  <c:v>1.0389536941264699E-2</c:v>
                </c:pt>
                <c:pt idx="42">
                  <c:v>1.03765636296744E-2</c:v>
                </c:pt>
                <c:pt idx="43">
                  <c:v>1.0672548813882099E-2</c:v>
                </c:pt>
                <c:pt idx="44">
                  <c:v>1.09507032811797E-2</c:v>
                </c:pt>
                <c:pt idx="45">
                  <c:v>1.15881907512111E-2</c:v>
                </c:pt>
                <c:pt idx="46">
                  <c:v>7.4967227741866201E-3</c:v>
                </c:pt>
                <c:pt idx="47">
                  <c:v>6.5191508750110797E-3</c:v>
                </c:pt>
                <c:pt idx="48">
                  <c:v>6.9079844175301301E-3</c:v>
                </c:pt>
                <c:pt idx="49">
                  <c:v>6.8960834642895503E-3</c:v>
                </c:pt>
                <c:pt idx="50">
                  <c:v>1.1436800857530601E-2</c:v>
                </c:pt>
                <c:pt idx="51">
                  <c:v>1.38516539419844E-2</c:v>
                </c:pt>
                <c:pt idx="52">
                  <c:v>1.59053611061751E-2</c:v>
                </c:pt>
                <c:pt idx="53">
                  <c:v>2.3336161814201499E-2</c:v>
                </c:pt>
                <c:pt idx="54">
                  <c:v>2.3271991000565501E-2</c:v>
                </c:pt>
              </c:numCache>
            </c:numRef>
          </c:val>
          <c:smooth val="0"/>
        </c:ser>
        <c:dLbls>
          <c:showLegendKey val="0"/>
          <c:showVal val="0"/>
          <c:showCatName val="0"/>
          <c:showSerName val="0"/>
          <c:showPercent val="0"/>
          <c:showBubbleSize val="0"/>
        </c:dLbls>
        <c:smooth val="0"/>
        <c:axId val="1044319760"/>
        <c:axId val="1044333904"/>
      </c:lineChart>
      <c:catAx>
        <c:axId val="1044319760"/>
        <c:scaling>
          <c:orientation val="minMax"/>
        </c:scaling>
        <c:delete val="0"/>
        <c:axPos val="b"/>
        <c:numFmt formatCode="General" sourceLinked="1"/>
        <c:majorTickMark val="out"/>
        <c:minorTickMark val="none"/>
        <c:tickLblPos val="nextTo"/>
        <c:txPr>
          <a:bodyPr/>
          <a:lstStyle/>
          <a:p>
            <a:pPr>
              <a:defRPr sz="1400"/>
            </a:pPr>
            <a:endParaRPr lang="de-DE"/>
          </a:p>
        </c:txPr>
        <c:crossAx val="1044333904"/>
        <c:crosses val="autoZero"/>
        <c:auto val="1"/>
        <c:lblAlgn val="ctr"/>
        <c:lblOffset val="100"/>
        <c:tickLblSkip val="5"/>
        <c:tickMarkSkip val="5"/>
        <c:noMultiLvlLbl val="0"/>
      </c:catAx>
      <c:valAx>
        <c:axId val="1044333904"/>
        <c:scaling>
          <c:orientation val="minMax"/>
        </c:scaling>
        <c:delete val="0"/>
        <c:axPos val="l"/>
        <c:majorGridlines/>
        <c:numFmt formatCode="0%" sourceLinked="0"/>
        <c:majorTickMark val="out"/>
        <c:minorTickMark val="none"/>
        <c:tickLblPos val="nextTo"/>
        <c:txPr>
          <a:bodyPr/>
          <a:lstStyle/>
          <a:p>
            <a:pPr>
              <a:defRPr sz="1400"/>
            </a:pPr>
            <a:endParaRPr lang="de-DE"/>
          </a:p>
        </c:txPr>
        <c:crossAx val="1044319760"/>
        <c:crosses val="autoZero"/>
        <c:crossBetween val="between"/>
      </c:valAx>
      <c:spPr>
        <a:noFill/>
        <a:ln w="25400">
          <a:noFill/>
        </a:ln>
      </c:spPr>
    </c:plotArea>
    <c:plotVisOnly val="1"/>
    <c:dispBlanksAs val="gap"/>
    <c:showDLblsOverMax val="0"/>
  </c:chart>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ubbleChart>
        <c:varyColors val="0"/>
        <c:ser>
          <c:idx val="0"/>
          <c:order val="0"/>
          <c:spPr>
            <a:solidFill>
              <a:schemeClr val="accent1">
                <a:alpha val="75000"/>
              </a:schemeClr>
            </a:solidFill>
            <a:ln>
              <a:noFill/>
            </a:ln>
            <a:effectLst/>
          </c:spPr>
          <c:invertIfNegative val="0"/>
          <c:xVal>
            <c:numRef>
              <c:f>'Figure 17.5'!$C$5:$C$221</c:f>
              <c:numCache>
                <c:formatCode>_-* #,##0.00_-;\-* #,##0.00_-;_-* "-"??_-;_-@_-</c:formatCode>
                <c:ptCount val="166"/>
                <c:pt idx="0">
                  <c:v>623.92552409956954</c:v>
                </c:pt>
                <c:pt idx="1">
                  <c:v>4541.3862090646599</c:v>
                </c:pt>
                <c:pt idx="2">
                  <c:v>4794.0488999766376</c:v>
                </c:pt>
                <c:pt idx="3">
                  <c:v>4152.7722366756698</c:v>
                </c:pt>
                <c:pt idx="4">
                  <c:v>13680.56790738404</c:v>
                </c:pt>
                <c:pt idx="5">
                  <c:v>3792.8522337087202</c:v>
                </c:pt>
                <c:pt idx="6">
                  <c:v>54717.706705068027</c:v>
                </c:pt>
                <c:pt idx="7">
                  <c:v>47667.805609949901</c:v>
                </c:pt>
                <c:pt idx="8">
                  <c:v>6115.7582022947954</c:v>
                </c:pt>
                <c:pt idx="9">
                  <c:v>21441.836717934781</c:v>
                </c:pt>
                <c:pt idx="10">
                  <c:v>22384.429783554478</c:v>
                </c:pt>
                <c:pt idx="11">
                  <c:v>972.8806780080846</c:v>
                </c:pt>
                <c:pt idx="12">
                  <c:v>15983.21481592141</c:v>
                </c:pt>
                <c:pt idx="13">
                  <c:v>6158.9946679470186</c:v>
                </c:pt>
                <c:pt idx="14">
                  <c:v>44863.088182300533</c:v>
                </c:pt>
                <c:pt idx="15">
                  <c:v>4426.5910516774647</c:v>
                </c:pt>
                <c:pt idx="16">
                  <c:v>827.19887152468402</c:v>
                </c:pt>
                <c:pt idx="17">
                  <c:v>2580.00346006668</c:v>
                </c:pt>
                <c:pt idx="18">
                  <c:v>2372.548359266691</c:v>
                </c:pt>
                <c:pt idx="19">
                  <c:v>4807.600655454984</c:v>
                </c:pt>
                <c:pt idx="20">
                  <c:v>7080.1067602197199</c:v>
                </c:pt>
                <c:pt idx="21">
                  <c:v>11159.254155258121</c:v>
                </c:pt>
                <c:pt idx="22">
                  <c:v>29138.466062987729</c:v>
                </c:pt>
                <c:pt idx="23">
                  <c:v>7502.4361432970427</c:v>
                </c:pt>
                <c:pt idx="24">
                  <c:v>630.67360908009368</c:v>
                </c:pt>
                <c:pt idx="25">
                  <c:v>209.6564389131166</c:v>
                </c:pt>
                <c:pt idx="26">
                  <c:v>3578.6445977977191</c:v>
                </c:pt>
                <c:pt idx="27">
                  <c:v>1020.907564856723</c:v>
                </c:pt>
                <c:pt idx="28">
                  <c:v>1309.331224968585</c:v>
                </c:pt>
                <c:pt idx="29">
                  <c:v>50000.559654560268</c:v>
                </c:pt>
                <c:pt idx="30">
                  <c:v>282.6411827193038</c:v>
                </c:pt>
                <c:pt idx="31">
                  <c:v>951.68526589564237</c:v>
                </c:pt>
                <c:pt idx="32">
                  <c:v>14626.195246082871</c:v>
                </c:pt>
                <c:pt idx="33">
                  <c:v>6416.1833552758007</c:v>
                </c:pt>
                <c:pt idx="34">
                  <c:v>7447.7791468729247</c:v>
                </c:pt>
                <c:pt idx="35">
                  <c:v>384.50677661154259</c:v>
                </c:pt>
                <c:pt idx="36">
                  <c:v>3163.172803938337</c:v>
                </c:pt>
                <c:pt idx="37">
                  <c:v>9129.5256748842257</c:v>
                </c:pt>
                <c:pt idx="38">
                  <c:v>1491.663601487051</c:v>
                </c:pt>
                <c:pt idx="39">
                  <c:v>13807.34719515247</c:v>
                </c:pt>
                <c:pt idx="40">
                  <c:v>27377.202705146501</c:v>
                </c:pt>
                <c:pt idx="41">
                  <c:v>20955.504704510971</c:v>
                </c:pt>
                <c:pt idx="42">
                  <c:v>58207.898974145501</c:v>
                </c:pt>
                <c:pt idx="43">
                  <c:v>7202.4598419644644</c:v>
                </c:pt>
                <c:pt idx="44">
                  <c:v>6494.1527716965029</c:v>
                </c:pt>
                <c:pt idx="45">
                  <c:v>5337.1749447376842</c:v>
                </c:pt>
                <c:pt idx="46">
                  <c:v>2707.086258011971</c:v>
                </c:pt>
                <c:pt idx="47">
                  <c:v>3853.107631266214</c:v>
                </c:pt>
                <c:pt idx="48">
                  <c:v>13276.132448758821</c:v>
                </c:pt>
                <c:pt idx="49">
                  <c:v>17761.616479608379</c:v>
                </c:pt>
                <c:pt idx="50">
                  <c:v>486.26850581699102</c:v>
                </c:pt>
                <c:pt idx="51">
                  <c:v>4041.6735560994248</c:v>
                </c:pt>
                <c:pt idx="52">
                  <c:v>45288.628042676857</c:v>
                </c:pt>
                <c:pt idx="53">
                  <c:v>41329.923339167333</c:v>
                </c:pt>
                <c:pt idx="54">
                  <c:v>10735.79389310951</c:v>
                </c:pt>
                <c:pt idx="55">
                  <c:v>4010.253990625592</c:v>
                </c:pt>
                <c:pt idx="56">
                  <c:v>45269.789138900953</c:v>
                </c:pt>
                <c:pt idx="57">
                  <c:v>1696.08103692026</c:v>
                </c:pt>
                <c:pt idx="58">
                  <c:v>22648.438322615209</c:v>
                </c:pt>
                <c:pt idx="59">
                  <c:v>8041.3634865470203</c:v>
                </c:pt>
                <c:pt idx="60">
                  <c:v>3052.27056939061</c:v>
                </c:pt>
                <c:pt idx="61">
                  <c:v>417.09658481940431</c:v>
                </c:pt>
                <c:pt idx="62">
                  <c:v>534.52428806294711</c:v>
                </c:pt>
                <c:pt idx="63">
                  <c:v>3663.418035064954</c:v>
                </c:pt>
                <c:pt idx="64">
                  <c:v>731.23114332146929</c:v>
                </c:pt>
                <c:pt idx="65">
                  <c:v>2329.002148892378</c:v>
                </c:pt>
                <c:pt idx="66">
                  <c:v>36117.083862511092</c:v>
                </c:pt>
                <c:pt idx="67">
                  <c:v>14374.61257546156</c:v>
                </c:pt>
                <c:pt idx="68">
                  <c:v>45411.044978473743</c:v>
                </c:pt>
                <c:pt idx="69">
                  <c:v>1805.5796250475551</c:v>
                </c:pt>
                <c:pt idx="70">
                  <c:v>3834.0562120780842</c:v>
                </c:pt>
                <c:pt idx="71">
                  <c:v>4963.0850043819537</c:v>
                </c:pt>
                <c:pt idx="72">
                  <c:v>56053.728489038171</c:v>
                </c:pt>
                <c:pt idx="73">
                  <c:v>32827.837667174077</c:v>
                </c:pt>
                <c:pt idx="74">
                  <c:v>33704.692915977452</c:v>
                </c:pt>
                <c:pt idx="75">
                  <c:v>4997.7808517526701</c:v>
                </c:pt>
                <c:pt idx="76">
                  <c:v>44656.831905955587</c:v>
                </c:pt>
                <c:pt idx="77">
                  <c:v>3976.0429836110052</c:v>
                </c:pt>
                <c:pt idx="78">
                  <c:v>10546.59514054658</c:v>
                </c:pt>
                <c:pt idx="79">
                  <c:v>1133.458573109396</c:v>
                </c:pt>
                <c:pt idx="80">
                  <c:v>1556.702005136048</c:v>
                </c:pt>
                <c:pt idx="81">
                  <c:v>25022.804280832781</c:v>
                </c:pt>
                <c:pt idx="82">
                  <c:v>3785.590102661231</c:v>
                </c:pt>
                <c:pt idx="83">
                  <c:v>34355.691305487373</c:v>
                </c:pt>
                <c:pt idx="84">
                  <c:v>1017.147143228207</c:v>
                </c:pt>
                <c:pt idx="85">
                  <c:v>1537.525600510613</c:v>
                </c:pt>
                <c:pt idx="86">
                  <c:v>14243.569526876519</c:v>
                </c:pt>
                <c:pt idx="87">
                  <c:v>7062.2194323178765</c:v>
                </c:pt>
                <c:pt idx="88">
                  <c:v>368.25740808212038</c:v>
                </c:pt>
                <c:pt idx="89">
                  <c:v>5449.0277227495126</c:v>
                </c:pt>
                <c:pt idx="90">
                  <c:v>15227.81697830572</c:v>
                </c:pt>
                <c:pt idx="91">
                  <c:v>55860.177200050282</c:v>
                </c:pt>
                <c:pt idx="92">
                  <c:v>5093.8358470071498</c:v>
                </c:pt>
                <c:pt idx="93">
                  <c:v>409.05511143050552</c:v>
                </c:pt>
                <c:pt idx="94">
                  <c:v>494.41408455114941</c:v>
                </c:pt>
                <c:pt idx="95">
                  <c:v>10876.731106239909</c:v>
                </c:pt>
                <c:pt idx="96">
                  <c:v>7160.5356282001303</c:v>
                </c:pt>
                <c:pt idx="97">
                  <c:v>902.54878809560444</c:v>
                </c:pt>
                <c:pt idx="98">
                  <c:v>9134.8233124667895</c:v>
                </c:pt>
                <c:pt idx="99">
                  <c:v>9517.2836986582097</c:v>
                </c:pt>
                <c:pt idx="100">
                  <c:v>1971.054891049966</c:v>
                </c:pt>
                <c:pt idx="101">
                  <c:v>3943.9010306115019</c:v>
                </c:pt>
                <c:pt idx="102">
                  <c:v>7276.1013691355147</c:v>
                </c:pt>
                <c:pt idx="103">
                  <c:v>3237.8322141178</c:v>
                </c:pt>
                <c:pt idx="104">
                  <c:v>509.77488511347332</c:v>
                </c:pt>
                <c:pt idx="105">
                  <c:v>6013.7668417461527</c:v>
                </c:pt>
                <c:pt idx="106">
                  <c:v>689.81200579387155</c:v>
                </c:pt>
                <c:pt idx="107">
                  <c:v>50925.293831521572</c:v>
                </c:pt>
                <c:pt idx="108">
                  <c:v>36463.530576586199</c:v>
                </c:pt>
                <c:pt idx="109">
                  <c:v>1849.0290859058171</c:v>
                </c:pt>
                <c:pt idx="110">
                  <c:v>383.83073213474739</c:v>
                </c:pt>
                <c:pt idx="111">
                  <c:v>2548.17368034217</c:v>
                </c:pt>
                <c:pt idx="112">
                  <c:v>15305.66796269217</c:v>
                </c:pt>
                <c:pt idx="113">
                  <c:v>1152.1405305869041</c:v>
                </c:pt>
                <c:pt idx="114">
                  <c:v>10410.087664768589</c:v>
                </c:pt>
                <c:pt idx="115">
                  <c:v>10750.936846742439</c:v>
                </c:pt>
                <c:pt idx="116">
                  <c:v>3824.8102540339369</c:v>
                </c:pt>
                <c:pt idx="117">
                  <c:v>5974.4772454282966</c:v>
                </c:pt>
                <c:pt idx="118">
                  <c:v>2635.0404978964498</c:v>
                </c:pt>
                <c:pt idx="119">
                  <c:v>14580.9280278595</c:v>
                </c:pt>
                <c:pt idx="120">
                  <c:v>21961.387299574501</c:v>
                </c:pt>
                <c:pt idx="121">
                  <c:v>9526.5854006537265</c:v>
                </c:pt>
                <c:pt idx="122">
                  <c:v>11038.820721800599</c:v>
                </c:pt>
                <c:pt idx="123">
                  <c:v>689.68845411942277</c:v>
                </c:pt>
                <c:pt idx="124">
                  <c:v>3641.00863508576</c:v>
                </c:pt>
                <c:pt idx="125">
                  <c:v>21312.824084636679</c:v>
                </c:pt>
                <c:pt idx="126">
                  <c:v>1043.9717849621261</c:v>
                </c:pt>
                <c:pt idx="127">
                  <c:v>5659.3295963220371</c:v>
                </c:pt>
                <c:pt idx="128">
                  <c:v>13617.88377866962</c:v>
                </c:pt>
                <c:pt idx="129">
                  <c:v>497.88507606061518</c:v>
                </c:pt>
                <c:pt idx="130">
                  <c:v>51855.079449567042</c:v>
                </c:pt>
                <c:pt idx="131">
                  <c:v>18507.834038871879</c:v>
                </c:pt>
                <c:pt idx="132">
                  <c:v>23895.788789442711</c:v>
                </c:pt>
                <c:pt idx="133">
                  <c:v>1468.5265650348831</c:v>
                </c:pt>
                <c:pt idx="134">
                  <c:v>7575.2365432025999</c:v>
                </c:pt>
                <c:pt idx="135">
                  <c:v>717.69575819331089</c:v>
                </c:pt>
                <c:pt idx="136">
                  <c:v>30587.55146713851</c:v>
                </c:pt>
                <c:pt idx="137">
                  <c:v>3637.5391300924639</c:v>
                </c:pt>
                <c:pt idx="138">
                  <c:v>14813.112584157079</c:v>
                </c:pt>
                <c:pt idx="139">
                  <c:v>6888.8743209782306</c:v>
                </c:pt>
                <c:pt idx="140">
                  <c:v>6522.7964197668907</c:v>
                </c:pt>
                <c:pt idx="141">
                  <c:v>1722.7226886237299</c:v>
                </c:pt>
                <c:pt idx="142">
                  <c:v>9279.3821855743627</c:v>
                </c:pt>
                <c:pt idx="143">
                  <c:v>3068.2231979552598</c:v>
                </c:pt>
                <c:pt idx="144">
                  <c:v>54988.616691562427</c:v>
                </c:pt>
                <c:pt idx="145">
                  <c:v>917.07615561219075</c:v>
                </c:pt>
                <c:pt idx="146">
                  <c:v>842.44067264927605</c:v>
                </c:pt>
                <c:pt idx="147">
                  <c:v>5774.6508296762604</c:v>
                </c:pt>
                <c:pt idx="148">
                  <c:v>987.64281546808684</c:v>
                </c:pt>
                <c:pt idx="149">
                  <c:v>554.77961390458552</c:v>
                </c:pt>
                <c:pt idx="150">
                  <c:v>16245.12290910561</c:v>
                </c:pt>
                <c:pt idx="151">
                  <c:v>4234.8589259227574</c:v>
                </c:pt>
                <c:pt idx="152">
                  <c:v>11524.50695992528</c:v>
                </c:pt>
                <c:pt idx="153">
                  <c:v>6932.8443066971649</c:v>
                </c:pt>
                <c:pt idx="154">
                  <c:v>673.21160834217653</c:v>
                </c:pt>
                <c:pt idx="155">
                  <c:v>2824.4369291032299</c:v>
                </c:pt>
                <c:pt idx="156">
                  <c:v>39543.713767497757</c:v>
                </c:pt>
                <c:pt idx="157">
                  <c:v>40933.462800727088</c:v>
                </c:pt>
                <c:pt idx="158">
                  <c:v>51486.012170351452</c:v>
                </c:pt>
                <c:pt idx="159">
                  <c:v>13943.904350627599</c:v>
                </c:pt>
                <c:pt idx="160">
                  <c:v>1856.718502557341</c:v>
                </c:pt>
                <c:pt idx="161">
                  <c:v>12793.777326741199</c:v>
                </c:pt>
                <c:pt idx="162">
                  <c:v>1684.8660178557379</c:v>
                </c:pt>
                <c:pt idx="163">
                  <c:v>2648.9738852312248</c:v>
                </c:pt>
                <c:pt idx="164">
                  <c:v>1618.655805240448</c:v>
                </c:pt>
                <c:pt idx="165">
                  <c:v>819.41791081489237</c:v>
                </c:pt>
              </c:numCache>
            </c:numRef>
          </c:xVal>
          <c:yVal>
            <c:numRef>
              <c:f>'Figure 17.5'!$B$5:$B$221</c:f>
              <c:numCache>
                <c:formatCode>0.00%</c:formatCode>
                <c:ptCount val="166"/>
                <c:pt idx="0">
                  <c:v>7.5672793077577905E-2</c:v>
                </c:pt>
                <c:pt idx="1">
                  <c:v>2.8801389317728202E-2</c:v>
                </c:pt>
                <c:pt idx="2">
                  <c:v>2.86085020772507E-2</c:v>
                </c:pt>
                <c:pt idx="3">
                  <c:v>4.9327104482562702E-2</c:v>
                </c:pt>
                <c:pt idx="4">
                  <c:v>3.7988737510796497E-2</c:v>
                </c:pt>
                <c:pt idx="5">
                  <c:v>3.2160395461873999E-2</c:v>
                </c:pt>
                <c:pt idx="6">
                  <c:v>3.1706790793045503E-2</c:v>
                </c:pt>
                <c:pt idx="7">
                  <c:v>1.9700750775803199E-2</c:v>
                </c:pt>
                <c:pt idx="8">
                  <c:v>4.8699605966881998E-2</c:v>
                </c:pt>
                <c:pt idx="9">
                  <c:v>2.0375934307837601E-2</c:v>
                </c:pt>
                <c:pt idx="10">
                  <c:v>4.1561286629466801E-2</c:v>
                </c:pt>
                <c:pt idx="11">
                  <c:v>4.8677405219738602E-2</c:v>
                </c:pt>
                <c:pt idx="12">
                  <c:v>9.8724411454871892E-3</c:v>
                </c:pt>
                <c:pt idx="13">
                  <c:v>2.8755352451232299E-2</c:v>
                </c:pt>
                <c:pt idx="14">
                  <c:v>1.8865553983042401E-2</c:v>
                </c:pt>
                <c:pt idx="15">
                  <c:v>4.9685515988730798E-2</c:v>
                </c:pt>
                <c:pt idx="16">
                  <c:v>4.2132862245602698E-2</c:v>
                </c:pt>
                <c:pt idx="17">
                  <c:v>7.4968351546018303E-2</c:v>
                </c:pt>
                <c:pt idx="18">
                  <c:v>2.8636703692184701E-2</c:v>
                </c:pt>
                <c:pt idx="19">
                  <c:v>0.106904897874</c:v>
                </c:pt>
                <c:pt idx="20">
                  <c:v>6.5520943794208905E-2</c:v>
                </c:pt>
                <c:pt idx="21">
                  <c:v>2.64415941220205E-2</c:v>
                </c:pt>
                <c:pt idx="22">
                  <c:v>3.7162953098372501E-3</c:v>
                </c:pt>
                <c:pt idx="23">
                  <c:v>1.9740422046048599E-2</c:v>
                </c:pt>
                <c:pt idx="24">
                  <c:v>4.93309551578585E-2</c:v>
                </c:pt>
                <c:pt idx="25">
                  <c:v>2.11426858705334E-2</c:v>
                </c:pt>
                <c:pt idx="26">
                  <c:v>6.7975153499768098E-2</c:v>
                </c:pt>
                <c:pt idx="27">
                  <c:v>7.6693919147316603E-2</c:v>
                </c:pt>
                <c:pt idx="28">
                  <c:v>3.0054873140298401E-2</c:v>
                </c:pt>
                <c:pt idx="29">
                  <c:v>2.4149100764296799E-2</c:v>
                </c:pt>
                <c:pt idx="30">
                  <c:v>4.9398573359065003E-3</c:v>
                </c:pt>
                <c:pt idx="31">
                  <c:v>5.8048912561080197E-2</c:v>
                </c:pt>
                <c:pt idx="32">
                  <c:v>4.7235266125698602E-2</c:v>
                </c:pt>
                <c:pt idx="33">
                  <c:v>9.7362521442768496E-2</c:v>
                </c:pt>
                <c:pt idx="34">
                  <c:v>3.6371007981111599E-2</c:v>
                </c:pt>
                <c:pt idx="35">
                  <c:v>1.1653502972123799E-2</c:v>
                </c:pt>
                <c:pt idx="36">
                  <c:v>4.1964930270592699E-2</c:v>
                </c:pt>
                <c:pt idx="37">
                  <c:v>3.9647618564619999E-2</c:v>
                </c:pt>
                <c:pt idx="38">
                  <c:v>1.76949600357513E-2</c:v>
                </c:pt>
                <c:pt idx="39">
                  <c:v>2.0176755808585599E-2</c:v>
                </c:pt>
                <c:pt idx="40">
                  <c:v>3.6659069815410901E-2</c:v>
                </c:pt>
                <c:pt idx="41">
                  <c:v>1.8028103133502602E-2</c:v>
                </c:pt>
                <c:pt idx="42">
                  <c:v>1.60501713517569E-2</c:v>
                </c:pt>
                <c:pt idx="43">
                  <c:v>3.2596464028413798E-2</c:v>
                </c:pt>
                <c:pt idx="44">
                  <c:v>4.6502981877352301E-2</c:v>
                </c:pt>
                <c:pt idx="45">
                  <c:v>3.1644170937084701E-2</c:v>
                </c:pt>
                <c:pt idx="46">
                  <c:v>4.6956436639114703E-2</c:v>
                </c:pt>
                <c:pt idx="47">
                  <c:v>1.67832106481457E-2</c:v>
                </c:pt>
                <c:pt idx="48">
                  <c:v>0.15816306060670701</c:v>
                </c:pt>
                <c:pt idx="49">
                  <c:v>4.2544006300604099E-2</c:v>
                </c:pt>
                <c:pt idx="50">
                  <c:v>5.5679399093045201E-2</c:v>
                </c:pt>
                <c:pt idx="51">
                  <c:v>1.89254105599309E-2</c:v>
                </c:pt>
                <c:pt idx="52">
                  <c:v>2.1770008203533201E-2</c:v>
                </c:pt>
                <c:pt idx="53">
                  <c:v>1.7784690654824801E-2</c:v>
                </c:pt>
                <c:pt idx="54">
                  <c:v>2.2906128666243499E-2</c:v>
                </c:pt>
                <c:pt idx="55">
                  <c:v>4.8045514772332796E-3</c:v>
                </c:pt>
                <c:pt idx="56">
                  <c:v>1.7138462228882E-2</c:v>
                </c:pt>
                <c:pt idx="57">
                  <c:v>4.5178293933845898E-2</c:v>
                </c:pt>
                <c:pt idx="58">
                  <c:v>8.7288404424206208E-3</c:v>
                </c:pt>
                <c:pt idx="59">
                  <c:v>3.2642326633466501E-2</c:v>
                </c:pt>
                <c:pt idx="60">
                  <c:v>2.9624721617302199E-2</c:v>
                </c:pt>
                <c:pt idx="61">
                  <c:v>3.2397733616627997E-2</c:v>
                </c:pt>
                <c:pt idx="62">
                  <c:v>2.45861476007984E-2</c:v>
                </c:pt>
                <c:pt idx="63">
                  <c:v>1.8401807910759401E-2</c:v>
                </c:pt>
                <c:pt idx="64">
                  <c:v>1.2965241389650399E-2</c:v>
                </c:pt>
                <c:pt idx="65">
                  <c:v>3.2636808278532298E-2</c:v>
                </c:pt>
                <c:pt idx="66">
                  <c:v>4.8375471783284399E-2</c:v>
                </c:pt>
                <c:pt idx="67">
                  <c:v>1.8848922527741899E-2</c:v>
                </c:pt>
                <c:pt idx="68">
                  <c:v>2.80658268107013E-2</c:v>
                </c:pt>
                <c:pt idx="69">
                  <c:v>6.2870670699691003E-2</c:v>
                </c:pt>
                <c:pt idx="70">
                  <c:v>5.4717595346622301E-2</c:v>
                </c:pt>
                <c:pt idx="71">
                  <c:v>7.00963183353224E-2</c:v>
                </c:pt>
                <c:pt idx="72">
                  <c:v>4.4808138594786703E-2</c:v>
                </c:pt>
                <c:pt idx="73">
                  <c:v>4.22083290365389E-2</c:v>
                </c:pt>
                <c:pt idx="74">
                  <c:v>1.21752634379529E-2</c:v>
                </c:pt>
                <c:pt idx="75">
                  <c:v>1.38768357839905E-2</c:v>
                </c:pt>
                <c:pt idx="76">
                  <c:v>1.9929241199891898E-2</c:v>
                </c:pt>
                <c:pt idx="77">
                  <c:v>4.7186685410274397E-2</c:v>
                </c:pt>
                <c:pt idx="78">
                  <c:v>2.9079999999393799E-2</c:v>
                </c:pt>
                <c:pt idx="79">
                  <c:v>3.7822566205516203E-2</c:v>
                </c:pt>
                <c:pt idx="80">
                  <c:v>1.08883040959677E-2</c:v>
                </c:pt>
                <c:pt idx="81">
                  <c:v>6.1403939233041799E-2</c:v>
                </c:pt>
                <c:pt idx="82">
                  <c:v>5.1796750462110103E-2</c:v>
                </c:pt>
                <c:pt idx="83">
                  <c:v>3.4163090982735698E-2</c:v>
                </c:pt>
                <c:pt idx="84">
                  <c:v>1.9452863774155501E-2</c:v>
                </c:pt>
                <c:pt idx="85">
                  <c:v>6.4375261078956095E-2</c:v>
                </c:pt>
                <c:pt idx="86">
                  <c:v>4.2279777098957201E-2</c:v>
                </c:pt>
                <c:pt idx="87">
                  <c:v>4.5638193987003098E-2</c:v>
                </c:pt>
                <c:pt idx="88">
                  <c:v>1.14377057650321E-2</c:v>
                </c:pt>
                <c:pt idx="89">
                  <c:v>2.79473085974201E-2</c:v>
                </c:pt>
                <c:pt idx="90">
                  <c:v>4.38536303715183E-2</c:v>
                </c:pt>
                <c:pt idx="91">
                  <c:v>7.2221728346829495E-2</c:v>
                </c:pt>
                <c:pt idx="92">
                  <c:v>1.3583248060094E-2</c:v>
                </c:pt>
                <c:pt idx="93">
                  <c:v>1.8092953456829999E-2</c:v>
                </c:pt>
                <c:pt idx="94">
                  <c:v>3.5818581949770702E-2</c:v>
                </c:pt>
                <c:pt idx="95">
                  <c:v>5.9155363770392502E-2</c:v>
                </c:pt>
                <c:pt idx="96">
                  <c:v>6.6917512979106794E-2</c:v>
                </c:pt>
                <c:pt idx="97">
                  <c:v>5.5237894146425402E-2</c:v>
                </c:pt>
                <c:pt idx="98">
                  <c:v>4.4200813062201902E-2</c:v>
                </c:pt>
                <c:pt idx="99">
                  <c:v>2.6895717686122599E-2</c:v>
                </c:pt>
                <c:pt idx="100">
                  <c:v>2.4065733675818898E-3</c:v>
                </c:pt>
                <c:pt idx="101">
                  <c:v>4.7837870178387899E-2</c:v>
                </c:pt>
                <c:pt idx="102">
                  <c:v>2.4921442711261701E-2</c:v>
                </c:pt>
                <c:pt idx="103">
                  <c:v>4.2147662475777503E-2</c:v>
                </c:pt>
                <c:pt idx="104">
                  <c:v>5.6508103125739298E-2</c:v>
                </c:pt>
                <c:pt idx="105">
                  <c:v>3.5562342361443199E-2</c:v>
                </c:pt>
                <c:pt idx="106">
                  <c:v>4.3311294783339102E-2</c:v>
                </c:pt>
                <c:pt idx="107">
                  <c:v>2.0367098356422E-2</c:v>
                </c:pt>
                <c:pt idx="108">
                  <c:v>2.50191406519744E-2</c:v>
                </c:pt>
                <c:pt idx="109">
                  <c:v>2.24378731630628E-2</c:v>
                </c:pt>
                <c:pt idx="110">
                  <c:v>2.6121244794256301E-2</c:v>
                </c:pt>
                <c:pt idx="111">
                  <c:v>3.6859595854075E-2</c:v>
                </c:pt>
                <c:pt idx="112">
                  <c:v>5.3978724859229298E-2</c:v>
                </c:pt>
                <c:pt idx="113">
                  <c:v>4.8833978141861502E-2</c:v>
                </c:pt>
                <c:pt idx="114">
                  <c:v>1.06300335674258E-2</c:v>
                </c:pt>
                <c:pt idx="115">
                  <c:v>4.6892882384190003E-2</c:v>
                </c:pt>
                <c:pt idx="116">
                  <c:v>3.83395962163336E-2</c:v>
                </c:pt>
                <c:pt idx="117">
                  <c:v>3.30324526187252E-2</c:v>
                </c:pt>
                <c:pt idx="118">
                  <c:v>3.5878903634913098E-2</c:v>
                </c:pt>
                <c:pt idx="119">
                  <c:v>3.6752892571208E-2</c:v>
                </c:pt>
                <c:pt idx="120">
                  <c:v>1.9291209543926401E-2</c:v>
                </c:pt>
                <c:pt idx="121">
                  <c:v>1.8456842962991601E-2</c:v>
                </c:pt>
                <c:pt idx="122">
                  <c:v>6.2632257149872698E-3</c:v>
                </c:pt>
                <c:pt idx="123">
                  <c:v>4.8819515327273202E-2</c:v>
                </c:pt>
                <c:pt idx="124">
                  <c:v>2.1500678719315498E-2</c:v>
                </c:pt>
                <c:pt idx="125">
                  <c:v>2.9482861889629501E-2</c:v>
                </c:pt>
                <c:pt idx="126">
                  <c:v>3.2166720758954201E-2</c:v>
                </c:pt>
                <c:pt idx="127">
                  <c:v>2.71229623529557E-2</c:v>
                </c:pt>
                <c:pt idx="128">
                  <c:v>3.3452799623733598E-2</c:v>
                </c:pt>
                <c:pt idx="129">
                  <c:v>2.39181900961545E-2</c:v>
                </c:pt>
                <c:pt idx="130">
                  <c:v>6.6325315818981004E-2</c:v>
                </c:pt>
                <c:pt idx="131">
                  <c:v>4.0512782383803403E-2</c:v>
                </c:pt>
                <c:pt idx="132">
                  <c:v>2.5733824202820599E-2</c:v>
                </c:pt>
                <c:pt idx="133">
                  <c:v>3.28890003068757E-2</c:v>
                </c:pt>
                <c:pt idx="134">
                  <c:v>2.3808033432029401E-2</c:v>
                </c:pt>
                <c:pt idx="135">
                  <c:v>-4.2905398813519201E-2</c:v>
                </c:pt>
                <c:pt idx="136">
                  <c:v>2.2630723510406001E-2</c:v>
                </c:pt>
                <c:pt idx="137">
                  <c:v>5.07453271821528E-2</c:v>
                </c:pt>
                <c:pt idx="138">
                  <c:v>4.0563424051160098E-2</c:v>
                </c:pt>
                <c:pt idx="139">
                  <c:v>3.7900955623360703E-2</c:v>
                </c:pt>
                <c:pt idx="140">
                  <c:v>3.2795543144633503E-2</c:v>
                </c:pt>
                <c:pt idx="141">
                  <c:v>4.3931951492408597E-2</c:v>
                </c:pt>
                <c:pt idx="142">
                  <c:v>1.6001569830955398E-2</c:v>
                </c:pt>
                <c:pt idx="143">
                  <c:v>4.7343395308594501E-2</c:v>
                </c:pt>
                <c:pt idx="144">
                  <c:v>2.1344942235778298E-2</c:v>
                </c:pt>
                <c:pt idx="145">
                  <c:v>1.34664163494426E-2</c:v>
                </c:pt>
                <c:pt idx="146">
                  <c:v>5.2624146102203499E-2</c:v>
                </c:pt>
                <c:pt idx="147">
                  <c:v>5.2771897385269502E-2</c:v>
                </c:pt>
                <c:pt idx="148">
                  <c:v>6.3944515168775806E-2</c:v>
                </c:pt>
                <c:pt idx="149">
                  <c:v>2.7349864795146301E-2</c:v>
                </c:pt>
                <c:pt idx="150">
                  <c:v>2.32602991267871E-2</c:v>
                </c:pt>
                <c:pt idx="151">
                  <c:v>3.89200430516672E-2</c:v>
                </c:pt>
                <c:pt idx="152">
                  <c:v>4.1585928115249901E-2</c:v>
                </c:pt>
                <c:pt idx="153">
                  <c:v>5.5245637728966498E-2</c:v>
                </c:pt>
                <c:pt idx="154">
                  <c:v>5.8823544818431099E-2</c:v>
                </c:pt>
                <c:pt idx="155">
                  <c:v>-1.50626602556901E-2</c:v>
                </c:pt>
                <c:pt idx="156">
                  <c:v>4.0245702207692503E-2</c:v>
                </c:pt>
                <c:pt idx="157">
                  <c:v>2.17990994824129E-2</c:v>
                </c:pt>
                <c:pt idx="158">
                  <c:v>2.6283072841084301E-2</c:v>
                </c:pt>
                <c:pt idx="159">
                  <c:v>2.5342303382223701E-2</c:v>
                </c:pt>
                <c:pt idx="160">
                  <c:v>4.4128225034058E-2</c:v>
                </c:pt>
                <c:pt idx="161">
                  <c:v>1.7452738121775401E-2</c:v>
                </c:pt>
                <c:pt idx="162">
                  <c:v>6.4295129633723996E-2</c:v>
                </c:pt>
                <c:pt idx="163">
                  <c:v>6.2542673926759301E-2</c:v>
                </c:pt>
                <c:pt idx="164">
                  <c:v>3.6812762194565099E-2</c:v>
                </c:pt>
                <c:pt idx="165">
                  <c:v>1.8524570672649399E-2</c:v>
                </c:pt>
              </c:numCache>
            </c:numRef>
          </c:yVal>
          <c:bubbleSize>
            <c:numRef>
              <c:f>'Figure 17.5'!$D$5:$D$221</c:f>
              <c:numCache>
                <c:formatCode>_-* #,##0_-;\-* #,##0_-;_-* "-"??_-;_-@_-</c:formatCode>
                <c:ptCount val="166"/>
                <c:pt idx="0">
                  <c:v>32526562</c:v>
                </c:pt>
                <c:pt idx="1">
                  <c:v>2889167</c:v>
                </c:pt>
                <c:pt idx="2">
                  <c:v>39666519</c:v>
                </c:pt>
                <c:pt idx="3">
                  <c:v>25021974</c:v>
                </c:pt>
                <c:pt idx="4">
                  <c:v>91818</c:v>
                </c:pt>
                <c:pt idx="5">
                  <c:v>3017712</c:v>
                </c:pt>
                <c:pt idx="6">
                  <c:v>23781169</c:v>
                </c:pt>
                <c:pt idx="7">
                  <c:v>8611088</c:v>
                </c:pt>
                <c:pt idx="8">
                  <c:v>9651349</c:v>
                </c:pt>
                <c:pt idx="9">
                  <c:v>388019</c:v>
                </c:pt>
                <c:pt idx="10">
                  <c:v>1377237</c:v>
                </c:pt>
                <c:pt idx="11">
                  <c:v>160995642</c:v>
                </c:pt>
                <c:pt idx="12">
                  <c:v>284215</c:v>
                </c:pt>
                <c:pt idx="13">
                  <c:v>9513000</c:v>
                </c:pt>
                <c:pt idx="14">
                  <c:v>11285721</c:v>
                </c:pt>
                <c:pt idx="15">
                  <c:v>359287</c:v>
                </c:pt>
                <c:pt idx="16">
                  <c:v>10879829</c:v>
                </c:pt>
                <c:pt idx="17">
                  <c:v>774830</c:v>
                </c:pt>
                <c:pt idx="18">
                  <c:v>10724705</c:v>
                </c:pt>
                <c:pt idx="19">
                  <c:v>3810416</c:v>
                </c:pt>
                <c:pt idx="20">
                  <c:v>2262485</c:v>
                </c:pt>
                <c:pt idx="21">
                  <c:v>207847528</c:v>
                </c:pt>
                <c:pt idx="22">
                  <c:v>423188</c:v>
                </c:pt>
                <c:pt idx="23">
                  <c:v>7177991</c:v>
                </c:pt>
                <c:pt idx="24">
                  <c:v>18105570</c:v>
                </c:pt>
                <c:pt idx="25">
                  <c:v>11178921</c:v>
                </c:pt>
                <c:pt idx="26">
                  <c:v>520502</c:v>
                </c:pt>
                <c:pt idx="27">
                  <c:v>15577899</c:v>
                </c:pt>
                <c:pt idx="28">
                  <c:v>23344179</c:v>
                </c:pt>
                <c:pt idx="29">
                  <c:v>35851774</c:v>
                </c:pt>
                <c:pt idx="30">
                  <c:v>4900274</c:v>
                </c:pt>
                <c:pt idx="31">
                  <c:v>14037472</c:v>
                </c:pt>
                <c:pt idx="32">
                  <c:v>17948141</c:v>
                </c:pt>
                <c:pt idx="33">
                  <c:v>1371220000</c:v>
                </c:pt>
                <c:pt idx="34">
                  <c:v>48228704</c:v>
                </c:pt>
                <c:pt idx="35">
                  <c:v>77266814</c:v>
                </c:pt>
                <c:pt idx="36">
                  <c:v>4620330</c:v>
                </c:pt>
                <c:pt idx="37">
                  <c:v>4807850</c:v>
                </c:pt>
                <c:pt idx="38">
                  <c:v>22701556</c:v>
                </c:pt>
                <c:pt idx="39">
                  <c:v>4224404</c:v>
                </c:pt>
                <c:pt idx="40">
                  <c:v>1165300</c:v>
                </c:pt>
                <c:pt idx="41">
                  <c:v>10551219</c:v>
                </c:pt>
                <c:pt idx="42">
                  <c:v>5676002</c:v>
                </c:pt>
                <c:pt idx="43">
                  <c:v>72680</c:v>
                </c:pt>
                <c:pt idx="44">
                  <c:v>10528391</c:v>
                </c:pt>
                <c:pt idx="45">
                  <c:v>16144363</c:v>
                </c:pt>
                <c:pt idx="46">
                  <c:v>91508084</c:v>
                </c:pt>
                <c:pt idx="47">
                  <c:v>6126583</c:v>
                </c:pt>
                <c:pt idx="48">
                  <c:v>845060</c:v>
                </c:pt>
                <c:pt idx="49">
                  <c:v>1311998</c:v>
                </c:pt>
                <c:pt idx="50">
                  <c:v>99390750</c:v>
                </c:pt>
                <c:pt idx="51">
                  <c:v>892145</c:v>
                </c:pt>
                <c:pt idx="52">
                  <c:v>5482013</c:v>
                </c:pt>
                <c:pt idx="53">
                  <c:v>66808385</c:v>
                </c:pt>
                <c:pt idx="54">
                  <c:v>1725292</c:v>
                </c:pt>
                <c:pt idx="55">
                  <c:v>3679000</c:v>
                </c:pt>
                <c:pt idx="56">
                  <c:v>81413145</c:v>
                </c:pt>
                <c:pt idx="57">
                  <c:v>27409893</c:v>
                </c:pt>
                <c:pt idx="58">
                  <c:v>10823732</c:v>
                </c:pt>
                <c:pt idx="59">
                  <c:v>106825</c:v>
                </c:pt>
                <c:pt idx="60">
                  <c:v>16342897</c:v>
                </c:pt>
                <c:pt idx="61">
                  <c:v>12608590</c:v>
                </c:pt>
                <c:pt idx="62">
                  <c:v>1844325</c:v>
                </c:pt>
                <c:pt idx="63">
                  <c:v>767085</c:v>
                </c:pt>
                <c:pt idx="64">
                  <c:v>10711067</c:v>
                </c:pt>
                <c:pt idx="65">
                  <c:v>8075060</c:v>
                </c:pt>
                <c:pt idx="66">
                  <c:v>7305700</c:v>
                </c:pt>
                <c:pt idx="67">
                  <c:v>9844686</c:v>
                </c:pt>
                <c:pt idx="68">
                  <c:v>330823</c:v>
                </c:pt>
                <c:pt idx="69">
                  <c:v>1311050527</c:v>
                </c:pt>
                <c:pt idx="70">
                  <c:v>257563815</c:v>
                </c:pt>
                <c:pt idx="71">
                  <c:v>36423395</c:v>
                </c:pt>
                <c:pt idx="72">
                  <c:v>4640703</c:v>
                </c:pt>
                <c:pt idx="73">
                  <c:v>8380400</c:v>
                </c:pt>
                <c:pt idx="74">
                  <c:v>60802085</c:v>
                </c:pt>
                <c:pt idx="75">
                  <c:v>2725941</c:v>
                </c:pt>
                <c:pt idx="76">
                  <c:v>126958472</c:v>
                </c:pt>
                <c:pt idx="77">
                  <c:v>7594547</c:v>
                </c:pt>
                <c:pt idx="78">
                  <c:v>17544126</c:v>
                </c:pt>
                <c:pt idx="79">
                  <c:v>46050302</c:v>
                </c:pt>
                <c:pt idx="80">
                  <c:v>112423</c:v>
                </c:pt>
                <c:pt idx="81">
                  <c:v>50617045</c:v>
                </c:pt>
                <c:pt idx="82">
                  <c:v>1797151</c:v>
                </c:pt>
                <c:pt idx="83">
                  <c:v>3892115</c:v>
                </c:pt>
                <c:pt idx="84">
                  <c:v>5957000</c:v>
                </c:pt>
                <c:pt idx="85">
                  <c:v>6802023</c:v>
                </c:pt>
                <c:pt idx="86">
                  <c:v>1978440</c:v>
                </c:pt>
                <c:pt idx="87">
                  <c:v>5850743</c:v>
                </c:pt>
                <c:pt idx="88">
                  <c:v>4503438</c:v>
                </c:pt>
                <c:pt idx="89">
                  <c:v>6278438</c:v>
                </c:pt>
                <c:pt idx="90">
                  <c:v>2910199</c:v>
                </c:pt>
                <c:pt idx="91">
                  <c:v>587606</c:v>
                </c:pt>
                <c:pt idx="92">
                  <c:v>2078453</c:v>
                </c:pt>
                <c:pt idx="93">
                  <c:v>24235390</c:v>
                </c:pt>
                <c:pt idx="94">
                  <c:v>17215232</c:v>
                </c:pt>
                <c:pt idx="95">
                  <c:v>30331007</c:v>
                </c:pt>
                <c:pt idx="96">
                  <c:v>409163</c:v>
                </c:pt>
                <c:pt idx="97">
                  <c:v>17599694</c:v>
                </c:pt>
                <c:pt idx="98">
                  <c:v>1262605</c:v>
                </c:pt>
                <c:pt idx="99">
                  <c:v>127017224</c:v>
                </c:pt>
                <c:pt idx="100">
                  <c:v>3554150</c:v>
                </c:pt>
                <c:pt idx="101">
                  <c:v>2959134</c:v>
                </c:pt>
                <c:pt idx="102">
                  <c:v>622388</c:v>
                </c:pt>
                <c:pt idx="103">
                  <c:v>34377511</c:v>
                </c:pt>
                <c:pt idx="104">
                  <c:v>27977863</c:v>
                </c:pt>
                <c:pt idx="105">
                  <c:v>2458830</c:v>
                </c:pt>
                <c:pt idx="106">
                  <c:v>28513700</c:v>
                </c:pt>
                <c:pt idx="107">
                  <c:v>16936520</c:v>
                </c:pt>
                <c:pt idx="108">
                  <c:v>4595700</c:v>
                </c:pt>
                <c:pt idx="109">
                  <c:v>6082032</c:v>
                </c:pt>
                <c:pt idx="110">
                  <c:v>19899120</c:v>
                </c:pt>
                <c:pt idx="111">
                  <c:v>182201962</c:v>
                </c:pt>
                <c:pt idx="112">
                  <c:v>4490541</c:v>
                </c:pt>
                <c:pt idx="113">
                  <c:v>188924874</c:v>
                </c:pt>
                <c:pt idx="114">
                  <c:v>21291</c:v>
                </c:pt>
                <c:pt idx="115">
                  <c:v>3929141</c:v>
                </c:pt>
                <c:pt idx="116">
                  <c:v>6639123</c:v>
                </c:pt>
                <c:pt idx="117">
                  <c:v>31376670</c:v>
                </c:pt>
                <c:pt idx="118">
                  <c:v>100699395</c:v>
                </c:pt>
                <c:pt idx="119">
                  <c:v>37999494</c:v>
                </c:pt>
                <c:pt idx="120">
                  <c:v>10348648</c:v>
                </c:pt>
                <c:pt idx="121">
                  <c:v>19832389</c:v>
                </c:pt>
                <c:pt idx="122">
                  <c:v>144096812</c:v>
                </c:pt>
                <c:pt idx="123">
                  <c:v>11609666</c:v>
                </c:pt>
                <c:pt idx="124">
                  <c:v>193228</c:v>
                </c:pt>
                <c:pt idx="125">
                  <c:v>31540372</c:v>
                </c:pt>
                <c:pt idx="126">
                  <c:v>15129273</c:v>
                </c:pt>
                <c:pt idx="127">
                  <c:v>7098247</c:v>
                </c:pt>
                <c:pt idx="128">
                  <c:v>92900</c:v>
                </c:pt>
                <c:pt idx="129">
                  <c:v>6453184</c:v>
                </c:pt>
                <c:pt idx="130">
                  <c:v>5535002</c:v>
                </c:pt>
                <c:pt idx="131">
                  <c:v>5424050</c:v>
                </c:pt>
                <c:pt idx="132">
                  <c:v>2063768</c:v>
                </c:pt>
                <c:pt idx="133">
                  <c:v>583591</c:v>
                </c:pt>
                <c:pt idx="134">
                  <c:v>54956920.374245599</c:v>
                </c:pt>
                <c:pt idx="135">
                  <c:v>12339812</c:v>
                </c:pt>
                <c:pt idx="136">
                  <c:v>46418269</c:v>
                </c:pt>
                <c:pt idx="137">
                  <c:v>20966000</c:v>
                </c:pt>
                <c:pt idx="138">
                  <c:v>55572</c:v>
                </c:pt>
                <c:pt idx="139">
                  <c:v>184999</c:v>
                </c:pt>
                <c:pt idx="140">
                  <c:v>109462</c:v>
                </c:pt>
                <c:pt idx="141">
                  <c:v>40234882</c:v>
                </c:pt>
                <c:pt idx="142">
                  <c:v>542975</c:v>
                </c:pt>
                <c:pt idx="143">
                  <c:v>1286970</c:v>
                </c:pt>
                <c:pt idx="144">
                  <c:v>9798871</c:v>
                </c:pt>
                <c:pt idx="145">
                  <c:v>8481855</c:v>
                </c:pt>
                <c:pt idx="146">
                  <c:v>53470420</c:v>
                </c:pt>
                <c:pt idx="147">
                  <c:v>67959359</c:v>
                </c:pt>
                <c:pt idx="148">
                  <c:v>1245015</c:v>
                </c:pt>
                <c:pt idx="149">
                  <c:v>7304578</c:v>
                </c:pt>
                <c:pt idx="150">
                  <c:v>1360088</c:v>
                </c:pt>
                <c:pt idx="151">
                  <c:v>11107800</c:v>
                </c:pt>
                <c:pt idx="152">
                  <c:v>78665830</c:v>
                </c:pt>
                <c:pt idx="153">
                  <c:v>5373502</c:v>
                </c:pt>
                <c:pt idx="154">
                  <c:v>39032383</c:v>
                </c:pt>
                <c:pt idx="155">
                  <c:v>45198200</c:v>
                </c:pt>
                <c:pt idx="156">
                  <c:v>9156963</c:v>
                </c:pt>
                <c:pt idx="157">
                  <c:v>65138232</c:v>
                </c:pt>
                <c:pt idx="158">
                  <c:v>321418820</c:v>
                </c:pt>
                <c:pt idx="159">
                  <c:v>3431555</c:v>
                </c:pt>
                <c:pt idx="160">
                  <c:v>31299500</c:v>
                </c:pt>
                <c:pt idx="161">
                  <c:v>31108083</c:v>
                </c:pt>
                <c:pt idx="162">
                  <c:v>91703800</c:v>
                </c:pt>
                <c:pt idx="163">
                  <c:v>4422143</c:v>
                </c:pt>
                <c:pt idx="164">
                  <c:v>16211767</c:v>
                </c:pt>
                <c:pt idx="165">
                  <c:v>15602751</c:v>
                </c:pt>
              </c:numCache>
            </c:numRef>
          </c:bubbleSize>
          <c:bubble3D val="0"/>
        </c:ser>
        <c:dLbls>
          <c:showLegendKey val="0"/>
          <c:showVal val="0"/>
          <c:showCatName val="0"/>
          <c:showSerName val="0"/>
          <c:showPercent val="0"/>
          <c:showBubbleSize val="0"/>
        </c:dLbls>
        <c:bubbleScale val="100"/>
        <c:showNegBubbles val="0"/>
        <c:axId val="1044327920"/>
        <c:axId val="1044334448"/>
      </c:bubbleChart>
      <c:valAx>
        <c:axId val="1044327920"/>
        <c:scaling>
          <c:orientation val="minMax"/>
          <c:max val="60000"/>
          <c:min val="-5000"/>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GDP</a:t>
                </a:r>
                <a:r>
                  <a:rPr lang="en-US" sz="1600" baseline="0"/>
                  <a:t> per capita 2015 </a:t>
                </a:r>
              </a:p>
              <a:p>
                <a:pPr>
                  <a:defRPr sz="1600" b="0" i="0" u="none" strike="noStrike" kern="1200" baseline="0">
                    <a:solidFill>
                      <a:schemeClr val="tx1">
                        <a:lumMod val="65000"/>
                        <a:lumOff val="35000"/>
                      </a:schemeClr>
                    </a:solidFill>
                    <a:latin typeface="+mn-lt"/>
                    <a:ea typeface="+mn-ea"/>
                    <a:cs typeface="+mn-cs"/>
                  </a:defRPr>
                </a:pPr>
                <a:r>
                  <a:rPr lang="en-US" sz="1600" baseline="0"/>
                  <a:t>(constant 2010 US$)</a:t>
                </a:r>
                <a:endParaRPr lang="en-US" sz="1600"/>
              </a:p>
            </c:rich>
          </c:tx>
          <c:overlay val="0"/>
          <c:spPr>
            <a:noFill/>
            <a:ln>
              <a:noFill/>
            </a:ln>
            <a:effectLst/>
          </c:spPr>
        </c:title>
        <c:numFmt formatCode="#\ ##0" sourceLinked="0"/>
        <c:majorTickMark val="none"/>
        <c:minorTickMark val="none"/>
        <c:tickLblPos val="nextTo"/>
        <c:spPr>
          <a:noFill/>
          <a:ln w="9525" cap="flat" cmpd="sng" algn="ctr">
            <a:solidFill>
              <a:schemeClr val="tx1">
                <a:lumMod val="25000"/>
                <a:lumOff val="75000"/>
              </a:schemeClr>
            </a:solidFill>
            <a:round/>
          </a:ln>
          <a:effectLst/>
        </c:spPr>
        <c:txPr>
          <a:bodyPr rot="0" spcFirstLastPara="1" vertOverflow="ellipsis"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de-DE"/>
          </a:p>
        </c:txPr>
        <c:crossAx val="1044334448"/>
        <c:crosses val="autoZero"/>
        <c:crossBetween val="midCat"/>
      </c:valAx>
      <c:valAx>
        <c:axId val="1044334448"/>
        <c:scaling>
          <c:orientation val="minMax"/>
          <c:max val="0.15"/>
          <c:min val="-0.05"/>
        </c:scaling>
        <c:delete val="0"/>
        <c:axPos val="l"/>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GDP</a:t>
                </a:r>
                <a:r>
                  <a:rPr lang="en-US" sz="1600" baseline="0"/>
                  <a:t> growth (annual %)  </a:t>
                </a:r>
              </a:p>
              <a:p>
                <a:pPr>
                  <a:defRPr sz="1600" b="0" i="0" u="none" strike="noStrike" kern="1200" baseline="0">
                    <a:solidFill>
                      <a:schemeClr val="tx1">
                        <a:lumMod val="65000"/>
                        <a:lumOff val="35000"/>
                      </a:schemeClr>
                    </a:solidFill>
                    <a:latin typeface="+mn-lt"/>
                    <a:ea typeface="+mn-ea"/>
                    <a:cs typeface="+mn-cs"/>
                  </a:defRPr>
                </a:pPr>
                <a:r>
                  <a:rPr lang="en-US" sz="1600" baseline="0"/>
                  <a:t>1980-2015 average</a:t>
                </a:r>
                <a:endParaRPr lang="en-US" sz="1600"/>
              </a:p>
            </c:rich>
          </c:tx>
          <c:overlay val="0"/>
          <c:spPr>
            <a:noFill/>
            <a:ln>
              <a:noFill/>
            </a:ln>
            <a:effectLst/>
          </c:sp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de-DE"/>
          </a:p>
        </c:txPr>
        <c:crossAx val="104432792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de-DE"/>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ubbleChart>
        <c:varyColors val="0"/>
        <c:ser>
          <c:idx val="0"/>
          <c:order val="0"/>
          <c:spPr>
            <a:solidFill>
              <a:schemeClr val="accent1">
                <a:alpha val="75000"/>
              </a:schemeClr>
            </a:solidFill>
            <a:ln>
              <a:noFill/>
            </a:ln>
            <a:effectLst/>
          </c:spPr>
          <c:invertIfNegative val="0"/>
          <c:trendline>
            <c:spPr>
              <a:ln w="6350" cap="flat" cmpd="sng" algn="ctr">
                <a:solidFill>
                  <a:schemeClr val="accent5"/>
                </a:solidFill>
                <a:prstDash val="solid"/>
                <a:miter lim="800000"/>
              </a:ln>
              <a:effectLst/>
            </c:spPr>
            <c:trendlineType val="log"/>
            <c:dispRSqr val="0"/>
            <c:dispEq val="0"/>
          </c:trendline>
          <c:xVal>
            <c:numRef>
              <c:f>'Figure 17.7'!$C$5:$C$221</c:f>
              <c:numCache>
                <c:formatCode>_-* #,##0.00_-;\-* #,##0.00_-;_-* "-"??_-;_-@_-</c:formatCode>
                <c:ptCount val="214"/>
                <c:pt idx="0">
                  <c:v>632.05480573383306</c:v>
                </c:pt>
                <c:pt idx="1">
                  <c:v>4421.1624205314502</c:v>
                </c:pt>
                <c:pt idx="2">
                  <c:v>4700.8701147787797</c:v>
                </c:pt>
                <c:pt idx="3">
                  <c:v>4164.1187358212001</c:v>
                </c:pt>
                <c:pt idx="4">
                  <c:v>13330.29017265421</c:v>
                </c:pt>
                <c:pt idx="5">
                  <c:v>3696.5387525185611</c:v>
                </c:pt>
                <c:pt idx="6">
                  <c:v>54232.658359557929</c:v>
                </c:pt>
                <c:pt idx="7">
                  <c:v>47644.985678056612</c:v>
                </c:pt>
                <c:pt idx="8">
                  <c:v>6122.9804892517877</c:v>
                </c:pt>
                <c:pt idx="9">
                  <c:v>21457.8678774859</c:v>
                </c:pt>
                <c:pt idx="10">
                  <c:v>21992.39070989615</c:v>
                </c:pt>
                <c:pt idx="11">
                  <c:v>924.0611643933612</c:v>
                </c:pt>
                <c:pt idx="12">
                  <c:v>15873.15062604282</c:v>
                </c:pt>
                <c:pt idx="13">
                  <c:v>6428.39563219314</c:v>
                </c:pt>
                <c:pt idx="14">
                  <c:v>44469.832857827751</c:v>
                </c:pt>
                <c:pt idx="15">
                  <c:v>4436.8849265474237</c:v>
                </c:pt>
                <c:pt idx="16">
                  <c:v>806.87387073325306</c:v>
                </c:pt>
                <c:pt idx="17">
                  <c:v>2530.7706119867889</c:v>
                </c:pt>
                <c:pt idx="18">
                  <c:v>2317.3168623668071</c:v>
                </c:pt>
                <c:pt idx="19">
                  <c:v>4651.7295719539297</c:v>
                </c:pt>
                <c:pt idx="20">
                  <c:v>7234.2342738123707</c:v>
                </c:pt>
                <c:pt idx="21">
                  <c:v>11705.43115555483</c:v>
                </c:pt>
                <c:pt idx="22">
                  <c:v>29691.404877648351</c:v>
                </c:pt>
                <c:pt idx="23">
                  <c:v>7239.9001431615106</c:v>
                </c:pt>
                <c:pt idx="24">
                  <c:v>624.34253255857652</c:v>
                </c:pt>
                <c:pt idx="25">
                  <c:v>222.31156361732201</c:v>
                </c:pt>
                <c:pt idx="26">
                  <c:v>3535.3752625795369</c:v>
                </c:pt>
                <c:pt idx="27">
                  <c:v>969.33911087983631</c:v>
                </c:pt>
                <c:pt idx="28">
                  <c:v>1263.347638638221</c:v>
                </c:pt>
                <c:pt idx="29">
                  <c:v>49895.984853325099</c:v>
                </c:pt>
                <c:pt idx="30">
                  <c:v>273.2923838341772</c:v>
                </c:pt>
                <c:pt idx="31">
                  <c:v>965.84893021099595</c:v>
                </c:pt>
                <c:pt idx="32">
                  <c:v>14479.763258164199</c:v>
                </c:pt>
                <c:pt idx="33">
                  <c:v>6032.6186295920297</c:v>
                </c:pt>
                <c:pt idx="34">
                  <c:v>7291.2192737518299</c:v>
                </c:pt>
                <c:pt idx="35">
                  <c:v>371.11194081071</c:v>
                </c:pt>
                <c:pt idx="36">
                  <c:v>3160.5368350780282</c:v>
                </c:pt>
                <c:pt idx="37">
                  <c:v>8978.3671001086204</c:v>
                </c:pt>
                <c:pt idx="38">
                  <c:v>1409.3442663853441</c:v>
                </c:pt>
                <c:pt idx="39">
                  <c:v>13539.122234970589</c:v>
                </c:pt>
                <c:pt idx="40">
                  <c:v>26603.3470527108</c:v>
                </c:pt>
                <c:pt idx="41">
                  <c:v>20160.660196728099</c:v>
                </c:pt>
                <c:pt idx="42">
                  <c:v>57861.461780330283</c:v>
                </c:pt>
                <c:pt idx="43">
                  <c:v>6143.4003647916697</c:v>
                </c:pt>
                <c:pt idx="44">
                  <c:v>5402.5201161390441</c:v>
                </c:pt>
                <c:pt idx="45">
                  <c:v>2653.8989293080972</c:v>
                </c:pt>
                <c:pt idx="46">
                  <c:v>3772.4015703797049</c:v>
                </c:pt>
                <c:pt idx="47">
                  <c:v>15565.09873257877</c:v>
                </c:pt>
                <c:pt idx="48">
                  <c:v>17539.904208287611</c:v>
                </c:pt>
                <c:pt idx="49">
                  <c:v>454.7731747765223</c:v>
                </c:pt>
                <c:pt idx="50">
                  <c:v>3933.14291143015</c:v>
                </c:pt>
                <c:pt idx="51">
                  <c:v>45211.747829402972</c:v>
                </c:pt>
                <c:pt idx="52">
                  <c:v>41049.600743736599</c:v>
                </c:pt>
                <c:pt idx="53">
                  <c:v>10567.542920865069</c:v>
                </c:pt>
                <c:pt idx="54">
                  <c:v>3851.7234099613329</c:v>
                </c:pt>
                <c:pt idx="55">
                  <c:v>44755.178935519347</c:v>
                </c:pt>
                <c:pt idx="56">
                  <c:v>1670.6794520976141</c:v>
                </c:pt>
                <c:pt idx="57">
                  <c:v>22557.868502823971</c:v>
                </c:pt>
                <c:pt idx="58">
                  <c:v>7810.9257036374638</c:v>
                </c:pt>
                <c:pt idx="59">
                  <c:v>2990.5944846137481</c:v>
                </c:pt>
                <c:pt idx="60">
                  <c:v>427.98540294974111</c:v>
                </c:pt>
                <c:pt idx="61">
                  <c:v>522.46920490335128</c:v>
                </c:pt>
                <c:pt idx="62">
                  <c:v>3571.3770245084638</c:v>
                </c:pt>
                <c:pt idx="63">
                  <c:v>728.81044632443036</c:v>
                </c:pt>
                <c:pt idx="64">
                  <c:v>2279.309902234636</c:v>
                </c:pt>
                <c:pt idx="65">
                  <c:v>35596.014127936782</c:v>
                </c:pt>
                <c:pt idx="66">
                  <c:v>13933.38751098696</c:v>
                </c:pt>
                <c:pt idx="67">
                  <c:v>44141.06823454937</c:v>
                </c:pt>
                <c:pt idx="68">
                  <c:v>1698.9353379194999</c:v>
                </c:pt>
                <c:pt idx="69">
                  <c:v>3703.3658992604242</c:v>
                </c:pt>
                <c:pt idx="70">
                  <c:v>5019.4991986789273</c:v>
                </c:pt>
                <c:pt idx="71">
                  <c:v>52256.77121292035</c:v>
                </c:pt>
                <c:pt idx="72">
                  <c:v>32673.007447743312</c:v>
                </c:pt>
                <c:pt idx="73">
                  <c:v>33457.747675812971</c:v>
                </c:pt>
                <c:pt idx="74">
                  <c:v>4963.0099252832724</c:v>
                </c:pt>
                <c:pt idx="75">
                  <c:v>44386.097330346871</c:v>
                </c:pt>
                <c:pt idx="76">
                  <c:v>3976.9656643071598</c:v>
                </c:pt>
                <c:pt idx="77">
                  <c:v>10575.185617409121</c:v>
                </c:pt>
                <c:pt idx="78">
                  <c:v>1101.2298585529099</c:v>
                </c:pt>
                <c:pt idx="79">
                  <c:v>1535.923471896258</c:v>
                </c:pt>
                <c:pt idx="80">
                  <c:v>24479.242861919221</c:v>
                </c:pt>
                <c:pt idx="81">
                  <c:v>3621.704317854957</c:v>
                </c:pt>
                <c:pt idx="82">
                  <c:v>35771.112821663482</c:v>
                </c:pt>
                <c:pt idx="83">
                  <c:v>1003.510405298451</c:v>
                </c:pt>
                <c:pt idx="84">
                  <c:v>1461.219232800154</c:v>
                </c:pt>
                <c:pt idx="85">
                  <c:v>13872.209914189731</c:v>
                </c:pt>
                <c:pt idx="86">
                  <c:v>7253.1129522221636</c:v>
                </c:pt>
                <c:pt idx="87">
                  <c:v>376.09059952043702</c:v>
                </c:pt>
                <c:pt idx="88">
                  <c:v>6086.8198654502039</c:v>
                </c:pt>
                <c:pt idx="89">
                  <c:v>14875.61452191211</c:v>
                </c:pt>
                <c:pt idx="90">
                  <c:v>71307.075379926915</c:v>
                </c:pt>
                <c:pt idx="91">
                  <c:v>4920.4285987474004</c:v>
                </c:pt>
                <c:pt idx="92">
                  <c:v>408.25697287484581</c:v>
                </c:pt>
                <c:pt idx="93">
                  <c:v>495.20424429520568</c:v>
                </c:pt>
                <c:pt idx="94">
                  <c:v>10512.179671670199</c:v>
                </c:pt>
                <c:pt idx="95">
                  <c:v>7197.3404488954984</c:v>
                </c:pt>
                <c:pt idx="96">
                  <c:v>863.92878260480256</c:v>
                </c:pt>
                <c:pt idx="97">
                  <c:v>8837.6115467170894</c:v>
                </c:pt>
                <c:pt idx="98">
                  <c:v>9401.6645953439402</c:v>
                </c:pt>
                <c:pt idx="99">
                  <c:v>1979.708081079636</c:v>
                </c:pt>
                <c:pt idx="100">
                  <c:v>3920.6729262829208</c:v>
                </c:pt>
                <c:pt idx="101">
                  <c:v>7045.1138085469311</c:v>
                </c:pt>
                <c:pt idx="102">
                  <c:v>3143.4475790665201</c:v>
                </c:pt>
                <c:pt idx="103">
                  <c:v>493.13715515474462</c:v>
                </c:pt>
                <c:pt idx="104">
                  <c:v>5823.9932636602816</c:v>
                </c:pt>
                <c:pt idx="105">
                  <c:v>675.39796114386036</c:v>
                </c:pt>
                <c:pt idx="106">
                  <c:v>50143.089460773583</c:v>
                </c:pt>
                <c:pt idx="107">
                  <c:v>35939.45464140398</c:v>
                </c:pt>
                <c:pt idx="108">
                  <c:v>1782.1323647221759</c:v>
                </c:pt>
                <c:pt idx="109">
                  <c:v>385.69697668208721</c:v>
                </c:pt>
                <c:pt idx="110">
                  <c:v>2548.426587794535</c:v>
                </c:pt>
                <c:pt idx="111">
                  <c:v>15676.48923293175</c:v>
                </c:pt>
                <c:pt idx="112">
                  <c:v>1114.5758873331799</c:v>
                </c:pt>
                <c:pt idx="113">
                  <c:v>10325.635996936</c:v>
                </c:pt>
                <c:pt idx="114">
                  <c:v>3761.9497384794699</c:v>
                </c:pt>
                <c:pt idx="115">
                  <c:v>5861.4131177273975</c:v>
                </c:pt>
                <c:pt idx="116">
                  <c:v>2529.657924443195</c:v>
                </c:pt>
                <c:pt idx="117">
                  <c:v>14062.97346755647</c:v>
                </c:pt>
                <c:pt idx="118">
                  <c:v>21537.462830734548</c:v>
                </c:pt>
                <c:pt idx="119">
                  <c:v>9148.1009646251387</c:v>
                </c:pt>
                <c:pt idx="120">
                  <c:v>11490.874195119301</c:v>
                </c:pt>
                <c:pt idx="121">
                  <c:v>660.3979534939391</c:v>
                </c:pt>
                <c:pt idx="122">
                  <c:v>3608.2693428836542</c:v>
                </c:pt>
                <c:pt idx="123">
                  <c:v>21030.92247233653</c:v>
                </c:pt>
                <c:pt idx="124">
                  <c:v>1010.9083551971549</c:v>
                </c:pt>
                <c:pt idx="125">
                  <c:v>5593.061201894734</c:v>
                </c:pt>
                <c:pt idx="126">
                  <c:v>13373.588781658949</c:v>
                </c:pt>
                <c:pt idx="127">
                  <c:v>638.31514974676645</c:v>
                </c:pt>
                <c:pt idx="128">
                  <c:v>51440.816765222058</c:v>
                </c:pt>
                <c:pt idx="129">
                  <c:v>17883.370672149351</c:v>
                </c:pt>
                <c:pt idx="130">
                  <c:v>23247.185611926139</c:v>
                </c:pt>
                <c:pt idx="131">
                  <c:v>1450.6335792903451</c:v>
                </c:pt>
                <c:pt idx="132">
                  <c:v>7603.5356671136396</c:v>
                </c:pt>
                <c:pt idx="133">
                  <c:v>793.93541995488204</c:v>
                </c:pt>
                <c:pt idx="134">
                  <c:v>29595.077348429939</c:v>
                </c:pt>
                <c:pt idx="135">
                  <c:v>3503.988331018561</c:v>
                </c:pt>
                <c:pt idx="136">
                  <c:v>6819.6076100918181</c:v>
                </c:pt>
                <c:pt idx="137">
                  <c:v>6435.4437358980877</c:v>
                </c:pt>
                <c:pt idx="138">
                  <c:v>1702.87764441121</c:v>
                </c:pt>
                <c:pt idx="139">
                  <c:v>9222.5981729069372</c:v>
                </c:pt>
                <c:pt idx="140">
                  <c:v>3060.6698000215129</c:v>
                </c:pt>
                <c:pt idx="141">
                  <c:v>53385.967390930593</c:v>
                </c:pt>
                <c:pt idx="142">
                  <c:v>899.84593529966753</c:v>
                </c:pt>
                <c:pt idx="143">
                  <c:v>812.5629935411331</c:v>
                </c:pt>
                <c:pt idx="144">
                  <c:v>5635.6426930887701</c:v>
                </c:pt>
                <c:pt idx="145">
                  <c:v>973.09065948798241</c:v>
                </c:pt>
                <c:pt idx="146">
                  <c:v>539.98305251248598</c:v>
                </c:pt>
                <c:pt idx="147">
                  <c:v>16149.835471666869</c:v>
                </c:pt>
                <c:pt idx="148">
                  <c:v>4243.7328698783012</c:v>
                </c:pt>
                <c:pt idx="149">
                  <c:v>11246.137534901471</c:v>
                </c:pt>
                <c:pt idx="150">
                  <c:v>6591.0526744834997</c:v>
                </c:pt>
                <c:pt idx="151">
                  <c:v>662.08465080445785</c:v>
                </c:pt>
                <c:pt idx="152">
                  <c:v>3123.3998594251502</c:v>
                </c:pt>
                <c:pt idx="153">
                  <c:v>38622.709776108379</c:v>
                </c:pt>
                <c:pt idx="154">
                  <c:v>40326.818714561108</c:v>
                </c:pt>
                <c:pt idx="155">
                  <c:v>50662.413055757213</c:v>
                </c:pt>
                <c:pt idx="156">
                  <c:v>13856.88582967384</c:v>
                </c:pt>
                <c:pt idx="157">
                  <c:v>1749.4673953608469</c:v>
                </c:pt>
                <c:pt idx="158">
                  <c:v>13750.209113001651</c:v>
                </c:pt>
                <c:pt idx="159">
                  <c:v>1596.3456976985301</c:v>
                </c:pt>
                <c:pt idx="160">
                  <c:v>2426.8293849973261</c:v>
                </c:pt>
                <c:pt idx="161">
                  <c:v>1617.0547900817801</c:v>
                </c:pt>
                <c:pt idx="162">
                  <c:v>829.69377924831394</c:v>
                </c:pt>
              </c:numCache>
            </c:numRef>
          </c:xVal>
          <c:yVal>
            <c:numRef>
              <c:f>'Figure 17.7'!$B$5:$B$221</c:f>
              <c:numCache>
                <c:formatCode>_-* #,##0.00_-;\-* #,##0.00_-;_-* "-"??_-;_-@_-</c:formatCode>
                <c:ptCount val="214"/>
                <c:pt idx="0">
                  <c:v>60.374463414634008</c:v>
                </c:pt>
                <c:pt idx="1">
                  <c:v>77.830463414634153</c:v>
                </c:pt>
                <c:pt idx="2">
                  <c:v>74.808097560975611</c:v>
                </c:pt>
                <c:pt idx="3">
                  <c:v>52.266878048780498</c:v>
                </c:pt>
                <c:pt idx="4">
                  <c:v>75.937634146341466</c:v>
                </c:pt>
                <c:pt idx="5">
                  <c:v>74.675707317072849</c:v>
                </c:pt>
                <c:pt idx="6">
                  <c:v>82.251219512195135</c:v>
                </c:pt>
                <c:pt idx="7">
                  <c:v>81.336585365853651</c:v>
                </c:pt>
                <c:pt idx="8">
                  <c:v>70.763219512195121</c:v>
                </c:pt>
                <c:pt idx="9">
                  <c:v>75.233658536585196</c:v>
                </c:pt>
                <c:pt idx="10">
                  <c:v>76.683268292682797</c:v>
                </c:pt>
                <c:pt idx="11">
                  <c:v>71.625902439024145</c:v>
                </c:pt>
                <c:pt idx="12">
                  <c:v>75.496414634146404</c:v>
                </c:pt>
                <c:pt idx="13">
                  <c:v>72.975609756097583</c:v>
                </c:pt>
                <c:pt idx="14">
                  <c:v>80.587804878048786</c:v>
                </c:pt>
                <c:pt idx="15">
                  <c:v>70.077439024390245</c:v>
                </c:pt>
                <c:pt idx="16">
                  <c:v>59.510585365853643</c:v>
                </c:pt>
                <c:pt idx="17">
                  <c:v>69.471243902439028</c:v>
                </c:pt>
                <c:pt idx="18">
                  <c:v>68.344000000000023</c:v>
                </c:pt>
                <c:pt idx="19">
                  <c:v>76.433243902439031</c:v>
                </c:pt>
                <c:pt idx="20">
                  <c:v>64.429243902439012</c:v>
                </c:pt>
                <c:pt idx="21">
                  <c:v>74.401878048780446</c:v>
                </c:pt>
                <c:pt idx="22">
                  <c:v>78.80958536585365</c:v>
                </c:pt>
                <c:pt idx="23">
                  <c:v>75.407317073170745</c:v>
                </c:pt>
                <c:pt idx="24">
                  <c:v>58.588463414634063</c:v>
                </c:pt>
                <c:pt idx="25">
                  <c:v>56.692024390243908</c:v>
                </c:pt>
                <c:pt idx="26">
                  <c:v>73.147000000000006</c:v>
                </c:pt>
                <c:pt idx="27">
                  <c:v>68.212292682926829</c:v>
                </c:pt>
                <c:pt idx="28">
                  <c:v>55.492756097560999</c:v>
                </c:pt>
                <c:pt idx="29">
                  <c:v>81.956609756097606</c:v>
                </c:pt>
                <c:pt idx="30">
                  <c:v>50.657780487804843</c:v>
                </c:pt>
                <c:pt idx="31">
                  <c:v>51.555804878048782</c:v>
                </c:pt>
                <c:pt idx="32">
                  <c:v>81.496195121951231</c:v>
                </c:pt>
                <c:pt idx="33">
                  <c:v>75.782268292682815</c:v>
                </c:pt>
                <c:pt idx="34">
                  <c:v>73.993146341463415</c:v>
                </c:pt>
                <c:pt idx="35">
                  <c:v>58.659195121951228</c:v>
                </c:pt>
                <c:pt idx="36">
                  <c:v>62.311146341463342</c:v>
                </c:pt>
                <c:pt idx="37">
                  <c:v>79.402707317073023</c:v>
                </c:pt>
                <c:pt idx="38">
                  <c:v>51.559585365853643</c:v>
                </c:pt>
                <c:pt idx="39">
                  <c:v>77.329268292682812</c:v>
                </c:pt>
                <c:pt idx="40">
                  <c:v>80.131560975609773</c:v>
                </c:pt>
                <c:pt idx="41">
                  <c:v>78.275609756097552</c:v>
                </c:pt>
                <c:pt idx="42">
                  <c:v>80.548780487804876</c:v>
                </c:pt>
                <c:pt idx="43">
                  <c:v>73.500024390243922</c:v>
                </c:pt>
                <c:pt idx="44">
                  <c:v>75.872487804877835</c:v>
                </c:pt>
                <c:pt idx="45">
                  <c:v>71.121707317072946</c:v>
                </c:pt>
                <c:pt idx="46">
                  <c:v>72.754560975609763</c:v>
                </c:pt>
                <c:pt idx="47">
                  <c:v>57.647048780487808</c:v>
                </c:pt>
                <c:pt idx="48">
                  <c:v>77.239024390243927</c:v>
                </c:pt>
                <c:pt idx="49">
                  <c:v>64.035024390243905</c:v>
                </c:pt>
                <c:pt idx="50">
                  <c:v>70.089121951219525</c:v>
                </c:pt>
                <c:pt idx="51">
                  <c:v>81.129268292682767</c:v>
                </c:pt>
                <c:pt idx="52">
                  <c:v>82.373170731707276</c:v>
                </c:pt>
                <c:pt idx="53">
                  <c:v>64.38339024390244</c:v>
                </c:pt>
                <c:pt idx="54">
                  <c:v>74.668634146341446</c:v>
                </c:pt>
                <c:pt idx="55">
                  <c:v>80.843902439024376</c:v>
                </c:pt>
                <c:pt idx="56">
                  <c:v>61.311634146341369</c:v>
                </c:pt>
                <c:pt idx="57">
                  <c:v>81.285365853658305</c:v>
                </c:pt>
                <c:pt idx="58">
                  <c:v>73.366317073170748</c:v>
                </c:pt>
                <c:pt idx="59">
                  <c:v>71.722414634146347</c:v>
                </c:pt>
                <c:pt idx="60">
                  <c:v>58.733439024390243</c:v>
                </c:pt>
                <c:pt idx="61">
                  <c:v>55.160048780487813</c:v>
                </c:pt>
                <c:pt idx="62">
                  <c:v>66.406414634146401</c:v>
                </c:pt>
                <c:pt idx="63">
                  <c:v>62.747439024390253</c:v>
                </c:pt>
                <c:pt idx="64">
                  <c:v>73.135707317072928</c:v>
                </c:pt>
                <c:pt idx="65">
                  <c:v>83.980487804878052</c:v>
                </c:pt>
                <c:pt idx="66">
                  <c:v>75.873170731707276</c:v>
                </c:pt>
                <c:pt idx="67">
                  <c:v>82.060975609756113</c:v>
                </c:pt>
                <c:pt idx="68">
                  <c:v>68.013804878048802</c:v>
                </c:pt>
                <c:pt idx="69">
                  <c:v>68.88848780487794</c:v>
                </c:pt>
                <c:pt idx="70">
                  <c:v>69.399682926829144</c:v>
                </c:pt>
                <c:pt idx="71">
                  <c:v>81.153658536585127</c:v>
                </c:pt>
                <c:pt idx="72">
                  <c:v>82.153658536585112</c:v>
                </c:pt>
                <c:pt idx="73">
                  <c:v>82.690243902439008</c:v>
                </c:pt>
                <c:pt idx="74">
                  <c:v>75.653512195121735</c:v>
                </c:pt>
                <c:pt idx="75">
                  <c:v>83.5878048780488</c:v>
                </c:pt>
                <c:pt idx="76">
                  <c:v>74.052146341463285</c:v>
                </c:pt>
                <c:pt idx="77">
                  <c:v>71.62</c:v>
                </c:pt>
                <c:pt idx="78">
                  <c:v>61.576365853658537</c:v>
                </c:pt>
                <c:pt idx="79">
                  <c:v>65.951682926829278</c:v>
                </c:pt>
                <c:pt idx="80">
                  <c:v>82.155853658536458</c:v>
                </c:pt>
                <c:pt idx="81">
                  <c:v>71.097560975609767</c:v>
                </c:pt>
                <c:pt idx="82">
                  <c:v>74.585024390243902</c:v>
                </c:pt>
                <c:pt idx="83">
                  <c:v>70.402439024390233</c:v>
                </c:pt>
                <c:pt idx="84">
                  <c:v>66.117365853658427</c:v>
                </c:pt>
                <c:pt idx="85">
                  <c:v>74.18780487804878</c:v>
                </c:pt>
                <c:pt idx="86">
                  <c:v>79.373097560975609</c:v>
                </c:pt>
                <c:pt idx="87">
                  <c:v>60.83441463414627</c:v>
                </c:pt>
                <c:pt idx="88">
                  <c:v>71.716121951219606</c:v>
                </c:pt>
                <c:pt idx="89">
                  <c:v>73.965853658536602</c:v>
                </c:pt>
                <c:pt idx="90">
                  <c:v>80.553097560975615</c:v>
                </c:pt>
                <c:pt idx="91">
                  <c:v>75.342390243902443</c:v>
                </c:pt>
                <c:pt idx="92">
                  <c:v>65.085609756097568</c:v>
                </c:pt>
                <c:pt idx="93">
                  <c:v>62.721634146341472</c:v>
                </c:pt>
                <c:pt idx="94">
                  <c:v>74.718292682926844</c:v>
                </c:pt>
                <c:pt idx="95">
                  <c:v>76.772829268292696</c:v>
                </c:pt>
                <c:pt idx="96">
                  <c:v>57.986268292682922</c:v>
                </c:pt>
                <c:pt idx="97">
                  <c:v>74.194390243902447</c:v>
                </c:pt>
                <c:pt idx="98">
                  <c:v>76.721853658536602</c:v>
                </c:pt>
                <c:pt idx="99">
                  <c:v>71.455878048780292</c:v>
                </c:pt>
                <c:pt idx="100">
                  <c:v>69.46390243902438</c:v>
                </c:pt>
                <c:pt idx="101">
                  <c:v>76.18070731707293</c:v>
                </c:pt>
                <c:pt idx="102">
                  <c:v>74.016097560975624</c:v>
                </c:pt>
                <c:pt idx="103">
                  <c:v>55.025951219512201</c:v>
                </c:pt>
                <c:pt idx="104">
                  <c:v>64.680195121951101</c:v>
                </c:pt>
                <c:pt idx="105">
                  <c:v>69.604682926829142</c:v>
                </c:pt>
                <c:pt idx="106">
                  <c:v>81.304878048780338</c:v>
                </c:pt>
                <c:pt idx="107">
                  <c:v>81.404878048780446</c:v>
                </c:pt>
                <c:pt idx="108">
                  <c:v>74.810146341463408</c:v>
                </c:pt>
                <c:pt idx="109">
                  <c:v>61.458487804878047</c:v>
                </c:pt>
                <c:pt idx="110">
                  <c:v>52.754268292682923</c:v>
                </c:pt>
                <c:pt idx="111">
                  <c:v>77.085097560975612</c:v>
                </c:pt>
                <c:pt idx="112">
                  <c:v>66.183365853658287</c:v>
                </c:pt>
                <c:pt idx="113">
                  <c:v>77.595146341463376</c:v>
                </c:pt>
                <c:pt idx="114">
                  <c:v>72.921707317073043</c:v>
                </c:pt>
                <c:pt idx="115">
                  <c:v>74.52553658536587</c:v>
                </c:pt>
                <c:pt idx="116">
                  <c:v>68.265634146341469</c:v>
                </c:pt>
                <c:pt idx="117">
                  <c:v>77.253658536585164</c:v>
                </c:pt>
                <c:pt idx="118">
                  <c:v>80.721951219512206</c:v>
                </c:pt>
                <c:pt idx="119">
                  <c:v>75.063414634146355</c:v>
                </c:pt>
                <c:pt idx="120">
                  <c:v>70.365853658536579</c:v>
                </c:pt>
                <c:pt idx="121">
                  <c:v>63.96565853658538</c:v>
                </c:pt>
                <c:pt idx="122">
                  <c:v>73.511829268292701</c:v>
                </c:pt>
                <c:pt idx="123">
                  <c:v>74.337219512195134</c:v>
                </c:pt>
                <c:pt idx="124">
                  <c:v>66.372585365853496</c:v>
                </c:pt>
                <c:pt idx="125">
                  <c:v>75.53414634146344</c:v>
                </c:pt>
                <c:pt idx="126">
                  <c:v>73.229268292682846</c:v>
                </c:pt>
                <c:pt idx="127">
                  <c:v>50.878780487804868</c:v>
                </c:pt>
                <c:pt idx="128">
                  <c:v>82.646341463414515</c:v>
                </c:pt>
                <c:pt idx="129">
                  <c:v>76.714634146341453</c:v>
                </c:pt>
                <c:pt idx="130">
                  <c:v>80.519512195121948</c:v>
                </c:pt>
                <c:pt idx="131">
                  <c:v>67.930804878048804</c:v>
                </c:pt>
                <c:pt idx="132">
                  <c:v>57.182121951219493</c:v>
                </c:pt>
                <c:pt idx="133">
                  <c:v>55.682219512195132</c:v>
                </c:pt>
                <c:pt idx="134">
                  <c:v>83.078048780487606</c:v>
                </c:pt>
                <c:pt idx="135">
                  <c:v>74.794804878048794</c:v>
                </c:pt>
                <c:pt idx="136">
                  <c:v>75.046853658536605</c:v>
                </c:pt>
                <c:pt idx="137">
                  <c:v>72.936853658536606</c:v>
                </c:pt>
                <c:pt idx="138">
                  <c:v>63.458536585365849</c:v>
                </c:pt>
                <c:pt idx="139">
                  <c:v>71.151439024390257</c:v>
                </c:pt>
                <c:pt idx="140">
                  <c:v>48.934731707316999</c:v>
                </c:pt>
                <c:pt idx="141">
                  <c:v>81.956097560975607</c:v>
                </c:pt>
                <c:pt idx="142">
                  <c:v>69.597975609756105</c:v>
                </c:pt>
                <c:pt idx="143">
                  <c:v>64.943902439024384</c:v>
                </c:pt>
                <c:pt idx="144">
                  <c:v>74.422024390243934</c:v>
                </c:pt>
                <c:pt idx="145">
                  <c:v>68.259146341463406</c:v>
                </c:pt>
                <c:pt idx="146">
                  <c:v>59.655804878048777</c:v>
                </c:pt>
                <c:pt idx="147">
                  <c:v>70.440560975609799</c:v>
                </c:pt>
                <c:pt idx="148">
                  <c:v>74.143902439024274</c:v>
                </c:pt>
                <c:pt idx="149">
                  <c:v>75.163512195121811</c:v>
                </c:pt>
                <c:pt idx="150">
                  <c:v>65.598536585365864</c:v>
                </c:pt>
                <c:pt idx="151">
                  <c:v>58.466414634146354</c:v>
                </c:pt>
                <c:pt idx="152">
                  <c:v>71.186585365853645</c:v>
                </c:pt>
                <c:pt idx="153">
                  <c:v>77.368170731707309</c:v>
                </c:pt>
                <c:pt idx="154">
                  <c:v>81.05609756097563</c:v>
                </c:pt>
                <c:pt idx="155">
                  <c:v>78.9414634146342</c:v>
                </c:pt>
                <c:pt idx="156">
                  <c:v>76.98614634146341</c:v>
                </c:pt>
                <c:pt idx="157">
                  <c:v>68.339024390243921</c:v>
                </c:pt>
                <c:pt idx="158">
                  <c:v>74.236195121951212</c:v>
                </c:pt>
                <c:pt idx="159">
                  <c:v>75.629121951219517</c:v>
                </c:pt>
                <c:pt idx="160">
                  <c:v>72.904024390244004</c:v>
                </c:pt>
                <c:pt idx="161">
                  <c:v>60.047048780487813</c:v>
                </c:pt>
                <c:pt idx="162">
                  <c:v>57.49831707317076</c:v>
                </c:pt>
              </c:numCache>
            </c:numRef>
          </c:yVal>
          <c:bubbleSize>
            <c:numRef>
              <c:f>'Figure 17.7'!$D$5:$D$221</c:f>
              <c:numCache>
                <c:formatCode>_-* #,##0_-;\-* #,##0_-;_-* "-"??_-;_-@_-</c:formatCode>
                <c:ptCount val="214"/>
                <c:pt idx="0">
                  <c:v>31627506</c:v>
                </c:pt>
                <c:pt idx="1">
                  <c:v>2893654</c:v>
                </c:pt>
                <c:pt idx="2">
                  <c:v>38934334</c:v>
                </c:pt>
                <c:pt idx="3">
                  <c:v>24227524</c:v>
                </c:pt>
                <c:pt idx="4">
                  <c:v>90900</c:v>
                </c:pt>
                <c:pt idx="5">
                  <c:v>3006154</c:v>
                </c:pt>
                <c:pt idx="6">
                  <c:v>23464086</c:v>
                </c:pt>
                <c:pt idx="7">
                  <c:v>8541575</c:v>
                </c:pt>
                <c:pt idx="8">
                  <c:v>9535079</c:v>
                </c:pt>
                <c:pt idx="9">
                  <c:v>383054</c:v>
                </c:pt>
                <c:pt idx="10">
                  <c:v>1361930</c:v>
                </c:pt>
                <c:pt idx="11">
                  <c:v>159077513</c:v>
                </c:pt>
                <c:pt idx="12">
                  <c:v>283380</c:v>
                </c:pt>
                <c:pt idx="13">
                  <c:v>9483000</c:v>
                </c:pt>
                <c:pt idx="14">
                  <c:v>11231213</c:v>
                </c:pt>
                <c:pt idx="15">
                  <c:v>351706</c:v>
                </c:pt>
                <c:pt idx="16">
                  <c:v>10598482</c:v>
                </c:pt>
                <c:pt idx="17">
                  <c:v>765008</c:v>
                </c:pt>
                <c:pt idx="18">
                  <c:v>10561887</c:v>
                </c:pt>
                <c:pt idx="19">
                  <c:v>3817554</c:v>
                </c:pt>
                <c:pt idx="20">
                  <c:v>2219937</c:v>
                </c:pt>
                <c:pt idx="21">
                  <c:v>206077898</c:v>
                </c:pt>
                <c:pt idx="22">
                  <c:v>417394</c:v>
                </c:pt>
                <c:pt idx="23">
                  <c:v>7223938</c:v>
                </c:pt>
                <c:pt idx="24">
                  <c:v>17589198</c:v>
                </c:pt>
                <c:pt idx="25">
                  <c:v>10816860</c:v>
                </c:pt>
                <c:pt idx="26">
                  <c:v>513906</c:v>
                </c:pt>
                <c:pt idx="27">
                  <c:v>15328136</c:v>
                </c:pt>
                <c:pt idx="28">
                  <c:v>22773014</c:v>
                </c:pt>
                <c:pt idx="29">
                  <c:v>35543658</c:v>
                </c:pt>
                <c:pt idx="30">
                  <c:v>4804316</c:v>
                </c:pt>
                <c:pt idx="31">
                  <c:v>13587053</c:v>
                </c:pt>
                <c:pt idx="32">
                  <c:v>17762647</c:v>
                </c:pt>
                <c:pt idx="33">
                  <c:v>1364270000</c:v>
                </c:pt>
                <c:pt idx="34">
                  <c:v>47791393</c:v>
                </c:pt>
                <c:pt idx="35">
                  <c:v>74877030</c:v>
                </c:pt>
                <c:pt idx="36">
                  <c:v>4504962</c:v>
                </c:pt>
                <c:pt idx="37">
                  <c:v>4757606</c:v>
                </c:pt>
                <c:pt idx="38">
                  <c:v>22157107</c:v>
                </c:pt>
                <c:pt idx="39">
                  <c:v>4238389</c:v>
                </c:pt>
                <c:pt idx="40">
                  <c:v>1153658</c:v>
                </c:pt>
                <c:pt idx="41">
                  <c:v>10525347</c:v>
                </c:pt>
                <c:pt idx="42">
                  <c:v>5643475</c:v>
                </c:pt>
                <c:pt idx="43">
                  <c:v>10405943</c:v>
                </c:pt>
                <c:pt idx="44">
                  <c:v>15902916</c:v>
                </c:pt>
                <c:pt idx="45">
                  <c:v>89579670</c:v>
                </c:pt>
                <c:pt idx="46">
                  <c:v>6107706</c:v>
                </c:pt>
                <c:pt idx="47">
                  <c:v>820885</c:v>
                </c:pt>
                <c:pt idx="48">
                  <c:v>1314545</c:v>
                </c:pt>
                <c:pt idx="49">
                  <c:v>96958732</c:v>
                </c:pt>
                <c:pt idx="50">
                  <c:v>886450</c:v>
                </c:pt>
                <c:pt idx="51">
                  <c:v>5461512</c:v>
                </c:pt>
                <c:pt idx="52">
                  <c:v>66495940</c:v>
                </c:pt>
                <c:pt idx="53">
                  <c:v>1687673</c:v>
                </c:pt>
                <c:pt idx="54">
                  <c:v>3727000</c:v>
                </c:pt>
                <c:pt idx="55">
                  <c:v>80982500</c:v>
                </c:pt>
                <c:pt idx="56">
                  <c:v>26786598</c:v>
                </c:pt>
                <c:pt idx="57">
                  <c:v>10892413</c:v>
                </c:pt>
                <c:pt idx="58">
                  <c:v>106349</c:v>
                </c:pt>
                <c:pt idx="59">
                  <c:v>16015494</c:v>
                </c:pt>
                <c:pt idx="60">
                  <c:v>12275527</c:v>
                </c:pt>
                <c:pt idx="61">
                  <c:v>1800513</c:v>
                </c:pt>
                <c:pt idx="62">
                  <c:v>763893</c:v>
                </c:pt>
                <c:pt idx="63">
                  <c:v>10572029</c:v>
                </c:pt>
                <c:pt idx="64">
                  <c:v>7961680</c:v>
                </c:pt>
                <c:pt idx="65">
                  <c:v>7241700</c:v>
                </c:pt>
                <c:pt idx="66">
                  <c:v>9866468</c:v>
                </c:pt>
                <c:pt idx="67">
                  <c:v>327386</c:v>
                </c:pt>
                <c:pt idx="68">
                  <c:v>1295291543</c:v>
                </c:pt>
                <c:pt idx="69">
                  <c:v>254454778</c:v>
                </c:pt>
                <c:pt idx="70">
                  <c:v>35273293</c:v>
                </c:pt>
                <c:pt idx="71">
                  <c:v>4617225</c:v>
                </c:pt>
                <c:pt idx="72">
                  <c:v>8215700</c:v>
                </c:pt>
                <c:pt idx="73">
                  <c:v>60789140</c:v>
                </c:pt>
                <c:pt idx="74">
                  <c:v>2720554</c:v>
                </c:pt>
                <c:pt idx="75">
                  <c:v>127131800</c:v>
                </c:pt>
                <c:pt idx="76">
                  <c:v>7416083</c:v>
                </c:pt>
                <c:pt idx="77">
                  <c:v>17289224</c:v>
                </c:pt>
                <c:pt idx="78">
                  <c:v>44863583</c:v>
                </c:pt>
                <c:pt idx="79">
                  <c:v>110470</c:v>
                </c:pt>
                <c:pt idx="80">
                  <c:v>50423955</c:v>
                </c:pt>
                <c:pt idx="81">
                  <c:v>1812771</c:v>
                </c:pt>
                <c:pt idx="82">
                  <c:v>3753121</c:v>
                </c:pt>
                <c:pt idx="83">
                  <c:v>5835500</c:v>
                </c:pt>
                <c:pt idx="84">
                  <c:v>6689300</c:v>
                </c:pt>
                <c:pt idx="85">
                  <c:v>1993782</c:v>
                </c:pt>
                <c:pt idx="86">
                  <c:v>5612096</c:v>
                </c:pt>
                <c:pt idx="87">
                  <c:v>4396554</c:v>
                </c:pt>
                <c:pt idx="88">
                  <c:v>6258984</c:v>
                </c:pt>
                <c:pt idx="89">
                  <c:v>2932367</c:v>
                </c:pt>
                <c:pt idx="90">
                  <c:v>577914</c:v>
                </c:pt>
                <c:pt idx="91">
                  <c:v>2075625</c:v>
                </c:pt>
                <c:pt idx="92">
                  <c:v>23571713</c:v>
                </c:pt>
                <c:pt idx="93">
                  <c:v>16695253</c:v>
                </c:pt>
                <c:pt idx="94">
                  <c:v>29901997</c:v>
                </c:pt>
                <c:pt idx="95">
                  <c:v>401000</c:v>
                </c:pt>
                <c:pt idx="96">
                  <c:v>17086022</c:v>
                </c:pt>
                <c:pt idx="97">
                  <c:v>1260934</c:v>
                </c:pt>
                <c:pt idx="98">
                  <c:v>125385833</c:v>
                </c:pt>
                <c:pt idx="99">
                  <c:v>3556397</c:v>
                </c:pt>
                <c:pt idx="100">
                  <c:v>2909871</c:v>
                </c:pt>
                <c:pt idx="101">
                  <c:v>621810</c:v>
                </c:pt>
                <c:pt idx="102">
                  <c:v>33921203</c:v>
                </c:pt>
                <c:pt idx="103">
                  <c:v>27216276</c:v>
                </c:pt>
                <c:pt idx="104">
                  <c:v>2402858</c:v>
                </c:pt>
                <c:pt idx="105">
                  <c:v>28174724</c:v>
                </c:pt>
                <c:pt idx="106">
                  <c:v>16865008</c:v>
                </c:pt>
                <c:pt idx="107">
                  <c:v>4509700</c:v>
                </c:pt>
                <c:pt idx="108">
                  <c:v>6013913</c:v>
                </c:pt>
                <c:pt idx="109">
                  <c:v>19113728</c:v>
                </c:pt>
                <c:pt idx="110">
                  <c:v>177475986</c:v>
                </c:pt>
                <c:pt idx="111">
                  <c:v>4236057</c:v>
                </c:pt>
                <c:pt idx="112">
                  <c:v>185044286</c:v>
                </c:pt>
                <c:pt idx="113">
                  <c:v>3867535</c:v>
                </c:pt>
                <c:pt idx="114">
                  <c:v>6552518</c:v>
                </c:pt>
                <c:pt idx="115">
                  <c:v>30973148</c:v>
                </c:pt>
                <c:pt idx="116">
                  <c:v>99138690</c:v>
                </c:pt>
                <c:pt idx="117">
                  <c:v>38011735</c:v>
                </c:pt>
                <c:pt idx="118">
                  <c:v>10401062</c:v>
                </c:pt>
                <c:pt idx="119">
                  <c:v>19908979</c:v>
                </c:pt>
                <c:pt idx="120">
                  <c:v>143819569</c:v>
                </c:pt>
                <c:pt idx="121">
                  <c:v>11341544</c:v>
                </c:pt>
                <c:pt idx="122">
                  <c:v>191845</c:v>
                </c:pt>
                <c:pt idx="123">
                  <c:v>30886545</c:v>
                </c:pt>
                <c:pt idx="124">
                  <c:v>14672557</c:v>
                </c:pt>
                <c:pt idx="125">
                  <c:v>7130576</c:v>
                </c:pt>
                <c:pt idx="126">
                  <c:v>91400</c:v>
                </c:pt>
                <c:pt idx="127">
                  <c:v>6315627</c:v>
                </c:pt>
                <c:pt idx="128">
                  <c:v>5469724</c:v>
                </c:pt>
                <c:pt idx="129">
                  <c:v>5418649</c:v>
                </c:pt>
                <c:pt idx="130">
                  <c:v>2061980</c:v>
                </c:pt>
                <c:pt idx="131">
                  <c:v>572171</c:v>
                </c:pt>
                <c:pt idx="132">
                  <c:v>54058647.340388402</c:v>
                </c:pt>
                <c:pt idx="133">
                  <c:v>11911184</c:v>
                </c:pt>
                <c:pt idx="134">
                  <c:v>46480882</c:v>
                </c:pt>
                <c:pt idx="135">
                  <c:v>20771000</c:v>
                </c:pt>
                <c:pt idx="136">
                  <c:v>183645</c:v>
                </c:pt>
                <c:pt idx="137">
                  <c:v>109360</c:v>
                </c:pt>
                <c:pt idx="138">
                  <c:v>39350274</c:v>
                </c:pt>
                <c:pt idx="139">
                  <c:v>538248</c:v>
                </c:pt>
                <c:pt idx="140">
                  <c:v>1269112</c:v>
                </c:pt>
                <c:pt idx="141">
                  <c:v>9696110</c:v>
                </c:pt>
                <c:pt idx="142">
                  <c:v>8295840</c:v>
                </c:pt>
                <c:pt idx="143">
                  <c:v>51822621</c:v>
                </c:pt>
                <c:pt idx="144">
                  <c:v>67725979</c:v>
                </c:pt>
                <c:pt idx="145">
                  <c:v>1212107</c:v>
                </c:pt>
                <c:pt idx="146">
                  <c:v>7115163</c:v>
                </c:pt>
                <c:pt idx="147">
                  <c:v>1354483</c:v>
                </c:pt>
                <c:pt idx="148">
                  <c:v>10996600</c:v>
                </c:pt>
                <c:pt idx="149">
                  <c:v>77523788</c:v>
                </c:pt>
                <c:pt idx="150">
                  <c:v>5307188</c:v>
                </c:pt>
                <c:pt idx="151">
                  <c:v>37782971</c:v>
                </c:pt>
                <c:pt idx="152">
                  <c:v>45362900</c:v>
                </c:pt>
                <c:pt idx="153">
                  <c:v>9086139</c:v>
                </c:pt>
                <c:pt idx="154">
                  <c:v>64613160</c:v>
                </c:pt>
                <c:pt idx="155">
                  <c:v>318907401</c:v>
                </c:pt>
                <c:pt idx="156">
                  <c:v>3419516</c:v>
                </c:pt>
                <c:pt idx="157">
                  <c:v>30757700</c:v>
                </c:pt>
                <c:pt idx="158">
                  <c:v>30693827</c:v>
                </c:pt>
                <c:pt idx="159">
                  <c:v>90728900</c:v>
                </c:pt>
                <c:pt idx="160">
                  <c:v>4294682</c:v>
                </c:pt>
                <c:pt idx="161">
                  <c:v>15721343</c:v>
                </c:pt>
                <c:pt idx="162">
                  <c:v>15245855</c:v>
                </c:pt>
              </c:numCache>
            </c:numRef>
          </c:bubbleSize>
          <c:bubble3D val="0"/>
        </c:ser>
        <c:dLbls>
          <c:showLegendKey val="0"/>
          <c:showVal val="0"/>
          <c:showCatName val="0"/>
          <c:showSerName val="0"/>
          <c:showPercent val="0"/>
          <c:showBubbleSize val="0"/>
        </c:dLbls>
        <c:bubbleScale val="100"/>
        <c:showNegBubbles val="0"/>
        <c:axId val="1044312144"/>
        <c:axId val="1044315952"/>
      </c:bubbleChart>
      <c:valAx>
        <c:axId val="1044312144"/>
        <c:scaling>
          <c:orientation val="minMax"/>
          <c:max val="60000"/>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GDP</a:t>
                </a:r>
                <a:r>
                  <a:rPr lang="en-US" sz="1600" baseline="0"/>
                  <a:t> per capita 2014 </a:t>
                </a:r>
              </a:p>
              <a:p>
                <a:pPr>
                  <a:defRPr sz="1600" b="0" i="0" u="none" strike="noStrike" kern="1200" baseline="0">
                    <a:solidFill>
                      <a:schemeClr val="tx1">
                        <a:lumMod val="65000"/>
                        <a:lumOff val="35000"/>
                      </a:schemeClr>
                    </a:solidFill>
                    <a:latin typeface="+mn-lt"/>
                    <a:ea typeface="+mn-ea"/>
                    <a:cs typeface="+mn-cs"/>
                  </a:defRPr>
                </a:pPr>
                <a:r>
                  <a:rPr lang="en-US" sz="1600" baseline="0"/>
                  <a:t>(constant 2010 US$)</a:t>
                </a:r>
                <a:endParaRPr lang="en-US" sz="1600"/>
              </a:p>
            </c:rich>
          </c:tx>
          <c:overlay val="0"/>
          <c:spPr>
            <a:noFill/>
            <a:ln>
              <a:noFill/>
            </a:ln>
            <a:effectLst/>
          </c:spPr>
        </c:title>
        <c:numFmt formatCode="#\ ##0" sourceLinked="0"/>
        <c:majorTickMark val="none"/>
        <c:minorTickMark val="none"/>
        <c:tickLblPos val="nextTo"/>
        <c:spPr>
          <a:noFill/>
          <a:ln w="9525" cap="flat" cmpd="sng" algn="ctr">
            <a:solidFill>
              <a:schemeClr val="tx1">
                <a:lumMod val="25000"/>
                <a:lumOff val="75000"/>
              </a:schemeClr>
            </a:solidFill>
            <a:round/>
          </a:ln>
          <a:effectLst/>
        </c:spPr>
        <c:txPr>
          <a:bodyPr rot="0" spcFirstLastPara="1" vertOverflow="ellipsis"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de-DE"/>
          </a:p>
        </c:txPr>
        <c:crossAx val="1044315952"/>
        <c:crosses val="autoZero"/>
        <c:crossBetween val="midCat"/>
      </c:valAx>
      <c:valAx>
        <c:axId val="1044315952"/>
        <c:scaling>
          <c:orientation val="minMax"/>
          <c:max val="90"/>
          <c:min val="40"/>
        </c:scaling>
        <c:delete val="0"/>
        <c:axPos val="l"/>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Life</a:t>
                </a:r>
                <a:r>
                  <a:rPr lang="en-US" sz="1600" baseline="0"/>
                  <a:t> Expectancy 2014 in years</a:t>
                </a:r>
                <a:endParaRPr lang="en-US" sz="1600"/>
              </a:p>
            </c:rich>
          </c:tx>
          <c:overlay val="0"/>
          <c:spPr>
            <a:noFill/>
            <a:ln>
              <a:noFill/>
            </a:ln>
            <a:effectLst/>
          </c:sp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e-DE"/>
          </a:p>
        </c:txPr>
        <c:crossAx val="104431214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de-DE"/>
    </a:p>
  </c:txPr>
  <c:externalData r:id="rId1">
    <c:autoUpdate val="0"/>
  </c:externalData>
  <c:userShapes r:id="rId2"/>
</c:chartSpace>
</file>

<file path=ppt/drawings/_rels/vmlDrawing1.v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image" Target="../media/image2.emf"/></Relationships>
</file>

<file path=ppt/drawings/drawing1.xml><?xml version="1.0" encoding="utf-8"?>
<c:userShapes xmlns:c="http://schemas.openxmlformats.org/drawingml/2006/chart">
  <cdr:relSizeAnchor xmlns:cdr="http://schemas.openxmlformats.org/drawingml/2006/chartDrawing">
    <cdr:from>
      <cdr:x>0.81109</cdr:x>
      <cdr:y>0.49888</cdr:y>
    </cdr:from>
    <cdr:to>
      <cdr:x>0.96734</cdr:x>
      <cdr:y>0.60948</cdr:y>
    </cdr:to>
    <cdr:sp macro="" textlink="">
      <cdr:nvSpPr>
        <cdr:cNvPr id="7" name="TextBox 6"/>
        <cdr:cNvSpPr txBox="1"/>
      </cdr:nvSpPr>
      <cdr:spPr>
        <a:xfrm xmlns:a="http://schemas.openxmlformats.org/drawingml/2006/main">
          <a:off x="6847039" y="1991788"/>
          <a:ext cx="1319026" cy="44157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600" dirty="0"/>
            <a:t>Population</a:t>
          </a:r>
        </a:p>
      </cdr:txBody>
    </cdr:sp>
  </cdr:relSizeAnchor>
  <cdr:relSizeAnchor xmlns:cdr="http://schemas.openxmlformats.org/drawingml/2006/chartDrawing">
    <cdr:from>
      <cdr:x>0.81115</cdr:x>
      <cdr:y>0.15838</cdr:y>
    </cdr:from>
    <cdr:to>
      <cdr:x>1</cdr:x>
      <cdr:y>0.26898</cdr:y>
    </cdr:to>
    <cdr:sp macro="" textlink="">
      <cdr:nvSpPr>
        <cdr:cNvPr id="6" name="TextBox 5"/>
        <cdr:cNvSpPr txBox="1"/>
      </cdr:nvSpPr>
      <cdr:spPr>
        <a:xfrm xmlns:a="http://schemas.openxmlformats.org/drawingml/2006/main">
          <a:off x="6680895" y="792534"/>
          <a:ext cx="1555430" cy="55344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600" dirty="0"/>
            <a:t>Food Production</a:t>
          </a:r>
        </a:p>
      </cdr:txBody>
    </cdr:sp>
  </cdr:relSizeAnchor>
  <cdr:relSizeAnchor xmlns:cdr="http://schemas.openxmlformats.org/drawingml/2006/chartDrawing">
    <cdr:from>
      <cdr:x>0.79717</cdr:x>
      <cdr:y>0.33708</cdr:y>
    </cdr:from>
    <cdr:to>
      <cdr:x>0.95342</cdr:x>
      <cdr:y>0.44768</cdr:y>
    </cdr:to>
    <cdr:sp macro="" textlink="">
      <cdr:nvSpPr>
        <cdr:cNvPr id="8" name="TextBox 7"/>
        <cdr:cNvSpPr txBox="1"/>
      </cdr:nvSpPr>
      <cdr:spPr>
        <a:xfrm xmlns:a="http://schemas.openxmlformats.org/drawingml/2006/main">
          <a:off x="6565729" y="1850859"/>
          <a:ext cx="1286926" cy="60729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600" dirty="0"/>
            <a:t>Energy Use</a:t>
          </a:r>
        </a:p>
      </cdr:txBody>
    </cdr:sp>
  </cdr:relSizeAnchor>
  <cdr:relSizeAnchor xmlns:cdr="http://schemas.openxmlformats.org/drawingml/2006/chartDrawing">
    <cdr:from>
      <cdr:x>0.56564</cdr:x>
      <cdr:y>0.01946</cdr:y>
    </cdr:from>
    <cdr:to>
      <cdr:x>1</cdr:x>
      <cdr:y>0.13006</cdr:y>
    </cdr:to>
    <cdr:sp macro="" textlink="">
      <cdr:nvSpPr>
        <cdr:cNvPr id="5" name="TextBox 5"/>
        <cdr:cNvSpPr txBox="1">
          <a:spLocks xmlns:a="http://schemas.openxmlformats.org/drawingml/2006/main" noChangeAspect="1"/>
        </cdr:cNvSpPr>
      </cdr:nvSpPr>
      <cdr:spPr>
        <a:xfrm xmlns:a="http://schemas.openxmlformats.org/drawingml/2006/main">
          <a:off x="4658764" y="97378"/>
          <a:ext cx="3577561" cy="55344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600" dirty="0">
              <a:solidFill>
                <a:schemeClr val="tx1"/>
              </a:solidFill>
            </a:rPr>
            <a:t>Gross</a:t>
          </a:r>
          <a:r>
            <a:rPr lang="en-US" sz="1600" baseline="0" dirty="0">
              <a:solidFill>
                <a:schemeClr val="tx1"/>
              </a:solidFill>
            </a:rPr>
            <a:t> World Product</a:t>
          </a:r>
          <a:endParaRPr lang="en-US" sz="1600" dirty="0">
            <a:solidFill>
              <a:schemeClr val="tx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0.87097</cdr:x>
      <cdr:y>0.22947</cdr:y>
    </cdr:from>
    <cdr:to>
      <cdr:x>1</cdr:x>
      <cdr:y>0.40338</cdr:y>
    </cdr:to>
    <cdr:sp macro="" textlink="">
      <cdr:nvSpPr>
        <cdr:cNvPr id="2" name="TextBox 1"/>
        <cdr:cNvSpPr txBox="1"/>
      </cdr:nvSpPr>
      <cdr:spPr>
        <a:xfrm xmlns:a="http://schemas.openxmlformats.org/drawingml/2006/main">
          <a:off x="6172200" y="12065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0.78803</cdr:x>
      <cdr:y>0.12737</cdr:y>
    </cdr:from>
    <cdr:to>
      <cdr:x>0.95057</cdr:x>
      <cdr:y>0.21872</cdr:y>
    </cdr:to>
    <cdr:sp macro="" textlink="">
      <cdr:nvSpPr>
        <cdr:cNvPr id="3" name="TextBox 3"/>
        <cdr:cNvSpPr txBox="1"/>
      </cdr:nvSpPr>
      <cdr:spPr>
        <a:xfrm xmlns:a="http://schemas.openxmlformats.org/drawingml/2006/main">
          <a:off x="6071013" y="586906"/>
          <a:ext cx="1252208" cy="420940"/>
        </a:xfrm>
        <a:prstGeom xmlns:a="http://schemas.openxmlformats.org/drawingml/2006/main" prst="rect">
          <a:avLst/>
        </a:prstGeom>
        <a:solidFill xmlns:a="http://schemas.openxmlformats.org/drawingml/2006/main">
          <a:schemeClr val="lt1"/>
        </a:solidFill>
        <a:ln xmlns:a="http://schemas.openxmlformats.org/drawingml/2006/main" w="9525" cmpd="sng">
          <a:solidFill>
            <a:srgbClr val="FFFFFF"/>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400" dirty="0"/>
            <a:t>South Korea</a:t>
          </a:r>
        </a:p>
      </cdr:txBody>
    </cdr:sp>
  </cdr:relSizeAnchor>
  <cdr:relSizeAnchor xmlns:cdr="http://schemas.openxmlformats.org/drawingml/2006/chartDrawing">
    <cdr:from>
      <cdr:x>0.77357</cdr:x>
      <cdr:y>0.53035</cdr:y>
    </cdr:from>
    <cdr:to>
      <cdr:x>0.93611</cdr:x>
      <cdr:y>0.6217</cdr:y>
    </cdr:to>
    <cdr:sp macro="" textlink="">
      <cdr:nvSpPr>
        <cdr:cNvPr id="4" name="TextBox 4"/>
        <cdr:cNvSpPr txBox="1"/>
      </cdr:nvSpPr>
      <cdr:spPr>
        <a:xfrm xmlns:a="http://schemas.openxmlformats.org/drawingml/2006/main">
          <a:off x="5959615" y="2443850"/>
          <a:ext cx="1252208" cy="420940"/>
        </a:xfrm>
        <a:prstGeom xmlns:a="http://schemas.openxmlformats.org/drawingml/2006/main" prst="rect">
          <a:avLst/>
        </a:prstGeom>
        <a:solidFill xmlns:a="http://schemas.openxmlformats.org/drawingml/2006/main">
          <a:schemeClr val="lt1"/>
        </a:solidFill>
        <a:ln xmlns:a="http://schemas.openxmlformats.org/drawingml/2006/main" w="9525" cmpd="sng">
          <a:solidFill>
            <a:srgbClr val="FFFFFF"/>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400"/>
            <a:t>Botswana</a:t>
          </a:r>
        </a:p>
      </cdr:txBody>
    </cdr:sp>
  </cdr:relSizeAnchor>
  <cdr:relSizeAnchor xmlns:cdr="http://schemas.openxmlformats.org/drawingml/2006/chartDrawing">
    <cdr:from>
      <cdr:x>0.75598</cdr:x>
      <cdr:y>0.64807</cdr:y>
    </cdr:from>
    <cdr:to>
      <cdr:x>0.91853</cdr:x>
      <cdr:y>0.74004</cdr:y>
    </cdr:to>
    <cdr:sp macro="" textlink="">
      <cdr:nvSpPr>
        <cdr:cNvPr id="6" name="TextBox 5"/>
        <cdr:cNvSpPr txBox="1"/>
      </cdr:nvSpPr>
      <cdr:spPr>
        <a:xfrm xmlns:a="http://schemas.openxmlformats.org/drawingml/2006/main">
          <a:off x="5824071" y="2986303"/>
          <a:ext cx="1252285" cy="423798"/>
        </a:xfrm>
        <a:prstGeom xmlns:a="http://schemas.openxmlformats.org/drawingml/2006/main" prst="rect">
          <a:avLst/>
        </a:prstGeom>
        <a:solidFill xmlns:a="http://schemas.openxmlformats.org/drawingml/2006/main">
          <a:schemeClr val="lt1"/>
        </a:solidFill>
        <a:ln xmlns:a="http://schemas.openxmlformats.org/drawingml/2006/main" w="9525" cmpd="sng">
          <a:solidFill>
            <a:srgbClr val="FFFFFF"/>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400"/>
            <a:t>China</a:t>
          </a:r>
        </a:p>
      </cdr:txBody>
    </cdr:sp>
  </cdr:relSizeAnchor>
  <cdr:relSizeAnchor xmlns:cdr="http://schemas.openxmlformats.org/drawingml/2006/chartDrawing">
    <cdr:from>
      <cdr:x>0.75598</cdr:x>
      <cdr:y>0.78066</cdr:y>
    </cdr:from>
    <cdr:to>
      <cdr:x>0.91853</cdr:x>
      <cdr:y>0.87263</cdr:y>
    </cdr:to>
    <cdr:sp macro="" textlink="">
      <cdr:nvSpPr>
        <cdr:cNvPr id="7" name="TextBox 6"/>
        <cdr:cNvSpPr txBox="1"/>
      </cdr:nvSpPr>
      <cdr:spPr>
        <a:xfrm xmlns:a="http://schemas.openxmlformats.org/drawingml/2006/main">
          <a:off x="5824071" y="3597292"/>
          <a:ext cx="1252285" cy="423797"/>
        </a:xfrm>
        <a:prstGeom xmlns:a="http://schemas.openxmlformats.org/drawingml/2006/main" prst="rect">
          <a:avLst/>
        </a:prstGeom>
        <a:solidFill xmlns:a="http://schemas.openxmlformats.org/drawingml/2006/main">
          <a:schemeClr val="lt1"/>
        </a:solidFill>
        <a:ln xmlns:a="http://schemas.openxmlformats.org/drawingml/2006/main" w="9525" cmpd="sng">
          <a:solidFill>
            <a:srgbClr val="FFFFFF"/>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400" dirty="0"/>
            <a:t>India</a:t>
          </a:r>
        </a:p>
      </cdr:txBody>
    </cdr:sp>
  </cdr:relSizeAnchor>
</c:userShapes>
</file>

<file path=ppt/drawings/drawing3.xml><?xml version="1.0" encoding="utf-8"?>
<c:userShapes xmlns:c="http://schemas.openxmlformats.org/drawingml/2006/chart">
  <cdr:relSizeAnchor xmlns:cdr="http://schemas.openxmlformats.org/drawingml/2006/chartDrawing">
    <cdr:from>
      <cdr:x>0.87097</cdr:x>
      <cdr:y>0.22947</cdr:y>
    </cdr:from>
    <cdr:to>
      <cdr:x>1</cdr:x>
      <cdr:y>0.40338</cdr:y>
    </cdr:to>
    <cdr:sp macro="" textlink="">
      <cdr:nvSpPr>
        <cdr:cNvPr id="2" name="TextBox 1"/>
        <cdr:cNvSpPr txBox="1"/>
      </cdr:nvSpPr>
      <cdr:spPr>
        <a:xfrm xmlns:a="http://schemas.openxmlformats.org/drawingml/2006/main">
          <a:off x="6172200" y="12065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userShapes>
</file>

<file path=ppt/drawings/drawing4.xml><?xml version="1.0" encoding="utf-8"?>
<c:userShapes xmlns:c="http://schemas.openxmlformats.org/drawingml/2006/chart">
  <cdr:relSizeAnchor xmlns:cdr="http://schemas.openxmlformats.org/drawingml/2006/chartDrawing">
    <cdr:from>
      <cdr:x>0.34492</cdr:x>
      <cdr:y>0.13986</cdr:y>
    </cdr:from>
    <cdr:to>
      <cdr:x>0.43403</cdr:x>
      <cdr:y>0.19783</cdr:y>
    </cdr:to>
    <cdr:sp macro="" textlink="">
      <cdr:nvSpPr>
        <cdr:cNvPr id="2" name="TextBox 1"/>
        <cdr:cNvSpPr txBox="1"/>
      </cdr:nvSpPr>
      <cdr:spPr>
        <a:xfrm xmlns:a="http://schemas.openxmlformats.org/drawingml/2006/main">
          <a:off x="2676461" y="577484"/>
          <a:ext cx="691467" cy="23935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smtClean="0"/>
            <a:t>China</a:t>
          </a:r>
          <a:endParaRPr lang="en-US" sz="1100" dirty="0"/>
        </a:p>
      </cdr:txBody>
    </cdr:sp>
  </cdr:relSizeAnchor>
  <cdr:relSizeAnchor xmlns:cdr="http://schemas.openxmlformats.org/drawingml/2006/chartDrawing">
    <cdr:from>
      <cdr:x>0.29662</cdr:x>
      <cdr:y>0.32308</cdr:y>
    </cdr:from>
    <cdr:to>
      <cdr:x>0.38573</cdr:x>
      <cdr:y>0.38105</cdr:y>
    </cdr:to>
    <cdr:sp macro="" textlink="">
      <cdr:nvSpPr>
        <cdr:cNvPr id="3" name="TextBox 2"/>
        <cdr:cNvSpPr txBox="1"/>
      </cdr:nvSpPr>
      <cdr:spPr>
        <a:xfrm xmlns:a="http://schemas.openxmlformats.org/drawingml/2006/main">
          <a:off x="2301703" y="1333957"/>
          <a:ext cx="691467" cy="23935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dirty="0" smtClean="0"/>
            <a:t>India</a:t>
          </a:r>
          <a:endParaRPr lang="en-US" sz="1100" dirty="0"/>
        </a:p>
      </cdr:txBody>
    </cdr:sp>
  </cdr:relSizeAnchor>
  <cdr:relSizeAnchor xmlns:cdr="http://schemas.openxmlformats.org/drawingml/2006/chartDrawing">
    <cdr:from>
      <cdr:x>0.54375</cdr:x>
      <cdr:y>0.32649</cdr:y>
    </cdr:from>
    <cdr:to>
      <cdr:x>0.63286</cdr:x>
      <cdr:y>0.38446</cdr:y>
    </cdr:to>
    <cdr:sp macro="" textlink="">
      <cdr:nvSpPr>
        <cdr:cNvPr id="4" name="TextBox 3"/>
        <cdr:cNvSpPr txBox="1"/>
      </cdr:nvSpPr>
      <cdr:spPr>
        <a:xfrm xmlns:a="http://schemas.openxmlformats.org/drawingml/2006/main">
          <a:off x="4219301" y="1348068"/>
          <a:ext cx="691467" cy="23935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dirty="0" smtClean="0"/>
            <a:t>South Korea</a:t>
          </a:r>
          <a:endParaRPr lang="en-US" sz="1100" dirty="0"/>
        </a:p>
      </cdr:txBody>
    </cdr:sp>
  </cdr:relSizeAnchor>
  <cdr:relSizeAnchor xmlns:cdr="http://schemas.openxmlformats.org/drawingml/2006/chartDrawing">
    <cdr:from>
      <cdr:x>0.87714</cdr:x>
      <cdr:y>0.41332</cdr:y>
    </cdr:from>
    <cdr:to>
      <cdr:x>0.96625</cdr:x>
      <cdr:y>0.47129</cdr:y>
    </cdr:to>
    <cdr:sp macro="" textlink="">
      <cdr:nvSpPr>
        <cdr:cNvPr id="5" name="TextBox 4"/>
        <cdr:cNvSpPr txBox="1"/>
      </cdr:nvSpPr>
      <cdr:spPr>
        <a:xfrm xmlns:a="http://schemas.openxmlformats.org/drawingml/2006/main">
          <a:off x="6806365" y="1706581"/>
          <a:ext cx="691467" cy="23935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dirty="0" smtClean="0"/>
            <a:t>United States</a:t>
          </a:r>
          <a:endParaRPr lang="en-US" sz="1100" dirty="0"/>
        </a:p>
      </cdr:txBody>
    </cdr:sp>
  </cdr:relSizeAnchor>
  <cdr:relSizeAnchor xmlns:cdr="http://schemas.openxmlformats.org/drawingml/2006/chartDrawing">
    <cdr:from>
      <cdr:x>0.20691</cdr:x>
      <cdr:y>0.82786</cdr:y>
    </cdr:from>
    <cdr:to>
      <cdr:x>0.29602</cdr:x>
      <cdr:y>0.88583</cdr:y>
    </cdr:to>
    <cdr:sp macro="" textlink="">
      <cdr:nvSpPr>
        <cdr:cNvPr id="6" name="TextBox 5"/>
        <cdr:cNvSpPr txBox="1"/>
      </cdr:nvSpPr>
      <cdr:spPr>
        <a:xfrm xmlns:a="http://schemas.openxmlformats.org/drawingml/2006/main">
          <a:off x="1605552" y="3418156"/>
          <a:ext cx="691467" cy="23935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dirty="0" smtClean="0"/>
            <a:t>South</a:t>
          </a:r>
          <a:r>
            <a:rPr lang="en-US" sz="1100" baseline="0" dirty="0" smtClean="0"/>
            <a:t> Sudan</a:t>
          </a:r>
          <a:endParaRPr lang="en-US" sz="1100" dirty="0"/>
        </a:p>
      </cdr:txBody>
    </cdr:sp>
  </cdr:relSizeAnchor>
  <cdr:relSizeAnchor xmlns:cdr="http://schemas.openxmlformats.org/drawingml/2006/chartDrawing">
    <cdr:from>
      <cdr:x>0.23863</cdr:x>
      <cdr:y>0.7178</cdr:y>
    </cdr:from>
    <cdr:to>
      <cdr:x>0.32774</cdr:x>
      <cdr:y>0.77577</cdr:y>
    </cdr:to>
    <cdr:sp macro="" textlink="">
      <cdr:nvSpPr>
        <cdr:cNvPr id="7" name="TextBox 6"/>
        <cdr:cNvSpPr txBox="1"/>
      </cdr:nvSpPr>
      <cdr:spPr>
        <a:xfrm xmlns:a="http://schemas.openxmlformats.org/drawingml/2006/main">
          <a:off x="1851705" y="2963752"/>
          <a:ext cx="691467" cy="23935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dirty="0" smtClean="0"/>
            <a:t>Ukraine</a:t>
          </a:r>
          <a:endParaRPr lang="en-US" sz="1100" dirty="0"/>
        </a:p>
      </cdr:txBody>
    </cdr:sp>
  </cdr:relSizeAnchor>
  <cdr:relSizeAnchor xmlns:cdr="http://schemas.openxmlformats.org/drawingml/2006/chartDrawing">
    <cdr:from>
      <cdr:x>0.18185</cdr:x>
      <cdr:y>0.81681</cdr:y>
    </cdr:from>
    <cdr:to>
      <cdr:x>0.20408</cdr:x>
      <cdr:y>0.83976</cdr:y>
    </cdr:to>
    <cdr:cxnSp macro="">
      <cdr:nvCxnSpPr>
        <cdr:cNvPr id="14" name="Straight Connector 13"/>
        <cdr:cNvCxnSpPr/>
      </cdr:nvCxnSpPr>
      <cdr:spPr>
        <a:xfrm xmlns:a="http://schemas.openxmlformats.org/drawingml/2006/main">
          <a:off x="1411112" y="3372556"/>
          <a:ext cx="172483" cy="94740"/>
        </a:xfrm>
        <a:prstGeom xmlns:a="http://schemas.openxmlformats.org/drawingml/2006/main" prst="line">
          <a:avLst/>
        </a:prstGeom>
        <a:ln xmlns:a="http://schemas.openxmlformats.org/drawingml/2006/main">
          <a:solidFill>
            <a:schemeClr val="tx1"/>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0.50778</cdr:x>
      <cdr:y>0.36574</cdr:y>
    </cdr:from>
    <cdr:to>
      <cdr:x>0.54738</cdr:x>
      <cdr:y>0.38023</cdr:y>
    </cdr:to>
    <cdr:cxnSp macro="">
      <cdr:nvCxnSpPr>
        <cdr:cNvPr id="17" name="Straight Connector 16"/>
        <cdr:cNvCxnSpPr/>
      </cdr:nvCxnSpPr>
      <cdr:spPr>
        <a:xfrm xmlns:a="http://schemas.openxmlformats.org/drawingml/2006/main" flipV="1">
          <a:off x="3940239" y="1510099"/>
          <a:ext cx="307284" cy="59828"/>
        </a:xfrm>
        <a:prstGeom xmlns:a="http://schemas.openxmlformats.org/drawingml/2006/main" prst="line">
          <a:avLst/>
        </a:prstGeom>
        <a:ln xmlns:a="http://schemas.openxmlformats.org/drawingml/2006/main">
          <a:solidFill>
            <a:schemeClr val="tx1"/>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0.21519</cdr:x>
      <cdr:y>0.70919</cdr:y>
    </cdr:from>
    <cdr:to>
      <cdr:x>0.24368</cdr:x>
      <cdr:y>0.73821</cdr:y>
    </cdr:to>
    <cdr:cxnSp macro="">
      <cdr:nvCxnSpPr>
        <cdr:cNvPr id="18" name="Straight Connector 17"/>
        <cdr:cNvCxnSpPr/>
      </cdr:nvCxnSpPr>
      <cdr:spPr>
        <a:xfrm xmlns:a="http://schemas.openxmlformats.org/drawingml/2006/main">
          <a:off x="1669842" y="2928185"/>
          <a:ext cx="221048" cy="119815"/>
        </a:xfrm>
        <a:prstGeom xmlns:a="http://schemas.openxmlformats.org/drawingml/2006/main" prst="line">
          <a:avLst/>
        </a:prstGeom>
        <a:ln xmlns:a="http://schemas.openxmlformats.org/drawingml/2006/main">
          <a:solidFill>
            <a:schemeClr val="tx1"/>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0.25177</cdr:x>
      <cdr:y>0.36997</cdr:y>
    </cdr:from>
    <cdr:to>
      <cdr:x>0.30127</cdr:x>
      <cdr:y>0.38446</cdr:y>
    </cdr:to>
    <cdr:cxnSp macro="">
      <cdr:nvCxnSpPr>
        <cdr:cNvPr id="20" name="Straight Connector 19"/>
        <cdr:cNvCxnSpPr/>
      </cdr:nvCxnSpPr>
      <cdr:spPr>
        <a:xfrm xmlns:a="http://schemas.openxmlformats.org/drawingml/2006/main" flipV="1">
          <a:off x="1953666" y="1527593"/>
          <a:ext cx="384105" cy="59828"/>
        </a:xfrm>
        <a:prstGeom xmlns:a="http://schemas.openxmlformats.org/drawingml/2006/main" prst="line">
          <a:avLst/>
        </a:prstGeom>
        <a:ln xmlns:a="http://schemas.openxmlformats.org/drawingml/2006/main">
          <a:solidFill>
            <a:schemeClr val="tx1"/>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0.30007</cdr:x>
      <cdr:y>0.17569</cdr:y>
    </cdr:from>
    <cdr:to>
      <cdr:x>0.34957</cdr:x>
      <cdr:y>0.19018</cdr:y>
    </cdr:to>
    <cdr:cxnSp macro="">
      <cdr:nvCxnSpPr>
        <cdr:cNvPr id="21" name="Straight Connector 20"/>
        <cdr:cNvCxnSpPr/>
      </cdr:nvCxnSpPr>
      <cdr:spPr>
        <a:xfrm xmlns:a="http://schemas.openxmlformats.org/drawingml/2006/main" flipV="1">
          <a:off x="2328423" y="725403"/>
          <a:ext cx="384106" cy="59828"/>
        </a:xfrm>
        <a:prstGeom xmlns:a="http://schemas.openxmlformats.org/drawingml/2006/main" prst="line">
          <a:avLst/>
        </a:prstGeom>
        <a:ln xmlns:a="http://schemas.openxmlformats.org/drawingml/2006/main">
          <a:solidFill>
            <a:schemeClr val="tx1"/>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0.86563</cdr:x>
      <cdr:y>0.45796</cdr:y>
    </cdr:from>
    <cdr:to>
      <cdr:x>0.88562</cdr:x>
      <cdr:y>0.4892</cdr:y>
    </cdr:to>
    <cdr:cxnSp macro="">
      <cdr:nvCxnSpPr>
        <cdr:cNvPr id="22" name="Straight Connector 21"/>
        <cdr:cNvCxnSpPr/>
      </cdr:nvCxnSpPr>
      <cdr:spPr>
        <a:xfrm xmlns:a="http://schemas.openxmlformats.org/drawingml/2006/main" flipV="1">
          <a:off x="6717012" y="1890890"/>
          <a:ext cx="155099" cy="128986"/>
        </a:xfrm>
        <a:prstGeom xmlns:a="http://schemas.openxmlformats.org/drawingml/2006/main" prst="line">
          <a:avLst/>
        </a:prstGeom>
        <a:ln xmlns:a="http://schemas.openxmlformats.org/drawingml/2006/main">
          <a:solidFill>
            <a:schemeClr val="tx1"/>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0.77907</cdr:x>
      <cdr:y>0.65653</cdr:y>
    </cdr:from>
    <cdr:to>
      <cdr:x>0.86818</cdr:x>
      <cdr:y>0.7145</cdr:y>
    </cdr:to>
    <cdr:sp macro="" textlink="">
      <cdr:nvSpPr>
        <cdr:cNvPr id="15" name="TextBox 3"/>
        <cdr:cNvSpPr txBox="1"/>
      </cdr:nvSpPr>
      <cdr:spPr>
        <a:xfrm xmlns:a="http://schemas.openxmlformats.org/drawingml/2006/main">
          <a:off x="5896954" y="2710745"/>
          <a:ext cx="674491" cy="23935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dirty="0" smtClean="0"/>
            <a:t>Germany</a:t>
          </a:r>
          <a:endParaRPr lang="en-US" sz="1100" dirty="0"/>
        </a:p>
      </cdr:txBody>
    </cdr:sp>
  </cdr:relSizeAnchor>
  <cdr:relSizeAnchor xmlns:cdr="http://schemas.openxmlformats.org/drawingml/2006/chartDrawing">
    <cdr:from>
      <cdr:x>0.77088</cdr:x>
      <cdr:y>0.59296</cdr:y>
    </cdr:from>
    <cdr:to>
      <cdr:x>0.7827</cdr:x>
      <cdr:y>0.69578</cdr:y>
    </cdr:to>
    <cdr:cxnSp macro="">
      <cdr:nvCxnSpPr>
        <cdr:cNvPr id="16" name="Straight Connector 16"/>
        <cdr:cNvCxnSpPr/>
      </cdr:nvCxnSpPr>
      <cdr:spPr>
        <a:xfrm xmlns:a="http://schemas.openxmlformats.org/drawingml/2006/main">
          <a:off x="5834944" y="2448278"/>
          <a:ext cx="89486" cy="424527"/>
        </a:xfrm>
        <a:prstGeom xmlns:a="http://schemas.openxmlformats.org/drawingml/2006/main" prst="line">
          <a:avLst/>
        </a:prstGeom>
        <a:ln xmlns:a="http://schemas.openxmlformats.org/drawingml/2006/main">
          <a:solidFill>
            <a:schemeClr val="tx1"/>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0.70077</cdr:x>
      <cdr:y>0.42071</cdr:y>
    </cdr:from>
    <cdr:to>
      <cdr:x>0.78988</cdr:x>
      <cdr:y>0.47868</cdr:y>
    </cdr:to>
    <cdr:sp macro="" textlink="">
      <cdr:nvSpPr>
        <cdr:cNvPr id="19" name="TextBox 3"/>
        <cdr:cNvSpPr txBox="1"/>
      </cdr:nvSpPr>
      <cdr:spPr>
        <a:xfrm xmlns:a="http://schemas.openxmlformats.org/drawingml/2006/main">
          <a:off x="5304287" y="1737078"/>
          <a:ext cx="674491" cy="23935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dirty="0" smtClean="0"/>
            <a:t>United</a:t>
          </a:r>
          <a:r>
            <a:rPr lang="en-US" sz="1100" baseline="0" dirty="0" smtClean="0"/>
            <a:t> Kingdom</a:t>
          </a:r>
          <a:endParaRPr lang="en-US" sz="1100" dirty="0"/>
        </a:p>
      </cdr:txBody>
    </cdr:sp>
  </cdr:relSizeAnchor>
  <cdr:relSizeAnchor xmlns:cdr="http://schemas.openxmlformats.org/drawingml/2006/chartDrawing">
    <cdr:from>
      <cdr:x>0.70936</cdr:x>
      <cdr:y>0.47505</cdr:y>
    </cdr:from>
    <cdr:to>
      <cdr:x>0.71961</cdr:x>
      <cdr:y>0.51435</cdr:y>
    </cdr:to>
    <cdr:cxnSp macro="">
      <cdr:nvCxnSpPr>
        <cdr:cNvPr id="23" name="Straight Connector 16"/>
        <cdr:cNvCxnSpPr/>
      </cdr:nvCxnSpPr>
      <cdr:spPr>
        <a:xfrm xmlns:a="http://schemas.openxmlformats.org/drawingml/2006/main" flipV="1">
          <a:off x="5369278" y="1961444"/>
          <a:ext cx="77611" cy="162278"/>
        </a:xfrm>
        <a:prstGeom xmlns:a="http://schemas.openxmlformats.org/drawingml/2006/main" prst="line">
          <a:avLst/>
        </a:prstGeom>
        <a:ln xmlns:a="http://schemas.openxmlformats.org/drawingml/2006/main">
          <a:solidFill>
            <a:schemeClr val="tx1"/>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5.xml><?xml version="1.0" encoding="utf-8"?>
<c:userShapes xmlns:c="http://schemas.openxmlformats.org/drawingml/2006/chart">
  <cdr:relSizeAnchor xmlns:cdr="http://schemas.openxmlformats.org/drawingml/2006/chartDrawing">
    <cdr:from>
      <cdr:x>0.34455</cdr:x>
      <cdr:y>0.09475</cdr:y>
    </cdr:from>
    <cdr:to>
      <cdr:x>0.43366</cdr:x>
      <cdr:y>0.15272</cdr:y>
    </cdr:to>
    <cdr:sp macro="" textlink="">
      <cdr:nvSpPr>
        <cdr:cNvPr id="2" name="TextBox 1"/>
        <cdr:cNvSpPr txBox="1"/>
      </cdr:nvSpPr>
      <cdr:spPr>
        <a:xfrm xmlns:a="http://schemas.openxmlformats.org/drawingml/2006/main">
          <a:off x="2673632" y="391232"/>
          <a:ext cx="691467" cy="23935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smtClean="0"/>
            <a:t>China</a:t>
          </a:r>
          <a:endParaRPr lang="en-US" sz="1100" dirty="0"/>
        </a:p>
      </cdr:txBody>
    </cdr:sp>
  </cdr:relSizeAnchor>
  <cdr:relSizeAnchor xmlns:cdr="http://schemas.openxmlformats.org/drawingml/2006/chartDrawing">
    <cdr:from>
      <cdr:x>0.28626</cdr:x>
      <cdr:y>0.43552</cdr:y>
    </cdr:from>
    <cdr:to>
      <cdr:x>0.37537</cdr:x>
      <cdr:y>0.49349</cdr:y>
    </cdr:to>
    <cdr:sp macro="" textlink="">
      <cdr:nvSpPr>
        <cdr:cNvPr id="3" name="TextBox 2"/>
        <cdr:cNvSpPr txBox="1"/>
      </cdr:nvSpPr>
      <cdr:spPr>
        <a:xfrm xmlns:a="http://schemas.openxmlformats.org/drawingml/2006/main">
          <a:off x="2221267" y="1798232"/>
          <a:ext cx="691467" cy="23935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dirty="0" smtClean="0"/>
            <a:t>India</a:t>
          </a:r>
          <a:endParaRPr lang="en-US" sz="1100" dirty="0"/>
        </a:p>
      </cdr:txBody>
    </cdr:sp>
  </cdr:relSizeAnchor>
  <cdr:relSizeAnchor xmlns:cdr="http://schemas.openxmlformats.org/drawingml/2006/chartDrawing">
    <cdr:from>
      <cdr:x>0.80852</cdr:x>
      <cdr:y>0.0442</cdr:y>
    </cdr:from>
    <cdr:to>
      <cdr:x>0.89763</cdr:x>
      <cdr:y>0.10217</cdr:y>
    </cdr:to>
    <cdr:sp macro="" textlink="">
      <cdr:nvSpPr>
        <cdr:cNvPr id="4" name="TextBox 3"/>
        <cdr:cNvSpPr txBox="1"/>
      </cdr:nvSpPr>
      <cdr:spPr>
        <a:xfrm xmlns:a="http://schemas.openxmlformats.org/drawingml/2006/main">
          <a:off x="6273867" y="182490"/>
          <a:ext cx="691466" cy="23935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dirty="0" smtClean="0"/>
            <a:t>Japan</a:t>
          </a:r>
          <a:endParaRPr lang="en-US" sz="1100" dirty="0"/>
        </a:p>
      </cdr:txBody>
    </cdr:sp>
  </cdr:relSizeAnchor>
  <cdr:relSizeAnchor xmlns:cdr="http://schemas.openxmlformats.org/drawingml/2006/chartDrawing">
    <cdr:from>
      <cdr:x>0.85586</cdr:x>
      <cdr:y>0.26568</cdr:y>
    </cdr:from>
    <cdr:to>
      <cdr:x>0.94497</cdr:x>
      <cdr:y>0.32365</cdr:y>
    </cdr:to>
    <cdr:sp macro="" textlink="">
      <cdr:nvSpPr>
        <cdr:cNvPr id="5" name="TextBox 4"/>
        <cdr:cNvSpPr txBox="1"/>
      </cdr:nvSpPr>
      <cdr:spPr>
        <a:xfrm xmlns:a="http://schemas.openxmlformats.org/drawingml/2006/main">
          <a:off x="6641243" y="1096961"/>
          <a:ext cx="691467" cy="23935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dirty="0" smtClean="0"/>
            <a:t>United States</a:t>
          </a:r>
          <a:endParaRPr lang="en-US" sz="1100" dirty="0"/>
        </a:p>
      </cdr:txBody>
    </cdr:sp>
  </cdr:relSizeAnchor>
  <cdr:relSizeAnchor xmlns:cdr="http://schemas.openxmlformats.org/drawingml/2006/chartDrawing">
    <cdr:from>
      <cdr:x>0.26118</cdr:x>
      <cdr:y>0.62758</cdr:y>
    </cdr:from>
    <cdr:to>
      <cdr:x>0.35029</cdr:x>
      <cdr:y>0.68555</cdr:y>
    </cdr:to>
    <cdr:sp macro="" textlink="">
      <cdr:nvSpPr>
        <cdr:cNvPr id="7" name="TextBox 6"/>
        <cdr:cNvSpPr txBox="1"/>
      </cdr:nvSpPr>
      <cdr:spPr>
        <a:xfrm xmlns:a="http://schemas.openxmlformats.org/drawingml/2006/main">
          <a:off x="2026653" y="2591211"/>
          <a:ext cx="691467" cy="23935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dirty="0" smtClean="0"/>
            <a:t>Nigeria</a:t>
          </a:r>
          <a:endParaRPr lang="en-US" sz="1100" dirty="0"/>
        </a:p>
      </cdr:txBody>
    </cdr:sp>
  </cdr:relSizeAnchor>
  <cdr:relSizeAnchor xmlns:cdr="http://schemas.openxmlformats.org/drawingml/2006/chartDrawing">
    <cdr:from>
      <cdr:x>0.77293</cdr:x>
      <cdr:y>0.08651</cdr:y>
    </cdr:from>
    <cdr:to>
      <cdr:x>0.81253</cdr:x>
      <cdr:y>0.101</cdr:y>
    </cdr:to>
    <cdr:cxnSp macro="">
      <cdr:nvCxnSpPr>
        <cdr:cNvPr id="17" name="Straight Connector 16"/>
        <cdr:cNvCxnSpPr/>
      </cdr:nvCxnSpPr>
      <cdr:spPr>
        <a:xfrm xmlns:a="http://schemas.openxmlformats.org/drawingml/2006/main" flipV="1">
          <a:off x="5997673" y="357208"/>
          <a:ext cx="307284" cy="59828"/>
        </a:xfrm>
        <a:prstGeom xmlns:a="http://schemas.openxmlformats.org/drawingml/2006/main" prst="line">
          <a:avLst/>
        </a:prstGeom>
        <a:ln xmlns:a="http://schemas.openxmlformats.org/drawingml/2006/main">
          <a:solidFill>
            <a:schemeClr val="tx1"/>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0.23447</cdr:x>
      <cdr:y>0.61657</cdr:y>
    </cdr:from>
    <cdr:to>
      <cdr:x>0.26295</cdr:x>
      <cdr:y>0.64559</cdr:y>
    </cdr:to>
    <cdr:cxnSp macro="">
      <cdr:nvCxnSpPr>
        <cdr:cNvPr id="18" name="Straight Connector 17"/>
        <cdr:cNvCxnSpPr/>
      </cdr:nvCxnSpPr>
      <cdr:spPr>
        <a:xfrm xmlns:a="http://schemas.openxmlformats.org/drawingml/2006/main">
          <a:off x="1819443" y="2545762"/>
          <a:ext cx="220997" cy="119821"/>
        </a:xfrm>
        <a:prstGeom xmlns:a="http://schemas.openxmlformats.org/drawingml/2006/main" prst="line">
          <a:avLst/>
        </a:prstGeom>
        <a:ln xmlns:a="http://schemas.openxmlformats.org/drawingml/2006/main">
          <a:solidFill>
            <a:schemeClr val="tx1"/>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0.25432</cdr:x>
      <cdr:y>0.43436</cdr:y>
    </cdr:from>
    <cdr:to>
      <cdr:x>0.29133</cdr:x>
      <cdr:y>0.46753</cdr:y>
    </cdr:to>
    <cdr:cxnSp macro="">
      <cdr:nvCxnSpPr>
        <cdr:cNvPr id="20" name="Straight Connector 19"/>
        <cdr:cNvCxnSpPr/>
      </cdr:nvCxnSpPr>
      <cdr:spPr>
        <a:xfrm xmlns:a="http://schemas.openxmlformats.org/drawingml/2006/main">
          <a:off x="1973422" y="1793443"/>
          <a:ext cx="287178" cy="136957"/>
        </a:xfrm>
        <a:prstGeom xmlns:a="http://schemas.openxmlformats.org/drawingml/2006/main" prst="line">
          <a:avLst/>
        </a:prstGeom>
        <a:ln xmlns:a="http://schemas.openxmlformats.org/drawingml/2006/main">
          <a:solidFill>
            <a:schemeClr val="tx1"/>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0.29952</cdr:x>
      <cdr:y>0.13638</cdr:y>
    </cdr:from>
    <cdr:to>
      <cdr:x>0.34902</cdr:x>
      <cdr:y>0.15087</cdr:y>
    </cdr:to>
    <cdr:cxnSp macro="">
      <cdr:nvCxnSpPr>
        <cdr:cNvPr id="21" name="Straight Connector 20"/>
        <cdr:cNvCxnSpPr/>
      </cdr:nvCxnSpPr>
      <cdr:spPr>
        <a:xfrm xmlns:a="http://schemas.openxmlformats.org/drawingml/2006/main" flipV="1">
          <a:off x="2324186" y="563109"/>
          <a:ext cx="384106" cy="59828"/>
        </a:xfrm>
        <a:prstGeom xmlns:a="http://schemas.openxmlformats.org/drawingml/2006/main" prst="line">
          <a:avLst/>
        </a:prstGeom>
        <a:ln xmlns:a="http://schemas.openxmlformats.org/drawingml/2006/main">
          <a:solidFill>
            <a:schemeClr val="tx1"/>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0.86579</cdr:x>
      <cdr:y>0.24915</cdr:y>
    </cdr:from>
    <cdr:to>
      <cdr:x>0.88235</cdr:x>
      <cdr:y>0.26726</cdr:y>
    </cdr:to>
    <cdr:cxnSp macro="">
      <cdr:nvCxnSpPr>
        <cdr:cNvPr id="22" name="Straight Connector 21"/>
        <cdr:cNvCxnSpPr/>
      </cdr:nvCxnSpPr>
      <cdr:spPr>
        <a:xfrm xmlns:a="http://schemas.openxmlformats.org/drawingml/2006/main">
          <a:off x="6718300" y="1028700"/>
          <a:ext cx="128446" cy="74777"/>
        </a:xfrm>
        <a:prstGeom xmlns:a="http://schemas.openxmlformats.org/drawingml/2006/main" prst="line">
          <a:avLst/>
        </a:prstGeom>
        <a:ln xmlns:a="http://schemas.openxmlformats.org/drawingml/2006/main">
          <a:solidFill>
            <a:schemeClr val="tx1"/>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0.29787</cdr:x>
      <cdr:y>0.54443</cdr:y>
    </cdr:from>
    <cdr:to>
      <cdr:x>0.32635</cdr:x>
      <cdr:y>0.57345</cdr:y>
    </cdr:to>
    <cdr:cxnSp macro="">
      <cdr:nvCxnSpPr>
        <cdr:cNvPr id="16" name="Straight Connector 15"/>
        <cdr:cNvCxnSpPr/>
      </cdr:nvCxnSpPr>
      <cdr:spPr>
        <a:xfrm xmlns:a="http://schemas.openxmlformats.org/drawingml/2006/main">
          <a:off x="2311400" y="2247900"/>
          <a:ext cx="220997" cy="119821"/>
        </a:xfrm>
        <a:prstGeom xmlns:a="http://schemas.openxmlformats.org/drawingml/2006/main" prst="line">
          <a:avLst/>
        </a:prstGeom>
        <a:ln xmlns:a="http://schemas.openxmlformats.org/drawingml/2006/main">
          <a:solidFill>
            <a:schemeClr val="tx1"/>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0.32242</cdr:x>
      <cdr:y>0.56596</cdr:y>
    </cdr:from>
    <cdr:to>
      <cdr:x>0.41153</cdr:x>
      <cdr:y>0.62393</cdr:y>
    </cdr:to>
    <cdr:sp macro="" textlink="">
      <cdr:nvSpPr>
        <cdr:cNvPr id="19" name="TextBox 18"/>
        <cdr:cNvSpPr txBox="1"/>
      </cdr:nvSpPr>
      <cdr:spPr>
        <a:xfrm xmlns:a="http://schemas.openxmlformats.org/drawingml/2006/main">
          <a:off x="2501900" y="2336800"/>
          <a:ext cx="691467" cy="23935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dirty="0" smtClean="0"/>
            <a:t>South</a:t>
          </a:r>
          <a:r>
            <a:rPr lang="en-US" sz="1100" baseline="0" dirty="0" smtClean="0"/>
            <a:t> Africa</a:t>
          </a:r>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56F8A78-BCE0-7E4C-B0AF-01D3A4233D14}" type="datetimeFigureOut">
              <a:rPr lang="de-DE" smtClean="0"/>
              <a:t>20.08.2017</a:t>
            </a:fld>
            <a:endParaRPr lang="en-US"/>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B43A0E2-EC7F-3548-96BC-A373DCC07C88}" type="slidenum">
              <a:rPr lang="en-US" smtClean="0"/>
              <a:t>‹Nr.›</a:t>
            </a:fld>
            <a:endParaRPr lang="en-US"/>
          </a:p>
        </p:txBody>
      </p:sp>
    </p:spTree>
    <p:extLst>
      <p:ext uri="{BB962C8B-B14F-4D97-AF65-F5344CB8AC3E}">
        <p14:creationId xmlns:p14="http://schemas.microsoft.com/office/powerpoint/2010/main" val="228730474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C405B5-CF19-BB49-A0EF-549509453E94}" type="datetimeFigureOut">
              <a:rPr lang="de-DE" smtClean="0"/>
              <a:t>20.08.2017</a:t>
            </a:fld>
            <a:endParaRPr lang="en-US"/>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AACEDE-CA0A-3444-97FA-1C70B7D428BA}" type="slidenum">
              <a:rPr lang="en-US" smtClean="0"/>
              <a:t>‹Nr.›</a:t>
            </a:fld>
            <a:endParaRPr lang="en-US"/>
          </a:p>
        </p:txBody>
      </p:sp>
    </p:spTree>
    <p:extLst>
      <p:ext uri="{BB962C8B-B14F-4D97-AF65-F5344CB8AC3E}">
        <p14:creationId xmlns:p14="http://schemas.microsoft.com/office/powerpoint/2010/main" val="403119134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1" name="Rechteck 10"/>
          <p:cNvSpPr/>
          <p:nvPr userDrawn="1"/>
        </p:nvSpPr>
        <p:spPr>
          <a:xfrm>
            <a:off x="0" y="0"/>
            <a:ext cx="9144000" cy="6858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el 1"/>
          <p:cNvSpPr>
            <a:spLocks noGrp="1"/>
          </p:cNvSpPr>
          <p:nvPr>
            <p:ph type="ctrTitle"/>
          </p:nvPr>
        </p:nvSpPr>
        <p:spPr>
          <a:xfrm>
            <a:off x="685799" y="4653136"/>
            <a:ext cx="7294611" cy="2204864"/>
          </a:xfrm>
        </p:spPr>
        <p:txBody>
          <a:bodyPr anchor="t" anchorCtr="0">
            <a:normAutofit/>
          </a:bodyPr>
          <a:lstStyle>
            <a:lvl1pPr>
              <a:defRPr sz="4800" b="1" baseline="0">
                <a:solidFill>
                  <a:schemeClr val="accent5">
                    <a:lumMod val="75000"/>
                  </a:schemeClr>
                </a:solidFill>
                <a:latin typeface="+mj-lt"/>
              </a:defRPr>
            </a:lvl1pPr>
          </a:lstStyle>
          <a:p>
            <a:r>
              <a:rPr lang="de-DE" smtClean="0"/>
              <a:t>Mastertitelformat bearbeiten</a:t>
            </a:r>
            <a:endParaRPr lang="de-DE" dirty="0"/>
          </a:p>
        </p:txBody>
      </p:sp>
      <p:sp>
        <p:nvSpPr>
          <p:cNvPr id="3" name="Untertitel 2"/>
          <p:cNvSpPr>
            <a:spLocks noGrp="1"/>
          </p:cNvSpPr>
          <p:nvPr>
            <p:ph type="subTitle" idx="1"/>
          </p:nvPr>
        </p:nvSpPr>
        <p:spPr>
          <a:xfrm>
            <a:off x="685799" y="3937581"/>
            <a:ext cx="6400800" cy="936103"/>
          </a:xfrm>
        </p:spPr>
        <p:txBody>
          <a:bodyPr/>
          <a:lstStyle>
            <a:lvl1pPr marL="0" indent="0" algn="l">
              <a:buNone/>
              <a:defRPr sz="2800" b="1" baseline="0">
                <a:solidFill>
                  <a:srgbClr val="E46C0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Master-Untertitelformat bearbeiten</a:t>
            </a:r>
            <a:endParaRPr lang="de-DE" dirty="0"/>
          </a:p>
        </p:txBody>
      </p:sp>
      <p:sp>
        <p:nvSpPr>
          <p:cNvPr id="7" name="Textfeld 6"/>
          <p:cNvSpPr txBox="1"/>
          <p:nvPr userDrawn="1"/>
        </p:nvSpPr>
        <p:spPr>
          <a:xfrm>
            <a:off x="4639582" y="1131735"/>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9086612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850106"/>
          </a:xfrm>
        </p:spPr>
        <p:txBody>
          <a:bodyPr>
            <a:normAutofit/>
          </a:bodyPr>
          <a:lstStyle>
            <a:lvl1pPr>
              <a:defRPr sz="2800" b="1">
                <a:solidFill>
                  <a:schemeClr val="accent5">
                    <a:lumMod val="75000"/>
                  </a:schemeClr>
                </a:solidFill>
              </a:defRPr>
            </a:lvl1pPr>
          </a:lstStyle>
          <a:p>
            <a:r>
              <a:rPr lang="de-DE" smtClean="0"/>
              <a:t>Mastertitelformat bearbeiten</a:t>
            </a:r>
            <a:endParaRPr lang="de-DE" dirty="0"/>
          </a:p>
        </p:txBody>
      </p:sp>
      <p:sp>
        <p:nvSpPr>
          <p:cNvPr id="3" name="Inhaltsplatzhalter 2"/>
          <p:cNvSpPr>
            <a:spLocks noGrp="1"/>
          </p:cNvSpPr>
          <p:nvPr>
            <p:ph idx="1"/>
          </p:nvPr>
        </p:nvSpPr>
        <p:spPr>
          <a:xfrm>
            <a:off x="457200" y="1340768"/>
            <a:ext cx="8363272" cy="4886971"/>
          </a:xfrm>
        </p:spPr>
        <p:txBody>
          <a:bodyPr/>
          <a:lstStyle>
            <a:lvl1pPr>
              <a:lnSpc>
                <a:spcPct val="100000"/>
              </a:lnSpc>
              <a:buClr>
                <a:schemeClr val="accent6">
                  <a:lumMod val="75000"/>
                </a:schemeClr>
              </a:buClr>
              <a:buSzPct val="80000"/>
              <a:defRPr sz="2800"/>
            </a:lvl1pPr>
            <a:lvl2pPr>
              <a:defRPr sz="2400"/>
            </a:lvl2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smtClean="0"/>
              <a:t>Chapter 18</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225150960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994122"/>
          </a:xfrm>
        </p:spPr>
        <p:txBody>
          <a:bodyPr>
            <a:normAutofit/>
          </a:bodyPr>
          <a:lstStyle>
            <a:lvl1pPr>
              <a:defRPr sz="2800" b="1">
                <a:solidFill>
                  <a:srgbClr val="31859C"/>
                </a:solidFill>
              </a:defRPr>
            </a:lvl1pPr>
          </a:lstStyle>
          <a:p>
            <a:r>
              <a:rPr lang="de-DE" smtClean="0"/>
              <a:t>Mastertitelformat bearbeiten</a:t>
            </a:r>
            <a:endParaRPr lang="de-DE" dirty="0"/>
          </a:p>
        </p:txBody>
      </p:sp>
      <p:sp>
        <p:nvSpPr>
          <p:cNvPr id="3" name="Datumsplatzhalter 2"/>
          <p:cNvSpPr>
            <a:spLocks noGrp="1"/>
          </p:cNvSpPr>
          <p:nvPr>
            <p:ph type="dt" sz="half" idx="10"/>
          </p:nvPr>
        </p:nvSpPr>
        <p:spPr/>
        <p:txBody>
          <a:bodyPr/>
          <a:lstStyle/>
          <a:p>
            <a:endParaRPr lang="de-DE" dirty="0"/>
          </a:p>
        </p:txBody>
      </p:sp>
      <p:sp>
        <p:nvSpPr>
          <p:cNvPr id="4" name="Fußzeilenplatzhalter 3"/>
          <p:cNvSpPr>
            <a:spLocks noGrp="1"/>
          </p:cNvSpPr>
          <p:nvPr>
            <p:ph type="ftr" sz="quarter" idx="11"/>
          </p:nvPr>
        </p:nvSpPr>
        <p:spPr/>
        <p:txBody>
          <a:bodyPr/>
          <a:lstStyle/>
          <a:p>
            <a:r>
              <a:rPr lang="de-DE" smtClean="0"/>
              <a:t>Chapter 18</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dirty="0"/>
          </a:p>
        </p:txBody>
      </p:sp>
      <p:sp>
        <p:nvSpPr>
          <p:cNvPr id="8" name="Textplatzhalter 7"/>
          <p:cNvSpPr>
            <a:spLocks noGrp="1"/>
          </p:cNvSpPr>
          <p:nvPr>
            <p:ph type="body" sz="quarter" idx="13" hasCustomPrompt="1"/>
          </p:nvPr>
        </p:nvSpPr>
        <p:spPr>
          <a:xfrm>
            <a:off x="457200" y="1556792"/>
            <a:ext cx="8229600" cy="3649189"/>
          </a:xfrm>
        </p:spPr>
        <p:txBody>
          <a:bodyPr anchor="t" anchorCtr="1"/>
          <a:lstStyle>
            <a:lvl1pPr marL="0" indent="0" algn="l">
              <a:lnSpc>
                <a:spcPct val="120000"/>
              </a:lnSpc>
              <a:buFontTx/>
              <a:buNone/>
              <a:defRPr sz="2800" baseline="0">
                <a:solidFill>
                  <a:schemeClr val="accent6">
                    <a:lumMod val="75000"/>
                  </a:schemeClr>
                </a:solidFill>
                <a:latin typeface="+mn-lt"/>
                <a:cs typeface="Courier"/>
              </a:defRPr>
            </a:lvl1pPr>
          </a:lstStyle>
          <a:p>
            <a:pPr marL="0" indent="0">
              <a:lnSpc>
                <a:spcPct val="120000"/>
              </a:lnSpc>
              <a:buNone/>
            </a:pPr>
            <a:r>
              <a:rPr lang="en-US" dirty="0" smtClean="0"/>
              <a:t>Definition</a:t>
            </a:r>
          </a:p>
          <a:p>
            <a:pPr lvl="0"/>
            <a:endParaRPr lang="de-DE" dirty="0"/>
          </a:p>
        </p:txBody>
      </p:sp>
    </p:spTree>
    <p:extLst>
      <p:ext uri="{BB962C8B-B14F-4D97-AF65-F5344CB8AC3E}">
        <p14:creationId xmlns:p14="http://schemas.microsoft.com/office/powerpoint/2010/main" val="264584277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4000"/>
            </a:lvl1pPr>
          </a:lstStyle>
          <a:p>
            <a:r>
              <a:rPr lang="de-DE" smtClean="0"/>
              <a:t>Mastertitelformat bearbeiten</a:t>
            </a:r>
            <a:endParaRPr lang="de-DE" dirty="0"/>
          </a:p>
        </p:txBody>
      </p:sp>
      <p:sp>
        <p:nvSpPr>
          <p:cNvPr id="3" name="Datumsplatzhalter 2"/>
          <p:cNvSpPr>
            <a:spLocks noGrp="1"/>
          </p:cNvSpPr>
          <p:nvPr>
            <p:ph type="dt" sz="half" idx="10"/>
          </p:nvPr>
        </p:nvSpPr>
        <p:spPr/>
        <p:txBody>
          <a:bodyPr/>
          <a:lstStyle/>
          <a:p>
            <a:endParaRPr lang="de-DE" dirty="0"/>
          </a:p>
        </p:txBody>
      </p:sp>
      <p:sp>
        <p:nvSpPr>
          <p:cNvPr id="4" name="Fußzeilenplatzhalter 3"/>
          <p:cNvSpPr>
            <a:spLocks noGrp="1"/>
          </p:cNvSpPr>
          <p:nvPr>
            <p:ph type="ftr" sz="quarter" idx="11"/>
          </p:nvPr>
        </p:nvSpPr>
        <p:spPr/>
        <p:txBody>
          <a:bodyPr/>
          <a:lstStyle/>
          <a:p>
            <a:r>
              <a:rPr lang="de-DE" smtClean="0"/>
              <a:t>Chapter 18</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dirty="0"/>
          </a:p>
        </p:txBody>
      </p:sp>
      <p:sp>
        <p:nvSpPr>
          <p:cNvPr id="7" name="Bildplatzhalter 6"/>
          <p:cNvSpPr>
            <a:spLocks noGrp="1"/>
          </p:cNvSpPr>
          <p:nvPr>
            <p:ph type="pic" sz="quarter" idx="13"/>
          </p:nvPr>
        </p:nvSpPr>
        <p:spPr>
          <a:xfrm>
            <a:off x="5444279" y="1722439"/>
            <a:ext cx="3699722" cy="4338636"/>
          </a:xfrm>
        </p:spPr>
        <p:txBody>
          <a:bodyPr/>
          <a:lstStyle/>
          <a:p>
            <a:r>
              <a:rPr lang="de-DE" smtClean="0"/>
              <a:t>Bild auf Platzhalter ziehen oder durch Klicken auf Symbol hinzufügen</a:t>
            </a:r>
            <a:endParaRPr lang="de-DE"/>
          </a:p>
        </p:txBody>
      </p:sp>
      <p:sp>
        <p:nvSpPr>
          <p:cNvPr id="9" name="Textplatzhalter 8"/>
          <p:cNvSpPr>
            <a:spLocks noGrp="1"/>
          </p:cNvSpPr>
          <p:nvPr>
            <p:ph type="body" sz="quarter" idx="14"/>
          </p:nvPr>
        </p:nvSpPr>
        <p:spPr>
          <a:xfrm>
            <a:off x="457200" y="1722438"/>
            <a:ext cx="4760913" cy="4338637"/>
          </a:xfrm>
        </p:spPr>
        <p:txBody>
          <a:bodyPr/>
          <a:lstStyle>
            <a:lvl1pPr>
              <a:lnSpc>
                <a:spcPct val="100000"/>
              </a:lnSpc>
              <a:buClrTx/>
              <a:defRPr sz="2800"/>
            </a:lvl1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3581346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18</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1677990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endParaRPr lang="de-DE"/>
          </a:p>
        </p:txBody>
      </p:sp>
      <p:sp>
        <p:nvSpPr>
          <p:cNvPr id="8" name="Fußzeilenplatzhalter 7"/>
          <p:cNvSpPr>
            <a:spLocks noGrp="1"/>
          </p:cNvSpPr>
          <p:nvPr>
            <p:ph type="ftr" sz="quarter" idx="11"/>
          </p:nvPr>
        </p:nvSpPr>
        <p:spPr/>
        <p:txBody>
          <a:bodyPr/>
          <a:lstStyle/>
          <a:p>
            <a:r>
              <a:rPr lang="de-DE" smtClean="0"/>
              <a:t>Chapter 18</a:t>
            </a:r>
            <a:endParaRPr lang="de-DE"/>
          </a:p>
        </p:txBody>
      </p:sp>
      <p:sp>
        <p:nvSpPr>
          <p:cNvPr id="9" name="Foliennummernplatzhalter 8"/>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004747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Datumsplatzhalter 2"/>
          <p:cNvSpPr>
            <a:spLocks noGrp="1"/>
          </p:cNvSpPr>
          <p:nvPr>
            <p:ph type="dt" sz="half" idx="10"/>
          </p:nvPr>
        </p:nvSpPr>
        <p:spPr/>
        <p:txBody>
          <a:bodyPr/>
          <a:lstStyle/>
          <a:p>
            <a:endParaRPr lang="de-DE"/>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2743965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endParaRPr lang="de-DE"/>
          </a:p>
        </p:txBody>
      </p:sp>
      <p:sp>
        <p:nvSpPr>
          <p:cNvPr id="3" name="Fußzeilenplatzhalter 2"/>
          <p:cNvSpPr>
            <a:spLocks noGrp="1"/>
          </p:cNvSpPr>
          <p:nvPr>
            <p:ph type="ftr" sz="quarter" idx="11"/>
          </p:nvPr>
        </p:nvSpPr>
        <p:spPr/>
        <p:txBody>
          <a:bodyPr/>
          <a:lstStyle/>
          <a:p>
            <a:r>
              <a:rPr lang="de-DE" smtClean="0"/>
              <a:t>Chapter 18</a:t>
            </a:r>
            <a:endParaRPr lang="de-DE"/>
          </a:p>
        </p:txBody>
      </p:sp>
      <p:sp>
        <p:nvSpPr>
          <p:cNvPr id="4" name="Foliennummernplatzhalter 3"/>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149117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18</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453585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auf Platzhalter ziehen oder durch Klicken auf Symbol hinzufügen</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18</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609877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Chapter 18</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843086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Chapter 18</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116482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08594"/>
          </a:xfrm>
          <a:prstGeom prst="rect">
            <a:avLst/>
          </a:prstGeom>
        </p:spPr>
        <p:txBody>
          <a:bodyPr vert="horz" lIns="91440" tIns="45720" rIns="91440" bIns="45720" rtlCol="0" anchor="t" anchorCtr="0">
            <a:normAutofit/>
          </a:bodyPr>
          <a:lstStyle/>
          <a:p>
            <a:r>
              <a:rPr lang="de-DE" dirty="0" smtClean="0"/>
              <a:t>Mastertitelformat bearbeiten</a:t>
            </a:r>
            <a:br>
              <a:rPr lang="de-DE" dirty="0" smtClean="0"/>
            </a:br>
            <a:r>
              <a:rPr lang="de-DE" dirty="0" err="1" smtClean="0"/>
              <a:t>hhhhhhhhhkkllööüäääääääää</a:t>
            </a:r>
            <a:endParaRPr lang="de-DE" dirty="0"/>
          </a:p>
        </p:txBody>
      </p:sp>
      <p:sp>
        <p:nvSpPr>
          <p:cNvPr id="3" name="Textplatzhalter 2"/>
          <p:cNvSpPr>
            <a:spLocks noGrp="1"/>
          </p:cNvSpPr>
          <p:nvPr>
            <p:ph type="body" idx="1"/>
          </p:nvPr>
        </p:nvSpPr>
        <p:spPr>
          <a:xfrm>
            <a:off x="457200" y="1810776"/>
            <a:ext cx="8363272" cy="4416963"/>
          </a:xfrm>
          <a:prstGeom prst="rect">
            <a:avLst/>
          </a:prstGeom>
        </p:spPr>
        <p:txBody>
          <a:bodyPr vert="horz" lIns="91440" tIns="45720" rIns="91440" bIns="45720" rtlCol="0">
            <a:normAutofit/>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2"/>
          </p:nvPr>
        </p:nvSpPr>
        <p:spPr>
          <a:xfrm>
            <a:off x="457200" y="6356350"/>
            <a:ext cx="1219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DE" dirty="0"/>
          </a:p>
        </p:txBody>
      </p:sp>
      <p:sp>
        <p:nvSpPr>
          <p:cNvPr id="5" name="Fußzeilenplatzhalter 4"/>
          <p:cNvSpPr>
            <a:spLocks noGrp="1"/>
          </p:cNvSpPr>
          <p:nvPr>
            <p:ph type="ftr" sz="quarter" idx="3"/>
          </p:nvPr>
        </p:nvSpPr>
        <p:spPr>
          <a:xfrm>
            <a:off x="1968500" y="6356350"/>
            <a:ext cx="4419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Chapter 18</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8DD67E-A379-844E-9AB1-95D2EC404AD8}" type="slidenum">
              <a:rPr lang="de-DE" smtClean="0"/>
              <a:t>‹Nr.›</a:t>
            </a:fld>
            <a:endParaRPr lang="de-DE" dirty="0"/>
          </a:p>
        </p:txBody>
      </p:sp>
    </p:spTree>
    <p:extLst>
      <p:ext uri="{BB962C8B-B14F-4D97-AF65-F5344CB8AC3E}">
        <p14:creationId xmlns:p14="http://schemas.microsoft.com/office/powerpoint/2010/main" val="25669444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0"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iming>
    <p:tnLst>
      <p:par>
        <p:cTn id="1" dur="indefinite" restart="never" nodeType="tmRoot"/>
      </p:par>
    </p:tnLst>
  </p:timing>
  <p:hf hdr="0" dt="0"/>
  <p:txStyles>
    <p:titleStyle>
      <a:lvl1pPr algn="l" defTabSz="4572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457200" rtl="0" eaLnBrk="1" latinLnBrk="0" hangingPunct="1">
        <a:lnSpc>
          <a:spcPct val="150000"/>
        </a:lnSpc>
        <a:spcBef>
          <a:spcPct val="20000"/>
        </a:spcBef>
        <a:spcAft>
          <a:spcPts val="0"/>
        </a:spcAft>
        <a:buClrTx/>
        <a:buSzPct val="100000"/>
        <a:buFont typeface="Wingdings" charset="2"/>
        <a:buChar char="§"/>
        <a:defRPr sz="2000" kern="1200">
          <a:solidFill>
            <a:schemeClr val="tx1"/>
          </a:solidFill>
          <a:latin typeface="+mn-lt"/>
          <a:ea typeface="+mn-ea"/>
          <a:cs typeface="+mn-cs"/>
        </a:defRPr>
      </a:lvl1pPr>
      <a:lvl2pPr marL="742950" indent="-285750" algn="l" defTabSz="457200" rtl="0" eaLnBrk="1" latinLnBrk="0" hangingPunct="1">
        <a:lnSpc>
          <a:spcPct val="150000"/>
        </a:lnSpc>
        <a:spcBef>
          <a:spcPct val="20000"/>
        </a:spcBef>
        <a:spcAft>
          <a:spcPts val="0"/>
        </a:spcAft>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oleObject" Target="../embeddings/oleObject1.bin"/><Relationship Id="rId7" Type="http://schemas.openxmlformats.org/officeDocument/2006/relationships/package" Target="../embeddings/Microsoft_Word-Dokument2.docx"/><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emf"/><Relationship Id="rId4" Type="http://schemas.openxmlformats.org/officeDocument/2006/relationships/package" Target="../embeddings/Microsoft_Word-Dokument1.docx"/></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799" y="4513944"/>
            <a:ext cx="3611881" cy="1849170"/>
          </a:xfrm>
        </p:spPr>
        <p:txBody>
          <a:bodyPr>
            <a:noAutofit/>
          </a:bodyPr>
          <a:lstStyle/>
          <a:p>
            <a:r>
              <a:rPr lang="en-US" sz="4000" dirty="0" smtClean="0"/>
              <a:t>How Economies Grow and Develop</a:t>
            </a:r>
            <a:endParaRPr lang="en-US" sz="4000" dirty="0"/>
          </a:p>
        </p:txBody>
      </p:sp>
      <p:sp>
        <p:nvSpPr>
          <p:cNvPr id="3" name="Untertitel 2"/>
          <p:cNvSpPr>
            <a:spLocks noGrp="1"/>
          </p:cNvSpPr>
          <p:nvPr>
            <p:ph type="subTitle" idx="1"/>
          </p:nvPr>
        </p:nvSpPr>
        <p:spPr>
          <a:xfrm>
            <a:off x="685798" y="3839029"/>
            <a:ext cx="3611881" cy="2028371"/>
          </a:xfrm>
        </p:spPr>
        <p:txBody>
          <a:bodyPr/>
          <a:lstStyle/>
          <a:p>
            <a:r>
              <a:rPr lang="en-US" smtClean="0"/>
              <a:t>Chapter 18</a:t>
            </a:r>
            <a:endParaRPr lang="en-US" dirty="0"/>
          </a:p>
        </p:txBody>
      </p:sp>
      <p:pic>
        <p:nvPicPr>
          <p:cNvPr id="6" name="Grafik 5"/>
          <p:cNvPicPr>
            <a:picLocks noChangeAspect="1"/>
          </p:cNvPicPr>
          <p:nvPr/>
        </p:nvPicPr>
        <p:blipFill>
          <a:blip r:embed="rId2"/>
          <a:stretch>
            <a:fillRect/>
          </a:stretch>
        </p:blipFill>
        <p:spPr>
          <a:xfrm>
            <a:off x="4396740" y="280709"/>
            <a:ext cx="4442460" cy="6303397"/>
          </a:xfrm>
          <a:prstGeom prst="rect">
            <a:avLst/>
          </a:prstGeom>
        </p:spPr>
      </p:pic>
      <p:sp>
        <p:nvSpPr>
          <p:cNvPr id="5" name="Textfeld 4"/>
          <p:cNvSpPr txBox="1"/>
          <p:nvPr/>
        </p:nvSpPr>
        <p:spPr>
          <a:xfrm>
            <a:off x="685799" y="6584106"/>
            <a:ext cx="4623382" cy="307777"/>
          </a:xfrm>
          <a:prstGeom prst="rect">
            <a:avLst/>
          </a:prstGeom>
          <a:noFill/>
        </p:spPr>
        <p:txBody>
          <a:bodyPr wrap="none" rtlCol="0">
            <a:spAutoFit/>
          </a:bodyPr>
          <a:lstStyle/>
          <a:p>
            <a:r>
              <a:rPr lang="de-DE" sz="1400" dirty="0" smtClean="0"/>
              <a:t>© Dünhaupt, Dullien, Goodwin, Harris, Nelson, Roach, </a:t>
            </a:r>
            <a:r>
              <a:rPr lang="de-DE" sz="1400" dirty="0" err="1" smtClean="0"/>
              <a:t>Torras</a:t>
            </a:r>
            <a:endParaRPr lang="de-DE" sz="1400" dirty="0"/>
          </a:p>
        </p:txBody>
      </p:sp>
    </p:spTree>
    <p:extLst>
      <p:ext uri="{BB962C8B-B14F-4D97-AF65-F5344CB8AC3E}">
        <p14:creationId xmlns:p14="http://schemas.microsoft.com/office/powerpoint/2010/main" val="15289742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Chapter outline</a:t>
            </a:r>
            <a:endParaRPr lang="en-US" dirty="0"/>
          </a:p>
        </p:txBody>
      </p:sp>
      <p:sp>
        <p:nvSpPr>
          <p:cNvPr id="3" name="Inhaltsplatzhalter 2"/>
          <p:cNvSpPr>
            <a:spLocks noGrp="1"/>
          </p:cNvSpPr>
          <p:nvPr>
            <p:ph idx="1"/>
          </p:nvPr>
        </p:nvSpPr>
        <p:spPr/>
        <p:txBody>
          <a:bodyPr/>
          <a:lstStyle/>
          <a:p>
            <a:pPr marL="514350" indent="-514350">
              <a:buFont typeface="+mj-lt"/>
              <a:buAutoNum type="arabicPeriod"/>
            </a:pPr>
            <a:r>
              <a:rPr lang="en-US" dirty="0" smtClean="0"/>
              <a:t>Development and Economic Growth</a:t>
            </a:r>
          </a:p>
          <a:p>
            <a:pPr marL="514350" indent="-514350">
              <a:buFont typeface="+mj-lt"/>
              <a:buAutoNum type="arabicPeriod"/>
            </a:pPr>
            <a:r>
              <a:rPr lang="en-US" dirty="0" smtClean="0"/>
              <a:t>Country Growth Experiences</a:t>
            </a:r>
          </a:p>
          <a:p>
            <a:pPr marL="514350" indent="-514350">
              <a:buFont typeface="+mj-lt"/>
              <a:buAutoNum type="arabicPeriod"/>
            </a:pPr>
            <a:r>
              <a:rPr lang="en-US" dirty="0" smtClean="0"/>
              <a:t>Understanding Poverty</a:t>
            </a:r>
          </a:p>
          <a:p>
            <a:pPr marL="514350" indent="-514350">
              <a:buFont typeface="+mj-lt"/>
              <a:buAutoNum type="arabicPeriod"/>
            </a:pPr>
            <a:r>
              <a:rPr lang="en-US" dirty="0" smtClean="0"/>
              <a:t>Inequality</a:t>
            </a:r>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a:t>
            </a:fld>
            <a:endParaRPr lang="de-DE"/>
          </a:p>
        </p:txBody>
      </p:sp>
    </p:spTree>
    <p:extLst>
      <p:ext uri="{BB962C8B-B14F-4D97-AF65-F5344CB8AC3E}">
        <p14:creationId xmlns:p14="http://schemas.microsoft.com/office/powerpoint/2010/main" val="1828126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Learning goals</a:t>
            </a:r>
            <a:endParaRPr lang="en-US" dirty="0"/>
          </a:p>
        </p:txBody>
      </p:sp>
      <p:sp>
        <p:nvSpPr>
          <p:cNvPr id="3" name="Inhaltsplatzhalter 2"/>
          <p:cNvSpPr>
            <a:spLocks noGrp="1"/>
          </p:cNvSpPr>
          <p:nvPr>
            <p:ph idx="1"/>
          </p:nvPr>
        </p:nvSpPr>
        <p:spPr/>
        <p:txBody>
          <a:bodyPr>
            <a:normAutofit fontScale="77500" lnSpcReduction="20000"/>
          </a:bodyPr>
          <a:lstStyle/>
          <a:p>
            <a:r>
              <a:rPr lang="en-US" dirty="0" smtClean="0"/>
              <a:t>After today’s lecture, you will be able to:</a:t>
            </a:r>
          </a:p>
          <a:p>
            <a:pPr lvl="1"/>
            <a:r>
              <a:rPr lang="en-US" dirty="0" smtClean="0"/>
              <a:t>Explain </a:t>
            </a:r>
            <a:r>
              <a:rPr lang="en-US" dirty="0"/>
              <a:t>the difference between “economic growth” and “economic development.”</a:t>
            </a:r>
            <a:endParaRPr lang="de-DE" dirty="0"/>
          </a:p>
          <a:p>
            <a:pPr lvl="1"/>
            <a:r>
              <a:rPr lang="en-US" dirty="0" smtClean="0"/>
              <a:t>Understand </a:t>
            </a:r>
            <a:r>
              <a:rPr lang="en-US" dirty="0"/>
              <a:t>the relevance to economics—and to economic growth in particular—of the Industrial Revolution.</a:t>
            </a:r>
            <a:endParaRPr lang="de-DE" dirty="0"/>
          </a:p>
          <a:p>
            <a:pPr lvl="1"/>
            <a:r>
              <a:rPr lang="en-US" dirty="0" smtClean="0"/>
              <a:t>Describe </a:t>
            </a:r>
            <a:r>
              <a:rPr lang="en-US" dirty="0"/>
              <a:t>general patterns of economic growth over time and across different regions and countries.</a:t>
            </a:r>
            <a:endParaRPr lang="de-DE" dirty="0"/>
          </a:p>
          <a:p>
            <a:pPr lvl="1"/>
            <a:r>
              <a:rPr lang="en-US" dirty="0" smtClean="0"/>
              <a:t>Discuss </a:t>
            </a:r>
            <a:r>
              <a:rPr lang="en-US" dirty="0"/>
              <a:t>the controversy concerning whether global inequality is increasing or decreasing.</a:t>
            </a:r>
            <a:endParaRPr lang="de-DE" dirty="0"/>
          </a:p>
          <a:p>
            <a:pPr lvl="1"/>
            <a:r>
              <a:rPr lang="en-US" dirty="0" smtClean="0"/>
              <a:t>List </a:t>
            </a:r>
            <a:r>
              <a:rPr lang="en-US" dirty="0"/>
              <a:t>various factors that play a role in development.</a:t>
            </a:r>
            <a:endParaRPr lang="de-DE" dirty="0"/>
          </a:p>
          <a:p>
            <a:pPr lvl="1"/>
            <a:r>
              <a:rPr lang="en-US" dirty="0" smtClean="0"/>
              <a:t>Explain </a:t>
            </a:r>
            <a:r>
              <a:rPr lang="en-US" dirty="0"/>
              <a:t>how poverty, economic growth, and human development are related.</a:t>
            </a:r>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a:t>
            </a:fld>
            <a:endParaRPr lang="de-DE"/>
          </a:p>
        </p:txBody>
      </p:sp>
    </p:spTree>
    <p:extLst>
      <p:ext uri="{BB962C8B-B14F-4D97-AF65-F5344CB8AC3E}">
        <p14:creationId xmlns:p14="http://schemas.microsoft.com/office/powerpoint/2010/main" val="631922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a:t>Development and Economic Growth</a:t>
            </a:r>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510795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Standard economic growth theory</a:t>
            </a:r>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a:t>
            </a:fld>
            <a:endParaRPr lang="de-DE"/>
          </a:p>
        </p:txBody>
      </p:sp>
      <p:sp>
        <p:nvSpPr>
          <p:cNvPr id="8" name="Textfeld 7"/>
          <p:cNvSpPr txBox="1"/>
          <p:nvPr/>
        </p:nvSpPr>
        <p:spPr>
          <a:xfrm>
            <a:off x="457200" y="1456501"/>
            <a:ext cx="8363272" cy="954107"/>
          </a:xfrm>
          <a:prstGeom prst="rect">
            <a:avLst/>
          </a:prstGeom>
          <a:noFill/>
        </p:spPr>
        <p:txBody>
          <a:bodyPr wrap="square" rtlCol="0">
            <a:spAutoFit/>
          </a:bodyPr>
          <a:lstStyle/>
          <a:p>
            <a:r>
              <a:rPr lang="en-US" sz="2800" dirty="0" smtClean="0"/>
              <a:t>how is economic growth related to economic development?</a:t>
            </a:r>
            <a:endParaRPr lang="en-US" sz="2800" dirty="0"/>
          </a:p>
        </p:txBody>
      </p:sp>
      <p:graphicFrame>
        <p:nvGraphicFramePr>
          <p:cNvPr id="9" name="Objekt 8"/>
          <p:cNvGraphicFramePr>
            <a:graphicFrameLocks noChangeAspect="1"/>
          </p:cNvGraphicFramePr>
          <p:nvPr>
            <p:extLst>
              <p:ext uri="{D42A27DB-BD31-4B8C-83A1-F6EECF244321}">
                <p14:modId xmlns:p14="http://schemas.microsoft.com/office/powerpoint/2010/main" val="1343765062"/>
              </p:ext>
            </p:extLst>
          </p:nvPr>
        </p:nvGraphicFramePr>
        <p:xfrm>
          <a:off x="734427" y="2896692"/>
          <a:ext cx="7162105" cy="504000"/>
        </p:xfrm>
        <a:graphic>
          <a:graphicData uri="http://schemas.openxmlformats.org/presentationml/2006/ole">
            <mc:AlternateContent xmlns:mc="http://schemas.openxmlformats.org/markup-compatibility/2006">
              <mc:Choice xmlns:v="urn:schemas-microsoft-com:vml" Requires="v">
                <p:oleObj spid="_x0000_s1267" name="Dokument" r:id="rId4" imgW="6858000" imgH="482600" progId="Word.Document.12">
                  <p:embed/>
                </p:oleObj>
              </mc:Choice>
              <mc:Fallback>
                <p:oleObj name="Dokument" r:id="rId4" imgW="6858000" imgH="482600" progId="Word.Document.12">
                  <p:embed/>
                  <p:pic>
                    <p:nvPicPr>
                      <p:cNvPr id="0" name=""/>
                      <p:cNvPicPr/>
                      <p:nvPr/>
                    </p:nvPicPr>
                    <p:blipFill>
                      <a:blip r:embed="rId5"/>
                      <a:stretch>
                        <a:fillRect/>
                      </a:stretch>
                    </p:blipFill>
                    <p:spPr>
                      <a:xfrm>
                        <a:off x="734427" y="2896692"/>
                        <a:ext cx="7162105" cy="504000"/>
                      </a:xfrm>
                      <a:prstGeom prst="rect">
                        <a:avLst/>
                      </a:prstGeom>
                    </p:spPr>
                  </p:pic>
                </p:oleObj>
              </mc:Fallback>
            </mc:AlternateContent>
          </a:graphicData>
        </a:graphic>
      </p:graphicFrame>
      <p:graphicFrame>
        <p:nvGraphicFramePr>
          <p:cNvPr id="10" name="Objekt 9"/>
          <p:cNvGraphicFramePr>
            <a:graphicFrameLocks noChangeAspect="1"/>
          </p:cNvGraphicFramePr>
          <p:nvPr>
            <p:extLst>
              <p:ext uri="{D42A27DB-BD31-4B8C-83A1-F6EECF244321}">
                <p14:modId xmlns:p14="http://schemas.microsoft.com/office/powerpoint/2010/main" val="1644224091"/>
              </p:ext>
            </p:extLst>
          </p:nvPr>
        </p:nvGraphicFramePr>
        <p:xfrm>
          <a:off x="734427" y="5514547"/>
          <a:ext cx="7271999" cy="269330"/>
        </p:xfrm>
        <a:graphic>
          <a:graphicData uri="http://schemas.openxmlformats.org/presentationml/2006/ole">
            <mc:AlternateContent xmlns:mc="http://schemas.openxmlformats.org/markup-compatibility/2006">
              <mc:Choice xmlns:v="urn:schemas-microsoft-com:vml" Requires="v">
                <p:oleObj spid="_x0000_s1268" name="Dokument" r:id="rId7" imgW="6858000" imgH="254000" progId="Word.Document.12">
                  <p:embed/>
                </p:oleObj>
              </mc:Choice>
              <mc:Fallback>
                <p:oleObj name="Dokument" r:id="rId7" imgW="6858000" imgH="254000" progId="Word.Document.12">
                  <p:embed/>
                  <p:pic>
                    <p:nvPicPr>
                      <p:cNvPr id="0" name=""/>
                      <p:cNvPicPr/>
                      <p:nvPr/>
                    </p:nvPicPr>
                    <p:blipFill>
                      <a:blip r:embed="rId8"/>
                      <a:stretch>
                        <a:fillRect/>
                      </a:stretch>
                    </p:blipFill>
                    <p:spPr>
                      <a:xfrm>
                        <a:off x="734427" y="5514547"/>
                        <a:ext cx="7271999" cy="269330"/>
                      </a:xfrm>
                      <a:prstGeom prst="rect">
                        <a:avLst/>
                      </a:prstGeom>
                    </p:spPr>
                  </p:pic>
                </p:oleObj>
              </mc:Fallback>
            </mc:AlternateContent>
          </a:graphicData>
        </a:graphic>
      </p:graphicFrame>
      <p:sp>
        <p:nvSpPr>
          <p:cNvPr id="11" name="Rechteck 10"/>
          <p:cNvSpPr/>
          <p:nvPr/>
        </p:nvSpPr>
        <p:spPr>
          <a:xfrm>
            <a:off x="596721" y="2775936"/>
            <a:ext cx="2899177" cy="812780"/>
          </a:xfrm>
          <a:prstGeom prst="rect">
            <a:avLst/>
          </a:prstGeom>
          <a:noFill/>
          <a:ln w="57150" cmpd="sng">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2" name="Rechteck 11"/>
          <p:cNvSpPr/>
          <p:nvPr/>
        </p:nvSpPr>
        <p:spPr>
          <a:xfrm>
            <a:off x="596721" y="5296372"/>
            <a:ext cx="7409705" cy="706652"/>
          </a:xfrm>
          <a:prstGeom prst="rect">
            <a:avLst/>
          </a:prstGeom>
          <a:noFill/>
          <a:ln w="57150" cmpd="sng">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3" name="Textfeld 12"/>
          <p:cNvSpPr txBox="1"/>
          <p:nvPr/>
        </p:nvSpPr>
        <p:spPr>
          <a:xfrm>
            <a:off x="596721" y="3910326"/>
            <a:ext cx="8501376" cy="1231106"/>
          </a:xfrm>
          <a:prstGeom prst="rect">
            <a:avLst/>
          </a:prstGeom>
          <a:noFill/>
        </p:spPr>
        <p:txBody>
          <a:bodyPr wrap="square" rtlCol="0">
            <a:spAutoFit/>
          </a:bodyPr>
          <a:lstStyle/>
          <a:p>
            <a:r>
              <a:rPr lang="de-DE" sz="2800" dirty="0" err="1"/>
              <a:t>for</a:t>
            </a:r>
            <a:r>
              <a:rPr lang="de-DE" sz="2800" dirty="0"/>
              <a:t> </a:t>
            </a:r>
            <a:r>
              <a:rPr lang="de-DE" sz="2800" dirty="0" err="1"/>
              <a:t>people’s</a:t>
            </a:r>
            <a:r>
              <a:rPr lang="de-DE" sz="2800" dirty="0"/>
              <a:t> </a:t>
            </a:r>
            <a:r>
              <a:rPr lang="de-DE" sz="2800" dirty="0" err="1"/>
              <a:t>incomes</a:t>
            </a:r>
            <a:r>
              <a:rPr lang="de-DE" sz="2800" dirty="0"/>
              <a:t> on </a:t>
            </a:r>
            <a:r>
              <a:rPr lang="de-DE" sz="2800" dirty="0" err="1"/>
              <a:t>average</a:t>
            </a:r>
            <a:r>
              <a:rPr lang="de-DE" sz="2800" dirty="0"/>
              <a:t> </a:t>
            </a:r>
            <a:r>
              <a:rPr lang="de-DE" sz="2800" dirty="0" err="1"/>
              <a:t>to</a:t>
            </a:r>
            <a:r>
              <a:rPr lang="de-DE" sz="2800" dirty="0"/>
              <a:t> </a:t>
            </a:r>
            <a:r>
              <a:rPr lang="de-DE" sz="2800" dirty="0" err="1"/>
              <a:t>increase</a:t>
            </a:r>
            <a:r>
              <a:rPr lang="de-DE" sz="2800" dirty="0"/>
              <a:t> </a:t>
            </a:r>
            <a:r>
              <a:rPr lang="de-DE" sz="2800" dirty="0" err="1"/>
              <a:t>over</a:t>
            </a:r>
            <a:r>
              <a:rPr lang="de-DE" sz="2800" dirty="0"/>
              <a:t> time, </a:t>
            </a:r>
            <a:r>
              <a:rPr lang="de-DE" sz="2800" dirty="0" smtClean="0"/>
              <a:t> </a:t>
            </a:r>
            <a:r>
              <a:rPr lang="de-DE" sz="2800" dirty="0"/>
              <a:t>GDP </a:t>
            </a:r>
            <a:r>
              <a:rPr lang="de-DE" sz="2800" dirty="0" err="1"/>
              <a:t>growth</a:t>
            </a:r>
            <a:r>
              <a:rPr lang="de-DE" sz="2800" dirty="0"/>
              <a:t> rate </a:t>
            </a:r>
            <a:r>
              <a:rPr lang="de-DE" sz="2800" dirty="0" smtClean="0"/>
              <a:t>&gt; rate </a:t>
            </a:r>
            <a:r>
              <a:rPr lang="de-DE" sz="2800" dirty="0" err="1"/>
              <a:t>of</a:t>
            </a:r>
            <a:r>
              <a:rPr lang="de-DE" sz="2800" dirty="0"/>
              <a:t> </a:t>
            </a:r>
            <a:r>
              <a:rPr lang="de-DE" sz="2800" dirty="0" err="1"/>
              <a:t>population</a:t>
            </a:r>
            <a:r>
              <a:rPr lang="de-DE" sz="2800" dirty="0"/>
              <a:t> </a:t>
            </a:r>
            <a:r>
              <a:rPr lang="de-DE" sz="2800" dirty="0" err="1"/>
              <a:t>growth</a:t>
            </a:r>
            <a:r>
              <a:rPr lang="de-DE" sz="2800" dirty="0"/>
              <a:t> </a:t>
            </a:r>
          </a:p>
          <a:p>
            <a:endParaRPr lang="en-US" dirty="0"/>
          </a:p>
        </p:txBody>
      </p:sp>
    </p:spTree>
    <p:extLst>
      <p:ext uri="{BB962C8B-B14F-4D97-AF65-F5344CB8AC3E}">
        <p14:creationId xmlns:p14="http://schemas.microsoft.com/office/powerpoint/2010/main" val="2977949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animBg="1"/>
      <p:bldP spid="12" grpId="0" animBg="1"/>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Figure 18.1 Economic </a:t>
            </a:r>
            <a:r>
              <a:rPr lang="en-US" dirty="0" smtClean="0"/>
              <a:t>growth </a:t>
            </a:r>
            <a:r>
              <a:rPr lang="en-US" dirty="0"/>
              <a:t>in the AS/AD Model</a:t>
            </a:r>
            <a:endParaRPr lang="de-DE"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6</a:t>
            </a:fld>
            <a:endParaRPr lang="de-DE"/>
          </a:p>
        </p:txBody>
      </p:sp>
      <p:grpSp>
        <p:nvGrpSpPr>
          <p:cNvPr id="24" name="Gruppierung 23"/>
          <p:cNvGrpSpPr>
            <a:grpSpLocks noChangeAspect="1"/>
          </p:cNvGrpSpPr>
          <p:nvPr/>
        </p:nvGrpSpPr>
        <p:grpSpPr>
          <a:xfrm>
            <a:off x="397415" y="1290776"/>
            <a:ext cx="6553662" cy="5002625"/>
            <a:chOff x="793607" y="685799"/>
            <a:chExt cx="7969393" cy="6083301"/>
          </a:xfrm>
        </p:grpSpPr>
        <p:sp>
          <p:nvSpPr>
            <p:cNvPr id="6" name="Line 4"/>
            <p:cNvSpPr>
              <a:spLocks noChangeShapeType="1"/>
            </p:cNvSpPr>
            <p:nvPr/>
          </p:nvSpPr>
          <p:spPr bwMode="auto">
            <a:xfrm>
              <a:off x="1676401" y="762000"/>
              <a:ext cx="0" cy="5181601"/>
            </a:xfrm>
            <a:prstGeom prst="line">
              <a:avLst/>
            </a:prstGeom>
            <a:noFill/>
            <a:ln w="25400">
              <a:solidFill>
                <a:schemeClr val="tx1"/>
              </a:solidFill>
              <a:round/>
              <a:headEnd/>
              <a:tailEnd/>
            </a:ln>
          </p:spPr>
          <p:txBody>
            <a:bodyPr/>
            <a:lstStyle/>
            <a:p>
              <a:endParaRPr lang="en-US">
                <a:cs typeface="Arial" pitchFamily="34" charset="0"/>
              </a:endParaRPr>
            </a:p>
          </p:txBody>
        </p:sp>
        <p:sp>
          <p:nvSpPr>
            <p:cNvPr id="7" name="Line 5"/>
            <p:cNvSpPr>
              <a:spLocks noChangeShapeType="1"/>
            </p:cNvSpPr>
            <p:nvPr/>
          </p:nvSpPr>
          <p:spPr bwMode="auto">
            <a:xfrm flipH="1">
              <a:off x="1676400" y="5943600"/>
              <a:ext cx="5943600" cy="0"/>
            </a:xfrm>
            <a:prstGeom prst="line">
              <a:avLst/>
            </a:prstGeom>
            <a:noFill/>
            <a:ln w="25400">
              <a:solidFill>
                <a:schemeClr val="tx1"/>
              </a:solidFill>
              <a:round/>
              <a:headEnd/>
              <a:tailEnd/>
            </a:ln>
          </p:spPr>
          <p:txBody>
            <a:bodyPr/>
            <a:lstStyle/>
            <a:p>
              <a:endParaRPr lang="en-US">
                <a:cs typeface="Arial" pitchFamily="34" charset="0"/>
              </a:endParaRPr>
            </a:p>
          </p:txBody>
        </p:sp>
        <p:sp>
          <p:nvSpPr>
            <p:cNvPr id="8" name="Text Box 6"/>
            <p:cNvSpPr txBox="1">
              <a:spLocks noChangeArrowheads="1"/>
            </p:cNvSpPr>
            <p:nvPr/>
          </p:nvSpPr>
          <p:spPr bwMode="auto">
            <a:xfrm rot="16200000">
              <a:off x="-755136" y="2234542"/>
              <a:ext cx="3643874" cy="546388"/>
            </a:xfrm>
            <a:prstGeom prst="rect">
              <a:avLst/>
            </a:prstGeom>
            <a:noFill/>
            <a:ln w="9525">
              <a:noFill/>
              <a:miter lim="800000"/>
              <a:headEnd/>
              <a:tailEnd/>
            </a:ln>
          </p:spPr>
          <p:txBody>
            <a:bodyPr wrap="square">
              <a:spAutoFit/>
            </a:bodyPr>
            <a:lstStyle/>
            <a:p>
              <a:pPr>
                <a:spcBef>
                  <a:spcPct val="50000"/>
                </a:spcBef>
              </a:pPr>
              <a:r>
                <a:rPr lang="en-US" sz="2400" b="1" dirty="0">
                  <a:cs typeface="Arial" pitchFamily="34" charset="0"/>
                </a:rPr>
                <a:t>Inflation rate (</a:t>
              </a:r>
              <a:r>
                <a:rPr lang="el-GR" sz="2400" b="1" i="1" dirty="0">
                  <a:cs typeface="Arial" pitchFamily="34" charset="0"/>
                </a:rPr>
                <a:t>π</a:t>
              </a:r>
              <a:r>
                <a:rPr lang="en-US" sz="2400" b="1" dirty="0">
                  <a:cs typeface="Arial" pitchFamily="34" charset="0"/>
                </a:rPr>
                <a:t>)</a:t>
              </a:r>
              <a:endParaRPr lang="el-GR" sz="2400" b="1" dirty="0">
                <a:cs typeface="Arial" pitchFamily="34" charset="0"/>
              </a:endParaRPr>
            </a:p>
          </p:txBody>
        </p:sp>
        <p:sp>
          <p:nvSpPr>
            <p:cNvPr id="9" name="Text Box 7"/>
            <p:cNvSpPr txBox="1">
              <a:spLocks noChangeArrowheads="1"/>
            </p:cNvSpPr>
            <p:nvPr/>
          </p:nvSpPr>
          <p:spPr bwMode="auto">
            <a:xfrm>
              <a:off x="6172200" y="6019800"/>
              <a:ext cx="2590800" cy="457200"/>
            </a:xfrm>
            <a:prstGeom prst="rect">
              <a:avLst/>
            </a:prstGeom>
            <a:noFill/>
            <a:ln w="9525">
              <a:noFill/>
              <a:miter lim="800000"/>
              <a:headEnd/>
              <a:tailEnd/>
            </a:ln>
          </p:spPr>
          <p:txBody>
            <a:bodyPr>
              <a:spAutoFit/>
            </a:bodyPr>
            <a:lstStyle/>
            <a:p>
              <a:pPr>
                <a:spcBef>
                  <a:spcPct val="50000"/>
                </a:spcBef>
              </a:pPr>
              <a:r>
                <a:rPr lang="en-US" sz="2400" b="1" dirty="0">
                  <a:cs typeface="Arial" pitchFamily="34" charset="0"/>
                </a:rPr>
                <a:t>Output (</a:t>
              </a:r>
              <a:r>
                <a:rPr lang="en-US" sz="2400" b="1" i="1" dirty="0">
                  <a:cs typeface="Arial" pitchFamily="34" charset="0"/>
                </a:rPr>
                <a:t>Y </a:t>
              </a:r>
              <a:r>
                <a:rPr lang="en-US" sz="2400" b="1" dirty="0">
                  <a:cs typeface="Arial" pitchFamily="34" charset="0"/>
                </a:rPr>
                <a:t>)</a:t>
              </a:r>
              <a:endParaRPr lang="el-GR" sz="2400" b="1" dirty="0">
                <a:cs typeface="Arial" pitchFamily="34" charset="0"/>
              </a:endParaRPr>
            </a:p>
          </p:txBody>
        </p:sp>
        <p:sp>
          <p:nvSpPr>
            <p:cNvPr id="10" name="Line 8"/>
            <p:cNvSpPr>
              <a:spLocks noChangeShapeType="1"/>
            </p:cNvSpPr>
            <p:nvPr/>
          </p:nvSpPr>
          <p:spPr bwMode="auto">
            <a:xfrm>
              <a:off x="2438400" y="1752600"/>
              <a:ext cx="3733800" cy="3733800"/>
            </a:xfrm>
            <a:prstGeom prst="line">
              <a:avLst/>
            </a:prstGeom>
            <a:noFill/>
            <a:ln w="63500">
              <a:solidFill>
                <a:schemeClr val="tx1"/>
              </a:solidFill>
              <a:round/>
              <a:headEnd/>
              <a:tailEnd/>
            </a:ln>
          </p:spPr>
          <p:txBody>
            <a:bodyPr/>
            <a:lstStyle/>
            <a:p>
              <a:endParaRPr lang="en-US">
                <a:cs typeface="Arial" pitchFamily="34" charset="0"/>
              </a:endParaRPr>
            </a:p>
          </p:txBody>
        </p:sp>
        <p:sp>
          <p:nvSpPr>
            <p:cNvPr id="11" name="Line 9"/>
            <p:cNvSpPr>
              <a:spLocks noChangeShapeType="1"/>
            </p:cNvSpPr>
            <p:nvPr/>
          </p:nvSpPr>
          <p:spPr bwMode="auto">
            <a:xfrm>
              <a:off x="3124200" y="1524000"/>
              <a:ext cx="3429000" cy="3429000"/>
            </a:xfrm>
            <a:prstGeom prst="line">
              <a:avLst/>
            </a:prstGeom>
            <a:noFill/>
            <a:ln w="63500">
              <a:solidFill>
                <a:schemeClr val="tx2"/>
              </a:solidFill>
              <a:round/>
              <a:headEnd/>
              <a:tailEnd/>
            </a:ln>
          </p:spPr>
          <p:txBody>
            <a:bodyPr/>
            <a:lstStyle/>
            <a:p>
              <a:endParaRPr lang="en-US">
                <a:cs typeface="Arial" pitchFamily="34" charset="0"/>
              </a:endParaRPr>
            </a:p>
          </p:txBody>
        </p:sp>
        <p:sp>
          <p:nvSpPr>
            <p:cNvPr id="12" name="Freeform 13"/>
            <p:cNvSpPr>
              <a:spLocks/>
            </p:cNvSpPr>
            <p:nvPr/>
          </p:nvSpPr>
          <p:spPr bwMode="auto">
            <a:xfrm>
              <a:off x="2209800" y="1143000"/>
              <a:ext cx="3505200" cy="3581400"/>
            </a:xfrm>
            <a:custGeom>
              <a:avLst/>
              <a:gdLst>
                <a:gd name="T0" fmla="*/ 0 w 1504"/>
                <a:gd name="T1" fmla="*/ 2147483647 h 1600"/>
                <a:gd name="T2" fmla="*/ 2147483647 w 1504"/>
                <a:gd name="T3" fmla="*/ 2147483647 h 1600"/>
                <a:gd name="T4" fmla="*/ 2147483647 w 1504"/>
                <a:gd name="T5" fmla="*/ 2147483647 h 1600"/>
                <a:gd name="T6" fmla="*/ 2147483647 w 1504"/>
                <a:gd name="T7" fmla="*/ 2147483647 h 1600"/>
                <a:gd name="T8" fmla="*/ 2147483647 w 1504"/>
                <a:gd name="T9" fmla="*/ 2147483647 h 1600"/>
                <a:gd name="T10" fmla="*/ 2147483647 w 1504"/>
                <a:gd name="T11" fmla="*/ 0 h 1600"/>
                <a:gd name="T12" fmla="*/ 0 60000 65536"/>
                <a:gd name="T13" fmla="*/ 0 60000 65536"/>
                <a:gd name="T14" fmla="*/ 0 60000 65536"/>
                <a:gd name="T15" fmla="*/ 0 60000 65536"/>
                <a:gd name="T16" fmla="*/ 0 60000 65536"/>
                <a:gd name="T17" fmla="*/ 0 60000 65536"/>
                <a:gd name="T18" fmla="*/ 0 w 1504"/>
                <a:gd name="T19" fmla="*/ 0 h 1600"/>
                <a:gd name="T20" fmla="*/ 1504 w 1504"/>
                <a:gd name="T21" fmla="*/ 1600 h 1600"/>
              </a:gdLst>
              <a:ahLst/>
              <a:cxnLst>
                <a:cxn ang="T12">
                  <a:pos x="T0" y="T1"/>
                </a:cxn>
                <a:cxn ang="T13">
                  <a:pos x="T2" y="T3"/>
                </a:cxn>
                <a:cxn ang="T14">
                  <a:pos x="T4" y="T5"/>
                </a:cxn>
                <a:cxn ang="T15">
                  <a:pos x="T6" y="T7"/>
                </a:cxn>
                <a:cxn ang="T16">
                  <a:pos x="T8" y="T9"/>
                </a:cxn>
                <a:cxn ang="T17">
                  <a:pos x="T10" y="T11"/>
                </a:cxn>
              </a:cxnLst>
              <a:rect l="T18" t="T19" r="T20" b="T21"/>
              <a:pathLst>
                <a:path w="1504" h="1600">
                  <a:moveTo>
                    <a:pt x="0" y="1584"/>
                  </a:moveTo>
                  <a:cubicBezTo>
                    <a:pt x="244" y="1592"/>
                    <a:pt x="488" y="1600"/>
                    <a:pt x="672" y="1584"/>
                  </a:cubicBezTo>
                  <a:cubicBezTo>
                    <a:pt x="856" y="1568"/>
                    <a:pt x="984" y="1560"/>
                    <a:pt x="1104" y="1488"/>
                  </a:cubicBezTo>
                  <a:cubicBezTo>
                    <a:pt x="1224" y="1416"/>
                    <a:pt x="1328" y="1288"/>
                    <a:pt x="1392" y="1152"/>
                  </a:cubicBezTo>
                  <a:cubicBezTo>
                    <a:pt x="1456" y="1016"/>
                    <a:pt x="1472" y="864"/>
                    <a:pt x="1488" y="672"/>
                  </a:cubicBezTo>
                  <a:cubicBezTo>
                    <a:pt x="1504" y="480"/>
                    <a:pt x="1496" y="240"/>
                    <a:pt x="1488" y="0"/>
                  </a:cubicBezTo>
                </a:path>
              </a:pathLst>
            </a:custGeom>
            <a:noFill/>
            <a:ln w="63500">
              <a:solidFill>
                <a:schemeClr val="tx2"/>
              </a:solidFill>
              <a:round/>
              <a:headEnd/>
              <a:tailEnd/>
            </a:ln>
          </p:spPr>
          <p:txBody>
            <a:bodyPr/>
            <a:lstStyle/>
            <a:p>
              <a:endParaRPr lang="en-US">
                <a:cs typeface="Arial" pitchFamily="34" charset="0"/>
              </a:endParaRPr>
            </a:p>
          </p:txBody>
        </p:sp>
        <p:sp>
          <p:nvSpPr>
            <p:cNvPr id="13" name="Freeform 12"/>
            <p:cNvSpPr>
              <a:spLocks/>
            </p:cNvSpPr>
            <p:nvPr/>
          </p:nvSpPr>
          <p:spPr bwMode="auto">
            <a:xfrm>
              <a:off x="2209800" y="1143000"/>
              <a:ext cx="2667000" cy="3581400"/>
            </a:xfrm>
            <a:custGeom>
              <a:avLst/>
              <a:gdLst>
                <a:gd name="T0" fmla="*/ 0 w 1504"/>
                <a:gd name="T1" fmla="*/ 2147483647 h 1600"/>
                <a:gd name="T2" fmla="*/ 2147483647 w 1504"/>
                <a:gd name="T3" fmla="*/ 2147483647 h 1600"/>
                <a:gd name="T4" fmla="*/ 2147483647 w 1504"/>
                <a:gd name="T5" fmla="*/ 2147483647 h 1600"/>
                <a:gd name="T6" fmla="*/ 2147483647 w 1504"/>
                <a:gd name="T7" fmla="*/ 2147483647 h 1600"/>
                <a:gd name="T8" fmla="*/ 2147483647 w 1504"/>
                <a:gd name="T9" fmla="*/ 2147483647 h 1600"/>
                <a:gd name="T10" fmla="*/ 2147483647 w 1504"/>
                <a:gd name="T11" fmla="*/ 0 h 1600"/>
                <a:gd name="T12" fmla="*/ 0 60000 65536"/>
                <a:gd name="T13" fmla="*/ 0 60000 65536"/>
                <a:gd name="T14" fmla="*/ 0 60000 65536"/>
                <a:gd name="T15" fmla="*/ 0 60000 65536"/>
                <a:gd name="T16" fmla="*/ 0 60000 65536"/>
                <a:gd name="T17" fmla="*/ 0 60000 65536"/>
                <a:gd name="T18" fmla="*/ 0 w 1504"/>
                <a:gd name="T19" fmla="*/ 0 h 1600"/>
                <a:gd name="T20" fmla="*/ 1504 w 1504"/>
                <a:gd name="T21" fmla="*/ 1600 h 1600"/>
              </a:gdLst>
              <a:ahLst/>
              <a:cxnLst>
                <a:cxn ang="T12">
                  <a:pos x="T0" y="T1"/>
                </a:cxn>
                <a:cxn ang="T13">
                  <a:pos x="T2" y="T3"/>
                </a:cxn>
                <a:cxn ang="T14">
                  <a:pos x="T4" y="T5"/>
                </a:cxn>
                <a:cxn ang="T15">
                  <a:pos x="T6" y="T7"/>
                </a:cxn>
                <a:cxn ang="T16">
                  <a:pos x="T8" y="T9"/>
                </a:cxn>
                <a:cxn ang="T17">
                  <a:pos x="T10" y="T11"/>
                </a:cxn>
              </a:cxnLst>
              <a:rect l="T18" t="T19" r="T20" b="T21"/>
              <a:pathLst>
                <a:path w="1504" h="1600">
                  <a:moveTo>
                    <a:pt x="0" y="1584"/>
                  </a:moveTo>
                  <a:cubicBezTo>
                    <a:pt x="244" y="1592"/>
                    <a:pt x="488" y="1600"/>
                    <a:pt x="672" y="1584"/>
                  </a:cubicBezTo>
                  <a:cubicBezTo>
                    <a:pt x="856" y="1568"/>
                    <a:pt x="984" y="1560"/>
                    <a:pt x="1104" y="1488"/>
                  </a:cubicBezTo>
                  <a:cubicBezTo>
                    <a:pt x="1224" y="1416"/>
                    <a:pt x="1328" y="1288"/>
                    <a:pt x="1392" y="1152"/>
                  </a:cubicBezTo>
                  <a:cubicBezTo>
                    <a:pt x="1456" y="1016"/>
                    <a:pt x="1472" y="864"/>
                    <a:pt x="1488" y="672"/>
                  </a:cubicBezTo>
                  <a:cubicBezTo>
                    <a:pt x="1504" y="480"/>
                    <a:pt x="1496" y="240"/>
                    <a:pt x="1488" y="0"/>
                  </a:cubicBezTo>
                </a:path>
              </a:pathLst>
            </a:custGeom>
            <a:noFill/>
            <a:ln w="63500">
              <a:solidFill>
                <a:schemeClr val="tx1"/>
              </a:solidFill>
              <a:round/>
              <a:headEnd/>
              <a:tailEnd/>
            </a:ln>
          </p:spPr>
          <p:txBody>
            <a:bodyPr/>
            <a:lstStyle/>
            <a:p>
              <a:endParaRPr lang="en-US">
                <a:cs typeface="Arial" pitchFamily="34" charset="0"/>
              </a:endParaRPr>
            </a:p>
          </p:txBody>
        </p:sp>
        <p:sp>
          <p:nvSpPr>
            <p:cNvPr id="14" name="Line 16"/>
            <p:cNvSpPr>
              <a:spLocks noChangeShapeType="1"/>
            </p:cNvSpPr>
            <p:nvPr/>
          </p:nvSpPr>
          <p:spPr bwMode="auto">
            <a:xfrm>
              <a:off x="4876800" y="1143000"/>
              <a:ext cx="0" cy="48006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5" name="Line 17"/>
            <p:cNvSpPr>
              <a:spLocks noChangeShapeType="1"/>
            </p:cNvSpPr>
            <p:nvPr/>
          </p:nvSpPr>
          <p:spPr bwMode="auto">
            <a:xfrm>
              <a:off x="5715000" y="1143000"/>
              <a:ext cx="0" cy="4800600"/>
            </a:xfrm>
            <a:prstGeom prst="line">
              <a:avLst/>
            </a:prstGeom>
            <a:noFill/>
            <a:ln w="38100">
              <a:solidFill>
                <a:srgbClr val="000000"/>
              </a:solidFill>
              <a:prstDash val="dash"/>
              <a:round/>
              <a:headEnd/>
              <a:tailEnd/>
            </a:ln>
          </p:spPr>
          <p:txBody>
            <a:bodyPr/>
            <a:lstStyle/>
            <a:p>
              <a:endParaRPr lang="en-US">
                <a:cs typeface="Arial" pitchFamily="34" charset="0"/>
              </a:endParaRPr>
            </a:p>
          </p:txBody>
        </p:sp>
        <p:sp>
          <p:nvSpPr>
            <p:cNvPr id="16" name="Text Box 18"/>
            <p:cNvSpPr txBox="1">
              <a:spLocks noChangeArrowheads="1"/>
            </p:cNvSpPr>
            <p:nvPr/>
          </p:nvSpPr>
          <p:spPr bwMode="auto">
            <a:xfrm>
              <a:off x="4267200" y="700088"/>
              <a:ext cx="838200" cy="366712"/>
            </a:xfrm>
            <a:prstGeom prst="rect">
              <a:avLst/>
            </a:prstGeom>
            <a:noFill/>
            <a:ln w="9525">
              <a:noFill/>
              <a:miter lim="800000"/>
              <a:headEnd/>
              <a:tailEnd/>
            </a:ln>
          </p:spPr>
          <p:txBody>
            <a:bodyPr>
              <a:spAutoFit/>
            </a:bodyPr>
            <a:lstStyle/>
            <a:p>
              <a:pPr>
                <a:spcBef>
                  <a:spcPct val="50000"/>
                </a:spcBef>
              </a:pPr>
              <a:r>
                <a:rPr lang="en-US" dirty="0">
                  <a:cs typeface="Arial" pitchFamily="34" charset="0"/>
                </a:rPr>
                <a:t>AS</a:t>
              </a:r>
              <a:r>
                <a:rPr lang="en-US" baseline="-25000" dirty="0">
                  <a:cs typeface="Arial" pitchFamily="34" charset="0"/>
                </a:rPr>
                <a:t>0</a:t>
              </a:r>
            </a:p>
          </p:txBody>
        </p:sp>
        <p:sp>
          <p:nvSpPr>
            <p:cNvPr id="17" name="Text Box 19"/>
            <p:cNvSpPr txBox="1">
              <a:spLocks noChangeArrowheads="1"/>
            </p:cNvSpPr>
            <p:nvPr/>
          </p:nvSpPr>
          <p:spPr bwMode="auto">
            <a:xfrm>
              <a:off x="5334000" y="685800"/>
              <a:ext cx="838200" cy="369332"/>
            </a:xfrm>
            <a:prstGeom prst="rect">
              <a:avLst/>
            </a:prstGeom>
            <a:noFill/>
            <a:ln w="9525">
              <a:noFill/>
              <a:miter lim="800000"/>
              <a:headEnd/>
              <a:tailEnd/>
            </a:ln>
          </p:spPr>
          <p:txBody>
            <a:bodyPr>
              <a:spAutoFit/>
            </a:bodyPr>
            <a:lstStyle/>
            <a:p>
              <a:pPr>
                <a:spcBef>
                  <a:spcPct val="50000"/>
                </a:spcBef>
              </a:pPr>
              <a:r>
                <a:rPr lang="en-US" dirty="0">
                  <a:cs typeface="Arial" pitchFamily="34" charset="0"/>
                </a:rPr>
                <a:t>AS</a:t>
              </a:r>
              <a:r>
                <a:rPr lang="en-US" baseline="-25000" dirty="0">
                  <a:cs typeface="Arial" pitchFamily="34" charset="0"/>
                </a:rPr>
                <a:t>1</a:t>
              </a:r>
              <a:endParaRPr lang="en-US" sz="1600" baseline="-25000" dirty="0">
                <a:cs typeface="Arial" pitchFamily="34" charset="0"/>
              </a:endParaRPr>
            </a:p>
          </p:txBody>
        </p:sp>
        <p:sp>
          <p:nvSpPr>
            <p:cNvPr id="18" name="Text Box 20"/>
            <p:cNvSpPr txBox="1">
              <a:spLocks noChangeAspect="1" noChangeArrowheads="1"/>
            </p:cNvSpPr>
            <p:nvPr/>
          </p:nvSpPr>
          <p:spPr bwMode="auto">
            <a:xfrm>
              <a:off x="4724400" y="5943600"/>
              <a:ext cx="1447800" cy="825500"/>
            </a:xfrm>
            <a:prstGeom prst="rect">
              <a:avLst/>
            </a:prstGeom>
            <a:noFill/>
            <a:ln w="9525">
              <a:noFill/>
              <a:miter lim="800000"/>
              <a:headEnd/>
              <a:tailEnd/>
            </a:ln>
          </p:spPr>
          <p:txBody>
            <a:bodyPr>
              <a:spAutoFit/>
            </a:bodyPr>
            <a:lstStyle/>
            <a:p>
              <a:pPr>
                <a:spcBef>
                  <a:spcPct val="50000"/>
                </a:spcBef>
              </a:pPr>
              <a:r>
                <a:rPr lang="en-US" sz="1600" dirty="0">
                  <a:cs typeface="Arial" pitchFamily="34" charset="0"/>
                </a:rPr>
                <a:t>Expanded maximum capacity</a:t>
              </a:r>
            </a:p>
          </p:txBody>
        </p:sp>
        <p:sp>
          <p:nvSpPr>
            <p:cNvPr id="19" name="AutoShape 21"/>
            <p:cNvSpPr>
              <a:spLocks noChangeArrowheads="1"/>
            </p:cNvSpPr>
            <p:nvPr/>
          </p:nvSpPr>
          <p:spPr bwMode="auto">
            <a:xfrm>
              <a:off x="3200400" y="2057400"/>
              <a:ext cx="533400" cy="457200"/>
            </a:xfrm>
            <a:prstGeom prst="rightArrow">
              <a:avLst>
                <a:gd name="adj1" fmla="val 50000"/>
                <a:gd name="adj2" fmla="val 29167"/>
              </a:avLst>
            </a:prstGeom>
            <a:gradFill flip="none" rotWithShape="1">
              <a:gsLst>
                <a:gs pos="0">
                  <a:schemeClr val="accent1"/>
                </a:gs>
                <a:gs pos="39999">
                  <a:srgbClr val="85C2FF"/>
                </a:gs>
                <a:gs pos="70000">
                  <a:srgbClr val="C4D6EB"/>
                </a:gs>
                <a:gs pos="100000">
                  <a:srgbClr val="FFEBFA"/>
                </a:gs>
              </a:gsLst>
              <a:lin ang="10800000" scaled="1"/>
              <a:tileRect/>
            </a:gradFill>
            <a:ln w="9525">
              <a:solidFill>
                <a:schemeClr val="tx2"/>
              </a:solidFill>
              <a:miter lim="800000"/>
              <a:headEnd/>
              <a:tailEnd/>
            </a:ln>
          </p:spPr>
          <p:txBody>
            <a:bodyPr wrap="none" anchor="ctr"/>
            <a:lstStyle/>
            <a:p>
              <a:endParaRPr lang="en-US">
                <a:cs typeface="Arial" pitchFamily="34" charset="0"/>
              </a:endParaRPr>
            </a:p>
          </p:txBody>
        </p:sp>
        <p:sp>
          <p:nvSpPr>
            <p:cNvPr id="20" name="Text Box 22"/>
            <p:cNvSpPr txBox="1">
              <a:spLocks noChangeArrowheads="1"/>
            </p:cNvSpPr>
            <p:nvPr/>
          </p:nvSpPr>
          <p:spPr bwMode="auto">
            <a:xfrm>
              <a:off x="6248400" y="5334000"/>
              <a:ext cx="838200" cy="366713"/>
            </a:xfrm>
            <a:prstGeom prst="rect">
              <a:avLst/>
            </a:prstGeom>
            <a:noFill/>
            <a:ln w="9525">
              <a:noFill/>
              <a:miter lim="800000"/>
              <a:headEnd/>
              <a:tailEnd/>
            </a:ln>
          </p:spPr>
          <p:txBody>
            <a:bodyPr>
              <a:spAutoFit/>
            </a:bodyPr>
            <a:lstStyle/>
            <a:p>
              <a:pPr>
                <a:spcBef>
                  <a:spcPct val="50000"/>
                </a:spcBef>
              </a:pPr>
              <a:r>
                <a:rPr lang="en-US" dirty="0">
                  <a:cs typeface="Arial" pitchFamily="34" charset="0"/>
                </a:rPr>
                <a:t>AD</a:t>
              </a:r>
              <a:r>
                <a:rPr lang="en-US" baseline="-25000" dirty="0">
                  <a:cs typeface="Arial" pitchFamily="34" charset="0"/>
                </a:rPr>
                <a:t>0</a:t>
              </a:r>
            </a:p>
          </p:txBody>
        </p:sp>
        <p:sp>
          <p:nvSpPr>
            <p:cNvPr id="21" name="Text Box 23"/>
            <p:cNvSpPr txBox="1">
              <a:spLocks noChangeArrowheads="1"/>
            </p:cNvSpPr>
            <p:nvPr/>
          </p:nvSpPr>
          <p:spPr bwMode="auto">
            <a:xfrm>
              <a:off x="6629400" y="4648200"/>
              <a:ext cx="838200" cy="369332"/>
            </a:xfrm>
            <a:prstGeom prst="rect">
              <a:avLst/>
            </a:prstGeom>
            <a:noFill/>
            <a:ln w="9525">
              <a:noFill/>
              <a:miter lim="800000"/>
              <a:headEnd/>
              <a:tailEnd/>
            </a:ln>
          </p:spPr>
          <p:txBody>
            <a:bodyPr>
              <a:spAutoFit/>
            </a:bodyPr>
            <a:lstStyle/>
            <a:p>
              <a:pPr>
                <a:spcBef>
                  <a:spcPct val="50000"/>
                </a:spcBef>
              </a:pPr>
              <a:r>
                <a:rPr lang="en-US" dirty="0">
                  <a:cs typeface="Arial" pitchFamily="34" charset="0"/>
                </a:rPr>
                <a:t>AD</a:t>
              </a:r>
              <a:r>
                <a:rPr lang="en-US" baseline="-25000" dirty="0">
                  <a:cs typeface="Arial" pitchFamily="34" charset="0"/>
                </a:rPr>
                <a:t>1</a:t>
              </a:r>
              <a:endParaRPr lang="en-US" sz="1600" baseline="-25000" dirty="0">
                <a:cs typeface="Arial" pitchFamily="34" charset="0"/>
              </a:endParaRPr>
            </a:p>
          </p:txBody>
        </p:sp>
        <p:sp>
          <p:nvSpPr>
            <p:cNvPr id="22" name="AutoShape 24"/>
            <p:cNvSpPr>
              <a:spLocks noChangeArrowheads="1"/>
            </p:cNvSpPr>
            <p:nvPr/>
          </p:nvSpPr>
          <p:spPr bwMode="auto">
            <a:xfrm>
              <a:off x="4953000" y="1600200"/>
              <a:ext cx="685800" cy="457200"/>
            </a:xfrm>
            <a:prstGeom prst="rightArrow">
              <a:avLst>
                <a:gd name="adj1" fmla="val 50000"/>
                <a:gd name="adj2" fmla="val 37500"/>
              </a:avLst>
            </a:prstGeom>
            <a:gradFill flip="none" rotWithShape="1">
              <a:gsLst>
                <a:gs pos="0">
                  <a:schemeClr val="accent1"/>
                </a:gs>
                <a:gs pos="39999">
                  <a:srgbClr val="85C2FF"/>
                </a:gs>
                <a:gs pos="70000">
                  <a:srgbClr val="C4D6EB"/>
                </a:gs>
                <a:gs pos="100000">
                  <a:srgbClr val="FFEBFA"/>
                </a:gs>
              </a:gsLst>
              <a:lin ang="10800000" scaled="1"/>
              <a:tileRect/>
            </a:gradFill>
            <a:ln w="9525">
              <a:solidFill>
                <a:schemeClr val="tx2"/>
              </a:solidFill>
              <a:miter lim="800000"/>
              <a:headEnd/>
              <a:tailEnd/>
            </a:ln>
          </p:spPr>
          <p:txBody>
            <a:bodyPr wrap="none" anchor="ctr"/>
            <a:lstStyle/>
            <a:p>
              <a:endParaRPr lang="en-US">
                <a:cs typeface="Arial" pitchFamily="34" charset="0"/>
              </a:endParaRPr>
            </a:p>
          </p:txBody>
        </p:sp>
        <p:sp>
          <p:nvSpPr>
            <p:cNvPr id="23" name="AutoShape 25"/>
            <p:cNvSpPr>
              <a:spLocks noChangeArrowheads="1"/>
            </p:cNvSpPr>
            <p:nvPr/>
          </p:nvSpPr>
          <p:spPr bwMode="auto">
            <a:xfrm>
              <a:off x="4953000" y="5181600"/>
              <a:ext cx="685800" cy="457200"/>
            </a:xfrm>
            <a:prstGeom prst="rightArrow">
              <a:avLst>
                <a:gd name="adj1" fmla="val 50000"/>
                <a:gd name="adj2" fmla="val 37500"/>
              </a:avLst>
            </a:prstGeom>
            <a:gradFill flip="none" rotWithShape="1">
              <a:gsLst>
                <a:gs pos="0">
                  <a:schemeClr val="accent1"/>
                </a:gs>
                <a:gs pos="39999">
                  <a:srgbClr val="85C2FF"/>
                </a:gs>
                <a:gs pos="70000">
                  <a:srgbClr val="C4D6EB"/>
                </a:gs>
                <a:gs pos="100000">
                  <a:srgbClr val="FFEBFA"/>
                </a:gs>
              </a:gsLst>
              <a:lin ang="10800000" scaled="1"/>
              <a:tileRect/>
            </a:gradFill>
            <a:ln w="9525">
              <a:solidFill>
                <a:schemeClr val="tx2"/>
              </a:solidFill>
              <a:miter lim="800000"/>
              <a:headEnd/>
              <a:tailEnd/>
            </a:ln>
          </p:spPr>
          <p:txBody>
            <a:bodyPr wrap="none" anchor="ctr"/>
            <a:lstStyle/>
            <a:p>
              <a:endParaRPr lang="en-US">
                <a:cs typeface="Arial" pitchFamily="34" charset="0"/>
              </a:endParaRPr>
            </a:p>
          </p:txBody>
        </p:sp>
      </p:grpSp>
      <p:sp>
        <p:nvSpPr>
          <p:cNvPr id="25" name="Textfeld 24"/>
          <p:cNvSpPr txBox="1"/>
          <p:nvPr/>
        </p:nvSpPr>
        <p:spPr>
          <a:xfrm>
            <a:off x="5966397" y="1440188"/>
            <a:ext cx="2956210" cy="2862323"/>
          </a:xfrm>
          <a:prstGeom prst="rect">
            <a:avLst/>
          </a:prstGeom>
          <a:noFill/>
        </p:spPr>
        <p:txBody>
          <a:bodyPr wrap="square" rtlCol="0">
            <a:spAutoFit/>
          </a:bodyPr>
          <a:lstStyle/>
          <a:p>
            <a:pPr marL="285750" indent="-285750">
              <a:buFont typeface="Wingdings" charset="2"/>
              <a:buChar char="ü"/>
            </a:pPr>
            <a:r>
              <a:rPr lang="en-US" dirty="0"/>
              <a:t>Economic growth increases the maximum productive capacity of the economy. It involves both supply-side and demand-side expansions, and does not necessarily involve a change in the rate of inflation.</a:t>
            </a:r>
            <a:endParaRPr lang="de-DE" dirty="0"/>
          </a:p>
          <a:p>
            <a:endParaRPr lang="en-US" dirty="0"/>
          </a:p>
        </p:txBody>
      </p:sp>
    </p:spTree>
    <p:extLst>
      <p:ext uri="{BB962C8B-B14F-4D97-AF65-F5344CB8AC3E}">
        <p14:creationId xmlns:p14="http://schemas.microsoft.com/office/powerpoint/2010/main" val="320962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err="1"/>
              <a:t>What</a:t>
            </a:r>
            <a:r>
              <a:rPr lang="de-DE" dirty="0"/>
              <a:t> </a:t>
            </a:r>
            <a:r>
              <a:rPr lang="de-DE" dirty="0" err="1"/>
              <a:t>causes</a:t>
            </a:r>
            <a:r>
              <a:rPr lang="de-DE" dirty="0"/>
              <a:t> </a:t>
            </a:r>
            <a:r>
              <a:rPr lang="de-DE" dirty="0" err="1"/>
              <a:t>economic</a:t>
            </a:r>
            <a:r>
              <a:rPr lang="de-DE" dirty="0"/>
              <a:t> </a:t>
            </a:r>
            <a:r>
              <a:rPr lang="de-DE" dirty="0" err="1"/>
              <a:t>output</a:t>
            </a:r>
            <a:r>
              <a:rPr lang="de-DE" dirty="0"/>
              <a:t> </a:t>
            </a:r>
            <a:r>
              <a:rPr lang="de-DE" dirty="0" err="1"/>
              <a:t>to</a:t>
            </a:r>
            <a:r>
              <a:rPr lang="de-DE" dirty="0"/>
              <a:t> </a:t>
            </a:r>
            <a:r>
              <a:rPr lang="de-DE" dirty="0" err="1"/>
              <a:t>increase</a:t>
            </a:r>
            <a:r>
              <a:rPr lang="de-DE" dirty="0"/>
              <a:t>? </a:t>
            </a:r>
            <a:br>
              <a:rPr lang="de-DE" dirty="0"/>
            </a:br>
            <a:endParaRPr lang="en-US" dirty="0"/>
          </a:p>
        </p:txBody>
      </p:sp>
      <p:sp>
        <p:nvSpPr>
          <p:cNvPr id="3" name="Inhaltsplatzhalter 2"/>
          <p:cNvSpPr>
            <a:spLocks noGrp="1"/>
          </p:cNvSpPr>
          <p:nvPr>
            <p:ph idx="1"/>
          </p:nvPr>
        </p:nvSpPr>
        <p:spPr/>
        <p:txBody>
          <a:bodyPr/>
          <a:lstStyle/>
          <a:p>
            <a:r>
              <a:rPr lang="de-DE" dirty="0" err="1"/>
              <a:t>o</a:t>
            </a:r>
            <a:r>
              <a:rPr lang="de-DE" dirty="0" err="1" smtClean="0"/>
              <a:t>ne</a:t>
            </a:r>
            <a:r>
              <a:rPr lang="de-DE" dirty="0" smtClean="0"/>
              <a:t> </a:t>
            </a:r>
            <a:r>
              <a:rPr lang="de-DE" dirty="0" err="1"/>
              <a:t>way</a:t>
            </a:r>
            <a:r>
              <a:rPr lang="de-DE" dirty="0"/>
              <a:t> </a:t>
            </a:r>
            <a:r>
              <a:rPr lang="de-DE" dirty="0" err="1"/>
              <a:t>that</a:t>
            </a:r>
            <a:r>
              <a:rPr lang="de-DE" dirty="0"/>
              <a:t> </a:t>
            </a:r>
            <a:r>
              <a:rPr lang="de-DE" dirty="0" err="1"/>
              <a:t>output</a:t>
            </a:r>
            <a:r>
              <a:rPr lang="de-DE" dirty="0"/>
              <a:t> </a:t>
            </a:r>
            <a:r>
              <a:rPr lang="de-DE" dirty="0" err="1"/>
              <a:t>could</a:t>
            </a:r>
            <a:r>
              <a:rPr lang="de-DE" dirty="0"/>
              <a:t> </a:t>
            </a:r>
            <a:r>
              <a:rPr lang="de-DE" dirty="0" err="1"/>
              <a:t>increase</a:t>
            </a:r>
            <a:r>
              <a:rPr lang="de-DE" dirty="0"/>
              <a:t> </a:t>
            </a:r>
            <a:r>
              <a:rPr lang="de-DE" dirty="0" err="1"/>
              <a:t>is</a:t>
            </a:r>
            <a:r>
              <a:rPr lang="de-DE" dirty="0"/>
              <a:t> </a:t>
            </a:r>
            <a:r>
              <a:rPr lang="de-DE" dirty="0" err="1"/>
              <a:t>if</a:t>
            </a:r>
            <a:r>
              <a:rPr lang="de-DE" dirty="0"/>
              <a:t> </a:t>
            </a:r>
            <a:r>
              <a:rPr lang="de-DE" dirty="0" err="1"/>
              <a:t>there</a:t>
            </a:r>
            <a:r>
              <a:rPr lang="de-DE" dirty="0"/>
              <a:t> </a:t>
            </a:r>
            <a:r>
              <a:rPr lang="de-DE" dirty="0" err="1"/>
              <a:t>is</a:t>
            </a:r>
            <a:r>
              <a:rPr lang="de-DE" dirty="0"/>
              <a:t> an </a:t>
            </a:r>
            <a:r>
              <a:rPr lang="de-DE" dirty="0" err="1"/>
              <a:t>expansion</a:t>
            </a:r>
            <a:r>
              <a:rPr lang="de-DE" dirty="0"/>
              <a:t> in </a:t>
            </a:r>
            <a:r>
              <a:rPr lang="de-DE" dirty="0" err="1"/>
              <a:t>the</a:t>
            </a:r>
            <a:r>
              <a:rPr lang="de-DE" dirty="0"/>
              <a:t> </a:t>
            </a:r>
            <a:r>
              <a:rPr lang="de-DE" dirty="0" err="1"/>
              <a:t>inputs</a:t>
            </a:r>
            <a:r>
              <a:rPr lang="de-DE" dirty="0"/>
              <a:t> </a:t>
            </a:r>
            <a:r>
              <a:rPr lang="de-DE" dirty="0" err="1"/>
              <a:t>used</a:t>
            </a:r>
            <a:r>
              <a:rPr lang="de-DE" dirty="0"/>
              <a:t> </a:t>
            </a:r>
            <a:r>
              <a:rPr lang="de-DE" dirty="0" err="1"/>
              <a:t>to</a:t>
            </a:r>
            <a:r>
              <a:rPr lang="de-DE" dirty="0"/>
              <a:t> </a:t>
            </a:r>
            <a:r>
              <a:rPr lang="de-DE" dirty="0" err="1"/>
              <a:t>produce</a:t>
            </a:r>
            <a:r>
              <a:rPr lang="de-DE" dirty="0"/>
              <a:t> </a:t>
            </a:r>
            <a:r>
              <a:rPr lang="de-DE" dirty="0" err="1" smtClean="0"/>
              <a:t>it</a:t>
            </a:r>
            <a:r>
              <a:rPr lang="de-DE" dirty="0" smtClean="0"/>
              <a:t>:</a:t>
            </a:r>
            <a:endParaRPr lang="de-DE" dirty="0"/>
          </a:p>
          <a:p>
            <a:pPr lvl="1"/>
            <a:r>
              <a:rPr lang="de-DE" dirty="0" err="1" smtClean="0"/>
              <a:t>natural</a:t>
            </a:r>
            <a:r>
              <a:rPr lang="de-DE" dirty="0" smtClean="0"/>
              <a:t> </a:t>
            </a:r>
            <a:r>
              <a:rPr lang="de-DE" dirty="0" err="1" smtClean="0"/>
              <a:t>capital</a:t>
            </a:r>
            <a:r>
              <a:rPr lang="de-DE" dirty="0" smtClean="0"/>
              <a:t> </a:t>
            </a:r>
          </a:p>
          <a:p>
            <a:pPr lvl="1"/>
            <a:r>
              <a:rPr lang="de-DE" dirty="0" err="1" smtClean="0"/>
              <a:t>manufactured</a:t>
            </a:r>
            <a:r>
              <a:rPr lang="de-DE" dirty="0" smtClean="0"/>
              <a:t> </a:t>
            </a:r>
            <a:r>
              <a:rPr lang="de-DE" dirty="0" err="1" smtClean="0"/>
              <a:t>capital</a:t>
            </a:r>
            <a:endParaRPr lang="de-DE" dirty="0" smtClean="0"/>
          </a:p>
          <a:p>
            <a:pPr lvl="1"/>
            <a:r>
              <a:rPr lang="de-DE" dirty="0" smtClean="0"/>
              <a:t>human </a:t>
            </a:r>
            <a:r>
              <a:rPr lang="de-DE" dirty="0" err="1" smtClean="0"/>
              <a:t>capital</a:t>
            </a:r>
            <a:endParaRPr lang="de-DE" dirty="0"/>
          </a:p>
          <a:p>
            <a:pPr lvl="1"/>
            <a:r>
              <a:rPr lang="de-DE" dirty="0" err="1" smtClean="0"/>
              <a:t>social</a:t>
            </a:r>
            <a:r>
              <a:rPr lang="de-DE" dirty="0" smtClean="0"/>
              <a:t> </a:t>
            </a:r>
            <a:r>
              <a:rPr lang="de-DE" dirty="0" err="1" smtClean="0"/>
              <a:t>capital</a:t>
            </a:r>
            <a:endParaRPr lang="de-DE" dirty="0" smtClean="0"/>
          </a:p>
          <a:p>
            <a:pPr lvl="1"/>
            <a:r>
              <a:rPr lang="de-DE" dirty="0" err="1" smtClean="0"/>
              <a:t>financial</a:t>
            </a:r>
            <a:r>
              <a:rPr lang="de-DE" dirty="0" smtClean="0"/>
              <a:t> </a:t>
            </a:r>
            <a:r>
              <a:rPr lang="de-DE" dirty="0" err="1" smtClean="0"/>
              <a:t>capital</a:t>
            </a:r>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7</a:t>
            </a:fld>
            <a:endParaRPr lang="de-DE"/>
          </a:p>
        </p:txBody>
      </p:sp>
    </p:spTree>
    <p:extLst>
      <p:ext uri="{BB962C8B-B14F-4D97-AF65-F5344CB8AC3E}">
        <p14:creationId xmlns:p14="http://schemas.microsoft.com/office/powerpoint/2010/main" val="164121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Production function</a:t>
            </a:r>
            <a:endParaRPr lang="en-US" dirty="0"/>
          </a:p>
        </p:txBody>
      </p:sp>
      <p:sp>
        <p:nvSpPr>
          <p:cNvPr id="3" name="Inhaltsplatzhalter 2"/>
          <p:cNvSpPr>
            <a:spLocks noGrp="1"/>
          </p:cNvSpPr>
          <p:nvPr>
            <p:ph idx="1"/>
          </p:nvPr>
        </p:nvSpPr>
        <p:spPr/>
        <p:txBody>
          <a:bodyPr>
            <a:normAutofit lnSpcReduction="10000"/>
          </a:bodyPr>
          <a:lstStyle/>
          <a:p>
            <a:pPr lvl="0"/>
            <a:r>
              <a:rPr lang="en-US" b="1" dirty="0"/>
              <a:t>p</a:t>
            </a:r>
            <a:r>
              <a:rPr lang="en-US" b="1" dirty="0" smtClean="0"/>
              <a:t>roduction </a:t>
            </a:r>
            <a:r>
              <a:rPr lang="en-US" b="1" dirty="0"/>
              <a:t>function</a:t>
            </a:r>
            <a:r>
              <a:rPr lang="en-US" dirty="0"/>
              <a:t>: a mathematical relation between various inputs and the level of </a:t>
            </a:r>
            <a:r>
              <a:rPr lang="en-US" dirty="0" smtClean="0"/>
              <a:t>output</a:t>
            </a:r>
            <a:endParaRPr lang="de-DE" dirty="0"/>
          </a:p>
          <a:p>
            <a:pPr lvl="0"/>
            <a:r>
              <a:rPr lang="en-US" b="1" dirty="0"/>
              <a:t>f</a:t>
            </a:r>
            <a:r>
              <a:rPr lang="en-US" b="1" dirty="0" smtClean="0"/>
              <a:t>actors </a:t>
            </a:r>
            <a:r>
              <a:rPr lang="en-US" b="1" dirty="0"/>
              <a:t>of production</a:t>
            </a:r>
            <a:r>
              <a:rPr lang="en-US" dirty="0"/>
              <a:t>: the essential inputs for economic activity, including labor, capital, and natural </a:t>
            </a:r>
            <a:r>
              <a:rPr lang="en-US" dirty="0" smtClean="0"/>
              <a:t>resources</a:t>
            </a:r>
            <a:endParaRPr lang="de-DE" dirty="0"/>
          </a:p>
          <a:p>
            <a:pPr lvl="0"/>
            <a:r>
              <a:rPr lang="en-US" b="1" dirty="0"/>
              <a:t>t</a:t>
            </a:r>
            <a:r>
              <a:rPr lang="en-US" b="1" dirty="0" smtClean="0"/>
              <a:t>echnology</a:t>
            </a:r>
            <a:r>
              <a:rPr lang="en-US" dirty="0" smtClean="0"/>
              <a:t> </a:t>
            </a:r>
            <a:r>
              <a:rPr lang="en-US" dirty="0"/>
              <a:t>is the other important variable that influences economic output, and productivity depends crucially on the level of </a:t>
            </a:r>
            <a:r>
              <a:rPr lang="en-US" dirty="0" smtClean="0"/>
              <a:t>technology</a:t>
            </a:r>
            <a:endParaRPr lang="de-DE" dirty="0"/>
          </a:p>
          <a:p>
            <a:pPr lvl="0"/>
            <a:r>
              <a:rPr lang="en-US" b="1" dirty="0" smtClean="0"/>
              <a:t>total </a:t>
            </a:r>
            <a:r>
              <a:rPr lang="en-US" b="1" dirty="0"/>
              <a:t>factor productivity </a:t>
            </a:r>
            <a:r>
              <a:rPr lang="en-US" dirty="0" smtClean="0"/>
              <a:t>reflects </a:t>
            </a:r>
            <a:r>
              <a:rPr lang="en-US" dirty="0"/>
              <a:t>all contributions to total production not already reflected in the input </a:t>
            </a:r>
            <a:r>
              <a:rPr lang="en-US" dirty="0" smtClean="0"/>
              <a:t>levels</a:t>
            </a:r>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8</a:t>
            </a:fld>
            <a:endParaRPr lang="de-DE"/>
          </a:p>
        </p:txBody>
      </p:sp>
    </p:spTree>
    <p:extLst>
      <p:ext uri="{BB962C8B-B14F-4D97-AF65-F5344CB8AC3E}">
        <p14:creationId xmlns:p14="http://schemas.microsoft.com/office/powerpoint/2010/main" val="397590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a:t>
            </a:r>
            <a:r>
              <a:rPr lang="en-US" dirty="0"/>
              <a:t>industrial revolution</a:t>
            </a:r>
          </a:p>
        </p:txBody>
      </p:sp>
      <p:sp>
        <p:nvSpPr>
          <p:cNvPr id="3" name="Inhaltsplatzhalter 2"/>
          <p:cNvSpPr>
            <a:spLocks noGrp="1"/>
          </p:cNvSpPr>
          <p:nvPr>
            <p:ph idx="1"/>
          </p:nvPr>
        </p:nvSpPr>
        <p:spPr/>
        <p:txBody>
          <a:bodyPr/>
          <a:lstStyle/>
          <a:p>
            <a:r>
              <a:rPr lang="en-US" dirty="0" smtClean="0"/>
              <a:t>a process of social, technological, and economic change, which began in Britain and Western Europe in the 18</a:t>
            </a:r>
            <a:r>
              <a:rPr lang="en-US" baseline="30000" dirty="0" smtClean="0"/>
              <a:t>th</a:t>
            </a:r>
            <a:r>
              <a:rPr lang="en-US" dirty="0" smtClean="0"/>
              <a:t> century</a:t>
            </a:r>
          </a:p>
          <a:p>
            <a:pPr lvl="1"/>
            <a:r>
              <a:rPr lang="en-US" dirty="0" smtClean="0"/>
              <a:t>new methods of production</a:t>
            </a:r>
          </a:p>
          <a:p>
            <a:pPr lvl="1"/>
            <a:r>
              <a:rPr lang="en-US" dirty="0" smtClean="0"/>
              <a:t>new work organization</a:t>
            </a:r>
          </a:p>
          <a:p>
            <a:pPr marL="457200" lvl="1" indent="0">
              <a:buNone/>
            </a:pPr>
            <a:r>
              <a:rPr lang="en-US" dirty="0" smtClean="0">
                <a:sym typeface="Wingdings"/>
              </a:rPr>
              <a:t> greater output per worker</a:t>
            </a:r>
            <a:endParaRPr lang="en-US" dirty="0" smtClean="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9</a:t>
            </a:fld>
            <a:endParaRPr lang="de-DE"/>
          </a:p>
        </p:txBody>
      </p:sp>
    </p:spTree>
    <p:extLst>
      <p:ext uri="{BB962C8B-B14F-4D97-AF65-F5344CB8AC3E}">
        <p14:creationId xmlns:p14="http://schemas.microsoft.com/office/powerpoint/2010/main" val="768685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The 1950s: </a:t>
            </a:r>
            <a:r>
              <a:rPr lang="en-US" dirty="0" err="1" smtClean="0"/>
              <a:t>Rostow</a:t>
            </a:r>
            <a:r>
              <a:rPr lang="en-US" dirty="0" smtClean="0"/>
              <a:t>: from underdevelopment to development</a:t>
            </a:r>
            <a:endParaRPr lang="en-US" dirty="0"/>
          </a:p>
        </p:txBody>
      </p:sp>
      <p:sp>
        <p:nvSpPr>
          <p:cNvPr id="3" name="Inhaltsplatzhalter 2"/>
          <p:cNvSpPr>
            <a:spLocks noGrp="1"/>
          </p:cNvSpPr>
          <p:nvPr>
            <p:ph idx="1"/>
          </p:nvPr>
        </p:nvSpPr>
        <p:spPr/>
        <p:txBody>
          <a:bodyPr>
            <a:normAutofit lnSpcReduction="10000"/>
          </a:bodyPr>
          <a:lstStyle/>
          <a:p>
            <a:r>
              <a:rPr lang="en-US" dirty="0" smtClean="0"/>
              <a:t>from </a:t>
            </a:r>
            <a:r>
              <a:rPr lang="en-US" dirty="0"/>
              <a:t>“underdevelopment” to development </a:t>
            </a:r>
            <a:r>
              <a:rPr lang="en-US" dirty="0" smtClean="0"/>
              <a:t>:</a:t>
            </a:r>
          </a:p>
          <a:p>
            <a:pPr marL="971550" lvl="1" indent="-514350">
              <a:buFont typeface="+mj-lt"/>
              <a:buAutoNum type="romanUcPeriod"/>
            </a:pPr>
            <a:r>
              <a:rPr lang="en-US" dirty="0" smtClean="0"/>
              <a:t>traditional </a:t>
            </a:r>
            <a:r>
              <a:rPr lang="en-US" dirty="0"/>
              <a:t>agrarian </a:t>
            </a:r>
            <a:r>
              <a:rPr lang="en-US" dirty="0" smtClean="0"/>
              <a:t>society</a:t>
            </a:r>
          </a:p>
          <a:p>
            <a:pPr marL="971550" lvl="1" indent="-514350">
              <a:buFont typeface="+mj-lt"/>
              <a:buAutoNum type="romanUcPeriod"/>
            </a:pPr>
            <a:r>
              <a:rPr lang="en-US" dirty="0" smtClean="0"/>
              <a:t>preconditions </a:t>
            </a:r>
            <a:r>
              <a:rPr lang="en-US" dirty="0"/>
              <a:t>for </a:t>
            </a:r>
            <a:r>
              <a:rPr lang="en-US" dirty="0" err="1"/>
              <a:t>take-</a:t>
            </a:r>
            <a:r>
              <a:rPr lang="en-US" dirty="0" err="1" smtClean="0"/>
              <a:t>off</a:t>
            </a:r>
            <a:endParaRPr lang="en-US" dirty="0" smtClean="0"/>
          </a:p>
          <a:p>
            <a:pPr marL="971550" lvl="1" indent="-514350">
              <a:buFont typeface="+mj-lt"/>
              <a:buAutoNum type="romanUcPeriod"/>
            </a:pPr>
            <a:r>
              <a:rPr lang="en-US" dirty="0" smtClean="0"/>
              <a:t>takeoff</a:t>
            </a:r>
          </a:p>
          <a:p>
            <a:pPr marL="971550" lvl="1" indent="-514350">
              <a:buFont typeface="+mj-lt"/>
              <a:buAutoNum type="romanUcPeriod"/>
            </a:pPr>
            <a:r>
              <a:rPr lang="en-US" dirty="0" smtClean="0"/>
              <a:t>drive </a:t>
            </a:r>
            <a:r>
              <a:rPr lang="en-US" dirty="0"/>
              <a:t>to </a:t>
            </a:r>
            <a:r>
              <a:rPr lang="en-US" dirty="0" smtClean="0"/>
              <a:t>maturity</a:t>
            </a:r>
          </a:p>
          <a:p>
            <a:pPr marL="971550" lvl="1" indent="-514350">
              <a:buFont typeface="+mj-lt"/>
              <a:buAutoNum type="romanUcPeriod"/>
            </a:pPr>
            <a:r>
              <a:rPr lang="en-US" dirty="0" smtClean="0"/>
              <a:t>age </a:t>
            </a:r>
            <a:r>
              <a:rPr lang="en-US" dirty="0"/>
              <a:t>of high mass </a:t>
            </a:r>
            <a:r>
              <a:rPr lang="en-US" dirty="0" smtClean="0"/>
              <a:t>consumption</a:t>
            </a:r>
            <a:endParaRPr lang="en-US" dirty="0"/>
          </a:p>
          <a:p>
            <a:r>
              <a:rPr lang="en-US" dirty="0"/>
              <a:t>if domestic savings were insufficient to enable a country to reach the “takeoff ” stage, “foreign saving” should help </a:t>
            </a:r>
            <a:r>
              <a:rPr lang="en-US" dirty="0" smtClean="0"/>
              <a:t>compensate </a:t>
            </a:r>
            <a:r>
              <a:rPr lang="en-US" dirty="0"/>
              <a:t>for the shortfall </a:t>
            </a:r>
          </a:p>
          <a:p>
            <a:pPr lvl="1"/>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10</a:t>
            </a:fld>
            <a:endParaRPr lang="de-DE"/>
          </a:p>
        </p:txBody>
      </p:sp>
    </p:spTree>
    <p:extLst>
      <p:ext uri="{BB962C8B-B14F-4D97-AF65-F5344CB8AC3E}">
        <p14:creationId xmlns:p14="http://schemas.microsoft.com/office/powerpoint/2010/main" val="3668921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1980s: Development through structural reforms</a:t>
            </a:r>
            <a:endParaRPr lang="en-US" dirty="0"/>
          </a:p>
        </p:txBody>
      </p:sp>
      <p:sp>
        <p:nvSpPr>
          <p:cNvPr id="3" name="Inhaltsplatzhalter 2"/>
          <p:cNvSpPr>
            <a:spLocks noGrp="1"/>
          </p:cNvSpPr>
          <p:nvPr>
            <p:ph idx="1"/>
          </p:nvPr>
        </p:nvSpPr>
        <p:spPr/>
        <p:txBody>
          <a:bodyPr/>
          <a:lstStyle/>
          <a:p>
            <a:r>
              <a:rPr lang="de-DE" dirty="0" err="1"/>
              <a:t>t</a:t>
            </a:r>
            <a:r>
              <a:rPr lang="de-DE" dirty="0" err="1" smtClean="0"/>
              <a:t>he</a:t>
            </a:r>
            <a:r>
              <a:rPr lang="de-DE" dirty="0" smtClean="0"/>
              <a:t> </a:t>
            </a:r>
            <a:r>
              <a:rPr lang="de-DE" dirty="0" err="1"/>
              <a:t>main</a:t>
            </a:r>
            <a:r>
              <a:rPr lang="de-DE" dirty="0"/>
              <a:t> </a:t>
            </a:r>
            <a:r>
              <a:rPr lang="de-DE" dirty="0" err="1"/>
              <a:t>principles</a:t>
            </a:r>
            <a:r>
              <a:rPr lang="de-DE" dirty="0"/>
              <a:t> </a:t>
            </a:r>
            <a:r>
              <a:rPr lang="de-DE" dirty="0" err="1"/>
              <a:t>of</a:t>
            </a:r>
            <a:r>
              <a:rPr lang="de-DE" dirty="0"/>
              <a:t> </a:t>
            </a:r>
            <a:r>
              <a:rPr lang="de-DE" dirty="0" err="1"/>
              <a:t>the</a:t>
            </a:r>
            <a:r>
              <a:rPr lang="de-DE" dirty="0"/>
              <a:t> Washington Consensus </a:t>
            </a:r>
          </a:p>
          <a:p>
            <a:pPr lvl="1"/>
            <a:r>
              <a:rPr lang="de-DE" dirty="0" err="1"/>
              <a:t>f</a:t>
            </a:r>
            <a:r>
              <a:rPr lang="de-DE" dirty="0" err="1" smtClean="0"/>
              <a:t>iscal</a:t>
            </a:r>
            <a:r>
              <a:rPr lang="de-DE" dirty="0" smtClean="0"/>
              <a:t> </a:t>
            </a:r>
            <a:r>
              <a:rPr lang="de-DE" dirty="0" err="1"/>
              <a:t>discipline</a:t>
            </a:r>
            <a:r>
              <a:rPr lang="de-DE" dirty="0"/>
              <a:t> </a:t>
            </a:r>
          </a:p>
          <a:p>
            <a:pPr lvl="1"/>
            <a:r>
              <a:rPr lang="de-DE" dirty="0" err="1"/>
              <a:t>m</a:t>
            </a:r>
            <a:r>
              <a:rPr lang="de-DE" dirty="0" err="1" smtClean="0"/>
              <a:t>arket</a:t>
            </a:r>
            <a:r>
              <a:rPr lang="de-DE" dirty="0" smtClean="0"/>
              <a:t> </a:t>
            </a:r>
            <a:r>
              <a:rPr lang="de-DE" dirty="0" err="1"/>
              <a:t>liberalization</a:t>
            </a:r>
            <a:r>
              <a:rPr lang="de-DE" dirty="0"/>
              <a:t> </a:t>
            </a:r>
            <a:r>
              <a:rPr lang="de-DE" dirty="0" err="1"/>
              <a:t>and</a:t>
            </a:r>
            <a:r>
              <a:rPr lang="de-DE" dirty="0"/>
              <a:t> </a:t>
            </a:r>
            <a:r>
              <a:rPr lang="de-DE" dirty="0" err="1"/>
              <a:t>privatization</a:t>
            </a:r>
            <a:r>
              <a:rPr lang="de-DE" dirty="0"/>
              <a:t> </a:t>
            </a:r>
          </a:p>
          <a:p>
            <a:pPr lvl="1"/>
            <a:r>
              <a:rPr lang="de-DE" dirty="0" err="1"/>
              <a:t>t</a:t>
            </a:r>
            <a:r>
              <a:rPr lang="de-DE" dirty="0" err="1" smtClean="0"/>
              <a:t>rade</a:t>
            </a:r>
            <a:r>
              <a:rPr lang="de-DE" dirty="0" smtClean="0"/>
              <a:t> </a:t>
            </a:r>
            <a:r>
              <a:rPr lang="de-DE" dirty="0" err="1"/>
              <a:t>liberalization</a:t>
            </a:r>
            <a:r>
              <a:rPr lang="de-DE" dirty="0"/>
              <a:t> </a:t>
            </a:r>
            <a:r>
              <a:rPr lang="de-DE" dirty="0" err="1"/>
              <a:t>and</a:t>
            </a:r>
            <a:r>
              <a:rPr lang="de-DE" dirty="0"/>
              <a:t> </a:t>
            </a:r>
            <a:r>
              <a:rPr lang="de-DE" dirty="0" err="1"/>
              <a:t>openness</a:t>
            </a:r>
            <a:r>
              <a:rPr lang="de-DE" dirty="0"/>
              <a:t> </a:t>
            </a:r>
            <a:r>
              <a:rPr lang="de-DE" dirty="0" err="1"/>
              <a:t>to</a:t>
            </a:r>
            <a:r>
              <a:rPr lang="de-DE" dirty="0"/>
              <a:t> </a:t>
            </a:r>
            <a:r>
              <a:rPr lang="de-DE" dirty="0" err="1"/>
              <a:t>foreign</a:t>
            </a:r>
            <a:r>
              <a:rPr lang="de-DE" dirty="0"/>
              <a:t> </a:t>
            </a:r>
            <a:r>
              <a:rPr lang="de-DE" dirty="0" err="1"/>
              <a:t>investment</a:t>
            </a:r>
            <a:r>
              <a:rPr lang="de-DE" dirty="0"/>
              <a:t> </a:t>
            </a:r>
          </a:p>
          <a:p>
            <a:r>
              <a:rPr lang="de-DE" dirty="0" err="1"/>
              <a:t>l</a:t>
            </a:r>
            <a:r>
              <a:rPr lang="de-DE" dirty="0" err="1" smtClean="0"/>
              <a:t>oans</a:t>
            </a:r>
            <a:r>
              <a:rPr lang="de-DE" dirty="0" smtClean="0"/>
              <a:t> </a:t>
            </a:r>
            <a:r>
              <a:rPr lang="de-DE" dirty="0" err="1"/>
              <a:t>from</a:t>
            </a:r>
            <a:r>
              <a:rPr lang="de-DE" dirty="0"/>
              <a:t> </a:t>
            </a:r>
            <a:r>
              <a:rPr lang="de-DE" dirty="0" err="1"/>
              <a:t>the</a:t>
            </a:r>
            <a:r>
              <a:rPr lang="de-DE" dirty="0"/>
              <a:t> World Bank, </a:t>
            </a:r>
            <a:r>
              <a:rPr lang="de-DE" dirty="0" err="1"/>
              <a:t>the</a:t>
            </a:r>
            <a:r>
              <a:rPr lang="de-DE" dirty="0"/>
              <a:t> IMF, </a:t>
            </a:r>
            <a:r>
              <a:rPr lang="de-DE" dirty="0" err="1"/>
              <a:t>and</a:t>
            </a:r>
            <a:r>
              <a:rPr lang="de-DE" dirty="0"/>
              <a:t> </a:t>
            </a:r>
            <a:r>
              <a:rPr lang="de-DE" dirty="0" err="1"/>
              <a:t>other</a:t>
            </a:r>
            <a:r>
              <a:rPr lang="de-DE" dirty="0"/>
              <a:t> </a:t>
            </a:r>
            <a:r>
              <a:rPr lang="de-DE" dirty="0" err="1"/>
              <a:t>institutions</a:t>
            </a:r>
            <a:r>
              <a:rPr lang="de-DE" dirty="0"/>
              <a:t> </a:t>
            </a:r>
            <a:r>
              <a:rPr lang="de-DE" dirty="0" err="1"/>
              <a:t>were</a:t>
            </a:r>
            <a:r>
              <a:rPr lang="de-DE" dirty="0"/>
              <a:t> </a:t>
            </a:r>
            <a:r>
              <a:rPr lang="de-DE" dirty="0" err="1"/>
              <a:t>made</a:t>
            </a:r>
            <a:r>
              <a:rPr lang="de-DE" dirty="0"/>
              <a:t> </a:t>
            </a:r>
            <a:r>
              <a:rPr lang="de-DE" dirty="0" err="1"/>
              <a:t>conditional</a:t>
            </a:r>
            <a:r>
              <a:rPr lang="de-DE" dirty="0"/>
              <a:t> </a:t>
            </a:r>
            <a:r>
              <a:rPr lang="de-DE" dirty="0" smtClean="0"/>
              <a:t>on </a:t>
            </a:r>
            <a:r>
              <a:rPr lang="de-DE" dirty="0" err="1" smtClean="0"/>
              <a:t>structural</a:t>
            </a:r>
            <a:r>
              <a:rPr lang="de-DE" dirty="0" smtClean="0"/>
              <a:t> </a:t>
            </a:r>
            <a:r>
              <a:rPr lang="de-DE" dirty="0" err="1" smtClean="0"/>
              <a:t>reforms</a:t>
            </a:r>
            <a:endParaRPr lang="de-DE" dirty="0" smtClean="0"/>
          </a:p>
          <a:p>
            <a:r>
              <a:rPr lang="de-DE" dirty="0" err="1" smtClean="0"/>
              <a:t>idea</a:t>
            </a:r>
            <a:r>
              <a:rPr lang="de-DE" dirty="0" smtClean="0"/>
              <a:t>: </a:t>
            </a:r>
            <a:r>
              <a:rPr lang="de-DE" dirty="0" err="1" smtClean="0"/>
              <a:t>make</a:t>
            </a:r>
            <a:r>
              <a:rPr lang="de-DE" dirty="0" smtClean="0"/>
              <a:t> </a:t>
            </a:r>
            <a:r>
              <a:rPr lang="de-DE" dirty="0" err="1" smtClean="0"/>
              <a:t>developing</a:t>
            </a:r>
            <a:r>
              <a:rPr lang="de-DE" dirty="0" smtClean="0"/>
              <a:t> </a:t>
            </a:r>
            <a:r>
              <a:rPr lang="de-DE" dirty="0" err="1" smtClean="0"/>
              <a:t>economies</a:t>
            </a:r>
            <a:r>
              <a:rPr lang="de-DE" dirty="0" smtClean="0"/>
              <a:t> </a:t>
            </a:r>
            <a:r>
              <a:rPr lang="de-DE" dirty="0" err="1" smtClean="0"/>
              <a:t>appealing</a:t>
            </a:r>
            <a:r>
              <a:rPr lang="de-DE" dirty="0" smtClean="0"/>
              <a:t> </a:t>
            </a:r>
            <a:r>
              <a:rPr lang="de-DE" dirty="0" err="1" smtClean="0"/>
              <a:t>and</a:t>
            </a:r>
            <a:r>
              <a:rPr lang="de-DE" dirty="0" smtClean="0"/>
              <a:t> „</a:t>
            </a:r>
            <a:r>
              <a:rPr lang="de-DE" dirty="0" err="1" smtClean="0"/>
              <a:t>safe</a:t>
            </a:r>
            <a:r>
              <a:rPr lang="de-DE" dirty="0" smtClean="0"/>
              <a:t>“ </a:t>
            </a:r>
            <a:r>
              <a:rPr lang="de-DE" dirty="0" err="1" smtClean="0"/>
              <a:t>for</a:t>
            </a:r>
            <a:r>
              <a:rPr lang="de-DE" dirty="0" smtClean="0"/>
              <a:t> </a:t>
            </a:r>
            <a:r>
              <a:rPr lang="de-DE" dirty="0" err="1" smtClean="0"/>
              <a:t>foreign</a:t>
            </a:r>
            <a:r>
              <a:rPr lang="de-DE" dirty="0" smtClean="0"/>
              <a:t> </a:t>
            </a:r>
            <a:r>
              <a:rPr lang="de-DE" dirty="0" err="1" smtClean="0"/>
              <a:t>investment</a:t>
            </a:r>
            <a:endParaRPr lang="de-DE" dirty="0" smtClean="0"/>
          </a:p>
          <a:p>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11</a:t>
            </a:fld>
            <a:endParaRPr lang="de-DE"/>
          </a:p>
        </p:txBody>
      </p:sp>
    </p:spTree>
    <p:extLst>
      <p:ext uri="{BB962C8B-B14F-4D97-AF65-F5344CB8AC3E}">
        <p14:creationId xmlns:p14="http://schemas.microsoft.com/office/powerpoint/2010/main" val="3540138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a:ea typeface="Calibri"/>
                <a:cs typeface="Times New Roman"/>
              </a:rPr>
              <a:t>Table 18.1 Per </a:t>
            </a:r>
            <a:r>
              <a:rPr lang="en-US" dirty="0" smtClean="0">
                <a:ea typeface="Calibri"/>
                <a:cs typeface="Times New Roman"/>
              </a:rPr>
              <a:t>capita annual real </a:t>
            </a:r>
            <a:r>
              <a:rPr lang="en-US" dirty="0">
                <a:ea typeface="Calibri"/>
                <a:cs typeface="Times New Roman"/>
              </a:rPr>
              <a:t>GDP </a:t>
            </a:r>
            <a:r>
              <a:rPr lang="en-US" dirty="0" smtClean="0">
                <a:ea typeface="Calibri"/>
                <a:cs typeface="Times New Roman"/>
              </a:rPr>
              <a:t>growth </a:t>
            </a:r>
            <a:r>
              <a:rPr lang="en-US" dirty="0">
                <a:ea typeface="Calibri"/>
                <a:cs typeface="Times New Roman"/>
              </a:rPr>
              <a:t>in </a:t>
            </a:r>
            <a:r>
              <a:rPr lang="en-US" dirty="0" smtClean="0">
                <a:ea typeface="Calibri"/>
                <a:cs typeface="Times New Roman"/>
              </a:rPr>
              <a:t>selected </a:t>
            </a:r>
            <a:r>
              <a:rPr lang="en-US" dirty="0">
                <a:ea typeface="Calibri"/>
                <a:cs typeface="Times New Roman"/>
              </a:rPr>
              <a:t>Latin American </a:t>
            </a:r>
            <a:r>
              <a:rPr lang="en-US" dirty="0" smtClean="0">
                <a:ea typeface="Calibri"/>
                <a:cs typeface="Times New Roman"/>
              </a:rPr>
              <a:t>countries</a:t>
            </a:r>
            <a:r>
              <a:rPr lang="en-US" dirty="0">
                <a:ea typeface="Calibri"/>
                <a:cs typeface="Times New Roman"/>
              </a:rPr>
              <a:t>, 1980–2015 (%)</a:t>
            </a:r>
            <a:r>
              <a:rPr lang="de-DE" dirty="0">
                <a:ea typeface="Calibri"/>
                <a:cs typeface="Times New Roman"/>
              </a:rPr>
              <a:t/>
            </a:r>
            <a:br>
              <a:rPr lang="de-DE" dirty="0">
                <a:ea typeface="Calibri"/>
                <a:cs typeface="Times New Roman"/>
              </a:rPr>
            </a:br>
            <a:endParaRPr lang="en-US" dirty="0"/>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3495254530"/>
              </p:ext>
            </p:extLst>
          </p:nvPr>
        </p:nvGraphicFramePr>
        <p:xfrm>
          <a:off x="588132" y="1762737"/>
          <a:ext cx="7621337" cy="3708400"/>
        </p:xfrm>
        <a:graphic>
          <a:graphicData uri="http://schemas.openxmlformats.org/drawingml/2006/table">
            <a:tbl>
              <a:tblPr firstRow="1" bandRow="1">
                <a:tableStyleId>{5FD0F851-EC5A-4D38-B0AD-8093EC10F338}</a:tableStyleId>
              </a:tblPr>
              <a:tblGrid>
                <a:gridCol w="4181475"/>
                <a:gridCol w="2104350"/>
                <a:gridCol w="1335512"/>
              </a:tblGrid>
              <a:tr h="370840">
                <a:tc>
                  <a:txBody>
                    <a:bodyPr/>
                    <a:lstStyle/>
                    <a:p>
                      <a:pPr>
                        <a:lnSpc>
                          <a:spcPct val="120000"/>
                        </a:lnSpc>
                        <a:spcAft>
                          <a:spcPts val="1000"/>
                        </a:spcAft>
                      </a:pPr>
                      <a:r>
                        <a:rPr lang="de-DE" sz="1800" b="1" dirty="0" smtClean="0">
                          <a:effectLst/>
                          <a:latin typeface="Calibri"/>
                          <a:ea typeface="Calibri"/>
                          <a:cs typeface="Times New Roman"/>
                        </a:rPr>
                        <a:t>Country</a:t>
                      </a:r>
                      <a:endParaRPr lang="de-DE" sz="1800" b="1" dirty="0">
                        <a:effectLst/>
                        <a:latin typeface="Calibri"/>
                        <a:ea typeface="Calibri"/>
                        <a:cs typeface="Times New Roman"/>
                      </a:endParaRPr>
                    </a:p>
                  </a:txBody>
                  <a:tcPr marL="68580" marR="68580" marT="0" marB="0"/>
                </a:tc>
                <a:tc gridSpan="2">
                  <a:txBody>
                    <a:bodyPr/>
                    <a:lstStyle/>
                    <a:p>
                      <a:pPr>
                        <a:lnSpc>
                          <a:spcPct val="120000"/>
                        </a:lnSpc>
                        <a:spcAft>
                          <a:spcPts val="1000"/>
                        </a:spcAft>
                      </a:pPr>
                      <a:r>
                        <a:rPr lang="de-DE" sz="1800" b="1" dirty="0" smtClean="0">
                          <a:effectLst/>
                          <a:latin typeface="Calibri"/>
                          <a:ea typeface="Calibri"/>
                          <a:cs typeface="Times New Roman"/>
                        </a:rPr>
                        <a:t>Real GDP Growth (in %)</a:t>
                      </a:r>
                      <a:endParaRPr lang="de-DE" sz="1800" b="1" dirty="0">
                        <a:effectLst/>
                        <a:latin typeface="Calibri"/>
                        <a:ea typeface="Calibri"/>
                        <a:cs typeface="Times New Roman"/>
                      </a:endParaRPr>
                    </a:p>
                  </a:txBody>
                  <a:tcPr marL="68580" marR="68580" marT="0" marB="0"/>
                </a:tc>
                <a:tc hMerge="1">
                  <a:txBody>
                    <a:bodyPr/>
                    <a:lstStyle/>
                    <a:p>
                      <a:endParaRPr lang="en-US"/>
                    </a:p>
                  </a:txBody>
                  <a:tcPr/>
                </a:tc>
              </a:tr>
              <a:tr h="370840">
                <a:tc>
                  <a:txBody>
                    <a:bodyPr/>
                    <a:lstStyle/>
                    <a:p>
                      <a:pPr>
                        <a:lnSpc>
                          <a:spcPct val="120000"/>
                        </a:lnSpc>
                        <a:spcAft>
                          <a:spcPts val="1000"/>
                        </a:spcAft>
                      </a:pPr>
                      <a:r>
                        <a:rPr lang="es-MX" sz="1800" b="0" dirty="0">
                          <a:effectLst/>
                        </a:rPr>
                        <a:t>Bolivia</a:t>
                      </a:r>
                      <a:endParaRPr lang="de-DE" sz="1800" b="0" dirty="0">
                        <a:effectLst/>
                        <a:latin typeface="Calibri"/>
                        <a:ea typeface="Calibri"/>
                        <a:cs typeface="Times New Roman"/>
                      </a:endParaRPr>
                    </a:p>
                  </a:txBody>
                  <a:tcPr marL="68580" marR="68580" marT="0" marB="0"/>
                </a:tc>
                <a:tc>
                  <a:txBody>
                    <a:bodyPr/>
                    <a:lstStyle/>
                    <a:p>
                      <a:pPr algn="r">
                        <a:lnSpc>
                          <a:spcPct val="120000"/>
                        </a:lnSpc>
                        <a:spcAft>
                          <a:spcPts val="1000"/>
                        </a:spcAft>
                      </a:pPr>
                      <a:r>
                        <a:rPr lang="es-MX" sz="1800" b="0" dirty="0">
                          <a:effectLst/>
                        </a:rPr>
                        <a:t>0.9</a:t>
                      </a:r>
                      <a:endParaRPr lang="de-DE" sz="1800" b="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1800" b="0" dirty="0">
                        <a:effectLst/>
                        <a:latin typeface="Calibri"/>
                        <a:ea typeface="Calibri"/>
                        <a:cs typeface="Times New Roman"/>
                      </a:endParaRPr>
                    </a:p>
                  </a:txBody>
                  <a:tcPr marL="68580" marR="68580" marT="0" marB="0"/>
                </a:tc>
              </a:tr>
              <a:tr h="370840">
                <a:tc>
                  <a:txBody>
                    <a:bodyPr/>
                    <a:lstStyle/>
                    <a:p>
                      <a:pPr>
                        <a:lnSpc>
                          <a:spcPct val="120000"/>
                        </a:lnSpc>
                        <a:spcAft>
                          <a:spcPts val="1000"/>
                        </a:spcAft>
                      </a:pPr>
                      <a:r>
                        <a:rPr lang="es-MX" sz="1800" dirty="0">
                          <a:effectLst/>
                        </a:rPr>
                        <a:t>Brazil</a:t>
                      </a:r>
                      <a:endParaRPr lang="de-DE" sz="1800" dirty="0">
                        <a:effectLst/>
                        <a:latin typeface="Calibri"/>
                        <a:ea typeface="Calibri"/>
                        <a:cs typeface="Times New Roman"/>
                      </a:endParaRPr>
                    </a:p>
                  </a:txBody>
                  <a:tcPr marL="68580" marR="68580" marT="0" marB="0"/>
                </a:tc>
                <a:tc>
                  <a:txBody>
                    <a:bodyPr/>
                    <a:lstStyle/>
                    <a:p>
                      <a:pPr algn="r">
                        <a:lnSpc>
                          <a:spcPct val="120000"/>
                        </a:lnSpc>
                        <a:spcAft>
                          <a:spcPts val="1000"/>
                        </a:spcAft>
                      </a:pPr>
                      <a:r>
                        <a:rPr lang="es-MX" sz="1800" dirty="0">
                          <a:effectLst/>
                        </a:rPr>
                        <a:t>1.2</a:t>
                      </a:r>
                      <a:endParaRPr lang="de-DE" sz="18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1800" dirty="0">
                        <a:effectLst/>
                        <a:latin typeface="Calibri"/>
                        <a:ea typeface="Calibri"/>
                        <a:cs typeface="Times New Roman"/>
                      </a:endParaRPr>
                    </a:p>
                  </a:txBody>
                  <a:tcPr marL="68580" marR="68580" marT="0" marB="0"/>
                </a:tc>
              </a:tr>
              <a:tr h="370840">
                <a:tc>
                  <a:txBody>
                    <a:bodyPr/>
                    <a:lstStyle/>
                    <a:p>
                      <a:pPr>
                        <a:lnSpc>
                          <a:spcPct val="120000"/>
                        </a:lnSpc>
                        <a:spcAft>
                          <a:spcPts val="1000"/>
                        </a:spcAft>
                      </a:pPr>
                      <a:r>
                        <a:rPr lang="es-MX" sz="1800">
                          <a:effectLst/>
                        </a:rPr>
                        <a:t>Chile</a:t>
                      </a:r>
                      <a:endParaRPr lang="de-DE" sz="1800">
                        <a:effectLst/>
                        <a:latin typeface="Calibri"/>
                        <a:ea typeface="Calibri"/>
                        <a:cs typeface="Times New Roman"/>
                      </a:endParaRPr>
                    </a:p>
                  </a:txBody>
                  <a:tcPr marL="68580" marR="68580" marT="0" marB="0"/>
                </a:tc>
                <a:tc>
                  <a:txBody>
                    <a:bodyPr/>
                    <a:lstStyle/>
                    <a:p>
                      <a:pPr algn="r">
                        <a:lnSpc>
                          <a:spcPct val="120000"/>
                        </a:lnSpc>
                        <a:spcAft>
                          <a:spcPts val="1000"/>
                        </a:spcAft>
                      </a:pPr>
                      <a:r>
                        <a:rPr lang="es-MX" sz="1800">
                          <a:effectLst/>
                        </a:rPr>
                        <a:t>3.3</a:t>
                      </a:r>
                      <a:endParaRPr lang="de-DE" sz="180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1800">
                        <a:effectLst/>
                        <a:latin typeface="Calibri"/>
                        <a:ea typeface="Calibri"/>
                        <a:cs typeface="Times New Roman"/>
                      </a:endParaRPr>
                    </a:p>
                  </a:txBody>
                  <a:tcPr marL="68580" marR="68580" marT="0" marB="0"/>
                </a:tc>
              </a:tr>
              <a:tr h="370840">
                <a:tc>
                  <a:txBody>
                    <a:bodyPr/>
                    <a:lstStyle/>
                    <a:p>
                      <a:pPr>
                        <a:lnSpc>
                          <a:spcPct val="120000"/>
                        </a:lnSpc>
                        <a:spcAft>
                          <a:spcPts val="1000"/>
                        </a:spcAft>
                      </a:pPr>
                      <a:r>
                        <a:rPr lang="es-MX" sz="1800">
                          <a:effectLst/>
                        </a:rPr>
                        <a:t>Colombia</a:t>
                      </a:r>
                      <a:endParaRPr lang="de-DE" sz="1800">
                        <a:effectLst/>
                        <a:latin typeface="Calibri"/>
                        <a:ea typeface="Calibri"/>
                        <a:cs typeface="Times New Roman"/>
                      </a:endParaRPr>
                    </a:p>
                  </a:txBody>
                  <a:tcPr marL="68580" marR="68580" marT="0" marB="0"/>
                </a:tc>
                <a:tc>
                  <a:txBody>
                    <a:bodyPr/>
                    <a:lstStyle/>
                    <a:p>
                      <a:pPr algn="r">
                        <a:lnSpc>
                          <a:spcPct val="120000"/>
                        </a:lnSpc>
                        <a:spcAft>
                          <a:spcPts val="1000"/>
                        </a:spcAft>
                      </a:pPr>
                      <a:r>
                        <a:rPr lang="es-MX" sz="1800" dirty="0">
                          <a:effectLst/>
                        </a:rPr>
                        <a:t>2.0</a:t>
                      </a:r>
                      <a:endParaRPr lang="de-DE" sz="18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1800" dirty="0">
                        <a:effectLst/>
                        <a:latin typeface="Calibri"/>
                        <a:ea typeface="Calibri"/>
                        <a:cs typeface="Times New Roman"/>
                      </a:endParaRPr>
                    </a:p>
                  </a:txBody>
                  <a:tcPr marL="68580" marR="68580" marT="0" marB="0"/>
                </a:tc>
              </a:tr>
              <a:tr h="370840">
                <a:tc>
                  <a:txBody>
                    <a:bodyPr/>
                    <a:lstStyle/>
                    <a:p>
                      <a:pPr>
                        <a:lnSpc>
                          <a:spcPct val="120000"/>
                        </a:lnSpc>
                        <a:spcAft>
                          <a:spcPts val="1000"/>
                        </a:spcAft>
                      </a:pPr>
                      <a:r>
                        <a:rPr lang="es-MX" sz="1800">
                          <a:effectLst/>
                        </a:rPr>
                        <a:t>Ecuador</a:t>
                      </a:r>
                      <a:endParaRPr lang="de-DE" sz="1800">
                        <a:effectLst/>
                        <a:latin typeface="Calibri"/>
                        <a:ea typeface="Calibri"/>
                        <a:cs typeface="Times New Roman"/>
                      </a:endParaRPr>
                    </a:p>
                  </a:txBody>
                  <a:tcPr marL="68580" marR="68580" marT="0" marB="0"/>
                </a:tc>
                <a:tc>
                  <a:txBody>
                    <a:bodyPr/>
                    <a:lstStyle/>
                    <a:p>
                      <a:pPr algn="r">
                        <a:lnSpc>
                          <a:spcPct val="120000"/>
                        </a:lnSpc>
                        <a:spcAft>
                          <a:spcPts val="1000"/>
                        </a:spcAft>
                      </a:pPr>
                      <a:r>
                        <a:rPr lang="es-MX" sz="1800">
                          <a:effectLst/>
                        </a:rPr>
                        <a:t>1.1</a:t>
                      </a:r>
                      <a:endParaRPr lang="de-DE" sz="180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1800">
                        <a:effectLst/>
                        <a:latin typeface="Calibri"/>
                        <a:ea typeface="Calibri"/>
                        <a:cs typeface="Times New Roman"/>
                      </a:endParaRPr>
                    </a:p>
                  </a:txBody>
                  <a:tcPr marL="68580" marR="68580" marT="0" marB="0"/>
                </a:tc>
              </a:tr>
              <a:tr h="370840">
                <a:tc>
                  <a:txBody>
                    <a:bodyPr/>
                    <a:lstStyle/>
                    <a:p>
                      <a:pPr>
                        <a:lnSpc>
                          <a:spcPct val="120000"/>
                        </a:lnSpc>
                        <a:spcAft>
                          <a:spcPts val="1000"/>
                        </a:spcAft>
                      </a:pPr>
                      <a:r>
                        <a:rPr lang="es-MX" sz="1800">
                          <a:effectLst/>
                        </a:rPr>
                        <a:t>Mexico</a:t>
                      </a:r>
                      <a:endParaRPr lang="de-DE" sz="1800">
                        <a:effectLst/>
                        <a:latin typeface="Calibri"/>
                        <a:ea typeface="Calibri"/>
                        <a:cs typeface="Times New Roman"/>
                      </a:endParaRPr>
                    </a:p>
                  </a:txBody>
                  <a:tcPr marL="68580" marR="68580" marT="0" marB="0"/>
                </a:tc>
                <a:tc>
                  <a:txBody>
                    <a:bodyPr/>
                    <a:lstStyle/>
                    <a:p>
                      <a:pPr algn="r">
                        <a:lnSpc>
                          <a:spcPct val="120000"/>
                        </a:lnSpc>
                        <a:spcAft>
                          <a:spcPts val="1000"/>
                        </a:spcAft>
                      </a:pPr>
                      <a:r>
                        <a:rPr lang="es-MX" sz="1800" dirty="0">
                          <a:effectLst/>
                        </a:rPr>
                        <a:t>0.8</a:t>
                      </a:r>
                      <a:endParaRPr lang="de-DE" sz="18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1800" dirty="0">
                        <a:effectLst/>
                        <a:latin typeface="Calibri"/>
                        <a:ea typeface="Calibri"/>
                        <a:cs typeface="Times New Roman"/>
                      </a:endParaRPr>
                    </a:p>
                  </a:txBody>
                  <a:tcPr marL="68580" marR="68580" marT="0" marB="0"/>
                </a:tc>
              </a:tr>
              <a:tr h="370840">
                <a:tc>
                  <a:txBody>
                    <a:bodyPr/>
                    <a:lstStyle/>
                    <a:p>
                      <a:pPr>
                        <a:lnSpc>
                          <a:spcPct val="120000"/>
                        </a:lnSpc>
                        <a:spcAft>
                          <a:spcPts val="1000"/>
                        </a:spcAft>
                      </a:pPr>
                      <a:r>
                        <a:rPr lang="es-MX" sz="1800">
                          <a:effectLst/>
                        </a:rPr>
                        <a:t>Peru</a:t>
                      </a:r>
                      <a:endParaRPr lang="de-DE" sz="1800">
                        <a:effectLst/>
                        <a:latin typeface="Calibri"/>
                        <a:ea typeface="Calibri"/>
                        <a:cs typeface="Times New Roman"/>
                      </a:endParaRPr>
                    </a:p>
                  </a:txBody>
                  <a:tcPr marL="68580" marR="68580" marT="0" marB="0"/>
                </a:tc>
                <a:tc>
                  <a:txBody>
                    <a:bodyPr/>
                    <a:lstStyle/>
                    <a:p>
                      <a:pPr algn="r">
                        <a:lnSpc>
                          <a:spcPct val="120000"/>
                        </a:lnSpc>
                        <a:spcAft>
                          <a:spcPts val="1000"/>
                        </a:spcAft>
                      </a:pPr>
                      <a:r>
                        <a:rPr lang="es-MX" sz="1800" dirty="0">
                          <a:effectLst/>
                        </a:rPr>
                        <a:t>1.4</a:t>
                      </a:r>
                      <a:endParaRPr lang="de-DE" sz="18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1800" dirty="0">
                        <a:effectLst/>
                        <a:latin typeface="Calibri"/>
                        <a:ea typeface="Calibri"/>
                        <a:cs typeface="Times New Roman"/>
                      </a:endParaRPr>
                    </a:p>
                  </a:txBody>
                  <a:tcPr marL="68580" marR="68580" marT="0" marB="0"/>
                </a:tc>
              </a:tr>
              <a:tr h="370840">
                <a:tc>
                  <a:txBody>
                    <a:bodyPr/>
                    <a:lstStyle/>
                    <a:p>
                      <a:pPr>
                        <a:lnSpc>
                          <a:spcPct val="120000"/>
                        </a:lnSpc>
                        <a:spcAft>
                          <a:spcPts val="1000"/>
                        </a:spcAft>
                      </a:pPr>
                      <a:r>
                        <a:rPr lang="es-MX" sz="1800">
                          <a:effectLst/>
                        </a:rPr>
                        <a:t>Venezuela</a:t>
                      </a:r>
                      <a:endParaRPr lang="de-DE" sz="180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1800" dirty="0">
                        <a:effectLst/>
                        <a:latin typeface="Calibri"/>
                        <a:ea typeface="Calibri"/>
                        <a:cs typeface="Times New Roman"/>
                      </a:endParaRPr>
                    </a:p>
                  </a:txBody>
                  <a:tcPr marL="68580" marR="68580" marT="0" marB="0"/>
                </a:tc>
                <a:tc>
                  <a:txBody>
                    <a:bodyPr/>
                    <a:lstStyle/>
                    <a:p>
                      <a:pPr marL="0" marR="0" indent="0" algn="l" defTabSz="457200" rtl="0" eaLnBrk="1" fontAlgn="auto" latinLnBrk="0" hangingPunct="1">
                        <a:lnSpc>
                          <a:spcPct val="120000"/>
                        </a:lnSpc>
                        <a:spcBef>
                          <a:spcPts val="0"/>
                        </a:spcBef>
                        <a:spcAft>
                          <a:spcPts val="1000"/>
                        </a:spcAft>
                        <a:buClrTx/>
                        <a:buSzTx/>
                        <a:buFontTx/>
                        <a:buNone/>
                        <a:tabLst/>
                        <a:defRPr/>
                      </a:pPr>
                      <a:r>
                        <a:rPr lang="es-MX" sz="1800" dirty="0" smtClean="0">
                          <a:effectLst/>
                        </a:rPr>
                        <a:t>–0.3</a:t>
                      </a:r>
                      <a:endParaRPr lang="de-DE" sz="1800" dirty="0" smtClean="0">
                        <a:effectLst/>
                        <a:latin typeface="+mn-lt"/>
                        <a:ea typeface="Calibri"/>
                        <a:cs typeface="Times New Roman"/>
                      </a:endParaRPr>
                    </a:p>
                  </a:txBody>
                  <a:tcPr marL="68580" marR="68580" marT="0" marB="0"/>
                </a:tc>
              </a:tr>
              <a:tr h="370840">
                <a:tc>
                  <a:txBody>
                    <a:bodyPr/>
                    <a:lstStyle/>
                    <a:p>
                      <a:pPr>
                        <a:lnSpc>
                          <a:spcPct val="120000"/>
                        </a:lnSpc>
                        <a:spcAft>
                          <a:spcPts val="1000"/>
                        </a:spcAft>
                      </a:pPr>
                      <a:r>
                        <a:rPr lang="es-MX" sz="1800" dirty="0">
                          <a:effectLst/>
                        </a:rPr>
                        <a:t>All Middle Income Countries average</a:t>
                      </a:r>
                      <a:endParaRPr lang="de-DE" sz="1800" dirty="0">
                        <a:effectLst/>
                        <a:latin typeface="Calibri"/>
                        <a:ea typeface="Calibri"/>
                        <a:cs typeface="Times New Roman"/>
                      </a:endParaRPr>
                    </a:p>
                  </a:txBody>
                  <a:tcPr marL="68580" marR="68580" marT="0" marB="0"/>
                </a:tc>
                <a:tc>
                  <a:txBody>
                    <a:bodyPr/>
                    <a:lstStyle/>
                    <a:p>
                      <a:pPr algn="r">
                        <a:lnSpc>
                          <a:spcPct val="120000"/>
                        </a:lnSpc>
                        <a:spcAft>
                          <a:spcPts val="1000"/>
                        </a:spcAft>
                      </a:pPr>
                      <a:r>
                        <a:rPr lang="es-MX" sz="1800" dirty="0">
                          <a:effectLst/>
                        </a:rPr>
                        <a:t>2.7</a:t>
                      </a:r>
                      <a:endParaRPr lang="de-DE" sz="18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1800" dirty="0">
                        <a:effectLst/>
                        <a:latin typeface="Calibri"/>
                        <a:ea typeface="Calibri"/>
                        <a:cs typeface="Times New Roman"/>
                      </a:endParaRPr>
                    </a:p>
                  </a:txBody>
                  <a:tcPr marL="68580" marR="68580" marT="0" marB="0"/>
                </a:tc>
              </a:tr>
            </a:tbl>
          </a:graphicData>
        </a:graphic>
      </p:graphicFrame>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12</a:t>
            </a:fld>
            <a:endParaRPr lang="de-DE"/>
          </a:p>
        </p:txBody>
      </p:sp>
      <p:sp>
        <p:nvSpPr>
          <p:cNvPr id="8" name="Textfeld 7"/>
          <p:cNvSpPr txBox="1"/>
          <p:nvPr/>
        </p:nvSpPr>
        <p:spPr>
          <a:xfrm>
            <a:off x="401016" y="6350387"/>
            <a:ext cx="6597804" cy="646331"/>
          </a:xfrm>
          <a:prstGeom prst="rect">
            <a:avLst/>
          </a:prstGeom>
          <a:noFill/>
        </p:spPr>
        <p:txBody>
          <a:bodyPr wrap="none" rtlCol="0">
            <a:spAutoFit/>
          </a:bodyPr>
          <a:lstStyle/>
          <a:p>
            <a:r>
              <a:rPr lang="en-US" i="1" dirty="0">
                <a:ea typeface="Calibri"/>
                <a:cs typeface="Times New Roman"/>
              </a:rPr>
              <a:t>Source: </a:t>
            </a:r>
            <a:r>
              <a:rPr lang="en-US" dirty="0">
                <a:ea typeface="Calibri"/>
                <a:cs typeface="Times New Roman"/>
              </a:rPr>
              <a:t>World Bank, World Development Indicators Database, 2016.</a:t>
            </a:r>
            <a:endParaRPr lang="de-DE" dirty="0">
              <a:ea typeface="Calibri"/>
              <a:cs typeface="Times New Roman"/>
            </a:endParaRPr>
          </a:p>
          <a:p>
            <a:endParaRPr lang="en-US" dirty="0"/>
          </a:p>
        </p:txBody>
      </p:sp>
    </p:spTree>
    <p:extLst>
      <p:ext uri="{BB962C8B-B14F-4D97-AF65-F5344CB8AC3E}">
        <p14:creationId xmlns:p14="http://schemas.microsoft.com/office/powerpoint/2010/main" val="33249646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Autofit/>
          </a:bodyPr>
          <a:lstStyle/>
          <a:p>
            <a:r>
              <a:rPr lang="en-US" dirty="0"/>
              <a:t>Country Growth Experiences</a:t>
            </a:r>
            <a:br>
              <a:rPr lang="en-US" dirty="0"/>
            </a:b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616086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18.2 World </a:t>
            </a:r>
            <a:r>
              <a:rPr lang="en-US" dirty="0" smtClean="0"/>
              <a:t>economic </a:t>
            </a:r>
            <a:r>
              <a:rPr lang="en-US" dirty="0"/>
              <a:t>g</a:t>
            </a:r>
            <a:r>
              <a:rPr lang="en-US" dirty="0" smtClean="0"/>
              <a:t>rowth</a:t>
            </a:r>
            <a:r>
              <a:rPr lang="en-US" dirty="0"/>
              <a:t>, 1971–2015</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14</a:t>
            </a:fld>
            <a:endParaRPr lang="de-DE"/>
          </a:p>
        </p:txBody>
      </p:sp>
      <p:graphicFrame>
        <p:nvGraphicFramePr>
          <p:cNvPr id="6" name="Chart 1"/>
          <p:cNvGraphicFramePr>
            <a:graphicFrameLocks/>
          </p:cNvGraphicFramePr>
          <p:nvPr>
            <p:extLst>
              <p:ext uri="{D42A27DB-BD31-4B8C-83A1-F6EECF244321}">
                <p14:modId xmlns:p14="http://schemas.microsoft.com/office/powerpoint/2010/main" val="302691088"/>
              </p:ext>
            </p:extLst>
          </p:nvPr>
        </p:nvGraphicFramePr>
        <p:xfrm>
          <a:off x="325218" y="1835940"/>
          <a:ext cx="8236325" cy="4508826"/>
        </p:xfrm>
        <a:graphic>
          <a:graphicData uri="http://schemas.openxmlformats.org/drawingml/2006/chart">
            <c:chart xmlns:c="http://schemas.openxmlformats.org/drawingml/2006/chart" xmlns:r="http://schemas.openxmlformats.org/officeDocument/2006/relationships" r:id="rId2"/>
          </a:graphicData>
        </a:graphic>
      </p:graphicFrame>
      <p:sp>
        <p:nvSpPr>
          <p:cNvPr id="7" name="Rechteck 6"/>
          <p:cNvSpPr/>
          <p:nvPr/>
        </p:nvSpPr>
        <p:spPr>
          <a:xfrm>
            <a:off x="0" y="2720064"/>
            <a:ext cx="553998" cy="2211753"/>
          </a:xfrm>
          <a:prstGeom prst="rect">
            <a:avLst/>
          </a:prstGeom>
        </p:spPr>
        <p:txBody>
          <a:bodyPr vert="vert270" wrap="none">
            <a:spAutoFit/>
          </a:bodyPr>
          <a:lstStyle/>
          <a:p>
            <a:r>
              <a:rPr lang="en-US" sz="2400" b="1" dirty="0"/>
              <a:t>Index (1971=100</a:t>
            </a:r>
          </a:p>
        </p:txBody>
      </p:sp>
      <p:sp>
        <p:nvSpPr>
          <p:cNvPr id="8" name="Textfeld 7"/>
          <p:cNvSpPr txBox="1"/>
          <p:nvPr/>
        </p:nvSpPr>
        <p:spPr>
          <a:xfrm>
            <a:off x="162797" y="6344766"/>
            <a:ext cx="3710703" cy="800219"/>
          </a:xfrm>
          <a:prstGeom prst="rect">
            <a:avLst/>
          </a:prstGeom>
          <a:noFill/>
        </p:spPr>
        <p:txBody>
          <a:bodyPr wrap="square" rtlCol="0">
            <a:spAutoFit/>
          </a:bodyPr>
          <a:lstStyle/>
          <a:p>
            <a:r>
              <a:rPr lang="en-US" sz="1400" i="1" dirty="0"/>
              <a:t>Source: </a:t>
            </a:r>
            <a:r>
              <a:rPr lang="en-US" sz="1400" dirty="0"/>
              <a:t>World Bank, World Development Indicators Database, 2016.</a:t>
            </a:r>
            <a:endParaRPr lang="de-DE" sz="1400" dirty="0"/>
          </a:p>
          <a:p>
            <a:endParaRPr lang="en-US" dirty="0"/>
          </a:p>
        </p:txBody>
      </p:sp>
      <p:sp>
        <p:nvSpPr>
          <p:cNvPr id="3" name="Textfeld 2"/>
          <p:cNvSpPr txBox="1"/>
          <p:nvPr/>
        </p:nvSpPr>
        <p:spPr>
          <a:xfrm>
            <a:off x="553998" y="951783"/>
            <a:ext cx="8333070" cy="1200329"/>
          </a:xfrm>
          <a:prstGeom prst="rect">
            <a:avLst/>
          </a:prstGeom>
          <a:noFill/>
        </p:spPr>
        <p:txBody>
          <a:bodyPr wrap="square" rtlCol="0">
            <a:spAutoFit/>
          </a:bodyPr>
          <a:lstStyle/>
          <a:p>
            <a:pPr marL="285750" indent="-285750">
              <a:buFont typeface="Wingdings" charset="2"/>
              <a:buChar char="ü"/>
            </a:pPr>
            <a:r>
              <a:rPr lang="en-US" dirty="0"/>
              <a:t>All series are shown using an index of 100 for 1971 levels. During the period 1971–2015, population nearly doubled, energy use more than doubled, food production </a:t>
            </a:r>
            <a:r>
              <a:rPr lang="en-US" dirty="0" err="1"/>
              <a:t>trippled</a:t>
            </a:r>
            <a:r>
              <a:rPr lang="en-US" dirty="0"/>
              <a:t>, and gross world product increased by 280 percent.</a:t>
            </a:r>
            <a:endParaRPr lang="de-DE" dirty="0"/>
          </a:p>
          <a:p>
            <a:endParaRPr lang="en-US" dirty="0"/>
          </a:p>
        </p:txBody>
      </p:sp>
    </p:spTree>
    <p:extLst>
      <p:ext uri="{BB962C8B-B14F-4D97-AF65-F5344CB8AC3E}">
        <p14:creationId xmlns:p14="http://schemas.microsoft.com/office/powerpoint/2010/main" val="859662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a:ea typeface="Calibri"/>
                <a:cs typeface="Times New Roman"/>
              </a:rPr>
              <a:t>Table 18.2 Income, </a:t>
            </a:r>
            <a:r>
              <a:rPr lang="en-US" dirty="0" smtClean="0">
                <a:ea typeface="Calibri"/>
                <a:cs typeface="Times New Roman"/>
              </a:rPr>
              <a:t>growth</a:t>
            </a:r>
            <a:r>
              <a:rPr lang="en-US" dirty="0">
                <a:ea typeface="Calibri"/>
                <a:cs typeface="Times New Roman"/>
              </a:rPr>
              <a:t>, and </a:t>
            </a:r>
            <a:r>
              <a:rPr lang="en-US" dirty="0" smtClean="0">
                <a:ea typeface="Calibri"/>
                <a:cs typeface="Times New Roman"/>
              </a:rPr>
              <a:t>population </a:t>
            </a:r>
            <a:r>
              <a:rPr lang="en-US" dirty="0">
                <a:ea typeface="Calibri"/>
                <a:cs typeface="Times New Roman"/>
              </a:rPr>
              <a:t>c</a:t>
            </a:r>
            <a:r>
              <a:rPr lang="en-US" dirty="0" smtClean="0">
                <a:ea typeface="Calibri"/>
                <a:cs typeface="Times New Roman"/>
              </a:rPr>
              <a:t>omparisons</a:t>
            </a:r>
            <a:r>
              <a:rPr lang="en-US" dirty="0">
                <a:ea typeface="Calibri"/>
                <a:cs typeface="Times New Roman"/>
              </a:rPr>
              <a:t>, </a:t>
            </a:r>
            <a:r>
              <a:rPr lang="en-US" dirty="0" smtClean="0">
                <a:ea typeface="Calibri"/>
                <a:cs typeface="Times New Roman"/>
              </a:rPr>
              <a:t>selected </a:t>
            </a:r>
            <a:r>
              <a:rPr lang="en-US" dirty="0">
                <a:ea typeface="Calibri"/>
                <a:cs typeface="Times New Roman"/>
              </a:rPr>
              <a:t>c</a:t>
            </a:r>
            <a:r>
              <a:rPr lang="en-US" dirty="0" smtClean="0">
                <a:ea typeface="Calibri"/>
                <a:cs typeface="Times New Roman"/>
              </a:rPr>
              <a:t>ountries </a:t>
            </a:r>
            <a:r>
              <a:rPr lang="en-US" dirty="0">
                <a:ea typeface="Calibri"/>
                <a:cs typeface="Times New Roman"/>
              </a:rPr>
              <a:t>and </a:t>
            </a:r>
            <a:r>
              <a:rPr lang="en-US" dirty="0" smtClean="0">
                <a:ea typeface="Calibri"/>
                <a:cs typeface="Times New Roman"/>
              </a:rPr>
              <a:t>country </a:t>
            </a:r>
            <a:r>
              <a:rPr lang="en-US" dirty="0">
                <a:ea typeface="Calibri"/>
                <a:cs typeface="Times New Roman"/>
              </a:rPr>
              <a:t>g</a:t>
            </a:r>
            <a:r>
              <a:rPr lang="en-US" dirty="0" smtClean="0">
                <a:ea typeface="Calibri"/>
                <a:cs typeface="Times New Roman"/>
              </a:rPr>
              <a:t>roups</a:t>
            </a:r>
            <a:r>
              <a:rPr lang="de-DE" dirty="0">
                <a:ea typeface="Calibri"/>
                <a:cs typeface="Times New Roman"/>
              </a:rPr>
              <a:t/>
            </a:r>
            <a:br>
              <a:rPr lang="de-DE" dirty="0">
                <a:ea typeface="Calibri"/>
                <a:cs typeface="Times New Roman"/>
              </a:rPr>
            </a:br>
            <a:endParaRPr lang="en-US" dirty="0"/>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515034073"/>
              </p:ext>
            </p:extLst>
          </p:nvPr>
        </p:nvGraphicFramePr>
        <p:xfrm>
          <a:off x="457200" y="1196182"/>
          <a:ext cx="8362953" cy="5281753"/>
        </p:xfrm>
        <a:graphic>
          <a:graphicData uri="http://schemas.openxmlformats.org/drawingml/2006/table">
            <a:tbl>
              <a:tblPr firstRow="1" bandRow="1">
                <a:tableStyleId>{5FD0F851-EC5A-4D38-B0AD-8093EC10F338}</a:tableStyleId>
              </a:tblPr>
              <a:tblGrid>
                <a:gridCol w="1730022"/>
                <a:gridCol w="1400329"/>
                <a:gridCol w="843339"/>
                <a:gridCol w="2483555"/>
                <a:gridCol w="952854"/>
                <a:gridCol w="952854"/>
              </a:tblGrid>
              <a:tr h="831673">
                <a:tc>
                  <a:txBody>
                    <a:bodyPr/>
                    <a:lstStyle/>
                    <a:p>
                      <a:pPr>
                        <a:lnSpc>
                          <a:spcPct val="100000"/>
                        </a:lnSpc>
                        <a:spcAft>
                          <a:spcPts val="0"/>
                        </a:spcAft>
                      </a:pPr>
                      <a:r>
                        <a:rPr lang="en-US" sz="1700" dirty="0" smtClean="0">
                          <a:effectLst/>
                        </a:rPr>
                        <a:t>Country or Category</a:t>
                      </a:r>
                      <a:endParaRPr lang="de-DE" sz="1700" dirty="0">
                        <a:effectLst/>
                        <a:latin typeface="Calibri"/>
                        <a:ea typeface="Calibri"/>
                        <a:cs typeface="Times New Roman"/>
                      </a:endParaRPr>
                    </a:p>
                  </a:txBody>
                  <a:tcPr marL="68580" marR="68580" marT="0" marB="0"/>
                </a:tc>
                <a:tc gridSpan="2">
                  <a:txBody>
                    <a:bodyPr/>
                    <a:lstStyle/>
                    <a:p>
                      <a:pPr algn="ctr">
                        <a:lnSpc>
                          <a:spcPct val="100000"/>
                        </a:lnSpc>
                        <a:spcAft>
                          <a:spcPts val="0"/>
                        </a:spcAft>
                      </a:pPr>
                      <a:r>
                        <a:rPr lang="en-US" sz="1700" dirty="0" smtClean="0">
                          <a:effectLst/>
                        </a:rPr>
                        <a:t> GDP per Capita, 2015 (PPP, constant 2011 international $) </a:t>
                      </a:r>
                      <a:endParaRPr lang="de-DE" sz="1700" dirty="0">
                        <a:effectLst/>
                        <a:latin typeface="Calibri"/>
                        <a:ea typeface="Calibri"/>
                        <a:cs typeface="Times New Roman"/>
                      </a:endParaRPr>
                    </a:p>
                  </a:txBody>
                  <a:tcPr marL="68580" marR="68580" marT="0" marB="0"/>
                </a:tc>
                <a:tc hMerge="1">
                  <a:txBody>
                    <a:bodyPr/>
                    <a:lstStyle/>
                    <a:p>
                      <a:endParaRPr lang="en-US"/>
                    </a:p>
                  </a:txBody>
                  <a:tcPr/>
                </a:tc>
                <a:tc>
                  <a:txBody>
                    <a:bodyPr/>
                    <a:lstStyle/>
                    <a:p>
                      <a:pPr algn="ctr">
                        <a:lnSpc>
                          <a:spcPct val="100000"/>
                        </a:lnSpc>
                        <a:spcAft>
                          <a:spcPts val="0"/>
                        </a:spcAft>
                      </a:pPr>
                      <a:r>
                        <a:rPr lang="en-US" sz="1700" dirty="0" smtClean="0">
                          <a:effectLst/>
                        </a:rPr>
                        <a:t>Percent Growth in GDP per Capita (PPP. Annual Average. 1991-2015)</a:t>
                      </a:r>
                      <a:endParaRPr lang="de-DE" sz="1700" dirty="0">
                        <a:effectLst/>
                        <a:latin typeface="Calibri"/>
                        <a:ea typeface="Calibri"/>
                        <a:cs typeface="Times New Roman"/>
                      </a:endParaRPr>
                    </a:p>
                  </a:txBody>
                  <a:tcPr marL="68580" marR="68580" marT="0" marB="0"/>
                </a:tc>
                <a:tc gridSpan="2">
                  <a:txBody>
                    <a:bodyPr/>
                    <a:lstStyle/>
                    <a:p>
                      <a:pPr algn="ctr">
                        <a:lnSpc>
                          <a:spcPct val="100000"/>
                        </a:lnSpc>
                        <a:spcAft>
                          <a:spcPts val="0"/>
                        </a:spcAft>
                      </a:pPr>
                      <a:r>
                        <a:rPr lang="en-US" sz="1700" dirty="0" smtClean="0">
                          <a:effectLst/>
                        </a:rPr>
                        <a:t>Percent of World Population (2011)</a:t>
                      </a:r>
                      <a:endParaRPr lang="de-DE" sz="1700" dirty="0">
                        <a:effectLst/>
                        <a:latin typeface="Calibri"/>
                        <a:ea typeface="Calibri"/>
                        <a:cs typeface="Times New Roman"/>
                      </a:endParaRPr>
                    </a:p>
                  </a:txBody>
                  <a:tcPr marL="68580" marR="68580" marT="0" marB="0"/>
                </a:tc>
                <a:tc hMerge="1">
                  <a:txBody>
                    <a:bodyPr/>
                    <a:lstStyle/>
                    <a:p>
                      <a:endParaRPr lang="en-US"/>
                    </a:p>
                  </a:txBody>
                  <a:tcPr/>
                </a:tc>
              </a:tr>
              <a:tr h="370840">
                <a:tc>
                  <a:txBody>
                    <a:bodyPr/>
                    <a:lstStyle/>
                    <a:p>
                      <a:pPr>
                        <a:lnSpc>
                          <a:spcPct val="100000"/>
                        </a:lnSpc>
                        <a:spcAft>
                          <a:spcPts val="0"/>
                        </a:spcAft>
                      </a:pPr>
                      <a:r>
                        <a:rPr lang="en-US" sz="1700" dirty="0" smtClean="0">
                          <a:effectLst/>
                        </a:rPr>
                        <a:t>High Income</a:t>
                      </a:r>
                      <a:endParaRPr lang="de-DE" sz="1700" dirty="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dirty="0" smtClean="0">
                          <a:effectLst/>
                        </a:rPr>
                        <a:t>42,261</a:t>
                      </a:r>
                      <a:endParaRPr lang="de-DE" sz="1700" dirty="0">
                        <a:effectLst/>
                        <a:latin typeface="Calibri"/>
                        <a:ea typeface="Calibri"/>
                        <a:cs typeface="Times New Roman"/>
                      </a:endParaRPr>
                    </a:p>
                  </a:txBody>
                  <a:tcPr marL="68580" marR="68580" marT="0" marB="0"/>
                </a:tc>
                <a:tc>
                  <a:txBody>
                    <a:bodyPr/>
                    <a:lstStyle/>
                    <a:p>
                      <a:pPr>
                        <a:lnSpc>
                          <a:spcPct val="100000"/>
                        </a:lnSpc>
                        <a:spcAft>
                          <a:spcPts val="0"/>
                        </a:spcAft>
                      </a:pPr>
                      <a:endParaRPr lang="de-DE" sz="1700" dirty="0">
                        <a:effectLst/>
                        <a:latin typeface="Calibri"/>
                        <a:ea typeface="Calibri"/>
                        <a:cs typeface="Times New Roman"/>
                      </a:endParaRPr>
                    </a:p>
                  </a:txBody>
                  <a:tcPr marL="68580" marR="68580" marT="0" marB="0"/>
                </a:tc>
                <a:tc>
                  <a:txBody>
                    <a:bodyPr/>
                    <a:lstStyle/>
                    <a:p>
                      <a:pPr algn="ctr">
                        <a:lnSpc>
                          <a:spcPct val="100000"/>
                        </a:lnSpc>
                        <a:spcAft>
                          <a:spcPts val="0"/>
                        </a:spcAft>
                      </a:pPr>
                      <a:r>
                        <a:rPr lang="en-US" sz="1700" dirty="0" smtClean="0">
                          <a:effectLst/>
                        </a:rPr>
                        <a:t>1.4%</a:t>
                      </a:r>
                      <a:endParaRPr lang="de-DE" sz="1700" dirty="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dirty="0" smtClean="0">
                          <a:effectLst/>
                        </a:rPr>
                        <a:t>16.2%</a:t>
                      </a:r>
                      <a:endParaRPr lang="de-DE" sz="1700" dirty="0">
                        <a:effectLst/>
                        <a:latin typeface="Calibri"/>
                        <a:ea typeface="Calibri"/>
                        <a:cs typeface="Times New Roman"/>
                      </a:endParaRPr>
                    </a:p>
                  </a:txBody>
                  <a:tcPr marL="68580" marR="68580" marT="0" marB="0"/>
                </a:tc>
                <a:tc>
                  <a:txBody>
                    <a:bodyPr/>
                    <a:lstStyle/>
                    <a:p>
                      <a:pPr algn="ctr">
                        <a:lnSpc>
                          <a:spcPct val="100000"/>
                        </a:lnSpc>
                        <a:spcAft>
                          <a:spcPts val="0"/>
                        </a:spcAft>
                      </a:pPr>
                      <a:endParaRPr lang="de-DE" sz="1700" dirty="0">
                        <a:effectLst/>
                        <a:latin typeface="Calibri"/>
                        <a:ea typeface="Calibri"/>
                        <a:cs typeface="Times New Roman"/>
                      </a:endParaRPr>
                    </a:p>
                  </a:txBody>
                  <a:tcPr marL="68580" marR="68580" marT="0" marB="0"/>
                </a:tc>
              </a:tr>
              <a:tr h="370840">
                <a:tc>
                  <a:txBody>
                    <a:bodyPr/>
                    <a:lstStyle/>
                    <a:p>
                      <a:pPr marL="228600">
                        <a:lnSpc>
                          <a:spcPct val="100000"/>
                        </a:lnSpc>
                        <a:spcAft>
                          <a:spcPts val="0"/>
                        </a:spcAft>
                      </a:pPr>
                      <a:r>
                        <a:rPr lang="en-US" sz="1700" dirty="0" smtClean="0">
                          <a:effectLst/>
                        </a:rPr>
                        <a:t>   Hong Kong</a:t>
                      </a:r>
                      <a:endParaRPr lang="de-DE" sz="1700" dirty="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dirty="0" smtClean="0">
                          <a:effectLst/>
                        </a:rPr>
                        <a:t>53,380</a:t>
                      </a:r>
                      <a:endParaRPr lang="de-DE" sz="1700" dirty="0">
                        <a:effectLst/>
                        <a:latin typeface="Calibri"/>
                        <a:ea typeface="Calibri"/>
                        <a:cs typeface="Times New Roman"/>
                      </a:endParaRPr>
                    </a:p>
                  </a:txBody>
                  <a:tcPr marL="68580" marR="68580" marT="0" marB="0"/>
                </a:tc>
                <a:tc>
                  <a:txBody>
                    <a:bodyPr/>
                    <a:lstStyle/>
                    <a:p>
                      <a:pPr>
                        <a:lnSpc>
                          <a:spcPct val="100000"/>
                        </a:lnSpc>
                        <a:spcAft>
                          <a:spcPts val="0"/>
                        </a:spcAft>
                      </a:pPr>
                      <a:endParaRPr lang="de-DE" sz="1700" dirty="0">
                        <a:effectLst/>
                        <a:latin typeface="Calibri"/>
                        <a:ea typeface="Calibri"/>
                        <a:cs typeface="Times New Roman"/>
                      </a:endParaRPr>
                    </a:p>
                  </a:txBody>
                  <a:tcPr marL="68580" marR="68580" marT="0" marB="0"/>
                </a:tc>
                <a:tc>
                  <a:txBody>
                    <a:bodyPr/>
                    <a:lstStyle/>
                    <a:p>
                      <a:pPr algn="ctr">
                        <a:lnSpc>
                          <a:spcPct val="100000"/>
                        </a:lnSpc>
                        <a:spcAft>
                          <a:spcPts val="0"/>
                        </a:spcAft>
                      </a:pPr>
                      <a:r>
                        <a:rPr lang="en-US" sz="1700" dirty="0" smtClean="0">
                          <a:effectLst/>
                        </a:rPr>
                        <a:t>2.6%</a:t>
                      </a:r>
                      <a:endParaRPr lang="de-DE" sz="1700" dirty="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dirty="0" smtClean="0">
                          <a:effectLst/>
                        </a:rPr>
                        <a:t>0.1%</a:t>
                      </a:r>
                      <a:endParaRPr lang="de-DE" sz="1700" dirty="0">
                        <a:effectLst/>
                        <a:latin typeface="Calibri"/>
                        <a:ea typeface="Calibri"/>
                        <a:cs typeface="Times New Roman"/>
                      </a:endParaRPr>
                    </a:p>
                  </a:txBody>
                  <a:tcPr marL="68580" marR="68580" marT="0" marB="0"/>
                </a:tc>
                <a:tc>
                  <a:txBody>
                    <a:bodyPr/>
                    <a:lstStyle/>
                    <a:p>
                      <a:pPr algn="ctr">
                        <a:lnSpc>
                          <a:spcPct val="100000"/>
                        </a:lnSpc>
                        <a:spcAft>
                          <a:spcPts val="0"/>
                        </a:spcAft>
                      </a:pPr>
                      <a:endParaRPr lang="de-DE" sz="1700" dirty="0">
                        <a:effectLst/>
                        <a:latin typeface="Calibri"/>
                        <a:ea typeface="Calibri"/>
                        <a:cs typeface="Times New Roman"/>
                      </a:endParaRPr>
                    </a:p>
                  </a:txBody>
                  <a:tcPr marL="68580" marR="68580" marT="0" marB="0"/>
                </a:tc>
              </a:tr>
              <a:tr h="370840">
                <a:tc>
                  <a:txBody>
                    <a:bodyPr/>
                    <a:lstStyle/>
                    <a:p>
                      <a:pPr marL="228600">
                        <a:lnSpc>
                          <a:spcPct val="100000"/>
                        </a:lnSpc>
                        <a:spcAft>
                          <a:spcPts val="0"/>
                        </a:spcAft>
                      </a:pPr>
                      <a:r>
                        <a:rPr lang="en-US" sz="1700" smtClean="0">
                          <a:effectLst/>
                        </a:rPr>
                        <a:t>   United States </a:t>
                      </a:r>
                      <a:endParaRPr lang="de-DE" sz="170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dirty="0" smtClean="0">
                          <a:effectLst/>
                        </a:rPr>
                        <a:t>52,549</a:t>
                      </a:r>
                      <a:endParaRPr lang="de-DE" sz="1700" dirty="0">
                        <a:effectLst/>
                        <a:latin typeface="Calibri"/>
                        <a:ea typeface="Calibri"/>
                        <a:cs typeface="Times New Roman"/>
                      </a:endParaRPr>
                    </a:p>
                  </a:txBody>
                  <a:tcPr marL="68580" marR="68580" marT="0" marB="0"/>
                </a:tc>
                <a:tc>
                  <a:txBody>
                    <a:bodyPr/>
                    <a:lstStyle/>
                    <a:p>
                      <a:pPr>
                        <a:lnSpc>
                          <a:spcPct val="100000"/>
                        </a:lnSpc>
                        <a:spcAft>
                          <a:spcPts val="0"/>
                        </a:spcAft>
                      </a:pPr>
                      <a:endParaRPr lang="de-DE" sz="1700" dirty="0">
                        <a:effectLst/>
                        <a:latin typeface="Calibri"/>
                        <a:ea typeface="Calibri"/>
                        <a:cs typeface="Times New Roman"/>
                      </a:endParaRPr>
                    </a:p>
                  </a:txBody>
                  <a:tcPr marL="68580" marR="68580" marT="0" marB="0"/>
                </a:tc>
                <a:tc>
                  <a:txBody>
                    <a:bodyPr/>
                    <a:lstStyle/>
                    <a:p>
                      <a:pPr algn="ctr">
                        <a:lnSpc>
                          <a:spcPct val="100000"/>
                        </a:lnSpc>
                        <a:spcAft>
                          <a:spcPts val="0"/>
                        </a:spcAft>
                      </a:pPr>
                      <a:r>
                        <a:rPr lang="en-US" sz="1700" dirty="0" smtClean="0">
                          <a:effectLst/>
                        </a:rPr>
                        <a:t>1.5%</a:t>
                      </a:r>
                      <a:endParaRPr lang="de-DE" sz="1700" dirty="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smtClean="0">
                          <a:effectLst/>
                        </a:rPr>
                        <a:t>4.4%</a:t>
                      </a:r>
                      <a:endParaRPr lang="de-DE" sz="1700">
                        <a:effectLst/>
                        <a:latin typeface="Calibri"/>
                        <a:ea typeface="Calibri"/>
                        <a:cs typeface="Times New Roman"/>
                      </a:endParaRPr>
                    </a:p>
                  </a:txBody>
                  <a:tcPr marL="68580" marR="68580" marT="0" marB="0"/>
                </a:tc>
                <a:tc>
                  <a:txBody>
                    <a:bodyPr/>
                    <a:lstStyle/>
                    <a:p>
                      <a:pPr algn="ctr">
                        <a:lnSpc>
                          <a:spcPct val="100000"/>
                        </a:lnSpc>
                        <a:spcAft>
                          <a:spcPts val="0"/>
                        </a:spcAft>
                      </a:pPr>
                      <a:endParaRPr lang="de-DE" sz="1700">
                        <a:effectLst/>
                        <a:latin typeface="Calibri"/>
                        <a:ea typeface="Calibri"/>
                        <a:cs typeface="Times New Roman"/>
                      </a:endParaRPr>
                    </a:p>
                  </a:txBody>
                  <a:tcPr marL="68580" marR="68580" marT="0" marB="0"/>
                </a:tc>
              </a:tr>
              <a:tr h="370840">
                <a:tc>
                  <a:txBody>
                    <a:bodyPr/>
                    <a:lstStyle/>
                    <a:p>
                      <a:pPr marL="228600">
                        <a:lnSpc>
                          <a:spcPct val="100000"/>
                        </a:lnSpc>
                        <a:spcAft>
                          <a:spcPts val="0"/>
                        </a:spcAft>
                      </a:pPr>
                      <a:r>
                        <a:rPr lang="en-US" sz="1700" smtClean="0">
                          <a:effectLst/>
                        </a:rPr>
                        <a:t>   Japan</a:t>
                      </a:r>
                      <a:endParaRPr lang="de-DE" sz="170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dirty="0" smtClean="0">
                          <a:effectLst/>
                        </a:rPr>
                        <a:t>35,804</a:t>
                      </a:r>
                      <a:endParaRPr lang="de-DE" sz="1700" dirty="0">
                        <a:effectLst/>
                        <a:latin typeface="Calibri"/>
                        <a:ea typeface="Calibri"/>
                        <a:cs typeface="Times New Roman"/>
                      </a:endParaRPr>
                    </a:p>
                  </a:txBody>
                  <a:tcPr marL="68580" marR="68580" marT="0" marB="0"/>
                </a:tc>
                <a:tc>
                  <a:txBody>
                    <a:bodyPr/>
                    <a:lstStyle/>
                    <a:p>
                      <a:pPr>
                        <a:lnSpc>
                          <a:spcPct val="100000"/>
                        </a:lnSpc>
                        <a:spcAft>
                          <a:spcPts val="0"/>
                        </a:spcAft>
                      </a:pPr>
                      <a:endParaRPr lang="de-DE" sz="1700" dirty="0">
                        <a:effectLst/>
                        <a:latin typeface="Calibri"/>
                        <a:ea typeface="Calibri"/>
                        <a:cs typeface="Times New Roman"/>
                      </a:endParaRPr>
                    </a:p>
                  </a:txBody>
                  <a:tcPr marL="68580" marR="68580" marT="0" marB="0"/>
                </a:tc>
                <a:tc>
                  <a:txBody>
                    <a:bodyPr/>
                    <a:lstStyle/>
                    <a:p>
                      <a:pPr algn="ctr">
                        <a:lnSpc>
                          <a:spcPct val="100000"/>
                        </a:lnSpc>
                        <a:spcAft>
                          <a:spcPts val="0"/>
                        </a:spcAft>
                      </a:pPr>
                      <a:r>
                        <a:rPr lang="en-US" sz="1700" dirty="0" smtClean="0">
                          <a:effectLst/>
                        </a:rPr>
                        <a:t>0.7%</a:t>
                      </a:r>
                      <a:endParaRPr lang="de-DE" sz="1700" dirty="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dirty="0" smtClean="0">
                          <a:effectLst/>
                        </a:rPr>
                        <a:t>1.7%</a:t>
                      </a:r>
                      <a:endParaRPr lang="de-DE" sz="1700" dirty="0">
                        <a:effectLst/>
                        <a:latin typeface="Calibri"/>
                        <a:ea typeface="Calibri"/>
                        <a:cs typeface="Times New Roman"/>
                      </a:endParaRPr>
                    </a:p>
                  </a:txBody>
                  <a:tcPr marL="68580" marR="68580" marT="0" marB="0"/>
                </a:tc>
                <a:tc>
                  <a:txBody>
                    <a:bodyPr/>
                    <a:lstStyle/>
                    <a:p>
                      <a:pPr algn="ctr">
                        <a:lnSpc>
                          <a:spcPct val="100000"/>
                        </a:lnSpc>
                        <a:spcAft>
                          <a:spcPts val="0"/>
                        </a:spcAft>
                      </a:pPr>
                      <a:endParaRPr lang="de-DE" sz="1700" dirty="0">
                        <a:effectLst/>
                        <a:latin typeface="Calibri"/>
                        <a:ea typeface="Calibri"/>
                        <a:cs typeface="Times New Roman"/>
                      </a:endParaRPr>
                    </a:p>
                  </a:txBody>
                  <a:tcPr marL="68580" marR="68580" marT="0" marB="0"/>
                </a:tc>
              </a:tr>
              <a:tr h="370840">
                <a:tc>
                  <a:txBody>
                    <a:bodyPr/>
                    <a:lstStyle/>
                    <a:p>
                      <a:pPr marL="228600">
                        <a:lnSpc>
                          <a:spcPct val="100000"/>
                        </a:lnSpc>
                        <a:spcAft>
                          <a:spcPts val="0"/>
                        </a:spcAft>
                      </a:pPr>
                      <a:r>
                        <a:rPr lang="en-US" sz="1700" smtClean="0">
                          <a:effectLst/>
                        </a:rPr>
                        <a:t>   France</a:t>
                      </a:r>
                      <a:endParaRPr lang="de-DE" sz="170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dirty="0" smtClean="0">
                          <a:effectLst/>
                        </a:rPr>
                        <a:t>37,306</a:t>
                      </a:r>
                      <a:endParaRPr lang="de-DE" sz="1700" dirty="0">
                        <a:effectLst/>
                        <a:latin typeface="Calibri"/>
                        <a:ea typeface="Calibri"/>
                        <a:cs typeface="Times New Roman"/>
                      </a:endParaRPr>
                    </a:p>
                  </a:txBody>
                  <a:tcPr marL="68580" marR="68580" marT="0" marB="0"/>
                </a:tc>
                <a:tc>
                  <a:txBody>
                    <a:bodyPr/>
                    <a:lstStyle/>
                    <a:p>
                      <a:pPr>
                        <a:lnSpc>
                          <a:spcPct val="100000"/>
                        </a:lnSpc>
                        <a:spcAft>
                          <a:spcPts val="0"/>
                        </a:spcAft>
                      </a:pPr>
                      <a:endParaRPr lang="de-DE" sz="1700" dirty="0">
                        <a:effectLst/>
                        <a:latin typeface="Calibri"/>
                        <a:ea typeface="Calibri"/>
                        <a:cs typeface="Times New Roman"/>
                      </a:endParaRPr>
                    </a:p>
                  </a:txBody>
                  <a:tcPr marL="68580" marR="68580" marT="0" marB="0"/>
                </a:tc>
                <a:tc>
                  <a:txBody>
                    <a:bodyPr/>
                    <a:lstStyle/>
                    <a:p>
                      <a:pPr algn="ctr">
                        <a:lnSpc>
                          <a:spcPct val="100000"/>
                        </a:lnSpc>
                        <a:spcAft>
                          <a:spcPts val="0"/>
                        </a:spcAft>
                      </a:pPr>
                      <a:r>
                        <a:rPr lang="en-US" sz="1700" dirty="0" smtClean="0">
                          <a:effectLst/>
                        </a:rPr>
                        <a:t>0.9%</a:t>
                      </a:r>
                      <a:endParaRPr lang="de-DE" sz="1700" dirty="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dirty="0" smtClean="0">
                          <a:effectLst/>
                        </a:rPr>
                        <a:t>0.9%</a:t>
                      </a:r>
                      <a:endParaRPr lang="de-DE" sz="1700" dirty="0">
                        <a:effectLst/>
                        <a:latin typeface="Calibri"/>
                        <a:ea typeface="Calibri"/>
                        <a:cs typeface="Times New Roman"/>
                      </a:endParaRPr>
                    </a:p>
                  </a:txBody>
                  <a:tcPr marL="68580" marR="68580" marT="0" marB="0"/>
                </a:tc>
                <a:tc>
                  <a:txBody>
                    <a:bodyPr/>
                    <a:lstStyle/>
                    <a:p>
                      <a:pPr algn="ctr">
                        <a:lnSpc>
                          <a:spcPct val="100000"/>
                        </a:lnSpc>
                        <a:spcAft>
                          <a:spcPts val="0"/>
                        </a:spcAft>
                      </a:pPr>
                      <a:endParaRPr lang="de-DE" sz="1700" dirty="0">
                        <a:effectLst/>
                        <a:latin typeface="Calibri"/>
                        <a:ea typeface="Calibri"/>
                        <a:cs typeface="Times New Roman"/>
                      </a:endParaRPr>
                    </a:p>
                  </a:txBody>
                  <a:tcPr marL="68580" marR="68580" marT="0" marB="0"/>
                </a:tc>
              </a:tr>
              <a:tr h="370840">
                <a:tc>
                  <a:txBody>
                    <a:bodyPr/>
                    <a:lstStyle/>
                    <a:p>
                      <a:pPr marL="228600">
                        <a:lnSpc>
                          <a:spcPct val="100000"/>
                        </a:lnSpc>
                        <a:spcAft>
                          <a:spcPts val="0"/>
                        </a:spcAft>
                      </a:pPr>
                      <a:r>
                        <a:rPr lang="en-US" sz="1700" smtClean="0">
                          <a:effectLst/>
                        </a:rPr>
                        <a:t>   South Korea</a:t>
                      </a:r>
                      <a:endParaRPr lang="de-DE" sz="170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dirty="0" smtClean="0">
                          <a:effectLst/>
                        </a:rPr>
                        <a:t>34,387</a:t>
                      </a:r>
                      <a:endParaRPr lang="de-DE" sz="1700" dirty="0">
                        <a:effectLst/>
                        <a:latin typeface="Calibri"/>
                        <a:ea typeface="Calibri"/>
                        <a:cs typeface="Times New Roman"/>
                      </a:endParaRPr>
                    </a:p>
                  </a:txBody>
                  <a:tcPr marL="68580" marR="68580" marT="0" marB="0"/>
                </a:tc>
                <a:tc>
                  <a:txBody>
                    <a:bodyPr/>
                    <a:lstStyle/>
                    <a:p>
                      <a:pPr>
                        <a:lnSpc>
                          <a:spcPct val="100000"/>
                        </a:lnSpc>
                        <a:spcAft>
                          <a:spcPts val="0"/>
                        </a:spcAft>
                      </a:pPr>
                      <a:endParaRPr lang="de-DE" sz="1700" dirty="0">
                        <a:effectLst/>
                        <a:latin typeface="Calibri"/>
                        <a:ea typeface="Calibri"/>
                        <a:cs typeface="Times New Roman"/>
                      </a:endParaRPr>
                    </a:p>
                  </a:txBody>
                  <a:tcPr marL="68580" marR="68580" marT="0" marB="0"/>
                </a:tc>
                <a:tc>
                  <a:txBody>
                    <a:bodyPr/>
                    <a:lstStyle/>
                    <a:p>
                      <a:pPr algn="ctr">
                        <a:lnSpc>
                          <a:spcPct val="100000"/>
                        </a:lnSpc>
                        <a:spcAft>
                          <a:spcPts val="0"/>
                        </a:spcAft>
                      </a:pPr>
                      <a:r>
                        <a:rPr lang="en-US" sz="1700" smtClean="0">
                          <a:effectLst/>
                        </a:rPr>
                        <a:t>3.9%</a:t>
                      </a:r>
                      <a:endParaRPr lang="de-DE" sz="170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dirty="0" smtClean="0">
                          <a:effectLst/>
                        </a:rPr>
                        <a:t>0.7%</a:t>
                      </a:r>
                      <a:endParaRPr lang="de-DE" sz="1700" dirty="0">
                        <a:effectLst/>
                        <a:latin typeface="Calibri"/>
                        <a:ea typeface="Calibri"/>
                        <a:cs typeface="Times New Roman"/>
                      </a:endParaRPr>
                    </a:p>
                  </a:txBody>
                  <a:tcPr marL="68580" marR="68580" marT="0" marB="0"/>
                </a:tc>
                <a:tc>
                  <a:txBody>
                    <a:bodyPr/>
                    <a:lstStyle/>
                    <a:p>
                      <a:pPr algn="ctr">
                        <a:lnSpc>
                          <a:spcPct val="100000"/>
                        </a:lnSpc>
                        <a:spcAft>
                          <a:spcPts val="0"/>
                        </a:spcAft>
                      </a:pPr>
                      <a:endParaRPr lang="de-DE" sz="1700" dirty="0">
                        <a:effectLst/>
                        <a:latin typeface="Calibri"/>
                        <a:ea typeface="Calibri"/>
                        <a:cs typeface="Times New Roman"/>
                      </a:endParaRPr>
                    </a:p>
                  </a:txBody>
                  <a:tcPr marL="68580" marR="68580" marT="0" marB="0"/>
                </a:tc>
              </a:tr>
              <a:tr h="370840">
                <a:tc>
                  <a:txBody>
                    <a:bodyPr/>
                    <a:lstStyle/>
                    <a:p>
                      <a:pPr>
                        <a:lnSpc>
                          <a:spcPct val="100000"/>
                        </a:lnSpc>
                        <a:spcAft>
                          <a:spcPts val="0"/>
                        </a:spcAft>
                      </a:pPr>
                      <a:r>
                        <a:rPr lang="en-US" sz="1700" smtClean="0">
                          <a:effectLst/>
                        </a:rPr>
                        <a:t>Middle Income</a:t>
                      </a:r>
                      <a:endParaRPr lang="de-DE" sz="170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dirty="0" smtClean="0">
                          <a:effectLst/>
                        </a:rPr>
                        <a:t>10,104</a:t>
                      </a:r>
                      <a:endParaRPr lang="de-DE" sz="1700" dirty="0">
                        <a:effectLst/>
                        <a:latin typeface="Calibri"/>
                        <a:ea typeface="Calibri"/>
                        <a:cs typeface="Times New Roman"/>
                      </a:endParaRPr>
                    </a:p>
                  </a:txBody>
                  <a:tcPr marL="68580" marR="68580" marT="0" marB="0"/>
                </a:tc>
                <a:tc>
                  <a:txBody>
                    <a:bodyPr/>
                    <a:lstStyle/>
                    <a:p>
                      <a:pPr>
                        <a:lnSpc>
                          <a:spcPct val="100000"/>
                        </a:lnSpc>
                        <a:spcAft>
                          <a:spcPts val="0"/>
                        </a:spcAft>
                      </a:pPr>
                      <a:endParaRPr lang="de-DE" sz="1700" dirty="0">
                        <a:effectLst/>
                        <a:latin typeface="Calibri"/>
                        <a:ea typeface="Calibri"/>
                        <a:cs typeface="Times New Roman"/>
                      </a:endParaRPr>
                    </a:p>
                  </a:txBody>
                  <a:tcPr marL="68580" marR="68580" marT="0" marB="0"/>
                </a:tc>
                <a:tc>
                  <a:txBody>
                    <a:bodyPr/>
                    <a:lstStyle/>
                    <a:p>
                      <a:pPr algn="ctr">
                        <a:lnSpc>
                          <a:spcPct val="100000"/>
                        </a:lnSpc>
                        <a:spcAft>
                          <a:spcPts val="0"/>
                        </a:spcAft>
                      </a:pPr>
                      <a:r>
                        <a:rPr lang="en-US" sz="1700" dirty="0" smtClean="0">
                          <a:effectLst/>
                        </a:rPr>
                        <a:t>3.3%</a:t>
                      </a:r>
                      <a:endParaRPr lang="de-DE" sz="1700" dirty="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smtClean="0">
                          <a:effectLst/>
                        </a:rPr>
                        <a:t>74.6%</a:t>
                      </a:r>
                      <a:endParaRPr lang="de-DE" sz="1700">
                        <a:effectLst/>
                        <a:latin typeface="Calibri"/>
                        <a:ea typeface="Calibri"/>
                        <a:cs typeface="Times New Roman"/>
                      </a:endParaRPr>
                    </a:p>
                  </a:txBody>
                  <a:tcPr marL="68580" marR="68580" marT="0" marB="0"/>
                </a:tc>
                <a:tc>
                  <a:txBody>
                    <a:bodyPr/>
                    <a:lstStyle/>
                    <a:p>
                      <a:pPr algn="ctr">
                        <a:lnSpc>
                          <a:spcPct val="100000"/>
                        </a:lnSpc>
                        <a:spcAft>
                          <a:spcPts val="0"/>
                        </a:spcAft>
                      </a:pPr>
                      <a:endParaRPr lang="de-DE" sz="1700">
                        <a:effectLst/>
                        <a:latin typeface="Calibri"/>
                        <a:ea typeface="Calibri"/>
                        <a:cs typeface="Times New Roman"/>
                      </a:endParaRPr>
                    </a:p>
                  </a:txBody>
                  <a:tcPr marL="68580" marR="68580" marT="0" marB="0"/>
                </a:tc>
              </a:tr>
              <a:tr h="370840">
                <a:tc>
                  <a:txBody>
                    <a:bodyPr/>
                    <a:lstStyle/>
                    <a:p>
                      <a:pPr marL="228600">
                        <a:lnSpc>
                          <a:spcPct val="100000"/>
                        </a:lnSpc>
                        <a:spcAft>
                          <a:spcPts val="0"/>
                        </a:spcAft>
                      </a:pPr>
                      <a:r>
                        <a:rPr lang="en-US" sz="1700" smtClean="0">
                          <a:effectLst/>
                        </a:rPr>
                        <a:t>   Russia</a:t>
                      </a:r>
                      <a:endParaRPr lang="de-DE" sz="170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smtClean="0">
                          <a:effectLst/>
                        </a:rPr>
                        <a:t>23,895</a:t>
                      </a:r>
                      <a:endParaRPr lang="de-DE" sz="1700">
                        <a:effectLst/>
                        <a:latin typeface="Calibri"/>
                        <a:ea typeface="Calibri"/>
                        <a:cs typeface="Times New Roman"/>
                      </a:endParaRPr>
                    </a:p>
                  </a:txBody>
                  <a:tcPr marL="68580" marR="68580" marT="0" marB="0"/>
                </a:tc>
                <a:tc>
                  <a:txBody>
                    <a:bodyPr/>
                    <a:lstStyle/>
                    <a:p>
                      <a:pPr>
                        <a:lnSpc>
                          <a:spcPct val="100000"/>
                        </a:lnSpc>
                        <a:spcAft>
                          <a:spcPts val="0"/>
                        </a:spcAft>
                      </a:pPr>
                      <a:endParaRPr lang="de-DE" sz="1700">
                        <a:effectLst/>
                        <a:latin typeface="Calibri"/>
                        <a:ea typeface="Calibri"/>
                        <a:cs typeface="Times New Roman"/>
                      </a:endParaRPr>
                    </a:p>
                  </a:txBody>
                  <a:tcPr marL="68580" marR="68580" marT="0" marB="0"/>
                </a:tc>
                <a:tc>
                  <a:txBody>
                    <a:bodyPr/>
                    <a:lstStyle/>
                    <a:p>
                      <a:pPr algn="ctr">
                        <a:lnSpc>
                          <a:spcPct val="100000"/>
                        </a:lnSpc>
                        <a:spcAft>
                          <a:spcPts val="0"/>
                        </a:spcAft>
                      </a:pPr>
                      <a:r>
                        <a:rPr lang="en-US" sz="1700" smtClean="0">
                          <a:effectLst/>
                        </a:rPr>
                        <a:t>0.8%</a:t>
                      </a:r>
                      <a:endParaRPr lang="de-DE" sz="170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dirty="0" smtClean="0">
                          <a:effectLst/>
                        </a:rPr>
                        <a:t>2.0%</a:t>
                      </a:r>
                      <a:endParaRPr lang="de-DE" sz="1700" dirty="0">
                        <a:effectLst/>
                        <a:latin typeface="Calibri"/>
                        <a:ea typeface="Calibri"/>
                        <a:cs typeface="Times New Roman"/>
                      </a:endParaRPr>
                    </a:p>
                  </a:txBody>
                  <a:tcPr marL="68580" marR="68580" marT="0" marB="0"/>
                </a:tc>
                <a:tc>
                  <a:txBody>
                    <a:bodyPr/>
                    <a:lstStyle/>
                    <a:p>
                      <a:pPr algn="ctr">
                        <a:lnSpc>
                          <a:spcPct val="100000"/>
                        </a:lnSpc>
                        <a:spcAft>
                          <a:spcPts val="0"/>
                        </a:spcAft>
                      </a:pPr>
                      <a:endParaRPr lang="de-DE" sz="1700" dirty="0">
                        <a:effectLst/>
                        <a:latin typeface="Calibri"/>
                        <a:ea typeface="Calibri"/>
                        <a:cs typeface="Times New Roman"/>
                      </a:endParaRPr>
                    </a:p>
                  </a:txBody>
                  <a:tcPr marL="68580" marR="68580" marT="0" marB="0"/>
                </a:tc>
              </a:tr>
              <a:tr h="370840">
                <a:tc>
                  <a:txBody>
                    <a:bodyPr/>
                    <a:lstStyle/>
                    <a:p>
                      <a:pPr marL="228600">
                        <a:lnSpc>
                          <a:spcPct val="100000"/>
                        </a:lnSpc>
                        <a:spcAft>
                          <a:spcPts val="0"/>
                        </a:spcAft>
                      </a:pPr>
                      <a:r>
                        <a:rPr lang="en-US" sz="1700" smtClean="0">
                          <a:effectLst/>
                        </a:rPr>
                        <a:t>   Turkey</a:t>
                      </a:r>
                      <a:endParaRPr lang="de-DE" sz="170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dirty="0" smtClean="0">
                          <a:effectLst/>
                        </a:rPr>
                        <a:t>18,959</a:t>
                      </a:r>
                      <a:endParaRPr lang="de-DE" sz="1700" dirty="0">
                        <a:effectLst/>
                        <a:latin typeface="Calibri"/>
                        <a:ea typeface="Calibri"/>
                        <a:cs typeface="Times New Roman"/>
                      </a:endParaRPr>
                    </a:p>
                  </a:txBody>
                  <a:tcPr marL="68580" marR="68580" marT="0" marB="0"/>
                </a:tc>
                <a:tc>
                  <a:txBody>
                    <a:bodyPr/>
                    <a:lstStyle/>
                    <a:p>
                      <a:pPr>
                        <a:lnSpc>
                          <a:spcPct val="100000"/>
                        </a:lnSpc>
                        <a:spcAft>
                          <a:spcPts val="0"/>
                        </a:spcAft>
                      </a:pPr>
                      <a:endParaRPr lang="de-DE" sz="1700" dirty="0">
                        <a:effectLst/>
                        <a:latin typeface="Calibri"/>
                        <a:ea typeface="Calibri"/>
                        <a:cs typeface="Times New Roman"/>
                      </a:endParaRPr>
                    </a:p>
                  </a:txBody>
                  <a:tcPr marL="68580" marR="68580" marT="0" marB="0"/>
                </a:tc>
                <a:tc>
                  <a:txBody>
                    <a:bodyPr/>
                    <a:lstStyle/>
                    <a:p>
                      <a:pPr algn="ctr">
                        <a:lnSpc>
                          <a:spcPct val="100000"/>
                        </a:lnSpc>
                        <a:spcAft>
                          <a:spcPts val="0"/>
                        </a:spcAft>
                      </a:pPr>
                      <a:r>
                        <a:rPr lang="en-US" sz="1700" smtClean="0">
                          <a:effectLst/>
                        </a:rPr>
                        <a:t>2.4%</a:t>
                      </a:r>
                      <a:endParaRPr lang="de-DE" sz="170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dirty="0" smtClean="0">
                          <a:effectLst/>
                        </a:rPr>
                        <a:t>1.1%</a:t>
                      </a:r>
                      <a:endParaRPr lang="de-DE" sz="1700" dirty="0">
                        <a:effectLst/>
                        <a:latin typeface="Calibri"/>
                        <a:ea typeface="Calibri"/>
                        <a:cs typeface="Times New Roman"/>
                      </a:endParaRPr>
                    </a:p>
                  </a:txBody>
                  <a:tcPr marL="68580" marR="68580" marT="0" marB="0"/>
                </a:tc>
                <a:tc>
                  <a:txBody>
                    <a:bodyPr/>
                    <a:lstStyle/>
                    <a:p>
                      <a:pPr algn="ctr">
                        <a:lnSpc>
                          <a:spcPct val="100000"/>
                        </a:lnSpc>
                        <a:spcAft>
                          <a:spcPts val="0"/>
                        </a:spcAft>
                      </a:pPr>
                      <a:endParaRPr lang="de-DE" sz="1700" dirty="0">
                        <a:effectLst/>
                        <a:latin typeface="Calibri"/>
                        <a:ea typeface="Calibri"/>
                        <a:cs typeface="Times New Roman"/>
                      </a:endParaRPr>
                    </a:p>
                  </a:txBody>
                  <a:tcPr marL="68580" marR="68580" marT="0" marB="0"/>
                </a:tc>
              </a:tr>
              <a:tr h="370840">
                <a:tc>
                  <a:txBody>
                    <a:bodyPr/>
                    <a:lstStyle/>
                    <a:p>
                      <a:pPr marL="228600">
                        <a:lnSpc>
                          <a:spcPct val="100000"/>
                        </a:lnSpc>
                        <a:spcAft>
                          <a:spcPts val="0"/>
                        </a:spcAft>
                      </a:pPr>
                      <a:r>
                        <a:rPr lang="en-US" sz="1700" smtClean="0">
                          <a:effectLst/>
                        </a:rPr>
                        <a:t>   Brazil</a:t>
                      </a:r>
                      <a:endParaRPr lang="de-DE" sz="170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dirty="0" smtClean="0">
                          <a:effectLst/>
                        </a:rPr>
                        <a:t>14,455</a:t>
                      </a:r>
                      <a:endParaRPr lang="de-DE" sz="1700" dirty="0">
                        <a:effectLst/>
                        <a:latin typeface="Calibri"/>
                        <a:ea typeface="Calibri"/>
                        <a:cs typeface="Times New Roman"/>
                      </a:endParaRPr>
                    </a:p>
                  </a:txBody>
                  <a:tcPr marL="68580" marR="68580" marT="0" marB="0"/>
                </a:tc>
                <a:tc>
                  <a:txBody>
                    <a:bodyPr/>
                    <a:lstStyle/>
                    <a:p>
                      <a:pPr>
                        <a:lnSpc>
                          <a:spcPct val="100000"/>
                        </a:lnSpc>
                        <a:spcAft>
                          <a:spcPts val="0"/>
                        </a:spcAft>
                      </a:pPr>
                      <a:endParaRPr lang="de-DE" sz="1700" dirty="0">
                        <a:effectLst/>
                        <a:latin typeface="Calibri"/>
                        <a:ea typeface="Calibri"/>
                        <a:cs typeface="Times New Roman"/>
                      </a:endParaRPr>
                    </a:p>
                  </a:txBody>
                  <a:tcPr marL="68580" marR="68580" marT="0" marB="0"/>
                </a:tc>
                <a:tc>
                  <a:txBody>
                    <a:bodyPr/>
                    <a:lstStyle/>
                    <a:p>
                      <a:pPr algn="ctr">
                        <a:lnSpc>
                          <a:spcPct val="100000"/>
                        </a:lnSpc>
                        <a:spcAft>
                          <a:spcPts val="0"/>
                        </a:spcAft>
                      </a:pPr>
                      <a:r>
                        <a:rPr lang="en-US" sz="1700" smtClean="0">
                          <a:effectLst/>
                        </a:rPr>
                        <a:t>1.4%</a:t>
                      </a:r>
                      <a:endParaRPr lang="de-DE" sz="170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dirty="0" smtClean="0">
                          <a:effectLst/>
                        </a:rPr>
                        <a:t>2.8%</a:t>
                      </a:r>
                      <a:endParaRPr lang="de-DE" sz="1700" dirty="0">
                        <a:effectLst/>
                        <a:latin typeface="Calibri"/>
                        <a:ea typeface="Calibri"/>
                        <a:cs typeface="Times New Roman"/>
                      </a:endParaRPr>
                    </a:p>
                  </a:txBody>
                  <a:tcPr marL="68580" marR="68580" marT="0" marB="0"/>
                </a:tc>
                <a:tc>
                  <a:txBody>
                    <a:bodyPr/>
                    <a:lstStyle/>
                    <a:p>
                      <a:pPr algn="ctr">
                        <a:lnSpc>
                          <a:spcPct val="100000"/>
                        </a:lnSpc>
                        <a:spcAft>
                          <a:spcPts val="0"/>
                        </a:spcAft>
                      </a:pPr>
                      <a:endParaRPr lang="de-DE" sz="1700" dirty="0">
                        <a:effectLst/>
                        <a:latin typeface="Calibri"/>
                        <a:ea typeface="Calibri"/>
                        <a:cs typeface="Times New Roman"/>
                      </a:endParaRPr>
                    </a:p>
                  </a:txBody>
                  <a:tcPr marL="68580" marR="68580" marT="0" marB="0"/>
                </a:tc>
              </a:tr>
              <a:tr h="370840">
                <a:tc>
                  <a:txBody>
                    <a:bodyPr/>
                    <a:lstStyle/>
                    <a:p>
                      <a:pPr marL="228600">
                        <a:lnSpc>
                          <a:spcPct val="100000"/>
                        </a:lnSpc>
                        <a:spcAft>
                          <a:spcPts val="0"/>
                        </a:spcAft>
                      </a:pPr>
                      <a:r>
                        <a:rPr lang="en-US" sz="1700" smtClean="0">
                          <a:effectLst/>
                        </a:rPr>
                        <a:t>   China</a:t>
                      </a:r>
                      <a:endParaRPr lang="de-DE" sz="170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dirty="0" smtClean="0">
                          <a:effectLst/>
                        </a:rPr>
                        <a:t>13,400</a:t>
                      </a:r>
                      <a:endParaRPr lang="de-DE" sz="1700" dirty="0">
                        <a:effectLst/>
                        <a:latin typeface="Calibri"/>
                        <a:ea typeface="Calibri"/>
                        <a:cs typeface="Times New Roman"/>
                      </a:endParaRPr>
                    </a:p>
                  </a:txBody>
                  <a:tcPr marL="68580" marR="68580" marT="0" marB="0"/>
                </a:tc>
                <a:tc>
                  <a:txBody>
                    <a:bodyPr/>
                    <a:lstStyle/>
                    <a:p>
                      <a:pPr>
                        <a:lnSpc>
                          <a:spcPct val="100000"/>
                        </a:lnSpc>
                        <a:spcAft>
                          <a:spcPts val="0"/>
                        </a:spcAft>
                      </a:pPr>
                      <a:endParaRPr lang="de-DE" sz="1700" dirty="0">
                        <a:effectLst/>
                        <a:latin typeface="Calibri"/>
                        <a:ea typeface="Calibri"/>
                        <a:cs typeface="Times New Roman"/>
                      </a:endParaRPr>
                    </a:p>
                  </a:txBody>
                  <a:tcPr marL="68580" marR="68580" marT="0" marB="0"/>
                </a:tc>
                <a:tc>
                  <a:txBody>
                    <a:bodyPr/>
                    <a:lstStyle/>
                    <a:p>
                      <a:pPr algn="ctr">
                        <a:lnSpc>
                          <a:spcPct val="100000"/>
                        </a:lnSpc>
                        <a:spcAft>
                          <a:spcPts val="0"/>
                        </a:spcAft>
                      </a:pPr>
                      <a:r>
                        <a:rPr lang="en-US" sz="1700" smtClean="0">
                          <a:effectLst/>
                        </a:rPr>
                        <a:t>8.8%</a:t>
                      </a:r>
                      <a:endParaRPr lang="de-DE" sz="170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dirty="0" smtClean="0">
                          <a:effectLst/>
                        </a:rPr>
                        <a:t>18.7%</a:t>
                      </a:r>
                      <a:endParaRPr lang="de-DE" sz="1700" dirty="0">
                        <a:effectLst/>
                        <a:latin typeface="Calibri"/>
                        <a:ea typeface="Calibri"/>
                        <a:cs typeface="Times New Roman"/>
                      </a:endParaRPr>
                    </a:p>
                  </a:txBody>
                  <a:tcPr marL="68580" marR="68580" marT="0" marB="0"/>
                </a:tc>
                <a:tc>
                  <a:txBody>
                    <a:bodyPr/>
                    <a:lstStyle/>
                    <a:p>
                      <a:pPr algn="ctr">
                        <a:lnSpc>
                          <a:spcPct val="100000"/>
                        </a:lnSpc>
                        <a:spcAft>
                          <a:spcPts val="0"/>
                        </a:spcAft>
                      </a:pPr>
                      <a:endParaRPr lang="de-DE" sz="1700" dirty="0">
                        <a:effectLst/>
                        <a:latin typeface="Calibri"/>
                        <a:ea typeface="Calibri"/>
                        <a:cs typeface="Times New Roman"/>
                      </a:endParaRPr>
                    </a:p>
                  </a:txBody>
                  <a:tcPr marL="68580" marR="68580" marT="0" marB="0"/>
                </a:tc>
              </a:tr>
              <a:tr h="370840">
                <a:tc>
                  <a:txBody>
                    <a:bodyPr/>
                    <a:lstStyle/>
                    <a:p>
                      <a:pPr marL="228600">
                        <a:lnSpc>
                          <a:spcPct val="100000"/>
                        </a:lnSpc>
                        <a:spcAft>
                          <a:spcPts val="0"/>
                        </a:spcAft>
                      </a:pPr>
                      <a:r>
                        <a:rPr lang="en-US" sz="1700" smtClean="0">
                          <a:effectLst/>
                        </a:rPr>
                        <a:t>   India</a:t>
                      </a:r>
                      <a:endParaRPr lang="de-DE" sz="170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dirty="0" smtClean="0">
                          <a:effectLst/>
                        </a:rPr>
                        <a:t>5,730</a:t>
                      </a:r>
                      <a:endParaRPr lang="de-DE" sz="1700" dirty="0">
                        <a:effectLst/>
                        <a:latin typeface="Calibri"/>
                        <a:ea typeface="Calibri"/>
                        <a:cs typeface="Times New Roman"/>
                      </a:endParaRPr>
                    </a:p>
                  </a:txBody>
                  <a:tcPr marL="68580" marR="68580" marT="0" marB="0"/>
                </a:tc>
                <a:tc>
                  <a:txBody>
                    <a:bodyPr/>
                    <a:lstStyle/>
                    <a:p>
                      <a:pPr>
                        <a:lnSpc>
                          <a:spcPct val="100000"/>
                        </a:lnSpc>
                        <a:spcAft>
                          <a:spcPts val="0"/>
                        </a:spcAft>
                      </a:pPr>
                      <a:endParaRPr lang="de-DE" sz="1700" dirty="0">
                        <a:effectLst/>
                        <a:latin typeface="Calibri"/>
                        <a:ea typeface="Calibri"/>
                        <a:cs typeface="Times New Roman"/>
                      </a:endParaRPr>
                    </a:p>
                  </a:txBody>
                  <a:tcPr marL="68580" marR="68580" marT="0" marB="0"/>
                </a:tc>
                <a:tc>
                  <a:txBody>
                    <a:bodyPr/>
                    <a:lstStyle/>
                    <a:p>
                      <a:pPr algn="ctr">
                        <a:lnSpc>
                          <a:spcPct val="100000"/>
                        </a:lnSpc>
                        <a:spcAft>
                          <a:spcPts val="0"/>
                        </a:spcAft>
                      </a:pPr>
                      <a:r>
                        <a:rPr lang="en-US" sz="1700" dirty="0" smtClean="0">
                          <a:effectLst/>
                        </a:rPr>
                        <a:t>4.8%</a:t>
                      </a:r>
                      <a:endParaRPr lang="de-DE" sz="1700" dirty="0">
                        <a:effectLst/>
                        <a:latin typeface="Calibri"/>
                        <a:ea typeface="Calibri"/>
                        <a:cs typeface="Times New Roman"/>
                      </a:endParaRPr>
                    </a:p>
                  </a:txBody>
                  <a:tcPr marL="68580" marR="68580" marT="0" marB="0"/>
                </a:tc>
                <a:tc>
                  <a:txBody>
                    <a:bodyPr/>
                    <a:lstStyle/>
                    <a:p>
                      <a:pPr algn="r">
                        <a:lnSpc>
                          <a:spcPct val="100000"/>
                        </a:lnSpc>
                        <a:spcAft>
                          <a:spcPts val="0"/>
                        </a:spcAft>
                      </a:pPr>
                      <a:r>
                        <a:rPr lang="en-US" sz="1700" dirty="0" smtClean="0">
                          <a:effectLst/>
                        </a:rPr>
                        <a:t>17.8%</a:t>
                      </a:r>
                      <a:endParaRPr lang="de-DE" sz="1700" dirty="0">
                        <a:effectLst/>
                        <a:latin typeface="Calibri"/>
                        <a:ea typeface="Calibri"/>
                        <a:cs typeface="Times New Roman"/>
                      </a:endParaRPr>
                    </a:p>
                  </a:txBody>
                  <a:tcPr marL="68580" marR="68580" marT="0" marB="0"/>
                </a:tc>
                <a:tc>
                  <a:txBody>
                    <a:bodyPr/>
                    <a:lstStyle/>
                    <a:p>
                      <a:pPr algn="ctr">
                        <a:lnSpc>
                          <a:spcPct val="100000"/>
                        </a:lnSpc>
                        <a:spcAft>
                          <a:spcPts val="0"/>
                        </a:spcAft>
                      </a:pPr>
                      <a:endParaRPr lang="de-DE" sz="1700" dirty="0">
                        <a:effectLst/>
                        <a:latin typeface="Calibri"/>
                        <a:ea typeface="Calibri"/>
                        <a:cs typeface="Times New Roman"/>
                      </a:endParaRPr>
                    </a:p>
                  </a:txBody>
                  <a:tcPr marL="68580" marR="68580" marT="0" marB="0"/>
                </a:tc>
              </a:tr>
            </a:tbl>
          </a:graphicData>
        </a:graphic>
      </p:graphicFrame>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15</a:t>
            </a:fld>
            <a:endParaRPr lang="de-DE"/>
          </a:p>
        </p:txBody>
      </p:sp>
    </p:spTree>
    <p:extLst>
      <p:ext uri="{BB962C8B-B14F-4D97-AF65-F5344CB8AC3E}">
        <p14:creationId xmlns:p14="http://schemas.microsoft.com/office/powerpoint/2010/main" val="27296199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a:ea typeface="Calibri"/>
                <a:cs typeface="Times New Roman"/>
              </a:rPr>
              <a:t>Table 18.2 Income, </a:t>
            </a:r>
            <a:r>
              <a:rPr lang="en-US" dirty="0" smtClean="0">
                <a:ea typeface="Calibri"/>
                <a:cs typeface="Times New Roman"/>
              </a:rPr>
              <a:t>growth</a:t>
            </a:r>
            <a:r>
              <a:rPr lang="en-US" dirty="0">
                <a:ea typeface="Calibri"/>
                <a:cs typeface="Times New Roman"/>
              </a:rPr>
              <a:t>, and </a:t>
            </a:r>
            <a:r>
              <a:rPr lang="en-US" dirty="0" smtClean="0">
                <a:ea typeface="Calibri"/>
                <a:cs typeface="Times New Roman"/>
              </a:rPr>
              <a:t>population </a:t>
            </a:r>
            <a:r>
              <a:rPr lang="en-US" dirty="0">
                <a:ea typeface="Calibri"/>
                <a:cs typeface="Times New Roman"/>
              </a:rPr>
              <a:t>c</a:t>
            </a:r>
            <a:r>
              <a:rPr lang="en-US" dirty="0" smtClean="0">
                <a:ea typeface="Calibri"/>
                <a:cs typeface="Times New Roman"/>
              </a:rPr>
              <a:t>omparisons</a:t>
            </a:r>
            <a:r>
              <a:rPr lang="en-US" dirty="0">
                <a:ea typeface="Calibri"/>
                <a:cs typeface="Times New Roman"/>
              </a:rPr>
              <a:t>, </a:t>
            </a:r>
            <a:r>
              <a:rPr lang="en-US" dirty="0" smtClean="0">
                <a:ea typeface="Calibri"/>
                <a:cs typeface="Times New Roman"/>
              </a:rPr>
              <a:t>selected </a:t>
            </a:r>
            <a:r>
              <a:rPr lang="en-US" dirty="0">
                <a:ea typeface="Calibri"/>
                <a:cs typeface="Times New Roman"/>
              </a:rPr>
              <a:t>c</a:t>
            </a:r>
            <a:r>
              <a:rPr lang="en-US" dirty="0" smtClean="0">
                <a:ea typeface="Calibri"/>
                <a:cs typeface="Times New Roman"/>
              </a:rPr>
              <a:t>ountries </a:t>
            </a:r>
            <a:r>
              <a:rPr lang="en-US" dirty="0">
                <a:ea typeface="Calibri"/>
                <a:cs typeface="Times New Roman"/>
              </a:rPr>
              <a:t>and </a:t>
            </a:r>
            <a:r>
              <a:rPr lang="en-US" dirty="0" smtClean="0">
                <a:ea typeface="Calibri"/>
                <a:cs typeface="Times New Roman"/>
              </a:rPr>
              <a:t>country </a:t>
            </a:r>
            <a:r>
              <a:rPr lang="en-US" dirty="0">
                <a:ea typeface="Calibri"/>
                <a:cs typeface="Times New Roman"/>
              </a:rPr>
              <a:t>g</a:t>
            </a:r>
            <a:r>
              <a:rPr lang="en-US" dirty="0" smtClean="0">
                <a:ea typeface="Calibri"/>
                <a:cs typeface="Times New Roman"/>
              </a:rPr>
              <a:t>roups</a:t>
            </a:r>
            <a:r>
              <a:rPr lang="de-DE" dirty="0">
                <a:ea typeface="Calibri"/>
                <a:cs typeface="Times New Roman"/>
              </a:rPr>
              <a:t/>
            </a:r>
            <a:br>
              <a:rPr lang="de-DE" dirty="0">
                <a:ea typeface="Calibri"/>
                <a:cs typeface="Times New Roman"/>
              </a:rPr>
            </a:br>
            <a:endParaRPr lang="en-US" dirty="0"/>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855887685"/>
              </p:ext>
            </p:extLst>
          </p:nvPr>
        </p:nvGraphicFramePr>
        <p:xfrm>
          <a:off x="457200" y="1341438"/>
          <a:ext cx="8362952" cy="2928020"/>
        </p:xfrm>
        <a:graphic>
          <a:graphicData uri="http://schemas.openxmlformats.org/drawingml/2006/table">
            <a:tbl>
              <a:tblPr firstRow="1" bandRow="1">
                <a:tableStyleId>{5FD0F851-EC5A-4D38-B0AD-8093EC10F338}</a:tableStyleId>
              </a:tblPr>
              <a:tblGrid>
                <a:gridCol w="2090738"/>
                <a:gridCol w="1222919"/>
                <a:gridCol w="867819"/>
                <a:gridCol w="1045369"/>
                <a:gridCol w="1045369"/>
                <a:gridCol w="2090738"/>
              </a:tblGrid>
              <a:tr h="370840">
                <a:tc>
                  <a:txBody>
                    <a:bodyPr/>
                    <a:lstStyle/>
                    <a:p>
                      <a:pPr>
                        <a:lnSpc>
                          <a:spcPct val="100000"/>
                        </a:lnSpc>
                        <a:spcAft>
                          <a:spcPts val="0"/>
                        </a:spcAft>
                      </a:pPr>
                      <a:r>
                        <a:rPr lang="en-US" sz="1700" dirty="0" smtClean="0">
                          <a:effectLst/>
                        </a:rPr>
                        <a:t>Country or Category</a:t>
                      </a:r>
                      <a:endParaRPr lang="de-DE" sz="1700" dirty="0">
                        <a:effectLst/>
                        <a:latin typeface="Calibri"/>
                        <a:ea typeface="Calibri"/>
                        <a:cs typeface="Times New Roman"/>
                      </a:endParaRPr>
                    </a:p>
                  </a:txBody>
                  <a:tcPr marL="68580" marR="68580" marT="0" marB="0"/>
                </a:tc>
                <a:tc gridSpan="2">
                  <a:txBody>
                    <a:bodyPr/>
                    <a:lstStyle/>
                    <a:p>
                      <a:pPr algn="ctr">
                        <a:lnSpc>
                          <a:spcPct val="100000"/>
                        </a:lnSpc>
                        <a:spcAft>
                          <a:spcPts val="0"/>
                        </a:spcAft>
                      </a:pPr>
                      <a:r>
                        <a:rPr lang="en-US" sz="1700" dirty="0" smtClean="0">
                          <a:effectLst/>
                        </a:rPr>
                        <a:t> GDP per Capita, 2015 (PPP, constant 2011 international $) </a:t>
                      </a:r>
                      <a:endParaRPr lang="de-DE" sz="1700" dirty="0">
                        <a:effectLst/>
                        <a:latin typeface="Calibri"/>
                        <a:ea typeface="Calibri"/>
                        <a:cs typeface="Times New Roman"/>
                      </a:endParaRPr>
                    </a:p>
                  </a:txBody>
                  <a:tcPr marL="68580" marR="68580" marT="0" marB="0"/>
                </a:tc>
                <a:tc hMerge="1">
                  <a:txBody>
                    <a:bodyPr/>
                    <a:lstStyle/>
                    <a:p>
                      <a:endParaRPr lang="en-US"/>
                    </a:p>
                  </a:txBody>
                  <a:tcPr/>
                </a:tc>
                <a:tc gridSpan="2">
                  <a:txBody>
                    <a:bodyPr/>
                    <a:lstStyle/>
                    <a:p>
                      <a:pPr algn="ctr">
                        <a:lnSpc>
                          <a:spcPct val="100000"/>
                        </a:lnSpc>
                        <a:spcAft>
                          <a:spcPts val="0"/>
                        </a:spcAft>
                      </a:pPr>
                      <a:r>
                        <a:rPr lang="en-US" sz="1700" dirty="0" smtClean="0">
                          <a:effectLst/>
                        </a:rPr>
                        <a:t>Percent Growth in GDP per Capita (PPP. Annual Average. 1991-2015)</a:t>
                      </a:r>
                      <a:endParaRPr lang="de-DE" sz="1700" dirty="0">
                        <a:effectLst/>
                        <a:latin typeface="Calibri"/>
                        <a:ea typeface="Calibri"/>
                        <a:cs typeface="Times New Roman"/>
                      </a:endParaRPr>
                    </a:p>
                  </a:txBody>
                  <a:tcPr marL="68580" marR="68580" marT="0" marB="0"/>
                </a:tc>
                <a:tc hMerge="1">
                  <a:txBody>
                    <a:bodyPr/>
                    <a:lstStyle/>
                    <a:p>
                      <a:endParaRPr lang="en-US"/>
                    </a:p>
                  </a:txBody>
                  <a:tcPr/>
                </a:tc>
                <a:tc>
                  <a:txBody>
                    <a:bodyPr/>
                    <a:lstStyle/>
                    <a:p>
                      <a:pPr algn="ctr">
                        <a:lnSpc>
                          <a:spcPct val="100000"/>
                        </a:lnSpc>
                        <a:spcAft>
                          <a:spcPts val="0"/>
                        </a:spcAft>
                      </a:pPr>
                      <a:r>
                        <a:rPr lang="en-US" sz="1700" dirty="0" smtClean="0">
                          <a:effectLst/>
                        </a:rPr>
                        <a:t>Percent of World Population (2011)</a:t>
                      </a:r>
                      <a:endParaRPr lang="de-DE" sz="1700" dirty="0">
                        <a:effectLst/>
                        <a:latin typeface="Calibri"/>
                        <a:ea typeface="Calibri"/>
                        <a:cs typeface="Times New Roman"/>
                      </a:endParaRPr>
                    </a:p>
                  </a:txBody>
                  <a:tcPr marL="68580" marR="68580" marT="0" marB="0"/>
                </a:tc>
              </a:tr>
              <a:tr h="370840">
                <a:tc>
                  <a:txBody>
                    <a:bodyPr/>
                    <a:lstStyle/>
                    <a:p>
                      <a:pPr marL="228600">
                        <a:lnSpc>
                          <a:spcPct val="100000"/>
                        </a:lnSpc>
                        <a:spcAft>
                          <a:spcPts val="0"/>
                        </a:spcAft>
                      </a:pPr>
                      <a:r>
                        <a:rPr lang="en-US" sz="1800" dirty="0" smtClean="0">
                          <a:effectLst/>
                        </a:rPr>
                        <a:t>   Bangladesh</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0"/>
                        </a:spcAft>
                      </a:pPr>
                      <a:r>
                        <a:rPr lang="en-US" sz="1800" dirty="0" smtClean="0">
                          <a:effectLst/>
                        </a:rPr>
                        <a:t>3,137</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0"/>
                        </a:spcAft>
                      </a:pPr>
                      <a:r>
                        <a:rPr lang="en-US" sz="1800" dirty="0" smtClean="0">
                          <a:effectLst/>
                        </a:rPr>
                        <a:t>3.6%</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0"/>
                        </a:spcAft>
                      </a:pPr>
                      <a:r>
                        <a:rPr lang="en-US" sz="1800" dirty="0" smtClean="0">
                          <a:effectLst/>
                        </a:rPr>
                        <a:t>2.2%</a:t>
                      </a:r>
                      <a:endParaRPr lang="de-DE" sz="1800" dirty="0">
                        <a:effectLst/>
                        <a:latin typeface="Calibri"/>
                        <a:ea typeface="Calibri"/>
                        <a:cs typeface="Times New Roman"/>
                      </a:endParaRPr>
                    </a:p>
                  </a:txBody>
                  <a:tcPr marL="68580" marR="68580" marT="0" marB="0"/>
                </a:tc>
              </a:tr>
              <a:tr h="370840">
                <a:tc>
                  <a:txBody>
                    <a:bodyPr/>
                    <a:lstStyle/>
                    <a:p>
                      <a:pPr marL="228600">
                        <a:lnSpc>
                          <a:spcPct val="100000"/>
                        </a:lnSpc>
                        <a:spcAft>
                          <a:spcPts val="0"/>
                        </a:spcAft>
                      </a:pPr>
                      <a:r>
                        <a:rPr lang="en-US" sz="1800" smtClean="0">
                          <a:effectLst/>
                        </a:rPr>
                        <a:t>   Nepal</a:t>
                      </a:r>
                      <a:endParaRPr lang="de-DE" sz="1800">
                        <a:effectLst/>
                        <a:latin typeface="Calibri"/>
                        <a:ea typeface="Calibri"/>
                        <a:cs typeface="Times New Roman"/>
                      </a:endParaRPr>
                    </a:p>
                  </a:txBody>
                  <a:tcPr marL="68580" marR="68580" marT="0" marB="0"/>
                </a:tc>
                <a:tc>
                  <a:txBody>
                    <a:bodyPr/>
                    <a:lstStyle/>
                    <a:p>
                      <a:pPr algn="r">
                        <a:lnSpc>
                          <a:spcPct val="100000"/>
                        </a:lnSpc>
                        <a:spcAft>
                          <a:spcPts val="0"/>
                        </a:spcAft>
                      </a:pPr>
                      <a:r>
                        <a:rPr lang="en-US" sz="1800" dirty="0" smtClean="0">
                          <a:effectLst/>
                        </a:rPr>
                        <a:t>2,313</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0"/>
                        </a:spcAft>
                      </a:pPr>
                      <a:r>
                        <a:rPr lang="en-US" sz="1800" dirty="0" smtClean="0">
                          <a:effectLst/>
                        </a:rPr>
                        <a:t>2.5%</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0"/>
                        </a:spcAft>
                      </a:pPr>
                      <a:r>
                        <a:rPr lang="en-US" sz="1800" dirty="0" smtClean="0">
                          <a:effectLst/>
                        </a:rPr>
                        <a:t>0.4%</a:t>
                      </a:r>
                      <a:endParaRPr lang="de-DE" sz="1800" dirty="0">
                        <a:effectLst/>
                        <a:latin typeface="Calibri"/>
                        <a:ea typeface="Calibri"/>
                        <a:cs typeface="Times New Roman"/>
                      </a:endParaRPr>
                    </a:p>
                  </a:txBody>
                  <a:tcPr marL="68580" marR="68580" marT="0" marB="0"/>
                </a:tc>
              </a:tr>
              <a:tr h="408340">
                <a:tc>
                  <a:txBody>
                    <a:bodyPr/>
                    <a:lstStyle/>
                    <a:p>
                      <a:pPr marL="228600">
                        <a:lnSpc>
                          <a:spcPct val="100000"/>
                        </a:lnSpc>
                        <a:spcAft>
                          <a:spcPts val="0"/>
                        </a:spcAft>
                      </a:pPr>
                      <a:r>
                        <a:rPr lang="en-US" sz="1800" smtClean="0">
                          <a:effectLst/>
                        </a:rPr>
                        <a:t>   Haiti*</a:t>
                      </a:r>
                      <a:endParaRPr lang="de-DE" sz="1800">
                        <a:effectLst/>
                        <a:latin typeface="Calibri"/>
                        <a:ea typeface="Calibri"/>
                        <a:cs typeface="Times New Roman"/>
                      </a:endParaRPr>
                    </a:p>
                  </a:txBody>
                  <a:tcPr marL="68580" marR="68580" marT="0" marB="0"/>
                </a:tc>
                <a:tc>
                  <a:txBody>
                    <a:bodyPr/>
                    <a:lstStyle/>
                    <a:p>
                      <a:pPr algn="r">
                        <a:lnSpc>
                          <a:spcPct val="100000"/>
                        </a:lnSpc>
                        <a:spcAft>
                          <a:spcPts val="0"/>
                        </a:spcAft>
                      </a:pPr>
                      <a:r>
                        <a:rPr lang="en-US" sz="1800" dirty="0" smtClean="0">
                          <a:effectLst/>
                        </a:rPr>
                        <a:t>1,658</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0"/>
                        </a:spcAft>
                      </a:pPr>
                      <a:endParaRPr lang="de-DE" sz="1800" dirty="0">
                        <a:effectLst/>
                        <a:latin typeface="Calibri"/>
                        <a:ea typeface="Calibri"/>
                        <a:cs typeface="Times New Roman"/>
                      </a:endParaRPr>
                    </a:p>
                  </a:txBody>
                  <a:tcPr marL="68580" marR="68580" marT="0" marB="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effectLst/>
                        </a:rPr>
                        <a:t>-0.3%</a:t>
                      </a:r>
                      <a:endParaRPr lang="de-DE" sz="1800" dirty="0" smtClean="0">
                        <a:effectLst/>
                        <a:latin typeface="+mn-lt"/>
                        <a:ea typeface="Calibri"/>
                        <a:cs typeface="Times New Roman"/>
                      </a:endParaRPr>
                    </a:p>
                  </a:txBody>
                  <a:tcPr marL="68580" marR="68580" marT="0" marB="0"/>
                </a:tc>
                <a:tc>
                  <a:txBody>
                    <a:bodyPr/>
                    <a:lstStyle/>
                    <a:p>
                      <a:pPr algn="ctr">
                        <a:lnSpc>
                          <a:spcPct val="100000"/>
                        </a:lnSpc>
                        <a:spcAft>
                          <a:spcPts val="0"/>
                        </a:spcAft>
                      </a:pPr>
                      <a:r>
                        <a:rPr lang="en-US" sz="1800" dirty="0" smtClean="0">
                          <a:effectLst/>
                        </a:rPr>
                        <a:t>0.1%</a:t>
                      </a:r>
                      <a:endParaRPr lang="de-DE" sz="1800" dirty="0">
                        <a:effectLst/>
                        <a:latin typeface="Calibri"/>
                        <a:ea typeface="Calibri"/>
                        <a:cs typeface="Times New Roman"/>
                      </a:endParaRPr>
                    </a:p>
                  </a:txBody>
                  <a:tcPr marL="68580" marR="68580" marT="0" marB="0"/>
                </a:tc>
              </a:tr>
              <a:tr h="370840">
                <a:tc>
                  <a:txBody>
                    <a:bodyPr/>
                    <a:lstStyle/>
                    <a:p>
                      <a:pPr marL="228600">
                        <a:lnSpc>
                          <a:spcPct val="100000"/>
                        </a:lnSpc>
                        <a:spcAft>
                          <a:spcPts val="0"/>
                        </a:spcAft>
                      </a:pPr>
                      <a:r>
                        <a:rPr lang="en-US" sz="1800" smtClean="0">
                          <a:effectLst/>
                        </a:rPr>
                        <a:t>   Ethiopia</a:t>
                      </a:r>
                      <a:endParaRPr lang="de-DE" sz="1800">
                        <a:effectLst/>
                        <a:latin typeface="Calibri"/>
                        <a:ea typeface="Calibri"/>
                        <a:cs typeface="Times New Roman"/>
                      </a:endParaRPr>
                    </a:p>
                  </a:txBody>
                  <a:tcPr marL="68580" marR="68580" marT="0" marB="0"/>
                </a:tc>
                <a:tc>
                  <a:txBody>
                    <a:bodyPr/>
                    <a:lstStyle/>
                    <a:p>
                      <a:pPr algn="r">
                        <a:lnSpc>
                          <a:spcPct val="100000"/>
                        </a:lnSpc>
                        <a:spcAft>
                          <a:spcPts val="0"/>
                        </a:spcAft>
                      </a:pPr>
                      <a:r>
                        <a:rPr lang="en-US" sz="1800" dirty="0" smtClean="0">
                          <a:effectLst/>
                        </a:rPr>
                        <a:t>1,530</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0"/>
                        </a:spcAft>
                      </a:pPr>
                      <a:r>
                        <a:rPr lang="en-US" sz="1800" dirty="0" smtClean="0">
                          <a:effectLst/>
                        </a:rPr>
                        <a:t>3.9%</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0"/>
                        </a:spcAft>
                      </a:pP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0"/>
                        </a:spcAft>
                      </a:pPr>
                      <a:r>
                        <a:rPr lang="en-US" sz="1800" dirty="0" smtClean="0">
                          <a:effectLst/>
                        </a:rPr>
                        <a:t>1.4%</a:t>
                      </a:r>
                      <a:endParaRPr lang="de-DE" sz="1800" dirty="0">
                        <a:effectLst/>
                        <a:latin typeface="Calibri"/>
                        <a:ea typeface="Calibri"/>
                        <a:cs typeface="Times New Roman"/>
                      </a:endParaRPr>
                    </a:p>
                  </a:txBody>
                  <a:tcPr marL="68580" marR="68580" marT="0" marB="0"/>
                </a:tc>
              </a:tr>
              <a:tr h="370840">
                <a:tc>
                  <a:txBody>
                    <a:bodyPr/>
                    <a:lstStyle/>
                    <a:p>
                      <a:pPr marL="228600">
                        <a:lnSpc>
                          <a:spcPct val="100000"/>
                        </a:lnSpc>
                        <a:spcAft>
                          <a:spcPts val="0"/>
                        </a:spcAft>
                      </a:pPr>
                      <a:r>
                        <a:rPr lang="en-US" sz="1800" smtClean="0">
                          <a:effectLst/>
                        </a:rPr>
                        <a:t>   Congo, DR</a:t>
                      </a:r>
                      <a:endParaRPr lang="de-DE" sz="1800">
                        <a:effectLst/>
                        <a:latin typeface="Calibri"/>
                        <a:ea typeface="Calibri"/>
                        <a:cs typeface="Times New Roman"/>
                      </a:endParaRPr>
                    </a:p>
                  </a:txBody>
                  <a:tcPr marL="68580" marR="68580" marT="0" marB="0"/>
                </a:tc>
                <a:tc>
                  <a:txBody>
                    <a:bodyPr/>
                    <a:lstStyle/>
                    <a:p>
                      <a:pPr algn="r">
                        <a:lnSpc>
                          <a:spcPct val="100000"/>
                        </a:lnSpc>
                        <a:spcAft>
                          <a:spcPts val="0"/>
                        </a:spcAft>
                      </a:pPr>
                      <a:r>
                        <a:rPr lang="en-US" sz="1800" dirty="0" smtClean="0">
                          <a:effectLst/>
                        </a:rPr>
                        <a:t>737</a:t>
                      </a:r>
                      <a:endParaRPr lang="de-DE" sz="1800" dirty="0">
                        <a:effectLst/>
                        <a:latin typeface="Calibri"/>
                        <a:ea typeface="Calibri"/>
                        <a:cs typeface="Times New Roman"/>
                      </a:endParaRPr>
                    </a:p>
                  </a:txBody>
                  <a:tcPr marL="68580" marR="68580" marT="0" marB="0"/>
                </a:tc>
                <a:tc>
                  <a:txBody>
                    <a:bodyPr/>
                    <a:lstStyle/>
                    <a:p>
                      <a:pPr algn="r">
                        <a:lnSpc>
                          <a:spcPct val="100000"/>
                        </a:lnSpc>
                        <a:spcAft>
                          <a:spcPts val="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0"/>
                        </a:spcAft>
                      </a:pPr>
                      <a:endParaRPr lang="de-DE" sz="1800" dirty="0">
                        <a:effectLst/>
                        <a:latin typeface="Calibri"/>
                        <a:ea typeface="Calibri"/>
                        <a:cs typeface="Times New Roman"/>
                      </a:endParaRPr>
                    </a:p>
                  </a:txBody>
                  <a:tcPr marL="68580" marR="68580" marT="0" marB="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effectLst/>
                        </a:rPr>
                        <a:t>-1.7%</a:t>
                      </a:r>
                      <a:endParaRPr lang="de-DE" sz="1800" dirty="0" smtClean="0">
                        <a:effectLst/>
                        <a:latin typeface="+mn-lt"/>
                        <a:ea typeface="Calibri"/>
                        <a:cs typeface="Times New Roman"/>
                      </a:endParaRPr>
                    </a:p>
                  </a:txBody>
                  <a:tcPr marL="68580" marR="68580" marT="0" marB="0"/>
                </a:tc>
                <a:tc>
                  <a:txBody>
                    <a:bodyPr/>
                    <a:lstStyle/>
                    <a:p>
                      <a:pPr algn="ctr">
                        <a:lnSpc>
                          <a:spcPct val="100000"/>
                        </a:lnSpc>
                        <a:spcAft>
                          <a:spcPts val="0"/>
                        </a:spcAft>
                      </a:pPr>
                      <a:r>
                        <a:rPr lang="en-US" sz="1800" dirty="0" smtClean="0">
                          <a:effectLst/>
                        </a:rPr>
                        <a:t>1.1%</a:t>
                      </a:r>
                      <a:endParaRPr lang="de-DE" sz="1800" dirty="0">
                        <a:effectLst/>
                        <a:latin typeface="Calibri"/>
                        <a:ea typeface="Calibri"/>
                        <a:cs typeface="Times New Roman"/>
                      </a:endParaRPr>
                    </a:p>
                  </a:txBody>
                  <a:tcPr marL="68580" marR="68580" marT="0" marB="0"/>
                </a:tc>
              </a:tr>
            </a:tbl>
          </a:graphicData>
        </a:graphic>
      </p:graphicFrame>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16</a:t>
            </a:fld>
            <a:endParaRPr lang="de-DE"/>
          </a:p>
        </p:txBody>
      </p:sp>
      <p:sp>
        <p:nvSpPr>
          <p:cNvPr id="7" name="Rechteck 6"/>
          <p:cNvSpPr/>
          <p:nvPr/>
        </p:nvSpPr>
        <p:spPr>
          <a:xfrm>
            <a:off x="249767" y="5691021"/>
            <a:ext cx="6138333" cy="646331"/>
          </a:xfrm>
          <a:prstGeom prst="rect">
            <a:avLst/>
          </a:prstGeom>
        </p:spPr>
        <p:txBody>
          <a:bodyPr wrap="square">
            <a:spAutoFit/>
          </a:bodyPr>
          <a:lstStyle/>
          <a:p>
            <a:pPr indent="228600"/>
            <a:r>
              <a:rPr lang="en-US" sz="1200" i="1" dirty="0">
                <a:ea typeface="Calibri"/>
                <a:cs typeface="Times New Roman"/>
              </a:rPr>
              <a:t>Source: </a:t>
            </a:r>
            <a:r>
              <a:rPr lang="en-US" sz="1200" dirty="0">
                <a:ea typeface="Calibri"/>
                <a:cs typeface="Times New Roman"/>
              </a:rPr>
              <a:t>World Bank, World Development Indicators Database, 2016.</a:t>
            </a:r>
            <a:endParaRPr lang="de-DE" sz="1200" dirty="0">
              <a:ea typeface="Calibri"/>
              <a:cs typeface="Times New Roman"/>
            </a:endParaRPr>
          </a:p>
          <a:p>
            <a:pPr indent="228600"/>
            <a:r>
              <a:rPr lang="en-US" sz="1200" dirty="0">
                <a:ea typeface="Calibri"/>
                <a:cs typeface="Times New Roman"/>
              </a:rPr>
              <a:t>*Data for Haiti growth rate is for 1999–2015.</a:t>
            </a:r>
            <a:endParaRPr lang="de-DE" sz="1200" dirty="0">
              <a:ea typeface="Calibri"/>
              <a:cs typeface="Times New Roman"/>
            </a:endParaRPr>
          </a:p>
          <a:p>
            <a:endParaRPr lang="en-US" sz="1200" dirty="0"/>
          </a:p>
        </p:txBody>
      </p:sp>
    </p:spTree>
    <p:extLst>
      <p:ext uri="{BB962C8B-B14F-4D97-AF65-F5344CB8AC3E}">
        <p14:creationId xmlns:p14="http://schemas.microsoft.com/office/powerpoint/2010/main" val="21456555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err="1"/>
              <a:t>What</a:t>
            </a:r>
            <a:r>
              <a:rPr lang="de-DE" dirty="0"/>
              <a:t> </a:t>
            </a:r>
            <a:r>
              <a:rPr lang="de-DE" dirty="0" err="1"/>
              <a:t>accounts</a:t>
            </a:r>
            <a:r>
              <a:rPr lang="de-DE" dirty="0"/>
              <a:t> </a:t>
            </a:r>
            <a:r>
              <a:rPr lang="de-DE" dirty="0" err="1"/>
              <a:t>for</a:t>
            </a:r>
            <a:r>
              <a:rPr lang="de-DE" dirty="0"/>
              <a:t> </a:t>
            </a:r>
            <a:r>
              <a:rPr lang="de-DE" dirty="0" err="1"/>
              <a:t>the</a:t>
            </a:r>
            <a:r>
              <a:rPr lang="de-DE" dirty="0"/>
              <a:t> </a:t>
            </a:r>
            <a:r>
              <a:rPr lang="de-DE" dirty="0" err="1"/>
              <a:t>striking</a:t>
            </a:r>
            <a:r>
              <a:rPr lang="de-DE" dirty="0"/>
              <a:t> </a:t>
            </a:r>
            <a:r>
              <a:rPr lang="de-DE" dirty="0" err="1"/>
              <a:t>differences</a:t>
            </a:r>
            <a:r>
              <a:rPr lang="de-DE" dirty="0"/>
              <a:t> in </a:t>
            </a:r>
            <a:r>
              <a:rPr lang="de-DE" dirty="0" err="1"/>
              <a:t>economic</a:t>
            </a:r>
            <a:r>
              <a:rPr lang="de-DE" dirty="0"/>
              <a:t> </a:t>
            </a:r>
            <a:r>
              <a:rPr lang="de-DE" dirty="0" err="1" smtClean="0"/>
              <a:t>growth</a:t>
            </a:r>
            <a:r>
              <a:rPr lang="de-DE" dirty="0" smtClean="0"/>
              <a:t> </a:t>
            </a:r>
            <a:r>
              <a:rPr lang="de-DE" dirty="0" err="1"/>
              <a:t>across</a:t>
            </a:r>
            <a:r>
              <a:rPr lang="de-DE" dirty="0"/>
              <a:t> countries? </a:t>
            </a:r>
            <a:br>
              <a:rPr lang="de-DE" dirty="0"/>
            </a:br>
            <a:endParaRPr lang="en-US" dirty="0"/>
          </a:p>
        </p:txBody>
      </p:sp>
      <p:sp>
        <p:nvSpPr>
          <p:cNvPr id="3" name="Inhaltsplatzhalter 2"/>
          <p:cNvSpPr>
            <a:spLocks noGrp="1"/>
          </p:cNvSpPr>
          <p:nvPr>
            <p:ph idx="1"/>
          </p:nvPr>
        </p:nvSpPr>
        <p:spPr/>
        <p:txBody>
          <a:bodyPr>
            <a:normAutofit lnSpcReduction="10000"/>
          </a:bodyPr>
          <a:lstStyle/>
          <a:p>
            <a:pPr lvl="0"/>
            <a:r>
              <a:rPr lang="en-US" dirty="0" smtClean="0"/>
              <a:t>economies such as the U.S., Europe, and Japan benefitted from many decades </a:t>
            </a:r>
            <a:r>
              <a:rPr lang="en-US" dirty="0"/>
              <a:t>of economic growth </a:t>
            </a:r>
            <a:r>
              <a:rPr lang="en-US" dirty="0" smtClean="0"/>
              <a:t>(with </a:t>
            </a:r>
            <a:r>
              <a:rPr lang="en-US" dirty="0"/>
              <a:t>periods of slowdown or </a:t>
            </a:r>
            <a:r>
              <a:rPr lang="en-US" dirty="0" smtClean="0"/>
              <a:t>recession)</a:t>
            </a:r>
          </a:p>
          <a:p>
            <a:r>
              <a:rPr lang="en-US" dirty="0" smtClean="0"/>
              <a:t>GDP increase </a:t>
            </a:r>
            <a:r>
              <a:rPr lang="en-US" dirty="0"/>
              <a:t>due to a combination of </a:t>
            </a:r>
            <a:r>
              <a:rPr lang="en-US" dirty="0" smtClean="0"/>
              <a:t>factors: </a:t>
            </a:r>
          </a:p>
          <a:p>
            <a:pPr lvl="1"/>
            <a:r>
              <a:rPr lang="en-US" dirty="0" smtClean="0"/>
              <a:t>aggregate demand </a:t>
            </a:r>
          </a:p>
          <a:p>
            <a:pPr lvl="1"/>
            <a:r>
              <a:rPr lang="en-US" dirty="0" smtClean="0"/>
              <a:t>labor productivity </a:t>
            </a:r>
          </a:p>
          <a:p>
            <a:pPr lvl="1"/>
            <a:r>
              <a:rPr lang="en-US" dirty="0" smtClean="0"/>
              <a:t>technological innovation</a:t>
            </a:r>
          </a:p>
          <a:p>
            <a:pPr lvl="1"/>
            <a:r>
              <a:rPr lang="en-US" dirty="0" smtClean="0"/>
              <a:t>investment </a:t>
            </a:r>
            <a:r>
              <a:rPr lang="en-US" dirty="0"/>
              <a:t>in manufactured </a:t>
            </a:r>
            <a:r>
              <a:rPr lang="en-US" dirty="0" smtClean="0"/>
              <a:t>capital</a:t>
            </a:r>
          </a:p>
          <a:p>
            <a:pPr lvl="1"/>
            <a:r>
              <a:rPr lang="en-US" dirty="0" smtClean="0"/>
              <a:t>taking </a:t>
            </a:r>
            <a:r>
              <a:rPr lang="en-US" dirty="0"/>
              <a:t>advantage of trade </a:t>
            </a:r>
            <a:r>
              <a:rPr lang="en-US" dirty="0" smtClean="0"/>
              <a:t>opportunities</a:t>
            </a:r>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17</a:t>
            </a:fld>
            <a:endParaRPr lang="de-DE"/>
          </a:p>
        </p:txBody>
      </p:sp>
    </p:spTree>
    <p:extLst>
      <p:ext uri="{BB962C8B-B14F-4D97-AF65-F5344CB8AC3E}">
        <p14:creationId xmlns:p14="http://schemas.microsoft.com/office/powerpoint/2010/main" val="304324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Successful economic growth from taking advantage of trade opportunities</a:t>
            </a:r>
            <a:endParaRPr lang="en-US" dirty="0"/>
          </a:p>
        </p:txBody>
      </p:sp>
      <p:sp>
        <p:nvSpPr>
          <p:cNvPr id="3" name="Inhaltsplatzhalter 2"/>
          <p:cNvSpPr>
            <a:spLocks noGrp="1"/>
          </p:cNvSpPr>
          <p:nvPr>
            <p:ph idx="1"/>
          </p:nvPr>
        </p:nvSpPr>
        <p:spPr/>
        <p:txBody>
          <a:bodyPr/>
          <a:lstStyle/>
          <a:p>
            <a:r>
              <a:rPr lang="en-US" dirty="0" smtClean="0"/>
              <a:t>industrialized countries used protectionism</a:t>
            </a:r>
          </a:p>
          <a:p>
            <a:pPr lvl="1"/>
            <a:r>
              <a:rPr lang="en-US" dirty="0" smtClean="0"/>
              <a:t>tariffs and quotas to limit trade </a:t>
            </a:r>
            <a:r>
              <a:rPr lang="mr-IN" dirty="0" smtClean="0"/>
              <a:t>–</a:t>
            </a:r>
            <a:r>
              <a:rPr lang="en-US" dirty="0" smtClean="0"/>
              <a:t> to foster development of important domestic industries</a:t>
            </a:r>
          </a:p>
          <a:p>
            <a:r>
              <a:rPr lang="en-US" dirty="0" smtClean="0"/>
              <a:t>developed countries “kicked away” the</a:t>
            </a:r>
            <a:br>
              <a:rPr lang="en-US" dirty="0" smtClean="0"/>
            </a:br>
            <a:r>
              <a:rPr lang="en-US" dirty="0" smtClean="0"/>
              <a:t>(protectionist) ladder</a:t>
            </a:r>
          </a:p>
          <a:p>
            <a:r>
              <a:rPr lang="en-US" dirty="0" smtClean="0">
                <a:sym typeface="Wingdings"/>
              </a:rPr>
              <a:t> they now insist that poor countries follow free trade rules</a:t>
            </a:r>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18</a:t>
            </a:fld>
            <a:endParaRPr lang="de-DE"/>
          </a:p>
        </p:txBody>
      </p:sp>
    </p:spTree>
    <p:extLst>
      <p:ext uri="{BB962C8B-B14F-4D97-AF65-F5344CB8AC3E}">
        <p14:creationId xmlns:p14="http://schemas.microsoft.com/office/powerpoint/2010/main" val="3885572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virtuous cycle of the Asian tigers</a:t>
            </a:r>
            <a:endParaRPr lang="en-US" dirty="0"/>
          </a:p>
        </p:txBody>
      </p:sp>
      <p:sp>
        <p:nvSpPr>
          <p:cNvPr id="3" name="Inhaltsplatzhalter 2"/>
          <p:cNvSpPr>
            <a:spLocks noGrp="1"/>
          </p:cNvSpPr>
          <p:nvPr>
            <p:ph idx="1"/>
          </p:nvPr>
        </p:nvSpPr>
        <p:spPr/>
        <p:txBody>
          <a:bodyPr>
            <a:normAutofit/>
          </a:bodyPr>
          <a:lstStyle/>
          <a:p>
            <a:pPr lvl="0"/>
            <a:r>
              <a:rPr lang="en-US" dirty="0" smtClean="0"/>
              <a:t>self</a:t>
            </a:r>
            <a:r>
              <a:rPr lang="en-US" dirty="0"/>
              <a:t>-reinforcing patterns </a:t>
            </a:r>
            <a:r>
              <a:rPr lang="en-US" dirty="0" smtClean="0"/>
              <a:t>of: </a:t>
            </a:r>
          </a:p>
          <a:p>
            <a:pPr lvl="1"/>
            <a:r>
              <a:rPr lang="en-US" dirty="0" smtClean="0"/>
              <a:t>high savings and investment leading to greater productivity</a:t>
            </a:r>
          </a:p>
          <a:p>
            <a:pPr lvl="1"/>
            <a:r>
              <a:rPr lang="en-US" dirty="0" smtClean="0"/>
              <a:t>competitive export industry</a:t>
            </a:r>
          </a:p>
          <a:p>
            <a:pPr lvl="1"/>
            <a:r>
              <a:rPr lang="en-US" dirty="0" smtClean="0"/>
              <a:t>growth of domestic industries</a:t>
            </a:r>
          </a:p>
          <a:p>
            <a:pPr marL="457200" lvl="1" indent="0">
              <a:buNone/>
            </a:pPr>
            <a:r>
              <a:rPr lang="en-US" dirty="0" smtClean="0">
                <a:sym typeface="Wingdings"/>
              </a:rPr>
              <a:t> resulting financial capital invested in machines, tools, factories, and other equipment that can enhance productivity</a:t>
            </a:r>
          </a:p>
          <a:p>
            <a:pPr marL="457200" lvl="1" indent="0">
              <a:buNone/>
            </a:pPr>
            <a:r>
              <a:rPr lang="en-US" dirty="0" smtClean="0">
                <a:sym typeface="Wingdings"/>
              </a:rPr>
              <a:t> cycle begins again</a:t>
            </a:r>
            <a:endParaRPr lang="en-US" dirty="0" smtClean="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19</a:t>
            </a:fld>
            <a:endParaRPr lang="de-DE"/>
          </a:p>
        </p:txBody>
      </p:sp>
    </p:spTree>
    <p:extLst>
      <p:ext uri="{BB962C8B-B14F-4D97-AF65-F5344CB8AC3E}">
        <p14:creationId xmlns:p14="http://schemas.microsoft.com/office/powerpoint/2010/main" val="3365404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Are developing countries catching up?</a:t>
            </a:r>
            <a:endParaRPr lang="en-US" dirty="0"/>
          </a:p>
        </p:txBody>
      </p:sp>
      <p:sp>
        <p:nvSpPr>
          <p:cNvPr id="3" name="Inhaltsplatzhalter 2"/>
          <p:cNvSpPr>
            <a:spLocks noGrp="1"/>
          </p:cNvSpPr>
          <p:nvPr>
            <p:ph idx="1"/>
          </p:nvPr>
        </p:nvSpPr>
        <p:spPr/>
        <p:txBody>
          <a:bodyPr>
            <a:normAutofit fontScale="92500" lnSpcReduction="10000"/>
          </a:bodyPr>
          <a:lstStyle/>
          <a:p>
            <a:pPr lvl="0"/>
            <a:r>
              <a:rPr lang="en-US" b="1" dirty="0" smtClean="0"/>
              <a:t>convergence: </a:t>
            </a:r>
            <a:r>
              <a:rPr lang="en-US" dirty="0"/>
              <a:t>t</a:t>
            </a:r>
            <a:r>
              <a:rPr lang="en-US" dirty="0" smtClean="0"/>
              <a:t>he </a:t>
            </a:r>
            <a:r>
              <a:rPr lang="en-US" dirty="0"/>
              <a:t>idea that poorer countries or regions are on a path to “catch up”</a:t>
            </a:r>
            <a:endParaRPr lang="en-US" b="1" dirty="0" smtClean="0"/>
          </a:p>
          <a:p>
            <a:pPr lvl="1"/>
            <a:r>
              <a:rPr lang="en-US" dirty="0" smtClean="0"/>
              <a:t>idea: underlying </a:t>
            </a:r>
            <a:r>
              <a:rPr lang="en-US" dirty="0"/>
              <a:t>economic forces will cause poorer countries and regions to “catch up” with richer </a:t>
            </a:r>
            <a:r>
              <a:rPr lang="en-US" dirty="0" smtClean="0"/>
              <a:t>ones</a:t>
            </a:r>
            <a:endParaRPr lang="de-DE" dirty="0"/>
          </a:p>
          <a:p>
            <a:pPr lvl="0"/>
            <a:r>
              <a:rPr lang="en-US" dirty="0" smtClean="0"/>
              <a:t>evidence </a:t>
            </a:r>
            <a:r>
              <a:rPr lang="en-US" dirty="0"/>
              <a:t>suggests that while some developing countries are on a path to catch up with the richer ones in GDP terms, others are </a:t>
            </a:r>
            <a:r>
              <a:rPr lang="en-US" dirty="0" smtClean="0"/>
              <a:t>not</a:t>
            </a:r>
            <a:endParaRPr lang="de-DE" dirty="0"/>
          </a:p>
          <a:p>
            <a:pPr lvl="0"/>
            <a:r>
              <a:rPr lang="en-US" dirty="0"/>
              <a:t>s</a:t>
            </a:r>
            <a:r>
              <a:rPr lang="en-US" dirty="0" smtClean="0"/>
              <a:t>ince </a:t>
            </a:r>
            <a:r>
              <a:rPr lang="en-US" dirty="0"/>
              <a:t>2000 there has been significantly more progress towards </a:t>
            </a:r>
            <a:r>
              <a:rPr lang="en-US" dirty="0" smtClean="0"/>
              <a:t>convergence</a:t>
            </a:r>
          </a:p>
          <a:p>
            <a:pPr lvl="1"/>
            <a:r>
              <a:rPr lang="en-US" dirty="0" smtClean="0"/>
              <a:t> </a:t>
            </a:r>
            <a:r>
              <a:rPr lang="en-US" dirty="0"/>
              <a:t>t</a:t>
            </a:r>
            <a:r>
              <a:rPr lang="en-US" dirty="0" smtClean="0"/>
              <a:t>his </a:t>
            </a:r>
            <a:r>
              <a:rPr lang="en-US" dirty="0"/>
              <a:t>is mainly driven by the rapid growth in China and India, but applies to other countries </a:t>
            </a:r>
            <a:r>
              <a:rPr lang="en-US" dirty="0" smtClean="0"/>
              <a:t>also</a:t>
            </a:r>
            <a:endParaRPr lang="de-DE" dirty="0"/>
          </a:p>
          <a:p>
            <a:endParaRPr lang="en-US" dirty="0"/>
          </a:p>
          <a:p>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20</a:t>
            </a:fld>
            <a:endParaRPr lang="de-DE"/>
          </a:p>
        </p:txBody>
      </p:sp>
    </p:spTree>
    <p:extLst>
      <p:ext uri="{BB962C8B-B14F-4D97-AF65-F5344CB8AC3E}">
        <p14:creationId xmlns:p14="http://schemas.microsoft.com/office/powerpoint/2010/main" val="1314261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18.3 GDP per </a:t>
            </a:r>
            <a:r>
              <a:rPr lang="en-US" dirty="0" smtClean="0"/>
              <a:t>capita </a:t>
            </a:r>
            <a:r>
              <a:rPr lang="en-US" dirty="0"/>
              <a:t>in 2015 (in current PPP $ per person)</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21</a:t>
            </a:fld>
            <a:endParaRPr lang="de-DE"/>
          </a:p>
        </p:txBody>
      </p:sp>
      <p:pic>
        <p:nvPicPr>
          <p:cNvPr id="6" name="Grafik 3"/>
          <p:cNvPicPr>
            <a:picLocks noChangeAspect="1"/>
          </p:cNvPicPr>
          <p:nvPr/>
        </p:nvPicPr>
        <p:blipFill rotWithShape="1">
          <a:blip r:embed="rId2">
            <a:extLst>
              <a:ext uri="{28A0092B-C50C-407E-A947-70E740481C1C}">
                <a14:useLocalDpi xmlns:a14="http://schemas.microsoft.com/office/drawing/2010/main" val="0"/>
              </a:ext>
            </a:extLst>
          </a:blip>
          <a:srcRect t="-20005" b="20005"/>
          <a:stretch/>
        </p:blipFill>
        <p:spPr>
          <a:xfrm>
            <a:off x="-529213" y="-135890"/>
            <a:ext cx="9988062" cy="6492240"/>
          </a:xfrm>
          <a:prstGeom prst="rect">
            <a:avLst/>
          </a:prstGeom>
        </p:spPr>
      </p:pic>
      <p:sp>
        <p:nvSpPr>
          <p:cNvPr id="7" name="Textfeld 6"/>
          <p:cNvSpPr txBox="1"/>
          <p:nvPr/>
        </p:nvSpPr>
        <p:spPr>
          <a:xfrm>
            <a:off x="457200" y="1430676"/>
            <a:ext cx="8686800" cy="1200329"/>
          </a:xfrm>
          <a:prstGeom prst="rect">
            <a:avLst/>
          </a:prstGeom>
          <a:noFill/>
        </p:spPr>
        <p:txBody>
          <a:bodyPr wrap="square" rtlCol="0">
            <a:spAutoFit/>
          </a:bodyPr>
          <a:lstStyle/>
          <a:p>
            <a:pPr marL="285750" indent="-285750">
              <a:buFont typeface="Wingdings" charset="2"/>
              <a:buChar char="ü"/>
            </a:pPr>
            <a:r>
              <a:rPr lang="en-US" dirty="0"/>
              <a:t>Income per person is highest in the industrialized countries of North America and Europe, along with Japan, Australia, and New Zealand. Income per person is lowest in many African and Asian countries.</a:t>
            </a:r>
            <a:endParaRPr lang="de-DE" dirty="0"/>
          </a:p>
          <a:p>
            <a:endParaRPr lang="en-US" dirty="0"/>
          </a:p>
        </p:txBody>
      </p:sp>
      <p:sp>
        <p:nvSpPr>
          <p:cNvPr id="8" name="Rechteck 7"/>
          <p:cNvSpPr/>
          <p:nvPr/>
        </p:nvSpPr>
        <p:spPr>
          <a:xfrm>
            <a:off x="115557" y="6142803"/>
            <a:ext cx="4572000" cy="523220"/>
          </a:xfrm>
          <a:prstGeom prst="rect">
            <a:avLst/>
          </a:prstGeom>
        </p:spPr>
        <p:txBody>
          <a:bodyPr>
            <a:spAutoFit/>
          </a:bodyPr>
          <a:lstStyle/>
          <a:p>
            <a:r>
              <a:rPr lang="en-US" sz="1400" i="1" dirty="0"/>
              <a:t>Source: </a:t>
            </a:r>
            <a:r>
              <a:rPr lang="en-US" sz="1400" dirty="0"/>
              <a:t>World Bank, World Development Indicators Database, 2016.</a:t>
            </a:r>
            <a:endParaRPr lang="de-DE" sz="1400" dirty="0"/>
          </a:p>
        </p:txBody>
      </p:sp>
    </p:spTree>
    <p:extLst>
      <p:ext uri="{BB962C8B-B14F-4D97-AF65-F5344CB8AC3E}">
        <p14:creationId xmlns:p14="http://schemas.microsoft.com/office/powerpoint/2010/main" val="357319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Figures 18.4a </a:t>
            </a:r>
            <a:r>
              <a:rPr lang="en-US" dirty="0" smtClean="0"/>
              <a:t>Per capita </a:t>
            </a:r>
            <a:r>
              <a:rPr lang="en-US" dirty="0"/>
              <a:t>GDP </a:t>
            </a:r>
            <a:r>
              <a:rPr lang="en-US" dirty="0" smtClean="0"/>
              <a:t>expressed </a:t>
            </a:r>
            <a:r>
              <a:rPr lang="en-US" dirty="0"/>
              <a:t>as a </a:t>
            </a:r>
            <a:r>
              <a:rPr lang="en-US" dirty="0" smtClean="0"/>
              <a:t>percentage </a:t>
            </a:r>
            <a:r>
              <a:rPr lang="en-US" dirty="0"/>
              <a:t>of per</a:t>
            </a:r>
            <a:r>
              <a:rPr lang="en-US" dirty="0" smtClean="0"/>
              <a:t>-capita </a:t>
            </a:r>
            <a:r>
              <a:rPr lang="en-US" dirty="0"/>
              <a:t>GDP in the USA</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22</a:t>
            </a:fld>
            <a:endParaRPr lang="de-DE"/>
          </a:p>
        </p:txBody>
      </p:sp>
      <p:sp>
        <p:nvSpPr>
          <p:cNvPr id="7" name="Textfeld 6"/>
          <p:cNvSpPr txBox="1"/>
          <p:nvPr/>
        </p:nvSpPr>
        <p:spPr>
          <a:xfrm>
            <a:off x="562843" y="5977588"/>
            <a:ext cx="7489507" cy="954107"/>
          </a:xfrm>
          <a:prstGeom prst="rect">
            <a:avLst/>
          </a:prstGeom>
          <a:noFill/>
        </p:spPr>
        <p:txBody>
          <a:bodyPr wrap="square" rtlCol="0">
            <a:spAutoFit/>
          </a:bodyPr>
          <a:lstStyle/>
          <a:p>
            <a:r>
              <a:rPr lang="en-US" sz="1400" i="1" dirty="0"/>
              <a:t>Source: </a:t>
            </a:r>
            <a:r>
              <a:rPr lang="en-US" sz="1400" dirty="0" err="1"/>
              <a:t>Feenstra</a:t>
            </a:r>
            <a:r>
              <a:rPr lang="en-US" sz="1400" dirty="0"/>
              <a:t>, Robert C., Robert </a:t>
            </a:r>
            <a:r>
              <a:rPr lang="en-US" sz="1400" dirty="0" err="1"/>
              <a:t>Inklaar</a:t>
            </a:r>
            <a:r>
              <a:rPr lang="en-US" sz="1400" dirty="0"/>
              <a:t> and Marcel P. </a:t>
            </a:r>
            <a:r>
              <a:rPr lang="en-US" sz="1400" dirty="0" err="1"/>
              <a:t>Timmer</a:t>
            </a:r>
            <a:r>
              <a:rPr lang="en-US" sz="1400" dirty="0"/>
              <a:t> (2015), "The Next Generation of the Penn World Table" American Economic Review, 105(10), 3150-3182, available for download at </a:t>
            </a:r>
            <a:r>
              <a:rPr lang="en-US" sz="1400" dirty="0" err="1"/>
              <a:t>www.ggdc.net</a:t>
            </a:r>
            <a:r>
              <a:rPr lang="en-US" sz="1400" dirty="0"/>
              <a:t>/</a:t>
            </a:r>
            <a:r>
              <a:rPr lang="en-US" sz="1400" dirty="0" err="1"/>
              <a:t>pwt</a:t>
            </a:r>
            <a:r>
              <a:rPr lang="en-US" sz="1400" dirty="0"/>
              <a:t> .</a:t>
            </a:r>
            <a:endParaRPr lang="de-DE" sz="1400" dirty="0"/>
          </a:p>
          <a:p>
            <a:endParaRPr lang="en-US" sz="1400" dirty="0"/>
          </a:p>
        </p:txBody>
      </p:sp>
      <p:graphicFrame>
        <p:nvGraphicFramePr>
          <p:cNvPr id="8" name="Chart 1"/>
          <p:cNvGraphicFramePr>
            <a:graphicFrameLocks/>
          </p:cNvGraphicFramePr>
          <p:nvPr>
            <p:extLst>
              <p:ext uri="{D42A27DB-BD31-4B8C-83A1-F6EECF244321}">
                <p14:modId xmlns:p14="http://schemas.microsoft.com/office/powerpoint/2010/main" val="270864818"/>
              </p:ext>
            </p:extLst>
          </p:nvPr>
        </p:nvGraphicFramePr>
        <p:xfrm>
          <a:off x="729129" y="1173182"/>
          <a:ext cx="7703999" cy="478326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357385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Figure 18.4b </a:t>
            </a:r>
            <a:r>
              <a:rPr lang="en-US" dirty="0"/>
              <a:t>Per </a:t>
            </a:r>
            <a:r>
              <a:rPr lang="en-US" dirty="0" smtClean="0"/>
              <a:t>capita </a:t>
            </a:r>
            <a:r>
              <a:rPr lang="en-US" dirty="0"/>
              <a:t>GDP </a:t>
            </a:r>
            <a:r>
              <a:rPr lang="en-US" dirty="0" smtClean="0"/>
              <a:t>expressed </a:t>
            </a:r>
            <a:r>
              <a:rPr lang="en-US" dirty="0"/>
              <a:t>as a </a:t>
            </a:r>
            <a:r>
              <a:rPr lang="en-US" dirty="0" smtClean="0"/>
              <a:t>percentage </a:t>
            </a:r>
            <a:r>
              <a:rPr lang="en-US" dirty="0"/>
              <a:t>of per</a:t>
            </a:r>
            <a:r>
              <a:rPr lang="en-US" dirty="0" smtClean="0"/>
              <a:t>-capita </a:t>
            </a:r>
            <a:r>
              <a:rPr lang="en-US" dirty="0"/>
              <a:t>GDP in the USA</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23</a:t>
            </a:fld>
            <a:endParaRPr lang="de-DE"/>
          </a:p>
        </p:txBody>
      </p:sp>
      <p:graphicFrame>
        <p:nvGraphicFramePr>
          <p:cNvPr id="6" name="Chart 7"/>
          <p:cNvGraphicFramePr>
            <a:graphicFrameLocks/>
          </p:cNvGraphicFramePr>
          <p:nvPr>
            <p:extLst>
              <p:ext uri="{D42A27DB-BD31-4B8C-83A1-F6EECF244321}">
                <p14:modId xmlns:p14="http://schemas.microsoft.com/office/powerpoint/2010/main" val="1249736851"/>
              </p:ext>
            </p:extLst>
          </p:nvPr>
        </p:nvGraphicFramePr>
        <p:xfrm>
          <a:off x="457200" y="1353222"/>
          <a:ext cx="6996048" cy="4643994"/>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8"/>
          <p:cNvSpPr txBox="1"/>
          <p:nvPr/>
        </p:nvSpPr>
        <p:spPr>
          <a:xfrm>
            <a:off x="7239509" y="2492717"/>
            <a:ext cx="810242" cy="473075"/>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dirty="0"/>
              <a:t>Brazil</a:t>
            </a:r>
          </a:p>
        </p:txBody>
      </p:sp>
      <p:sp>
        <p:nvSpPr>
          <p:cNvPr id="9" name="TextBox 9"/>
          <p:cNvSpPr txBox="1"/>
          <p:nvPr/>
        </p:nvSpPr>
        <p:spPr>
          <a:xfrm>
            <a:off x="7069296" y="4542024"/>
            <a:ext cx="1181100" cy="47625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dirty="0"/>
              <a:t>Nigeria</a:t>
            </a:r>
          </a:p>
        </p:txBody>
      </p:sp>
      <p:sp>
        <p:nvSpPr>
          <p:cNvPr id="10" name="TextBox 10"/>
          <p:cNvSpPr txBox="1"/>
          <p:nvPr/>
        </p:nvSpPr>
        <p:spPr>
          <a:xfrm>
            <a:off x="7069296" y="4068949"/>
            <a:ext cx="1168400" cy="473075"/>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dirty="0"/>
              <a:t>Bolivia</a:t>
            </a:r>
          </a:p>
        </p:txBody>
      </p:sp>
      <p:sp>
        <p:nvSpPr>
          <p:cNvPr id="11" name="TextBox 11"/>
          <p:cNvSpPr txBox="1"/>
          <p:nvPr/>
        </p:nvSpPr>
        <p:spPr>
          <a:xfrm>
            <a:off x="7216510" y="5258772"/>
            <a:ext cx="1181100" cy="473075"/>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dirty="0"/>
              <a:t>Congo, DR</a:t>
            </a:r>
          </a:p>
        </p:txBody>
      </p:sp>
      <p:sp>
        <p:nvSpPr>
          <p:cNvPr id="12" name="Textfeld 11"/>
          <p:cNvSpPr txBox="1"/>
          <p:nvPr/>
        </p:nvSpPr>
        <p:spPr>
          <a:xfrm>
            <a:off x="562843" y="5997216"/>
            <a:ext cx="7489507" cy="954107"/>
          </a:xfrm>
          <a:prstGeom prst="rect">
            <a:avLst/>
          </a:prstGeom>
          <a:noFill/>
        </p:spPr>
        <p:txBody>
          <a:bodyPr wrap="square" rtlCol="0">
            <a:spAutoFit/>
          </a:bodyPr>
          <a:lstStyle/>
          <a:p>
            <a:r>
              <a:rPr lang="en-US" sz="1400" i="1" dirty="0"/>
              <a:t>Source: </a:t>
            </a:r>
            <a:r>
              <a:rPr lang="en-US" sz="1400" dirty="0" err="1"/>
              <a:t>Feenstra</a:t>
            </a:r>
            <a:r>
              <a:rPr lang="en-US" sz="1400" dirty="0"/>
              <a:t>, Robert C., Robert </a:t>
            </a:r>
            <a:r>
              <a:rPr lang="en-US" sz="1400" dirty="0" err="1"/>
              <a:t>Inklaar</a:t>
            </a:r>
            <a:r>
              <a:rPr lang="en-US" sz="1400" dirty="0"/>
              <a:t> and Marcel P. </a:t>
            </a:r>
            <a:r>
              <a:rPr lang="en-US" sz="1400" dirty="0" err="1"/>
              <a:t>Timmer</a:t>
            </a:r>
            <a:r>
              <a:rPr lang="en-US" sz="1400" dirty="0"/>
              <a:t> (2015), "The Next Generation of the Penn World Table" American Economic Review, 105(10), 3150-3182, available for download at </a:t>
            </a:r>
            <a:r>
              <a:rPr lang="en-US" sz="1400" dirty="0" err="1"/>
              <a:t>www.ggdc.net</a:t>
            </a:r>
            <a:r>
              <a:rPr lang="en-US" sz="1400" dirty="0"/>
              <a:t>/</a:t>
            </a:r>
            <a:r>
              <a:rPr lang="en-US" sz="1400" dirty="0" err="1"/>
              <a:t>pwt</a:t>
            </a:r>
            <a:r>
              <a:rPr lang="en-US" sz="1400" dirty="0"/>
              <a:t> .</a:t>
            </a:r>
            <a:endParaRPr lang="de-DE" sz="1400" dirty="0"/>
          </a:p>
          <a:p>
            <a:endParaRPr lang="en-US" sz="1400" dirty="0"/>
          </a:p>
        </p:txBody>
      </p:sp>
    </p:spTree>
    <p:extLst>
      <p:ext uri="{BB962C8B-B14F-4D97-AF65-F5344CB8AC3E}">
        <p14:creationId xmlns:p14="http://schemas.microsoft.com/office/powerpoint/2010/main" val="26123593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18.5 Growth and </a:t>
            </a:r>
            <a:r>
              <a:rPr lang="en-US" dirty="0" smtClean="0"/>
              <a:t>income relationship </a:t>
            </a:r>
            <a:r>
              <a:rPr lang="en-US" dirty="0"/>
              <a:t>with </a:t>
            </a:r>
            <a:r>
              <a:rPr lang="en-US" dirty="0" smtClean="0"/>
              <a:t>area proportional </a:t>
            </a:r>
            <a:r>
              <a:rPr lang="en-US" dirty="0"/>
              <a:t>to </a:t>
            </a:r>
            <a:r>
              <a:rPr lang="en-US" dirty="0" smtClean="0"/>
              <a:t>population</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24</a:t>
            </a:fld>
            <a:endParaRPr lang="de-DE"/>
          </a:p>
        </p:txBody>
      </p:sp>
      <p:graphicFrame>
        <p:nvGraphicFramePr>
          <p:cNvPr id="6" name="Chart 1"/>
          <p:cNvGraphicFramePr>
            <a:graphicFrameLocks/>
          </p:cNvGraphicFramePr>
          <p:nvPr>
            <p:extLst>
              <p:ext uri="{D42A27DB-BD31-4B8C-83A1-F6EECF244321}">
                <p14:modId xmlns:p14="http://schemas.microsoft.com/office/powerpoint/2010/main" val="576876766"/>
              </p:ext>
            </p:extLst>
          </p:nvPr>
        </p:nvGraphicFramePr>
        <p:xfrm>
          <a:off x="457200" y="1169260"/>
          <a:ext cx="7514167" cy="5418667"/>
        </p:xfrm>
        <a:graphic>
          <a:graphicData uri="http://schemas.openxmlformats.org/drawingml/2006/chart">
            <c:chart xmlns:c="http://schemas.openxmlformats.org/drawingml/2006/chart" xmlns:r="http://schemas.openxmlformats.org/officeDocument/2006/relationships" r:id="rId2"/>
          </a:graphicData>
        </a:graphic>
      </p:graphicFrame>
      <p:sp>
        <p:nvSpPr>
          <p:cNvPr id="7" name="Rechteck 6"/>
          <p:cNvSpPr/>
          <p:nvPr/>
        </p:nvSpPr>
        <p:spPr>
          <a:xfrm>
            <a:off x="147711" y="6211669"/>
            <a:ext cx="3387468" cy="523220"/>
          </a:xfrm>
          <a:prstGeom prst="rect">
            <a:avLst/>
          </a:prstGeom>
        </p:spPr>
        <p:txBody>
          <a:bodyPr wrap="square">
            <a:spAutoFit/>
          </a:bodyPr>
          <a:lstStyle/>
          <a:p>
            <a:r>
              <a:rPr lang="en-US" sz="1400" i="1" dirty="0"/>
              <a:t>Source: </a:t>
            </a:r>
            <a:r>
              <a:rPr lang="en-US" sz="1400" dirty="0"/>
              <a:t>World Bank, World Development Indicators Database, 2016.</a:t>
            </a:r>
            <a:endParaRPr lang="de-DE" sz="1400" dirty="0"/>
          </a:p>
        </p:txBody>
      </p:sp>
    </p:spTree>
    <p:extLst>
      <p:ext uri="{BB962C8B-B14F-4D97-AF65-F5344CB8AC3E}">
        <p14:creationId xmlns:p14="http://schemas.microsoft.com/office/powerpoint/2010/main" val="42780657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err="1"/>
              <a:t>What</a:t>
            </a:r>
            <a:r>
              <a:rPr lang="de-DE" dirty="0"/>
              <a:t> </a:t>
            </a:r>
            <a:r>
              <a:rPr lang="de-DE" dirty="0" err="1"/>
              <a:t>accounts</a:t>
            </a:r>
            <a:r>
              <a:rPr lang="de-DE" dirty="0"/>
              <a:t> </a:t>
            </a:r>
            <a:r>
              <a:rPr lang="de-DE" dirty="0" err="1"/>
              <a:t>for</a:t>
            </a:r>
            <a:r>
              <a:rPr lang="de-DE" dirty="0"/>
              <a:t> </a:t>
            </a:r>
            <a:r>
              <a:rPr lang="de-DE" dirty="0" err="1"/>
              <a:t>the</a:t>
            </a:r>
            <a:r>
              <a:rPr lang="de-DE" dirty="0"/>
              <a:t> </a:t>
            </a:r>
            <a:r>
              <a:rPr lang="de-DE" dirty="0" err="1"/>
              <a:t>striking</a:t>
            </a:r>
            <a:r>
              <a:rPr lang="de-DE" dirty="0"/>
              <a:t> </a:t>
            </a:r>
            <a:r>
              <a:rPr lang="de-DE" dirty="0" err="1"/>
              <a:t>differences</a:t>
            </a:r>
            <a:r>
              <a:rPr lang="de-DE" dirty="0"/>
              <a:t> in </a:t>
            </a:r>
            <a:r>
              <a:rPr lang="de-DE" dirty="0" err="1"/>
              <a:t>economic</a:t>
            </a:r>
            <a:r>
              <a:rPr lang="de-DE" dirty="0"/>
              <a:t> </a:t>
            </a:r>
            <a:r>
              <a:rPr lang="de-DE" dirty="0" err="1"/>
              <a:t>fortunes</a:t>
            </a:r>
            <a:r>
              <a:rPr lang="de-DE" dirty="0"/>
              <a:t> </a:t>
            </a:r>
            <a:r>
              <a:rPr lang="de-DE" dirty="0" err="1"/>
              <a:t>across</a:t>
            </a:r>
            <a:r>
              <a:rPr lang="de-DE" dirty="0"/>
              <a:t> countries? </a:t>
            </a:r>
            <a:br>
              <a:rPr lang="de-DE" dirty="0"/>
            </a:br>
            <a:endParaRPr lang="en-US" dirty="0"/>
          </a:p>
        </p:txBody>
      </p:sp>
      <p:sp>
        <p:nvSpPr>
          <p:cNvPr id="3" name="Inhaltsplatzhalter 2"/>
          <p:cNvSpPr>
            <a:spLocks noGrp="1"/>
          </p:cNvSpPr>
          <p:nvPr>
            <p:ph idx="1"/>
          </p:nvPr>
        </p:nvSpPr>
        <p:spPr/>
        <p:txBody>
          <a:bodyPr/>
          <a:lstStyle/>
          <a:p>
            <a:r>
              <a:rPr lang="en-US" dirty="0" smtClean="0"/>
              <a:t>a great variety of factors plays a role in development</a:t>
            </a:r>
          </a:p>
          <a:p>
            <a:r>
              <a:rPr lang="en-US" dirty="0" smtClean="0"/>
              <a:t>their significance and the direction of effect (positive or negative) may vary greatly from country to country</a:t>
            </a:r>
          </a:p>
          <a:p>
            <a:r>
              <a:rPr lang="en-US" dirty="0" smtClean="0"/>
              <a:t>it is impossible to make all-encompassing statements about why many developing countries have failed to achieve sustained growth</a:t>
            </a:r>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25</a:t>
            </a:fld>
            <a:endParaRPr lang="de-DE"/>
          </a:p>
        </p:txBody>
      </p:sp>
    </p:spTree>
    <p:extLst>
      <p:ext uri="{BB962C8B-B14F-4D97-AF65-F5344CB8AC3E}">
        <p14:creationId xmlns:p14="http://schemas.microsoft.com/office/powerpoint/2010/main" val="1307369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Natural resources</a:t>
            </a:r>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26</a:t>
            </a:fld>
            <a:endParaRPr lang="de-DE"/>
          </a:p>
        </p:txBody>
      </p:sp>
      <p:sp>
        <p:nvSpPr>
          <p:cNvPr id="6" name="Rechteck 5"/>
          <p:cNvSpPr/>
          <p:nvPr/>
        </p:nvSpPr>
        <p:spPr>
          <a:xfrm>
            <a:off x="4739757" y="1691022"/>
            <a:ext cx="3276000" cy="4492324"/>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7" name="Rechteck 6"/>
          <p:cNvSpPr/>
          <p:nvPr/>
        </p:nvSpPr>
        <p:spPr>
          <a:xfrm>
            <a:off x="1062974" y="1691022"/>
            <a:ext cx="3270891" cy="4492324"/>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8" name="Rechteck 7"/>
          <p:cNvSpPr/>
          <p:nvPr/>
        </p:nvSpPr>
        <p:spPr>
          <a:xfrm>
            <a:off x="4870690" y="1479626"/>
            <a:ext cx="3249363" cy="4582911"/>
          </a:xfrm>
          <a:prstGeom prst="rect">
            <a:avLst/>
          </a:prstGeom>
          <a:solidFill>
            <a:srgbClr val="FFFFFF"/>
          </a:solidFill>
          <a:ln w="571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285750" indent="-285750">
              <a:buFont typeface="Wingdings" charset="2"/>
              <a:buChar char="ü"/>
            </a:pPr>
            <a:r>
              <a:rPr lang="en-US" sz="2400" dirty="0" smtClean="0">
                <a:solidFill>
                  <a:srgbClr val="000000"/>
                </a:solidFill>
              </a:rPr>
              <a:t>overexploitation of natural resources lead to environmental degradation and economic distortion</a:t>
            </a:r>
          </a:p>
          <a:p>
            <a:pPr marL="285750" indent="-285750">
              <a:buFont typeface="Wingdings" charset="2"/>
              <a:buChar char="ü"/>
            </a:pPr>
            <a:r>
              <a:rPr lang="en-US" sz="2400" dirty="0" smtClean="0">
                <a:solidFill>
                  <a:srgbClr val="000000"/>
                </a:solidFill>
              </a:rPr>
              <a:t>misdirected oil revenues can lead to corruption and waste</a:t>
            </a:r>
          </a:p>
          <a:p>
            <a:pPr marL="285750" indent="-285750">
              <a:buFont typeface="Wingdings" charset="2"/>
              <a:buChar char="ü"/>
            </a:pPr>
            <a:r>
              <a:rPr lang="en-US" sz="2400" dirty="0" smtClean="0">
                <a:solidFill>
                  <a:srgbClr val="000000"/>
                </a:solidFill>
              </a:rPr>
              <a:t>other sectors are starved of investment and resources</a:t>
            </a:r>
          </a:p>
        </p:txBody>
      </p:sp>
      <p:sp>
        <p:nvSpPr>
          <p:cNvPr id="9" name="Rechteck 8"/>
          <p:cNvSpPr/>
          <p:nvPr/>
        </p:nvSpPr>
        <p:spPr>
          <a:xfrm>
            <a:off x="925473" y="1479626"/>
            <a:ext cx="3264368" cy="4582911"/>
          </a:xfrm>
          <a:prstGeom prst="rect">
            <a:avLst/>
          </a:prstGeom>
          <a:solidFill>
            <a:srgbClr val="FFFFFF"/>
          </a:solidFill>
          <a:ln w="5715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285750" indent="-285750">
              <a:buFont typeface="Wingdings" charset="2"/>
              <a:buChar char="ü"/>
            </a:pPr>
            <a:r>
              <a:rPr lang="en-US" sz="2400" dirty="0" smtClean="0">
                <a:solidFill>
                  <a:schemeClr val="tx1"/>
                </a:solidFill>
              </a:rPr>
              <a:t>arable land, rich mineral and energy resources, good natural port facilities and healthy climate make it easier for a country to prosper</a:t>
            </a:r>
            <a:endParaRPr lang="en-US" sz="2400" dirty="0">
              <a:solidFill>
                <a:schemeClr val="tx1"/>
              </a:solidFill>
            </a:endParaRPr>
          </a:p>
        </p:txBody>
      </p:sp>
    </p:spTree>
    <p:extLst>
      <p:ext uri="{BB962C8B-B14F-4D97-AF65-F5344CB8AC3E}">
        <p14:creationId xmlns:p14="http://schemas.microsoft.com/office/powerpoint/2010/main" val="3132959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Savings and investment</a:t>
            </a:r>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27</a:t>
            </a:fld>
            <a:endParaRPr lang="de-DE"/>
          </a:p>
        </p:txBody>
      </p:sp>
      <p:sp>
        <p:nvSpPr>
          <p:cNvPr id="6" name="Rechteck 5"/>
          <p:cNvSpPr/>
          <p:nvPr/>
        </p:nvSpPr>
        <p:spPr>
          <a:xfrm>
            <a:off x="4739757" y="1691022"/>
            <a:ext cx="3276000" cy="4492324"/>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7" name="Rechteck 6"/>
          <p:cNvSpPr/>
          <p:nvPr/>
        </p:nvSpPr>
        <p:spPr>
          <a:xfrm>
            <a:off x="1062974" y="1691022"/>
            <a:ext cx="3270891" cy="4492324"/>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8" name="Rechteck 7"/>
          <p:cNvSpPr/>
          <p:nvPr/>
        </p:nvSpPr>
        <p:spPr>
          <a:xfrm>
            <a:off x="4870690" y="1479626"/>
            <a:ext cx="3249363" cy="4582911"/>
          </a:xfrm>
          <a:prstGeom prst="rect">
            <a:avLst/>
          </a:prstGeom>
          <a:solidFill>
            <a:srgbClr val="FFFFFF"/>
          </a:solidFill>
          <a:ln w="571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285750" indent="-285750">
              <a:buFont typeface="Wingdings" charset="2"/>
              <a:buChar char="ü"/>
            </a:pPr>
            <a:r>
              <a:rPr lang="en-US" sz="2400" dirty="0" smtClean="0">
                <a:solidFill>
                  <a:srgbClr val="000000"/>
                </a:solidFill>
              </a:rPr>
              <a:t>additions to capital do not automatically lead to growth</a:t>
            </a:r>
          </a:p>
          <a:p>
            <a:pPr marL="285750" indent="-285750">
              <a:buFont typeface="Wingdings" charset="2"/>
              <a:buChar char="ü"/>
            </a:pPr>
            <a:r>
              <a:rPr lang="en-US" sz="2400" dirty="0" smtClean="0">
                <a:solidFill>
                  <a:srgbClr val="000000"/>
                </a:solidFill>
              </a:rPr>
              <a:t>capital intensive technologies might be inappropriate in countries with high unemployment</a:t>
            </a:r>
          </a:p>
          <a:p>
            <a:pPr marL="285750" indent="-285750">
              <a:buFont typeface="Wingdings" charset="2"/>
              <a:buChar char="ü"/>
            </a:pPr>
            <a:r>
              <a:rPr lang="en-US" sz="2400" dirty="0" smtClean="0">
                <a:solidFill>
                  <a:srgbClr val="000000"/>
                </a:solidFill>
              </a:rPr>
              <a:t>labor intensive products generate less export revenue</a:t>
            </a:r>
          </a:p>
        </p:txBody>
      </p:sp>
      <p:sp>
        <p:nvSpPr>
          <p:cNvPr id="9" name="Rechteck 8"/>
          <p:cNvSpPr/>
          <p:nvPr/>
        </p:nvSpPr>
        <p:spPr>
          <a:xfrm>
            <a:off x="925473" y="1479626"/>
            <a:ext cx="3264368" cy="4582911"/>
          </a:xfrm>
          <a:prstGeom prst="rect">
            <a:avLst/>
          </a:prstGeom>
          <a:solidFill>
            <a:srgbClr val="FFFFFF"/>
          </a:solidFill>
          <a:ln w="5715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285750" indent="-285750">
              <a:buFont typeface="Wingdings" charset="2"/>
              <a:buChar char="ü"/>
            </a:pPr>
            <a:r>
              <a:rPr lang="en-US" sz="2400" dirty="0" smtClean="0">
                <a:solidFill>
                  <a:schemeClr val="tx1"/>
                </a:solidFill>
              </a:rPr>
              <a:t>investment in manufactured capital, agriculture and human capital</a:t>
            </a:r>
            <a:r>
              <a:rPr lang="en-US" sz="2400" dirty="0">
                <a:solidFill>
                  <a:schemeClr val="tx1"/>
                </a:solidFill>
              </a:rPr>
              <a:t> </a:t>
            </a:r>
            <a:r>
              <a:rPr lang="en-US" sz="2400" dirty="0" smtClean="0">
                <a:solidFill>
                  <a:schemeClr val="tx1"/>
                </a:solidFill>
              </a:rPr>
              <a:t>are essential to growth</a:t>
            </a:r>
          </a:p>
          <a:p>
            <a:pPr marL="285750" indent="-285750">
              <a:buFont typeface="Wingdings" charset="2"/>
              <a:buChar char="ü"/>
            </a:pPr>
            <a:r>
              <a:rPr lang="en-US" sz="2400" dirty="0" smtClean="0">
                <a:solidFill>
                  <a:schemeClr val="tx1"/>
                </a:solidFill>
              </a:rPr>
              <a:t>education in science and technologies likely to have significant effects on growth</a:t>
            </a:r>
          </a:p>
        </p:txBody>
      </p:sp>
    </p:spTree>
    <p:extLst>
      <p:ext uri="{BB962C8B-B14F-4D97-AF65-F5344CB8AC3E}">
        <p14:creationId xmlns:p14="http://schemas.microsoft.com/office/powerpoint/2010/main" val="3362954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Allocation of investment</a:t>
            </a:r>
            <a:endParaRPr lang="en-US" dirty="0"/>
          </a:p>
        </p:txBody>
      </p:sp>
      <p:sp>
        <p:nvSpPr>
          <p:cNvPr id="3" name="Inhaltsplatzhalter 2"/>
          <p:cNvSpPr>
            <a:spLocks noGrp="1"/>
          </p:cNvSpPr>
          <p:nvPr>
            <p:ph idx="1"/>
          </p:nvPr>
        </p:nvSpPr>
        <p:spPr/>
        <p:txBody>
          <a:bodyPr/>
          <a:lstStyle/>
          <a:p>
            <a:r>
              <a:rPr lang="en-US" dirty="0" smtClean="0"/>
              <a:t>market allocation of investment might ignore social priorities</a:t>
            </a:r>
          </a:p>
          <a:p>
            <a:r>
              <a:rPr lang="en-US" dirty="0" smtClean="0"/>
              <a:t>public goods such as environmental quality and water supplies require public role</a:t>
            </a:r>
          </a:p>
          <a:p>
            <a:r>
              <a:rPr lang="en-US" dirty="0" smtClean="0"/>
              <a:t>governments can play a role in planning industrial investments through industrial policy and to promote infant industries</a:t>
            </a:r>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28</a:t>
            </a:fld>
            <a:endParaRPr lang="de-DE"/>
          </a:p>
        </p:txBody>
      </p:sp>
    </p:spTree>
    <p:extLst>
      <p:ext uri="{BB962C8B-B14F-4D97-AF65-F5344CB8AC3E}">
        <p14:creationId xmlns:p14="http://schemas.microsoft.com/office/powerpoint/2010/main" val="3682861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Foreign sources of financial capital</a:t>
            </a:r>
            <a:endParaRPr lang="en-US" dirty="0"/>
          </a:p>
        </p:txBody>
      </p:sp>
      <p:sp>
        <p:nvSpPr>
          <p:cNvPr id="3" name="Inhaltsplatzhalter 2"/>
          <p:cNvSpPr>
            <a:spLocks noGrp="1"/>
          </p:cNvSpPr>
          <p:nvPr>
            <p:ph idx="1"/>
          </p:nvPr>
        </p:nvSpPr>
        <p:spPr/>
        <p:txBody>
          <a:bodyPr>
            <a:normAutofit fontScale="92500"/>
          </a:bodyPr>
          <a:lstStyle/>
          <a:p>
            <a:r>
              <a:rPr lang="en-US" dirty="0" smtClean="0"/>
              <a:t>bilateral development assistance: grants or loans made by rich country’s governments to poorer countries</a:t>
            </a:r>
          </a:p>
          <a:p>
            <a:r>
              <a:rPr lang="en-US" dirty="0" smtClean="0"/>
              <a:t>multilateral development assistance: aid or loans from international organizations (World Bank, IMF)</a:t>
            </a:r>
          </a:p>
          <a:p>
            <a:r>
              <a:rPr lang="en-US" dirty="0" smtClean="0"/>
              <a:t>private foreign investment</a:t>
            </a:r>
          </a:p>
          <a:p>
            <a:r>
              <a:rPr lang="en-US" dirty="0" smtClean="0"/>
              <a:t>empirical evidence is mixed:</a:t>
            </a:r>
          </a:p>
          <a:p>
            <a:pPr lvl="1"/>
            <a:r>
              <a:rPr lang="en-US" dirty="0" smtClean="0"/>
              <a:t>aid went to corrupt leaders</a:t>
            </a:r>
          </a:p>
          <a:p>
            <a:pPr lvl="1"/>
            <a:r>
              <a:rPr lang="en-US" dirty="0" smtClean="0"/>
              <a:t>poor countries highly indebted and spend a lot on debt service</a:t>
            </a:r>
          </a:p>
          <a:p>
            <a:pPr lvl="1"/>
            <a:r>
              <a:rPr lang="en-US" dirty="0" smtClean="0"/>
              <a:t>FDI might crowd out local initiatives</a:t>
            </a:r>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29</a:t>
            </a:fld>
            <a:endParaRPr lang="de-DE"/>
          </a:p>
        </p:txBody>
      </p:sp>
    </p:spTree>
    <p:extLst>
      <p:ext uri="{BB962C8B-B14F-4D97-AF65-F5344CB8AC3E}">
        <p14:creationId xmlns:p14="http://schemas.microsoft.com/office/powerpoint/2010/main" val="2263034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Domestic demand versus export orientation </a:t>
            </a:r>
            <a:endParaRPr lang="en-US" dirty="0"/>
          </a:p>
        </p:txBody>
      </p:sp>
      <p:sp>
        <p:nvSpPr>
          <p:cNvPr id="3" name="Inhaltsplatzhalter 2"/>
          <p:cNvSpPr>
            <a:spLocks noGrp="1"/>
          </p:cNvSpPr>
          <p:nvPr>
            <p:ph idx="1"/>
          </p:nvPr>
        </p:nvSpPr>
        <p:spPr/>
        <p:txBody>
          <a:bodyPr/>
          <a:lstStyle/>
          <a:p>
            <a:r>
              <a:rPr lang="en-US" dirty="0" smtClean="0"/>
              <a:t>level of aggregate demand important for growth</a:t>
            </a:r>
          </a:p>
          <a:p>
            <a:r>
              <a:rPr lang="en-US" dirty="0" smtClean="0"/>
              <a:t>underdeveloped domestic markets</a:t>
            </a:r>
          </a:p>
          <a:p>
            <a:r>
              <a:rPr lang="en-US" dirty="0" smtClean="0"/>
              <a:t>countries become dependent on exports</a:t>
            </a:r>
          </a:p>
          <a:p>
            <a:pPr lvl="1"/>
            <a:r>
              <a:rPr lang="en-US" dirty="0" smtClean="0">
                <a:solidFill>
                  <a:srgbClr val="000000"/>
                </a:solidFill>
              </a:rPr>
              <a:t>problematic if world demand is limited</a:t>
            </a:r>
          </a:p>
          <a:p>
            <a:pPr lvl="1"/>
            <a:r>
              <a:rPr lang="en-US" dirty="0" smtClean="0">
                <a:solidFill>
                  <a:srgbClr val="000000"/>
                </a:solidFill>
              </a:rPr>
              <a:t>terms of trade (price of exports relative to imports)</a:t>
            </a:r>
            <a:endParaRPr lang="en-US" dirty="0">
              <a:solidFill>
                <a:srgbClr val="000000"/>
              </a:solidFill>
            </a:endParaRPr>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30</a:t>
            </a:fld>
            <a:endParaRPr lang="de-DE"/>
          </a:p>
        </p:txBody>
      </p:sp>
    </p:spTree>
    <p:extLst>
      <p:ext uri="{BB962C8B-B14F-4D97-AF65-F5344CB8AC3E}">
        <p14:creationId xmlns:p14="http://schemas.microsoft.com/office/powerpoint/2010/main" val="1710193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Financial, legal and regulatory institutions</a:t>
            </a:r>
            <a:endParaRPr lang="en-US" dirty="0"/>
          </a:p>
        </p:txBody>
      </p:sp>
      <p:sp>
        <p:nvSpPr>
          <p:cNvPr id="3" name="Inhaltsplatzhalter 2"/>
          <p:cNvSpPr>
            <a:spLocks noGrp="1"/>
          </p:cNvSpPr>
          <p:nvPr>
            <p:ph idx="1"/>
          </p:nvPr>
        </p:nvSpPr>
        <p:spPr/>
        <p:txBody>
          <a:bodyPr/>
          <a:lstStyle/>
          <a:p>
            <a:endParaRPr lang="en-US"/>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31</a:t>
            </a:fld>
            <a:endParaRPr lang="de-DE"/>
          </a:p>
        </p:txBody>
      </p:sp>
      <p:sp>
        <p:nvSpPr>
          <p:cNvPr id="6" name="Rechteck 5"/>
          <p:cNvSpPr/>
          <p:nvPr/>
        </p:nvSpPr>
        <p:spPr>
          <a:xfrm>
            <a:off x="4739757" y="1691022"/>
            <a:ext cx="3276000" cy="4492324"/>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7" name="Rechteck 6"/>
          <p:cNvSpPr/>
          <p:nvPr/>
        </p:nvSpPr>
        <p:spPr>
          <a:xfrm>
            <a:off x="1062974" y="1691022"/>
            <a:ext cx="3270891" cy="4492324"/>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8" name="Rechteck 7"/>
          <p:cNvSpPr/>
          <p:nvPr/>
        </p:nvSpPr>
        <p:spPr>
          <a:xfrm>
            <a:off x="4870690" y="1479626"/>
            <a:ext cx="3249363" cy="4582911"/>
          </a:xfrm>
          <a:prstGeom prst="rect">
            <a:avLst/>
          </a:prstGeom>
          <a:solidFill>
            <a:srgbClr val="FFFFFF"/>
          </a:solidFill>
          <a:ln w="571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285750" indent="-285750">
              <a:buFont typeface="Wingdings" charset="2"/>
              <a:buChar char="ü"/>
            </a:pPr>
            <a:r>
              <a:rPr lang="en-US" sz="2400" dirty="0" smtClean="0">
                <a:solidFill>
                  <a:srgbClr val="000000"/>
                </a:solidFill>
              </a:rPr>
              <a:t>corruption, internal conflict, and other factors make it difficult for effective institutions to take root</a:t>
            </a:r>
          </a:p>
          <a:p>
            <a:pPr marL="285750" indent="-285750">
              <a:buFont typeface="Wingdings" charset="2"/>
              <a:buChar char="ü"/>
            </a:pPr>
            <a:r>
              <a:rPr lang="en-US" sz="2400" dirty="0" smtClean="0">
                <a:solidFill>
                  <a:srgbClr val="000000"/>
                </a:solidFill>
              </a:rPr>
              <a:t>political instability leads to economic inefficiency</a:t>
            </a:r>
            <a:r>
              <a:rPr lang="en-US" sz="2400" dirty="0">
                <a:solidFill>
                  <a:srgbClr val="000000"/>
                </a:solidFill>
              </a:rPr>
              <a:t> </a:t>
            </a:r>
            <a:r>
              <a:rPr lang="en-US" sz="2400" dirty="0" smtClean="0">
                <a:solidFill>
                  <a:srgbClr val="000000"/>
                </a:solidFill>
              </a:rPr>
              <a:t>and difficulty to attract FDI</a:t>
            </a:r>
          </a:p>
          <a:p>
            <a:pPr marL="285750" indent="-285750">
              <a:buFont typeface="Wingdings" charset="2"/>
              <a:buChar char="ü"/>
            </a:pPr>
            <a:r>
              <a:rPr lang="en-US" sz="2400" dirty="0" smtClean="0">
                <a:solidFill>
                  <a:srgbClr val="000000"/>
                </a:solidFill>
              </a:rPr>
              <a:t>less saving for future investment</a:t>
            </a:r>
          </a:p>
        </p:txBody>
      </p:sp>
      <p:sp>
        <p:nvSpPr>
          <p:cNvPr id="9" name="Rechteck 8"/>
          <p:cNvSpPr/>
          <p:nvPr/>
        </p:nvSpPr>
        <p:spPr>
          <a:xfrm>
            <a:off x="925473" y="1479626"/>
            <a:ext cx="3264368" cy="4582911"/>
          </a:xfrm>
          <a:prstGeom prst="rect">
            <a:avLst/>
          </a:prstGeom>
          <a:solidFill>
            <a:srgbClr val="FFFFFF"/>
          </a:solidFill>
          <a:ln w="5715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285750" indent="-285750">
              <a:buFont typeface="Wingdings" charset="2"/>
              <a:buChar char="ü"/>
            </a:pPr>
            <a:r>
              <a:rPr lang="en-US" sz="2400" dirty="0" smtClean="0">
                <a:solidFill>
                  <a:schemeClr val="tx1"/>
                </a:solidFill>
              </a:rPr>
              <a:t>effective systems of property rights and contract enforcement allow entrepreneurs to benefit from their investments</a:t>
            </a:r>
          </a:p>
          <a:p>
            <a:pPr marL="285750" indent="-285750">
              <a:buFont typeface="Wingdings" charset="2"/>
              <a:buChar char="ü"/>
            </a:pPr>
            <a:r>
              <a:rPr lang="en-US" sz="2400" dirty="0" smtClean="0">
                <a:solidFill>
                  <a:srgbClr val="000000"/>
                </a:solidFill>
              </a:rPr>
              <a:t>corporate and bank regulation</a:t>
            </a:r>
          </a:p>
        </p:txBody>
      </p:sp>
    </p:spTree>
    <p:extLst>
      <p:ext uri="{BB962C8B-B14F-4D97-AF65-F5344CB8AC3E}">
        <p14:creationId xmlns:p14="http://schemas.microsoft.com/office/powerpoint/2010/main" val="2602673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Capitalism</a:t>
            </a:r>
            <a:endParaRPr lang="en-US" dirty="0"/>
          </a:p>
        </p:txBody>
      </p:sp>
      <p:sp>
        <p:nvSpPr>
          <p:cNvPr id="3" name="Inhaltsplatzhalter 2"/>
          <p:cNvSpPr>
            <a:spLocks noGrp="1"/>
          </p:cNvSpPr>
          <p:nvPr>
            <p:ph idx="1"/>
          </p:nvPr>
        </p:nvSpPr>
        <p:spPr/>
        <p:txBody>
          <a:bodyPr>
            <a:normAutofit lnSpcReduction="10000"/>
          </a:bodyPr>
          <a:lstStyle/>
          <a:p>
            <a:r>
              <a:rPr lang="en-US" dirty="0" smtClean="0"/>
              <a:t>characterized by private ownership of productive assets</a:t>
            </a:r>
          </a:p>
          <a:p>
            <a:r>
              <a:rPr lang="en-US" dirty="0" smtClean="0"/>
              <a:t>laissez-faire capitalism: great reliance on exchange as a mode of coordination (with relatively little coordination by public administration)</a:t>
            </a:r>
          </a:p>
          <a:p>
            <a:pPr lvl="1"/>
            <a:r>
              <a:rPr lang="en-US" dirty="0" smtClean="0"/>
              <a:t>UK and U.S.</a:t>
            </a:r>
          </a:p>
          <a:p>
            <a:r>
              <a:rPr lang="en-US" dirty="0" smtClean="0"/>
              <a:t>administrative capitalism: substantial reliance on public administration (as well as exchange) as a mode of coordination</a:t>
            </a:r>
          </a:p>
          <a:p>
            <a:pPr lvl="1"/>
            <a:r>
              <a:rPr lang="en-US" dirty="0" smtClean="0"/>
              <a:t>Germany, Italy, France, Australia, Japan</a:t>
            </a:r>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32</a:t>
            </a:fld>
            <a:endParaRPr lang="de-DE"/>
          </a:p>
        </p:txBody>
      </p:sp>
    </p:spTree>
    <p:extLst>
      <p:ext uri="{BB962C8B-B14F-4D97-AF65-F5344CB8AC3E}">
        <p14:creationId xmlns:p14="http://schemas.microsoft.com/office/powerpoint/2010/main" val="2760919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Socialism</a:t>
            </a:r>
            <a:endParaRPr lang="en-US" dirty="0"/>
          </a:p>
        </p:txBody>
      </p:sp>
      <p:sp>
        <p:nvSpPr>
          <p:cNvPr id="3" name="Inhaltsplatzhalter 2"/>
          <p:cNvSpPr>
            <a:spLocks noGrp="1"/>
          </p:cNvSpPr>
          <p:nvPr>
            <p:ph idx="1"/>
          </p:nvPr>
        </p:nvSpPr>
        <p:spPr/>
        <p:txBody>
          <a:bodyPr/>
          <a:lstStyle/>
          <a:p>
            <a:r>
              <a:rPr lang="en-US" dirty="0" smtClean="0"/>
              <a:t>system that relies more on  public ownership</a:t>
            </a:r>
          </a:p>
          <a:p>
            <a:r>
              <a:rPr lang="en-US" dirty="0" smtClean="0"/>
              <a:t>administrative socialism: state ownership predominates and activity is coordinated primarily by public administration</a:t>
            </a:r>
          </a:p>
          <a:p>
            <a:pPr lvl="1"/>
            <a:r>
              <a:rPr lang="en-US" dirty="0" smtClean="0"/>
              <a:t>Soviet Union, North Korea</a:t>
            </a:r>
          </a:p>
          <a:p>
            <a:r>
              <a:rPr lang="en-US" dirty="0" smtClean="0"/>
              <a:t>market socialism: state ownership predominates but economic activity is coordinated through markets</a:t>
            </a:r>
          </a:p>
          <a:p>
            <a:pPr lvl="1"/>
            <a:r>
              <a:rPr lang="en-US" dirty="0" smtClean="0"/>
              <a:t>China, Vietnam</a:t>
            </a:r>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33</a:t>
            </a:fld>
            <a:endParaRPr lang="de-DE"/>
          </a:p>
        </p:txBody>
      </p:sp>
    </p:spTree>
    <p:extLst>
      <p:ext uri="{BB962C8B-B14F-4D97-AF65-F5344CB8AC3E}">
        <p14:creationId xmlns:p14="http://schemas.microsoft.com/office/powerpoint/2010/main" val="885815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a:t>Understanding Poverty</a:t>
            </a:r>
            <a:br>
              <a:rPr lang="en-US" dirty="0"/>
            </a:b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016555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How to define poverty</a:t>
            </a:r>
            <a:endParaRPr lang="en-US" dirty="0"/>
          </a:p>
        </p:txBody>
      </p:sp>
      <p:sp>
        <p:nvSpPr>
          <p:cNvPr id="3" name="Inhaltsplatzhalter 2"/>
          <p:cNvSpPr>
            <a:spLocks noGrp="1"/>
          </p:cNvSpPr>
          <p:nvPr>
            <p:ph idx="1"/>
          </p:nvPr>
        </p:nvSpPr>
        <p:spPr/>
        <p:txBody>
          <a:bodyPr>
            <a:normAutofit lnSpcReduction="10000"/>
          </a:bodyPr>
          <a:lstStyle/>
          <a:p>
            <a:r>
              <a:rPr lang="de-DE" b="1" dirty="0" err="1"/>
              <a:t>poverty</a:t>
            </a:r>
            <a:r>
              <a:rPr lang="de-DE" b="1" dirty="0"/>
              <a:t> </a:t>
            </a:r>
            <a:r>
              <a:rPr lang="de-DE" b="1" dirty="0" err="1"/>
              <a:t>line</a:t>
            </a:r>
            <a:r>
              <a:rPr lang="de-DE" b="1" dirty="0"/>
              <a:t>: </a:t>
            </a:r>
            <a:r>
              <a:rPr lang="de-DE" dirty="0" err="1"/>
              <a:t>the</a:t>
            </a:r>
            <a:r>
              <a:rPr lang="de-DE" dirty="0"/>
              <a:t> </a:t>
            </a:r>
            <a:r>
              <a:rPr lang="de-DE" dirty="0" err="1"/>
              <a:t>income</a:t>
            </a:r>
            <a:r>
              <a:rPr lang="de-DE" dirty="0"/>
              <a:t> </a:t>
            </a:r>
            <a:r>
              <a:rPr lang="de-DE" dirty="0" err="1"/>
              <a:t>threshold</a:t>
            </a:r>
            <a:r>
              <a:rPr lang="de-DE" dirty="0"/>
              <a:t> </a:t>
            </a:r>
            <a:r>
              <a:rPr lang="de-DE" dirty="0" err="1"/>
              <a:t>below</a:t>
            </a:r>
            <a:r>
              <a:rPr lang="de-DE" dirty="0"/>
              <a:t> </a:t>
            </a:r>
            <a:r>
              <a:rPr lang="de-DE" dirty="0" err="1"/>
              <a:t>which</a:t>
            </a:r>
            <a:r>
              <a:rPr lang="de-DE" dirty="0"/>
              <a:t> </a:t>
            </a:r>
            <a:r>
              <a:rPr lang="de-DE" dirty="0" err="1"/>
              <a:t>members</a:t>
            </a:r>
            <a:r>
              <a:rPr lang="de-DE" dirty="0"/>
              <a:t> </a:t>
            </a:r>
            <a:r>
              <a:rPr lang="de-DE" dirty="0" err="1"/>
              <a:t>of</a:t>
            </a:r>
            <a:r>
              <a:rPr lang="de-DE" dirty="0"/>
              <a:t> a </a:t>
            </a:r>
            <a:r>
              <a:rPr lang="de-DE" dirty="0" err="1"/>
              <a:t>population</a:t>
            </a:r>
            <a:r>
              <a:rPr lang="de-DE" dirty="0"/>
              <a:t> </a:t>
            </a:r>
            <a:r>
              <a:rPr lang="de-DE" dirty="0" err="1"/>
              <a:t>are</a:t>
            </a:r>
            <a:r>
              <a:rPr lang="de-DE" dirty="0"/>
              <a:t> </a:t>
            </a:r>
            <a:r>
              <a:rPr lang="de-DE" dirty="0" err="1"/>
              <a:t>classified</a:t>
            </a:r>
            <a:r>
              <a:rPr lang="de-DE" dirty="0"/>
              <a:t> </a:t>
            </a:r>
            <a:r>
              <a:rPr lang="de-DE" dirty="0" err="1"/>
              <a:t>as</a:t>
            </a:r>
            <a:r>
              <a:rPr lang="de-DE" dirty="0"/>
              <a:t> </a:t>
            </a:r>
            <a:r>
              <a:rPr lang="de-DE" dirty="0" err="1"/>
              <a:t>poor</a:t>
            </a:r>
            <a:r>
              <a:rPr lang="de-DE" dirty="0"/>
              <a:t> </a:t>
            </a:r>
          </a:p>
          <a:p>
            <a:pPr lvl="1"/>
            <a:r>
              <a:rPr lang="de-DE" dirty="0" err="1" smtClean="0"/>
              <a:t>minimum</a:t>
            </a:r>
            <a:r>
              <a:rPr lang="de-DE" dirty="0" smtClean="0"/>
              <a:t> </a:t>
            </a:r>
            <a:r>
              <a:rPr lang="de-DE" dirty="0" err="1"/>
              <a:t>standard</a:t>
            </a:r>
            <a:r>
              <a:rPr lang="de-DE" dirty="0"/>
              <a:t> </a:t>
            </a:r>
            <a:r>
              <a:rPr lang="de-DE" dirty="0" err="1"/>
              <a:t>to</a:t>
            </a:r>
            <a:r>
              <a:rPr lang="de-DE" dirty="0"/>
              <a:t> </a:t>
            </a:r>
            <a:r>
              <a:rPr lang="de-DE" dirty="0" err="1"/>
              <a:t>escape</a:t>
            </a:r>
            <a:r>
              <a:rPr lang="de-DE" dirty="0"/>
              <a:t> extreme </a:t>
            </a:r>
            <a:r>
              <a:rPr lang="de-DE" dirty="0" err="1"/>
              <a:t>poverty</a:t>
            </a:r>
            <a:r>
              <a:rPr lang="de-DE" dirty="0"/>
              <a:t> </a:t>
            </a:r>
            <a:r>
              <a:rPr lang="de-DE" dirty="0" err="1"/>
              <a:t>is</a:t>
            </a:r>
            <a:r>
              <a:rPr lang="de-DE" dirty="0"/>
              <a:t> $1.90 per </a:t>
            </a:r>
            <a:r>
              <a:rPr lang="de-DE" dirty="0" err="1"/>
              <a:t>day</a:t>
            </a:r>
            <a:r>
              <a:rPr lang="de-DE" dirty="0"/>
              <a:t> </a:t>
            </a:r>
          </a:p>
          <a:p>
            <a:pPr lvl="1"/>
            <a:r>
              <a:rPr lang="de-DE" dirty="0" err="1" smtClean="0"/>
              <a:t>threshold</a:t>
            </a:r>
            <a:r>
              <a:rPr lang="de-DE" dirty="0" smtClean="0"/>
              <a:t> </a:t>
            </a:r>
            <a:r>
              <a:rPr lang="de-DE" dirty="0" err="1"/>
              <a:t>for</a:t>
            </a:r>
            <a:r>
              <a:rPr lang="de-DE" dirty="0"/>
              <a:t> </a:t>
            </a:r>
            <a:r>
              <a:rPr lang="de-DE" dirty="0" err="1"/>
              <a:t>being</a:t>
            </a:r>
            <a:r>
              <a:rPr lang="de-DE" dirty="0"/>
              <a:t> </a:t>
            </a:r>
            <a:r>
              <a:rPr lang="de-DE" dirty="0" err="1"/>
              <a:t>considered</a:t>
            </a:r>
            <a:r>
              <a:rPr lang="de-DE" dirty="0"/>
              <a:t> </a:t>
            </a:r>
            <a:r>
              <a:rPr lang="de-DE" dirty="0" err="1"/>
              <a:t>at</a:t>
            </a:r>
            <a:r>
              <a:rPr lang="de-DE" dirty="0"/>
              <a:t> </a:t>
            </a:r>
            <a:r>
              <a:rPr lang="de-DE" dirty="0" err="1"/>
              <a:t>risk</a:t>
            </a:r>
            <a:r>
              <a:rPr lang="de-DE" dirty="0"/>
              <a:t> </a:t>
            </a:r>
            <a:r>
              <a:rPr lang="de-DE" dirty="0" err="1"/>
              <a:t>of</a:t>
            </a:r>
            <a:r>
              <a:rPr lang="de-DE" dirty="0"/>
              <a:t> </a:t>
            </a:r>
            <a:r>
              <a:rPr lang="de-DE" dirty="0" err="1"/>
              <a:t>poverty</a:t>
            </a:r>
            <a:r>
              <a:rPr lang="de-DE" dirty="0"/>
              <a:t> </a:t>
            </a:r>
            <a:r>
              <a:rPr lang="de-DE" dirty="0" err="1"/>
              <a:t>is</a:t>
            </a:r>
            <a:r>
              <a:rPr lang="de-DE" dirty="0"/>
              <a:t> </a:t>
            </a:r>
            <a:r>
              <a:rPr lang="de-DE" dirty="0" err="1"/>
              <a:t>calculated</a:t>
            </a:r>
            <a:r>
              <a:rPr lang="de-DE" dirty="0"/>
              <a:t> relative </a:t>
            </a:r>
            <a:r>
              <a:rPr lang="de-DE" dirty="0" err="1"/>
              <a:t>to</a:t>
            </a:r>
            <a:r>
              <a:rPr lang="de-DE" dirty="0"/>
              <a:t> national </a:t>
            </a:r>
            <a:r>
              <a:rPr lang="de-DE" dirty="0" err="1" smtClean="0"/>
              <a:t>incomes</a:t>
            </a:r>
            <a:r>
              <a:rPr lang="de-DE" dirty="0" smtClean="0"/>
              <a:t> </a:t>
            </a:r>
            <a:endParaRPr lang="de-DE" dirty="0"/>
          </a:p>
          <a:p>
            <a:pPr lvl="1"/>
            <a:r>
              <a:rPr lang="de-DE" dirty="0" err="1" smtClean="0"/>
              <a:t>disadvantage</a:t>
            </a:r>
            <a:r>
              <a:rPr lang="de-DE" dirty="0"/>
              <a:t>:</a:t>
            </a:r>
            <a:r>
              <a:rPr lang="de-DE" dirty="0" smtClean="0"/>
              <a:t> </a:t>
            </a:r>
            <a:r>
              <a:rPr lang="de-DE" dirty="0"/>
              <a:t>not </a:t>
            </a:r>
            <a:r>
              <a:rPr lang="de-DE" dirty="0" err="1"/>
              <a:t>useful</a:t>
            </a:r>
            <a:r>
              <a:rPr lang="de-DE" dirty="0"/>
              <a:t> </a:t>
            </a:r>
            <a:r>
              <a:rPr lang="de-DE" dirty="0" err="1"/>
              <a:t>for</a:t>
            </a:r>
            <a:r>
              <a:rPr lang="de-DE" dirty="0"/>
              <a:t> </a:t>
            </a:r>
            <a:r>
              <a:rPr lang="de-DE" dirty="0" err="1"/>
              <a:t>comparing</a:t>
            </a:r>
            <a:r>
              <a:rPr lang="de-DE" dirty="0"/>
              <a:t> </a:t>
            </a:r>
            <a:r>
              <a:rPr lang="de-DE" dirty="0" err="1"/>
              <a:t>across</a:t>
            </a:r>
            <a:r>
              <a:rPr lang="de-DE" dirty="0"/>
              <a:t> </a:t>
            </a:r>
            <a:r>
              <a:rPr lang="de-DE" dirty="0" smtClean="0"/>
              <a:t>countries</a:t>
            </a:r>
          </a:p>
          <a:p>
            <a:pPr lvl="1"/>
            <a:r>
              <a:rPr lang="de-DE" dirty="0" err="1" smtClean="0"/>
              <a:t>advantage</a:t>
            </a:r>
            <a:r>
              <a:rPr lang="de-DE" dirty="0" smtClean="0"/>
              <a:t>: </a:t>
            </a:r>
            <a:r>
              <a:rPr lang="de-DE" dirty="0" err="1" smtClean="0"/>
              <a:t>allows</a:t>
            </a:r>
            <a:r>
              <a:rPr lang="de-DE" dirty="0" smtClean="0"/>
              <a:t> </a:t>
            </a:r>
            <a:r>
              <a:rPr lang="de-DE" dirty="0"/>
              <a:t>a </a:t>
            </a:r>
            <a:r>
              <a:rPr lang="de-DE" dirty="0" err="1"/>
              <a:t>country</a:t>
            </a:r>
            <a:r>
              <a:rPr lang="de-DE" dirty="0"/>
              <a:t> </a:t>
            </a:r>
            <a:r>
              <a:rPr lang="de-DE" dirty="0" err="1"/>
              <a:t>to</a:t>
            </a:r>
            <a:r>
              <a:rPr lang="de-DE" dirty="0"/>
              <a:t> </a:t>
            </a:r>
            <a:r>
              <a:rPr lang="de-DE" dirty="0" err="1"/>
              <a:t>define</a:t>
            </a:r>
            <a:r>
              <a:rPr lang="de-DE" dirty="0"/>
              <a:t> </a:t>
            </a:r>
            <a:r>
              <a:rPr lang="de-DE" dirty="0" err="1"/>
              <a:t>poverty</a:t>
            </a:r>
            <a:r>
              <a:rPr lang="de-DE" dirty="0"/>
              <a:t> </a:t>
            </a:r>
            <a:r>
              <a:rPr lang="de-DE" dirty="0" err="1"/>
              <a:t>according</a:t>
            </a:r>
            <a:r>
              <a:rPr lang="de-DE" dirty="0"/>
              <a:t> </a:t>
            </a:r>
            <a:r>
              <a:rPr lang="de-DE" dirty="0" err="1"/>
              <a:t>to</a:t>
            </a:r>
            <a:r>
              <a:rPr lang="de-DE" dirty="0"/>
              <a:t> </a:t>
            </a:r>
            <a:r>
              <a:rPr lang="de-DE" dirty="0" err="1"/>
              <a:t>its</a:t>
            </a:r>
            <a:r>
              <a:rPr lang="de-DE" dirty="0"/>
              <a:t> </a:t>
            </a:r>
            <a:r>
              <a:rPr lang="de-DE" dirty="0" err="1"/>
              <a:t>own</a:t>
            </a:r>
            <a:r>
              <a:rPr lang="de-DE" dirty="0"/>
              <a:t> </a:t>
            </a:r>
            <a:r>
              <a:rPr lang="de-DE" dirty="0" err="1"/>
              <a:t>standard</a:t>
            </a:r>
            <a:r>
              <a:rPr lang="de-DE" dirty="0"/>
              <a:t> </a:t>
            </a:r>
            <a:r>
              <a:rPr lang="de-DE" dirty="0" err="1"/>
              <a:t>of</a:t>
            </a:r>
            <a:r>
              <a:rPr lang="de-DE" dirty="0"/>
              <a:t> </a:t>
            </a:r>
            <a:r>
              <a:rPr lang="de-DE" dirty="0" err="1" smtClean="0"/>
              <a:t>living</a:t>
            </a:r>
            <a:endParaRPr lang="de-DE" dirty="0"/>
          </a:p>
          <a:p>
            <a:pPr lvl="1"/>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35</a:t>
            </a:fld>
            <a:endParaRPr lang="de-DE"/>
          </a:p>
        </p:txBody>
      </p:sp>
    </p:spTree>
    <p:extLst>
      <p:ext uri="{BB962C8B-B14F-4D97-AF65-F5344CB8AC3E}">
        <p14:creationId xmlns:p14="http://schemas.microsoft.com/office/powerpoint/2010/main" val="3871697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ea typeface="Calibri"/>
                <a:cs typeface="Times New Roman"/>
              </a:rPr>
              <a:t>Table 18.3 Growth </a:t>
            </a:r>
            <a:r>
              <a:rPr lang="en-US" dirty="0" smtClean="0">
                <a:ea typeface="Calibri"/>
                <a:cs typeface="Times New Roman"/>
              </a:rPr>
              <a:t>rates </a:t>
            </a:r>
            <a:r>
              <a:rPr lang="en-US" dirty="0">
                <a:ea typeface="Calibri"/>
                <a:cs typeface="Times New Roman"/>
              </a:rPr>
              <a:t>and </a:t>
            </a:r>
            <a:r>
              <a:rPr lang="en-US" dirty="0" smtClean="0">
                <a:ea typeface="Calibri"/>
                <a:cs typeface="Times New Roman"/>
              </a:rPr>
              <a:t>changes </a:t>
            </a:r>
            <a:r>
              <a:rPr lang="en-US" dirty="0">
                <a:ea typeface="Calibri"/>
                <a:cs typeface="Times New Roman"/>
              </a:rPr>
              <a:t>in </a:t>
            </a:r>
            <a:r>
              <a:rPr lang="en-US" dirty="0" smtClean="0">
                <a:ea typeface="Calibri"/>
                <a:cs typeface="Times New Roman"/>
              </a:rPr>
              <a:t>poverty </a:t>
            </a:r>
            <a:r>
              <a:rPr lang="en-US" dirty="0">
                <a:ea typeface="Calibri"/>
                <a:cs typeface="Times New Roman"/>
              </a:rPr>
              <a:t>r</a:t>
            </a:r>
            <a:r>
              <a:rPr lang="en-US" dirty="0" smtClean="0">
                <a:ea typeface="Calibri"/>
                <a:cs typeface="Times New Roman"/>
              </a:rPr>
              <a:t>ates</a:t>
            </a:r>
            <a:r>
              <a:rPr lang="en-US" dirty="0">
                <a:ea typeface="Calibri"/>
                <a:cs typeface="Times New Roman"/>
              </a:rPr>
              <a:t>, </a:t>
            </a:r>
            <a:r>
              <a:rPr lang="en-US" dirty="0" smtClean="0">
                <a:ea typeface="Calibri"/>
                <a:cs typeface="Times New Roman"/>
              </a:rPr>
              <a:t>selected countries</a:t>
            </a:r>
            <a:r>
              <a:rPr lang="de-DE" dirty="0">
                <a:ea typeface="Calibri"/>
                <a:cs typeface="Times New Roman"/>
              </a:rPr>
              <a:t/>
            </a:r>
            <a:br>
              <a:rPr lang="de-DE" dirty="0">
                <a:ea typeface="Calibri"/>
                <a:cs typeface="Times New Roman"/>
              </a:rPr>
            </a:br>
            <a:endParaRPr lang="en-US" dirty="0"/>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1070706493"/>
              </p:ext>
            </p:extLst>
          </p:nvPr>
        </p:nvGraphicFramePr>
        <p:xfrm>
          <a:off x="457200" y="1341438"/>
          <a:ext cx="8362950" cy="4902200"/>
        </p:xfrm>
        <a:graphic>
          <a:graphicData uri="http://schemas.openxmlformats.org/drawingml/2006/table">
            <a:tbl>
              <a:tblPr firstRow="1" bandRow="1">
                <a:tableStyleId>{5FD0F851-EC5A-4D38-B0AD-8093EC10F338}</a:tableStyleId>
              </a:tblPr>
              <a:tblGrid>
                <a:gridCol w="1672590"/>
                <a:gridCol w="1672590"/>
                <a:gridCol w="1672590"/>
                <a:gridCol w="1277522"/>
                <a:gridCol w="395068"/>
                <a:gridCol w="1276978"/>
                <a:gridCol w="395612"/>
              </a:tblGrid>
              <a:tr h="370840">
                <a:tc>
                  <a:txBody>
                    <a:bodyPr/>
                    <a:lstStyle/>
                    <a:p>
                      <a:pPr>
                        <a:lnSpc>
                          <a:spcPct val="100000"/>
                        </a:lnSpc>
                        <a:spcAft>
                          <a:spcPts val="1000"/>
                        </a:spcAft>
                      </a:pPr>
                      <a:r>
                        <a:rPr lang="en-US" sz="1800" dirty="0">
                          <a:effectLst/>
                        </a:rPr>
                        <a:t> </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dirty="0">
                          <a:effectLst/>
                        </a:rPr>
                        <a:t>Period</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dirty="0">
                          <a:effectLst/>
                        </a:rPr>
                        <a:t>Annual growth rate in per capita GDP, %</a:t>
                      </a:r>
                      <a:endParaRPr lang="de-DE" sz="1800" dirty="0">
                        <a:effectLst/>
                        <a:latin typeface="Calibri"/>
                        <a:ea typeface="Calibri"/>
                        <a:cs typeface="Times New Roman"/>
                      </a:endParaRPr>
                    </a:p>
                  </a:txBody>
                  <a:tcPr marL="68580" marR="68580" marT="0" marB="0"/>
                </a:tc>
                <a:tc gridSpan="2">
                  <a:txBody>
                    <a:bodyPr/>
                    <a:lstStyle/>
                    <a:p>
                      <a:pPr algn="ctr">
                        <a:lnSpc>
                          <a:spcPct val="100000"/>
                        </a:lnSpc>
                        <a:spcAft>
                          <a:spcPts val="1000"/>
                        </a:spcAft>
                      </a:pPr>
                      <a:r>
                        <a:rPr lang="en-US" sz="1800" dirty="0">
                          <a:effectLst/>
                        </a:rPr>
                        <a:t>Poverty rate at beginning of period, %</a:t>
                      </a:r>
                      <a:endParaRPr lang="de-DE" sz="1800" dirty="0">
                        <a:effectLst/>
                        <a:latin typeface="Calibri"/>
                        <a:ea typeface="Calibri"/>
                        <a:cs typeface="Times New Roman"/>
                      </a:endParaRPr>
                    </a:p>
                  </a:txBody>
                  <a:tcPr marL="68580" marR="68580" marT="0" marB="0"/>
                </a:tc>
                <a:tc hMerge="1">
                  <a:txBody>
                    <a:bodyPr/>
                    <a:lstStyle/>
                    <a:p>
                      <a:endParaRPr lang="en-US"/>
                    </a:p>
                  </a:txBody>
                  <a:tcPr/>
                </a:tc>
                <a:tc gridSpan="2">
                  <a:txBody>
                    <a:bodyPr/>
                    <a:lstStyle/>
                    <a:p>
                      <a:pPr algn="ctr">
                        <a:lnSpc>
                          <a:spcPct val="100000"/>
                        </a:lnSpc>
                        <a:spcAft>
                          <a:spcPts val="1000"/>
                        </a:spcAft>
                      </a:pPr>
                      <a:r>
                        <a:rPr lang="en-US" sz="1800" dirty="0">
                          <a:effectLst/>
                        </a:rPr>
                        <a:t>Poverty rate at end of period, %</a:t>
                      </a:r>
                      <a:endParaRPr lang="de-DE" sz="1800" dirty="0">
                        <a:effectLst/>
                        <a:latin typeface="Calibri"/>
                        <a:ea typeface="Calibri"/>
                        <a:cs typeface="Times New Roman"/>
                      </a:endParaRPr>
                    </a:p>
                  </a:txBody>
                  <a:tcPr marL="68580" marR="68580" marT="0" marB="0"/>
                </a:tc>
                <a:tc hMerge="1">
                  <a:txBody>
                    <a:bodyPr/>
                    <a:lstStyle/>
                    <a:p>
                      <a:endParaRPr lang="en-US"/>
                    </a:p>
                  </a:txBody>
                  <a:tcPr/>
                </a:tc>
              </a:tr>
              <a:tr h="370840">
                <a:tc>
                  <a:txBody>
                    <a:bodyPr/>
                    <a:lstStyle/>
                    <a:p>
                      <a:pPr>
                        <a:lnSpc>
                          <a:spcPct val="100000"/>
                        </a:lnSpc>
                        <a:spcAft>
                          <a:spcPts val="1000"/>
                        </a:spcAft>
                      </a:pPr>
                      <a:r>
                        <a:rPr lang="en-US" sz="1800">
                          <a:effectLst/>
                        </a:rPr>
                        <a:t>Bangladesh</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1983 - 2010</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2.6</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22.4</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11.2</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a:effectLst/>
                        </a:rPr>
                        <a:t>Brazil</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1981 - 2013</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1.1</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9.8</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2.8</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a:effectLst/>
                        </a:rPr>
                        <a:t>China</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1981 - 2010</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8.9</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43.2</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2.7</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a:effectLst/>
                        </a:rPr>
                        <a:t>Ethiopia</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1982 - 2010</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1.1</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24.3*</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9.0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a:effectLst/>
                        </a:rPr>
                        <a:t>India</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1983 - 2011</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4.3</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16.1</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4.3</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a:effectLst/>
                        </a:rPr>
                        <a:t>Indonesia</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1984 - 2010</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3.5</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27.9</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2.9</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a:effectLst/>
                        </a:rPr>
                        <a:t>Mexico</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1984 - 2012</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0.8</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9.7</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a:effectLst/>
                        </a:rPr>
                        <a:t>0.7</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a:effectLst/>
                        </a:rPr>
                        <a:t>Nigeria</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1985 - 2009</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1.7</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17.4</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21.8</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a:effectLst/>
                        </a:rPr>
                        <a:t>Philippines</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1985 - 2012</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1.3</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9.3</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2.7</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a:effectLst/>
                        </a:rPr>
                        <a:t>South Africa</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1992 - 2011</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1.0</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11.0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4.9</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r>
              <a:tr h="370840">
                <a:tc>
                  <a:txBody>
                    <a:bodyPr/>
                    <a:lstStyle/>
                    <a:p>
                      <a:pPr>
                        <a:lnSpc>
                          <a:spcPct val="100000"/>
                        </a:lnSpc>
                        <a:spcAft>
                          <a:spcPts val="1000"/>
                        </a:spcAft>
                      </a:pPr>
                      <a:r>
                        <a:rPr lang="en-US" sz="1800">
                          <a:effectLst/>
                        </a:rPr>
                        <a:t>Thailand</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1981 - 2012</a:t>
                      </a:r>
                      <a:endParaRPr lang="de-DE" sz="1800">
                        <a:effectLst/>
                        <a:latin typeface="Calibri"/>
                        <a:ea typeface="Calibri"/>
                        <a:cs typeface="Times New Roman"/>
                      </a:endParaRPr>
                    </a:p>
                  </a:txBody>
                  <a:tcPr marL="68580" marR="68580" marT="0" marB="0"/>
                </a:tc>
                <a:tc>
                  <a:txBody>
                    <a:bodyPr/>
                    <a:lstStyle/>
                    <a:p>
                      <a:pPr algn="ctr">
                        <a:lnSpc>
                          <a:spcPct val="100000"/>
                        </a:lnSpc>
                        <a:spcAft>
                          <a:spcPts val="1000"/>
                        </a:spcAft>
                      </a:pPr>
                      <a:r>
                        <a:rPr lang="en-US" sz="1800">
                          <a:effectLst/>
                        </a:rPr>
                        <a:t>4.3</a:t>
                      </a:r>
                      <a:endParaRPr lang="de-DE" sz="180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5.0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c>
                  <a:txBody>
                    <a:bodyPr/>
                    <a:lstStyle/>
                    <a:p>
                      <a:pPr algn="r">
                        <a:lnSpc>
                          <a:spcPct val="100000"/>
                        </a:lnSpc>
                        <a:spcAft>
                          <a:spcPts val="1000"/>
                        </a:spcAft>
                      </a:pPr>
                      <a:r>
                        <a:rPr lang="en-US" sz="1800" dirty="0">
                          <a:effectLst/>
                        </a:rPr>
                        <a:t>0.0</a:t>
                      </a:r>
                      <a:endParaRPr lang="de-DE" sz="1800" dirty="0">
                        <a:effectLst/>
                        <a:latin typeface="Calibri"/>
                        <a:ea typeface="Calibri"/>
                        <a:cs typeface="Times New Roman"/>
                      </a:endParaRPr>
                    </a:p>
                  </a:txBody>
                  <a:tcPr marL="68580" marR="68580" marT="0" marB="0"/>
                </a:tc>
                <a:tc>
                  <a:txBody>
                    <a:bodyPr/>
                    <a:lstStyle/>
                    <a:p>
                      <a:pPr algn="ctr">
                        <a:lnSpc>
                          <a:spcPct val="100000"/>
                        </a:lnSpc>
                        <a:spcAft>
                          <a:spcPts val="1000"/>
                        </a:spcAft>
                      </a:pPr>
                      <a:endParaRPr lang="de-DE" sz="1800" dirty="0">
                        <a:effectLst/>
                        <a:latin typeface="Calibri"/>
                        <a:ea typeface="Calibri"/>
                        <a:cs typeface="Times New Roman"/>
                      </a:endParaRPr>
                    </a:p>
                  </a:txBody>
                  <a:tcPr marL="68580" marR="68580" marT="0" marB="0"/>
                </a:tc>
              </a:tr>
            </a:tbl>
          </a:graphicData>
        </a:graphic>
      </p:graphicFrame>
      <p:sp>
        <p:nvSpPr>
          <p:cNvPr id="4" name="Fußzeilenplatzhalter 3"/>
          <p:cNvSpPr>
            <a:spLocks noGrp="1"/>
          </p:cNvSpPr>
          <p:nvPr>
            <p:ph type="ftr" sz="quarter" idx="11"/>
          </p:nvPr>
        </p:nvSpPr>
        <p:spPr/>
        <p:txBody>
          <a:bodyPr/>
          <a:lstStyle/>
          <a:p>
            <a:r>
              <a:rPr lang="de-DE" dirty="0" smtClean="0"/>
              <a:t>Chapter 18</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36</a:t>
            </a:fld>
            <a:endParaRPr lang="de-DE" dirty="0"/>
          </a:p>
        </p:txBody>
      </p:sp>
      <p:sp>
        <p:nvSpPr>
          <p:cNvPr id="7" name="Textfeld 6"/>
          <p:cNvSpPr txBox="1"/>
          <p:nvPr/>
        </p:nvSpPr>
        <p:spPr>
          <a:xfrm>
            <a:off x="0" y="6267608"/>
            <a:ext cx="3757763" cy="800219"/>
          </a:xfrm>
          <a:prstGeom prst="rect">
            <a:avLst/>
          </a:prstGeom>
          <a:noFill/>
        </p:spPr>
        <p:txBody>
          <a:bodyPr wrap="square" rtlCol="0">
            <a:spAutoFit/>
          </a:bodyPr>
          <a:lstStyle/>
          <a:p>
            <a:pPr marL="261938" indent="-33338"/>
            <a:r>
              <a:rPr lang="en-US" sz="1400" i="1" dirty="0">
                <a:ea typeface="Calibri"/>
                <a:cs typeface="Times New Roman"/>
              </a:rPr>
              <a:t>Source: </a:t>
            </a:r>
            <a:r>
              <a:rPr lang="en-US" sz="1400" dirty="0">
                <a:ea typeface="Calibri"/>
                <a:cs typeface="Times New Roman"/>
              </a:rPr>
              <a:t>World Bank, World Development Indicators Database, 2013</a:t>
            </a:r>
            <a:r>
              <a:rPr lang="en-US" sz="1400" dirty="0" smtClean="0">
                <a:ea typeface="Calibri"/>
                <a:cs typeface="Times New Roman"/>
              </a:rPr>
              <a:t>.</a:t>
            </a:r>
            <a:endParaRPr lang="de-DE" sz="1400" dirty="0" smtClean="0">
              <a:ea typeface="Calibri"/>
              <a:cs typeface="Times New Roman"/>
            </a:endParaRPr>
          </a:p>
          <a:p>
            <a:endParaRPr lang="en-US" dirty="0"/>
          </a:p>
        </p:txBody>
      </p:sp>
      <p:sp>
        <p:nvSpPr>
          <p:cNvPr id="3" name="Textfeld 2"/>
          <p:cNvSpPr txBox="1"/>
          <p:nvPr/>
        </p:nvSpPr>
        <p:spPr>
          <a:xfrm>
            <a:off x="4667701" y="6298541"/>
            <a:ext cx="3770998" cy="738664"/>
          </a:xfrm>
          <a:prstGeom prst="rect">
            <a:avLst/>
          </a:prstGeom>
          <a:noFill/>
        </p:spPr>
        <p:txBody>
          <a:bodyPr wrap="square" rtlCol="0">
            <a:spAutoFit/>
          </a:bodyPr>
          <a:lstStyle/>
          <a:p>
            <a:r>
              <a:rPr lang="en-US" sz="1400" i="1" dirty="0">
                <a:ea typeface="Calibri"/>
                <a:cs typeface="Times New Roman"/>
              </a:rPr>
              <a:t>Note: </a:t>
            </a:r>
            <a:r>
              <a:rPr lang="en-US" sz="1400" dirty="0">
                <a:ea typeface="Calibri"/>
                <a:cs typeface="Times New Roman"/>
              </a:rPr>
              <a:t>The poverty rate is based on a poverty line of $1.90 per day.</a:t>
            </a:r>
            <a:endParaRPr lang="de-DE" sz="1400" dirty="0">
              <a:ea typeface="Calibri"/>
              <a:cs typeface="Times New Roman"/>
            </a:endParaRPr>
          </a:p>
          <a:p>
            <a:endParaRPr lang="en-US" sz="1400" dirty="0"/>
          </a:p>
        </p:txBody>
      </p:sp>
    </p:spTree>
    <p:extLst>
      <p:ext uri="{BB962C8B-B14F-4D97-AF65-F5344CB8AC3E}">
        <p14:creationId xmlns:p14="http://schemas.microsoft.com/office/powerpoint/2010/main" val="409211610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Multidimensional </a:t>
            </a:r>
            <a:r>
              <a:rPr lang="en-US" dirty="0"/>
              <a:t>P</a:t>
            </a:r>
            <a:r>
              <a:rPr lang="en-US" dirty="0" smtClean="0"/>
              <a:t>overty </a:t>
            </a:r>
            <a:r>
              <a:rPr lang="en-US" dirty="0"/>
              <a:t>I</a:t>
            </a:r>
            <a:r>
              <a:rPr lang="en-US" dirty="0" smtClean="0"/>
              <a:t>ndex</a:t>
            </a:r>
            <a:endParaRPr lang="en-US" dirty="0"/>
          </a:p>
        </p:txBody>
      </p:sp>
      <p:sp>
        <p:nvSpPr>
          <p:cNvPr id="3" name="Inhaltsplatzhalter 2"/>
          <p:cNvSpPr>
            <a:spLocks noGrp="1"/>
          </p:cNvSpPr>
          <p:nvPr>
            <p:ph idx="1"/>
          </p:nvPr>
        </p:nvSpPr>
        <p:spPr/>
        <p:txBody>
          <a:bodyPr>
            <a:normAutofit/>
          </a:bodyPr>
          <a:lstStyle/>
          <a:p>
            <a:r>
              <a:rPr lang="en-US" dirty="0" smtClean="0"/>
              <a:t>based on </a:t>
            </a:r>
            <a:r>
              <a:rPr lang="en-US" dirty="0" err="1" smtClean="0"/>
              <a:t>Amartya</a:t>
            </a:r>
            <a:r>
              <a:rPr lang="en-US" dirty="0" smtClean="0"/>
              <a:t> </a:t>
            </a:r>
            <a:r>
              <a:rPr lang="en-US" dirty="0" err="1" smtClean="0"/>
              <a:t>Sen’s</a:t>
            </a:r>
            <a:r>
              <a:rPr lang="en-US" dirty="0" smtClean="0"/>
              <a:t> capability approach:</a:t>
            </a:r>
          </a:p>
          <a:p>
            <a:pPr lvl="1"/>
            <a:r>
              <a:rPr lang="en-US" dirty="0" smtClean="0"/>
              <a:t>capabilities: the opportunities that people have to pursue important aspects of well-being, such as being healthy and having access to education</a:t>
            </a:r>
          </a:p>
          <a:p>
            <a:r>
              <a:rPr lang="en-US" dirty="0" smtClean="0"/>
              <a:t>the Multidimensional </a:t>
            </a:r>
            <a:r>
              <a:rPr lang="en-US" dirty="0"/>
              <a:t>P</a:t>
            </a:r>
            <a:r>
              <a:rPr lang="en-US" dirty="0" smtClean="0"/>
              <a:t>overty </a:t>
            </a:r>
            <a:r>
              <a:rPr lang="en-US" dirty="0"/>
              <a:t>I</a:t>
            </a:r>
            <a:r>
              <a:rPr lang="en-US" dirty="0" smtClean="0"/>
              <a:t>ndex considers several elements that are critical for a decent life:</a:t>
            </a:r>
          </a:p>
          <a:p>
            <a:pPr lvl="1"/>
            <a:r>
              <a:rPr lang="en-US" dirty="0" smtClean="0"/>
              <a:t>physical living standards, education, and health</a:t>
            </a:r>
          </a:p>
          <a:p>
            <a:pPr>
              <a:buFont typeface="Wingdings" charset="2"/>
              <a:buChar char="Ø"/>
            </a:pPr>
            <a:r>
              <a:rPr lang="en-US" dirty="0" smtClean="0"/>
              <a:t>in some countries, there are large discrepancies between MPI poor and income poor</a:t>
            </a:r>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37</a:t>
            </a:fld>
            <a:endParaRPr lang="de-DE"/>
          </a:p>
        </p:txBody>
      </p:sp>
    </p:spTree>
    <p:extLst>
      <p:ext uri="{BB962C8B-B14F-4D97-AF65-F5344CB8AC3E}">
        <p14:creationId xmlns:p14="http://schemas.microsoft.com/office/powerpoint/2010/main" val="4220809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Human development and the </a:t>
            </a:r>
            <a:br>
              <a:rPr lang="en-US" dirty="0" smtClean="0"/>
            </a:br>
            <a:r>
              <a:rPr lang="en-US" dirty="0" smtClean="0"/>
              <a:t>Millennium </a:t>
            </a:r>
            <a:r>
              <a:rPr lang="en-US" dirty="0"/>
              <a:t>D</a:t>
            </a:r>
            <a:r>
              <a:rPr lang="en-US" dirty="0" smtClean="0"/>
              <a:t>evelopment Goals</a:t>
            </a:r>
            <a:endParaRPr lang="en-US" dirty="0"/>
          </a:p>
        </p:txBody>
      </p:sp>
      <p:sp>
        <p:nvSpPr>
          <p:cNvPr id="3" name="Inhaltsplatzhalter 2"/>
          <p:cNvSpPr>
            <a:spLocks noGrp="1"/>
          </p:cNvSpPr>
          <p:nvPr>
            <p:ph idx="1"/>
          </p:nvPr>
        </p:nvSpPr>
        <p:spPr/>
        <p:txBody>
          <a:bodyPr>
            <a:normAutofit lnSpcReduction="10000"/>
          </a:bodyPr>
          <a:lstStyle/>
          <a:p>
            <a:r>
              <a:rPr lang="en-US" dirty="0" smtClean="0"/>
              <a:t>human development: an approach to development that stresses the provision of basic needs such as food, shelter, and health care</a:t>
            </a:r>
          </a:p>
          <a:p>
            <a:r>
              <a:rPr lang="en-US" dirty="0" smtClean="0"/>
              <a:t>Millennium Development Goals: a set of goals declared by the United Nations in 2000 (deadline 2015 for achievement)</a:t>
            </a:r>
          </a:p>
          <a:p>
            <a:pPr lvl="1"/>
            <a:r>
              <a:rPr lang="en-US" dirty="0" smtClean="0"/>
              <a:t>eradication of extreme poverty</a:t>
            </a:r>
          </a:p>
          <a:p>
            <a:pPr lvl="1"/>
            <a:r>
              <a:rPr lang="en-US" dirty="0" smtClean="0"/>
              <a:t>promotion of education, gender equity and health</a:t>
            </a:r>
          </a:p>
          <a:p>
            <a:pPr lvl="1"/>
            <a:r>
              <a:rPr lang="en-US" dirty="0" smtClean="0"/>
              <a:t>environmental sustainability</a:t>
            </a:r>
          </a:p>
          <a:p>
            <a:pPr lvl="1"/>
            <a:r>
              <a:rPr lang="en-US" dirty="0" smtClean="0"/>
              <a:t>partnership between rich and poor countries</a:t>
            </a:r>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38</a:t>
            </a:fld>
            <a:endParaRPr lang="de-DE"/>
          </a:p>
        </p:txBody>
      </p:sp>
    </p:spTree>
    <p:extLst>
      <p:ext uri="{BB962C8B-B14F-4D97-AF65-F5344CB8AC3E}">
        <p14:creationId xmlns:p14="http://schemas.microsoft.com/office/powerpoint/2010/main" val="3215405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Were the </a:t>
            </a:r>
            <a:r>
              <a:rPr lang="en-US" dirty="0" smtClean="0"/>
              <a:t>Millennium Development Goals </a:t>
            </a:r>
            <a:r>
              <a:rPr lang="en-US" dirty="0"/>
              <a:t>a success?</a:t>
            </a:r>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39</a:t>
            </a:fld>
            <a:endParaRPr lang="de-DE"/>
          </a:p>
        </p:txBody>
      </p:sp>
      <p:sp>
        <p:nvSpPr>
          <p:cNvPr id="6" name="Rechteck 5"/>
          <p:cNvSpPr/>
          <p:nvPr/>
        </p:nvSpPr>
        <p:spPr>
          <a:xfrm>
            <a:off x="4739756" y="1691022"/>
            <a:ext cx="3705391" cy="4492324"/>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7" name="Rechteck 6"/>
          <p:cNvSpPr/>
          <p:nvPr/>
        </p:nvSpPr>
        <p:spPr>
          <a:xfrm>
            <a:off x="641570" y="1691022"/>
            <a:ext cx="3692296" cy="4492324"/>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8" name="Rechteck 7"/>
          <p:cNvSpPr/>
          <p:nvPr/>
        </p:nvSpPr>
        <p:spPr>
          <a:xfrm>
            <a:off x="4870689" y="1479626"/>
            <a:ext cx="3692297" cy="4582911"/>
          </a:xfrm>
          <a:prstGeom prst="rect">
            <a:avLst/>
          </a:prstGeom>
          <a:solidFill>
            <a:srgbClr val="FFFFFF"/>
          </a:solidFill>
          <a:ln w="571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261938" lvl="1" indent="-261938">
              <a:buFont typeface="Wingdings" charset="2"/>
              <a:buChar char="ü"/>
            </a:pPr>
            <a:r>
              <a:rPr lang="en-US" sz="2400" dirty="0">
                <a:solidFill>
                  <a:srgbClr val="000000"/>
                </a:solidFill>
              </a:rPr>
              <a:t>progress very uneven</a:t>
            </a:r>
          </a:p>
          <a:p>
            <a:pPr marL="261938" lvl="1" indent="-261938">
              <a:buFont typeface="Wingdings" charset="2"/>
              <a:buChar char="ü"/>
            </a:pPr>
            <a:r>
              <a:rPr lang="en-US" sz="2400" dirty="0">
                <a:solidFill>
                  <a:srgbClr val="000000"/>
                </a:solidFill>
              </a:rPr>
              <a:t>much misery and poverty </a:t>
            </a:r>
            <a:r>
              <a:rPr lang="en-US" sz="2400" dirty="0" smtClean="0">
                <a:solidFill>
                  <a:srgbClr val="000000"/>
                </a:solidFill>
              </a:rPr>
              <a:t>remained</a:t>
            </a:r>
          </a:p>
          <a:p>
            <a:pPr marL="285750" indent="-285750">
              <a:buFont typeface="Wingdings" charset="2"/>
              <a:buChar char="ü"/>
            </a:pPr>
            <a:r>
              <a:rPr lang="en-US" sz="2400" dirty="0" smtClean="0">
                <a:solidFill>
                  <a:srgbClr val="000000"/>
                </a:solidFill>
              </a:rPr>
              <a:t>countries </a:t>
            </a:r>
            <a:r>
              <a:rPr lang="en-US" sz="2400" dirty="0">
                <a:solidFill>
                  <a:srgbClr val="000000"/>
                </a:solidFill>
              </a:rPr>
              <a:t>did not open up markets to the products of poorer countries</a:t>
            </a:r>
          </a:p>
          <a:p>
            <a:pPr marL="261938" indent="-261938">
              <a:buFont typeface="Wingdings" charset="2"/>
              <a:buChar char="ü"/>
            </a:pPr>
            <a:r>
              <a:rPr lang="en-US" sz="2400" dirty="0">
                <a:solidFill>
                  <a:srgbClr val="000000"/>
                </a:solidFill>
              </a:rPr>
              <a:t>inadequate funding</a:t>
            </a:r>
          </a:p>
          <a:p>
            <a:pPr marL="261938" indent="-261938">
              <a:buFont typeface="Wingdings" charset="2"/>
              <a:buChar char="ü"/>
            </a:pPr>
            <a:r>
              <a:rPr lang="en-US" sz="2400" dirty="0">
                <a:solidFill>
                  <a:srgbClr val="000000"/>
                </a:solidFill>
              </a:rPr>
              <a:t>degree of incompatibility between goals and macroeconomic strategies</a:t>
            </a:r>
          </a:p>
        </p:txBody>
      </p:sp>
      <p:sp>
        <p:nvSpPr>
          <p:cNvPr id="9" name="Rechteck 8"/>
          <p:cNvSpPr/>
          <p:nvPr/>
        </p:nvSpPr>
        <p:spPr>
          <a:xfrm>
            <a:off x="457200" y="1492720"/>
            <a:ext cx="3707997" cy="4582911"/>
          </a:xfrm>
          <a:prstGeom prst="rect">
            <a:avLst/>
          </a:prstGeom>
          <a:solidFill>
            <a:srgbClr val="FFFFFF"/>
          </a:solidFill>
          <a:ln w="5715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342900" indent="-342900">
              <a:buFont typeface="Wingdings" charset="2"/>
              <a:buChar char="ü"/>
            </a:pPr>
            <a:r>
              <a:rPr lang="en-US" sz="2400" dirty="0">
                <a:solidFill>
                  <a:schemeClr val="tx1"/>
                </a:solidFill>
              </a:rPr>
              <a:t>between 2000 and 2015, many dimensions of human development improved more rapidly</a:t>
            </a:r>
          </a:p>
          <a:p>
            <a:pPr marL="342900" indent="-342900">
              <a:buFont typeface="Wingdings" charset="2"/>
              <a:buChar char="ü"/>
            </a:pPr>
            <a:r>
              <a:rPr lang="en-US" sz="2400" dirty="0">
                <a:solidFill>
                  <a:schemeClr val="tx1"/>
                </a:solidFill>
              </a:rPr>
              <a:t>by 2015, global poverty rate decreased from 47% to 14%</a:t>
            </a:r>
          </a:p>
        </p:txBody>
      </p:sp>
    </p:spTree>
    <p:extLst>
      <p:ext uri="{BB962C8B-B14F-4D97-AF65-F5344CB8AC3E}">
        <p14:creationId xmlns:p14="http://schemas.microsoft.com/office/powerpoint/2010/main" val="956244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Sustainable </a:t>
            </a:r>
            <a:r>
              <a:rPr lang="en-US" dirty="0"/>
              <a:t>D</a:t>
            </a:r>
            <a:r>
              <a:rPr lang="en-US" dirty="0" smtClean="0"/>
              <a:t>evelopment Goals</a:t>
            </a:r>
            <a:endParaRPr lang="en-US" dirty="0"/>
          </a:p>
        </p:txBody>
      </p:sp>
      <p:sp>
        <p:nvSpPr>
          <p:cNvPr id="3" name="Inhaltsplatzhalter 2"/>
          <p:cNvSpPr>
            <a:spLocks noGrp="1"/>
          </p:cNvSpPr>
          <p:nvPr>
            <p:ph idx="1"/>
          </p:nvPr>
        </p:nvSpPr>
        <p:spPr/>
        <p:txBody>
          <a:bodyPr/>
          <a:lstStyle/>
          <a:p>
            <a:r>
              <a:rPr lang="en-US" dirty="0" smtClean="0"/>
              <a:t>a set of goals set forth by the United Nations in 2015, building on and expanding the Millennium Development Goals, </a:t>
            </a:r>
          </a:p>
          <a:p>
            <a:r>
              <a:rPr lang="en-US" dirty="0" smtClean="0"/>
              <a:t>including goals such as </a:t>
            </a:r>
          </a:p>
          <a:p>
            <a:pPr lvl="1"/>
            <a:r>
              <a:rPr lang="en-US" dirty="0" smtClean="0"/>
              <a:t>battling inequality worldwide</a:t>
            </a:r>
          </a:p>
          <a:p>
            <a:pPr lvl="1"/>
            <a:r>
              <a:rPr lang="en-US" dirty="0" smtClean="0"/>
              <a:t>promoting inclusive growth </a:t>
            </a:r>
            <a:endParaRPr lang="en-US" dirty="0"/>
          </a:p>
          <a:p>
            <a:pPr lvl="1"/>
            <a:r>
              <a:rPr lang="en-US" dirty="0" smtClean="0"/>
              <a:t>limiting climate change</a:t>
            </a:r>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40</a:t>
            </a:fld>
            <a:endParaRPr lang="de-DE"/>
          </a:p>
        </p:txBody>
      </p:sp>
    </p:spTree>
    <p:extLst>
      <p:ext uri="{BB962C8B-B14F-4D97-AF65-F5344CB8AC3E}">
        <p14:creationId xmlns:p14="http://schemas.microsoft.com/office/powerpoint/2010/main" val="1785400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a:t>Inequality</a:t>
            </a:r>
            <a:br>
              <a:rPr lang="en-US" dirty="0"/>
            </a:b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09808469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Kuznets Curve</a:t>
            </a:r>
            <a:endParaRPr lang="en-US" dirty="0"/>
          </a:p>
        </p:txBody>
      </p:sp>
      <p:sp>
        <p:nvSpPr>
          <p:cNvPr id="3" name="Inhaltsplatzhalter 2"/>
          <p:cNvSpPr>
            <a:spLocks noGrp="1"/>
          </p:cNvSpPr>
          <p:nvPr>
            <p:ph idx="1"/>
          </p:nvPr>
        </p:nvSpPr>
        <p:spPr/>
        <p:txBody>
          <a:bodyPr>
            <a:normAutofit fontScale="92500"/>
          </a:bodyPr>
          <a:lstStyle/>
          <a:p>
            <a:r>
              <a:rPr lang="en-US" dirty="0" smtClean="0"/>
              <a:t>inverted-U relationship between economic growth and inequality</a:t>
            </a:r>
          </a:p>
          <a:p>
            <a:r>
              <a:rPr lang="en-US" dirty="0" smtClean="0"/>
              <a:t>initial stage of economic growth:</a:t>
            </a:r>
          </a:p>
          <a:p>
            <a:pPr lvl="1"/>
            <a:r>
              <a:rPr lang="en-US" b="1" dirty="0" smtClean="0"/>
              <a:t>inequality increases</a:t>
            </a:r>
            <a:r>
              <a:rPr lang="en-US" dirty="0" smtClean="0"/>
              <a:t> as investment opportunities create a wealthy class</a:t>
            </a:r>
          </a:p>
          <a:p>
            <a:pPr lvl="1"/>
            <a:r>
              <a:rPr lang="en-US" dirty="0" smtClean="0"/>
              <a:t>influx of rural laborers into cities keeps wages down</a:t>
            </a:r>
          </a:p>
          <a:p>
            <a:r>
              <a:rPr lang="en-US" dirty="0" smtClean="0"/>
              <a:t>further industrialization:</a:t>
            </a:r>
          </a:p>
          <a:p>
            <a:pPr lvl="1"/>
            <a:r>
              <a:rPr lang="en-US" dirty="0" smtClean="0"/>
              <a:t>democratization, increases in education and safety-net policies</a:t>
            </a:r>
          </a:p>
          <a:p>
            <a:pPr lvl="1"/>
            <a:r>
              <a:rPr lang="en-US" b="1" dirty="0" smtClean="0"/>
              <a:t>inequality declines</a:t>
            </a:r>
          </a:p>
          <a:p>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42</a:t>
            </a:fld>
            <a:endParaRPr lang="de-DE"/>
          </a:p>
        </p:txBody>
      </p:sp>
    </p:spTree>
    <p:extLst>
      <p:ext uri="{BB962C8B-B14F-4D97-AF65-F5344CB8AC3E}">
        <p14:creationId xmlns:p14="http://schemas.microsoft.com/office/powerpoint/2010/main" val="2731147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a:t>Figure 18.6. The </a:t>
            </a:r>
            <a:r>
              <a:rPr lang="en-US" dirty="0" smtClean="0"/>
              <a:t>unequal distribution </a:t>
            </a:r>
            <a:r>
              <a:rPr lang="en-US" dirty="0"/>
              <a:t>of the </a:t>
            </a:r>
            <a:r>
              <a:rPr lang="en-US" dirty="0" smtClean="0"/>
              <a:t>world’s </a:t>
            </a:r>
            <a:r>
              <a:rPr lang="en-US" dirty="0"/>
              <a:t>i</a:t>
            </a:r>
            <a:r>
              <a:rPr lang="en-US" dirty="0" smtClean="0"/>
              <a:t>ncome</a:t>
            </a:r>
            <a:r>
              <a:rPr lang="en-US" dirty="0"/>
              <a:t>, 2007</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43</a:t>
            </a:fld>
            <a:endParaRPr lang="de-DE"/>
          </a:p>
        </p:txBody>
      </p:sp>
      <p:grpSp>
        <p:nvGrpSpPr>
          <p:cNvPr id="17" name="Gruppierung 16"/>
          <p:cNvGrpSpPr>
            <a:grpSpLocks/>
          </p:cNvGrpSpPr>
          <p:nvPr/>
        </p:nvGrpSpPr>
        <p:grpSpPr>
          <a:xfrm>
            <a:off x="467047" y="1398448"/>
            <a:ext cx="8353425" cy="4715996"/>
            <a:chOff x="561975" y="114300"/>
            <a:chExt cx="8353425" cy="6629400"/>
          </a:xfrm>
        </p:grpSpPr>
        <p:pic>
          <p:nvPicPr>
            <p:cNvPr id="7" name="Picture 43" descr="17.6.bmp"/>
            <p:cNvPicPr>
              <a:picLocks noChangeAspect="1"/>
            </p:cNvPicPr>
            <p:nvPr/>
          </p:nvPicPr>
          <p:blipFill>
            <a:blip r:embed="rId2" cstate="print"/>
            <a:stretch>
              <a:fillRect/>
            </a:stretch>
          </p:blipFill>
          <p:spPr>
            <a:xfrm>
              <a:off x="561975" y="114300"/>
              <a:ext cx="8353425" cy="6629400"/>
            </a:xfrm>
            <a:prstGeom prst="rect">
              <a:avLst/>
            </a:prstGeom>
          </p:spPr>
        </p:pic>
        <p:sp>
          <p:nvSpPr>
            <p:cNvPr id="8" name="TextBox 6"/>
            <p:cNvSpPr txBox="1">
              <a:spLocks noChangeArrowheads="1"/>
            </p:cNvSpPr>
            <p:nvPr/>
          </p:nvSpPr>
          <p:spPr bwMode="auto">
            <a:xfrm>
              <a:off x="1219200" y="685800"/>
              <a:ext cx="1865313" cy="646113"/>
            </a:xfrm>
            <a:prstGeom prst="rect">
              <a:avLst/>
            </a:prstGeom>
            <a:noFill/>
            <a:ln w="9525">
              <a:noFill/>
              <a:miter lim="800000"/>
              <a:headEnd/>
              <a:tailEnd/>
            </a:ln>
          </p:spPr>
          <p:txBody>
            <a:bodyPr wrap="none">
              <a:spAutoFit/>
            </a:bodyPr>
            <a:lstStyle/>
            <a:p>
              <a:r>
                <a:rPr lang="en-US" dirty="0"/>
                <a:t>Top 20%: 82.8%</a:t>
              </a:r>
            </a:p>
            <a:p>
              <a:r>
                <a:rPr lang="en-US" dirty="0"/>
                <a:t>of world income</a:t>
              </a:r>
            </a:p>
          </p:txBody>
        </p:sp>
        <p:sp>
          <p:nvSpPr>
            <p:cNvPr id="9" name="TextBox 17"/>
            <p:cNvSpPr txBox="1">
              <a:spLocks noChangeArrowheads="1"/>
            </p:cNvSpPr>
            <p:nvPr/>
          </p:nvSpPr>
          <p:spPr bwMode="auto">
            <a:xfrm>
              <a:off x="1219200" y="1828800"/>
              <a:ext cx="1839913" cy="646113"/>
            </a:xfrm>
            <a:prstGeom prst="rect">
              <a:avLst/>
            </a:prstGeom>
            <a:noFill/>
            <a:ln w="9525">
              <a:noFill/>
              <a:miter lim="800000"/>
              <a:headEnd/>
              <a:tailEnd/>
            </a:ln>
          </p:spPr>
          <p:txBody>
            <a:bodyPr wrap="none">
              <a:spAutoFit/>
            </a:bodyPr>
            <a:lstStyle/>
            <a:p>
              <a:r>
                <a:rPr lang="en-US" dirty="0"/>
                <a:t>Next 20%: 9.9%</a:t>
              </a:r>
            </a:p>
            <a:p>
              <a:r>
                <a:rPr lang="en-US" dirty="0"/>
                <a:t>of world income</a:t>
              </a:r>
            </a:p>
          </p:txBody>
        </p:sp>
        <p:sp>
          <p:nvSpPr>
            <p:cNvPr id="10" name="TextBox 18"/>
            <p:cNvSpPr txBox="1">
              <a:spLocks noChangeArrowheads="1"/>
            </p:cNvSpPr>
            <p:nvPr/>
          </p:nvSpPr>
          <p:spPr bwMode="auto">
            <a:xfrm>
              <a:off x="1219200" y="3124200"/>
              <a:ext cx="1890713" cy="646113"/>
            </a:xfrm>
            <a:prstGeom prst="rect">
              <a:avLst/>
            </a:prstGeom>
            <a:noFill/>
            <a:ln w="9525">
              <a:noFill/>
              <a:miter lim="800000"/>
              <a:headEnd/>
              <a:tailEnd/>
            </a:ln>
          </p:spPr>
          <p:txBody>
            <a:bodyPr wrap="none">
              <a:spAutoFit/>
            </a:bodyPr>
            <a:lstStyle/>
            <a:p>
              <a:r>
                <a:rPr lang="en-US" dirty="0"/>
                <a:t>Third 20%: 4.2%</a:t>
              </a:r>
            </a:p>
            <a:p>
              <a:r>
                <a:rPr lang="en-US" dirty="0"/>
                <a:t>of world income</a:t>
              </a:r>
            </a:p>
          </p:txBody>
        </p:sp>
        <p:sp>
          <p:nvSpPr>
            <p:cNvPr id="11" name="TextBox 19"/>
            <p:cNvSpPr txBox="1">
              <a:spLocks noChangeArrowheads="1"/>
            </p:cNvSpPr>
            <p:nvPr/>
          </p:nvSpPr>
          <p:spPr bwMode="auto">
            <a:xfrm>
              <a:off x="1219200" y="4419600"/>
              <a:ext cx="2032000" cy="646113"/>
            </a:xfrm>
            <a:prstGeom prst="rect">
              <a:avLst/>
            </a:prstGeom>
            <a:noFill/>
            <a:ln w="9525">
              <a:noFill/>
              <a:miter lim="800000"/>
              <a:headEnd/>
              <a:tailEnd/>
            </a:ln>
          </p:spPr>
          <p:txBody>
            <a:bodyPr wrap="none">
              <a:spAutoFit/>
            </a:bodyPr>
            <a:lstStyle/>
            <a:p>
              <a:r>
                <a:rPr lang="en-US" dirty="0"/>
                <a:t>Fourth 20%: 2.1%</a:t>
              </a:r>
            </a:p>
            <a:p>
              <a:r>
                <a:rPr lang="en-US" dirty="0"/>
                <a:t>of world income</a:t>
              </a:r>
            </a:p>
          </p:txBody>
        </p:sp>
        <p:sp>
          <p:nvSpPr>
            <p:cNvPr id="12" name="TextBox 20"/>
            <p:cNvSpPr txBox="1">
              <a:spLocks noChangeArrowheads="1"/>
            </p:cNvSpPr>
            <p:nvPr/>
          </p:nvSpPr>
          <p:spPr bwMode="auto">
            <a:xfrm>
              <a:off x="1219200" y="5715000"/>
              <a:ext cx="2160588" cy="646113"/>
            </a:xfrm>
            <a:prstGeom prst="rect">
              <a:avLst/>
            </a:prstGeom>
            <a:noFill/>
            <a:ln w="9525">
              <a:noFill/>
              <a:miter lim="800000"/>
              <a:headEnd/>
              <a:tailEnd/>
            </a:ln>
          </p:spPr>
          <p:txBody>
            <a:bodyPr wrap="none">
              <a:spAutoFit/>
            </a:bodyPr>
            <a:lstStyle/>
            <a:p>
              <a:r>
                <a:rPr lang="en-US" dirty="0"/>
                <a:t>Poorest 20%: 1.0%</a:t>
              </a:r>
            </a:p>
            <a:p>
              <a:r>
                <a:rPr lang="en-US" dirty="0"/>
                <a:t>of world income</a:t>
              </a:r>
            </a:p>
          </p:txBody>
        </p:sp>
        <p:cxnSp>
          <p:nvCxnSpPr>
            <p:cNvPr id="13" name="Straight Connector 47"/>
            <p:cNvCxnSpPr/>
            <p:nvPr/>
          </p:nvCxnSpPr>
          <p:spPr>
            <a:xfrm>
              <a:off x="762000" y="1600200"/>
              <a:ext cx="7696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48"/>
            <p:cNvCxnSpPr/>
            <p:nvPr/>
          </p:nvCxnSpPr>
          <p:spPr>
            <a:xfrm>
              <a:off x="762000" y="2819400"/>
              <a:ext cx="7696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49"/>
            <p:cNvCxnSpPr/>
            <p:nvPr/>
          </p:nvCxnSpPr>
          <p:spPr>
            <a:xfrm>
              <a:off x="762000" y="4038600"/>
              <a:ext cx="7696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50"/>
            <p:cNvCxnSpPr/>
            <p:nvPr/>
          </p:nvCxnSpPr>
          <p:spPr>
            <a:xfrm>
              <a:off x="762000" y="5410200"/>
              <a:ext cx="7696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 name="Rechteck 17"/>
          <p:cNvSpPr/>
          <p:nvPr/>
        </p:nvSpPr>
        <p:spPr>
          <a:xfrm>
            <a:off x="457200" y="6197785"/>
            <a:ext cx="8205355" cy="523220"/>
          </a:xfrm>
          <a:prstGeom prst="rect">
            <a:avLst/>
          </a:prstGeom>
        </p:spPr>
        <p:txBody>
          <a:bodyPr wrap="square">
            <a:spAutoFit/>
          </a:bodyPr>
          <a:lstStyle/>
          <a:p>
            <a:r>
              <a:rPr lang="en-US" sz="1400" i="1" dirty="0"/>
              <a:t>Source: </a:t>
            </a:r>
            <a:r>
              <a:rPr lang="en-US" sz="1400" dirty="0"/>
              <a:t>I. Ortiz and M. Cummings, “Global Inequality: Beyond the Bottom Billion,” UNICEF Social and Economic Policy Working Paper, April 2011.</a:t>
            </a:r>
            <a:endParaRPr lang="de-DE" sz="1400" dirty="0"/>
          </a:p>
        </p:txBody>
      </p:sp>
    </p:spTree>
    <p:extLst>
      <p:ext uri="{BB962C8B-B14F-4D97-AF65-F5344CB8AC3E}">
        <p14:creationId xmlns:p14="http://schemas.microsoft.com/office/powerpoint/2010/main" val="21107271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Policies that promote GDP growth and a reduction in the degree of income inequality</a:t>
            </a:r>
            <a:endParaRPr lang="en-US" dirty="0"/>
          </a:p>
        </p:txBody>
      </p:sp>
      <p:sp>
        <p:nvSpPr>
          <p:cNvPr id="3" name="Inhaltsplatzhalter 2"/>
          <p:cNvSpPr>
            <a:spLocks noGrp="1"/>
          </p:cNvSpPr>
          <p:nvPr>
            <p:ph idx="1"/>
          </p:nvPr>
        </p:nvSpPr>
        <p:spPr/>
        <p:txBody>
          <a:bodyPr/>
          <a:lstStyle/>
          <a:p>
            <a:pPr marL="514350" indent="-514350">
              <a:buFont typeface="+mj-lt"/>
              <a:buAutoNum type="arabicPeriod"/>
            </a:pPr>
            <a:r>
              <a:rPr lang="en-US" dirty="0" smtClean="0"/>
              <a:t>promote education</a:t>
            </a:r>
          </a:p>
          <a:p>
            <a:pPr marL="514350" indent="-514350">
              <a:buFont typeface="+mj-lt"/>
              <a:buAutoNum type="arabicPeriod"/>
            </a:pPr>
            <a:r>
              <a:rPr lang="en-US" dirty="0" smtClean="0"/>
              <a:t>well-designed labor market policies and institutions</a:t>
            </a:r>
          </a:p>
          <a:p>
            <a:pPr marL="514350" indent="-514350">
              <a:buFont typeface="+mj-lt"/>
              <a:buAutoNum type="arabicPeriod"/>
            </a:pPr>
            <a:r>
              <a:rPr lang="en-US" dirty="0" smtClean="0"/>
              <a:t>immigration and discrimination policies</a:t>
            </a:r>
          </a:p>
          <a:p>
            <a:pPr marL="514350" indent="-514350">
              <a:buFont typeface="+mj-lt"/>
              <a:buAutoNum type="arabicPeriod"/>
            </a:pPr>
            <a:r>
              <a:rPr lang="en-US" dirty="0" smtClean="0"/>
              <a:t>tax policies</a:t>
            </a:r>
          </a:p>
          <a:p>
            <a:pPr lvl="1"/>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44</a:t>
            </a:fld>
            <a:endParaRPr lang="de-DE"/>
          </a:p>
        </p:txBody>
      </p:sp>
    </p:spTree>
    <p:extLst>
      <p:ext uri="{BB962C8B-B14F-4D97-AF65-F5344CB8AC3E}">
        <p14:creationId xmlns:p14="http://schemas.microsoft.com/office/powerpoint/2010/main" val="382765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Recent studies of inequality</a:t>
            </a:r>
            <a:endParaRPr lang="en-US" dirty="0"/>
          </a:p>
        </p:txBody>
      </p:sp>
      <p:sp>
        <p:nvSpPr>
          <p:cNvPr id="3" name="Inhaltsplatzhalter 2"/>
          <p:cNvSpPr>
            <a:spLocks noGrp="1"/>
          </p:cNvSpPr>
          <p:nvPr>
            <p:ph idx="1"/>
          </p:nvPr>
        </p:nvSpPr>
        <p:spPr/>
        <p:txBody>
          <a:bodyPr/>
          <a:lstStyle/>
          <a:p>
            <a:r>
              <a:rPr lang="en-US" dirty="0" smtClean="0"/>
              <a:t>countries that are more unequal in terms of income perform more poorly on many well-being indicators</a:t>
            </a:r>
          </a:p>
          <a:p>
            <a:r>
              <a:rPr lang="en-US" dirty="0" smtClean="0"/>
              <a:t>at very low levels of income per head, increases in per-capita income are associated with steep increases in life expectancy</a:t>
            </a:r>
          </a:p>
          <a:p>
            <a:r>
              <a:rPr lang="en-US" dirty="0" smtClean="0"/>
              <a:t>after a middle-income is reached, increases in income are associated with much more modest increases in life expectancy</a:t>
            </a:r>
          </a:p>
          <a:p>
            <a:r>
              <a:rPr lang="en-US" dirty="0" smtClean="0"/>
              <a:t>at high incomes the relationship flattens out</a:t>
            </a:r>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45</a:t>
            </a:fld>
            <a:endParaRPr lang="de-DE"/>
          </a:p>
        </p:txBody>
      </p:sp>
    </p:spTree>
    <p:extLst>
      <p:ext uri="{BB962C8B-B14F-4D97-AF65-F5344CB8AC3E}">
        <p14:creationId xmlns:p14="http://schemas.microsoft.com/office/powerpoint/2010/main" val="3488331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a:t>Figure 18.7 The </a:t>
            </a:r>
            <a:r>
              <a:rPr lang="en-US" dirty="0" smtClean="0"/>
              <a:t>relation between life expectancy </a:t>
            </a:r>
            <a:r>
              <a:rPr lang="en-US" dirty="0"/>
              <a:t>and </a:t>
            </a:r>
            <a:r>
              <a:rPr lang="en-US" dirty="0" smtClean="0"/>
              <a:t>income</a:t>
            </a:r>
            <a:r>
              <a:rPr lang="en-US" dirty="0"/>
              <a:t>, with </a:t>
            </a:r>
            <a:r>
              <a:rPr lang="en-US" dirty="0" smtClean="0"/>
              <a:t>area proportional </a:t>
            </a:r>
            <a:r>
              <a:rPr lang="en-US" dirty="0"/>
              <a:t>to </a:t>
            </a:r>
            <a:r>
              <a:rPr lang="en-US" dirty="0" smtClean="0"/>
              <a:t>population</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46</a:t>
            </a:fld>
            <a:endParaRPr lang="de-DE"/>
          </a:p>
        </p:txBody>
      </p:sp>
      <p:graphicFrame>
        <p:nvGraphicFramePr>
          <p:cNvPr id="6" name="Chart 1"/>
          <p:cNvGraphicFramePr>
            <a:graphicFrameLocks noGrp="1"/>
          </p:cNvGraphicFramePr>
          <p:nvPr>
            <p:ph idx="1"/>
            <p:extLst>
              <p:ext uri="{D42A27DB-BD31-4B8C-83A1-F6EECF244321}">
                <p14:modId xmlns:p14="http://schemas.microsoft.com/office/powerpoint/2010/main" val="1824049249"/>
              </p:ext>
            </p:extLst>
          </p:nvPr>
        </p:nvGraphicFramePr>
        <p:xfrm>
          <a:off x="457200" y="1341438"/>
          <a:ext cx="8362950" cy="4886325"/>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feld 6"/>
          <p:cNvSpPr txBox="1"/>
          <p:nvPr/>
        </p:nvSpPr>
        <p:spPr>
          <a:xfrm>
            <a:off x="0" y="6227763"/>
            <a:ext cx="3836323" cy="738664"/>
          </a:xfrm>
          <a:prstGeom prst="rect">
            <a:avLst/>
          </a:prstGeom>
          <a:noFill/>
        </p:spPr>
        <p:txBody>
          <a:bodyPr wrap="square" rtlCol="0">
            <a:spAutoFit/>
          </a:bodyPr>
          <a:lstStyle/>
          <a:p>
            <a:r>
              <a:rPr lang="en-US" sz="1400" i="1" dirty="0"/>
              <a:t>Source: </a:t>
            </a:r>
            <a:r>
              <a:rPr lang="en-US" sz="1400" dirty="0"/>
              <a:t>World Bank, World Development Indicators Database, 2013.</a:t>
            </a:r>
            <a:endParaRPr lang="de-DE" sz="1400" dirty="0"/>
          </a:p>
          <a:p>
            <a:endParaRPr lang="en-US" sz="1400" dirty="0"/>
          </a:p>
        </p:txBody>
      </p:sp>
    </p:spTree>
    <p:extLst>
      <p:ext uri="{BB962C8B-B14F-4D97-AF65-F5344CB8AC3E}">
        <p14:creationId xmlns:p14="http://schemas.microsoft.com/office/powerpoint/2010/main" val="40922833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Economic development and human development</a:t>
            </a:r>
            <a:endParaRPr lang="en-US" dirty="0"/>
          </a:p>
        </p:txBody>
      </p:sp>
      <p:sp>
        <p:nvSpPr>
          <p:cNvPr id="3" name="Inhaltsplatzhalter 2"/>
          <p:cNvSpPr>
            <a:spLocks noGrp="1"/>
          </p:cNvSpPr>
          <p:nvPr>
            <p:ph idx="1"/>
          </p:nvPr>
        </p:nvSpPr>
        <p:spPr/>
        <p:txBody>
          <a:bodyPr/>
          <a:lstStyle/>
          <a:p>
            <a:r>
              <a:rPr lang="en-US" dirty="0" smtClean="0"/>
              <a:t>benefits of economic growth have been unevenly distributed</a:t>
            </a:r>
          </a:p>
          <a:p>
            <a:r>
              <a:rPr lang="en-US" dirty="0" smtClean="0"/>
              <a:t>much of the world’s population has been left out in terms of living standards and well-being</a:t>
            </a:r>
          </a:p>
          <a:p>
            <a:r>
              <a:rPr lang="en-US" dirty="0" smtClean="0"/>
              <a:t>policies to achieve GDP growth should be balanced with promotion of human development goals</a:t>
            </a:r>
          </a:p>
          <a:p>
            <a:r>
              <a:rPr lang="en-US" dirty="0" smtClean="0"/>
              <a:t>indefinite GDP growth will be in the long term ecologically unsustainable</a:t>
            </a:r>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47</a:t>
            </a:fld>
            <a:endParaRPr lang="de-DE"/>
          </a:p>
        </p:txBody>
      </p:sp>
    </p:spTree>
    <p:extLst>
      <p:ext uri="{BB962C8B-B14F-4D97-AF65-F5344CB8AC3E}">
        <p14:creationId xmlns:p14="http://schemas.microsoft.com/office/powerpoint/2010/main" val="3375287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to take home (I)</a:t>
            </a:r>
            <a:endParaRPr lang="en-US" dirty="0"/>
          </a:p>
        </p:txBody>
      </p:sp>
      <p:sp>
        <p:nvSpPr>
          <p:cNvPr id="3" name="Inhaltsplatzhalter 2"/>
          <p:cNvSpPr>
            <a:spLocks noGrp="1"/>
          </p:cNvSpPr>
          <p:nvPr>
            <p:ph idx="1"/>
          </p:nvPr>
        </p:nvSpPr>
        <p:spPr/>
        <p:txBody>
          <a:bodyPr>
            <a:normAutofit lnSpcReduction="10000"/>
          </a:bodyPr>
          <a:lstStyle/>
          <a:p>
            <a:pPr lvl="0"/>
            <a:r>
              <a:rPr lang="en-US" dirty="0" smtClean="0"/>
              <a:t>for </a:t>
            </a:r>
            <a:r>
              <a:rPr lang="en-US" dirty="0"/>
              <a:t>purposes of evaluating how economic growth is related to economic development, it is often helpful to focus on the growth rate of GDP </a:t>
            </a:r>
            <a:r>
              <a:rPr lang="en-US" i="1" dirty="0"/>
              <a:t>per capita</a:t>
            </a:r>
            <a:r>
              <a:rPr lang="en-US" dirty="0"/>
              <a:t>, that is, output </a:t>
            </a:r>
            <a:r>
              <a:rPr lang="en-US" i="1" dirty="0"/>
              <a:t>per person.</a:t>
            </a:r>
            <a:r>
              <a:rPr lang="en-US" dirty="0"/>
              <a:t> </a:t>
            </a:r>
            <a:endParaRPr lang="de-DE" dirty="0"/>
          </a:p>
          <a:p>
            <a:r>
              <a:rPr lang="en-US" dirty="0" smtClean="0"/>
              <a:t>economic </a:t>
            </a:r>
            <a:r>
              <a:rPr lang="en-US" dirty="0"/>
              <a:t>historian W.W. </a:t>
            </a:r>
            <a:r>
              <a:rPr lang="en-US" dirty="0" err="1"/>
              <a:t>Rostow</a:t>
            </a:r>
            <a:r>
              <a:rPr lang="en-US" dirty="0"/>
              <a:t> advanced the thesis that progress from “underdevelopment” to development invariably followed five steps</a:t>
            </a:r>
            <a:r>
              <a:rPr lang="de-DE" dirty="0"/>
              <a:t> </a:t>
            </a:r>
            <a:endParaRPr lang="de-DE" dirty="0" smtClean="0"/>
          </a:p>
          <a:p>
            <a:pPr lvl="0"/>
            <a:r>
              <a:rPr lang="en-US" dirty="0" smtClean="0"/>
              <a:t>the </a:t>
            </a:r>
            <a:r>
              <a:rPr lang="en-US" dirty="0"/>
              <a:t>main principles of the Washington Consensus were: fiscal discipline, market liberalization and privatization, trade liberalization and openness to foreign investment.</a:t>
            </a:r>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48</a:t>
            </a:fld>
            <a:endParaRPr lang="de-DE"/>
          </a:p>
        </p:txBody>
      </p:sp>
    </p:spTree>
    <p:extLst>
      <p:ext uri="{BB962C8B-B14F-4D97-AF65-F5344CB8AC3E}">
        <p14:creationId xmlns:p14="http://schemas.microsoft.com/office/powerpoint/2010/main" val="1396848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to take home (II)</a:t>
            </a:r>
            <a:endParaRPr lang="en-US" dirty="0"/>
          </a:p>
        </p:txBody>
      </p:sp>
      <p:sp>
        <p:nvSpPr>
          <p:cNvPr id="3" name="Inhaltsplatzhalter 2"/>
          <p:cNvSpPr>
            <a:spLocks noGrp="1"/>
          </p:cNvSpPr>
          <p:nvPr>
            <p:ph idx="1"/>
          </p:nvPr>
        </p:nvSpPr>
        <p:spPr/>
        <p:txBody>
          <a:bodyPr>
            <a:normAutofit fontScale="92500" lnSpcReduction="10000"/>
          </a:bodyPr>
          <a:lstStyle/>
          <a:p>
            <a:pPr lvl="0"/>
            <a:r>
              <a:rPr lang="en-US" dirty="0" smtClean="0"/>
              <a:t>although </a:t>
            </a:r>
            <a:r>
              <a:rPr lang="en-US" dirty="0"/>
              <a:t>industrialized countries have generally benefited from openness to trade, they have also typically used protectionism—tariffs and quotas to limit trade—to foster the development of important domestic </a:t>
            </a:r>
            <a:r>
              <a:rPr lang="en-US" dirty="0" smtClean="0"/>
              <a:t>industries</a:t>
            </a:r>
          </a:p>
          <a:p>
            <a:r>
              <a:rPr lang="en-US" dirty="0"/>
              <a:t>poverty can be defined as the percentage of the population below what is known as the poverty line</a:t>
            </a:r>
            <a:endParaRPr lang="de-DE" dirty="0"/>
          </a:p>
          <a:p>
            <a:r>
              <a:rPr lang="en-US" dirty="0" smtClean="0"/>
              <a:t>it </a:t>
            </a:r>
            <a:r>
              <a:rPr lang="en-US" dirty="0"/>
              <a:t>is impossible to make all-encompassing statements about why many developing countries have failed to achieve sustained growth</a:t>
            </a:r>
          </a:p>
          <a:p>
            <a:r>
              <a:rPr lang="en-US" dirty="0" smtClean="0"/>
              <a:t>one </a:t>
            </a:r>
            <a:r>
              <a:rPr lang="en-US" dirty="0"/>
              <a:t>factor that appears to be essential in almost every case for promoting growth and development is human </a:t>
            </a:r>
            <a:r>
              <a:rPr lang="en-US" dirty="0" smtClean="0"/>
              <a:t>capital</a:t>
            </a:r>
            <a:endParaRPr lang="de-DE" dirty="0"/>
          </a:p>
        </p:txBody>
      </p:sp>
      <p:sp>
        <p:nvSpPr>
          <p:cNvPr id="4" name="Fußzeilenplatzhalter 3"/>
          <p:cNvSpPr>
            <a:spLocks noGrp="1"/>
          </p:cNvSpPr>
          <p:nvPr>
            <p:ph type="ftr" sz="quarter" idx="11"/>
          </p:nvPr>
        </p:nvSpPr>
        <p:spPr/>
        <p:txBody>
          <a:bodyPr/>
          <a:lstStyle/>
          <a:p>
            <a:r>
              <a:rPr lang="de-DE" smtClean="0"/>
              <a:t>Chapter 18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49</a:t>
            </a:fld>
            <a:endParaRPr lang="de-DE"/>
          </a:p>
        </p:txBody>
      </p:sp>
    </p:spTree>
    <p:extLst>
      <p:ext uri="{BB962C8B-B14F-4D97-AF65-F5344CB8AC3E}">
        <p14:creationId xmlns:p14="http://schemas.microsoft.com/office/powerpoint/2010/main" val="3388811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Macroeconomics in Context Buchvorl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oreas">
      <a:majorFont>
        <a:latin typeface="Calibri"/>
        <a:ea typeface=""/>
        <a:cs typeface=""/>
        <a:font script="Jpan" typeface="ＭＳ ゴシック"/>
        <a:font script="Hans" typeface="宋体"/>
        <a:font script="Hant" typeface="新細明體"/>
      </a:majorFont>
      <a:minorFont>
        <a:latin typeface="Calibri"/>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effectLst/>
      </a:spPr>
      <a:bodyPr rtlCol="0" anchor="ctr"/>
      <a:lstStyle>
        <a:defPPr algn="ctr">
          <a:defRPr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Macroeconomics in Context Buchvorlage.thmx</Template>
  <TotalTime>0</TotalTime>
  <Words>2908</Words>
  <Application>Microsoft Office PowerPoint</Application>
  <PresentationFormat>Bildschirmpräsentation (4:3)</PresentationFormat>
  <Paragraphs>519</Paragraphs>
  <Slides>49</Slides>
  <Notes>0</Notes>
  <HiddenSlides>0</HiddenSlides>
  <MMClips>0</MMClips>
  <ScaleCrop>false</ScaleCrop>
  <HeadingPairs>
    <vt:vector size="8" baseType="variant">
      <vt:variant>
        <vt:lpstr>Verwendete Schriftarten</vt:lpstr>
      </vt:variant>
      <vt:variant>
        <vt:i4>5</vt:i4>
      </vt:variant>
      <vt:variant>
        <vt:lpstr>Design</vt:lpstr>
      </vt:variant>
      <vt:variant>
        <vt:i4>1</vt:i4>
      </vt:variant>
      <vt:variant>
        <vt:lpstr>Eingebettete OLE-Server</vt:lpstr>
      </vt:variant>
      <vt:variant>
        <vt:i4>1</vt:i4>
      </vt:variant>
      <vt:variant>
        <vt:lpstr>Folientitel</vt:lpstr>
      </vt:variant>
      <vt:variant>
        <vt:i4>49</vt:i4>
      </vt:variant>
    </vt:vector>
  </HeadingPairs>
  <TitlesOfParts>
    <vt:vector size="56" baseType="lpstr">
      <vt:lpstr>Arial</vt:lpstr>
      <vt:lpstr>Calibri</vt:lpstr>
      <vt:lpstr>Courier</vt:lpstr>
      <vt:lpstr>Times New Roman</vt:lpstr>
      <vt:lpstr>Wingdings</vt:lpstr>
      <vt:lpstr>Macroeconomics in Context Buchvorlage</vt:lpstr>
      <vt:lpstr>Dokument</vt:lpstr>
      <vt:lpstr>How Economies Grow and Develop</vt:lpstr>
      <vt:lpstr>Chapter outline</vt:lpstr>
      <vt:lpstr>Learning goals</vt:lpstr>
      <vt:lpstr>Development and Economic Growth</vt:lpstr>
      <vt:lpstr>Standard economic growth theory</vt:lpstr>
      <vt:lpstr>Figure 18.1 Economic growth in the AS/AD Model</vt:lpstr>
      <vt:lpstr>What causes economic output to increase?  </vt:lpstr>
      <vt:lpstr>Production function</vt:lpstr>
      <vt:lpstr>The industrial revolution</vt:lpstr>
      <vt:lpstr>The 1950s: Rostow: from underdevelopment to development</vt:lpstr>
      <vt:lpstr>The 1980s: Development through structural reforms</vt:lpstr>
      <vt:lpstr>Table 18.1 Per capita annual real GDP growth in selected Latin American countries, 1980–2015 (%) </vt:lpstr>
      <vt:lpstr>Country Growth Experiences </vt:lpstr>
      <vt:lpstr>Figure 18.2 World economic growth, 1971–2015 </vt:lpstr>
      <vt:lpstr>Table 18.2 Income, growth, and population comparisons, selected countries and country groups </vt:lpstr>
      <vt:lpstr>Table 18.2 Income, growth, and population comparisons, selected countries and country groups </vt:lpstr>
      <vt:lpstr>What accounts for the striking differences in economic growth across countries?  </vt:lpstr>
      <vt:lpstr>Successful economic growth from taking advantage of trade opportunities</vt:lpstr>
      <vt:lpstr>The virtuous cycle of the Asian tigers</vt:lpstr>
      <vt:lpstr>Are developing countries catching up?</vt:lpstr>
      <vt:lpstr>Figure 18.3 GDP per capita in 2015 (in current PPP $ per person) </vt:lpstr>
      <vt:lpstr>Figures 18.4a Per capita GDP expressed as a percentage of per-capita GDP in the USA </vt:lpstr>
      <vt:lpstr>Figure 18.4b Per capita GDP expressed as a percentage of per-capita GDP in the USA </vt:lpstr>
      <vt:lpstr>Figure 18.5 Growth and income relationship with area proportional to population </vt:lpstr>
      <vt:lpstr>What accounts for the striking differences in economic fortunes across countries?  </vt:lpstr>
      <vt:lpstr>Natural resources</vt:lpstr>
      <vt:lpstr>Savings and investment</vt:lpstr>
      <vt:lpstr>Allocation of investment</vt:lpstr>
      <vt:lpstr>Foreign sources of financial capital</vt:lpstr>
      <vt:lpstr>Domestic demand versus export orientation </vt:lpstr>
      <vt:lpstr>Financial, legal and regulatory institutions</vt:lpstr>
      <vt:lpstr>Capitalism</vt:lpstr>
      <vt:lpstr>Socialism</vt:lpstr>
      <vt:lpstr>Understanding Poverty </vt:lpstr>
      <vt:lpstr>How to define poverty</vt:lpstr>
      <vt:lpstr>Table 18.3 Growth rates and changes in poverty rates, selected countries </vt:lpstr>
      <vt:lpstr>The Multidimensional Poverty Index</vt:lpstr>
      <vt:lpstr>Human development and the  Millennium Development Goals</vt:lpstr>
      <vt:lpstr>Were the Millennium Development Goals a success?</vt:lpstr>
      <vt:lpstr>The Sustainable Development Goals</vt:lpstr>
      <vt:lpstr>Inequality </vt:lpstr>
      <vt:lpstr>The Kuznets Curve</vt:lpstr>
      <vt:lpstr>Figure 18.6. The unequal distribution of the world’s income, 2007 </vt:lpstr>
      <vt:lpstr>Policies that promote GDP growth and a reduction in the degree of income inequality</vt:lpstr>
      <vt:lpstr>Recent studies of inequality</vt:lpstr>
      <vt:lpstr>Figure 18.7 The relation between life expectancy and income, with area proportional to population </vt:lpstr>
      <vt:lpstr>Economic development and human development</vt:lpstr>
      <vt:lpstr>What to take home (I)</vt:lpstr>
      <vt:lpstr>What to take home (II)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Petra</dc:creator>
  <cp:lastModifiedBy>Sebastian Dullien</cp:lastModifiedBy>
  <cp:revision>133</cp:revision>
  <dcterms:created xsi:type="dcterms:W3CDTF">2017-06-09T14:49:53Z</dcterms:created>
  <dcterms:modified xsi:type="dcterms:W3CDTF">2017-08-20T18:51:01Z</dcterms:modified>
</cp:coreProperties>
</file>