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0"/>
  </p:notesMasterIdLst>
  <p:handoutMasterIdLst>
    <p:handoutMasterId r:id="rId51"/>
  </p:handoutMasterIdLst>
  <p:sldIdLst>
    <p:sldId id="323" r:id="rId2"/>
    <p:sldId id="257" r:id="rId3"/>
    <p:sldId id="316" r:id="rId4"/>
    <p:sldId id="261" r:id="rId5"/>
    <p:sldId id="281" r:id="rId6"/>
    <p:sldId id="262" r:id="rId7"/>
    <p:sldId id="282" r:id="rId8"/>
    <p:sldId id="283" r:id="rId9"/>
    <p:sldId id="284" r:id="rId10"/>
    <p:sldId id="285" r:id="rId11"/>
    <p:sldId id="286" r:id="rId12"/>
    <p:sldId id="264" r:id="rId13"/>
    <p:sldId id="287" r:id="rId14"/>
    <p:sldId id="315" r:id="rId15"/>
    <p:sldId id="288" r:id="rId16"/>
    <p:sldId id="289" r:id="rId17"/>
    <p:sldId id="290" r:id="rId18"/>
    <p:sldId id="265" r:id="rId19"/>
    <p:sldId id="291" r:id="rId20"/>
    <p:sldId id="293" r:id="rId21"/>
    <p:sldId id="320" r:id="rId22"/>
    <p:sldId id="292" r:id="rId23"/>
    <p:sldId id="322" r:id="rId24"/>
    <p:sldId id="295" r:id="rId25"/>
    <p:sldId id="296" r:id="rId26"/>
    <p:sldId id="319" r:id="rId27"/>
    <p:sldId id="297" r:id="rId28"/>
    <p:sldId id="298" r:id="rId29"/>
    <p:sldId id="299" r:id="rId30"/>
    <p:sldId id="300" r:id="rId31"/>
    <p:sldId id="301" r:id="rId32"/>
    <p:sldId id="302" r:id="rId33"/>
    <p:sldId id="303" r:id="rId34"/>
    <p:sldId id="311" r:id="rId35"/>
    <p:sldId id="313" r:id="rId36"/>
    <p:sldId id="314" r:id="rId37"/>
    <p:sldId id="304" r:id="rId38"/>
    <p:sldId id="266" r:id="rId39"/>
    <p:sldId id="306" r:id="rId40"/>
    <p:sldId id="307" r:id="rId41"/>
    <p:sldId id="310" r:id="rId42"/>
    <p:sldId id="308" r:id="rId43"/>
    <p:sldId id="309" r:id="rId44"/>
    <p:sldId id="317" r:id="rId45"/>
    <p:sldId id="321" r:id="rId46"/>
    <p:sldId id="318" r:id="rId47"/>
    <p:sldId id="324" r:id="rId48"/>
    <p:sldId id="258" r:id="rId49"/>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2" autoAdjust="0"/>
    <p:restoredTop sz="94660"/>
  </p:normalViewPr>
  <p:slideViewPr>
    <p:cSldViewPr snapToGrid="0" snapToObjects="1">
      <p:cViewPr varScale="1">
        <p:scale>
          <a:sx n="66" d="100"/>
          <a:sy n="66" d="100"/>
        </p:scale>
        <p:origin x="120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Dropbox\HTW\EU%20ed%20Macro%20in%20Context\With%20Juan\Chapter%2019%20-%20new%20numbering\Ch.%2019%20Figures%20V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ropbox\HTW\EU%20ed%20Macro%20in%20Context\With%20Juan\Chapter%2019%20-%20new%20numbering\Ch.%2019%20Figures%20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0027637126095799"/>
          <c:y val="3.3898305084745797E-2"/>
          <c:w val="0.85793892618946699"/>
          <c:h val="0.83402756858782501"/>
        </c:manualLayout>
      </c:layout>
      <c:scatterChart>
        <c:scatterStyle val="lineMarker"/>
        <c:varyColors val="0"/>
        <c:ser>
          <c:idx val="0"/>
          <c:order val="0"/>
          <c:spPr>
            <a:ln w="31750">
              <a:noFill/>
            </a:ln>
          </c:spPr>
          <c:marker>
            <c:spPr>
              <a:solidFill>
                <a:schemeClr val="bg1">
                  <a:lumMod val="50000"/>
                </a:schemeClr>
              </a:solidFill>
              <a:ln>
                <a:solidFill>
                  <a:schemeClr val="bg1">
                    <a:lumMod val="50000"/>
                  </a:schemeClr>
                </a:solidFill>
              </a:ln>
            </c:spPr>
          </c:marker>
          <c:dPt>
            <c:idx val="16"/>
            <c:marker>
              <c:spPr>
                <a:solidFill>
                  <a:schemeClr val="tx1"/>
                </a:solidFill>
                <a:ln>
                  <a:solidFill>
                    <a:schemeClr val="bg1">
                      <a:lumMod val="50000"/>
                    </a:schemeClr>
                  </a:solidFill>
                </a:ln>
              </c:spPr>
            </c:marker>
            <c:bubble3D val="0"/>
          </c:dPt>
          <c:dPt>
            <c:idx val="22"/>
            <c:bubble3D val="0"/>
          </c:dPt>
          <c:dPt>
            <c:idx val="33"/>
            <c:marker>
              <c:spPr>
                <a:solidFill>
                  <a:schemeClr val="tx1"/>
                </a:solidFill>
                <a:ln>
                  <a:solidFill>
                    <a:schemeClr val="bg1">
                      <a:lumMod val="50000"/>
                    </a:schemeClr>
                  </a:solidFill>
                </a:ln>
              </c:spPr>
            </c:marker>
            <c:bubble3D val="0"/>
          </c:dPt>
          <c:dPt>
            <c:idx val="57"/>
            <c:marker>
              <c:spPr>
                <a:solidFill>
                  <a:schemeClr val="tx1"/>
                </a:solidFill>
                <a:ln>
                  <a:solidFill>
                    <a:schemeClr val="tx1"/>
                  </a:solidFill>
                </a:ln>
              </c:spPr>
            </c:marker>
            <c:bubble3D val="0"/>
          </c:dPt>
          <c:dPt>
            <c:idx val="58"/>
            <c:marker>
              <c:spPr>
                <a:solidFill>
                  <a:schemeClr val="tx1"/>
                </a:solidFill>
                <a:ln>
                  <a:solidFill>
                    <a:schemeClr val="bg1">
                      <a:lumMod val="50000"/>
                    </a:schemeClr>
                  </a:solidFill>
                </a:ln>
              </c:spPr>
            </c:marker>
            <c:bubble3D val="0"/>
          </c:dPt>
          <c:dPt>
            <c:idx val="61"/>
            <c:bubble3D val="0"/>
          </c:dPt>
          <c:dPt>
            <c:idx val="74"/>
            <c:marker>
              <c:spPr>
                <a:solidFill>
                  <a:schemeClr val="tx1"/>
                </a:solidFill>
                <a:ln>
                  <a:solidFill>
                    <a:schemeClr val="bg1">
                      <a:lumMod val="50000"/>
                    </a:schemeClr>
                  </a:solidFill>
                </a:ln>
              </c:spPr>
            </c:marker>
            <c:bubble3D val="0"/>
          </c:dPt>
          <c:dPt>
            <c:idx val="84"/>
            <c:marker>
              <c:spPr>
                <a:solidFill>
                  <a:schemeClr val="tx1"/>
                </a:solidFill>
                <a:ln>
                  <a:solidFill>
                    <a:schemeClr val="bg1">
                      <a:lumMod val="50000"/>
                    </a:schemeClr>
                  </a:solidFill>
                </a:ln>
              </c:spPr>
            </c:marker>
            <c:bubble3D val="0"/>
          </c:dPt>
          <c:dPt>
            <c:idx val="124"/>
            <c:marker>
              <c:spPr>
                <a:solidFill>
                  <a:schemeClr val="tx1"/>
                </a:solidFill>
                <a:ln>
                  <a:solidFill>
                    <a:schemeClr val="bg1">
                      <a:lumMod val="50000"/>
                    </a:schemeClr>
                  </a:solidFill>
                </a:ln>
              </c:spPr>
            </c:marker>
            <c:bubble3D val="0"/>
          </c:dPt>
          <c:dPt>
            <c:idx val="140"/>
            <c:marker>
              <c:spPr>
                <a:solidFill>
                  <a:schemeClr val="tx1"/>
                </a:solidFill>
                <a:ln>
                  <a:solidFill>
                    <a:schemeClr val="bg1">
                      <a:lumMod val="50000"/>
                    </a:schemeClr>
                  </a:solidFill>
                </a:ln>
              </c:spPr>
            </c:marker>
            <c:bubble3D val="0"/>
          </c:dPt>
          <c:dPt>
            <c:idx val="158"/>
            <c:marker>
              <c:spPr>
                <a:solidFill>
                  <a:schemeClr val="tx1"/>
                </a:solidFill>
                <a:ln>
                  <a:solidFill>
                    <a:schemeClr val="tx1"/>
                  </a:solidFill>
                </a:ln>
              </c:spPr>
            </c:marker>
            <c:bubble3D val="0"/>
          </c:dPt>
          <c:dPt>
            <c:idx val="159"/>
            <c:marker>
              <c:spPr>
                <a:solidFill>
                  <a:schemeClr val="tx1"/>
                </a:solidFill>
                <a:ln>
                  <a:solidFill>
                    <a:schemeClr val="bg1">
                      <a:lumMod val="50000"/>
                    </a:schemeClr>
                  </a:solidFill>
                </a:ln>
              </c:spPr>
            </c:marker>
            <c:bubble3D val="0"/>
          </c:dPt>
          <c:dPt>
            <c:idx val="172"/>
            <c:marker>
              <c:spPr>
                <a:solidFill>
                  <a:schemeClr val="tx1"/>
                </a:solidFill>
                <a:ln>
                  <a:solidFill>
                    <a:schemeClr val="bg1">
                      <a:lumMod val="50000"/>
                    </a:schemeClr>
                  </a:solidFill>
                </a:ln>
              </c:spPr>
            </c:marker>
            <c:bubble3D val="0"/>
          </c:dPt>
          <c:dPt>
            <c:idx val="174"/>
            <c:marker>
              <c:spPr>
                <a:solidFill>
                  <a:schemeClr val="tx1"/>
                </a:solidFill>
                <a:ln>
                  <a:solidFill>
                    <a:schemeClr val="bg1">
                      <a:lumMod val="50000"/>
                    </a:schemeClr>
                  </a:solidFill>
                </a:ln>
              </c:spPr>
            </c:marker>
            <c:bubble3D val="0"/>
          </c:dPt>
          <c:trendline>
            <c:spPr>
              <a:ln w="28575" cmpd="sng">
                <a:prstDash val="sysDash"/>
              </a:ln>
            </c:spPr>
            <c:trendlineType val="linear"/>
            <c:dispRSqr val="0"/>
            <c:dispEq val="0"/>
          </c:trendline>
          <c:xVal>
            <c:numRef>
              <c:f>'Figure 19.3'!$D$6:$D$221</c:f>
              <c:numCache>
                <c:formatCode>_-* #,##0.00_-;\-* #,##0.00_-;_-* "-"??_-;_-@_-</c:formatCode>
                <c:ptCount val="184"/>
                <c:pt idx="0">
                  <c:v>9640.1445926757551</c:v>
                </c:pt>
                <c:pt idx="1">
                  <c:v>13026.191661295041</c:v>
                </c:pt>
                <c:pt idx="2">
                  <c:v>6524.4811808408886</c:v>
                </c:pt>
                <c:pt idx="3">
                  <c:v>19987.924138928829</c:v>
                </c:pt>
                <c:pt idx="4">
                  <c:v>6803.4829970848004</c:v>
                </c:pt>
                <c:pt idx="5">
                  <c:v>41763.118511714958</c:v>
                </c:pt>
                <c:pt idx="6">
                  <c:v>44022.395274616807</c:v>
                </c:pt>
                <c:pt idx="7">
                  <c:v>15754.15236261483</c:v>
                </c:pt>
                <c:pt idx="8">
                  <c:v>22665.167557113051</c:v>
                </c:pt>
                <c:pt idx="9">
                  <c:v>39676.717022245197</c:v>
                </c:pt>
                <c:pt idx="10">
                  <c:v>2579.3350480883269</c:v>
                </c:pt>
                <c:pt idx="11">
                  <c:v>15401.54964988627</c:v>
                </c:pt>
                <c:pt idx="12">
                  <c:v>16603.389529887299</c:v>
                </c:pt>
                <c:pt idx="13">
                  <c:v>40858.725170457612</c:v>
                </c:pt>
                <c:pt idx="14">
                  <c:v>7855.674423099138</c:v>
                </c:pt>
                <c:pt idx="15">
                  <c:v>1761.5743306308591</c:v>
                </c:pt>
                <c:pt idx="16">
                  <c:v>54984.510394777739</c:v>
                </c:pt>
                <c:pt idx="17">
                  <c:v>6882.6884070005617</c:v>
                </c:pt>
                <c:pt idx="18">
                  <c:v>5598.5667725069907</c:v>
                </c:pt>
                <c:pt idx="19">
                  <c:v>9422.2761082148063</c:v>
                </c:pt>
                <c:pt idx="20">
                  <c:v>13634.26789057102</c:v>
                </c:pt>
                <c:pt idx="21">
                  <c:v>14827.14671828348</c:v>
                </c:pt>
                <c:pt idx="22">
                  <c:v>73265.121634675306</c:v>
                </c:pt>
                <c:pt idx="23">
                  <c:v>15603.051662746069</c:v>
                </c:pt>
                <c:pt idx="24">
                  <c:v>1470.4351836995379</c:v>
                </c:pt>
                <c:pt idx="25">
                  <c:v>712.67048338899417</c:v>
                </c:pt>
                <c:pt idx="26">
                  <c:v>6147.9745339425426</c:v>
                </c:pt>
                <c:pt idx="27">
                  <c:v>2648.6500184986721</c:v>
                </c:pt>
                <c:pt idx="28">
                  <c:v>2614.4955614762762</c:v>
                </c:pt>
                <c:pt idx="29">
                  <c:v>41565.271221036877</c:v>
                </c:pt>
                <c:pt idx="30">
                  <c:v>900.63978452814399</c:v>
                </c:pt>
                <c:pt idx="31">
                  <c:v>1862.351165947184</c:v>
                </c:pt>
                <c:pt idx="32">
                  <c:v>20266.03602874832</c:v>
                </c:pt>
                <c:pt idx="33">
                  <c:v>10274.494351225951</c:v>
                </c:pt>
                <c:pt idx="34">
                  <c:v>11496.527252338101</c:v>
                </c:pt>
                <c:pt idx="35">
                  <c:v>1347.79775321118</c:v>
                </c:pt>
                <c:pt idx="36">
                  <c:v>617.14796135950201</c:v>
                </c:pt>
                <c:pt idx="37">
                  <c:v>5632.4358754562454</c:v>
                </c:pt>
                <c:pt idx="38">
                  <c:v>13072.142559288881</c:v>
                </c:pt>
                <c:pt idx="39">
                  <c:v>2546.9068123045799</c:v>
                </c:pt>
                <c:pt idx="40">
                  <c:v>20571.275284494841</c:v>
                </c:pt>
                <c:pt idx="41">
                  <c:v>18924.76327016416</c:v>
                </c:pt>
                <c:pt idx="42">
                  <c:v>32983.185184480877</c:v>
                </c:pt>
                <c:pt idx="43">
                  <c:v>28604.212663623119</c:v>
                </c:pt>
                <c:pt idx="44">
                  <c:v>43314.056363992677</c:v>
                </c:pt>
                <c:pt idx="45">
                  <c:v>2782.9712917906459</c:v>
                </c:pt>
                <c:pt idx="46">
                  <c:v>10189.398209412821</c:v>
                </c:pt>
                <c:pt idx="47">
                  <c:v>11375.620391216071</c:v>
                </c:pt>
                <c:pt idx="48">
                  <c:v>9926.9524958514721</c:v>
                </c:pt>
                <c:pt idx="49">
                  <c:v>10071.205257179599</c:v>
                </c:pt>
                <c:pt idx="50">
                  <c:v>7596.5091309991903</c:v>
                </c:pt>
                <c:pt idx="51">
                  <c:v>36754.81047419794</c:v>
                </c:pt>
                <c:pt idx="52">
                  <c:v>1411.1576379111209</c:v>
                </c:pt>
                <c:pt idx="53">
                  <c:v>23954.865968512451</c:v>
                </c:pt>
                <c:pt idx="54">
                  <c:v>1165.2168384819599</c:v>
                </c:pt>
                <c:pt idx="55">
                  <c:v>7486.7614370021802</c:v>
                </c:pt>
                <c:pt idx="56">
                  <c:v>40251.373509892481</c:v>
                </c:pt>
                <c:pt idx="57">
                  <c:v>37325.304339495</c:v>
                </c:pt>
                <c:pt idx="58">
                  <c:v>17100.700520550119</c:v>
                </c:pt>
                <c:pt idx="59">
                  <c:v>1532.4940035148279</c:v>
                </c:pt>
                <c:pt idx="60">
                  <c:v>7315.0908976643004</c:v>
                </c:pt>
                <c:pt idx="61">
                  <c:v>42142.548897464243</c:v>
                </c:pt>
                <c:pt idx="62">
                  <c:v>3430.8573886729218</c:v>
                </c:pt>
                <c:pt idx="63">
                  <c:v>26626.460046240802</c:v>
                </c:pt>
                <c:pt idx="64">
                  <c:v>11221.36233531682</c:v>
                </c:pt>
                <c:pt idx="65">
                  <c:v>6798.842733683975</c:v>
                </c:pt>
                <c:pt idx="66">
                  <c:v>1183.8558462794169</c:v>
                </c:pt>
                <c:pt idx="67">
                  <c:v>1416.3117773279339</c:v>
                </c:pt>
                <c:pt idx="68">
                  <c:v>6077.1860379860555</c:v>
                </c:pt>
                <c:pt idx="69">
                  <c:v>1562.30412930488</c:v>
                </c:pt>
                <c:pt idx="70">
                  <c:v>4433.7193102762894</c:v>
                </c:pt>
                <c:pt idx="71">
                  <c:v>50085.959328848301</c:v>
                </c:pt>
                <c:pt idx="72">
                  <c:v>22603.20271747269</c:v>
                </c:pt>
                <c:pt idx="73">
                  <c:v>39557.935646322112</c:v>
                </c:pt>
                <c:pt idx="74">
                  <c:v>4634.9451623471177</c:v>
                </c:pt>
                <c:pt idx="75">
                  <c:v>8870.2841889149731</c:v>
                </c:pt>
                <c:pt idx="76">
                  <c:v>17949.244423893531</c:v>
                </c:pt>
                <c:pt idx="77">
                  <c:v>13203.047798798611</c:v>
                </c:pt>
                <c:pt idx="78">
                  <c:v>45673.534503619907</c:v>
                </c:pt>
                <c:pt idx="79">
                  <c:v>30574.252357746511</c:v>
                </c:pt>
                <c:pt idx="80">
                  <c:v>35870.713771603718</c:v>
                </c:pt>
                <c:pt idx="81">
                  <c:v>8481.2459735681605</c:v>
                </c:pt>
                <c:pt idx="82">
                  <c:v>34335.304019806041</c:v>
                </c:pt>
                <c:pt idx="83">
                  <c:v>10324.446686055229</c:v>
                </c:pt>
                <c:pt idx="84">
                  <c:v>22134.092110848051</c:v>
                </c:pt>
                <c:pt idx="85">
                  <c:v>2622.730168948864</c:v>
                </c:pt>
                <c:pt idx="86">
                  <c:v>1659.2939524982371</c:v>
                </c:pt>
                <c:pt idx="87">
                  <c:v>31327.126899512321</c:v>
                </c:pt>
                <c:pt idx="88">
                  <c:v>76308.590711623139</c:v>
                </c:pt>
                <c:pt idx="89">
                  <c:v>2920.6032099095019</c:v>
                </c:pt>
                <c:pt idx="90">
                  <c:v>4233.3812475427867</c:v>
                </c:pt>
                <c:pt idx="91">
                  <c:v>19451.032281212822</c:v>
                </c:pt>
                <c:pt idx="92">
                  <c:v>15683.58332394388</c:v>
                </c:pt>
                <c:pt idx="93">
                  <c:v>2297.3895481964</c:v>
                </c:pt>
                <c:pt idx="94">
                  <c:v>732.63300694204099</c:v>
                </c:pt>
                <c:pt idx="95">
                  <c:v>11023.437139543639</c:v>
                </c:pt>
                <c:pt idx="96">
                  <c:v>22541.725571037681</c:v>
                </c:pt>
                <c:pt idx="97">
                  <c:v>91073.322082931481</c:v>
                </c:pt>
                <c:pt idx="98">
                  <c:v>117340.97075062319</c:v>
                </c:pt>
                <c:pt idx="99">
                  <c:v>11641.23022212148</c:v>
                </c:pt>
                <c:pt idx="100">
                  <c:v>1371.648575242378</c:v>
                </c:pt>
                <c:pt idx="101">
                  <c:v>1078.8556473051999</c:v>
                </c:pt>
                <c:pt idx="102">
                  <c:v>21866.340751898992</c:v>
                </c:pt>
                <c:pt idx="103">
                  <c:v>11126.94559420422</c:v>
                </c:pt>
                <c:pt idx="104">
                  <c:v>1862.94040098044</c:v>
                </c:pt>
                <c:pt idx="105">
                  <c:v>28177.57367454101</c:v>
                </c:pt>
                <c:pt idx="106">
                  <c:v>3505.2696944543281</c:v>
                </c:pt>
                <c:pt idx="107">
                  <c:v>3403.5345263644281</c:v>
                </c:pt>
                <c:pt idx="108">
                  <c:v>16179.291531602379</c:v>
                </c:pt>
                <c:pt idx="109">
                  <c:v>15754.197173087059</c:v>
                </c:pt>
                <c:pt idx="110">
                  <c:v>3410.284083722318</c:v>
                </c:pt>
                <c:pt idx="111">
                  <c:v>4179.2148088151198</c:v>
                </c:pt>
                <c:pt idx="112">
                  <c:v>8889.3455377796618</c:v>
                </c:pt>
                <c:pt idx="113">
                  <c:v>14215.559180953071</c:v>
                </c:pt>
                <c:pt idx="114">
                  <c:v>6746.8994563415999</c:v>
                </c:pt>
                <c:pt idx="115">
                  <c:v>951.82536388144115</c:v>
                </c:pt>
                <c:pt idx="116">
                  <c:v>8625.7179215882406</c:v>
                </c:pt>
                <c:pt idx="117">
                  <c:v>2042.140686908657</c:v>
                </c:pt>
                <c:pt idx="118">
                  <c:v>46388.293591691967</c:v>
                </c:pt>
                <c:pt idx="119">
                  <c:v>32734.38315711539</c:v>
                </c:pt>
                <c:pt idx="120">
                  <c:v>4223.4272387993033</c:v>
                </c:pt>
                <c:pt idx="121">
                  <c:v>807.1930208896747</c:v>
                </c:pt>
                <c:pt idx="122">
                  <c:v>5230.5988537580706</c:v>
                </c:pt>
                <c:pt idx="123">
                  <c:v>62736.680466255093</c:v>
                </c:pt>
                <c:pt idx="124">
                  <c:v>42479.201320063883</c:v>
                </c:pt>
                <c:pt idx="125">
                  <c:v>4322.5343825477376</c:v>
                </c:pt>
                <c:pt idx="126">
                  <c:v>12947.9075753943</c:v>
                </c:pt>
                <c:pt idx="127">
                  <c:v>17058.59644571221</c:v>
                </c:pt>
                <c:pt idx="128">
                  <c:v>2345.0658768731359</c:v>
                </c:pt>
                <c:pt idx="129">
                  <c:v>7504.6774919244044</c:v>
                </c:pt>
                <c:pt idx="130">
                  <c:v>10379.209837787541</c:v>
                </c:pt>
                <c:pt idx="131">
                  <c:v>5754.1124415647701</c:v>
                </c:pt>
                <c:pt idx="132">
                  <c:v>22520.01280033711</c:v>
                </c:pt>
                <c:pt idx="133">
                  <c:v>26932.408127516519</c:v>
                </c:pt>
                <c:pt idx="134">
                  <c:v>134117.4309361846</c:v>
                </c:pt>
                <c:pt idx="135">
                  <c:v>17624.577895030161</c:v>
                </c:pt>
                <c:pt idx="136">
                  <c:v>24074.364580654001</c:v>
                </c:pt>
                <c:pt idx="137">
                  <c:v>1397.2246912143</c:v>
                </c:pt>
                <c:pt idx="138">
                  <c:v>5674.4753413461276</c:v>
                </c:pt>
                <c:pt idx="139">
                  <c:v>2839.8959031439749</c:v>
                </c:pt>
                <c:pt idx="140">
                  <c:v>47474.043384668577</c:v>
                </c:pt>
                <c:pt idx="141">
                  <c:v>2159.022887941107</c:v>
                </c:pt>
                <c:pt idx="142">
                  <c:v>12571.895497674899</c:v>
                </c:pt>
                <c:pt idx="143">
                  <c:v>22556.582570934581</c:v>
                </c:pt>
                <c:pt idx="144">
                  <c:v>1414.8600829492541</c:v>
                </c:pt>
                <c:pt idx="145">
                  <c:v>74910.182534520369</c:v>
                </c:pt>
                <c:pt idx="146">
                  <c:v>25167.453814572429</c:v>
                </c:pt>
                <c:pt idx="147">
                  <c:v>28513.474832093179</c:v>
                </c:pt>
                <c:pt idx="148">
                  <c:v>1976.4069001028161</c:v>
                </c:pt>
                <c:pt idx="149">
                  <c:v>12291.73384142</c:v>
                </c:pt>
                <c:pt idx="150">
                  <c:v>32530.093136839831</c:v>
                </c:pt>
                <c:pt idx="151">
                  <c:v>9213.7754731063851</c:v>
                </c:pt>
                <c:pt idx="152">
                  <c:v>20571.97012411341</c:v>
                </c:pt>
                <c:pt idx="153">
                  <c:v>10538.225275921401</c:v>
                </c:pt>
                <c:pt idx="154">
                  <c:v>9871.6485773363493</c:v>
                </c:pt>
                <c:pt idx="155">
                  <c:v>3478.2522390176</c:v>
                </c:pt>
                <c:pt idx="156">
                  <c:v>15119.74354891634</c:v>
                </c:pt>
                <c:pt idx="157">
                  <c:v>7620.1966042819304</c:v>
                </c:pt>
                <c:pt idx="158">
                  <c:v>43709.211453621312</c:v>
                </c:pt>
                <c:pt idx="159">
                  <c:v>54550.689366475657</c:v>
                </c:pt>
                <c:pt idx="160">
                  <c:v>2229.4457417017002</c:v>
                </c:pt>
                <c:pt idx="161">
                  <c:v>2206.9107789700001</c:v>
                </c:pt>
                <c:pt idx="162">
                  <c:v>13654.27246043285</c:v>
                </c:pt>
                <c:pt idx="163">
                  <c:v>1965.522006547696</c:v>
                </c:pt>
                <c:pt idx="164">
                  <c:v>1255.087825048477</c:v>
                </c:pt>
                <c:pt idx="165">
                  <c:v>5030.6522125505098</c:v>
                </c:pt>
                <c:pt idx="166">
                  <c:v>29765.011934851151</c:v>
                </c:pt>
                <c:pt idx="167">
                  <c:v>10203.80121518657</c:v>
                </c:pt>
                <c:pt idx="168">
                  <c:v>17796.47518751337</c:v>
                </c:pt>
                <c:pt idx="169">
                  <c:v>11360.50214926899</c:v>
                </c:pt>
                <c:pt idx="170">
                  <c:v>1648.531066033762</c:v>
                </c:pt>
                <c:pt idx="171">
                  <c:v>8281.8671261234886</c:v>
                </c:pt>
                <c:pt idx="172">
                  <c:v>57594.126683325732</c:v>
                </c:pt>
                <c:pt idx="173">
                  <c:v>36590.159367103653</c:v>
                </c:pt>
                <c:pt idx="174">
                  <c:v>49781.800656352338</c:v>
                </c:pt>
                <c:pt idx="175">
                  <c:v>17904.81986391946</c:v>
                </c:pt>
                <c:pt idx="176">
                  <c:v>4412.4741929082211</c:v>
                </c:pt>
                <c:pt idx="177">
                  <c:v>2915.2396210320449</c:v>
                </c:pt>
                <c:pt idx="178">
                  <c:v>17001.913240364782</c:v>
                </c:pt>
                <c:pt idx="179">
                  <c:v>4715.8863493231211</c:v>
                </c:pt>
                <c:pt idx="180">
                  <c:v>4356.3418249265442</c:v>
                </c:pt>
                <c:pt idx="181">
                  <c:v>3616.243908744912</c:v>
                </c:pt>
                <c:pt idx="182">
                  <c:v>3342.5708543793198</c:v>
                </c:pt>
                <c:pt idx="183">
                  <c:v>1523.6217840104771</c:v>
                </c:pt>
              </c:numCache>
            </c:numRef>
          </c:xVal>
          <c:yVal>
            <c:numRef>
              <c:f>'Figure 19.3'!$B$6:$B$221</c:f>
              <c:numCache>
                <c:formatCode>_-* #,##0.00_-;\-* #,##0.00_-;_-* "-"??_-;_-@_-</c:formatCode>
                <c:ptCount val="184"/>
                <c:pt idx="0">
                  <c:v>1.6070377102568869</c:v>
                </c:pt>
                <c:pt idx="1">
                  <c:v>3.316037892066297</c:v>
                </c:pt>
                <c:pt idx="2">
                  <c:v>1.3540075295675531</c:v>
                </c:pt>
                <c:pt idx="3">
                  <c:v>5.8238043379616888</c:v>
                </c:pt>
                <c:pt idx="4">
                  <c:v>1.67165692267883</c:v>
                </c:pt>
                <c:pt idx="5">
                  <c:v>16.519209916694809</c:v>
                </c:pt>
                <c:pt idx="6">
                  <c:v>7.7699834227933682</c:v>
                </c:pt>
                <c:pt idx="7">
                  <c:v>3.6473791469431971</c:v>
                </c:pt>
                <c:pt idx="8">
                  <c:v>5.1998440188595376</c:v>
                </c:pt>
                <c:pt idx="9">
                  <c:v>17.94732981422862</c:v>
                </c:pt>
                <c:pt idx="10">
                  <c:v>0.37201716583875699</c:v>
                </c:pt>
                <c:pt idx="11">
                  <c:v>5.5801776181210396</c:v>
                </c:pt>
                <c:pt idx="12">
                  <c:v>6.6825103979731857</c:v>
                </c:pt>
                <c:pt idx="13">
                  <c:v>8.8493983024950609</c:v>
                </c:pt>
                <c:pt idx="14">
                  <c:v>1.6709043023393571</c:v>
                </c:pt>
                <c:pt idx="15">
                  <c:v>0.50996222566415395</c:v>
                </c:pt>
                <c:pt idx="16">
                  <c:v>6.0772102100241634</c:v>
                </c:pt>
                <c:pt idx="17">
                  <c:v>0.76620561942298104</c:v>
                </c:pt>
                <c:pt idx="18">
                  <c:v>1.599499039415422</c:v>
                </c:pt>
                <c:pt idx="19">
                  <c:v>6.196652149747802</c:v>
                </c:pt>
                <c:pt idx="20">
                  <c:v>2.3233450064267411</c:v>
                </c:pt>
                <c:pt idx="21">
                  <c:v>2.191393563768453</c:v>
                </c:pt>
                <c:pt idx="22">
                  <c:v>24.39201337862972</c:v>
                </c:pt>
                <c:pt idx="23">
                  <c:v>6.7143825098716317</c:v>
                </c:pt>
                <c:pt idx="24">
                  <c:v>0.119980559825133</c:v>
                </c:pt>
                <c:pt idx="25">
                  <c:v>2.1349926063448901E-2</c:v>
                </c:pt>
                <c:pt idx="26">
                  <c:v>0.85906143279229497</c:v>
                </c:pt>
                <c:pt idx="27">
                  <c:v>0.30807315156294102</c:v>
                </c:pt>
                <c:pt idx="28">
                  <c:v>0.26809179288950502</c:v>
                </c:pt>
                <c:pt idx="29">
                  <c:v>14.135813379114911</c:v>
                </c:pt>
                <c:pt idx="30">
                  <c:v>6.3127813594773499E-2</c:v>
                </c:pt>
                <c:pt idx="31">
                  <c:v>4.3830424363532801E-2</c:v>
                </c:pt>
                <c:pt idx="32">
                  <c:v>4.6164453801615632</c:v>
                </c:pt>
                <c:pt idx="33">
                  <c:v>6.7103019908788584</c:v>
                </c:pt>
                <c:pt idx="34">
                  <c:v>1.560629098810971</c:v>
                </c:pt>
                <c:pt idx="35">
                  <c:v>0.22023347281737299</c:v>
                </c:pt>
                <c:pt idx="36">
                  <c:v>5.0302687534911003E-2</c:v>
                </c:pt>
                <c:pt idx="37">
                  <c:v>0.53809837855047404</c:v>
                </c:pt>
                <c:pt idx="38">
                  <c:v>1.704974495091498</c:v>
                </c:pt>
                <c:pt idx="39">
                  <c:v>0.312877702632263</c:v>
                </c:pt>
                <c:pt idx="40">
                  <c:v>4.8015300112927486</c:v>
                </c:pt>
                <c:pt idx="41">
                  <c:v>3.1723150914420102</c:v>
                </c:pt>
                <c:pt idx="42">
                  <c:v>6.7353758225540101</c:v>
                </c:pt>
                <c:pt idx="43">
                  <c:v>10.431088134931789</c:v>
                </c:pt>
                <c:pt idx="44">
                  <c:v>7.24832871740999</c:v>
                </c:pt>
                <c:pt idx="45">
                  <c:v>0.56194093147794899</c:v>
                </c:pt>
                <c:pt idx="46">
                  <c:v>1.7461415646620551</c:v>
                </c:pt>
                <c:pt idx="47">
                  <c:v>2.1829078879919899</c:v>
                </c:pt>
                <c:pt idx="48">
                  <c:v>2.3540173865145788</c:v>
                </c:pt>
                <c:pt idx="49">
                  <c:v>2.6351152247597782</c:v>
                </c:pt>
                <c:pt idx="50">
                  <c:v>1.103998574450292</c:v>
                </c:pt>
                <c:pt idx="51">
                  <c:v>8.9072415363594963</c:v>
                </c:pt>
                <c:pt idx="52">
                  <c:v>0.108718364579018</c:v>
                </c:pt>
                <c:pt idx="53">
                  <c:v>14.049882518142081</c:v>
                </c:pt>
                <c:pt idx="54">
                  <c:v>8.3943116646161803E-2</c:v>
                </c:pt>
                <c:pt idx="55">
                  <c:v>1.424813248059843</c:v>
                </c:pt>
                <c:pt idx="56">
                  <c:v>10.164046098637931</c:v>
                </c:pt>
                <c:pt idx="57">
                  <c:v>5.1850434239279943</c:v>
                </c:pt>
                <c:pt idx="58">
                  <c:v>1.4181657492750259</c:v>
                </c:pt>
                <c:pt idx="59">
                  <c:v>0.24109841695638701</c:v>
                </c:pt>
                <c:pt idx="60">
                  <c:v>2.0468957419354838</c:v>
                </c:pt>
                <c:pt idx="61">
                  <c:v>8.9178328459294995</c:v>
                </c:pt>
                <c:pt idx="62">
                  <c:v>0.40437979769583399</c:v>
                </c:pt>
                <c:pt idx="63">
                  <c:v>7.5685190833343023</c:v>
                </c:pt>
                <c:pt idx="64">
                  <c:v>2.4081374321880649</c:v>
                </c:pt>
                <c:pt idx="65">
                  <c:v>0.74805505645452797</c:v>
                </c:pt>
                <c:pt idx="66">
                  <c:v>0.229423424565039</c:v>
                </c:pt>
                <c:pt idx="67">
                  <c:v>0.146810683420286</c:v>
                </c:pt>
                <c:pt idx="68">
                  <c:v>2.3577220284091589</c:v>
                </c:pt>
                <c:pt idx="69">
                  <c:v>0.21796204788814899</c:v>
                </c:pt>
                <c:pt idx="70">
                  <c:v>1.103745053083325</c:v>
                </c:pt>
                <c:pt idx="71">
                  <c:v>5.6952685389445108</c:v>
                </c:pt>
                <c:pt idx="72">
                  <c:v>4.8629899314331366</c:v>
                </c:pt>
                <c:pt idx="73">
                  <c:v>5.8968289792924447</c:v>
                </c:pt>
                <c:pt idx="74">
                  <c:v>1.6628734828669001</c:v>
                </c:pt>
                <c:pt idx="75">
                  <c:v>2.3037809828095099</c:v>
                </c:pt>
                <c:pt idx="76">
                  <c:v>7.8021450934943584</c:v>
                </c:pt>
                <c:pt idx="77">
                  <c:v>4.1940451537255798</c:v>
                </c:pt>
                <c:pt idx="78">
                  <c:v>7.880759326288227</c:v>
                </c:pt>
                <c:pt idx="79">
                  <c:v>8.9524135311236499</c:v>
                </c:pt>
                <c:pt idx="80">
                  <c:v>6.7025576138303347</c:v>
                </c:pt>
                <c:pt idx="81">
                  <c:v>2.8726556926748832</c:v>
                </c:pt>
                <c:pt idx="82">
                  <c:v>9.2918343034330171</c:v>
                </c:pt>
                <c:pt idx="83">
                  <c:v>3.2925249220789801</c:v>
                </c:pt>
                <c:pt idx="84">
                  <c:v>15.810097544181779</c:v>
                </c:pt>
                <c:pt idx="85">
                  <c:v>0.327569171129451</c:v>
                </c:pt>
                <c:pt idx="86">
                  <c:v>0.59562209780053899</c:v>
                </c:pt>
                <c:pt idx="87">
                  <c:v>11.84075686669035</c:v>
                </c:pt>
                <c:pt idx="88">
                  <c:v>28.102661753078941</c:v>
                </c:pt>
                <c:pt idx="89">
                  <c:v>1.1995916294926201</c:v>
                </c:pt>
                <c:pt idx="90">
                  <c:v>0.18891050586713301</c:v>
                </c:pt>
                <c:pt idx="91">
                  <c:v>3.7868014365136031</c:v>
                </c:pt>
                <c:pt idx="92">
                  <c:v>4.46186334554233</c:v>
                </c:pt>
                <c:pt idx="93">
                  <c:v>1.0822696082048251</c:v>
                </c:pt>
                <c:pt idx="94">
                  <c:v>0.21842501202331399</c:v>
                </c:pt>
                <c:pt idx="95">
                  <c:v>6.2049143441233454</c:v>
                </c:pt>
                <c:pt idx="96">
                  <c:v>4.5375585141251253</c:v>
                </c:pt>
                <c:pt idx="97">
                  <c:v>20.897811697569391</c:v>
                </c:pt>
                <c:pt idx="98">
                  <c:v>2.1330609019503122</c:v>
                </c:pt>
                <c:pt idx="99">
                  <c:v>4.5192101411112322</c:v>
                </c:pt>
                <c:pt idx="100">
                  <c:v>0.112992805389691</c:v>
                </c:pt>
                <c:pt idx="101">
                  <c:v>7.9231484618613193E-2</c:v>
                </c:pt>
                <c:pt idx="102">
                  <c:v>7.8988235734682046</c:v>
                </c:pt>
                <c:pt idx="103">
                  <c:v>2.927763925729443</c:v>
                </c:pt>
                <c:pt idx="104">
                  <c:v>7.9956378605822595E-2</c:v>
                </c:pt>
                <c:pt idx="105">
                  <c:v>6.0343216389441423</c:v>
                </c:pt>
                <c:pt idx="106">
                  <c:v>1.95420719057498</c:v>
                </c:pt>
                <c:pt idx="107">
                  <c:v>0.62722546379921296</c:v>
                </c:pt>
                <c:pt idx="108">
                  <c:v>3.1270708174039701</c:v>
                </c:pt>
                <c:pt idx="109">
                  <c:v>3.8761076108074399</c:v>
                </c:pt>
                <c:pt idx="110">
                  <c:v>1.2403359233058879</c:v>
                </c:pt>
                <c:pt idx="111">
                  <c:v>1.3988217931194109</c:v>
                </c:pt>
                <c:pt idx="112">
                  <c:v>6.9151465310462754</c:v>
                </c:pt>
                <c:pt idx="113">
                  <c:v>4.1455475834530757</c:v>
                </c:pt>
                <c:pt idx="114">
                  <c:v>1.7379155466912479</c:v>
                </c:pt>
                <c:pt idx="115">
                  <c:v>0.131189805492051</c:v>
                </c:pt>
                <c:pt idx="116">
                  <c:v>1.2391604889112879</c:v>
                </c:pt>
                <c:pt idx="117">
                  <c:v>0.159474454709674</c:v>
                </c:pt>
                <c:pt idx="118">
                  <c:v>10.064489739876549</c:v>
                </c:pt>
                <c:pt idx="119">
                  <c:v>7.1240508667882949</c:v>
                </c:pt>
                <c:pt idx="120">
                  <c:v>0.84354195496494599</c:v>
                </c:pt>
                <c:pt idx="121">
                  <c:v>8.3958177757806396E-2</c:v>
                </c:pt>
                <c:pt idx="122">
                  <c:v>0.53749756007896599</c:v>
                </c:pt>
                <c:pt idx="123">
                  <c:v>9.192879068572978</c:v>
                </c:pt>
                <c:pt idx="124">
                  <c:v>20.20389451349423</c:v>
                </c:pt>
                <c:pt idx="125">
                  <c:v>0.94117112507765299</c:v>
                </c:pt>
                <c:pt idx="126">
                  <c:v>10.85543045714841</c:v>
                </c:pt>
                <c:pt idx="127">
                  <c:v>2.6252762441067699</c:v>
                </c:pt>
                <c:pt idx="128">
                  <c:v>0.74689523411223202</c:v>
                </c:pt>
                <c:pt idx="129">
                  <c:v>0.84191524212144597</c:v>
                </c:pt>
                <c:pt idx="130">
                  <c:v>1.7832331442342999</c:v>
                </c:pt>
                <c:pt idx="131">
                  <c:v>0.86784534335123398</c:v>
                </c:pt>
                <c:pt idx="132">
                  <c:v>8.3357867055773394</c:v>
                </c:pt>
                <c:pt idx="133">
                  <c:v>4.7098496243450203</c:v>
                </c:pt>
                <c:pt idx="134">
                  <c:v>44.018926367022353</c:v>
                </c:pt>
                <c:pt idx="135">
                  <c:v>4.2105601242991204</c:v>
                </c:pt>
                <c:pt idx="136">
                  <c:v>12.647328232506251</c:v>
                </c:pt>
                <c:pt idx="137">
                  <c:v>6.2874197325629697E-2</c:v>
                </c:pt>
                <c:pt idx="138">
                  <c:v>1.252110076080114</c:v>
                </c:pt>
                <c:pt idx="139">
                  <c:v>0.58790925643873904</c:v>
                </c:pt>
                <c:pt idx="140">
                  <c:v>18.072450717888898</c:v>
                </c:pt>
                <c:pt idx="141">
                  <c:v>0.58833414950943697</c:v>
                </c:pt>
                <c:pt idx="142">
                  <c:v>6.7991149969056268</c:v>
                </c:pt>
                <c:pt idx="143">
                  <c:v>6.8357063620040943</c:v>
                </c:pt>
                <c:pt idx="144">
                  <c:v>0.152044167890243</c:v>
                </c:pt>
                <c:pt idx="145">
                  <c:v>4.3201614371852477</c:v>
                </c:pt>
                <c:pt idx="146">
                  <c:v>6.3675459174449092</c:v>
                </c:pt>
                <c:pt idx="147">
                  <c:v>7.5042597022763058</c:v>
                </c:pt>
                <c:pt idx="148">
                  <c:v>0.368304169270601</c:v>
                </c:pt>
                <c:pt idx="149">
                  <c:v>9.2578487502483835</c:v>
                </c:pt>
                <c:pt idx="150">
                  <c:v>5.790764234250326</c:v>
                </c:pt>
                <c:pt idx="151">
                  <c:v>0.75149077454366098</c:v>
                </c:pt>
                <c:pt idx="152">
                  <c:v>5.050964187327823</c:v>
                </c:pt>
                <c:pt idx="153">
                  <c:v>2.2704235879472101</c:v>
                </c:pt>
                <c:pt idx="154">
                  <c:v>2.1799233590327511</c:v>
                </c:pt>
                <c:pt idx="155">
                  <c:v>0.34954872421674699</c:v>
                </c:pt>
                <c:pt idx="156">
                  <c:v>3.6499133614423078</c:v>
                </c:pt>
                <c:pt idx="157">
                  <c:v>0.864988312997234</c:v>
                </c:pt>
                <c:pt idx="158">
                  <c:v>5.5184214812387014</c:v>
                </c:pt>
                <c:pt idx="159">
                  <c:v>4.6252299239750077</c:v>
                </c:pt>
                <c:pt idx="160">
                  <c:v>0.35894762974880501</c:v>
                </c:pt>
                <c:pt idx="161">
                  <c:v>0.154934900364361</c:v>
                </c:pt>
                <c:pt idx="162">
                  <c:v>4.5344917335344119</c:v>
                </c:pt>
                <c:pt idx="163">
                  <c:v>0.16364808031474701</c:v>
                </c:pt>
                <c:pt idx="164">
                  <c:v>0.31944362162530099</c:v>
                </c:pt>
                <c:pt idx="165">
                  <c:v>0.983561958770787</c:v>
                </c:pt>
                <c:pt idx="166">
                  <c:v>37.140054240742003</c:v>
                </c:pt>
                <c:pt idx="167">
                  <c:v>2.40245563904138</c:v>
                </c:pt>
                <c:pt idx="168">
                  <c:v>4.3641673255391966</c:v>
                </c:pt>
                <c:pt idx="169">
                  <c:v>12.183666583638029</c:v>
                </c:pt>
                <c:pt idx="170">
                  <c:v>0.110886575504705</c:v>
                </c:pt>
                <c:pt idx="171">
                  <c:v>6.2623519617731551</c:v>
                </c:pt>
                <c:pt idx="172">
                  <c:v>20.43383761956019</c:v>
                </c:pt>
                <c:pt idx="173">
                  <c:v>7.0857320860277753</c:v>
                </c:pt>
                <c:pt idx="174">
                  <c:v>17.020367856667711</c:v>
                </c:pt>
                <c:pt idx="175">
                  <c:v>2.296200684662439</c:v>
                </c:pt>
                <c:pt idx="176">
                  <c:v>3.9149212662835651</c:v>
                </c:pt>
                <c:pt idx="177">
                  <c:v>0.59126577254460999</c:v>
                </c:pt>
                <c:pt idx="178">
                  <c:v>6.4163335811842961</c:v>
                </c:pt>
                <c:pt idx="179">
                  <c:v>1.9714335712489031</c:v>
                </c:pt>
                <c:pt idx="180">
                  <c:v>0.57240687732346796</c:v>
                </c:pt>
                <c:pt idx="181">
                  <c:v>0.91996761700255902</c:v>
                </c:pt>
                <c:pt idx="182">
                  <c:v>0.212449644529525</c:v>
                </c:pt>
                <c:pt idx="183">
                  <c:v>0.69169789651667901</c:v>
                </c:pt>
              </c:numCache>
            </c:numRef>
          </c:yVal>
          <c:smooth val="0"/>
        </c:ser>
        <c:dLbls>
          <c:showLegendKey val="0"/>
          <c:showVal val="0"/>
          <c:showCatName val="0"/>
          <c:showSerName val="0"/>
          <c:showPercent val="0"/>
          <c:showBubbleSize val="0"/>
        </c:dLbls>
        <c:axId val="912748240"/>
        <c:axId val="912751504"/>
      </c:scatterChart>
      <c:valAx>
        <c:axId val="912748240"/>
        <c:scaling>
          <c:orientation val="minMax"/>
          <c:max val="60000"/>
        </c:scaling>
        <c:delete val="0"/>
        <c:axPos val="b"/>
        <c:title>
          <c:tx>
            <c:rich>
              <a:bodyPr/>
              <a:lstStyle/>
              <a:p>
                <a:pPr>
                  <a:defRPr sz="1600" b="0"/>
                </a:pPr>
                <a:r>
                  <a:rPr lang="en-US" sz="1600" b="0"/>
                  <a:t>GDP per Capita (</a:t>
                </a:r>
                <a:r>
                  <a:rPr lang="en-US" sz="1600" b="0" baseline="0"/>
                  <a:t> PPP 2011 US$</a:t>
                </a:r>
                <a:r>
                  <a:rPr lang="en-US" sz="1600" b="0"/>
                  <a:t>)</a:t>
                </a:r>
              </a:p>
            </c:rich>
          </c:tx>
          <c:overlay val="0"/>
        </c:title>
        <c:numFmt formatCode="#\ ###" sourceLinked="0"/>
        <c:majorTickMark val="out"/>
        <c:minorTickMark val="none"/>
        <c:tickLblPos val="nextTo"/>
        <c:txPr>
          <a:bodyPr/>
          <a:lstStyle/>
          <a:p>
            <a:pPr>
              <a:defRPr sz="1600"/>
            </a:pPr>
            <a:endParaRPr lang="de-DE"/>
          </a:p>
        </c:txPr>
        <c:crossAx val="912751504"/>
        <c:crosses val="autoZero"/>
        <c:crossBetween val="midCat"/>
      </c:valAx>
      <c:valAx>
        <c:axId val="912751504"/>
        <c:scaling>
          <c:orientation val="minMax"/>
          <c:max val="25"/>
        </c:scaling>
        <c:delete val="0"/>
        <c:axPos val="l"/>
        <c:majorGridlines/>
        <c:title>
          <c:tx>
            <c:rich>
              <a:bodyPr rot="-5400000" vert="horz"/>
              <a:lstStyle/>
              <a:p>
                <a:pPr>
                  <a:defRPr sz="2000" b="0"/>
                </a:pPr>
                <a:r>
                  <a:rPr lang="en-US" sz="1800" b="0" dirty="0"/>
                  <a:t>CO2 Emissions per Capita (</a:t>
                </a:r>
                <a:r>
                  <a:rPr lang="en-US" sz="1800" b="0" dirty="0" smtClean="0"/>
                  <a:t>Metric</a:t>
                </a:r>
              </a:p>
              <a:p>
                <a:pPr>
                  <a:defRPr sz="2000" b="0"/>
                </a:pPr>
                <a:r>
                  <a:rPr lang="en-US" sz="1800" b="0" dirty="0" smtClean="0"/>
                  <a:t>Tons</a:t>
                </a:r>
                <a:r>
                  <a:rPr lang="en-US" sz="1800" b="0" dirty="0"/>
                  <a:t>)</a:t>
                </a:r>
              </a:p>
            </c:rich>
          </c:tx>
          <c:overlay val="0"/>
        </c:title>
        <c:numFmt formatCode="#,##0" sourceLinked="0"/>
        <c:majorTickMark val="out"/>
        <c:minorTickMark val="none"/>
        <c:tickLblPos val="nextTo"/>
        <c:txPr>
          <a:bodyPr/>
          <a:lstStyle/>
          <a:p>
            <a:pPr>
              <a:defRPr sz="1800"/>
            </a:pPr>
            <a:endParaRPr lang="de-DE"/>
          </a:p>
        </c:txPr>
        <c:crossAx val="912748240"/>
        <c:crosses val="autoZero"/>
        <c:crossBetween val="midCat"/>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'Figure 19.4'!$B$5</c:f>
              <c:strCache>
                <c:ptCount val="1"/>
                <c:pt idx="0">
                  <c:v>2013</c:v>
                </c:pt>
              </c:strCache>
            </c:strRef>
          </c:tx>
          <c:spPr>
            <a:solidFill>
              <a:schemeClr val="tx1"/>
            </a:solidFill>
            <a:ln>
              <a:noFill/>
            </a:ln>
            <a:effectLst/>
          </c:spPr>
          <c:invertIfNegative val="0"/>
          <c:cat>
            <c:strRef>
              <c:f>'Figure 19.4'!$A$6:$A$18</c:f>
              <c:strCache>
                <c:ptCount val="13"/>
                <c:pt idx="0">
                  <c:v>United States</c:v>
                </c:pt>
                <c:pt idx="1">
                  <c:v>Canada</c:v>
                </c:pt>
                <c:pt idx="2">
                  <c:v>France</c:v>
                </c:pt>
                <c:pt idx="3">
                  <c:v>Japan</c:v>
                </c:pt>
                <c:pt idx="4">
                  <c:v>Norway</c:v>
                </c:pt>
                <c:pt idx="5">
                  <c:v>Sweden</c:v>
                </c:pt>
                <c:pt idx="6">
                  <c:v>Germany</c:v>
                </c:pt>
                <c:pt idx="7">
                  <c:v>Finland</c:v>
                </c:pt>
                <c:pt idx="8">
                  <c:v>United Kingdom</c:v>
                </c:pt>
                <c:pt idx="9">
                  <c:v>Australia</c:v>
                </c:pt>
                <c:pt idx="10">
                  <c:v>Italy</c:v>
                </c:pt>
                <c:pt idx="11">
                  <c:v>Denmark</c:v>
                </c:pt>
                <c:pt idx="12">
                  <c:v>Netherlands</c:v>
                </c:pt>
              </c:strCache>
            </c:strRef>
          </c:cat>
          <c:val>
            <c:numRef>
              <c:f>'Figure 19.4'!$B$6:$B$18</c:f>
              <c:numCache>
                <c:formatCode>0.0%</c:formatCode>
                <c:ptCount val="13"/>
                <c:pt idx="0">
                  <c:v>2.9559510335292999E-2</c:v>
                </c:pt>
                <c:pt idx="1">
                  <c:v>3.7301468678669E-2</c:v>
                </c:pt>
                <c:pt idx="2">
                  <c:v>4.3428812440787001E-2</c:v>
                </c:pt>
                <c:pt idx="3">
                  <c:v>5.0873497780778001E-2</c:v>
                </c:pt>
                <c:pt idx="4">
                  <c:v>5.3095030795005001E-2</c:v>
                </c:pt>
                <c:pt idx="5">
                  <c:v>5.5064587926446001E-2</c:v>
                </c:pt>
                <c:pt idx="6">
                  <c:v>5.5912569578910998E-2</c:v>
                </c:pt>
                <c:pt idx="7">
                  <c:v>6.7755164171026006E-2</c:v>
                </c:pt>
                <c:pt idx="8">
                  <c:v>7.2462971759985007E-2</c:v>
                </c:pt>
                <c:pt idx="9">
                  <c:v>7.7748223485624005E-2</c:v>
                </c:pt>
                <c:pt idx="10">
                  <c:v>8.3550211403019006E-2</c:v>
                </c:pt>
                <c:pt idx="11">
                  <c:v>8.9823342907738996E-2</c:v>
                </c:pt>
                <c:pt idx="12">
                  <c:v>9.0347794397926007E-2</c:v>
                </c:pt>
              </c:numCache>
            </c:numRef>
          </c:val>
        </c:ser>
        <c:dLbls>
          <c:showLegendKey val="0"/>
          <c:showVal val="0"/>
          <c:showCatName val="0"/>
          <c:showSerName val="0"/>
          <c:showPercent val="0"/>
          <c:showBubbleSize val="0"/>
        </c:dLbls>
        <c:gapWidth val="100"/>
        <c:overlap val="-24"/>
        <c:axId val="912761840"/>
        <c:axId val="912756944"/>
      </c:barChart>
      <c:catAx>
        <c:axId val="9127618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vert="horz"/>
          <a:lstStyle/>
          <a:p>
            <a:pPr>
              <a:defRPr/>
            </a:pPr>
            <a:endParaRPr lang="de-DE"/>
          </a:p>
        </c:txPr>
        <c:crossAx val="912756944"/>
        <c:crosses val="autoZero"/>
        <c:auto val="1"/>
        <c:lblAlgn val="ctr"/>
        <c:lblOffset val="100"/>
        <c:noMultiLvlLbl val="0"/>
      </c:catAx>
      <c:valAx>
        <c:axId val="912756944"/>
        <c:scaling>
          <c:orientation val="minMax"/>
        </c:scaling>
        <c:delete val="0"/>
        <c:axPos val="l"/>
        <c:majorGridlines>
          <c:spPr>
            <a:ln w="9525" cap="flat" cmpd="sng" algn="ctr">
              <a:solidFill>
                <a:schemeClr val="tx1"/>
              </a:solidFill>
              <a:round/>
            </a:ln>
            <a:effectLst/>
          </c:spPr>
        </c:majorGridlines>
        <c:title>
          <c:tx>
            <c:rich>
              <a:bodyPr rot="-5400000" vert="horz"/>
              <a:lstStyle/>
              <a:p>
                <a:pPr>
                  <a:defRPr/>
                </a:pPr>
                <a:r>
                  <a:rPr lang="de-DE"/>
                  <a:t>Percent of total tax revenue</a:t>
                </a:r>
              </a:p>
            </c:rich>
          </c:tx>
          <c:overlay val="0"/>
          <c:spPr>
            <a:noFill/>
            <a:ln>
              <a:noFill/>
            </a:ln>
            <a:effectLst/>
          </c:spPr>
        </c:title>
        <c:numFmt formatCode="0%" sourceLinked="0"/>
        <c:majorTickMark val="none"/>
        <c:minorTickMark val="none"/>
        <c:tickLblPos val="nextTo"/>
        <c:spPr>
          <a:noFill/>
          <a:ln>
            <a:noFill/>
          </a:ln>
          <a:effectLst/>
        </c:spPr>
        <c:txPr>
          <a:bodyPr rot="-60000000" vert="horz"/>
          <a:lstStyle/>
          <a:p>
            <a:pPr>
              <a:defRPr/>
            </a:pPr>
            <a:endParaRPr lang="de-DE"/>
          </a:p>
        </c:txPr>
        <c:crossAx val="912761840"/>
        <c:crosses val="autoZero"/>
        <c:crossBetween val="between"/>
      </c:valAx>
      <c:spPr>
        <a:noFill/>
        <a:ln>
          <a:noFill/>
        </a:ln>
        <a:effectLst/>
      </c:spPr>
    </c:plotArea>
    <c:plotVisOnly val="1"/>
    <c:dispBlanksAs val="gap"/>
    <c:showDLblsOverMax val="0"/>
  </c:chart>
  <c:spPr>
    <a:noFill/>
    <a:ln>
      <a:noFill/>
    </a:ln>
    <a:effectLst/>
  </c:spPr>
  <c:txPr>
    <a:bodyPr/>
    <a:lstStyle/>
    <a:p>
      <a:pPr>
        <a:defRPr sz="1800"/>
      </a:pPr>
      <a:endParaRPr lang="de-DE"/>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0.74742</cdr:x>
      <cdr:y>0.118</cdr:y>
    </cdr:from>
    <cdr:to>
      <cdr:x>1</cdr:x>
      <cdr:y>0.18901</cdr:y>
    </cdr:to>
    <cdr:sp macro="" textlink="">
      <cdr:nvSpPr>
        <cdr:cNvPr id="2" name="TextBox 1"/>
        <cdr:cNvSpPr txBox="1"/>
      </cdr:nvSpPr>
      <cdr:spPr>
        <a:xfrm xmlns:a="http://schemas.openxmlformats.org/drawingml/2006/main">
          <a:off x="6295010" y="562621"/>
          <a:ext cx="1971012"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dirty="0" smtClean="0"/>
            <a:t>United Arab Emirates</a:t>
          </a:r>
          <a:endParaRPr lang="en-US" sz="1600" dirty="0"/>
        </a:p>
      </cdr:txBody>
    </cdr:sp>
  </cdr:relSizeAnchor>
  <cdr:relSizeAnchor xmlns:cdr="http://schemas.openxmlformats.org/drawingml/2006/chartDrawing">
    <cdr:from>
      <cdr:x>0.83438</cdr:x>
      <cdr:y>0.72731</cdr:y>
    </cdr:from>
    <cdr:to>
      <cdr:x>1</cdr:x>
      <cdr:y>0.79832</cdr:y>
    </cdr:to>
    <cdr:sp macro="" textlink="">
      <cdr:nvSpPr>
        <cdr:cNvPr id="4" name="TextBox 3"/>
        <cdr:cNvSpPr txBox="1"/>
      </cdr:nvSpPr>
      <cdr:spPr>
        <a:xfrm xmlns:a="http://schemas.openxmlformats.org/drawingml/2006/main">
          <a:off x="6511168" y="3467793"/>
          <a:ext cx="1292433"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Switzerland</a:t>
          </a:r>
        </a:p>
      </cdr:txBody>
    </cdr:sp>
  </cdr:relSizeAnchor>
  <cdr:relSizeAnchor xmlns:cdr="http://schemas.openxmlformats.org/drawingml/2006/chartDrawing">
    <cdr:from>
      <cdr:x>0.71269</cdr:x>
      <cdr:y>0.20859</cdr:y>
    </cdr:from>
    <cdr:to>
      <cdr:x>0.87006</cdr:x>
      <cdr:y>0.2796</cdr:y>
    </cdr:to>
    <cdr:sp macro="" textlink="">
      <cdr:nvSpPr>
        <cdr:cNvPr id="5" name="TextBox 4"/>
        <cdr:cNvSpPr txBox="1"/>
      </cdr:nvSpPr>
      <cdr:spPr>
        <a:xfrm xmlns:a="http://schemas.openxmlformats.org/drawingml/2006/main">
          <a:off x="5561549" y="994551"/>
          <a:ext cx="1228020"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dirty="0" smtClean="0"/>
            <a:t>Saudi Arabia</a:t>
          </a:r>
          <a:endParaRPr lang="en-US" sz="1600" dirty="0"/>
        </a:p>
      </cdr:txBody>
    </cdr:sp>
  </cdr:relSizeAnchor>
  <cdr:relSizeAnchor xmlns:cdr="http://schemas.openxmlformats.org/drawingml/2006/chartDrawing">
    <cdr:from>
      <cdr:x>0.67035</cdr:x>
      <cdr:y>0.11188</cdr:y>
    </cdr:from>
    <cdr:to>
      <cdr:x>0.75884</cdr:x>
      <cdr:y>0.18289</cdr:y>
    </cdr:to>
    <cdr:sp macro="" textlink="">
      <cdr:nvSpPr>
        <cdr:cNvPr id="6" name="TextBox 5"/>
        <cdr:cNvSpPr txBox="1"/>
      </cdr:nvSpPr>
      <cdr:spPr>
        <a:xfrm xmlns:a="http://schemas.openxmlformats.org/drawingml/2006/main">
          <a:off x="5231145" y="533441"/>
          <a:ext cx="690514"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smtClean="0"/>
            <a:t>Oman</a:t>
          </a:r>
          <a:endParaRPr lang="en-US" sz="1600" dirty="0"/>
        </a:p>
      </cdr:txBody>
    </cdr:sp>
  </cdr:relSizeAnchor>
  <cdr:relSizeAnchor xmlns:cdr="http://schemas.openxmlformats.org/drawingml/2006/chartDrawing">
    <cdr:from>
      <cdr:x>0.36334</cdr:x>
      <cdr:y>0.25091</cdr:y>
    </cdr:from>
    <cdr:to>
      <cdr:x>0.50751</cdr:x>
      <cdr:y>0.32192</cdr:y>
    </cdr:to>
    <cdr:sp macro="" textlink="">
      <cdr:nvSpPr>
        <cdr:cNvPr id="7" name="TextBox 6"/>
        <cdr:cNvSpPr txBox="1"/>
      </cdr:nvSpPr>
      <cdr:spPr>
        <a:xfrm xmlns:a="http://schemas.openxmlformats.org/drawingml/2006/main">
          <a:off x="2835361" y="1196332"/>
          <a:ext cx="1125028"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dirty="0" smtClean="0"/>
            <a:t>Kazakhstan</a:t>
          </a:r>
          <a:endParaRPr lang="en-US" sz="1600" dirty="0"/>
        </a:p>
      </cdr:txBody>
    </cdr:sp>
  </cdr:relSizeAnchor>
  <cdr:relSizeAnchor xmlns:cdr="http://schemas.openxmlformats.org/drawingml/2006/chartDrawing">
    <cdr:from>
      <cdr:x>0.11712</cdr:x>
      <cdr:y>0.73062</cdr:y>
    </cdr:from>
    <cdr:to>
      <cdr:x>0.19367</cdr:x>
      <cdr:y>0.80162</cdr:y>
    </cdr:to>
    <cdr:sp macro="" textlink="">
      <cdr:nvSpPr>
        <cdr:cNvPr id="8" name="TextBox 7"/>
        <cdr:cNvSpPr txBox="1"/>
      </cdr:nvSpPr>
      <cdr:spPr>
        <a:xfrm xmlns:a="http://schemas.openxmlformats.org/drawingml/2006/main">
          <a:off x="913961" y="3483563"/>
          <a:ext cx="597339"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dirty="0" smtClean="0"/>
            <a:t>India</a:t>
          </a:r>
          <a:endParaRPr lang="en-US" sz="1600" dirty="0"/>
        </a:p>
      </cdr:txBody>
    </cdr:sp>
  </cdr:relSizeAnchor>
  <cdr:relSizeAnchor xmlns:cdr="http://schemas.openxmlformats.org/drawingml/2006/chartDrawing">
    <cdr:from>
      <cdr:x>0.21221</cdr:x>
      <cdr:y>0.56668</cdr:y>
    </cdr:from>
    <cdr:to>
      <cdr:x>0.29615</cdr:x>
      <cdr:y>0.63769</cdr:y>
    </cdr:to>
    <cdr:sp macro="" textlink="">
      <cdr:nvSpPr>
        <cdr:cNvPr id="9" name="TextBox 8"/>
        <cdr:cNvSpPr txBox="1"/>
      </cdr:nvSpPr>
      <cdr:spPr>
        <a:xfrm xmlns:a="http://schemas.openxmlformats.org/drawingml/2006/main">
          <a:off x="1656002" y="2701915"/>
          <a:ext cx="655047"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dirty="0" smtClean="0"/>
            <a:t>China</a:t>
          </a:r>
          <a:endParaRPr lang="en-US" sz="1600" dirty="0"/>
        </a:p>
      </cdr:txBody>
    </cdr:sp>
  </cdr:relSizeAnchor>
  <cdr:relSizeAnchor xmlns:cdr="http://schemas.openxmlformats.org/drawingml/2006/chartDrawing">
    <cdr:from>
      <cdr:x>0.84595</cdr:x>
      <cdr:y>0.59882</cdr:y>
    </cdr:from>
    <cdr:to>
      <cdr:x>0.96739</cdr:x>
      <cdr:y>0.66983</cdr:y>
    </cdr:to>
    <cdr:sp macro="" textlink="">
      <cdr:nvSpPr>
        <cdr:cNvPr id="10" name="TextBox 9"/>
        <cdr:cNvSpPr txBox="1"/>
      </cdr:nvSpPr>
      <cdr:spPr>
        <a:xfrm xmlns:a="http://schemas.openxmlformats.org/drawingml/2006/main">
          <a:off x="6601457" y="2855158"/>
          <a:ext cx="947695"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smtClean="0"/>
            <a:t>Bermuda</a:t>
          </a:r>
          <a:endParaRPr lang="en-US" sz="1600" dirty="0"/>
        </a:p>
      </cdr:txBody>
    </cdr:sp>
  </cdr:relSizeAnchor>
  <cdr:relSizeAnchor xmlns:cdr="http://schemas.openxmlformats.org/drawingml/2006/chartDrawing">
    <cdr:from>
      <cdr:x>0.57577</cdr:x>
      <cdr:y>0.69952</cdr:y>
    </cdr:from>
    <cdr:to>
      <cdr:x>0.70382</cdr:x>
      <cdr:y>0.77053</cdr:y>
    </cdr:to>
    <cdr:sp macro="" textlink="">
      <cdr:nvSpPr>
        <cdr:cNvPr id="11" name="TextBox 3"/>
        <cdr:cNvSpPr txBox="1"/>
      </cdr:nvSpPr>
      <cdr:spPr>
        <a:xfrm xmlns:a="http://schemas.openxmlformats.org/drawingml/2006/main">
          <a:off x="4493080" y="3335292"/>
          <a:ext cx="999251"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France</a:t>
          </a:r>
        </a:p>
      </cdr:txBody>
    </cdr:sp>
  </cdr:relSizeAnchor>
  <cdr:relSizeAnchor xmlns:cdr="http://schemas.openxmlformats.org/drawingml/2006/chartDrawing">
    <cdr:from>
      <cdr:x>0.68415</cdr:x>
      <cdr:y>0.69091</cdr:y>
    </cdr:from>
    <cdr:to>
      <cdr:x>0.8122</cdr:x>
      <cdr:y>0.76192</cdr:y>
    </cdr:to>
    <cdr:sp macro="" textlink="">
      <cdr:nvSpPr>
        <cdr:cNvPr id="12" name="TextBox 3"/>
        <cdr:cNvSpPr txBox="1"/>
      </cdr:nvSpPr>
      <cdr:spPr>
        <a:xfrm xmlns:a="http://schemas.openxmlformats.org/drawingml/2006/main">
          <a:off x="5338834" y="3294240"/>
          <a:ext cx="99925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Sweden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49F3E70-8D95-D541-B39C-7BBE1467A6EC}"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72EE1E1-ADBA-4C43-9C6C-7131EE3E82A9}" type="slidenum">
              <a:rPr lang="en-US" smtClean="0"/>
              <a:t>‹Nr.›</a:t>
            </a:fld>
            <a:endParaRPr lang="en-US"/>
          </a:p>
        </p:txBody>
      </p:sp>
    </p:spTree>
    <p:extLst>
      <p:ext uri="{BB962C8B-B14F-4D97-AF65-F5344CB8AC3E}">
        <p14:creationId xmlns:p14="http://schemas.microsoft.com/office/powerpoint/2010/main" val="27163203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A9C0FB-564B-A04D-A501-B691FE36EDCF}"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16F8F-F241-F445-BA2A-DEECEBAC132D}" type="slidenum">
              <a:rPr lang="en-US" smtClean="0"/>
              <a:t>‹Nr.›</a:t>
            </a:fld>
            <a:endParaRPr lang="en-US"/>
          </a:p>
        </p:txBody>
      </p:sp>
    </p:spTree>
    <p:extLst>
      <p:ext uri="{BB962C8B-B14F-4D97-AF65-F5344CB8AC3E}">
        <p14:creationId xmlns:p14="http://schemas.microsoft.com/office/powerpoint/2010/main" val="270401804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19</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dirty="0"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2800" b="1">
                <a:solidFill>
                  <a:schemeClr val="accent5">
                    <a:lumMod val="75000"/>
                  </a:schemeClr>
                </a:solidFill>
              </a:defRPr>
            </a:lvl1pPr>
          </a:lstStyle>
          <a:p>
            <a:r>
              <a:rPr lang="de-DE" dirty="0"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19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19</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008000"/>
          </a:xfrm>
        </p:spPr>
        <p:txBody>
          <a:bodyPr/>
          <a:lstStyle>
            <a:lvl1pPr>
              <a:defRPr b="1">
                <a:solidFill>
                  <a:srgbClr val="31859C"/>
                </a:solidFill>
              </a:defRPr>
            </a:lvl1pPr>
          </a:lstStyle>
          <a:p>
            <a:r>
              <a:rPr lang="de-DE" dirty="0" smtClean="0"/>
              <a:t>Mastertitelformat bearbeiten</a:t>
            </a:r>
            <a:endParaRPr lang="de-DE" dirty="0"/>
          </a:p>
        </p:txBody>
      </p:sp>
      <p:sp>
        <p:nvSpPr>
          <p:cNvPr id="3" name="Textplatzhalter 2"/>
          <p:cNvSpPr>
            <a:spLocks noGrp="1"/>
          </p:cNvSpPr>
          <p:nvPr>
            <p:ph type="body" idx="1"/>
          </p:nvPr>
        </p:nvSpPr>
        <p:spPr>
          <a:xfrm>
            <a:off x="457199" y="1430421"/>
            <a:ext cx="2592000" cy="744454"/>
          </a:xfrm>
        </p:spPr>
        <p:txBody>
          <a:bodyPr anchor="b"/>
          <a:lstStyle>
            <a:lvl1pPr marL="0" indent="0">
              <a:lnSpc>
                <a:spcPct val="100000"/>
              </a:lnSpc>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Mastertextformat bearbeiten</a:t>
            </a:r>
          </a:p>
        </p:txBody>
      </p:sp>
      <p:sp>
        <p:nvSpPr>
          <p:cNvPr id="4" name="Inhaltsplatzhalter 3"/>
          <p:cNvSpPr>
            <a:spLocks noGrp="1"/>
          </p:cNvSpPr>
          <p:nvPr>
            <p:ph sz="half" idx="2"/>
          </p:nvPr>
        </p:nvSpPr>
        <p:spPr>
          <a:xfrm>
            <a:off x="457199" y="2174875"/>
            <a:ext cx="2592000" cy="3951288"/>
          </a:xfrm>
        </p:spPr>
        <p:txBody>
          <a:bodyPr/>
          <a:lstStyle>
            <a:lvl1pPr>
              <a:buClr>
                <a:schemeClr val="accent6">
                  <a:lumMod val="75000"/>
                </a:schemeClr>
              </a:buClr>
              <a:buSzPct val="80000"/>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3308182" y="1430421"/>
            <a:ext cx="2592000" cy="744454"/>
          </a:xfrm>
        </p:spPr>
        <p:txBody>
          <a:bodyPr anchor="b"/>
          <a:lstStyle>
            <a:lvl1pPr marL="0" indent="0">
              <a:lnSpc>
                <a:spcPct val="100000"/>
              </a:lnSpc>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Mastertextformat bearbeiten</a:t>
            </a:r>
          </a:p>
        </p:txBody>
      </p:sp>
      <p:sp>
        <p:nvSpPr>
          <p:cNvPr id="6" name="Inhaltsplatzhalter 5"/>
          <p:cNvSpPr>
            <a:spLocks noGrp="1"/>
          </p:cNvSpPr>
          <p:nvPr>
            <p:ph sz="quarter" idx="4"/>
          </p:nvPr>
        </p:nvSpPr>
        <p:spPr>
          <a:xfrm>
            <a:off x="3308183" y="2190249"/>
            <a:ext cx="2592000" cy="3951288"/>
          </a:xfrm>
        </p:spPr>
        <p:txBody>
          <a:bodyPr/>
          <a:lstStyle>
            <a:lvl1pPr marL="342900" indent="-342900">
              <a:buClr>
                <a:schemeClr val="accent6">
                  <a:lumMod val="75000"/>
                </a:schemeClr>
              </a:buClr>
              <a:buSzPct val="80000"/>
              <a:buFont typeface="Wingdings" charset="2"/>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19</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
        <p:nvSpPr>
          <p:cNvPr id="10" name="Textplatzhalter 4"/>
          <p:cNvSpPr>
            <a:spLocks noGrp="1"/>
          </p:cNvSpPr>
          <p:nvPr>
            <p:ph type="body" sz="quarter" idx="13"/>
          </p:nvPr>
        </p:nvSpPr>
        <p:spPr>
          <a:xfrm>
            <a:off x="6126884" y="1430421"/>
            <a:ext cx="2592000" cy="762084"/>
          </a:xfrm>
        </p:spPr>
        <p:txBody>
          <a:bodyPr anchor="b"/>
          <a:lstStyle>
            <a:lvl1pPr marL="0" indent="0">
              <a:lnSpc>
                <a:spcPct val="100000"/>
              </a:lnSpc>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Mastertextformat bearbeiten</a:t>
            </a:r>
          </a:p>
        </p:txBody>
      </p:sp>
      <p:sp>
        <p:nvSpPr>
          <p:cNvPr id="12" name="Inhaltsplatzhalter 3"/>
          <p:cNvSpPr>
            <a:spLocks noGrp="1"/>
          </p:cNvSpPr>
          <p:nvPr>
            <p:ph sz="half" idx="14"/>
          </p:nvPr>
        </p:nvSpPr>
        <p:spPr>
          <a:xfrm>
            <a:off x="6126884" y="2192505"/>
            <a:ext cx="2592000" cy="3951288"/>
          </a:xfrm>
        </p:spPr>
        <p:txBody>
          <a:bodyPr/>
          <a:lstStyle>
            <a:lvl1pPr>
              <a:buClr>
                <a:schemeClr val="accent6">
                  <a:lumMod val="75000"/>
                </a:schemeClr>
              </a:buClr>
              <a:buSzPct val="80000"/>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300474710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19</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19</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19</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19</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19</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19</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4042611"/>
            <a:ext cx="3611881" cy="2320503"/>
          </a:xfrm>
        </p:spPr>
        <p:txBody>
          <a:bodyPr>
            <a:noAutofit/>
          </a:bodyPr>
          <a:lstStyle/>
          <a:p>
            <a:r>
              <a:rPr lang="en-US" sz="4000" dirty="0"/>
              <a:t>Growth and Sustainability in the 21st Century</a:t>
            </a:r>
          </a:p>
        </p:txBody>
      </p:sp>
      <p:sp>
        <p:nvSpPr>
          <p:cNvPr id="3" name="Untertitel 2"/>
          <p:cNvSpPr>
            <a:spLocks noGrp="1"/>
          </p:cNvSpPr>
          <p:nvPr>
            <p:ph type="subTitle" idx="1"/>
          </p:nvPr>
        </p:nvSpPr>
        <p:spPr>
          <a:xfrm>
            <a:off x="685798" y="3320717"/>
            <a:ext cx="3611881" cy="2546684"/>
          </a:xfrm>
        </p:spPr>
        <p:txBody>
          <a:bodyPr/>
          <a:lstStyle/>
          <a:p>
            <a:r>
              <a:rPr lang="en-US" dirty="0" smtClean="0"/>
              <a:t>Chapter 19</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1004710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Macroeconomic Goals: Looking Forward</a:t>
            </a:r>
          </a:p>
          <a:p>
            <a:pPr marL="514350" indent="-514350">
              <a:buFont typeface="+mj-lt"/>
              <a:buAutoNum type="arabicPeriod"/>
            </a:pPr>
            <a:r>
              <a:rPr lang="en-US" dirty="0" smtClean="0"/>
              <a:t>Macroeconomic and Ecological Sustainability</a:t>
            </a:r>
          </a:p>
          <a:p>
            <a:pPr marL="514350" indent="-514350">
              <a:buFont typeface="+mj-lt"/>
              <a:buAutoNum type="arabicPeriod"/>
            </a:pPr>
            <a:r>
              <a:rPr lang="en-US" dirty="0" smtClean="0"/>
              <a:t>The Race between Technology and Resource Depletion</a:t>
            </a:r>
          </a:p>
          <a:p>
            <a:pPr marL="514350" indent="-514350">
              <a:buFont typeface="+mj-lt"/>
              <a:buAutoNum type="arabicPeriod"/>
            </a:pPr>
            <a:r>
              <a:rPr lang="en-US" dirty="0" smtClean="0"/>
              <a:t>Climate Change</a:t>
            </a:r>
          </a:p>
          <a:p>
            <a:pPr marL="514350" indent="-514350">
              <a:buFont typeface="+mj-lt"/>
              <a:buAutoNum type="arabicPeriod"/>
            </a:pPr>
            <a:r>
              <a:rPr lang="en-US" dirty="0" smtClean="0"/>
              <a:t>Economic Growth and the Environment</a:t>
            </a:r>
          </a:p>
          <a:p>
            <a:pPr marL="514350" indent="-514350">
              <a:buFont typeface="+mj-lt"/>
              <a:buAutoNum type="arabicPeriod"/>
            </a:pPr>
            <a:r>
              <a:rPr lang="en-US" dirty="0" smtClean="0"/>
              <a:t>Are Stabilization and Sustainability in Conflict?</a:t>
            </a:r>
          </a:p>
          <a:p>
            <a:pPr marL="514350" indent="-514350">
              <a:buFont typeface="+mj-lt"/>
              <a:buAutoNum type="arabicPeriod"/>
            </a:pPr>
            <a:r>
              <a:rPr lang="en-US" dirty="0" smtClean="0"/>
              <a:t>Concluding Thoughts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321399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Learning Goals</a:t>
            </a:r>
            <a:endParaRPr lang="en-US" dirty="0"/>
          </a:p>
        </p:txBody>
      </p:sp>
      <p:sp>
        <p:nvSpPr>
          <p:cNvPr id="3" name="Inhaltsplatzhalter 2"/>
          <p:cNvSpPr>
            <a:spLocks noGrp="1"/>
          </p:cNvSpPr>
          <p:nvPr>
            <p:ph idx="1"/>
          </p:nvPr>
        </p:nvSpPr>
        <p:spPr/>
        <p:txBody>
          <a:bodyPr>
            <a:normAutofit fontScale="85000" lnSpcReduction="20000"/>
          </a:bodyPr>
          <a:lstStyle/>
          <a:p>
            <a:r>
              <a:rPr lang="de-DE" dirty="0"/>
              <a:t>After </a:t>
            </a:r>
            <a:r>
              <a:rPr lang="de-DE" dirty="0" err="1"/>
              <a:t>today‘s</a:t>
            </a:r>
            <a:r>
              <a:rPr lang="de-DE" dirty="0"/>
              <a:t> </a:t>
            </a:r>
            <a:r>
              <a:rPr lang="de-DE" dirty="0" err="1"/>
              <a:t>lecture</a:t>
            </a:r>
            <a:r>
              <a:rPr lang="de-DE" dirty="0"/>
              <a:t>, </a:t>
            </a:r>
            <a:r>
              <a:rPr lang="de-DE" dirty="0" err="1"/>
              <a:t>you</a:t>
            </a:r>
            <a:r>
              <a:rPr lang="de-DE" dirty="0"/>
              <a:t> will </a:t>
            </a:r>
            <a:r>
              <a:rPr lang="de-DE" dirty="0" err="1"/>
              <a:t>be</a:t>
            </a:r>
            <a:r>
              <a:rPr lang="de-DE" dirty="0"/>
              <a:t> </a:t>
            </a:r>
            <a:r>
              <a:rPr lang="de-DE" dirty="0" err="1"/>
              <a:t>able</a:t>
            </a:r>
            <a:r>
              <a:rPr lang="de-DE" dirty="0"/>
              <a:t> </a:t>
            </a:r>
            <a:r>
              <a:rPr lang="de-DE" dirty="0" err="1"/>
              <a:t>to</a:t>
            </a:r>
            <a:r>
              <a:rPr lang="de-DE" dirty="0"/>
              <a:t>:</a:t>
            </a:r>
            <a:endParaRPr lang="en-US" dirty="0"/>
          </a:p>
          <a:p>
            <a:endParaRPr lang="en-US" dirty="0" smtClean="0"/>
          </a:p>
          <a:p>
            <a:pPr lvl="1"/>
            <a:r>
              <a:rPr lang="en-US" dirty="0" smtClean="0"/>
              <a:t>Recognize </a:t>
            </a:r>
            <a:r>
              <a:rPr lang="en-US" dirty="0"/>
              <a:t>ecological sustainability as major economic issues for the 21</a:t>
            </a:r>
            <a:r>
              <a:rPr lang="en-US" baseline="30000" dirty="0"/>
              <a:t>st</a:t>
            </a:r>
            <a:r>
              <a:rPr lang="en-US" dirty="0"/>
              <a:t> century.</a:t>
            </a:r>
            <a:endParaRPr lang="de-DE" dirty="0"/>
          </a:p>
          <a:p>
            <a:pPr lvl="1"/>
            <a:r>
              <a:rPr lang="en-US" dirty="0" smtClean="0"/>
              <a:t>Identify </a:t>
            </a:r>
            <a:r>
              <a:rPr lang="en-US" dirty="0"/>
              <a:t>major environmental challenges.</a:t>
            </a:r>
            <a:endParaRPr lang="de-DE" dirty="0"/>
          </a:p>
          <a:p>
            <a:pPr lvl="1"/>
            <a:r>
              <a:rPr lang="en-US" dirty="0" smtClean="0"/>
              <a:t>Have </a:t>
            </a:r>
            <a:r>
              <a:rPr lang="en-US" dirty="0"/>
              <a:t>a basic understanding of the relationship of climate change to economic growth</a:t>
            </a:r>
            <a:endParaRPr lang="de-DE" dirty="0"/>
          </a:p>
          <a:p>
            <a:pPr lvl="1"/>
            <a:r>
              <a:rPr lang="en-US" dirty="0" smtClean="0"/>
              <a:t>Be </a:t>
            </a:r>
            <a:r>
              <a:rPr lang="en-US" dirty="0"/>
              <a:t>familiar with the Environmental Kuznets Curve and its limitations.</a:t>
            </a:r>
            <a:endParaRPr lang="de-DE" dirty="0"/>
          </a:p>
          <a:p>
            <a:pPr lvl="1"/>
            <a:r>
              <a:rPr lang="en-US" dirty="0" smtClean="0"/>
              <a:t>Understand </a:t>
            </a:r>
            <a:r>
              <a:rPr lang="en-US" dirty="0"/>
              <a:t>the concepts of limits to growth and a steady-state economy.  </a:t>
            </a:r>
            <a:endParaRPr lang="de-DE" dirty="0"/>
          </a:p>
          <a:p>
            <a:pPr lvl="1"/>
            <a:r>
              <a:rPr lang="en-US" dirty="0" smtClean="0"/>
              <a:t>Describe </a:t>
            </a:r>
            <a:r>
              <a:rPr lang="en-US" dirty="0"/>
              <a:t>several policies directed towards sustainable development. </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25473211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Macroeconomic Goals: Looking Forward</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86674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Macroeconomic goals: looking forward</a:t>
            </a:r>
            <a:endParaRPr lang="en-US" dirty="0"/>
          </a:p>
        </p:txBody>
      </p:sp>
      <p:sp>
        <p:nvSpPr>
          <p:cNvPr id="3" name="Inhaltsplatzhalter 2"/>
          <p:cNvSpPr>
            <a:spLocks noGrp="1"/>
          </p:cNvSpPr>
          <p:nvPr>
            <p:ph idx="1"/>
          </p:nvPr>
        </p:nvSpPr>
        <p:spPr/>
        <p:txBody>
          <a:bodyPr>
            <a:normAutofit fontScale="85000" lnSpcReduction="10000"/>
          </a:bodyPr>
          <a:lstStyle/>
          <a:p>
            <a:r>
              <a:rPr lang="en-US" dirty="0" smtClean="0"/>
              <a:t>remember: Macroeconomics focuses on human well-being</a:t>
            </a:r>
          </a:p>
          <a:p>
            <a:r>
              <a:rPr lang="en-US" dirty="0" smtClean="0"/>
              <a:t>but: traditional macroeconomics has often a narrow focus on stability and growth in GDP</a:t>
            </a:r>
          </a:p>
          <a:p>
            <a:r>
              <a:rPr lang="en-US" dirty="0" smtClean="0"/>
              <a:t>changes in the conditions of work, stresses imposed on families, and development in the social and financial infrastructure of an economy are often ignored</a:t>
            </a:r>
          </a:p>
          <a:p>
            <a:pPr lvl="1"/>
            <a:r>
              <a:rPr lang="en-US" dirty="0" smtClean="0"/>
              <a:t>environmental degradation</a:t>
            </a:r>
          </a:p>
          <a:p>
            <a:pPr lvl="1"/>
            <a:r>
              <a:rPr lang="en-US" dirty="0" smtClean="0"/>
              <a:t>growing inequality</a:t>
            </a:r>
          </a:p>
          <a:p>
            <a:pPr lvl="1"/>
            <a:r>
              <a:rPr lang="en-US" dirty="0" smtClean="0"/>
              <a:t>inadequacies in health care, child care and education</a:t>
            </a:r>
          </a:p>
          <a:p>
            <a:r>
              <a:rPr lang="en-US" dirty="0" smtClean="0"/>
              <a:t>economic growth is not sufficient to improve human well-being</a:t>
            </a:r>
          </a:p>
          <a:p>
            <a:r>
              <a:rPr lang="en-US" dirty="0" smtClean="0"/>
              <a:t>finite planetary limits might make unlimited GDP growth infeasible</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a:t>
            </a:fld>
            <a:endParaRPr lang="de-DE"/>
          </a:p>
        </p:txBody>
      </p:sp>
    </p:spTree>
    <p:extLst>
      <p:ext uri="{BB962C8B-B14F-4D97-AF65-F5344CB8AC3E}">
        <p14:creationId xmlns:p14="http://schemas.microsoft.com/office/powerpoint/2010/main" val="265795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Macroeconomic and Ecological Sustainability</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791882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Major environmental issues: global population</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dramatic increase in world population: </a:t>
            </a:r>
          </a:p>
          <a:p>
            <a:pPr lvl="1"/>
            <a:r>
              <a:rPr lang="en-US" dirty="0" smtClean="0"/>
              <a:t>in 1960: 3 billion</a:t>
            </a:r>
          </a:p>
          <a:p>
            <a:pPr lvl="1"/>
            <a:r>
              <a:rPr lang="en-US" dirty="0" smtClean="0"/>
              <a:t>in 2000: 6 billion</a:t>
            </a:r>
          </a:p>
          <a:p>
            <a:pPr lvl="1"/>
            <a:r>
              <a:rPr lang="en-US" dirty="0" smtClean="0"/>
              <a:t>in 2011: 7 billion</a:t>
            </a:r>
          </a:p>
          <a:p>
            <a:r>
              <a:rPr lang="en-US" dirty="0" smtClean="0"/>
              <a:t>human population growth contributes to increases in many environmental pressures:</a:t>
            </a:r>
          </a:p>
          <a:p>
            <a:pPr lvl="1"/>
            <a:r>
              <a:rPr lang="en-US" dirty="0" smtClean="0"/>
              <a:t>e.g. food production:</a:t>
            </a:r>
          </a:p>
          <a:p>
            <a:pPr lvl="1"/>
            <a:r>
              <a:rPr lang="en-US" dirty="0" smtClean="0"/>
              <a:t>land degradation</a:t>
            </a:r>
          </a:p>
          <a:p>
            <a:pPr lvl="1"/>
            <a:r>
              <a:rPr lang="en-US" dirty="0" smtClean="0"/>
              <a:t>pollution from fertilizers and pesticides</a:t>
            </a:r>
          </a:p>
          <a:p>
            <a:pPr lvl="1"/>
            <a:r>
              <a:rPr lang="en-US" dirty="0" smtClean="0"/>
              <a:t>overtaxing of water supplies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a:t>
            </a:fld>
            <a:endParaRPr lang="de-DE"/>
          </a:p>
        </p:txBody>
      </p:sp>
    </p:spTree>
    <p:extLst>
      <p:ext uri="{BB962C8B-B14F-4D97-AF65-F5344CB8AC3E}">
        <p14:creationId xmlns:p14="http://schemas.microsoft.com/office/powerpoint/2010/main" val="104701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Major environmental issues: </a:t>
            </a:r>
            <a:r>
              <a:rPr lang="en-US" dirty="0" smtClean="0"/>
              <a:t>resource depletion</a:t>
            </a:r>
            <a:endParaRPr lang="en-US" dirty="0"/>
          </a:p>
        </p:txBody>
      </p:sp>
      <p:sp>
        <p:nvSpPr>
          <p:cNvPr id="3" name="Inhaltsplatzhalter 2"/>
          <p:cNvSpPr>
            <a:spLocks noGrp="1"/>
          </p:cNvSpPr>
          <p:nvPr>
            <p:ph idx="1"/>
          </p:nvPr>
        </p:nvSpPr>
        <p:spPr/>
        <p:txBody>
          <a:bodyPr>
            <a:normAutofit lnSpcReduction="10000"/>
          </a:bodyPr>
          <a:lstStyle/>
          <a:p>
            <a:r>
              <a:rPr lang="en-US" dirty="0" smtClean="0"/>
              <a:t>world's fisheries are in decline due to overfishing</a:t>
            </a:r>
          </a:p>
          <a:p>
            <a:r>
              <a:rPr lang="en-US" dirty="0" smtClean="0"/>
              <a:t>tropical forests are lost at a rapid rate</a:t>
            </a:r>
          </a:p>
          <a:p>
            <a:r>
              <a:rPr lang="en-US" dirty="0" smtClean="0"/>
              <a:t>a billion people live in countries where usable water is scarce</a:t>
            </a:r>
          </a:p>
          <a:p>
            <a:r>
              <a:rPr lang="en-US" dirty="0" smtClean="0"/>
              <a:t>stocks of mineral resources are being depleted</a:t>
            </a:r>
          </a:p>
          <a:p>
            <a:r>
              <a:rPr lang="en-US" dirty="0" smtClean="0"/>
              <a:t>global production of oil will peak within the next few decades</a:t>
            </a:r>
          </a:p>
          <a:p>
            <a:pPr>
              <a:buFont typeface="Wingdings" charset="2"/>
              <a:buChar char="Ø"/>
            </a:pPr>
            <a:r>
              <a:rPr lang="en-US" dirty="0" smtClean="0"/>
              <a:t>current dependence on fossil fuels could challenge potential for industrialized countries to maintain their living standards and for developing countries to reduce poverty</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Tree>
    <p:extLst>
      <p:ext uri="{BB962C8B-B14F-4D97-AF65-F5344CB8AC3E}">
        <p14:creationId xmlns:p14="http://schemas.microsoft.com/office/powerpoint/2010/main" val="197161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Major environmental issues: </a:t>
            </a:r>
            <a:r>
              <a:rPr lang="en-US" dirty="0" smtClean="0"/>
              <a:t>pollution and wastes</a:t>
            </a:r>
            <a:endParaRPr lang="en-US" dirty="0"/>
          </a:p>
        </p:txBody>
      </p:sp>
      <p:sp>
        <p:nvSpPr>
          <p:cNvPr id="3" name="Inhaltsplatzhalter 2"/>
          <p:cNvSpPr>
            <a:spLocks noGrp="1"/>
          </p:cNvSpPr>
          <p:nvPr>
            <p:ph idx="1"/>
          </p:nvPr>
        </p:nvSpPr>
        <p:spPr/>
        <p:txBody>
          <a:bodyPr/>
          <a:lstStyle/>
          <a:p>
            <a:r>
              <a:rPr lang="en-US" dirty="0" smtClean="0"/>
              <a:t>industrial countries generate major share of the world’s pollution and waste </a:t>
            </a:r>
            <a:br>
              <a:rPr lang="en-US" dirty="0" smtClean="0"/>
            </a:br>
            <a:r>
              <a:rPr lang="en-US" dirty="0" smtClean="0"/>
              <a:t>(two-thirds of global industrial waste)</a:t>
            </a:r>
          </a:p>
          <a:p>
            <a:r>
              <a:rPr lang="en-US" dirty="0" smtClean="0"/>
              <a:t>toxic wastes are exported from industrialized countries to low-income countries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9</a:t>
            </a:fld>
            <a:endParaRPr lang="de-DE"/>
          </a:p>
        </p:txBody>
      </p:sp>
    </p:spTree>
    <p:extLst>
      <p:ext uri="{BB962C8B-B14F-4D97-AF65-F5344CB8AC3E}">
        <p14:creationId xmlns:p14="http://schemas.microsoft.com/office/powerpoint/2010/main" val="156580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Major environmental issues: </a:t>
            </a:r>
            <a:r>
              <a:rPr lang="en-US" dirty="0" smtClean="0"/>
              <a:t>the race between technology and resource depletion</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economic growth is associated with productivity gains from being able to produce goods and services with progressively cheaper resources</a:t>
            </a:r>
          </a:p>
          <a:p>
            <a:pPr lvl="1"/>
            <a:r>
              <a:rPr lang="en-US" dirty="0" smtClean="0"/>
              <a:t>when wood and whale oil became scarce, they were replaced by fossil fuels</a:t>
            </a:r>
          </a:p>
          <a:p>
            <a:pPr lvl="1"/>
            <a:r>
              <a:rPr lang="en-US" dirty="0" smtClean="0"/>
              <a:t>“Technological optimists” believe than humans will always be able to come up with technical solutions for resource scarcity</a:t>
            </a:r>
          </a:p>
          <a:p>
            <a:r>
              <a:rPr lang="en-US" dirty="0" smtClean="0"/>
              <a:t>but:</a:t>
            </a:r>
          </a:p>
          <a:p>
            <a:pPr lvl="1"/>
            <a:r>
              <a:rPr lang="en-US" dirty="0" smtClean="0"/>
              <a:t>Do substitutes exist for </a:t>
            </a:r>
            <a:r>
              <a:rPr lang="en-US" dirty="0"/>
              <a:t>a</a:t>
            </a:r>
            <a:r>
              <a:rPr lang="en-US" dirty="0" smtClean="0"/>
              <a:t>ll resources?</a:t>
            </a:r>
          </a:p>
          <a:p>
            <a:pPr lvl="1"/>
            <a:r>
              <a:rPr lang="en-US" dirty="0" smtClean="0"/>
              <a:t>Are some resources more essential than others? (There is no substitute for potable water)</a:t>
            </a:r>
          </a:p>
          <a:p>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10</a:t>
            </a:fld>
            <a:endParaRPr lang="de-DE"/>
          </a:p>
        </p:txBody>
      </p:sp>
    </p:spTree>
    <p:extLst>
      <p:ext uri="{BB962C8B-B14F-4D97-AF65-F5344CB8AC3E}">
        <p14:creationId xmlns:p14="http://schemas.microsoft.com/office/powerpoint/2010/main" val="348770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Even renewables might be exhaustible</a:t>
            </a:r>
            <a:endParaRPr lang="en-US" dirty="0"/>
          </a:p>
        </p:txBody>
      </p:sp>
      <p:sp>
        <p:nvSpPr>
          <p:cNvPr id="3" name="Inhaltsplatzhalter 2"/>
          <p:cNvSpPr>
            <a:spLocks noGrp="1"/>
          </p:cNvSpPr>
          <p:nvPr>
            <p:ph idx="1"/>
          </p:nvPr>
        </p:nvSpPr>
        <p:spPr/>
        <p:txBody>
          <a:bodyPr/>
          <a:lstStyle/>
          <a:p>
            <a:r>
              <a:rPr lang="en-US" dirty="0" smtClean="0"/>
              <a:t>fish: a renewable or reproducible resource</a:t>
            </a:r>
          </a:p>
          <a:p>
            <a:r>
              <a:rPr lang="en-US" dirty="0" smtClean="0"/>
              <a:t>but: renewable ≠ inexhaustible</a:t>
            </a:r>
          </a:p>
          <a:p>
            <a:r>
              <a:rPr lang="en-US" dirty="0" smtClean="0"/>
              <a:t>many deep-sea-fish are seriously depleted</a:t>
            </a:r>
          </a:p>
          <a:p>
            <a:r>
              <a:rPr lang="en-US" dirty="0" smtClean="0"/>
              <a:t>technological change has contributed to the decline</a:t>
            </a:r>
          </a:p>
          <a:p>
            <a:pPr lvl="1"/>
            <a:r>
              <a:rPr lang="en-US" dirty="0" smtClean="0"/>
              <a:t>larger boats</a:t>
            </a:r>
          </a:p>
          <a:p>
            <a:pPr lvl="1"/>
            <a:r>
              <a:rPr lang="en-US" dirty="0" smtClean="0"/>
              <a:t>drift nets</a:t>
            </a:r>
          </a:p>
          <a:p>
            <a:pPr lvl="1"/>
            <a:r>
              <a:rPr lang="en-US" dirty="0" smtClean="0"/>
              <a:t>Sonar technology for finding fish</a:t>
            </a:r>
          </a:p>
          <a:p>
            <a:pPr lvl="1"/>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spTree>
    <p:extLst>
      <p:ext uri="{BB962C8B-B14F-4D97-AF65-F5344CB8AC3E}">
        <p14:creationId xmlns:p14="http://schemas.microsoft.com/office/powerpoint/2010/main" val="283737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Climate Change</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48981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Greenhouse emissions and global temperature change</a:t>
            </a:r>
            <a:endParaRPr lang="en-US" dirty="0"/>
          </a:p>
        </p:txBody>
      </p:sp>
      <p:sp>
        <p:nvSpPr>
          <p:cNvPr id="3" name="Inhaltsplatzhalter 2"/>
          <p:cNvSpPr>
            <a:spLocks noGrp="1"/>
          </p:cNvSpPr>
          <p:nvPr>
            <p:ph idx="1"/>
          </p:nvPr>
        </p:nvSpPr>
        <p:spPr/>
        <p:txBody>
          <a:bodyPr/>
          <a:lstStyle/>
          <a:p>
            <a:r>
              <a:rPr lang="en-US" dirty="0" smtClean="0"/>
              <a:t>emissions of various greenhouse gases trap heat near the earth’s surface, leading to:</a:t>
            </a:r>
          </a:p>
          <a:p>
            <a:pPr lvl="1"/>
            <a:r>
              <a:rPr lang="en-US" dirty="0" smtClean="0"/>
              <a:t>general warming trend</a:t>
            </a:r>
          </a:p>
          <a:p>
            <a:pPr lvl="1"/>
            <a:r>
              <a:rPr lang="en-US" dirty="0" smtClean="0"/>
              <a:t>sea-level rise</a:t>
            </a:r>
          </a:p>
          <a:p>
            <a:pPr lvl="1"/>
            <a:r>
              <a:rPr lang="en-US" dirty="0" smtClean="0"/>
              <a:t>ecological disruption</a:t>
            </a:r>
          </a:p>
          <a:p>
            <a:pPr lvl="1"/>
            <a:r>
              <a:rPr lang="en-US" dirty="0" smtClean="0"/>
              <a:t>increase in severe weather events (hurricanes, floods, droughts</a:t>
            </a:r>
            <a:r>
              <a:rPr lang="mr-IN" dirty="0" smtClean="0"/>
              <a:t>…</a:t>
            </a:r>
            <a:r>
              <a:rPr lang="de-DE" dirty="0" smtClean="0"/>
              <a:t>)</a:t>
            </a:r>
          </a:p>
          <a:p>
            <a:pPr lvl="1"/>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13</a:t>
            </a:fld>
            <a:endParaRPr lang="de-DE"/>
          </a:p>
        </p:txBody>
      </p:sp>
    </p:spTree>
    <p:extLst>
      <p:ext uri="{BB962C8B-B14F-4D97-AF65-F5344CB8AC3E}">
        <p14:creationId xmlns:p14="http://schemas.microsoft.com/office/powerpoint/2010/main" val="103118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19.1 Global </a:t>
            </a:r>
            <a:r>
              <a:rPr lang="en-US" dirty="0" smtClean="0"/>
              <a:t>temperature trends</a:t>
            </a:r>
            <a:r>
              <a:rPr lang="en-US" dirty="0"/>
              <a:t>, 1900–2100</a:t>
            </a:r>
            <a:br>
              <a:rPr lang="en-US" dirty="0"/>
            </a:br>
            <a:endParaRPr lang="en-US" dirty="0"/>
          </a:p>
        </p:txBody>
      </p:sp>
      <p:sp>
        <p:nvSpPr>
          <p:cNvPr id="4" name="Fußzeilenplatzhalter 3"/>
          <p:cNvSpPr>
            <a:spLocks noGrp="1"/>
          </p:cNvSpPr>
          <p:nvPr>
            <p:ph type="ftr" sz="quarter" idx="11"/>
          </p:nvPr>
        </p:nvSpPr>
        <p:spPr/>
        <p:txBody>
          <a:bodyPr/>
          <a:lstStyle/>
          <a:p>
            <a:r>
              <a:rPr lang="de-DE" dirty="0" smtClean="0"/>
              <a:t>Chapter 19</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grpSp>
        <p:nvGrpSpPr>
          <p:cNvPr id="17" name="Gruppierung 16"/>
          <p:cNvGrpSpPr>
            <a:grpSpLocks noChangeAspect="1"/>
          </p:cNvGrpSpPr>
          <p:nvPr/>
        </p:nvGrpSpPr>
        <p:grpSpPr>
          <a:xfrm>
            <a:off x="457200" y="1268526"/>
            <a:ext cx="7708535" cy="5483979"/>
            <a:chOff x="457200" y="-38100"/>
            <a:chExt cx="9300367" cy="6616420"/>
          </a:xfrm>
        </p:grpSpPr>
        <p:pic>
          <p:nvPicPr>
            <p:cNvPr id="12" name="Picture 2" descr="Chapter 15 figures nov 29 2006a"/>
            <p:cNvPicPr>
              <a:picLocks noChangeAspect="1" noChangeArrowheads="1"/>
            </p:cNvPicPr>
            <p:nvPr/>
          </p:nvPicPr>
          <p:blipFill>
            <a:blip r:embed="rId2">
              <a:extLst>
                <a:ext uri="{28A0092B-C50C-407E-A947-70E740481C1C}">
                  <a14:useLocalDpi xmlns:a14="http://schemas.microsoft.com/office/drawing/2010/main" val="0"/>
                </a:ext>
              </a:extLst>
            </a:blip>
            <a:srcRect l="9091" b="7097"/>
            <a:stretch>
              <a:fillRect/>
            </a:stretch>
          </p:blipFill>
          <p:spPr bwMode="auto">
            <a:xfrm>
              <a:off x="914400" y="-38100"/>
              <a:ext cx="8001000" cy="6134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 Box 3"/>
            <p:cNvSpPr txBox="1">
              <a:spLocks noChangeArrowheads="1"/>
            </p:cNvSpPr>
            <p:nvPr/>
          </p:nvSpPr>
          <p:spPr bwMode="auto">
            <a:xfrm>
              <a:off x="6096000" y="1295400"/>
              <a:ext cx="1981200" cy="3968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a:latin typeface="+mn-lt"/>
                </a:rPr>
                <a:t>High Projection</a:t>
              </a:r>
            </a:p>
          </p:txBody>
        </p:sp>
        <p:sp>
          <p:nvSpPr>
            <p:cNvPr id="14" name="Text Box 4"/>
            <p:cNvSpPr txBox="1">
              <a:spLocks noChangeArrowheads="1"/>
            </p:cNvSpPr>
            <p:nvPr/>
          </p:nvSpPr>
          <p:spPr bwMode="auto">
            <a:xfrm>
              <a:off x="7238999" y="5029199"/>
              <a:ext cx="2518568" cy="48273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dirty="0">
                  <a:latin typeface="+mn-lt"/>
                </a:rPr>
                <a:t>Low Projection</a:t>
              </a:r>
            </a:p>
          </p:txBody>
        </p:sp>
        <p:sp>
          <p:nvSpPr>
            <p:cNvPr id="15" name="Text Box 5"/>
            <p:cNvSpPr txBox="1">
              <a:spLocks noChangeArrowheads="1"/>
            </p:cNvSpPr>
            <p:nvPr/>
          </p:nvSpPr>
          <p:spPr bwMode="auto">
            <a:xfrm rot="16200000">
              <a:off x="-1858962" y="2773362"/>
              <a:ext cx="5029200" cy="3968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a:latin typeface="+mn-lt"/>
                </a:rPr>
                <a:t>Temperature Change (degrees Celsius)</a:t>
              </a:r>
            </a:p>
          </p:txBody>
        </p:sp>
        <p:sp>
          <p:nvSpPr>
            <p:cNvPr id="16" name="Text Box 6"/>
            <p:cNvSpPr txBox="1">
              <a:spLocks noChangeArrowheads="1"/>
            </p:cNvSpPr>
            <p:nvPr/>
          </p:nvSpPr>
          <p:spPr bwMode="auto">
            <a:xfrm>
              <a:off x="6286500" y="6181445"/>
              <a:ext cx="1905000" cy="3968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dirty="0">
                  <a:latin typeface="+mn-lt"/>
                </a:rPr>
                <a:t>Year</a:t>
              </a:r>
            </a:p>
          </p:txBody>
        </p:sp>
      </p:grpSp>
      <p:sp>
        <p:nvSpPr>
          <p:cNvPr id="18" name="Textfeld 17"/>
          <p:cNvSpPr txBox="1"/>
          <p:nvPr/>
        </p:nvSpPr>
        <p:spPr>
          <a:xfrm>
            <a:off x="1339360" y="1124744"/>
            <a:ext cx="7698001" cy="923330"/>
          </a:xfrm>
          <a:prstGeom prst="rect">
            <a:avLst/>
          </a:prstGeom>
          <a:noFill/>
        </p:spPr>
        <p:txBody>
          <a:bodyPr wrap="square" rtlCol="0">
            <a:spAutoFit/>
          </a:bodyPr>
          <a:lstStyle/>
          <a:p>
            <a:pPr marL="285750" indent="-285750">
              <a:buFont typeface="Wingdings" charset="2"/>
              <a:buChar char="ü"/>
            </a:pPr>
            <a:r>
              <a:rPr lang="en-US" dirty="0"/>
              <a:t>Global average temperature is predicted to be between 3 and 7 degrees Fahrenheit warmer in 2100 compared to preindustrial levels.</a:t>
            </a:r>
            <a:endParaRPr lang="de-DE" dirty="0"/>
          </a:p>
          <a:p>
            <a:endParaRPr lang="en-US" dirty="0"/>
          </a:p>
        </p:txBody>
      </p:sp>
    </p:spTree>
    <p:extLst>
      <p:ext uri="{BB962C8B-B14F-4D97-AF65-F5344CB8AC3E}">
        <p14:creationId xmlns:p14="http://schemas.microsoft.com/office/powerpoint/2010/main" val="109402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Costs of climate change</a:t>
            </a:r>
            <a:endParaRPr lang="en-US" dirty="0"/>
          </a:p>
        </p:txBody>
      </p:sp>
      <p:sp>
        <p:nvSpPr>
          <p:cNvPr id="3" name="Inhaltsplatzhalter 2"/>
          <p:cNvSpPr>
            <a:spLocks noGrp="1"/>
          </p:cNvSpPr>
          <p:nvPr>
            <p:ph idx="1"/>
          </p:nvPr>
        </p:nvSpPr>
        <p:spPr/>
        <p:txBody>
          <a:bodyPr>
            <a:normAutofit fontScale="92500"/>
          </a:bodyPr>
          <a:lstStyle/>
          <a:p>
            <a:r>
              <a:rPr lang="en-US" dirty="0" smtClean="0"/>
              <a:t>costs of climate change in the 21</a:t>
            </a:r>
            <a:r>
              <a:rPr lang="en-US" baseline="30000" dirty="0" smtClean="0"/>
              <a:t>st</a:t>
            </a:r>
            <a:r>
              <a:rPr lang="en-US" dirty="0" smtClean="0"/>
              <a:t> century between </a:t>
            </a:r>
            <a:br>
              <a:rPr lang="en-US" dirty="0" smtClean="0"/>
            </a:br>
            <a:r>
              <a:rPr lang="en-US" dirty="0" smtClean="0"/>
              <a:t>5 % and 20 % of global GDP</a:t>
            </a:r>
            <a:endParaRPr lang="en-US" dirty="0"/>
          </a:p>
          <a:p>
            <a:r>
              <a:rPr lang="en-US" dirty="0" smtClean="0"/>
              <a:t>most severe effects of climate change could be avoided at a cost of approximately 1 % of GDP</a:t>
            </a:r>
            <a:endParaRPr lang="en-US" dirty="0"/>
          </a:p>
          <a:p>
            <a:r>
              <a:rPr lang="en-US" dirty="0" smtClean="0"/>
              <a:t>most dangerous impacts of climate change are not likely to occur for several decades or more, the actions taken in the next few decades will almost surely have a profound effect on those ultimate impacts</a:t>
            </a:r>
          </a:p>
          <a:p>
            <a:r>
              <a:rPr lang="en-US" dirty="0" smtClean="0"/>
              <a:t>climate change is likely to exacerbate global inequalities and impede economic development in poorer countries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15</a:t>
            </a:fld>
            <a:endParaRPr lang="de-DE"/>
          </a:p>
        </p:txBody>
      </p:sp>
    </p:spTree>
    <p:extLst>
      <p:ext uri="{BB962C8B-B14F-4D97-AF65-F5344CB8AC3E}">
        <p14:creationId xmlns:p14="http://schemas.microsoft.com/office/powerpoint/2010/main" val="417097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National and global responses to the climate challenge</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modern environmental problems require a coordinated international response</a:t>
            </a:r>
          </a:p>
          <a:p>
            <a:r>
              <a:rPr lang="en-US" dirty="0" smtClean="0"/>
              <a:t>Kyoto Protocol: committed industrialized countries to reduce their greenhouse gas emissions by an average of </a:t>
            </a:r>
            <a:br>
              <a:rPr lang="en-US" dirty="0" smtClean="0"/>
            </a:br>
            <a:r>
              <a:rPr lang="en-US" dirty="0" smtClean="0"/>
              <a:t>5 % below their 1990 emissions by the period 2008-2012</a:t>
            </a:r>
          </a:p>
          <a:p>
            <a:pPr lvl="1"/>
            <a:r>
              <a:rPr lang="en-US" dirty="0" smtClean="0"/>
              <a:t>drafted in 1997; ratified in 2005</a:t>
            </a:r>
          </a:p>
          <a:p>
            <a:r>
              <a:rPr lang="en-US" dirty="0" smtClean="0"/>
              <a:t>Paris Agreement: December 2015</a:t>
            </a:r>
          </a:p>
          <a:p>
            <a:pPr lvl="1"/>
            <a:r>
              <a:rPr lang="en-US" dirty="0" smtClean="0"/>
              <a:t>each country is supposed to set its own goal for the reduction in greenhouse gas emission</a:t>
            </a:r>
          </a:p>
          <a:p>
            <a:pPr lvl="1"/>
            <a:r>
              <a:rPr lang="en-US" dirty="0" smtClean="0"/>
              <a:t>treaty does not include any mechanism to actually enforce the commitments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a:p>
        </p:txBody>
      </p:sp>
    </p:spTree>
    <p:extLst>
      <p:ext uri="{BB962C8B-B14F-4D97-AF65-F5344CB8AC3E}">
        <p14:creationId xmlns:p14="http://schemas.microsoft.com/office/powerpoint/2010/main" val="229898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cost of responding versus the cost of inaction</a:t>
            </a:r>
            <a:endParaRPr lang="en-US" dirty="0"/>
          </a:p>
        </p:txBody>
      </p:sp>
      <p:sp>
        <p:nvSpPr>
          <p:cNvPr id="3" name="Inhaltsplatzhalter 2"/>
          <p:cNvSpPr>
            <a:spLocks noGrp="1"/>
          </p:cNvSpPr>
          <p:nvPr>
            <p:ph idx="1"/>
          </p:nvPr>
        </p:nvSpPr>
        <p:spPr/>
        <p:txBody>
          <a:bodyPr/>
          <a:lstStyle/>
          <a:p>
            <a:r>
              <a:rPr lang="en-US" dirty="0" smtClean="0"/>
              <a:t>large-scale energy transition away from fossil fuels have significant costs</a:t>
            </a:r>
          </a:p>
          <a:p>
            <a:r>
              <a:rPr lang="en-US" dirty="0" smtClean="0"/>
              <a:t>but: modest on a macroeconomic scale</a:t>
            </a:r>
          </a:p>
          <a:p>
            <a:r>
              <a:rPr lang="en-US" dirty="0" smtClean="0"/>
              <a:t>costs should be balanced against growing costs that are likely to be caused by climate change:</a:t>
            </a:r>
          </a:p>
          <a:p>
            <a:pPr lvl="1"/>
            <a:r>
              <a:rPr lang="en-US" dirty="0" smtClean="0"/>
              <a:t>damage from extreme weather events</a:t>
            </a:r>
          </a:p>
          <a:p>
            <a:pPr lvl="1"/>
            <a:r>
              <a:rPr lang="en-US" dirty="0" smtClean="0"/>
              <a:t>agricultural output losses</a:t>
            </a:r>
          </a:p>
          <a:p>
            <a:pPr lvl="1"/>
            <a:r>
              <a:rPr lang="en-US" dirty="0" smtClean="0"/>
              <a:t>possible effects of famine, armed conflict, mass migration</a:t>
            </a:r>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17</a:t>
            </a:fld>
            <a:endParaRPr lang="de-DE"/>
          </a:p>
        </p:txBody>
      </p:sp>
    </p:spTree>
    <p:extLst>
      <p:ext uri="{BB962C8B-B14F-4D97-AF65-F5344CB8AC3E}">
        <p14:creationId xmlns:p14="http://schemas.microsoft.com/office/powerpoint/2010/main" val="3111264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Economic Growth and the Environment</a:t>
            </a:r>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405120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environmental Kuznets Curve Hypothesis</a:t>
            </a:r>
            <a:endParaRPr lang="en-US" dirty="0"/>
          </a:p>
        </p:txBody>
      </p:sp>
      <p:sp>
        <p:nvSpPr>
          <p:cNvPr id="3" name="Inhaltsplatzhalter 2"/>
          <p:cNvSpPr>
            <a:spLocks noGrp="1"/>
          </p:cNvSpPr>
          <p:nvPr>
            <p:ph idx="1"/>
          </p:nvPr>
        </p:nvSpPr>
        <p:spPr/>
        <p:txBody>
          <a:bodyPr/>
          <a:lstStyle/>
          <a:p>
            <a:r>
              <a:rPr lang="en-US" dirty="0" smtClean="0"/>
              <a:t>idea: in the long-run, economic development reduces per-capita environmental damage</a:t>
            </a:r>
          </a:p>
          <a:p>
            <a:pPr lvl="1"/>
            <a:r>
              <a:rPr lang="en-US" dirty="0" smtClean="0"/>
              <a:t>sufficient wealth and technology </a:t>
            </a:r>
            <a:r>
              <a:rPr lang="en-US" dirty="0" smtClean="0">
                <a:sym typeface="Wingdings"/>
              </a:rPr>
              <a:t> countries adopt clean production methods and move to service-based economy</a:t>
            </a:r>
          </a:p>
          <a:p>
            <a:r>
              <a:rPr lang="en-US" dirty="0" smtClean="0">
                <a:sym typeface="Wingdings"/>
              </a:rPr>
              <a:t>inverted U-shaped relationship between economic development and environmental damages</a:t>
            </a:r>
          </a:p>
          <a:p>
            <a:pPr lvl="1"/>
            <a:r>
              <a:rPr lang="en-US" dirty="0" smtClean="0">
                <a:sym typeface="Wingdings"/>
              </a:rPr>
              <a:t>environmental damage per capita increases in the early stages of economic development, reaches a maximum, and then diminishes as a country attains higher levels of income</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19</a:t>
            </a:fld>
            <a:endParaRPr lang="de-DE"/>
          </a:p>
        </p:txBody>
      </p:sp>
    </p:spTree>
    <p:extLst>
      <p:ext uri="{BB962C8B-B14F-4D97-AF65-F5344CB8AC3E}">
        <p14:creationId xmlns:p14="http://schemas.microsoft.com/office/powerpoint/2010/main" val="137551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latin typeface="+mn-lt"/>
              </a:rPr>
              <a:t>Figure 19.2 Environmental Kuznets Curve for Sulfur Dioxide Emissions</a:t>
            </a:r>
            <a:br>
              <a:rPr lang="en-US" dirty="0">
                <a:latin typeface="+mn-lt"/>
              </a:rPr>
            </a:br>
            <a:endParaRPr lang="en-US" dirty="0">
              <a:latin typeface="+mn-lt"/>
            </a:endParaRPr>
          </a:p>
        </p:txBody>
      </p:sp>
      <p:sp>
        <p:nvSpPr>
          <p:cNvPr id="3" name="Inhaltsplatzhalter 2"/>
          <p:cNvSpPr>
            <a:spLocks noGrp="1"/>
          </p:cNvSpPr>
          <p:nvPr>
            <p:ph idx="1"/>
          </p:nvPr>
        </p:nvSpPr>
        <p:spPr/>
        <p:txBody>
          <a:bodyPr/>
          <a:lstStyle/>
          <a:p>
            <a:pPr marL="0" indent="0">
              <a:buNone/>
            </a:pP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grpSp>
        <p:nvGrpSpPr>
          <p:cNvPr id="9" name="Gruppierung 8"/>
          <p:cNvGrpSpPr/>
          <p:nvPr/>
        </p:nvGrpSpPr>
        <p:grpSpPr>
          <a:xfrm>
            <a:off x="457200" y="1141118"/>
            <a:ext cx="8972096" cy="5096439"/>
            <a:chOff x="212725" y="922241"/>
            <a:chExt cx="8972096" cy="5662710"/>
          </a:xfrm>
        </p:grpSpPr>
        <p:pic>
          <p:nvPicPr>
            <p:cNvPr id="6" name="Picture 2" descr="Slide2"/>
            <p:cNvPicPr>
              <a:picLocks noChangeAspect="1" noChangeArrowheads="1"/>
            </p:cNvPicPr>
            <p:nvPr/>
          </p:nvPicPr>
          <p:blipFill>
            <a:blip r:embed="rId2">
              <a:extLst>
                <a:ext uri="{28A0092B-C50C-407E-A947-70E740481C1C}">
                  <a14:useLocalDpi xmlns:a14="http://schemas.microsoft.com/office/drawing/2010/main" val="0"/>
                </a:ext>
              </a:extLst>
            </a:blip>
            <a:srcRect l="9921" t="10735" r="11409" b="19147"/>
            <a:stretch>
              <a:fillRect/>
            </a:stretch>
          </p:blipFill>
          <p:spPr bwMode="auto">
            <a:xfrm>
              <a:off x="609601" y="1125284"/>
              <a:ext cx="7594191" cy="50627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rot="16200000">
              <a:off x="-2103437" y="3238403"/>
              <a:ext cx="5029200" cy="3968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dirty="0">
                  <a:latin typeface="+mn-lt"/>
                </a:rPr>
                <a:t>Sulfur dioxide emissions per capita (kg)</a:t>
              </a:r>
            </a:p>
          </p:txBody>
        </p:sp>
        <p:sp>
          <p:nvSpPr>
            <p:cNvPr id="8" name="Text Box 4"/>
            <p:cNvSpPr txBox="1">
              <a:spLocks noChangeArrowheads="1"/>
            </p:cNvSpPr>
            <p:nvPr/>
          </p:nvSpPr>
          <p:spPr bwMode="auto">
            <a:xfrm>
              <a:off x="6441621" y="6188075"/>
              <a:ext cx="2743200" cy="39687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dirty="0">
                  <a:latin typeface="+mn-lt"/>
                </a:rPr>
                <a:t>GNP per capita</a:t>
              </a:r>
            </a:p>
          </p:txBody>
        </p:sp>
      </p:grpSp>
      <p:sp>
        <p:nvSpPr>
          <p:cNvPr id="10" name="Rechteck 9"/>
          <p:cNvSpPr/>
          <p:nvPr/>
        </p:nvSpPr>
        <p:spPr>
          <a:xfrm>
            <a:off x="4102100" y="1340768"/>
            <a:ext cx="4572000" cy="1200329"/>
          </a:xfrm>
          <a:prstGeom prst="rect">
            <a:avLst/>
          </a:prstGeom>
        </p:spPr>
        <p:txBody>
          <a:bodyPr>
            <a:spAutoFit/>
          </a:bodyPr>
          <a:lstStyle/>
          <a:p>
            <a:pPr marL="285750" indent="-285750">
              <a:buFont typeface="Wingdings" charset="2"/>
              <a:buChar char="ü"/>
            </a:pPr>
            <a:r>
              <a:rPr lang="en-US" dirty="0"/>
              <a:t>The empirical relationship between sulfur dioxide emissions and the level of economic development in a country supports the EKC hypothesis.</a:t>
            </a:r>
            <a:endParaRPr lang="de-DE" dirty="0"/>
          </a:p>
        </p:txBody>
      </p:sp>
      <p:sp>
        <p:nvSpPr>
          <p:cNvPr id="11" name="Textfeld 10"/>
          <p:cNvSpPr txBox="1"/>
          <p:nvPr/>
        </p:nvSpPr>
        <p:spPr>
          <a:xfrm>
            <a:off x="221493" y="6008862"/>
            <a:ext cx="5847435" cy="1015663"/>
          </a:xfrm>
          <a:prstGeom prst="rect">
            <a:avLst/>
          </a:prstGeom>
          <a:noFill/>
        </p:spPr>
        <p:txBody>
          <a:bodyPr wrap="square" rtlCol="0">
            <a:spAutoFit/>
          </a:bodyPr>
          <a:lstStyle/>
          <a:p>
            <a:r>
              <a:rPr lang="en-US" sz="1400" i="1" dirty="0"/>
              <a:t>Source: </a:t>
            </a:r>
            <a:r>
              <a:rPr lang="en-US" sz="1400" dirty="0"/>
              <a:t>T. </a:t>
            </a:r>
            <a:r>
              <a:rPr lang="en-US" sz="1400" dirty="0" err="1"/>
              <a:t>Panayotou</a:t>
            </a:r>
            <a:r>
              <a:rPr lang="en-US" sz="1400" dirty="0"/>
              <a:t>, “Empirical Tests and Policy Analysis of Environmental Degradation at Different Levels of Development,” International </a:t>
            </a:r>
            <a:r>
              <a:rPr lang="en-US" sz="1400" dirty="0" err="1"/>
              <a:t>Labour</a:t>
            </a:r>
            <a:r>
              <a:rPr lang="en-US" sz="1400" dirty="0"/>
              <a:t> Office Working Paper, 1993.</a:t>
            </a:r>
            <a:endParaRPr lang="de-DE" sz="1400" dirty="0"/>
          </a:p>
          <a:p>
            <a:endParaRPr lang="en-US" dirty="0"/>
          </a:p>
        </p:txBody>
      </p:sp>
    </p:spTree>
    <p:extLst>
      <p:ext uri="{BB962C8B-B14F-4D97-AF65-F5344CB8AC3E}">
        <p14:creationId xmlns:p14="http://schemas.microsoft.com/office/powerpoint/2010/main" val="314552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Figure</a:t>
            </a:r>
            <a:r>
              <a:rPr lang="de-DE" dirty="0"/>
              <a:t> 19.3 </a:t>
            </a:r>
            <a:r>
              <a:rPr lang="de-DE" dirty="0" err="1"/>
              <a:t>Carbon</a:t>
            </a:r>
            <a:r>
              <a:rPr lang="de-DE" dirty="0"/>
              <a:t> Dioxide </a:t>
            </a:r>
            <a:r>
              <a:rPr lang="de-DE" dirty="0" err="1"/>
              <a:t>Emissions</a:t>
            </a:r>
            <a:r>
              <a:rPr lang="de-DE" dirty="0"/>
              <a:t> vs. GDP per </a:t>
            </a:r>
            <a:r>
              <a:rPr lang="de-DE" dirty="0" err="1"/>
              <a:t>Capita</a:t>
            </a:r>
            <a:r>
              <a:rPr lang="de-DE" dirty="0"/>
              <a:t>, 2009</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21</a:t>
            </a:fld>
            <a:endParaRPr lang="de-DE"/>
          </a:p>
        </p:txBody>
      </p:sp>
      <p:graphicFrame>
        <p:nvGraphicFramePr>
          <p:cNvPr id="6" name="Chart 1"/>
          <p:cNvGraphicFramePr>
            <a:graphicFrameLocks/>
          </p:cNvGraphicFramePr>
          <p:nvPr>
            <p:extLst>
              <p:ext uri="{D42A27DB-BD31-4B8C-83A1-F6EECF244321}">
                <p14:modId xmlns:p14="http://schemas.microsoft.com/office/powerpoint/2010/main" val="3718665258"/>
              </p:ext>
            </p:extLst>
          </p:nvPr>
        </p:nvGraphicFramePr>
        <p:xfrm>
          <a:off x="590096" y="1785208"/>
          <a:ext cx="7803602" cy="476797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344772" y="1253712"/>
            <a:ext cx="7640620" cy="923330"/>
          </a:xfrm>
          <a:prstGeom prst="rect">
            <a:avLst/>
          </a:prstGeom>
          <a:noFill/>
        </p:spPr>
        <p:txBody>
          <a:bodyPr wrap="square" rtlCol="0">
            <a:spAutoFit/>
          </a:bodyPr>
          <a:lstStyle/>
          <a:p>
            <a:pPr marL="285750" indent="-285750">
              <a:buFont typeface="Wingdings" charset="2"/>
              <a:buChar char="ü"/>
            </a:pPr>
            <a:r>
              <a:rPr lang="en-US" dirty="0"/>
              <a:t>Carbon dioxide emissions per capita tend to increase with higher levels of economic development in a country.</a:t>
            </a:r>
            <a:endParaRPr lang="de-DE" dirty="0"/>
          </a:p>
          <a:p>
            <a:endParaRPr lang="en-US" dirty="0"/>
          </a:p>
        </p:txBody>
      </p:sp>
      <p:sp>
        <p:nvSpPr>
          <p:cNvPr id="7" name="Textfeld 6"/>
          <p:cNvSpPr txBox="1"/>
          <p:nvPr/>
        </p:nvSpPr>
        <p:spPr>
          <a:xfrm>
            <a:off x="275410" y="6356350"/>
            <a:ext cx="3442627" cy="738664"/>
          </a:xfrm>
          <a:prstGeom prst="rect">
            <a:avLst/>
          </a:prstGeom>
          <a:noFill/>
        </p:spPr>
        <p:txBody>
          <a:bodyPr wrap="square" rtlCol="0">
            <a:spAutoFit/>
          </a:bodyPr>
          <a:lstStyle/>
          <a:p>
            <a:r>
              <a:rPr lang="en-US" sz="1400" i="1" dirty="0"/>
              <a:t>Source: </a:t>
            </a:r>
            <a:r>
              <a:rPr lang="en-US" sz="1400" dirty="0"/>
              <a:t>World Bank, World Development Indicators Database, 2013.</a:t>
            </a:r>
            <a:endParaRPr lang="de-DE" sz="1400" dirty="0"/>
          </a:p>
          <a:p>
            <a:endParaRPr lang="en-US" sz="1400" dirty="0"/>
          </a:p>
        </p:txBody>
      </p:sp>
    </p:spTree>
    <p:extLst>
      <p:ext uri="{BB962C8B-B14F-4D97-AF65-F5344CB8AC3E}">
        <p14:creationId xmlns:p14="http://schemas.microsoft.com/office/powerpoint/2010/main" val="412406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Does the environmental Kuznets curve hold?</a:t>
            </a:r>
            <a:endParaRPr lang="en-US" dirty="0"/>
          </a:p>
        </p:txBody>
      </p:sp>
      <p:sp>
        <p:nvSpPr>
          <p:cNvPr id="3" name="Inhaltsplatzhalter 2"/>
          <p:cNvSpPr>
            <a:spLocks noGrp="1"/>
          </p:cNvSpPr>
          <p:nvPr>
            <p:ph idx="1"/>
          </p:nvPr>
        </p:nvSpPr>
        <p:spPr/>
        <p:txBody>
          <a:bodyPr>
            <a:noAutofit/>
          </a:bodyPr>
          <a:lstStyle/>
          <a:p>
            <a:r>
              <a:rPr lang="en-US" dirty="0" smtClean="0"/>
              <a:t>not for many environmental problems:</a:t>
            </a:r>
          </a:p>
          <a:p>
            <a:pPr lvl="1"/>
            <a:r>
              <a:rPr lang="en-US" dirty="0"/>
              <a:t>s</a:t>
            </a:r>
            <a:r>
              <a:rPr lang="en-US" dirty="0" smtClean="0"/>
              <a:t>tudies on municipal waste and energy use: </a:t>
            </a:r>
            <a:br>
              <a:rPr lang="en-US" dirty="0" smtClean="0"/>
            </a:br>
            <a:r>
              <a:rPr lang="en-US" dirty="0" smtClean="0"/>
              <a:t>environmental problems continue to rise as income rise</a:t>
            </a:r>
          </a:p>
          <a:p>
            <a:pPr lvl="1"/>
            <a:r>
              <a:rPr lang="en-US" dirty="0" smtClean="0"/>
              <a:t>CO</a:t>
            </a:r>
            <a:r>
              <a:rPr lang="en-US" baseline="-25000" dirty="0" smtClean="0"/>
              <a:t>2</a:t>
            </a:r>
            <a:r>
              <a:rPr lang="en-US" dirty="0" smtClean="0"/>
              <a:t> emissions show a positive relationship with average income</a:t>
            </a:r>
          </a:p>
          <a:p>
            <a:pPr marL="0" indent="0">
              <a:buNone/>
            </a:pPr>
            <a:r>
              <a:rPr lang="en-US" dirty="0" smtClean="0">
                <a:sym typeface="Wingdings"/>
              </a:rPr>
              <a:t> economic growth appears unlikely to provide a guaranteed path to environmental sustainability</a:t>
            </a:r>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22</a:t>
            </a:fld>
            <a:endParaRPr lang="de-DE"/>
          </a:p>
        </p:txBody>
      </p:sp>
    </p:spTree>
    <p:extLst>
      <p:ext uri="{BB962C8B-B14F-4D97-AF65-F5344CB8AC3E}">
        <p14:creationId xmlns:p14="http://schemas.microsoft.com/office/powerpoint/2010/main" val="33913088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sym typeface="Wingdings"/>
              </a:rPr>
              <a:t>The relationship </a:t>
            </a:r>
            <a:r>
              <a:rPr lang="en-US" dirty="0">
                <a:sym typeface="Wingdings"/>
              </a:rPr>
              <a:t>is </a:t>
            </a:r>
            <a:r>
              <a:rPr lang="en-US" dirty="0" smtClean="0">
                <a:sym typeface="Wingdings"/>
              </a:rPr>
              <a:t>complex</a:t>
            </a:r>
            <a:endParaRPr lang="en-US" dirty="0"/>
          </a:p>
        </p:txBody>
      </p:sp>
      <p:sp>
        <p:nvSpPr>
          <p:cNvPr id="3" name="Inhaltsplatzhalter 2"/>
          <p:cNvSpPr>
            <a:spLocks noGrp="1"/>
          </p:cNvSpPr>
          <p:nvPr>
            <p:ph idx="1"/>
          </p:nvPr>
        </p:nvSpPr>
        <p:spPr/>
        <p:txBody>
          <a:bodyPr/>
          <a:lstStyle/>
          <a:p>
            <a:r>
              <a:rPr lang="en-US" dirty="0" smtClean="0">
                <a:sym typeface="Wingdings"/>
              </a:rPr>
              <a:t>average </a:t>
            </a:r>
            <a:r>
              <a:rPr lang="en-US" dirty="0">
                <a:sym typeface="Wingdings"/>
              </a:rPr>
              <a:t>income is not the only relevant factor in determining environmental impacts:</a:t>
            </a:r>
          </a:p>
          <a:p>
            <a:pPr lvl="1"/>
            <a:r>
              <a:rPr lang="en-US" dirty="0">
                <a:sym typeface="Wingdings"/>
              </a:rPr>
              <a:t>structure of the economy and lifestyles</a:t>
            </a:r>
          </a:p>
          <a:p>
            <a:pPr lvl="1"/>
            <a:r>
              <a:rPr lang="en-US" dirty="0">
                <a:sym typeface="Wingdings"/>
              </a:rPr>
              <a:t>distribution of wealth and income</a:t>
            </a:r>
          </a:p>
          <a:p>
            <a:pPr>
              <a:buFont typeface="Wingdings" charset="2"/>
              <a:buChar char="Ø"/>
            </a:pPr>
            <a:r>
              <a:rPr lang="en-US" dirty="0">
                <a:sym typeface="Wingdings"/>
              </a:rPr>
              <a:t>sustainable development needs to include reducing economic inequalities along with preserving the environment</a:t>
            </a:r>
            <a:endParaRPr lang="en-US" dirty="0"/>
          </a:p>
          <a:p>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spTree>
    <p:extLst>
      <p:ext uri="{BB962C8B-B14F-4D97-AF65-F5344CB8AC3E}">
        <p14:creationId xmlns:p14="http://schemas.microsoft.com/office/powerpoint/2010/main" val="6539528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What </a:t>
            </a:r>
            <a:r>
              <a:rPr lang="en-US" dirty="0"/>
              <a:t>kind of policies would be required to promote ecological sustainability?</a:t>
            </a:r>
          </a:p>
        </p:txBody>
      </p:sp>
      <p:sp>
        <p:nvSpPr>
          <p:cNvPr id="3" name="Inhaltsplatzhalter 2"/>
          <p:cNvSpPr>
            <a:spLocks noGrp="1"/>
          </p:cNvSpPr>
          <p:nvPr>
            <p:ph idx="1"/>
          </p:nvPr>
        </p:nvSpPr>
        <p:spPr/>
        <p:txBody>
          <a:bodyPr>
            <a:normAutofit/>
          </a:bodyPr>
          <a:lstStyle/>
          <a:p>
            <a:pPr marL="0" indent="0">
              <a:buNone/>
            </a:pPr>
            <a:r>
              <a:rPr lang="en-US" dirty="0" smtClean="0"/>
              <a:t>How can these policies be designed so that they also maintain well-being and promote human development, especially in developing countries?</a:t>
            </a:r>
          </a:p>
          <a:p>
            <a:r>
              <a:rPr lang="en-US" dirty="0" smtClean="0"/>
              <a:t>“sustainable growth”: a contradiction in terms?</a:t>
            </a:r>
            <a:endParaRPr lang="en-US" dirty="0"/>
          </a:p>
          <a:p>
            <a:pPr lvl="1"/>
            <a:r>
              <a:rPr lang="en-US" dirty="0" smtClean="0"/>
              <a:t>no system can grow without limit</a:t>
            </a:r>
          </a:p>
          <a:p>
            <a:r>
              <a:rPr lang="en-US" dirty="0" smtClean="0"/>
              <a:t>there is nothing in standard macroeconomics to guarantee that economic growth will be either equitable or environmentally benign</a:t>
            </a:r>
          </a:p>
          <a:p>
            <a:r>
              <a:rPr lang="en-US" dirty="0" smtClean="0"/>
              <a:t>specific policies for sustainable development are needed</a:t>
            </a:r>
          </a:p>
          <a:p>
            <a:endParaRPr lang="en-US" dirty="0" smtClean="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a:p>
        </p:txBody>
      </p:sp>
    </p:spTree>
    <p:extLst>
      <p:ext uri="{BB962C8B-B14F-4D97-AF65-F5344CB8AC3E}">
        <p14:creationId xmlns:p14="http://schemas.microsoft.com/office/powerpoint/2010/main" val="216723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Green taxes</a:t>
            </a:r>
            <a:br>
              <a:rPr lang="en-US" dirty="0" smtClean="0"/>
            </a:br>
            <a:endParaRPr lang="en-US" dirty="0"/>
          </a:p>
        </p:txBody>
      </p:sp>
      <p:sp>
        <p:nvSpPr>
          <p:cNvPr id="3" name="Inhaltsplatzhalter 2"/>
          <p:cNvSpPr>
            <a:spLocks noGrp="1"/>
          </p:cNvSpPr>
          <p:nvPr>
            <p:ph idx="1"/>
          </p:nvPr>
        </p:nvSpPr>
        <p:spPr/>
        <p:txBody>
          <a:bodyPr>
            <a:normAutofit fontScale="92500" lnSpcReduction="10000"/>
          </a:bodyPr>
          <a:lstStyle/>
          <a:p>
            <a:r>
              <a:rPr lang="en-US" dirty="0" smtClean="0"/>
              <a:t>make it more expensive to undertake activities that deplete important natural resources or contribute to environmental degradation</a:t>
            </a:r>
          </a:p>
          <a:p>
            <a:r>
              <a:rPr lang="en-US" dirty="0" smtClean="0"/>
              <a:t>discourage energy- and material-intensive economic activities while favoring the provision of services and labor-intensive industries</a:t>
            </a:r>
          </a:p>
          <a:p>
            <a:r>
              <a:rPr lang="en-US" dirty="0" smtClean="0"/>
              <a:t>green taxes as a means of internalizing negative externalities such as pollution</a:t>
            </a:r>
          </a:p>
          <a:p>
            <a:r>
              <a:rPr lang="en-US" dirty="0" smtClean="0"/>
              <a:t>objections:</a:t>
            </a:r>
          </a:p>
          <a:p>
            <a:pPr lvl="1"/>
            <a:r>
              <a:rPr lang="en-US" dirty="0" smtClean="0"/>
              <a:t>green taxes fall disproportionately on lower-income households</a:t>
            </a:r>
          </a:p>
          <a:p>
            <a:pPr lvl="1"/>
            <a:r>
              <a:rPr lang="en-US" dirty="0" smtClean="0"/>
              <a:t>green taxes are politically unpopular</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25</a:t>
            </a:fld>
            <a:endParaRPr lang="de-DE"/>
          </a:p>
        </p:txBody>
      </p:sp>
    </p:spTree>
    <p:extLst>
      <p:ext uri="{BB962C8B-B14F-4D97-AF65-F5344CB8AC3E}">
        <p14:creationId xmlns:p14="http://schemas.microsoft.com/office/powerpoint/2010/main" val="116247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19.4 Environmentally </a:t>
            </a:r>
            <a:r>
              <a:rPr lang="en-US" dirty="0" smtClean="0"/>
              <a:t>based taxes </a:t>
            </a:r>
            <a:r>
              <a:rPr lang="en-US" dirty="0"/>
              <a:t>as a s</a:t>
            </a:r>
            <a:r>
              <a:rPr lang="en-US" dirty="0" smtClean="0"/>
              <a:t>hare </a:t>
            </a:r>
            <a:r>
              <a:rPr lang="en-US" dirty="0"/>
              <a:t>of </a:t>
            </a:r>
            <a:r>
              <a:rPr lang="en-US" dirty="0" smtClean="0"/>
              <a:t>total tax revenue</a:t>
            </a:r>
            <a:r>
              <a:rPr lang="en-US" dirty="0"/>
              <a:t>, </a:t>
            </a:r>
            <a:r>
              <a:rPr lang="en-US" dirty="0" smtClean="0"/>
              <a:t>selected industrialized countries</a:t>
            </a:r>
            <a:r>
              <a:rPr lang="en-US" dirty="0"/>
              <a:t>, 2013</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26</a:t>
            </a:fld>
            <a:endParaRPr lang="de-DE"/>
          </a:p>
        </p:txBody>
      </p:sp>
      <p:graphicFrame>
        <p:nvGraphicFramePr>
          <p:cNvPr id="6" name="Chart 2"/>
          <p:cNvGraphicFramePr>
            <a:graphicFrameLocks noGrp="1"/>
          </p:cNvGraphicFramePr>
          <p:nvPr>
            <p:ph idx="1"/>
            <p:extLst>
              <p:ext uri="{D42A27DB-BD31-4B8C-83A1-F6EECF244321}">
                <p14:modId xmlns:p14="http://schemas.microsoft.com/office/powerpoint/2010/main" val="4204044975"/>
              </p:ext>
            </p:extLst>
          </p:nvPr>
        </p:nvGraphicFramePr>
        <p:xfrm>
          <a:off x="323850" y="2297957"/>
          <a:ext cx="8362950" cy="464399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457200" y="1510010"/>
            <a:ext cx="8169981" cy="1200329"/>
          </a:xfrm>
          <a:prstGeom prst="rect">
            <a:avLst/>
          </a:prstGeom>
          <a:noFill/>
        </p:spPr>
        <p:txBody>
          <a:bodyPr wrap="square" rtlCol="0">
            <a:spAutoFit/>
          </a:bodyPr>
          <a:lstStyle/>
          <a:p>
            <a:pPr marL="285750" indent="-285750">
              <a:buFont typeface="Wingdings" charset="2"/>
              <a:buChar char="ü"/>
            </a:pPr>
            <a:r>
              <a:rPr lang="en-US" dirty="0"/>
              <a:t>Environmentally based taxes account for 9 percent of total tax revenue in Denmark and the Netherlands, but only about 3 percent of total revenue in the United States.</a:t>
            </a:r>
            <a:endParaRPr lang="de-DE" dirty="0"/>
          </a:p>
          <a:p>
            <a:endParaRPr lang="en-US" dirty="0"/>
          </a:p>
        </p:txBody>
      </p:sp>
      <p:sp>
        <p:nvSpPr>
          <p:cNvPr id="8" name="Rechteck 7"/>
          <p:cNvSpPr/>
          <p:nvPr/>
        </p:nvSpPr>
        <p:spPr>
          <a:xfrm>
            <a:off x="1392708" y="6488668"/>
            <a:ext cx="1678564" cy="307777"/>
          </a:xfrm>
          <a:prstGeom prst="rect">
            <a:avLst/>
          </a:prstGeom>
        </p:spPr>
        <p:txBody>
          <a:bodyPr wrap="none">
            <a:spAutoFit/>
          </a:bodyPr>
          <a:lstStyle/>
          <a:p>
            <a:r>
              <a:rPr lang="en-US" sz="1400" i="1" dirty="0"/>
              <a:t>Source: </a:t>
            </a:r>
            <a:r>
              <a:rPr lang="en-US" sz="1400" dirty="0"/>
              <a:t>OECD, 2016.</a:t>
            </a:r>
            <a:endParaRPr lang="de-DE" sz="1400" dirty="0"/>
          </a:p>
        </p:txBody>
      </p:sp>
    </p:spTree>
    <p:extLst>
      <p:ext uri="{BB962C8B-B14F-4D97-AF65-F5344CB8AC3E}">
        <p14:creationId xmlns:p14="http://schemas.microsoft.com/office/powerpoint/2010/main" val="170765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Eliminating subsidies</a:t>
            </a:r>
            <a:endParaRPr lang="en-US" dirty="0"/>
          </a:p>
        </p:txBody>
      </p:sp>
      <p:sp>
        <p:nvSpPr>
          <p:cNvPr id="3" name="Inhaltsplatzhalter 2"/>
          <p:cNvSpPr>
            <a:spLocks noGrp="1"/>
          </p:cNvSpPr>
          <p:nvPr>
            <p:ph idx="1"/>
          </p:nvPr>
        </p:nvSpPr>
        <p:spPr/>
        <p:txBody>
          <a:bodyPr/>
          <a:lstStyle/>
          <a:p>
            <a:r>
              <a:rPr lang="en-US" dirty="0" smtClean="0"/>
              <a:t>agricultural and energy subsidies that encourage the overuse of energy, fertilizer, pesticides, and irrigation water could be reduced or eliminated</a:t>
            </a:r>
          </a:p>
          <a:p>
            <a:r>
              <a:rPr lang="en-US" dirty="0" smtClean="0"/>
              <a:t>this would improve government finances</a:t>
            </a:r>
          </a:p>
          <a:p>
            <a:r>
              <a:rPr lang="en-US" dirty="0" smtClean="0"/>
              <a:t>money </a:t>
            </a:r>
            <a:r>
              <a:rPr lang="en-US" dirty="0"/>
              <a:t>saved could </a:t>
            </a:r>
            <a:r>
              <a:rPr lang="en-US" dirty="0" smtClean="0"/>
              <a:t>be used to:</a:t>
            </a:r>
          </a:p>
          <a:p>
            <a:pPr lvl="1"/>
            <a:r>
              <a:rPr lang="en-US" dirty="0" smtClean="0"/>
              <a:t>lower taxes</a:t>
            </a:r>
          </a:p>
          <a:p>
            <a:pPr lvl="1"/>
            <a:r>
              <a:rPr lang="en-US" dirty="0" smtClean="0"/>
              <a:t>promote more sustainable agricultural systems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27</a:t>
            </a:fld>
            <a:endParaRPr lang="de-DE"/>
          </a:p>
        </p:txBody>
      </p:sp>
    </p:spTree>
    <p:extLst>
      <p:ext uri="{BB962C8B-B14F-4D97-AF65-F5344CB8AC3E}">
        <p14:creationId xmlns:p14="http://schemas.microsoft.com/office/powerpoint/2010/main" val="114964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Recycling and renewable energy</a:t>
            </a:r>
            <a:endParaRPr lang="en-US" dirty="0"/>
          </a:p>
        </p:txBody>
      </p:sp>
      <p:sp>
        <p:nvSpPr>
          <p:cNvPr id="3" name="Inhaltsplatzhalter 2"/>
          <p:cNvSpPr>
            <a:spLocks noGrp="1"/>
          </p:cNvSpPr>
          <p:nvPr>
            <p:ph idx="1"/>
          </p:nvPr>
        </p:nvSpPr>
        <p:spPr/>
        <p:txBody>
          <a:bodyPr/>
          <a:lstStyle/>
          <a:p>
            <a:r>
              <a:rPr lang="en-US" dirty="0" smtClean="0"/>
              <a:t>promote greater recycling of materials and the use of renewable energy through policies such as:</a:t>
            </a:r>
          </a:p>
          <a:p>
            <a:pPr lvl="1"/>
            <a:r>
              <a:rPr lang="en-US" dirty="0" smtClean="0"/>
              <a:t>deposit/refund systems</a:t>
            </a:r>
          </a:p>
          <a:p>
            <a:pPr lvl="1"/>
            <a:r>
              <a:rPr lang="en-US" dirty="0" smtClean="0"/>
              <a:t>targeted subsidies</a:t>
            </a:r>
          </a:p>
          <a:p>
            <a:r>
              <a:rPr lang="en-US" dirty="0" smtClean="0"/>
              <a:t>governments can support expansion of energy from solar power, wind, and geothermal heat</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28</a:t>
            </a:fld>
            <a:endParaRPr lang="de-DE"/>
          </a:p>
        </p:txBody>
      </p:sp>
    </p:spTree>
    <p:extLst>
      <p:ext uri="{BB962C8B-B14F-4D97-AF65-F5344CB8AC3E}">
        <p14:creationId xmlns:p14="http://schemas.microsoft.com/office/powerpoint/2010/main" val="234535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Tradable permits</a:t>
            </a:r>
            <a:endParaRPr lang="en-US" dirty="0"/>
          </a:p>
        </p:txBody>
      </p:sp>
      <p:sp>
        <p:nvSpPr>
          <p:cNvPr id="3" name="Inhaltsplatzhalter 2"/>
          <p:cNvSpPr>
            <a:spLocks noGrp="1"/>
          </p:cNvSpPr>
          <p:nvPr>
            <p:ph idx="1"/>
          </p:nvPr>
        </p:nvSpPr>
        <p:spPr/>
        <p:txBody>
          <a:bodyPr>
            <a:normAutofit lnSpcReduction="10000"/>
          </a:bodyPr>
          <a:lstStyle/>
          <a:p>
            <a:r>
              <a:rPr lang="en-US" dirty="0" smtClean="0"/>
              <a:t>set an overall limit on pollution </a:t>
            </a:r>
          </a:p>
          <a:p>
            <a:pPr lvl="1"/>
            <a:r>
              <a:rPr lang="en-US" dirty="0" smtClean="0"/>
              <a:t>limited number of permits </a:t>
            </a:r>
          </a:p>
          <a:p>
            <a:pPr lvl="1"/>
            <a:r>
              <a:rPr lang="en-US" dirty="0" smtClean="0"/>
              <a:t>allowing the emission of specific quantities and types of pollution</a:t>
            </a:r>
          </a:p>
          <a:p>
            <a:r>
              <a:rPr lang="en-US" dirty="0" smtClean="0"/>
              <a:t>a process of pollution reduction may be most efficiently achieved by allowing businesses to choose between finding low-cost ways to reduce their emissions and paying to buy permits</a:t>
            </a:r>
          </a:p>
          <a:p>
            <a:r>
              <a:rPr lang="en-US" dirty="0" smtClean="0"/>
              <a:t>after permits are distributed to firms, they can then buy them from or sell them to other firms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spTree>
    <p:extLst>
      <p:ext uri="{BB962C8B-B14F-4D97-AF65-F5344CB8AC3E}">
        <p14:creationId xmlns:p14="http://schemas.microsoft.com/office/powerpoint/2010/main" val="1343564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Nudging toward sustainable transportation</a:t>
            </a:r>
            <a:endParaRPr lang="en-US" dirty="0"/>
          </a:p>
        </p:txBody>
      </p:sp>
      <p:sp>
        <p:nvSpPr>
          <p:cNvPr id="3" name="Inhaltsplatzhalter 2"/>
          <p:cNvSpPr>
            <a:spLocks noGrp="1"/>
          </p:cNvSpPr>
          <p:nvPr>
            <p:ph idx="1"/>
          </p:nvPr>
        </p:nvSpPr>
        <p:spPr/>
        <p:txBody>
          <a:bodyPr>
            <a:normAutofit lnSpcReduction="10000"/>
          </a:bodyPr>
          <a:lstStyle/>
          <a:p>
            <a:r>
              <a:rPr lang="en-US" dirty="0" smtClean="0"/>
              <a:t>efficient transportation systems can replace energy-intensive automotive transport </a:t>
            </a:r>
          </a:p>
          <a:p>
            <a:pPr lvl="1"/>
            <a:r>
              <a:rPr lang="en-US" dirty="0" smtClean="0"/>
              <a:t>high-speed trains</a:t>
            </a:r>
          </a:p>
          <a:p>
            <a:pPr lvl="1"/>
            <a:r>
              <a:rPr lang="en-US" dirty="0" smtClean="0"/>
              <a:t>public transit</a:t>
            </a:r>
          </a:p>
          <a:p>
            <a:pPr lvl="1"/>
            <a:r>
              <a:rPr lang="en-US" dirty="0" smtClean="0"/>
              <a:t>greater use of bicycles</a:t>
            </a:r>
          </a:p>
          <a:p>
            <a:pPr lvl="1"/>
            <a:r>
              <a:rPr lang="en-US" dirty="0" smtClean="0"/>
              <a:t>redesign of cities and suburbs to  minimize transportations needs</a:t>
            </a:r>
          </a:p>
          <a:p>
            <a:r>
              <a:rPr lang="en-US" dirty="0" smtClean="0"/>
              <a:t>government needs to finance and conduct investments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spTree>
    <p:extLst>
      <p:ext uri="{BB962C8B-B14F-4D97-AF65-F5344CB8AC3E}">
        <p14:creationId xmlns:p14="http://schemas.microsoft.com/office/powerpoint/2010/main" val="355056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Feed-in tariffs</a:t>
            </a:r>
            <a:endParaRPr lang="en-US" dirty="0"/>
          </a:p>
        </p:txBody>
      </p:sp>
      <p:sp>
        <p:nvSpPr>
          <p:cNvPr id="3" name="Inhaltsplatzhalter 2"/>
          <p:cNvSpPr>
            <a:spLocks noGrp="1"/>
          </p:cNvSpPr>
          <p:nvPr>
            <p:ph idx="1"/>
          </p:nvPr>
        </p:nvSpPr>
        <p:spPr/>
        <p:txBody>
          <a:bodyPr/>
          <a:lstStyle/>
          <a:p>
            <a:r>
              <a:rPr lang="en-US" dirty="0" smtClean="0"/>
              <a:t>used to promote the construction of renewable energy supplies</a:t>
            </a:r>
          </a:p>
          <a:p>
            <a:r>
              <a:rPr lang="en-US" dirty="0" smtClean="0"/>
              <a:t>suppliers of power from renewable energies get the right to feed their electricity into the grid at a predetermined rate (above the market rate for electricity)</a:t>
            </a:r>
          </a:p>
          <a:p>
            <a:pPr lvl="1"/>
            <a:r>
              <a:rPr lang="en-US" dirty="0" smtClean="0"/>
              <a:t>allows renewable energy to be competitive</a:t>
            </a:r>
          </a:p>
          <a:p>
            <a:pPr lvl="1"/>
            <a:r>
              <a:rPr lang="en-US" dirty="0" smtClean="0"/>
              <a:t>creating an incentive for the installation of renewable energy capacities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a:p>
        </p:txBody>
      </p:sp>
    </p:spTree>
    <p:extLst>
      <p:ext uri="{BB962C8B-B14F-4D97-AF65-F5344CB8AC3E}">
        <p14:creationId xmlns:p14="http://schemas.microsoft.com/office/powerpoint/2010/main" val="316964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Debt-for-nature swaps</a:t>
            </a:r>
            <a:endParaRPr lang="en-US" dirty="0"/>
          </a:p>
        </p:txBody>
      </p:sp>
      <p:sp>
        <p:nvSpPr>
          <p:cNvPr id="3" name="Inhaltsplatzhalter 2"/>
          <p:cNvSpPr>
            <a:spLocks noGrp="1"/>
          </p:cNvSpPr>
          <p:nvPr>
            <p:ph idx="1"/>
          </p:nvPr>
        </p:nvSpPr>
        <p:spPr/>
        <p:txBody>
          <a:bodyPr/>
          <a:lstStyle/>
          <a:p>
            <a:r>
              <a:rPr lang="en-US" dirty="0" smtClean="0"/>
              <a:t>forgiving debt of developing countries in exchange for agreements to protect nature reserves or pursue environmentally friendly policies</a:t>
            </a:r>
          </a:p>
          <a:p>
            <a:pPr lvl="1"/>
            <a:r>
              <a:rPr lang="en-US" dirty="0" smtClean="0"/>
              <a:t>in 2002, the U.S. cancelled $5.5 million in debt owed to it by Peru in return for Peru’s agreement to conserve 10 rainforest areas covering more than 27.5 million acres</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spTree>
    <p:extLst>
      <p:ext uri="{BB962C8B-B14F-4D97-AF65-F5344CB8AC3E}">
        <p14:creationId xmlns:p14="http://schemas.microsoft.com/office/powerpoint/2010/main" val="382482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Sustainability and consumption</a:t>
            </a:r>
            <a:endParaRPr lang="en-US" dirty="0"/>
          </a:p>
        </p:txBody>
      </p:sp>
      <p:sp>
        <p:nvSpPr>
          <p:cNvPr id="3" name="Inhaltsplatzhalter 2"/>
          <p:cNvSpPr>
            <a:spLocks noGrp="1"/>
          </p:cNvSpPr>
          <p:nvPr>
            <p:ph idx="1"/>
          </p:nvPr>
        </p:nvSpPr>
        <p:spPr/>
        <p:txBody>
          <a:bodyPr/>
          <a:lstStyle/>
          <a:p>
            <a:r>
              <a:rPr lang="en-US" dirty="0" smtClean="0"/>
              <a:t>idea: replace the goal of ever increasing consumption with the goal of sufficiency</a:t>
            </a:r>
          </a:p>
          <a:p>
            <a:pPr lvl="1"/>
            <a:r>
              <a:rPr lang="en-US" dirty="0" smtClean="0"/>
              <a:t>at the individual level: </a:t>
            </a:r>
          </a:p>
          <a:p>
            <a:pPr lvl="2"/>
            <a:r>
              <a:rPr lang="en-US" dirty="0" smtClean="0"/>
              <a:t>the amount of consumption that is sufficient to support human well-being</a:t>
            </a:r>
            <a:endParaRPr lang="en-US" dirty="0"/>
          </a:p>
          <a:p>
            <a:pPr lvl="1"/>
            <a:r>
              <a:rPr lang="en-US" dirty="0" smtClean="0"/>
              <a:t>at the macro level:</a:t>
            </a:r>
          </a:p>
          <a:p>
            <a:pPr lvl="2"/>
            <a:r>
              <a:rPr lang="en-US" dirty="0" smtClean="0"/>
              <a:t>what kinds or amounts of consumption can be sustained, by humanity as a whole, without destructive environmental consequences</a:t>
            </a:r>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spTree>
    <p:extLst>
      <p:ext uri="{BB962C8B-B14F-4D97-AF65-F5344CB8AC3E}">
        <p14:creationId xmlns:p14="http://schemas.microsoft.com/office/powerpoint/2010/main" val="33668109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ea typeface="Calibri"/>
                <a:cs typeface="Times New Roman"/>
              </a:rPr>
              <a:t>Table 19.1 Global </a:t>
            </a:r>
            <a:r>
              <a:rPr lang="en-US" dirty="0" smtClean="0">
                <a:ea typeface="Calibri"/>
                <a:cs typeface="Times New Roman"/>
              </a:rPr>
              <a:t>population classification </a:t>
            </a:r>
            <a:r>
              <a:rPr lang="en-US" dirty="0">
                <a:ea typeface="Calibri"/>
                <a:cs typeface="Times New Roman"/>
              </a:rPr>
              <a:t>by i</a:t>
            </a:r>
            <a:r>
              <a:rPr lang="en-US" dirty="0" smtClean="0">
                <a:ea typeface="Calibri"/>
                <a:cs typeface="Times New Roman"/>
              </a:rPr>
              <a:t>ncome </a:t>
            </a:r>
            <a:r>
              <a:rPr lang="en-US" dirty="0">
                <a:ea typeface="Calibri"/>
                <a:cs typeface="Times New Roman"/>
              </a:rPr>
              <a:t>and </a:t>
            </a:r>
            <a:r>
              <a:rPr lang="en-US" dirty="0" smtClean="0">
                <a:ea typeface="Calibri"/>
                <a:cs typeface="Times New Roman"/>
              </a:rPr>
              <a:t>environmental </a:t>
            </a:r>
            <a:r>
              <a:rPr lang="en-US" dirty="0">
                <a:ea typeface="Calibri"/>
                <a:cs typeface="Times New Roman"/>
              </a:rPr>
              <a:t>i</a:t>
            </a:r>
            <a:r>
              <a:rPr lang="en-US" dirty="0" smtClean="0">
                <a:ea typeface="Calibri"/>
                <a:cs typeface="Times New Roman"/>
              </a:rPr>
              <a:t>mpacts</a:t>
            </a:r>
            <a:r>
              <a:rPr lang="en-US" dirty="0">
                <a:ea typeface="Calibri"/>
                <a:cs typeface="Times New Roman"/>
              </a:rPr>
              <a:t>, 2013</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364750752"/>
              </p:ext>
            </p:extLst>
          </p:nvPr>
        </p:nvGraphicFramePr>
        <p:xfrm>
          <a:off x="374208" y="2006009"/>
          <a:ext cx="8362952" cy="3500120"/>
        </p:xfrm>
        <a:graphic>
          <a:graphicData uri="http://schemas.openxmlformats.org/drawingml/2006/table">
            <a:tbl>
              <a:tblPr firstRow="1" bandRow="1">
                <a:tableStyleId>{5FD0F851-EC5A-4D38-B0AD-8093EC10F338}</a:tableStyleId>
              </a:tblPr>
              <a:tblGrid>
                <a:gridCol w="3935095"/>
                <a:gridCol w="1481738"/>
                <a:gridCol w="1534658"/>
                <a:gridCol w="1411461"/>
              </a:tblGrid>
              <a:tr h="370840">
                <a:tc>
                  <a:txBody>
                    <a:bodyPr/>
                    <a:lstStyle/>
                    <a:p>
                      <a:pPr marL="320040" marR="91440" indent="-228600" algn="just">
                        <a:lnSpc>
                          <a:spcPct val="200000"/>
                        </a:lnSpc>
                        <a:spcAft>
                          <a:spcPts val="1000"/>
                        </a:spcAft>
                      </a:pPr>
                      <a:r>
                        <a:rPr lang="en-US" sz="1100" dirty="0">
                          <a:effectLst/>
                        </a:rPr>
                        <a:t> </a:t>
                      </a:r>
                      <a:endParaRPr lang="de-DE" sz="1100" dirty="0">
                        <a:effectLst/>
                        <a:latin typeface="Calibri"/>
                        <a:ea typeface="Calibri"/>
                        <a:cs typeface="Times New Roman"/>
                      </a:endParaRPr>
                    </a:p>
                  </a:txBody>
                  <a:tcPr marL="0" marR="0" marT="0" marB="0"/>
                </a:tc>
                <a:tc>
                  <a:txBody>
                    <a:bodyPr/>
                    <a:lstStyle/>
                    <a:p>
                      <a:pPr algn="ctr">
                        <a:lnSpc>
                          <a:spcPct val="100000"/>
                        </a:lnSpc>
                        <a:spcAft>
                          <a:spcPts val="1000"/>
                        </a:spcAft>
                      </a:pPr>
                      <a:r>
                        <a:rPr lang="en-US" sz="1800" dirty="0">
                          <a:effectLst/>
                        </a:rPr>
                        <a:t>Global lower-income</a:t>
                      </a:r>
                      <a:endParaRPr lang="de-DE" sz="1800" dirty="0">
                        <a:effectLst/>
                        <a:latin typeface="Calibri"/>
                        <a:ea typeface="Calibri"/>
                        <a:cs typeface="Times New Roman"/>
                      </a:endParaRPr>
                    </a:p>
                  </a:txBody>
                  <a:tcPr marL="0" marR="0" marT="0" marB="0"/>
                </a:tc>
                <a:tc>
                  <a:txBody>
                    <a:bodyPr/>
                    <a:lstStyle/>
                    <a:p>
                      <a:pPr algn="ctr">
                        <a:lnSpc>
                          <a:spcPct val="100000"/>
                        </a:lnSpc>
                        <a:spcAft>
                          <a:spcPts val="1000"/>
                        </a:spcAft>
                      </a:pPr>
                      <a:r>
                        <a:rPr lang="en-US" sz="1800" dirty="0">
                          <a:effectLst/>
                        </a:rPr>
                        <a:t>Global middle-income</a:t>
                      </a:r>
                      <a:endParaRPr lang="de-DE" sz="1800" dirty="0">
                        <a:effectLst/>
                        <a:latin typeface="Calibri"/>
                        <a:ea typeface="Calibri"/>
                        <a:cs typeface="Times New Roman"/>
                      </a:endParaRPr>
                    </a:p>
                  </a:txBody>
                  <a:tcPr marL="0" marR="0" marT="0" marB="0"/>
                </a:tc>
                <a:tc>
                  <a:txBody>
                    <a:bodyPr/>
                    <a:lstStyle/>
                    <a:p>
                      <a:pPr algn="ctr">
                        <a:lnSpc>
                          <a:spcPct val="100000"/>
                        </a:lnSpc>
                        <a:spcAft>
                          <a:spcPts val="1000"/>
                        </a:spcAft>
                      </a:pPr>
                      <a:r>
                        <a:rPr lang="en-US" sz="1800" dirty="0">
                          <a:effectLst/>
                        </a:rPr>
                        <a:t>Global high-income</a:t>
                      </a:r>
                      <a:endParaRPr lang="de-DE" sz="1800" dirty="0">
                        <a:effectLst/>
                        <a:latin typeface="Calibri"/>
                        <a:ea typeface="Calibri"/>
                        <a:cs typeface="Times New Roman"/>
                      </a:endParaRPr>
                    </a:p>
                  </a:txBody>
                  <a:tcPr marL="0" marR="0" marT="0" marB="0"/>
                </a:tc>
              </a:tr>
              <a:tr h="370840">
                <a:tc>
                  <a:txBody>
                    <a:bodyPr/>
                    <a:lstStyle/>
                    <a:p>
                      <a:pPr marL="320040" marR="91440" indent="-228600" algn="just">
                        <a:lnSpc>
                          <a:spcPct val="100000"/>
                        </a:lnSpc>
                        <a:spcAft>
                          <a:spcPts val="1000"/>
                        </a:spcAft>
                      </a:pPr>
                      <a:r>
                        <a:rPr lang="en-US" sz="1800" dirty="0">
                          <a:effectLst/>
                        </a:rPr>
                        <a:t>Population (millions)</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817</a:t>
                      </a:r>
                      <a:endParaRPr lang="de-DE" sz="180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5,022</a:t>
                      </a:r>
                      <a:endParaRPr lang="de-DE" sz="180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1,135</a:t>
                      </a:r>
                      <a:endParaRPr lang="de-DE" sz="1800">
                        <a:effectLst/>
                        <a:latin typeface="Calibri"/>
                        <a:ea typeface="Calibri"/>
                        <a:cs typeface="Times New Roman"/>
                      </a:endParaRPr>
                    </a:p>
                  </a:txBody>
                  <a:tcPr marL="0" marR="0" marT="0" marB="0" anchor="ctr"/>
                </a:tc>
              </a:tr>
              <a:tr h="370840">
                <a:tc>
                  <a:txBody>
                    <a:bodyPr/>
                    <a:lstStyle/>
                    <a:p>
                      <a:pPr marL="320040" marR="91440" indent="-228600" algn="just">
                        <a:lnSpc>
                          <a:spcPct val="100000"/>
                        </a:lnSpc>
                        <a:spcAft>
                          <a:spcPts val="1000"/>
                        </a:spcAft>
                      </a:pPr>
                      <a:r>
                        <a:rPr lang="en-US" sz="1800" dirty="0">
                          <a:effectLst/>
                        </a:rPr>
                        <a:t>Average income per capita (U.S. dollars)</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dirty="0">
                          <a:effectLst/>
                        </a:rPr>
                        <a:t>571</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4,148</a:t>
                      </a:r>
                      <a:endParaRPr lang="de-DE" sz="180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39,860</a:t>
                      </a:r>
                      <a:endParaRPr lang="de-DE" sz="1800">
                        <a:effectLst/>
                        <a:latin typeface="Calibri"/>
                        <a:ea typeface="Calibri"/>
                        <a:cs typeface="Times New Roman"/>
                      </a:endParaRPr>
                    </a:p>
                  </a:txBody>
                  <a:tcPr marL="0" marR="0" marT="0" marB="0" anchor="ctr"/>
                </a:tc>
              </a:tr>
              <a:tr h="370840">
                <a:tc>
                  <a:txBody>
                    <a:bodyPr/>
                    <a:lstStyle/>
                    <a:p>
                      <a:pPr marL="320040" marR="91440" indent="-228600" algn="just">
                        <a:lnSpc>
                          <a:spcPct val="100000"/>
                        </a:lnSpc>
                        <a:spcAft>
                          <a:spcPts val="1000"/>
                        </a:spcAft>
                      </a:pPr>
                      <a:r>
                        <a:rPr lang="en-US" sz="1800" dirty="0">
                          <a:effectLst/>
                        </a:rPr>
                        <a:t>Energy use per capita (kg oil equivalent)</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dirty="0">
                          <a:effectLst/>
                        </a:rPr>
                        <a:t>363</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dirty="0">
                          <a:effectLst/>
                        </a:rPr>
                        <a:t>1,310</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5,000</a:t>
                      </a:r>
                      <a:endParaRPr lang="de-DE" sz="1800">
                        <a:effectLst/>
                        <a:latin typeface="Calibri"/>
                        <a:ea typeface="Calibri"/>
                        <a:cs typeface="Times New Roman"/>
                      </a:endParaRPr>
                    </a:p>
                  </a:txBody>
                  <a:tcPr marL="0" marR="0" marT="0" marB="0" anchor="ctr"/>
                </a:tc>
              </a:tr>
              <a:tr h="370840">
                <a:tc>
                  <a:txBody>
                    <a:bodyPr/>
                    <a:lstStyle/>
                    <a:p>
                      <a:pPr marL="320040" marR="91440" indent="-228600" algn="just">
                        <a:lnSpc>
                          <a:spcPct val="100000"/>
                        </a:lnSpc>
                        <a:spcAft>
                          <a:spcPts val="1000"/>
                        </a:spcAft>
                      </a:pPr>
                      <a:r>
                        <a:rPr lang="en-US" sz="1800">
                          <a:effectLst/>
                        </a:rPr>
                        <a:t>Electricity power consumption per capita (kWh)</a:t>
                      </a:r>
                      <a:endParaRPr lang="de-DE" sz="180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242</a:t>
                      </a:r>
                      <a:endParaRPr lang="de-DE" sz="180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dirty="0">
                          <a:effectLst/>
                        </a:rPr>
                        <a:t>1,823</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9,415</a:t>
                      </a:r>
                      <a:endParaRPr lang="de-DE" sz="1800">
                        <a:effectLst/>
                        <a:latin typeface="Calibri"/>
                        <a:ea typeface="Calibri"/>
                        <a:cs typeface="Times New Roman"/>
                      </a:endParaRPr>
                    </a:p>
                  </a:txBody>
                  <a:tcPr marL="0" marR="0" marT="0" marB="0" anchor="ctr"/>
                </a:tc>
              </a:tr>
              <a:tr h="370840">
                <a:tc>
                  <a:txBody>
                    <a:bodyPr/>
                    <a:lstStyle/>
                    <a:p>
                      <a:pPr marL="320040" marR="91440" indent="-228600" algn="just">
                        <a:lnSpc>
                          <a:spcPct val="100000"/>
                        </a:lnSpc>
                        <a:spcAft>
                          <a:spcPts val="1000"/>
                        </a:spcAft>
                      </a:pPr>
                      <a:r>
                        <a:rPr lang="en-US" sz="1800">
                          <a:effectLst/>
                        </a:rPr>
                        <a:t>Carbon dioxide emissions per capita (metric tons)</a:t>
                      </a:r>
                      <a:endParaRPr lang="de-DE" sz="180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0.3</a:t>
                      </a:r>
                      <a:endParaRPr lang="de-DE" sz="180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dirty="0">
                          <a:effectLst/>
                        </a:rPr>
                        <a:t>3.5</a:t>
                      </a:r>
                      <a:endParaRPr lang="de-DE" sz="1800" dirty="0">
                        <a:effectLst/>
                        <a:latin typeface="Calibri"/>
                        <a:ea typeface="Calibri"/>
                        <a:cs typeface="Times New Roman"/>
                      </a:endParaRPr>
                    </a:p>
                  </a:txBody>
                  <a:tcPr marL="0" marR="0" marT="0" marB="0" anchor="ctr"/>
                </a:tc>
                <a:tc>
                  <a:txBody>
                    <a:bodyPr/>
                    <a:lstStyle/>
                    <a:p>
                      <a:pPr algn="ctr">
                        <a:lnSpc>
                          <a:spcPct val="100000"/>
                        </a:lnSpc>
                        <a:spcAft>
                          <a:spcPts val="1000"/>
                        </a:spcAft>
                      </a:pPr>
                      <a:r>
                        <a:rPr lang="en-US" sz="1800">
                          <a:effectLst/>
                        </a:rPr>
                        <a:t>11.4</a:t>
                      </a:r>
                      <a:endParaRPr lang="de-DE" sz="1800">
                        <a:effectLst/>
                        <a:latin typeface="Calibri"/>
                        <a:ea typeface="Calibri"/>
                        <a:cs typeface="Times New Roman"/>
                      </a:endParaRPr>
                    </a:p>
                  </a:txBody>
                  <a:tcPr marL="0" marR="0" marT="0" marB="0" anchor="ctr"/>
                </a:tc>
              </a:tr>
              <a:tr h="370840">
                <a:tc>
                  <a:txBody>
                    <a:bodyPr/>
                    <a:lstStyle/>
                    <a:p>
                      <a:pPr marL="320040" marR="91440" indent="-228600" algn="just">
                        <a:lnSpc>
                          <a:spcPct val="100000"/>
                        </a:lnSpc>
                        <a:spcAft>
                          <a:spcPts val="1000"/>
                        </a:spcAft>
                      </a:pPr>
                      <a:r>
                        <a:rPr lang="en-US" sz="1800">
                          <a:effectLst/>
                        </a:rPr>
                        <a:t>Passenger cars per 1,000 population</a:t>
                      </a:r>
                      <a:endParaRPr lang="de-DE" sz="1800">
                        <a:effectLst/>
                        <a:latin typeface="Calibri"/>
                        <a:ea typeface="Calibri"/>
                        <a:cs typeface="Times New Roman"/>
                      </a:endParaRPr>
                    </a:p>
                  </a:txBody>
                  <a:tcPr marL="0" marR="0" marT="0" marB="0"/>
                </a:tc>
                <a:tc>
                  <a:txBody>
                    <a:bodyPr/>
                    <a:lstStyle/>
                    <a:p>
                      <a:pPr algn="ctr">
                        <a:lnSpc>
                          <a:spcPct val="100000"/>
                        </a:lnSpc>
                        <a:spcAft>
                          <a:spcPts val="1000"/>
                        </a:spcAft>
                      </a:pPr>
                      <a:r>
                        <a:rPr lang="en-US" sz="1800">
                          <a:effectLst/>
                        </a:rPr>
                        <a:t>10</a:t>
                      </a:r>
                      <a:endParaRPr lang="de-DE" sz="1800">
                        <a:effectLst/>
                        <a:latin typeface="Calibri"/>
                        <a:ea typeface="Calibri"/>
                        <a:cs typeface="Times New Roman"/>
                      </a:endParaRPr>
                    </a:p>
                  </a:txBody>
                  <a:tcPr marL="0" marR="0" marT="0" marB="0"/>
                </a:tc>
                <a:tc>
                  <a:txBody>
                    <a:bodyPr/>
                    <a:lstStyle/>
                    <a:p>
                      <a:pPr algn="ctr">
                        <a:lnSpc>
                          <a:spcPct val="100000"/>
                        </a:lnSpc>
                        <a:spcAft>
                          <a:spcPts val="1000"/>
                        </a:spcAft>
                      </a:pPr>
                      <a:r>
                        <a:rPr lang="en-US" sz="1800">
                          <a:effectLst/>
                        </a:rPr>
                        <a:t>60</a:t>
                      </a:r>
                      <a:endParaRPr lang="de-DE" sz="1800">
                        <a:effectLst/>
                        <a:latin typeface="Calibri"/>
                        <a:ea typeface="Calibri"/>
                        <a:cs typeface="Times New Roman"/>
                      </a:endParaRPr>
                    </a:p>
                  </a:txBody>
                  <a:tcPr marL="0" marR="0" marT="0" marB="0"/>
                </a:tc>
                <a:tc>
                  <a:txBody>
                    <a:bodyPr/>
                    <a:lstStyle/>
                    <a:p>
                      <a:pPr algn="ctr">
                        <a:lnSpc>
                          <a:spcPct val="100000"/>
                        </a:lnSpc>
                        <a:spcAft>
                          <a:spcPts val="1000"/>
                        </a:spcAft>
                      </a:pPr>
                      <a:r>
                        <a:rPr lang="en-US" sz="1800">
                          <a:effectLst/>
                        </a:rPr>
                        <a:t>620</a:t>
                      </a:r>
                      <a:endParaRPr lang="de-DE" sz="1800">
                        <a:effectLst/>
                        <a:latin typeface="Calibri"/>
                        <a:ea typeface="Calibri"/>
                        <a:cs typeface="Times New Roman"/>
                      </a:endParaRPr>
                    </a:p>
                  </a:txBody>
                  <a:tcPr marL="0" marR="0" marT="0" marB="0"/>
                </a:tc>
              </a:tr>
              <a:tr h="370840">
                <a:tc gridSpan="4">
                  <a:txBody>
                    <a:bodyPr/>
                    <a:lstStyle/>
                    <a:p>
                      <a:pPr indent="228600">
                        <a:lnSpc>
                          <a:spcPct val="100000"/>
                        </a:lnSpc>
                        <a:spcAft>
                          <a:spcPts val="1000"/>
                        </a:spcAft>
                      </a:pPr>
                      <a:endParaRPr lang="de-DE" sz="1800" dirty="0">
                        <a:effectLst/>
                        <a:latin typeface="Calibri"/>
                        <a:ea typeface="Calibri"/>
                        <a:cs typeface="Times New Roman"/>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34</a:t>
            </a:fld>
            <a:endParaRPr lang="de-DE"/>
          </a:p>
        </p:txBody>
      </p:sp>
      <p:sp>
        <p:nvSpPr>
          <p:cNvPr id="3" name="Textfeld 2"/>
          <p:cNvSpPr txBox="1"/>
          <p:nvPr/>
        </p:nvSpPr>
        <p:spPr>
          <a:xfrm>
            <a:off x="374208" y="6198255"/>
            <a:ext cx="3420718" cy="738664"/>
          </a:xfrm>
          <a:prstGeom prst="rect">
            <a:avLst/>
          </a:prstGeom>
          <a:noFill/>
        </p:spPr>
        <p:txBody>
          <a:bodyPr wrap="square" rtlCol="0">
            <a:spAutoFit/>
          </a:bodyPr>
          <a:lstStyle/>
          <a:p>
            <a:r>
              <a:rPr lang="en-US" sz="1400" i="1" dirty="0">
                <a:ea typeface="Calibri"/>
                <a:cs typeface="Times New Roman"/>
              </a:rPr>
              <a:t>Source: </a:t>
            </a:r>
            <a:r>
              <a:rPr lang="en-US" sz="1400" dirty="0">
                <a:ea typeface="Calibri"/>
                <a:cs typeface="Times New Roman"/>
              </a:rPr>
              <a:t>World Bank, </a:t>
            </a:r>
            <a:r>
              <a:rPr lang="en-US" sz="1400" i="1" dirty="0">
                <a:ea typeface="Calibri"/>
                <a:cs typeface="Times New Roman"/>
              </a:rPr>
              <a:t>Little Green Data Book 2013; World Development Indicators 2013.</a:t>
            </a:r>
            <a:endParaRPr lang="de-DE" sz="1400" dirty="0">
              <a:ea typeface="Calibri"/>
              <a:cs typeface="Times New Roman"/>
            </a:endParaRPr>
          </a:p>
          <a:p>
            <a:endParaRPr lang="en-US" sz="1400" dirty="0"/>
          </a:p>
        </p:txBody>
      </p:sp>
    </p:spTree>
    <p:extLst>
      <p:ext uri="{BB962C8B-B14F-4D97-AF65-F5344CB8AC3E}">
        <p14:creationId xmlns:p14="http://schemas.microsoft.com/office/powerpoint/2010/main" val="1006571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0" y="2025733"/>
            <a:ext cx="2592000" cy="744454"/>
          </a:xfrm>
        </p:spPr>
        <p:txBody>
          <a:bodyPr>
            <a:noAutofit/>
          </a:bodyPr>
          <a:lstStyle/>
          <a:p>
            <a:pPr algn="ctr"/>
            <a:r>
              <a:rPr lang="en-US" dirty="0">
                <a:solidFill>
                  <a:schemeClr val="accent6">
                    <a:lumMod val="75000"/>
                  </a:schemeClr>
                </a:solidFill>
                <a:ea typeface="Calibri"/>
                <a:cs typeface="Times New Roman"/>
              </a:rPr>
              <a:t>lower-income group</a:t>
            </a:r>
            <a:endParaRPr lang="en-US" dirty="0">
              <a:solidFill>
                <a:schemeClr val="accent6">
                  <a:lumMod val="75000"/>
                </a:schemeClr>
              </a:solidFill>
            </a:endParaRPr>
          </a:p>
        </p:txBody>
      </p:sp>
      <p:sp>
        <p:nvSpPr>
          <p:cNvPr id="4" name="Inhaltsplatzhalter 3"/>
          <p:cNvSpPr>
            <a:spLocks noGrp="1"/>
          </p:cNvSpPr>
          <p:nvPr>
            <p:ph sz="half" idx="2"/>
          </p:nvPr>
        </p:nvSpPr>
        <p:spPr>
          <a:xfrm>
            <a:off x="103364" y="2770187"/>
            <a:ext cx="2592000" cy="3951288"/>
          </a:xfrm>
        </p:spPr>
        <p:txBody>
          <a:bodyPr>
            <a:normAutofit fontScale="85000" lnSpcReduction="10000"/>
          </a:bodyPr>
          <a:lstStyle/>
          <a:p>
            <a:pPr>
              <a:buFont typeface="Wingdings" charset="2"/>
              <a:buChar char="ü"/>
            </a:pPr>
            <a:r>
              <a:rPr lang="en-US" dirty="0" smtClean="0">
                <a:ea typeface="Calibri"/>
                <a:cs typeface="Times New Roman"/>
              </a:rPr>
              <a:t>improving </a:t>
            </a:r>
            <a:r>
              <a:rPr lang="en-US" dirty="0">
                <a:ea typeface="Calibri"/>
                <a:cs typeface="Times New Roman"/>
              </a:rPr>
              <a:t>material living standards </a:t>
            </a:r>
            <a:r>
              <a:rPr lang="en-US" dirty="0" smtClean="0">
                <a:ea typeface="Calibri"/>
                <a:cs typeface="Times New Roman"/>
              </a:rPr>
              <a:t>and</a:t>
            </a:r>
          </a:p>
          <a:p>
            <a:pPr>
              <a:buFont typeface="Wingdings" charset="2"/>
              <a:buChar char="ü"/>
            </a:pPr>
            <a:r>
              <a:rPr lang="en-US" dirty="0" smtClean="0">
                <a:ea typeface="Calibri"/>
                <a:cs typeface="Times New Roman"/>
              </a:rPr>
              <a:t>expanding options</a:t>
            </a:r>
          </a:p>
          <a:p>
            <a:pPr>
              <a:buFont typeface="Wingdings" charset="2"/>
              <a:buChar char="ü"/>
            </a:pPr>
            <a:r>
              <a:rPr lang="en-US" dirty="0" smtClean="0">
                <a:ea typeface="Calibri"/>
                <a:cs typeface="Times New Roman"/>
              </a:rPr>
              <a:t>taking </a:t>
            </a:r>
            <a:r>
              <a:rPr lang="en-US" dirty="0">
                <a:ea typeface="Calibri"/>
                <a:cs typeface="Times New Roman"/>
              </a:rPr>
              <a:t>advantage of environmentally friendly </a:t>
            </a:r>
            <a:r>
              <a:rPr lang="en-US" dirty="0" smtClean="0">
                <a:ea typeface="Calibri"/>
                <a:cs typeface="Times New Roman"/>
              </a:rPr>
              <a:t>technologies</a:t>
            </a:r>
            <a:endParaRPr lang="en-US" dirty="0">
              <a:ea typeface="Calibri"/>
              <a:cs typeface="Times New Roman"/>
            </a:endParaRPr>
          </a:p>
          <a:p>
            <a:endParaRPr lang="en-US" dirty="0"/>
          </a:p>
        </p:txBody>
      </p:sp>
      <p:sp>
        <p:nvSpPr>
          <p:cNvPr id="5" name="Textplatzhalter 4"/>
          <p:cNvSpPr>
            <a:spLocks noGrp="1"/>
          </p:cNvSpPr>
          <p:nvPr>
            <p:ph type="body" sz="quarter" idx="3"/>
          </p:nvPr>
        </p:nvSpPr>
        <p:spPr>
          <a:xfrm>
            <a:off x="3145753" y="1509038"/>
            <a:ext cx="2592000" cy="744454"/>
          </a:xfrm>
        </p:spPr>
        <p:txBody>
          <a:bodyPr>
            <a:noAutofit/>
          </a:bodyPr>
          <a:lstStyle/>
          <a:p>
            <a:pPr algn="ctr"/>
            <a:r>
              <a:rPr lang="en-US" dirty="0">
                <a:solidFill>
                  <a:srgbClr val="E46C0A"/>
                </a:solidFill>
                <a:ea typeface="Calibri"/>
                <a:cs typeface="Times New Roman"/>
              </a:rPr>
              <a:t>middle-income group </a:t>
            </a:r>
            <a:endParaRPr lang="en-US" dirty="0">
              <a:solidFill>
                <a:srgbClr val="E46C0A"/>
              </a:solidFill>
            </a:endParaRPr>
          </a:p>
        </p:txBody>
      </p:sp>
      <p:sp>
        <p:nvSpPr>
          <p:cNvPr id="6" name="Inhaltsplatzhalter 5"/>
          <p:cNvSpPr>
            <a:spLocks noGrp="1"/>
          </p:cNvSpPr>
          <p:nvPr>
            <p:ph sz="quarter" idx="4"/>
          </p:nvPr>
        </p:nvSpPr>
        <p:spPr>
          <a:xfrm>
            <a:off x="2592000" y="2233518"/>
            <a:ext cx="3474301" cy="6744535"/>
          </a:xfrm>
        </p:spPr>
        <p:txBody>
          <a:bodyPr>
            <a:noAutofit/>
          </a:bodyPr>
          <a:lstStyle/>
          <a:p>
            <a:pPr>
              <a:buFont typeface="Wingdings" charset="2"/>
              <a:buChar char="ü"/>
            </a:pPr>
            <a:r>
              <a:rPr lang="en-US" sz="2000" dirty="0">
                <a:ea typeface="Calibri"/>
                <a:cs typeface="Times New Roman"/>
              </a:rPr>
              <a:t>keep overall environmental impacts per capita relatively </a:t>
            </a:r>
            <a:r>
              <a:rPr lang="en-US" sz="2000" dirty="0" smtClean="0">
                <a:ea typeface="Calibri"/>
                <a:cs typeface="Times New Roman"/>
              </a:rPr>
              <a:t>stable</a:t>
            </a:r>
          </a:p>
          <a:p>
            <a:pPr>
              <a:buFont typeface="Wingdings" charset="2"/>
              <a:buChar char="ü"/>
            </a:pPr>
            <a:r>
              <a:rPr lang="en-US" sz="2000" dirty="0" smtClean="0">
                <a:ea typeface="Calibri"/>
                <a:cs typeface="Times New Roman"/>
              </a:rPr>
              <a:t>pursue </a:t>
            </a:r>
            <a:r>
              <a:rPr lang="en-US" sz="2000" dirty="0">
                <a:ea typeface="Calibri"/>
                <a:cs typeface="Times New Roman"/>
              </a:rPr>
              <a:t>a development path that avoids a reliance on fossil fuels, disposable products, and ever-increasing levels of material </a:t>
            </a:r>
            <a:r>
              <a:rPr lang="en-US" sz="2000" dirty="0" smtClean="0">
                <a:ea typeface="Calibri"/>
                <a:cs typeface="Times New Roman"/>
              </a:rPr>
              <a:t>consumption</a:t>
            </a:r>
            <a:endParaRPr lang="en-US" sz="2000" dirty="0">
              <a:ea typeface="Calibri"/>
              <a:cs typeface="Times New Roman"/>
            </a:endParaRPr>
          </a:p>
          <a:p>
            <a:endParaRPr lang="en-US" dirty="0"/>
          </a:p>
        </p:txBody>
      </p:sp>
      <p:sp>
        <p:nvSpPr>
          <p:cNvPr id="7" name="Fußzeilenplatzhalter 6"/>
          <p:cNvSpPr>
            <a:spLocks noGrp="1"/>
          </p:cNvSpPr>
          <p:nvPr>
            <p:ph type="ftr" sz="quarter" idx="11"/>
          </p:nvPr>
        </p:nvSpPr>
        <p:spPr/>
        <p:txBody>
          <a:bodyPr/>
          <a:lstStyle/>
          <a:p>
            <a:r>
              <a:rPr lang="de-DE" smtClean="0"/>
              <a:t>Chapter 19</a:t>
            </a:r>
            <a:endParaRPr lang="de-DE"/>
          </a:p>
        </p:txBody>
      </p:sp>
      <p:sp>
        <p:nvSpPr>
          <p:cNvPr id="8" name="Foliennummernplatzhalter 7"/>
          <p:cNvSpPr>
            <a:spLocks noGrp="1"/>
          </p:cNvSpPr>
          <p:nvPr>
            <p:ph type="sldNum" sz="quarter" idx="12"/>
          </p:nvPr>
        </p:nvSpPr>
        <p:spPr/>
        <p:txBody>
          <a:bodyPr/>
          <a:lstStyle/>
          <a:p>
            <a:fld id="{F58DD67E-A379-844E-9AB1-95D2EC404AD8}" type="slidenum">
              <a:rPr lang="de-DE" smtClean="0"/>
              <a:t>35</a:t>
            </a:fld>
            <a:endParaRPr lang="de-DE"/>
          </a:p>
        </p:txBody>
      </p:sp>
      <p:sp>
        <p:nvSpPr>
          <p:cNvPr id="9" name="Textplatzhalter 8"/>
          <p:cNvSpPr>
            <a:spLocks noGrp="1"/>
          </p:cNvSpPr>
          <p:nvPr>
            <p:ph type="body" sz="quarter" idx="13"/>
          </p:nvPr>
        </p:nvSpPr>
        <p:spPr>
          <a:xfrm>
            <a:off x="6066301" y="1127996"/>
            <a:ext cx="2592000" cy="762084"/>
          </a:xfrm>
        </p:spPr>
        <p:txBody>
          <a:bodyPr>
            <a:noAutofit/>
          </a:bodyPr>
          <a:lstStyle/>
          <a:p>
            <a:pPr algn="ctr"/>
            <a:r>
              <a:rPr lang="en-US" dirty="0">
                <a:solidFill>
                  <a:srgbClr val="E46C0A"/>
                </a:solidFill>
                <a:ea typeface="Calibri"/>
                <a:cs typeface="Times New Roman"/>
              </a:rPr>
              <a:t>high-</a:t>
            </a:r>
            <a:r>
              <a:rPr lang="en-US" dirty="0" smtClean="0">
                <a:solidFill>
                  <a:srgbClr val="E46C0A"/>
                </a:solidFill>
                <a:ea typeface="Calibri"/>
                <a:cs typeface="Times New Roman"/>
              </a:rPr>
              <a:t>income</a:t>
            </a:r>
            <a:br>
              <a:rPr lang="en-US" dirty="0" smtClean="0">
                <a:solidFill>
                  <a:srgbClr val="E46C0A"/>
                </a:solidFill>
                <a:ea typeface="Calibri"/>
                <a:cs typeface="Times New Roman"/>
              </a:rPr>
            </a:br>
            <a:r>
              <a:rPr lang="en-US" dirty="0" smtClean="0">
                <a:solidFill>
                  <a:srgbClr val="E46C0A"/>
                </a:solidFill>
                <a:ea typeface="Calibri"/>
                <a:cs typeface="Times New Roman"/>
              </a:rPr>
              <a:t>group</a:t>
            </a:r>
            <a:endParaRPr lang="en-US" dirty="0">
              <a:solidFill>
                <a:srgbClr val="E46C0A"/>
              </a:solidFill>
            </a:endParaRPr>
          </a:p>
        </p:txBody>
      </p:sp>
      <p:sp>
        <p:nvSpPr>
          <p:cNvPr id="10" name="Inhaltsplatzhalter 9"/>
          <p:cNvSpPr>
            <a:spLocks noGrp="1"/>
          </p:cNvSpPr>
          <p:nvPr>
            <p:ph sz="half" idx="14"/>
          </p:nvPr>
        </p:nvSpPr>
        <p:spPr>
          <a:xfrm>
            <a:off x="6066302" y="1914425"/>
            <a:ext cx="3077698" cy="3951288"/>
          </a:xfrm>
        </p:spPr>
        <p:txBody>
          <a:bodyPr>
            <a:noAutofit/>
          </a:bodyPr>
          <a:lstStyle/>
          <a:p>
            <a:pPr marL="0" indent="0">
              <a:buNone/>
            </a:pPr>
            <a:r>
              <a:rPr lang="en-US" sz="2000" dirty="0">
                <a:ea typeface="Calibri"/>
                <a:cs typeface="Times New Roman"/>
              </a:rPr>
              <a:t>find a way to reduce environmental impacts per capita </a:t>
            </a:r>
            <a:r>
              <a:rPr lang="en-US" sz="2000" dirty="0" smtClean="0">
                <a:ea typeface="Calibri"/>
                <a:cs typeface="Times New Roman"/>
              </a:rPr>
              <a:t>through</a:t>
            </a:r>
          </a:p>
          <a:p>
            <a:pPr>
              <a:buFont typeface="Wingdings" charset="2"/>
              <a:buChar char="ü"/>
            </a:pPr>
            <a:r>
              <a:rPr lang="en-US" sz="2000" dirty="0" smtClean="0">
                <a:ea typeface="Calibri"/>
                <a:cs typeface="Times New Roman"/>
              </a:rPr>
              <a:t>technological improvements</a:t>
            </a:r>
            <a:endParaRPr lang="en-US" sz="2000" dirty="0">
              <a:ea typeface="Calibri"/>
              <a:cs typeface="Times New Roman"/>
            </a:endParaRPr>
          </a:p>
          <a:p>
            <a:pPr>
              <a:buFont typeface="Wingdings" charset="2"/>
              <a:buChar char="ü"/>
            </a:pPr>
            <a:r>
              <a:rPr lang="en-US" sz="2000" dirty="0" smtClean="0">
                <a:ea typeface="Calibri"/>
                <a:cs typeface="Times New Roman"/>
              </a:rPr>
              <a:t>intelligently </a:t>
            </a:r>
            <a:r>
              <a:rPr lang="en-US" sz="2000" dirty="0">
                <a:ea typeface="Calibri"/>
                <a:cs typeface="Times New Roman"/>
              </a:rPr>
              <a:t>designed </a:t>
            </a:r>
            <a:r>
              <a:rPr lang="en-US" sz="2000" dirty="0" smtClean="0">
                <a:ea typeface="Calibri"/>
                <a:cs typeface="Times New Roman"/>
              </a:rPr>
              <a:t>policies</a:t>
            </a:r>
          </a:p>
          <a:p>
            <a:pPr>
              <a:buFont typeface="Wingdings" charset="2"/>
              <a:buChar char="ü"/>
            </a:pPr>
            <a:r>
              <a:rPr lang="en-US" sz="2000" dirty="0" smtClean="0">
                <a:ea typeface="Calibri"/>
                <a:cs typeface="Times New Roman"/>
              </a:rPr>
              <a:t>changes </a:t>
            </a:r>
            <a:r>
              <a:rPr lang="en-US" sz="2000" dirty="0">
                <a:ea typeface="Calibri"/>
                <a:cs typeface="Times New Roman"/>
              </a:rPr>
              <a:t>in lifestyle </a:t>
            </a:r>
            <a:r>
              <a:rPr lang="en-US" sz="2000" dirty="0" smtClean="0">
                <a:ea typeface="Calibri"/>
                <a:cs typeface="Times New Roman"/>
              </a:rPr>
              <a:t>aspirations</a:t>
            </a:r>
            <a:endParaRPr lang="de-DE" sz="2000" dirty="0">
              <a:ea typeface="Calibri"/>
              <a:cs typeface="Times New Roman"/>
            </a:endParaRPr>
          </a:p>
          <a:p>
            <a:endParaRPr lang="en-US" sz="2000" dirty="0"/>
          </a:p>
        </p:txBody>
      </p:sp>
      <p:sp>
        <p:nvSpPr>
          <p:cNvPr id="11" name="Textfeld 10"/>
          <p:cNvSpPr txBox="1"/>
          <p:nvPr/>
        </p:nvSpPr>
        <p:spPr>
          <a:xfrm>
            <a:off x="138934" y="158500"/>
            <a:ext cx="7037464" cy="1938992"/>
          </a:xfrm>
          <a:prstGeom prst="rect">
            <a:avLst/>
          </a:prstGeom>
          <a:noFill/>
        </p:spPr>
        <p:txBody>
          <a:bodyPr wrap="square" rtlCol="0">
            <a:spAutoFit/>
          </a:bodyPr>
          <a:lstStyle/>
          <a:p>
            <a:r>
              <a:rPr lang="en-US" sz="2800" b="1" dirty="0">
                <a:solidFill>
                  <a:srgbClr val="31859C"/>
                </a:solidFill>
                <a:ea typeface="Calibri"/>
                <a:cs typeface="Times New Roman"/>
              </a:rPr>
              <a:t>Each of the three </a:t>
            </a:r>
            <a:r>
              <a:rPr lang="en-US" sz="2800" b="1" dirty="0" smtClean="0">
                <a:solidFill>
                  <a:srgbClr val="31859C"/>
                </a:solidFill>
                <a:ea typeface="Calibri"/>
                <a:cs typeface="Times New Roman"/>
              </a:rPr>
              <a:t>groups needs </a:t>
            </a:r>
            <a:r>
              <a:rPr lang="en-US" sz="2800" b="1" dirty="0">
                <a:solidFill>
                  <a:srgbClr val="31859C"/>
                </a:solidFill>
                <a:ea typeface="Calibri"/>
                <a:cs typeface="Times New Roman"/>
              </a:rPr>
              <a:t>to approach environmental sustainability with different </a:t>
            </a:r>
            <a:br>
              <a:rPr lang="en-US" sz="2800" b="1" dirty="0">
                <a:solidFill>
                  <a:srgbClr val="31859C"/>
                </a:solidFill>
                <a:ea typeface="Calibri"/>
                <a:cs typeface="Times New Roman"/>
              </a:rPr>
            </a:br>
            <a:r>
              <a:rPr lang="en-US" sz="2800" b="1" dirty="0" smtClean="0">
                <a:solidFill>
                  <a:srgbClr val="31859C"/>
                </a:solidFill>
                <a:ea typeface="Calibri"/>
                <a:cs typeface="Times New Roman"/>
              </a:rPr>
              <a:t>objectives</a:t>
            </a:r>
            <a:r>
              <a:rPr lang="en-US" sz="2800" b="1" dirty="0">
                <a:solidFill>
                  <a:srgbClr val="31859C"/>
                </a:solidFill>
                <a:ea typeface="Calibri"/>
                <a:cs typeface="Times New Roman"/>
              </a:rPr>
              <a:t/>
            </a:r>
            <a:br>
              <a:rPr lang="en-US" sz="2800" b="1" dirty="0">
                <a:solidFill>
                  <a:srgbClr val="31859C"/>
                </a:solidFill>
                <a:ea typeface="Calibri"/>
                <a:cs typeface="Times New Roman"/>
              </a:rPr>
            </a:br>
            <a:r>
              <a:rPr lang="en-US" dirty="0">
                <a:ea typeface="Calibri"/>
                <a:cs typeface="Times New Roman"/>
              </a:rPr>
              <a:t/>
            </a:r>
            <a:br>
              <a:rPr lang="en-US" dirty="0">
                <a:ea typeface="Calibri"/>
                <a:cs typeface="Times New Roman"/>
              </a:rPr>
            </a:br>
            <a:endParaRPr lang="en-US" dirty="0"/>
          </a:p>
        </p:txBody>
      </p:sp>
    </p:spTree>
    <p:extLst>
      <p:ext uri="{BB962C8B-B14F-4D97-AF65-F5344CB8AC3E}">
        <p14:creationId xmlns:p14="http://schemas.microsoft.com/office/powerpoint/2010/main" val="106011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9" grpId="0" build="p"/>
      <p:bldP spid="1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19.5 A </a:t>
            </a:r>
            <a:r>
              <a:rPr lang="en-US" dirty="0" smtClean="0"/>
              <a:t>consumption </a:t>
            </a:r>
            <a:r>
              <a:rPr lang="en-US" dirty="0"/>
              <a:t>p</a:t>
            </a:r>
            <a:r>
              <a:rPr lang="en-US" dirty="0" smtClean="0"/>
              <a:t>ossibilities </a:t>
            </a:r>
            <a:r>
              <a:rPr lang="en-US" dirty="0"/>
              <a:t>f</a:t>
            </a:r>
            <a:r>
              <a:rPr lang="en-US" dirty="0" smtClean="0"/>
              <a:t>rontier</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36</a:t>
            </a:fld>
            <a:endParaRPr lang="de-DE"/>
          </a:p>
        </p:txBody>
      </p:sp>
      <p:grpSp>
        <p:nvGrpSpPr>
          <p:cNvPr id="15" name="Gruppierung 14"/>
          <p:cNvGrpSpPr>
            <a:grpSpLocks noChangeAspect="1"/>
          </p:cNvGrpSpPr>
          <p:nvPr/>
        </p:nvGrpSpPr>
        <p:grpSpPr>
          <a:xfrm>
            <a:off x="256934" y="1426415"/>
            <a:ext cx="5831992" cy="5031492"/>
            <a:chOff x="533400" y="685800"/>
            <a:chExt cx="6523038" cy="5627688"/>
          </a:xfrm>
        </p:grpSpPr>
        <p:cxnSp>
          <p:nvCxnSpPr>
            <p:cNvPr id="6" name="Straight Connector 2"/>
            <p:cNvCxnSpPr/>
            <p:nvPr/>
          </p:nvCxnSpPr>
          <p:spPr>
            <a:xfrm>
              <a:off x="1219200" y="685800"/>
              <a:ext cx="0" cy="5029200"/>
            </a:xfrm>
            <a:prstGeom prst="line">
              <a:avLst/>
            </a:prstGeom>
          </p:spPr>
          <p:style>
            <a:lnRef idx="2">
              <a:schemeClr val="dk1"/>
            </a:lnRef>
            <a:fillRef idx="0">
              <a:schemeClr val="dk1"/>
            </a:fillRef>
            <a:effectRef idx="1">
              <a:schemeClr val="dk1"/>
            </a:effectRef>
            <a:fontRef idx="minor">
              <a:schemeClr val="tx1"/>
            </a:fontRef>
          </p:style>
        </p:cxnSp>
        <p:cxnSp>
          <p:nvCxnSpPr>
            <p:cNvPr id="7" name="Straight Connector 4"/>
            <p:cNvCxnSpPr/>
            <p:nvPr/>
          </p:nvCxnSpPr>
          <p:spPr>
            <a:xfrm>
              <a:off x="1219200" y="5715000"/>
              <a:ext cx="5486400" cy="0"/>
            </a:xfrm>
            <a:prstGeom prst="line">
              <a:avLst/>
            </a:prstGeom>
          </p:spPr>
          <p:style>
            <a:lnRef idx="2">
              <a:schemeClr val="dk1"/>
            </a:lnRef>
            <a:fillRef idx="0">
              <a:schemeClr val="dk1"/>
            </a:fillRef>
            <a:effectRef idx="1">
              <a:schemeClr val="dk1"/>
            </a:effectRef>
            <a:fontRef idx="minor">
              <a:schemeClr val="tx1"/>
            </a:fontRef>
          </p:style>
        </p:cxnSp>
        <p:sp>
          <p:nvSpPr>
            <p:cNvPr id="8" name="Freeform 20"/>
            <p:cNvSpPr/>
            <p:nvPr/>
          </p:nvSpPr>
          <p:spPr>
            <a:xfrm>
              <a:off x="1217613" y="1376363"/>
              <a:ext cx="4745037" cy="4357687"/>
            </a:xfrm>
            <a:custGeom>
              <a:avLst/>
              <a:gdLst>
                <a:gd name="connsiteX0" fmla="*/ 0 w 4745090"/>
                <a:gd name="connsiteY0" fmla="*/ 0 h 4357366"/>
                <a:gd name="connsiteX1" fmla="*/ 3139874 w 4745090"/>
                <a:gd name="connsiteY1" fmla="*/ 1058470 h 4357366"/>
                <a:gd name="connsiteX2" fmla="*/ 4745090 w 4745090"/>
                <a:gd name="connsiteY2" fmla="*/ 4357366 h 4357366"/>
              </a:gdLst>
              <a:ahLst/>
              <a:cxnLst>
                <a:cxn ang="0">
                  <a:pos x="connsiteX0" y="connsiteY0"/>
                </a:cxn>
                <a:cxn ang="0">
                  <a:pos x="connsiteX1" y="connsiteY1"/>
                </a:cxn>
                <a:cxn ang="0">
                  <a:pos x="connsiteX2" y="connsiteY2"/>
                </a:cxn>
              </a:cxnLst>
              <a:rect l="l" t="t" r="r" b="b"/>
              <a:pathLst>
                <a:path w="4745090" h="4357366">
                  <a:moveTo>
                    <a:pt x="0" y="0"/>
                  </a:moveTo>
                  <a:cubicBezTo>
                    <a:pt x="1174513" y="166121"/>
                    <a:pt x="2349026" y="332242"/>
                    <a:pt x="3139874" y="1058470"/>
                  </a:cubicBezTo>
                  <a:cubicBezTo>
                    <a:pt x="3930722" y="1784698"/>
                    <a:pt x="4337906" y="3071032"/>
                    <a:pt x="4745090" y="4357366"/>
                  </a:cubicBezTo>
                </a:path>
              </a:pathLst>
            </a:custGeom>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sp>
          <p:nvSpPr>
            <p:cNvPr id="9" name="Oval 8"/>
            <p:cNvSpPr/>
            <p:nvPr/>
          </p:nvSpPr>
          <p:spPr>
            <a:xfrm>
              <a:off x="2362200" y="1524000"/>
              <a:ext cx="152400" cy="1524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endParaRPr lang="en-US"/>
            </a:p>
          </p:txBody>
        </p:sp>
        <p:sp>
          <p:nvSpPr>
            <p:cNvPr id="10" name="Oval 9"/>
            <p:cNvSpPr/>
            <p:nvPr/>
          </p:nvSpPr>
          <p:spPr>
            <a:xfrm>
              <a:off x="5257800" y="3886200"/>
              <a:ext cx="152400" cy="1524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endParaRPr lang="en-US"/>
            </a:p>
          </p:txBody>
        </p:sp>
        <p:sp>
          <p:nvSpPr>
            <p:cNvPr id="11" name="TextBox 26"/>
            <p:cNvSpPr txBox="1">
              <a:spLocks noChangeArrowheads="1"/>
            </p:cNvSpPr>
            <p:nvPr/>
          </p:nvSpPr>
          <p:spPr bwMode="auto">
            <a:xfrm rot="16200000">
              <a:off x="247650" y="2952750"/>
              <a:ext cx="9413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Leisure</a:t>
              </a:r>
            </a:p>
          </p:txBody>
        </p:sp>
        <p:sp>
          <p:nvSpPr>
            <p:cNvPr id="12" name="TextBox 27"/>
            <p:cNvSpPr txBox="1">
              <a:spLocks noChangeArrowheads="1"/>
            </p:cNvSpPr>
            <p:nvPr/>
          </p:nvSpPr>
          <p:spPr bwMode="auto">
            <a:xfrm>
              <a:off x="2438400" y="5943600"/>
              <a:ext cx="2430463"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Income, Consumption</a:t>
              </a:r>
            </a:p>
          </p:txBody>
        </p:sp>
        <p:sp>
          <p:nvSpPr>
            <p:cNvPr id="13" name="TextBox 28"/>
            <p:cNvSpPr txBox="1">
              <a:spLocks noChangeArrowheads="1"/>
            </p:cNvSpPr>
            <p:nvPr/>
          </p:nvSpPr>
          <p:spPr bwMode="auto">
            <a:xfrm>
              <a:off x="5486400" y="3581400"/>
              <a:ext cx="157003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United States</a:t>
              </a:r>
            </a:p>
          </p:txBody>
        </p:sp>
        <p:sp>
          <p:nvSpPr>
            <p:cNvPr id="14" name="TextBox 29"/>
            <p:cNvSpPr txBox="1">
              <a:spLocks noChangeArrowheads="1"/>
            </p:cNvSpPr>
            <p:nvPr/>
          </p:nvSpPr>
          <p:spPr bwMode="auto">
            <a:xfrm>
              <a:off x="2438400" y="914400"/>
              <a:ext cx="9286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Europe</a:t>
              </a:r>
            </a:p>
          </p:txBody>
        </p:sp>
      </p:grpSp>
      <p:sp>
        <p:nvSpPr>
          <p:cNvPr id="16" name="Textfeld 15"/>
          <p:cNvSpPr txBox="1"/>
          <p:nvPr/>
        </p:nvSpPr>
        <p:spPr>
          <a:xfrm>
            <a:off x="1058384" y="3281255"/>
            <a:ext cx="184666" cy="369332"/>
          </a:xfrm>
          <a:prstGeom prst="rect">
            <a:avLst/>
          </a:prstGeom>
          <a:noFill/>
        </p:spPr>
        <p:txBody>
          <a:bodyPr wrap="none" rtlCol="0">
            <a:spAutoFit/>
          </a:bodyPr>
          <a:lstStyle/>
          <a:p>
            <a:endParaRPr lang="en-US" dirty="0"/>
          </a:p>
        </p:txBody>
      </p:sp>
      <p:sp>
        <p:nvSpPr>
          <p:cNvPr id="3" name="Textfeld 2"/>
          <p:cNvSpPr txBox="1"/>
          <p:nvPr/>
        </p:nvSpPr>
        <p:spPr>
          <a:xfrm>
            <a:off x="6257930" y="1293631"/>
            <a:ext cx="2779073" cy="4524316"/>
          </a:xfrm>
          <a:prstGeom prst="rect">
            <a:avLst/>
          </a:prstGeom>
          <a:noFill/>
        </p:spPr>
        <p:txBody>
          <a:bodyPr wrap="square" rtlCol="0">
            <a:spAutoFit/>
          </a:bodyPr>
          <a:lstStyle/>
          <a:p>
            <a:pPr marL="285750" indent="-285750">
              <a:buFont typeface="Wingdings" charset="2"/>
              <a:buChar char="ü"/>
            </a:pPr>
            <a:r>
              <a:rPr lang="en-US" dirty="0"/>
              <a:t>The diagram illustrates the tradeoff between consumption and leisure time. Europeans on average live at a lower material standard than people in the United States, because they do not work as many hours, hence earn less income. On the plus side, they enjoy more leisure time, which Americans sacrifice in order to be able to consume more.</a:t>
            </a:r>
            <a:endParaRPr lang="de-DE" dirty="0"/>
          </a:p>
          <a:p>
            <a:endParaRPr lang="en-US" dirty="0"/>
          </a:p>
        </p:txBody>
      </p:sp>
    </p:spTree>
    <p:extLst>
      <p:ext uri="{BB962C8B-B14F-4D97-AF65-F5344CB8AC3E}">
        <p14:creationId xmlns:p14="http://schemas.microsoft.com/office/powerpoint/2010/main" val="349562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Sustainability and investment</a:t>
            </a:r>
            <a:endParaRPr lang="en-US" dirty="0"/>
          </a:p>
        </p:txBody>
      </p:sp>
      <p:sp>
        <p:nvSpPr>
          <p:cNvPr id="3" name="Inhaltsplatzhalter 2"/>
          <p:cNvSpPr>
            <a:spLocks noGrp="1"/>
          </p:cNvSpPr>
          <p:nvPr>
            <p:ph idx="1"/>
          </p:nvPr>
        </p:nvSpPr>
        <p:spPr/>
        <p:txBody>
          <a:bodyPr/>
          <a:lstStyle/>
          <a:p>
            <a:r>
              <a:rPr lang="en-US" dirty="0" smtClean="0"/>
              <a:t>strategic investments that focus on areas such as</a:t>
            </a:r>
          </a:p>
          <a:p>
            <a:pPr lvl="1"/>
            <a:r>
              <a:rPr lang="en-US" dirty="0" smtClean="0"/>
              <a:t>alternative energy</a:t>
            </a:r>
          </a:p>
          <a:p>
            <a:pPr lvl="1"/>
            <a:r>
              <a:rPr lang="en-US" dirty="0" smtClean="0"/>
              <a:t>public transportation</a:t>
            </a:r>
          </a:p>
          <a:p>
            <a:pPr lvl="1"/>
            <a:r>
              <a:rPr lang="en-US" dirty="0" smtClean="0"/>
              <a:t>sustainable agriculture</a:t>
            </a:r>
          </a:p>
          <a:p>
            <a:pPr lvl="1"/>
            <a:r>
              <a:rPr lang="en-US" dirty="0" smtClean="0"/>
              <a:t>education</a:t>
            </a:r>
          </a:p>
          <a:p>
            <a:pPr lvl="1"/>
            <a:r>
              <a:rPr lang="en-US" dirty="0" smtClean="0"/>
              <a:t>health services</a:t>
            </a:r>
          </a:p>
          <a:p>
            <a:pPr>
              <a:buFont typeface="Wingdings" charset="2"/>
              <a:buChar char="Ø"/>
            </a:pPr>
            <a:r>
              <a:rPr lang="en-US" smtClean="0"/>
              <a:t>could </a:t>
            </a:r>
            <a:r>
              <a:rPr lang="en-US" dirty="0" smtClean="0"/>
              <a:t>move countries toward a more environmentally </a:t>
            </a:r>
            <a:r>
              <a:rPr lang="en-US" smtClean="0"/>
              <a:t>sustainable economy</a:t>
            </a:r>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37</a:t>
            </a:fld>
            <a:endParaRPr lang="de-DE"/>
          </a:p>
        </p:txBody>
      </p:sp>
    </p:spTree>
    <p:extLst>
      <p:ext uri="{BB962C8B-B14F-4D97-AF65-F5344CB8AC3E}">
        <p14:creationId xmlns:p14="http://schemas.microsoft.com/office/powerpoint/2010/main" val="14006616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Are Stabilization and Sustainability in Conflict?</a:t>
            </a:r>
            <a:br>
              <a:rPr lang="en-US" dirty="0"/>
            </a:b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251114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do we really want from employment?</a:t>
            </a:r>
            <a:endParaRPr lang="en-US" dirty="0"/>
          </a:p>
        </p:txBody>
      </p:sp>
      <p:sp>
        <p:nvSpPr>
          <p:cNvPr id="3" name="Inhaltsplatzhalter 2"/>
          <p:cNvSpPr>
            <a:spLocks noGrp="1"/>
          </p:cNvSpPr>
          <p:nvPr>
            <p:ph idx="1"/>
          </p:nvPr>
        </p:nvSpPr>
        <p:spPr/>
        <p:txBody>
          <a:bodyPr/>
          <a:lstStyle/>
          <a:p>
            <a:r>
              <a:rPr lang="en-US" dirty="0" smtClean="0"/>
              <a:t>quality, types and intensity of employment</a:t>
            </a:r>
          </a:p>
          <a:p>
            <a:r>
              <a:rPr lang="en-US" dirty="0" smtClean="0"/>
              <a:t>people benefit from hours they spend away from paid employment</a:t>
            </a:r>
          </a:p>
          <a:p>
            <a:r>
              <a:rPr lang="en-US" dirty="0" smtClean="0"/>
              <a:t>keep employment levels high while reducing material and energy throughput</a:t>
            </a:r>
          </a:p>
          <a:p>
            <a:pPr>
              <a:buFont typeface="Wingdings" charset="2"/>
              <a:buChar char="Ø"/>
            </a:pPr>
            <a:r>
              <a:rPr lang="en-US" dirty="0"/>
              <a:t>W</a:t>
            </a:r>
            <a:r>
              <a:rPr lang="en-US" dirty="0" smtClean="0"/>
              <a:t>hat sorts of and how much employment do we really want?</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39</a:t>
            </a:fld>
            <a:endParaRPr lang="de-DE"/>
          </a:p>
        </p:txBody>
      </p:sp>
    </p:spTree>
    <p:extLst>
      <p:ext uri="{BB962C8B-B14F-4D97-AF65-F5344CB8AC3E}">
        <p14:creationId xmlns:p14="http://schemas.microsoft.com/office/powerpoint/2010/main" val="245257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do we really want from production?</a:t>
            </a:r>
            <a:endParaRPr lang="en-US" dirty="0"/>
          </a:p>
        </p:txBody>
      </p:sp>
      <p:sp>
        <p:nvSpPr>
          <p:cNvPr id="3" name="Inhaltsplatzhalter 2"/>
          <p:cNvSpPr>
            <a:spLocks noGrp="1"/>
          </p:cNvSpPr>
          <p:nvPr>
            <p:ph idx="1"/>
          </p:nvPr>
        </p:nvSpPr>
        <p:spPr/>
        <p:txBody>
          <a:bodyPr>
            <a:normAutofit fontScale="77500" lnSpcReduction="20000"/>
          </a:bodyPr>
          <a:lstStyle/>
          <a:p>
            <a:r>
              <a:rPr lang="en-US" dirty="0" smtClean="0"/>
              <a:t>composition of output makes a very big difference</a:t>
            </a:r>
          </a:p>
          <a:p>
            <a:pPr lvl="1"/>
            <a:r>
              <a:rPr lang="en-US" dirty="0" smtClean="0"/>
              <a:t>shifting toward producing goods and services that are environmental beneficial could allow an economy to maintain consumption, investment, and employment in a less environmentally damaging way</a:t>
            </a:r>
          </a:p>
          <a:p>
            <a:r>
              <a:rPr lang="en-US" dirty="0" smtClean="0"/>
              <a:t>population stabilization</a:t>
            </a:r>
          </a:p>
          <a:p>
            <a:pPr lvl="1"/>
            <a:r>
              <a:rPr lang="en-US" dirty="0" smtClean="0"/>
              <a:t>growing ratio of retirees to active workers</a:t>
            </a:r>
          </a:p>
          <a:p>
            <a:pPr lvl="1"/>
            <a:r>
              <a:rPr lang="en-US" dirty="0" smtClean="0"/>
              <a:t>increased demand for workers in medical and social services</a:t>
            </a:r>
          </a:p>
          <a:p>
            <a:r>
              <a:rPr lang="en-US" dirty="0" smtClean="0"/>
              <a:t>investment</a:t>
            </a:r>
          </a:p>
          <a:p>
            <a:pPr lvl="1"/>
            <a:r>
              <a:rPr lang="en-US" dirty="0" smtClean="0"/>
              <a:t>investments in energy-saving infrastructure for transportation</a:t>
            </a:r>
          </a:p>
          <a:p>
            <a:pPr lvl="1"/>
            <a:r>
              <a:rPr lang="en-US" dirty="0" smtClean="0"/>
              <a:t>in wetland restoration</a:t>
            </a:r>
          </a:p>
          <a:p>
            <a:pPr lvl="1"/>
            <a:r>
              <a:rPr lang="en-US" dirty="0" smtClean="0"/>
              <a:t>in conversion of residential and commercial buildings to more environmental friendly patterns of energy and chemical use</a:t>
            </a:r>
          </a:p>
          <a:p>
            <a:endParaRPr lang="en-US" dirty="0" smtClean="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40</a:t>
            </a:fld>
            <a:endParaRPr lang="de-DE"/>
          </a:p>
        </p:txBody>
      </p:sp>
    </p:spTree>
    <p:extLst>
      <p:ext uri="{BB962C8B-B14F-4D97-AF65-F5344CB8AC3E}">
        <p14:creationId xmlns:p14="http://schemas.microsoft.com/office/powerpoint/2010/main" val="36894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Problem: transitioning to a more sustainable </a:t>
            </a:r>
            <a:r>
              <a:rPr lang="en-US" dirty="0" err="1" smtClean="0"/>
              <a:t>macroeconomy</a:t>
            </a:r>
            <a:endParaRPr lang="en-US" dirty="0"/>
          </a:p>
        </p:txBody>
      </p:sp>
      <p:sp>
        <p:nvSpPr>
          <p:cNvPr id="3" name="Inhaltsplatzhalter 2"/>
          <p:cNvSpPr>
            <a:spLocks noGrp="1"/>
          </p:cNvSpPr>
          <p:nvPr>
            <p:ph idx="1"/>
          </p:nvPr>
        </p:nvSpPr>
        <p:spPr/>
        <p:txBody>
          <a:bodyPr/>
          <a:lstStyle/>
          <a:p>
            <a:r>
              <a:rPr lang="en-US" dirty="0" smtClean="0"/>
              <a:t>transition requires changes in human and manufactured capital</a:t>
            </a:r>
          </a:p>
          <a:p>
            <a:r>
              <a:rPr lang="en-US" dirty="0" smtClean="0"/>
              <a:t>conversion to a less resource-intensive economy in not a matter of </a:t>
            </a:r>
            <a:r>
              <a:rPr lang="en-US" i="1" dirty="0" smtClean="0"/>
              <a:t>if </a:t>
            </a:r>
            <a:r>
              <a:rPr lang="en-US" dirty="0" smtClean="0"/>
              <a:t>but</a:t>
            </a:r>
            <a:r>
              <a:rPr lang="en-US" i="1" dirty="0" smtClean="0"/>
              <a:t>, </a:t>
            </a:r>
            <a:r>
              <a:rPr lang="en-US" dirty="0" smtClean="0"/>
              <a:t>rather, a matter of </a:t>
            </a:r>
            <a:r>
              <a:rPr lang="en-US" i="1" dirty="0" smtClean="0"/>
              <a:t>when</a:t>
            </a:r>
            <a:r>
              <a:rPr lang="en-US" dirty="0" smtClean="0"/>
              <a:t> and </a:t>
            </a:r>
            <a:r>
              <a:rPr lang="en-US" i="1" dirty="0" smtClean="0"/>
              <a:t>how</a:t>
            </a:r>
            <a:endParaRPr lang="en-US" i="1"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41</a:t>
            </a:fld>
            <a:endParaRPr lang="de-DE"/>
          </a:p>
        </p:txBody>
      </p:sp>
    </p:spTree>
    <p:extLst>
      <p:ext uri="{BB962C8B-B14F-4D97-AF65-F5344CB8AC3E}">
        <p14:creationId xmlns:p14="http://schemas.microsoft.com/office/powerpoint/2010/main" val="242302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Sustainability at the local level</a:t>
            </a:r>
            <a:endParaRPr lang="en-US" dirty="0"/>
          </a:p>
        </p:txBody>
      </p:sp>
      <p:sp>
        <p:nvSpPr>
          <p:cNvPr id="3" name="Inhaltsplatzhalter 2"/>
          <p:cNvSpPr>
            <a:spLocks noGrp="1"/>
          </p:cNvSpPr>
          <p:nvPr>
            <p:ph idx="1"/>
          </p:nvPr>
        </p:nvSpPr>
        <p:spPr/>
        <p:txBody>
          <a:bodyPr>
            <a:normAutofit fontScale="92500"/>
          </a:bodyPr>
          <a:lstStyle/>
          <a:p>
            <a:r>
              <a:rPr lang="en-US" dirty="0" smtClean="0"/>
              <a:t>sustainable development can also be developed from the bottom up</a:t>
            </a:r>
          </a:p>
          <a:p>
            <a:r>
              <a:rPr lang="en-US" dirty="0" smtClean="0"/>
              <a:t>many changes in the organization of modern human life that are central for a shift toward more sustainability can only be brought about at the initiative of the local level</a:t>
            </a:r>
          </a:p>
          <a:p>
            <a:r>
              <a:rPr lang="en-US" dirty="0" smtClean="0"/>
              <a:t>e.g. enable people to go to work, take their children to school, and do their shopping without the excessive use of cars</a:t>
            </a:r>
            <a:endParaRPr lang="en-US" dirty="0"/>
          </a:p>
          <a:p>
            <a:r>
              <a:rPr lang="en-US" dirty="0" smtClean="0"/>
              <a:t>residential and commercial areas need to be planned to be reached easily, and </a:t>
            </a:r>
            <a:r>
              <a:rPr lang="en-US" dirty="0" err="1" smtClean="0"/>
              <a:t>noncar</a:t>
            </a:r>
            <a:r>
              <a:rPr lang="en-US" dirty="0" smtClean="0"/>
              <a:t> transportation links such as bicycles lanes or trams need to be provided</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42</a:t>
            </a:fld>
            <a:endParaRPr lang="de-DE"/>
          </a:p>
        </p:txBody>
      </p:sp>
    </p:spTree>
    <p:extLst>
      <p:ext uri="{BB962C8B-B14F-4D97-AF65-F5344CB8AC3E}">
        <p14:creationId xmlns:p14="http://schemas.microsoft.com/office/powerpoint/2010/main" val="132107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Macroeconomic policies for stabilization and sustainability</a:t>
            </a:r>
            <a:endParaRPr lang="en-US" dirty="0"/>
          </a:p>
        </p:txBody>
      </p:sp>
      <p:sp>
        <p:nvSpPr>
          <p:cNvPr id="3" name="Inhaltsplatzhalter 2"/>
          <p:cNvSpPr>
            <a:spLocks noGrp="1"/>
          </p:cNvSpPr>
          <p:nvPr>
            <p:ph idx="1"/>
          </p:nvPr>
        </p:nvSpPr>
        <p:spPr/>
        <p:txBody>
          <a:bodyPr/>
          <a:lstStyle/>
          <a:p>
            <a:r>
              <a:rPr lang="en-US" dirty="0" smtClean="0"/>
              <a:t>rather than growing indefinitely, national and global economic systems must follow a logistic pattern, in which growth is limited </a:t>
            </a:r>
          </a:p>
          <a:p>
            <a:pPr lvl="1"/>
            <a:r>
              <a:rPr lang="en-US" dirty="0" smtClean="0"/>
              <a:t>leading to a steady-state economy</a:t>
            </a:r>
          </a:p>
          <a:p>
            <a:r>
              <a:rPr lang="en-US" dirty="0" smtClean="0"/>
              <a:t>environmental limits on growth apply to resource and energy consumption</a:t>
            </a:r>
          </a:p>
          <a:p>
            <a:r>
              <a:rPr lang="en-US" dirty="0" smtClean="0"/>
              <a:t>environmental neutral or friendly activities could continue to grow</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43</a:t>
            </a:fld>
            <a:endParaRPr lang="de-DE"/>
          </a:p>
        </p:txBody>
      </p:sp>
    </p:spTree>
    <p:extLst>
      <p:ext uri="{BB962C8B-B14F-4D97-AF65-F5344CB8AC3E}">
        <p14:creationId xmlns:p14="http://schemas.microsoft.com/office/powerpoint/2010/main" val="261959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19.6 Growth </a:t>
            </a:r>
            <a:r>
              <a:rPr lang="en-US" dirty="0" smtClean="0"/>
              <a:t>reaching </a:t>
            </a:r>
            <a:r>
              <a:rPr lang="en-US" dirty="0"/>
              <a:t>a </a:t>
            </a:r>
            <a:r>
              <a:rPr lang="en-US" dirty="0" smtClean="0"/>
              <a:t>steady-state</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44</a:t>
            </a:fld>
            <a:endParaRPr lang="de-DE"/>
          </a:p>
        </p:txBody>
      </p:sp>
      <p:grpSp>
        <p:nvGrpSpPr>
          <p:cNvPr id="12" name="Gruppierung 11"/>
          <p:cNvGrpSpPr/>
          <p:nvPr/>
        </p:nvGrpSpPr>
        <p:grpSpPr>
          <a:xfrm>
            <a:off x="460382" y="2114490"/>
            <a:ext cx="7602759" cy="4743510"/>
            <a:chOff x="703041" y="1447800"/>
            <a:chExt cx="7602759" cy="4743510"/>
          </a:xfrm>
        </p:grpSpPr>
        <p:sp>
          <p:nvSpPr>
            <p:cNvPr id="6" name="Freeform 7"/>
            <p:cNvSpPr/>
            <p:nvPr/>
          </p:nvSpPr>
          <p:spPr>
            <a:xfrm>
              <a:off x="1671851" y="1999397"/>
              <a:ext cx="6564573" cy="3589361"/>
            </a:xfrm>
            <a:custGeom>
              <a:avLst/>
              <a:gdLst>
                <a:gd name="connsiteX0" fmla="*/ 0 w 6564573"/>
                <a:gd name="connsiteY0" fmla="*/ 3589361 h 3589361"/>
                <a:gd name="connsiteX1" fmla="*/ 566382 w 6564573"/>
                <a:gd name="connsiteY1" fmla="*/ 3534770 h 3589361"/>
                <a:gd name="connsiteX2" fmla="*/ 1235122 w 6564573"/>
                <a:gd name="connsiteY2" fmla="*/ 3384645 h 3589361"/>
                <a:gd name="connsiteX3" fmla="*/ 1869743 w 6564573"/>
                <a:gd name="connsiteY3" fmla="*/ 3173104 h 3589361"/>
                <a:gd name="connsiteX4" fmla="*/ 2210937 w 6564573"/>
                <a:gd name="connsiteY4" fmla="*/ 2995684 h 3589361"/>
                <a:gd name="connsiteX5" fmla="*/ 2442949 w 6564573"/>
                <a:gd name="connsiteY5" fmla="*/ 2756848 h 3589361"/>
                <a:gd name="connsiteX6" fmla="*/ 2586250 w 6564573"/>
                <a:gd name="connsiteY6" fmla="*/ 2463421 h 3589361"/>
                <a:gd name="connsiteX7" fmla="*/ 2654489 w 6564573"/>
                <a:gd name="connsiteY7" fmla="*/ 2074460 h 3589361"/>
                <a:gd name="connsiteX8" fmla="*/ 2702256 w 6564573"/>
                <a:gd name="connsiteY8" fmla="*/ 1740090 h 3589361"/>
                <a:gd name="connsiteX9" fmla="*/ 2790967 w 6564573"/>
                <a:gd name="connsiteY9" fmla="*/ 1398896 h 3589361"/>
                <a:gd name="connsiteX10" fmla="*/ 2961564 w 6564573"/>
                <a:gd name="connsiteY10" fmla="*/ 1023582 h 3589361"/>
                <a:gd name="connsiteX11" fmla="*/ 3186752 w 6564573"/>
                <a:gd name="connsiteY11" fmla="*/ 682388 h 3589361"/>
                <a:gd name="connsiteX12" fmla="*/ 3507474 w 6564573"/>
                <a:gd name="connsiteY12" fmla="*/ 348018 h 3589361"/>
                <a:gd name="connsiteX13" fmla="*/ 3828197 w 6564573"/>
                <a:gd name="connsiteY13" fmla="*/ 136478 h 3589361"/>
                <a:gd name="connsiteX14" fmla="*/ 4251277 w 6564573"/>
                <a:gd name="connsiteY14" fmla="*/ 20472 h 3589361"/>
                <a:gd name="connsiteX15" fmla="*/ 4606119 w 6564573"/>
                <a:gd name="connsiteY15" fmla="*/ 13648 h 3589361"/>
                <a:gd name="connsiteX16" fmla="*/ 6564573 w 6564573"/>
                <a:gd name="connsiteY16" fmla="*/ 20472 h 3589361"/>
                <a:gd name="connsiteX17" fmla="*/ 6564573 w 6564573"/>
                <a:gd name="connsiteY17" fmla="*/ 20472 h 3589361"/>
                <a:gd name="connsiteX18" fmla="*/ 6523630 w 6564573"/>
                <a:gd name="connsiteY18" fmla="*/ 13648 h 3589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64573" h="3589361">
                  <a:moveTo>
                    <a:pt x="0" y="3589361"/>
                  </a:moveTo>
                  <a:cubicBezTo>
                    <a:pt x="180264" y="3579125"/>
                    <a:pt x="360528" y="3568889"/>
                    <a:pt x="566382" y="3534770"/>
                  </a:cubicBezTo>
                  <a:cubicBezTo>
                    <a:pt x="772236" y="3500651"/>
                    <a:pt x="1017895" y="3444923"/>
                    <a:pt x="1235122" y="3384645"/>
                  </a:cubicBezTo>
                  <a:cubicBezTo>
                    <a:pt x="1452349" y="3324367"/>
                    <a:pt x="1707107" y="3237931"/>
                    <a:pt x="1869743" y="3173104"/>
                  </a:cubicBezTo>
                  <a:cubicBezTo>
                    <a:pt x="2032379" y="3108277"/>
                    <a:pt x="2115403" y="3065060"/>
                    <a:pt x="2210937" y="2995684"/>
                  </a:cubicBezTo>
                  <a:cubicBezTo>
                    <a:pt x="2306471" y="2926308"/>
                    <a:pt x="2380397" y="2845558"/>
                    <a:pt x="2442949" y="2756848"/>
                  </a:cubicBezTo>
                  <a:cubicBezTo>
                    <a:pt x="2505501" y="2668138"/>
                    <a:pt x="2550993" y="2577152"/>
                    <a:pt x="2586250" y="2463421"/>
                  </a:cubicBezTo>
                  <a:cubicBezTo>
                    <a:pt x="2621507" y="2349690"/>
                    <a:pt x="2635155" y="2195015"/>
                    <a:pt x="2654489" y="2074460"/>
                  </a:cubicBezTo>
                  <a:cubicBezTo>
                    <a:pt x="2673823" y="1953905"/>
                    <a:pt x="2679510" y="1852684"/>
                    <a:pt x="2702256" y="1740090"/>
                  </a:cubicBezTo>
                  <a:cubicBezTo>
                    <a:pt x="2725002" y="1627496"/>
                    <a:pt x="2747749" y="1518314"/>
                    <a:pt x="2790967" y="1398896"/>
                  </a:cubicBezTo>
                  <a:cubicBezTo>
                    <a:pt x="2834185" y="1279478"/>
                    <a:pt x="2895600" y="1143000"/>
                    <a:pt x="2961564" y="1023582"/>
                  </a:cubicBezTo>
                  <a:cubicBezTo>
                    <a:pt x="3027528" y="904164"/>
                    <a:pt x="3095767" y="794982"/>
                    <a:pt x="3186752" y="682388"/>
                  </a:cubicBezTo>
                  <a:cubicBezTo>
                    <a:pt x="3277737" y="569794"/>
                    <a:pt x="3400567" y="439003"/>
                    <a:pt x="3507474" y="348018"/>
                  </a:cubicBezTo>
                  <a:cubicBezTo>
                    <a:pt x="3614381" y="257033"/>
                    <a:pt x="3704230" y="191069"/>
                    <a:pt x="3828197" y="136478"/>
                  </a:cubicBezTo>
                  <a:cubicBezTo>
                    <a:pt x="3952164" y="81887"/>
                    <a:pt x="4121623" y="40944"/>
                    <a:pt x="4251277" y="20472"/>
                  </a:cubicBezTo>
                  <a:cubicBezTo>
                    <a:pt x="4380931" y="0"/>
                    <a:pt x="4606119" y="13648"/>
                    <a:pt x="4606119" y="13648"/>
                  </a:cubicBezTo>
                  <a:lnTo>
                    <a:pt x="6564573" y="20472"/>
                  </a:lnTo>
                  <a:lnTo>
                    <a:pt x="6564573" y="20472"/>
                  </a:lnTo>
                  <a:lnTo>
                    <a:pt x="6523630" y="13648"/>
                  </a:lnTo>
                </a:path>
              </a:pathLst>
            </a:cu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8"/>
            <p:cNvSpPr txBox="1"/>
            <p:nvPr/>
          </p:nvSpPr>
          <p:spPr>
            <a:xfrm>
              <a:off x="6629400" y="1600200"/>
              <a:ext cx="1524000" cy="400110"/>
            </a:xfrm>
            <a:prstGeom prst="rect">
              <a:avLst/>
            </a:prstGeom>
            <a:noFill/>
          </p:spPr>
          <p:txBody>
            <a:bodyPr wrap="square" rtlCol="0">
              <a:spAutoFit/>
            </a:bodyPr>
            <a:lstStyle/>
            <a:p>
              <a:r>
                <a:rPr lang="en-US" sz="2000" b="1" i="1" dirty="0" smtClean="0"/>
                <a:t>Steady State</a:t>
              </a:r>
              <a:endParaRPr lang="en-US" sz="2000" b="1" i="1" dirty="0"/>
            </a:p>
          </p:txBody>
        </p:sp>
        <p:cxnSp>
          <p:nvCxnSpPr>
            <p:cNvPr id="8" name="Straight Connector 10"/>
            <p:cNvCxnSpPr/>
            <p:nvPr/>
          </p:nvCxnSpPr>
          <p:spPr>
            <a:xfrm>
              <a:off x="1676400" y="1447800"/>
              <a:ext cx="0" cy="41910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p:nvPr/>
          </p:nvCxnSpPr>
          <p:spPr>
            <a:xfrm flipH="1">
              <a:off x="1676400" y="5638800"/>
              <a:ext cx="655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3"/>
            <p:cNvSpPr txBox="1"/>
            <p:nvPr/>
          </p:nvSpPr>
          <p:spPr>
            <a:xfrm>
              <a:off x="7239000" y="5791200"/>
              <a:ext cx="1066800" cy="400110"/>
            </a:xfrm>
            <a:prstGeom prst="rect">
              <a:avLst/>
            </a:prstGeom>
            <a:noFill/>
          </p:spPr>
          <p:txBody>
            <a:bodyPr wrap="square" rtlCol="0">
              <a:spAutoFit/>
            </a:bodyPr>
            <a:lstStyle/>
            <a:p>
              <a:r>
                <a:rPr lang="en-US" sz="2000" b="1" dirty="0" smtClean="0"/>
                <a:t>Time</a:t>
              </a:r>
              <a:endParaRPr lang="en-US" sz="2000" b="1" dirty="0"/>
            </a:p>
          </p:txBody>
        </p:sp>
        <p:sp>
          <p:nvSpPr>
            <p:cNvPr id="11" name="TextBox 14"/>
            <p:cNvSpPr txBox="1"/>
            <p:nvPr/>
          </p:nvSpPr>
          <p:spPr>
            <a:xfrm>
              <a:off x="703041" y="1447800"/>
              <a:ext cx="492443" cy="4061265"/>
            </a:xfrm>
            <a:prstGeom prst="rect">
              <a:avLst/>
            </a:prstGeom>
            <a:noFill/>
          </p:spPr>
          <p:txBody>
            <a:bodyPr vert="vert270" wrap="square" rtlCol="0">
              <a:spAutoFit/>
            </a:bodyPr>
            <a:lstStyle/>
            <a:p>
              <a:r>
                <a:rPr lang="en-US" sz="2000" b="1" dirty="0" smtClean="0"/>
                <a:t>Resource-using Economic Activities</a:t>
              </a:r>
            </a:p>
          </p:txBody>
        </p:sp>
      </p:grpSp>
      <p:sp>
        <p:nvSpPr>
          <p:cNvPr id="3" name="Textfeld 2"/>
          <p:cNvSpPr txBox="1"/>
          <p:nvPr/>
        </p:nvSpPr>
        <p:spPr>
          <a:xfrm>
            <a:off x="479416" y="1021366"/>
            <a:ext cx="8207384" cy="1200329"/>
          </a:xfrm>
          <a:prstGeom prst="rect">
            <a:avLst/>
          </a:prstGeom>
          <a:noFill/>
        </p:spPr>
        <p:txBody>
          <a:bodyPr wrap="square" rtlCol="0">
            <a:spAutoFit/>
          </a:bodyPr>
          <a:lstStyle/>
          <a:p>
            <a:pPr marL="285750" indent="-285750">
              <a:buFont typeface="Wingdings" charset="2"/>
              <a:buChar char="ü"/>
            </a:pPr>
            <a:r>
              <a:rPr lang="en-US" dirty="0"/>
              <a:t>After starting with an exponential growth pattern, an economy adapting to a steady-state reduces its rate of growth in what is called a logistical pattern, approaching a maximum level at which economic activity stabilizes.</a:t>
            </a:r>
            <a:endParaRPr lang="de-DE" dirty="0"/>
          </a:p>
          <a:p>
            <a:endParaRPr lang="en-US" dirty="0"/>
          </a:p>
        </p:txBody>
      </p:sp>
    </p:spTree>
    <p:extLst>
      <p:ext uri="{BB962C8B-B14F-4D97-AF65-F5344CB8AC3E}">
        <p14:creationId xmlns:p14="http://schemas.microsoft.com/office/powerpoint/2010/main" val="169500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Example: “LOWGROW”</a:t>
            </a:r>
            <a:endParaRPr lang="en-US" dirty="0"/>
          </a:p>
        </p:txBody>
      </p:sp>
      <p:sp>
        <p:nvSpPr>
          <p:cNvPr id="3" name="Inhaltsplatzhalter 2"/>
          <p:cNvSpPr>
            <a:spLocks noGrp="1"/>
          </p:cNvSpPr>
          <p:nvPr>
            <p:ph idx="1"/>
          </p:nvPr>
        </p:nvSpPr>
        <p:spPr/>
        <p:txBody>
          <a:bodyPr/>
          <a:lstStyle/>
          <a:p>
            <a:r>
              <a:rPr lang="en-US" dirty="0" smtClean="0"/>
              <a:t>model of transition to a steady-state economy by Canadian economist Peter Victor</a:t>
            </a:r>
          </a:p>
          <a:p>
            <a:r>
              <a:rPr lang="en-US" dirty="0" smtClean="0"/>
              <a:t>“socio-eco-environmental” paths that offer attractive social and environmental outcomes without requiring economic growth</a:t>
            </a:r>
          </a:p>
          <a:p>
            <a:r>
              <a:rPr lang="en-US" dirty="0" smtClean="0"/>
              <a:t>slower growth leading to no growth can be consistent with full employment, virtual elimination of poverty, more leisure, considerable reduction in GHG emissions, and fiscal balance</a:t>
            </a:r>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45</a:t>
            </a:fld>
            <a:endParaRPr lang="de-DE"/>
          </a:p>
        </p:txBody>
      </p:sp>
    </p:spTree>
    <p:extLst>
      <p:ext uri="{BB962C8B-B14F-4D97-AF65-F5344CB8AC3E}">
        <p14:creationId xmlns:p14="http://schemas.microsoft.com/office/powerpoint/2010/main" val="258804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19.7 A No</a:t>
            </a:r>
            <a:r>
              <a:rPr lang="en-US" dirty="0" smtClean="0"/>
              <a:t>-growth scenario </a:t>
            </a:r>
            <a:r>
              <a:rPr lang="en-US" dirty="0"/>
              <a:t>for the Canadian </a:t>
            </a:r>
            <a:r>
              <a:rPr lang="en-US" dirty="0" smtClean="0"/>
              <a:t>economy</a:t>
            </a:r>
            <a:r>
              <a:rPr lang="en-US" dirty="0"/>
              <a:t/>
            </a:r>
            <a:br>
              <a:rPr lang="en-US" dirty="0"/>
            </a:b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46</a:t>
            </a:fld>
            <a:endParaRPr lang="de-DE"/>
          </a:p>
        </p:txBody>
      </p:sp>
      <p:grpSp>
        <p:nvGrpSpPr>
          <p:cNvPr id="34" name="Gruppierung 33"/>
          <p:cNvGrpSpPr/>
          <p:nvPr/>
        </p:nvGrpSpPr>
        <p:grpSpPr>
          <a:xfrm>
            <a:off x="507395" y="2279275"/>
            <a:ext cx="7849005" cy="4269432"/>
            <a:chOff x="914401" y="990600"/>
            <a:chExt cx="7849005" cy="4269432"/>
          </a:xfrm>
        </p:grpSpPr>
        <p:cxnSp>
          <p:nvCxnSpPr>
            <p:cNvPr id="6" name="Straight Connector 4"/>
            <p:cNvCxnSpPr/>
            <p:nvPr/>
          </p:nvCxnSpPr>
          <p:spPr>
            <a:xfrm>
              <a:off x="2057400" y="1219200"/>
              <a:ext cx="0" cy="32004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5"/>
            <p:cNvCxnSpPr/>
            <p:nvPr/>
          </p:nvCxnSpPr>
          <p:spPr>
            <a:xfrm>
              <a:off x="2057400" y="4419600"/>
              <a:ext cx="50292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6"/>
            <p:cNvCxnSpPr/>
            <p:nvPr/>
          </p:nvCxnSpPr>
          <p:spPr>
            <a:xfrm>
              <a:off x="2057400" y="3352800"/>
              <a:ext cx="304800" cy="152400"/>
            </a:xfrm>
            <a:prstGeom prst="line">
              <a:avLst/>
            </a:prstGeom>
            <a:ln w="4445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7"/>
            <p:cNvCxnSpPr/>
            <p:nvPr/>
          </p:nvCxnSpPr>
          <p:spPr>
            <a:xfrm flipV="1">
              <a:off x="2362200" y="3276600"/>
              <a:ext cx="304800" cy="228600"/>
            </a:xfrm>
            <a:prstGeom prst="line">
              <a:avLst/>
            </a:prstGeom>
            <a:ln w="41275">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8"/>
            <p:cNvCxnSpPr/>
            <p:nvPr/>
          </p:nvCxnSpPr>
          <p:spPr>
            <a:xfrm>
              <a:off x="2057400" y="3352800"/>
              <a:ext cx="838200" cy="228600"/>
            </a:xfrm>
            <a:prstGeom prst="line">
              <a:avLst/>
            </a:prstGeom>
            <a:ln w="44450">
              <a:solidFill>
                <a:schemeClr val="tx2">
                  <a:lumMod val="7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 name="Straight Connector 9"/>
            <p:cNvCxnSpPr/>
            <p:nvPr/>
          </p:nvCxnSpPr>
          <p:spPr>
            <a:xfrm>
              <a:off x="2057400" y="33528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0"/>
            <p:cNvCxnSpPr/>
            <p:nvPr/>
          </p:nvCxnSpPr>
          <p:spPr>
            <a:xfrm flipV="1">
              <a:off x="2667000" y="2667000"/>
              <a:ext cx="2743200" cy="609600"/>
            </a:xfrm>
            <a:prstGeom prst="line">
              <a:avLst/>
            </a:prstGeom>
            <a:ln w="6350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1"/>
            <p:cNvCxnSpPr/>
            <p:nvPr/>
          </p:nvCxnSpPr>
          <p:spPr>
            <a:xfrm flipV="1">
              <a:off x="5410200" y="2590800"/>
              <a:ext cx="1600200" cy="76200"/>
            </a:xfrm>
            <a:prstGeom prst="line">
              <a:avLst/>
            </a:prstGeom>
            <a:ln w="63500">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2"/>
            <p:cNvCxnSpPr/>
            <p:nvPr/>
          </p:nvCxnSpPr>
          <p:spPr>
            <a:xfrm flipV="1">
              <a:off x="2057400" y="3276600"/>
              <a:ext cx="914400" cy="76200"/>
            </a:xfrm>
            <a:prstGeom prst="line">
              <a:avLst/>
            </a:prstGeom>
            <a:ln w="444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Freeform 13"/>
            <p:cNvSpPr/>
            <p:nvPr/>
          </p:nvSpPr>
          <p:spPr>
            <a:xfrm>
              <a:off x="2894120" y="3568823"/>
              <a:ext cx="4268680" cy="685060"/>
            </a:xfrm>
            <a:custGeom>
              <a:avLst/>
              <a:gdLst>
                <a:gd name="connsiteX0" fmla="*/ 0 w 4154750"/>
                <a:gd name="connsiteY0" fmla="*/ 0 h 685060"/>
                <a:gd name="connsiteX1" fmla="*/ 186431 w 4154750"/>
                <a:gd name="connsiteY1" fmla="*/ 168676 h 685060"/>
                <a:gd name="connsiteX2" fmla="*/ 541538 w 4154750"/>
                <a:gd name="connsiteY2" fmla="*/ 372862 h 685060"/>
                <a:gd name="connsiteX3" fmla="*/ 1154097 w 4154750"/>
                <a:gd name="connsiteY3" fmla="*/ 514905 h 685060"/>
                <a:gd name="connsiteX4" fmla="*/ 2130641 w 4154750"/>
                <a:gd name="connsiteY4" fmla="*/ 639193 h 685060"/>
                <a:gd name="connsiteX5" fmla="*/ 2991775 w 4154750"/>
                <a:gd name="connsiteY5" fmla="*/ 683581 h 685060"/>
                <a:gd name="connsiteX6" fmla="*/ 3790765 w 4154750"/>
                <a:gd name="connsiteY6" fmla="*/ 648070 h 685060"/>
                <a:gd name="connsiteX7" fmla="*/ 4154750 w 4154750"/>
                <a:gd name="connsiteY7" fmla="*/ 594804 h 68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4750" h="685060">
                  <a:moveTo>
                    <a:pt x="0" y="0"/>
                  </a:moveTo>
                  <a:cubicBezTo>
                    <a:pt x="48087" y="53266"/>
                    <a:pt x="96175" y="106532"/>
                    <a:pt x="186431" y="168676"/>
                  </a:cubicBezTo>
                  <a:cubicBezTo>
                    <a:pt x="276687" y="230820"/>
                    <a:pt x="380260" y="315157"/>
                    <a:pt x="541538" y="372862"/>
                  </a:cubicBezTo>
                  <a:cubicBezTo>
                    <a:pt x="702816" y="430567"/>
                    <a:pt x="889247" y="470517"/>
                    <a:pt x="1154097" y="514905"/>
                  </a:cubicBezTo>
                  <a:cubicBezTo>
                    <a:pt x="1418947" y="559293"/>
                    <a:pt x="1824362" y="611080"/>
                    <a:pt x="2130641" y="639193"/>
                  </a:cubicBezTo>
                  <a:cubicBezTo>
                    <a:pt x="2436920" y="667306"/>
                    <a:pt x="2715088" y="682102"/>
                    <a:pt x="2991775" y="683581"/>
                  </a:cubicBezTo>
                  <a:cubicBezTo>
                    <a:pt x="3268462" y="685060"/>
                    <a:pt x="3596936" y="662866"/>
                    <a:pt x="3790765" y="648070"/>
                  </a:cubicBezTo>
                  <a:cubicBezTo>
                    <a:pt x="3984594" y="633274"/>
                    <a:pt x="4069672" y="614039"/>
                    <a:pt x="4154750" y="594804"/>
                  </a:cubicBezTo>
                </a:path>
              </a:pathLst>
            </a:custGeom>
            <a:ln w="63500">
              <a:solidFill>
                <a:schemeClr val="tx2">
                  <a:lumMod val="75000"/>
                </a:schemeClr>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Freeform 14"/>
            <p:cNvSpPr/>
            <p:nvPr/>
          </p:nvSpPr>
          <p:spPr>
            <a:xfrm>
              <a:off x="2971800" y="3348361"/>
              <a:ext cx="4114800" cy="614039"/>
            </a:xfrm>
            <a:custGeom>
              <a:avLst/>
              <a:gdLst>
                <a:gd name="connsiteX0" fmla="*/ 0 w 4057095"/>
                <a:gd name="connsiteY0" fmla="*/ 0 h 614039"/>
                <a:gd name="connsiteX1" fmla="*/ 239697 w 4057095"/>
                <a:gd name="connsiteY1" fmla="*/ 150921 h 614039"/>
                <a:gd name="connsiteX2" fmla="*/ 621437 w 4057095"/>
                <a:gd name="connsiteY2" fmla="*/ 435006 h 614039"/>
                <a:gd name="connsiteX3" fmla="*/ 1029810 w 4057095"/>
                <a:gd name="connsiteY3" fmla="*/ 585926 h 614039"/>
                <a:gd name="connsiteX4" fmla="*/ 1846555 w 4057095"/>
                <a:gd name="connsiteY4" fmla="*/ 603682 h 614039"/>
                <a:gd name="connsiteX5" fmla="*/ 2760955 w 4057095"/>
                <a:gd name="connsiteY5" fmla="*/ 603682 h 614039"/>
                <a:gd name="connsiteX6" fmla="*/ 4057095 w 4057095"/>
                <a:gd name="connsiteY6" fmla="*/ 603682 h 61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095" h="614039">
                  <a:moveTo>
                    <a:pt x="0" y="0"/>
                  </a:moveTo>
                  <a:cubicBezTo>
                    <a:pt x="68062" y="39210"/>
                    <a:pt x="136124" y="78420"/>
                    <a:pt x="239697" y="150921"/>
                  </a:cubicBezTo>
                  <a:cubicBezTo>
                    <a:pt x="343270" y="223422"/>
                    <a:pt x="489752" y="362505"/>
                    <a:pt x="621437" y="435006"/>
                  </a:cubicBezTo>
                  <a:cubicBezTo>
                    <a:pt x="753123" y="507507"/>
                    <a:pt x="825624" y="557813"/>
                    <a:pt x="1029810" y="585926"/>
                  </a:cubicBezTo>
                  <a:cubicBezTo>
                    <a:pt x="1233996" y="614039"/>
                    <a:pt x="1558031" y="600723"/>
                    <a:pt x="1846555" y="603682"/>
                  </a:cubicBezTo>
                  <a:cubicBezTo>
                    <a:pt x="2135079" y="606641"/>
                    <a:pt x="2760955" y="603682"/>
                    <a:pt x="2760955" y="603682"/>
                  </a:cubicBezTo>
                  <a:lnTo>
                    <a:pt x="4057095" y="603682"/>
                  </a:lnTo>
                </a:path>
              </a:pathLst>
            </a:custGeom>
            <a:ln w="63500">
              <a:solidFill>
                <a:schemeClr val="tx2">
                  <a:lumMod val="75000"/>
                </a:schemeClr>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5"/>
            <p:cNvSpPr/>
            <p:nvPr/>
          </p:nvSpPr>
          <p:spPr>
            <a:xfrm>
              <a:off x="2971800" y="3276600"/>
              <a:ext cx="4083728" cy="310718"/>
            </a:xfrm>
            <a:custGeom>
              <a:avLst/>
              <a:gdLst>
                <a:gd name="connsiteX0" fmla="*/ 0 w 4083728"/>
                <a:gd name="connsiteY0" fmla="*/ 0 h 310718"/>
                <a:gd name="connsiteX1" fmla="*/ 346229 w 4083728"/>
                <a:gd name="connsiteY1" fmla="*/ 133165 h 310718"/>
                <a:gd name="connsiteX2" fmla="*/ 1109708 w 4083728"/>
                <a:gd name="connsiteY2" fmla="*/ 275208 h 310718"/>
                <a:gd name="connsiteX3" fmla="*/ 1722268 w 4083728"/>
                <a:gd name="connsiteY3" fmla="*/ 310718 h 310718"/>
                <a:gd name="connsiteX4" fmla="*/ 2299316 w 4083728"/>
                <a:gd name="connsiteY4" fmla="*/ 275208 h 310718"/>
                <a:gd name="connsiteX5" fmla="*/ 3000652 w 4083728"/>
                <a:gd name="connsiteY5" fmla="*/ 275208 h 310718"/>
                <a:gd name="connsiteX6" fmla="*/ 3542190 w 4083728"/>
                <a:gd name="connsiteY6" fmla="*/ 275208 h 310718"/>
                <a:gd name="connsiteX7" fmla="*/ 4083728 w 4083728"/>
                <a:gd name="connsiteY7" fmla="*/ 310718 h 310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3728" h="310718">
                  <a:moveTo>
                    <a:pt x="0" y="0"/>
                  </a:moveTo>
                  <a:cubicBezTo>
                    <a:pt x="80639" y="43648"/>
                    <a:pt x="161278" y="87297"/>
                    <a:pt x="346229" y="133165"/>
                  </a:cubicBezTo>
                  <a:cubicBezTo>
                    <a:pt x="531180" y="179033"/>
                    <a:pt x="880368" y="245616"/>
                    <a:pt x="1109708" y="275208"/>
                  </a:cubicBezTo>
                  <a:cubicBezTo>
                    <a:pt x="1339048" y="304800"/>
                    <a:pt x="1524000" y="310718"/>
                    <a:pt x="1722268" y="310718"/>
                  </a:cubicBezTo>
                  <a:cubicBezTo>
                    <a:pt x="1920536" y="310718"/>
                    <a:pt x="2086252" y="281126"/>
                    <a:pt x="2299316" y="275208"/>
                  </a:cubicBezTo>
                  <a:cubicBezTo>
                    <a:pt x="2512380" y="269290"/>
                    <a:pt x="3000652" y="275208"/>
                    <a:pt x="3000652" y="275208"/>
                  </a:cubicBezTo>
                  <a:cubicBezTo>
                    <a:pt x="3207798" y="275208"/>
                    <a:pt x="3361677" y="269290"/>
                    <a:pt x="3542190" y="275208"/>
                  </a:cubicBezTo>
                  <a:cubicBezTo>
                    <a:pt x="3722703" y="281126"/>
                    <a:pt x="3903215" y="295922"/>
                    <a:pt x="4083728" y="310718"/>
                  </a:cubicBezTo>
                </a:path>
              </a:pathLst>
            </a:custGeom>
            <a:ln w="63500">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reeform 16"/>
            <p:cNvSpPr/>
            <p:nvPr/>
          </p:nvSpPr>
          <p:spPr>
            <a:xfrm>
              <a:off x="3276600" y="3124200"/>
              <a:ext cx="3755255" cy="689499"/>
            </a:xfrm>
            <a:custGeom>
              <a:avLst/>
              <a:gdLst>
                <a:gd name="connsiteX0" fmla="*/ 0 w 3755255"/>
                <a:gd name="connsiteY0" fmla="*/ 0 h 689499"/>
                <a:gd name="connsiteX1" fmla="*/ 159798 w 3755255"/>
                <a:gd name="connsiteY1" fmla="*/ 71022 h 689499"/>
                <a:gd name="connsiteX2" fmla="*/ 372862 w 3755255"/>
                <a:gd name="connsiteY2" fmla="*/ 97655 h 689499"/>
                <a:gd name="connsiteX3" fmla="*/ 727969 w 3755255"/>
                <a:gd name="connsiteY3" fmla="*/ 266331 h 689499"/>
                <a:gd name="connsiteX4" fmla="*/ 1287262 w 3755255"/>
                <a:gd name="connsiteY4" fmla="*/ 470517 h 689499"/>
                <a:gd name="connsiteX5" fmla="*/ 1766657 w 3755255"/>
                <a:gd name="connsiteY5" fmla="*/ 603682 h 689499"/>
                <a:gd name="connsiteX6" fmla="*/ 1997476 w 3755255"/>
                <a:gd name="connsiteY6" fmla="*/ 612560 h 689499"/>
                <a:gd name="connsiteX7" fmla="*/ 2077375 w 3755255"/>
                <a:gd name="connsiteY7" fmla="*/ 568171 h 689499"/>
                <a:gd name="connsiteX8" fmla="*/ 2281561 w 3755255"/>
                <a:gd name="connsiteY8" fmla="*/ 630315 h 689499"/>
                <a:gd name="connsiteX9" fmla="*/ 2396971 w 3755255"/>
                <a:gd name="connsiteY9" fmla="*/ 630315 h 689499"/>
                <a:gd name="connsiteX10" fmla="*/ 2574524 w 3755255"/>
                <a:gd name="connsiteY10" fmla="*/ 585927 h 689499"/>
                <a:gd name="connsiteX11" fmla="*/ 2725445 w 3755255"/>
                <a:gd name="connsiteY11" fmla="*/ 612560 h 689499"/>
                <a:gd name="connsiteX12" fmla="*/ 3053919 w 3755255"/>
                <a:gd name="connsiteY12" fmla="*/ 630315 h 689499"/>
                <a:gd name="connsiteX13" fmla="*/ 3204839 w 3755255"/>
                <a:gd name="connsiteY13" fmla="*/ 656948 h 689499"/>
                <a:gd name="connsiteX14" fmla="*/ 3329126 w 3755255"/>
                <a:gd name="connsiteY14" fmla="*/ 630315 h 689499"/>
                <a:gd name="connsiteX15" fmla="*/ 3577701 w 3755255"/>
                <a:gd name="connsiteY15" fmla="*/ 683581 h 689499"/>
                <a:gd name="connsiteX16" fmla="*/ 3755255 w 3755255"/>
                <a:gd name="connsiteY16" fmla="*/ 665826 h 68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55255" h="689499">
                  <a:moveTo>
                    <a:pt x="0" y="0"/>
                  </a:moveTo>
                  <a:cubicBezTo>
                    <a:pt x="48827" y="27373"/>
                    <a:pt x="97654" y="54746"/>
                    <a:pt x="159798" y="71022"/>
                  </a:cubicBezTo>
                  <a:cubicBezTo>
                    <a:pt x="221942" y="87298"/>
                    <a:pt x="278167" y="65104"/>
                    <a:pt x="372862" y="97655"/>
                  </a:cubicBezTo>
                  <a:cubicBezTo>
                    <a:pt x="467557" y="130207"/>
                    <a:pt x="575569" y="204187"/>
                    <a:pt x="727969" y="266331"/>
                  </a:cubicBezTo>
                  <a:cubicBezTo>
                    <a:pt x="880369" y="328475"/>
                    <a:pt x="1114147" y="414292"/>
                    <a:pt x="1287262" y="470517"/>
                  </a:cubicBezTo>
                  <a:cubicBezTo>
                    <a:pt x="1460377" y="526742"/>
                    <a:pt x="1648288" y="580008"/>
                    <a:pt x="1766657" y="603682"/>
                  </a:cubicBezTo>
                  <a:cubicBezTo>
                    <a:pt x="1885026" y="627356"/>
                    <a:pt x="1945690" y="618478"/>
                    <a:pt x="1997476" y="612560"/>
                  </a:cubicBezTo>
                  <a:cubicBezTo>
                    <a:pt x="2049262" y="606642"/>
                    <a:pt x="2030027" y="565212"/>
                    <a:pt x="2077375" y="568171"/>
                  </a:cubicBezTo>
                  <a:cubicBezTo>
                    <a:pt x="2124723" y="571130"/>
                    <a:pt x="2228295" y="619958"/>
                    <a:pt x="2281561" y="630315"/>
                  </a:cubicBezTo>
                  <a:cubicBezTo>
                    <a:pt x="2334827" y="640672"/>
                    <a:pt x="2348144" y="637713"/>
                    <a:pt x="2396971" y="630315"/>
                  </a:cubicBezTo>
                  <a:cubicBezTo>
                    <a:pt x="2445798" y="622917"/>
                    <a:pt x="2519778" y="588886"/>
                    <a:pt x="2574524" y="585927"/>
                  </a:cubicBezTo>
                  <a:cubicBezTo>
                    <a:pt x="2629270" y="582968"/>
                    <a:pt x="2645546" y="605162"/>
                    <a:pt x="2725445" y="612560"/>
                  </a:cubicBezTo>
                  <a:cubicBezTo>
                    <a:pt x="2805344" y="619958"/>
                    <a:pt x="2974020" y="622917"/>
                    <a:pt x="3053919" y="630315"/>
                  </a:cubicBezTo>
                  <a:cubicBezTo>
                    <a:pt x="3133818" y="637713"/>
                    <a:pt x="3158971" y="656948"/>
                    <a:pt x="3204839" y="656948"/>
                  </a:cubicBezTo>
                  <a:cubicBezTo>
                    <a:pt x="3250707" y="656948"/>
                    <a:pt x="3266982" y="625876"/>
                    <a:pt x="3329126" y="630315"/>
                  </a:cubicBezTo>
                  <a:cubicBezTo>
                    <a:pt x="3391270" y="634754"/>
                    <a:pt x="3506680" y="677663"/>
                    <a:pt x="3577701" y="683581"/>
                  </a:cubicBezTo>
                  <a:cubicBezTo>
                    <a:pt x="3648722" y="689499"/>
                    <a:pt x="3701988" y="677662"/>
                    <a:pt x="3755255" y="665826"/>
                  </a:cubicBezTo>
                </a:path>
              </a:pathLst>
            </a:custGeom>
            <a:ln w="6350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7"/>
            <p:cNvSpPr txBox="1"/>
            <p:nvPr/>
          </p:nvSpPr>
          <p:spPr>
            <a:xfrm>
              <a:off x="1752600" y="4495800"/>
              <a:ext cx="5368777" cy="353943"/>
            </a:xfrm>
            <a:prstGeom prst="rect">
              <a:avLst/>
            </a:prstGeom>
            <a:noFill/>
          </p:spPr>
          <p:txBody>
            <a:bodyPr wrap="none" rtlCol="0">
              <a:spAutoFit/>
            </a:bodyPr>
            <a:lstStyle/>
            <a:p>
              <a:r>
                <a:rPr lang="en-US" sz="1700" dirty="0" smtClean="0"/>
                <a:t>2005       2010</a:t>
              </a:r>
              <a:r>
                <a:rPr lang="en-US" sz="1700" dirty="0"/>
                <a:t> </a:t>
              </a:r>
              <a:r>
                <a:rPr lang="en-US" sz="1700" dirty="0" smtClean="0"/>
                <a:t>      2015</a:t>
              </a:r>
              <a:r>
                <a:rPr lang="en-US" sz="1700" dirty="0"/>
                <a:t> </a:t>
              </a:r>
              <a:r>
                <a:rPr lang="en-US" sz="1700" dirty="0" smtClean="0"/>
                <a:t>      2020</a:t>
              </a:r>
              <a:r>
                <a:rPr lang="en-US" sz="1700" dirty="0"/>
                <a:t> </a:t>
              </a:r>
              <a:r>
                <a:rPr lang="en-US" sz="1700" dirty="0" smtClean="0"/>
                <a:t>      2025</a:t>
              </a:r>
              <a:r>
                <a:rPr lang="en-US" sz="1700" dirty="0"/>
                <a:t> </a:t>
              </a:r>
              <a:r>
                <a:rPr lang="en-US" sz="1700" dirty="0" smtClean="0"/>
                <a:t>      2030</a:t>
              </a:r>
              <a:r>
                <a:rPr lang="en-US" sz="1700" dirty="0"/>
                <a:t> </a:t>
              </a:r>
              <a:r>
                <a:rPr lang="en-US" sz="1700" dirty="0" smtClean="0"/>
                <a:t>      2035</a:t>
              </a:r>
              <a:endParaRPr lang="en-US" sz="1700" dirty="0"/>
            </a:p>
          </p:txBody>
        </p:sp>
        <p:sp>
          <p:nvSpPr>
            <p:cNvPr id="20" name="TextBox 18"/>
            <p:cNvSpPr txBox="1"/>
            <p:nvPr/>
          </p:nvSpPr>
          <p:spPr>
            <a:xfrm>
              <a:off x="1676400" y="4191000"/>
              <a:ext cx="301686" cy="369332"/>
            </a:xfrm>
            <a:prstGeom prst="rect">
              <a:avLst/>
            </a:prstGeom>
            <a:noFill/>
          </p:spPr>
          <p:txBody>
            <a:bodyPr wrap="none" rtlCol="0">
              <a:spAutoFit/>
            </a:bodyPr>
            <a:lstStyle/>
            <a:p>
              <a:r>
                <a:rPr lang="en-US" dirty="0" smtClean="0"/>
                <a:t>0</a:t>
              </a:r>
              <a:endParaRPr lang="en-US" dirty="0"/>
            </a:p>
          </p:txBody>
        </p:sp>
        <p:sp>
          <p:nvSpPr>
            <p:cNvPr id="21" name="TextBox 19"/>
            <p:cNvSpPr txBox="1"/>
            <p:nvPr/>
          </p:nvSpPr>
          <p:spPr>
            <a:xfrm>
              <a:off x="1600200" y="3733800"/>
              <a:ext cx="418704" cy="369332"/>
            </a:xfrm>
            <a:prstGeom prst="rect">
              <a:avLst/>
            </a:prstGeom>
            <a:noFill/>
          </p:spPr>
          <p:txBody>
            <a:bodyPr wrap="none" rtlCol="0">
              <a:spAutoFit/>
            </a:bodyPr>
            <a:lstStyle/>
            <a:p>
              <a:r>
                <a:rPr lang="en-US" dirty="0" smtClean="0"/>
                <a:t>50</a:t>
              </a:r>
              <a:endParaRPr lang="en-US" dirty="0"/>
            </a:p>
          </p:txBody>
        </p:sp>
        <p:sp>
          <p:nvSpPr>
            <p:cNvPr id="22" name="TextBox 20"/>
            <p:cNvSpPr txBox="1"/>
            <p:nvPr/>
          </p:nvSpPr>
          <p:spPr>
            <a:xfrm>
              <a:off x="1524000" y="3200400"/>
              <a:ext cx="535724" cy="369332"/>
            </a:xfrm>
            <a:prstGeom prst="rect">
              <a:avLst/>
            </a:prstGeom>
            <a:noFill/>
          </p:spPr>
          <p:txBody>
            <a:bodyPr wrap="none" rtlCol="0">
              <a:spAutoFit/>
            </a:bodyPr>
            <a:lstStyle/>
            <a:p>
              <a:r>
                <a:rPr lang="en-US" dirty="0" smtClean="0"/>
                <a:t>100</a:t>
              </a:r>
              <a:endParaRPr lang="en-US" dirty="0"/>
            </a:p>
          </p:txBody>
        </p:sp>
        <p:sp>
          <p:nvSpPr>
            <p:cNvPr id="23" name="TextBox 21"/>
            <p:cNvSpPr txBox="1"/>
            <p:nvPr/>
          </p:nvSpPr>
          <p:spPr>
            <a:xfrm>
              <a:off x="1524000" y="2667000"/>
              <a:ext cx="535724" cy="369332"/>
            </a:xfrm>
            <a:prstGeom prst="rect">
              <a:avLst/>
            </a:prstGeom>
            <a:noFill/>
          </p:spPr>
          <p:txBody>
            <a:bodyPr wrap="none" rtlCol="0">
              <a:spAutoFit/>
            </a:bodyPr>
            <a:lstStyle/>
            <a:p>
              <a:r>
                <a:rPr lang="en-US" dirty="0" smtClean="0"/>
                <a:t>150</a:t>
              </a:r>
              <a:endParaRPr lang="en-US" dirty="0"/>
            </a:p>
          </p:txBody>
        </p:sp>
        <p:sp>
          <p:nvSpPr>
            <p:cNvPr id="24" name="TextBox 22"/>
            <p:cNvSpPr txBox="1"/>
            <p:nvPr/>
          </p:nvSpPr>
          <p:spPr>
            <a:xfrm>
              <a:off x="1524000" y="2133600"/>
              <a:ext cx="535724" cy="369332"/>
            </a:xfrm>
            <a:prstGeom prst="rect">
              <a:avLst/>
            </a:prstGeom>
            <a:noFill/>
          </p:spPr>
          <p:txBody>
            <a:bodyPr wrap="none" rtlCol="0">
              <a:spAutoFit/>
            </a:bodyPr>
            <a:lstStyle/>
            <a:p>
              <a:r>
                <a:rPr lang="en-US" dirty="0" smtClean="0"/>
                <a:t>200</a:t>
              </a:r>
              <a:endParaRPr lang="en-US" dirty="0"/>
            </a:p>
          </p:txBody>
        </p:sp>
        <p:sp>
          <p:nvSpPr>
            <p:cNvPr id="25" name="TextBox 23"/>
            <p:cNvSpPr txBox="1"/>
            <p:nvPr/>
          </p:nvSpPr>
          <p:spPr>
            <a:xfrm>
              <a:off x="1524000" y="1524000"/>
              <a:ext cx="535724" cy="369332"/>
            </a:xfrm>
            <a:prstGeom prst="rect">
              <a:avLst/>
            </a:prstGeom>
            <a:noFill/>
          </p:spPr>
          <p:txBody>
            <a:bodyPr wrap="none" rtlCol="0">
              <a:spAutoFit/>
            </a:bodyPr>
            <a:lstStyle/>
            <a:p>
              <a:r>
                <a:rPr lang="en-US" dirty="0" smtClean="0"/>
                <a:t>250</a:t>
              </a:r>
              <a:endParaRPr lang="en-US" dirty="0"/>
            </a:p>
          </p:txBody>
        </p:sp>
        <p:sp>
          <p:nvSpPr>
            <p:cNvPr id="26" name="TextBox 24"/>
            <p:cNvSpPr txBox="1"/>
            <p:nvPr/>
          </p:nvSpPr>
          <p:spPr>
            <a:xfrm>
              <a:off x="1524000" y="990600"/>
              <a:ext cx="535724" cy="369332"/>
            </a:xfrm>
            <a:prstGeom prst="rect">
              <a:avLst/>
            </a:prstGeom>
            <a:noFill/>
          </p:spPr>
          <p:txBody>
            <a:bodyPr wrap="none" rtlCol="0">
              <a:spAutoFit/>
            </a:bodyPr>
            <a:lstStyle/>
            <a:p>
              <a:r>
                <a:rPr lang="en-US" dirty="0" smtClean="0"/>
                <a:t>300</a:t>
              </a:r>
              <a:endParaRPr lang="en-US" dirty="0"/>
            </a:p>
          </p:txBody>
        </p:sp>
        <p:sp>
          <p:nvSpPr>
            <p:cNvPr id="27" name="TextBox 25"/>
            <p:cNvSpPr txBox="1"/>
            <p:nvPr/>
          </p:nvSpPr>
          <p:spPr>
            <a:xfrm rot="16200000">
              <a:off x="-50767" y="2460013"/>
              <a:ext cx="2392001" cy="461665"/>
            </a:xfrm>
            <a:prstGeom prst="rect">
              <a:avLst/>
            </a:prstGeom>
            <a:noFill/>
          </p:spPr>
          <p:txBody>
            <a:bodyPr wrap="none" rtlCol="0">
              <a:spAutoFit/>
            </a:bodyPr>
            <a:lstStyle/>
            <a:p>
              <a:r>
                <a:rPr lang="en-US" sz="2400" b="1" dirty="0" smtClean="0"/>
                <a:t>Index (2005=100)</a:t>
              </a:r>
              <a:endParaRPr lang="en-US" sz="2400" b="1" dirty="0"/>
            </a:p>
          </p:txBody>
        </p:sp>
        <p:sp>
          <p:nvSpPr>
            <p:cNvPr id="28" name="TextBox 26"/>
            <p:cNvSpPr txBox="1"/>
            <p:nvPr/>
          </p:nvSpPr>
          <p:spPr>
            <a:xfrm>
              <a:off x="5521543" y="4798367"/>
              <a:ext cx="737125" cy="461665"/>
            </a:xfrm>
            <a:prstGeom prst="rect">
              <a:avLst/>
            </a:prstGeom>
            <a:noFill/>
          </p:spPr>
          <p:txBody>
            <a:bodyPr wrap="none" rtlCol="0">
              <a:spAutoFit/>
            </a:bodyPr>
            <a:lstStyle/>
            <a:p>
              <a:r>
                <a:rPr lang="en-US" sz="2400" b="1" dirty="0" smtClean="0"/>
                <a:t>Year</a:t>
              </a:r>
              <a:endParaRPr lang="en-US" sz="2400" b="1" dirty="0"/>
            </a:p>
          </p:txBody>
        </p:sp>
        <p:sp>
          <p:nvSpPr>
            <p:cNvPr id="29" name="TextBox 27"/>
            <p:cNvSpPr txBox="1"/>
            <p:nvPr/>
          </p:nvSpPr>
          <p:spPr>
            <a:xfrm>
              <a:off x="7010400" y="2362200"/>
              <a:ext cx="1298176" cy="369332"/>
            </a:xfrm>
            <a:prstGeom prst="rect">
              <a:avLst/>
            </a:prstGeom>
            <a:noFill/>
          </p:spPr>
          <p:txBody>
            <a:bodyPr wrap="none" rtlCol="0">
              <a:spAutoFit/>
            </a:bodyPr>
            <a:lstStyle/>
            <a:p>
              <a:r>
                <a:rPr lang="en-US" b="1" dirty="0" smtClean="0"/>
                <a:t>GDP/Capita</a:t>
              </a:r>
              <a:endParaRPr lang="en-US" b="1" dirty="0"/>
            </a:p>
          </p:txBody>
        </p:sp>
        <p:sp>
          <p:nvSpPr>
            <p:cNvPr id="30" name="TextBox 28"/>
            <p:cNvSpPr txBox="1"/>
            <p:nvPr/>
          </p:nvSpPr>
          <p:spPr>
            <a:xfrm>
              <a:off x="7086600" y="3364468"/>
              <a:ext cx="620683" cy="369332"/>
            </a:xfrm>
            <a:prstGeom prst="rect">
              <a:avLst/>
            </a:prstGeom>
            <a:noFill/>
          </p:spPr>
          <p:txBody>
            <a:bodyPr wrap="none" rtlCol="0">
              <a:spAutoFit/>
            </a:bodyPr>
            <a:lstStyle/>
            <a:p>
              <a:r>
                <a:rPr lang="en-US" b="1" dirty="0" smtClean="0"/>
                <a:t>GHG</a:t>
              </a:r>
              <a:endParaRPr lang="en-US" b="1" dirty="0"/>
            </a:p>
          </p:txBody>
        </p:sp>
        <p:sp>
          <p:nvSpPr>
            <p:cNvPr id="31" name="TextBox 29"/>
            <p:cNvSpPr txBox="1"/>
            <p:nvPr/>
          </p:nvSpPr>
          <p:spPr>
            <a:xfrm>
              <a:off x="7086600" y="3581400"/>
              <a:ext cx="1676806" cy="369332"/>
            </a:xfrm>
            <a:prstGeom prst="rect">
              <a:avLst/>
            </a:prstGeom>
            <a:noFill/>
          </p:spPr>
          <p:txBody>
            <a:bodyPr wrap="none" rtlCol="0">
              <a:spAutoFit/>
            </a:bodyPr>
            <a:lstStyle/>
            <a:p>
              <a:r>
                <a:rPr lang="en-US" b="1" dirty="0" smtClean="0"/>
                <a:t>Unemployment</a:t>
              </a:r>
              <a:endParaRPr lang="en-US" b="1" dirty="0"/>
            </a:p>
          </p:txBody>
        </p:sp>
        <p:sp>
          <p:nvSpPr>
            <p:cNvPr id="32" name="TextBox 30"/>
            <p:cNvSpPr txBox="1"/>
            <p:nvPr/>
          </p:nvSpPr>
          <p:spPr>
            <a:xfrm>
              <a:off x="7086600" y="3810000"/>
              <a:ext cx="920317" cy="369332"/>
            </a:xfrm>
            <a:prstGeom prst="rect">
              <a:avLst/>
            </a:prstGeom>
            <a:noFill/>
          </p:spPr>
          <p:txBody>
            <a:bodyPr wrap="none" rtlCol="0">
              <a:spAutoFit/>
            </a:bodyPr>
            <a:lstStyle/>
            <a:p>
              <a:r>
                <a:rPr lang="en-US" b="1" dirty="0" smtClean="0"/>
                <a:t>Poverty</a:t>
              </a:r>
              <a:endParaRPr lang="en-US" b="1" dirty="0"/>
            </a:p>
          </p:txBody>
        </p:sp>
        <p:sp>
          <p:nvSpPr>
            <p:cNvPr id="33" name="TextBox 31"/>
            <p:cNvSpPr txBox="1"/>
            <p:nvPr/>
          </p:nvSpPr>
          <p:spPr>
            <a:xfrm>
              <a:off x="7086600" y="4038600"/>
              <a:ext cx="1372555" cy="369332"/>
            </a:xfrm>
            <a:prstGeom prst="rect">
              <a:avLst/>
            </a:prstGeom>
            <a:noFill/>
          </p:spPr>
          <p:txBody>
            <a:bodyPr wrap="none" rtlCol="0">
              <a:spAutoFit/>
            </a:bodyPr>
            <a:lstStyle/>
            <a:p>
              <a:r>
                <a:rPr lang="en-US" b="1" dirty="0" smtClean="0"/>
                <a:t>Debt to GDP</a:t>
              </a:r>
              <a:endParaRPr lang="en-US" b="1" dirty="0"/>
            </a:p>
          </p:txBody>
        </p:sp>
      </p:grpSp>
      <p:sp>
        <p:nvSpPr>
          <p:cNvPr id="3" name="Textfeld 2"/>
          <p:cNvSpPr txBox="1"/>
          <p:nvPr/>
        </p:nvSpPr>
        <p:spPr>
          <a:xfrm>
            <a:off x="490856" y="1385978"/>
            <a:ext cx="7960228" cy="1200329"/>
          </a:xfrm>
          <a:prstGeom prst="rect">
            <a:avLst/>
          </a:prstGeom>
          <a:noFill/>
        </p:spPr>
        <p:txBody>
          <a:bodyPr wrap="square" rtlCol="0">
            <a:spAutoFit/>
          </a:bodyPr>
          <a:lstStyle/>
          <a:p>
            <a:pPr marL="285750" indent="-285750">
              <a:buFont typeface="Wingdings" charset="2"/>
              <a:buChar char="ü"/>
            </a:pPr>
            <a:r>
              <a:rPr lang="en-US" dirty="0"/>
              <a:t>Even though projected GDP/ capita stops growing in this macroeconomic model, wellbeing continues to increase, with declining unemployment, poverty, and debt, and improved environmental conditions.</a:t>
            </a:r>
            <a:endParaRPr lang="de-DE" dirty="0"/>
          </a:p>
          <a:p>
            <a:endParaRPr lang="en-US" dirty="0"/>
          </a:p>
        </p:txBody>
      </p:sp>
      <p:sp>
        <p:nvSpPr>
          <p:cNvPr id="35" name="Textfeld 34"/>
          <p:cNvSpPr txBox="1"/>
          <p:nvPr/>
        </p:nvSpPr>
        <p:spPr>
          <a:xfrm>
            <a:off x="88048" y="6138418"/>
            <a:ext cx="3760904" cy="954107"/>
          </a:xfrm>
          <a:prstGeom prst="rect">
            <a:avLst/>
          </a:prstGeom>
          <a:noFill/>
        </p:spPr>
        <p:txBody>
          <a:bodyPr wrap="square" rtlCol="0">
            <a:spAutoFit/>
          </a:bodyPr>
          <a:lstStyle/>
          <a:p>
            <a:r>
              <a:rPr lang="en-US" sz="1400" i="1" dirty="0"/>
              <a:t>Source: </a:t>
            </a:r>
            <a:r>
              <a:rPr lang="en-US" sz="1400" dirty="0"/>
              <a:t>Adapted from Peter Victor, </a:t>
            </a:r>
            <a:r>
              <a:rPr lang="en-US" sz="1400" i="1" dirty="0"/>
              <a:t>Managing Without Growth: Slower by Design, not Disaster. </a:t>
            </a:r>
            <a:r>
              <a:rPr lang="en-US" sz="1400" dirty="0"/>
              <a:t>Northampton, MA: Edward Elgar, 2008, p. 182.</a:t>
            </a:r>
            <a:endParaRPr lang="de-DE" sz="1400" dirty="0"/>
          </a:p>
          <a:p>
            <a:endParaRPr lang="en-US" sz="1400" dirty="0"/>
          </a:p>
        </p:txBody>
      </p:sp>
    </p:spTree>
    <p:extLst>
      <p:ext uri="{BB962C8B-B14F-4D97-AF65-F5344CB8AC3E}">
        <p14:creationId xmlns:p14="http://schemas.microsoft.com/office/powerpoint/2010/main" val="121095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Challenges</a:t>
            </a:r>
            <a:r>
              <a:rPr lang="de-DE" dirty="0" smtClean="0"/>
              <a:t> of LOWGROW </a:t>
            </a:r>
            <a:r>
              <a:rPr lang="de-DE" dirty="0" err="1" smtClean="0"/>
              <a:t>approach</a:t>
            </a:r>
            <a:endParaRPr lang="de-DE" dirty="0"/>
          </a:p>
        </p:txBody>
      </p:sp>
      <p:sp>
        <p:nvSpPr>
          <p:cNvPr id="3" name="Inhaltsplatzhalter 2"/>
          <p:cNvSpPr>
            <a:spLocks noGrp="1"/>
          </p:cNvSpPr>
          <p:nvPr>
            <p:ph idx="1"/>
          </p:nvPr>
        </p:nvSpPr>
        <p:spPr/>
        <p:txBody>
          <a:bodyPr/>
          <a:lstStyle/>
          <a:p>
            <a:r>
              <a:rPr lang="de-DE" dirty="0" err="1" smtClean="0"/>
              <a:t>Some</a:t>
            </a:r>
            <a:r>
              <a:rPr lang="de-DE" dirty="0" smtClean="0"/>
              <a:t> </a:t>
            </a:r>
            <a:r>
              <a:rPr lang="de-DE" dirty="0" err="1" smtClean="0"/>
              <a:t>measures</a:t>
            </a:r>
            <a:r>
              <a:rPr lang="de-DE" dirty="0" smtClean="0"/>
              <a:t> </a:t>
            </a:r>
            <a:r>
              <a:rPr lang="de-DE" dirty="0" err="1" smtClean="0"/>
              <a:t>necessary</a:t>
            </a:r>
            <a:r>
              <a:rPr lang="de-DE" dirty="0" smtClean="0"/>
              <a:t> </a:t>
            </a:r>
            <a:r>
              <a:rPr lang="de-DE" dirty="0" err="1" smtClean="0"/>
              <a:t>might</a:t>
            </a:r>
            <a:r>
              <a:rPr lang="de-DE" dirty="0" smtClean="0"/>
              <a:t> </a:t>
            </a:r>
            <a:r>
              <a:rPr lang="de-DE" dirty="0" err="1" smtClean="0"/>
              <a:t>be</a:t>
            </a:r>
            <a:r>
              <a:rPr lang="de-DE" dirty="0" smtClean="0"/>
              <a:t> </a:t>
            </a:r>
            <a:r>
              <a:rPr lang="de-DE" dirty="0" err="1" smtClean="0"/>
              <a:t>highly</a:t>
            </a:r>
            <a:r>
              <a:rPr lang="de-DE" dirty="0" smtClean="0"/>
              <a:t> </a:t>
            </a:r>
            <a:r>
              <a:rPr lang="de-DE" dirty="0" err="1" smtClean="0"/>
              <a:t>unpopular</a:t>
            </a:r>
            <a:r>
              <a:rPr lang="de-DE" dirty="0" smtClean="0"/>
              <a:t>:</a:t>
            </a:r>
          </a:p>
          <a:p>
            <a:pPr lvl="1"/>
            <a:r>
              <a:rPr lang="de-DE" dirty="0" err="1" smtClean="0"/>
              <a:t>Taxes</a:t>
            </a:r>
            <a:r>
              <a:rPr lang="de-DE" dirty="0" smtClean="0"/>
              <a:t> </a:t>
            </a:r>
            <a:r>
              <a:rPr lang="de-DE" dirty="0" err="1" smtClean="0"/>
              <a:t>would</a:t>
            </a:r>
            <a:r>
              <a:rPr lang="de-DE" dirty="0" smtClean="0"/>
              <a:t> </a:t>
            </a:r>
            <a:r>
              <a:rPr lang="de-DE" dirty="0" err="1" smtClean="0"/>
              <a:t>be</a:t>
            </a:r>
            <a:r>
              <a:rPr lang="de-DE" dirty="0" smtClean="0"/>
              <a:t> </a:t>
            </a:r>
            <a:r>
              <a:rPr lang="de-DE" dirty="0" err="1" smtClean="0"/>
              <a:t>increased</a:t>
            </a:r>
            <a:r>
              <a:rPr lang="de-DE" dirty="0" smtClean="0"/>
              <a:t> </a:t>
            </a:r>
            <a:r>
              <a:rPr lang="de-DE" dirty="0" err="1" smtClean="0"/>
              <a:t>strongly</a:t>
            </a:r>
            <a:r>
              <a:rPr lang="de-DE" dirty="0" smtClean="0"/>
              <a:t> </a:t>
            </a:r>
            <a:r>
              <a:rPr lang="de-DE" dirty="0" err="1" smtClean="0"/>
              <a:t>to</a:t>
            </a:r>
            <a:r>
              <a:rPr lang="de-DE" dirty="0" smtClean="0"/>
              <a:t> </a:t>
            </a:r>
            <a:r>
              <a:rPr lang="de-DE" dirty="0" err="1" smtClean="0"/>
              <a:t>finance</a:t>
            </a:r>
            <a:r>
              <a:rPr lang="de-DE" dirty="0" smtClean="0"/>
              <a:t> </a:t>
            </a:r>
            <a:r>
              <a:rPr lang="de-DE" dirty="0" err="1" smtClean="0"/>
              <a:t>more</a:t>
            </a:r>
            <a:r>
              <a:rPr lang="de-DE" dirty="0" smtClean="0"/>
              <a:t> </a:t>
            </a:r>
            <a:r>
              <a:rPr lang="de-DE" dirty="0" err="1" smtClean="0"/>
              <a:t>public</a:t>
            </a:r>
            <a:r>
              <a:rPr lang="de-DE" dirty="0" smtClean="0"/>
              <a:t> </a:t>
            </a:r>
            <a:r>
              <a:rPr lang="de-DE" dirty="0" err="1" smtClean="0"/>
              <a:t>services</a:t>
            </a:r>
            <a:r>
              <a:rPr lang="de-DE" dirty="0" smtClean="0"/>
              <a:t> </a:t>
            </a:r>
            <a:r>
              <a:rPr lang="de-DE" dirty="0" err="1" smtClean="0"/>
              <a:t>and</a:t>
            </a:r>
            <a:r>
              <a:rPr lang="de-DE" dirty="0" smtClean="0"/>
              <a:t> </a:t>
            </a:r>
            <a:r>
              <a:rPr lang="de-DE" dirty="0" err="1" smtClean="0"/>
              <a:t>to</a:t>
            </a:r>
            <a:r>
              <a:rPr lang="de-DE" dirty="0" smtClean="0"/>
              <a:t> </a:t>
            </a:r>
            <a:r>
              <a:rPr lang="de-DE" dirty="0" err="1" smtClean="0"/>
              <a:t>limit</a:t>
            </a:r>
            <a:r>
              <a:rPr lang="de-DE" dirty="0" smtClean="0"/>
              <a:t> private </a:t>
            </a:r>
            <a:r>
              <a:rPr lang="de-DE" dirty="0" err="1" smtClean="0"/>
              <a:t>consumption</a:t>
            </a:r>
            <a:endParaRPr lang="de-DE" dirty="0" smtClean="0"/>
          </a:p>
          <a:p>
            <a:pPr lvl="1"/>
            <a:r>
              <a:rPr lang="de-DE" dirty="0" smtClean="0"/>
              <a:t>Status </a:t>
            </a:r>
            <a:r>
              <a:rPr lang="de-DE" dirty="0" err="1" smtClean="0"/>
              <a:t>symbols</a:t>
            </a:r>
            <a:r>
              <a:rPr lang="de-DE" dirty="0" smtClean="0"/>
              <a:t> such </a:t>
            </a:r>
            <a:r>
              <a:rPr lang="de-DE" dirty="0" err="1" smtClean="0"/>
              <a:t>as</a:t>
            </a:r>
            <a:r>
              <a:rPr lang="de-DE" dirty="0" smtClean="0"/>
              <a:t> large </a:t>
            </a:r>
            <a:r>
              <a:rPr lang="de-DE" dirty="0" err="1" smtClean="0"/>
              <a:t>cars</a:t>
            </a:r>
            <a:r>
              <a:rPr lang="de-DE" dirty="0" smtClean="0"/>
              <a:t> </a:t>
            </a:r>
            <a:r>
              <a:rPr lang="de-DE" dirty="0" err="1" smtClean="0"/>
              <a:t>would</a:t>
            </a:r>
            <a:r>
              <a:rPr lang="de-DE" dirty="0" smtClean="0"/>
              <a:t> </a:t>
            </a:r>
            <a:r>
              <a:rPr lang="de-DE" dirty="0" err="1" smtClean="0"/>
              <a:t>become</a:t>
            </a:r>
            <a:r>
              <a:rPr lang="de-DE" dirty="0" smtClean="0"/>
              <a:t> </a:t>
            </a:r>
            <a:r>
              <a:rPr lang="de-DE" dirty="0" err="1" smtClean="0"/>
              <a:t>unaffordable</a:t>
            </a:r>
            <a:endParaRPr lang="de-DE" dirty="0" smtClean="0"/>
          </a:p>
          <a:p>
            <a:r>
              <a:rPr lang="de-DE" dirty="0" smtClean="0"/>
              <a:t>LOWGROW </a:t>
            </a:r>
            <a:r>
              <a:rPr lang="de-DE" dirty="0" err="1" smtClean="0"/>
              <a:t>is</a:t>
            </a:r>
            <a:r>
              <a:rPr lang="de-DE" dirty="0" smtClean="0"/>
              <a:t> </a:t>
            </a:r>
            <a:r>
              <a:rPr lang="de-DE" dirty="0" err="1" smtClean="0"/>
              <a:t>potentially</a:t>
            </a:r>
            <a:r>
              <a:rPr lang="de-DE" dirty="0" smtClean="0"/>
              <a:t> </a:t>
            </a:r>
            <a:r>
              <a:rPr lang="de-DE" dirty="0" err="1" smtClean="0"/>
              <a:t>incompatible</a:t>
            </a:r>
            <a:r>
              <a:rPr lang="de-DE" dirty="0" smtClean="0"/>
              <a:t> </a:t>
            </a:r>
            <a:r>
              <a:rPr lang="de-DE" dirty="0" err="1" smtClean="0"/>
              <a:t>with</a:t>
            </a:r>
            <a:r>
              <a:rPr lang="de-DE" dirty="0" smtClean="0"/>
              <a:t> </a:t>
            </a:r>
            <a:r>
              <a:rPr lang="de-DE" dirty="0" err="1" smtClean="0"/>
              <a:t>current</a:t>
            </a:r>
            <a:r>
              <a:rPr lang="de-DE" dirty="0" smtClean="0"/>
              <a:t> </a:t>
            </a:r>
            <a:r>
              <a:rPr lang="de-DE" dirty="0" err="1" smtClean="0"/>
              <a:t>financial</a:t>
            </a:r>
            <a:r>
              <a:rPr lang="de-DE" dirty="0" smtClean="0"/>
              <a:t> </a:t>
            </a:r>
            <a:r>
              <a:rPr lang="de-DE" dirty="0" err="1" smtClean="0"/>
              <a:t>system</a:t>
            </a:r>
            <a:r>
              <a:rPr lang="de-DE" dirty="0" smtClean="0"/>
              <a:t> </a:t>
            </a:r>
            <a:r>
              <a:rPr lang="de-DE" dirty="0" err="1" smtClean="0"/>
              <a:t>and</a:t>
            </a:r>
            <a:r>
              <a:rPr lang="de-DE" dirty="0" smtClean="0"/>
              <a:t> </a:t>
            </a:r>
            <a:r>
              <a:rPr lang="de-DE" dirty="0" err="1" smtClean="0"/>
              <a:t>current</a:t>
            </a:r>
            <a:r>
              <a:rPr lang="de-DE" dirty="0" smtClean="0"/>
              <a:t> </a:t>
            </a:r>
            <a:r>
              <a:rPr lang="de-DE" dirty="0" err="1" smtClean="0"/>
              <a:t>system</a:t>
            </a:r>
            <a:r>
              <a:rPr lang="de-DE" dirty="0" smtClean="0"/>
              <a:t> of international </a:t>
            </a:r>
            <a:r>
              <a:rPr lang="de-DE" dirty="0" err="1" smtClean="0"/>
              <a:t>trade</a:t>
            </a:r>
            <a:endParaRPr lang="de-DE"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47</a:t>
            </a:fld>
            <a:endParaRPr lang="de-DE"/>
          </a:p>
        </p:txBody>
      </p:sp>
    </p:spTree>
    <p:extLst>
      <p:ext uri="{BB962C8B-B14F-4D97-AF65-F5344CB8AC3E}">
        <p14:creationId xmlns:p14="http://schemas.microsoft.com/office/powerpoint/2010/main" val="1756919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What to take home</a:t>
            </a:r>
            <a:endParaRPr lang="en-US" dirty="0"/>
          </a:p>
        </p:txBody>
      </p:sp>
      <p:sp>
        <p:nvSpPr>
          <p:cNvPr id="3" name="Inhaltsplatzhalter 2"/>
          <p:cNvSpPr>
            <a:spLocks noGrp="1"/>
          </p:cNvSpPr>
          <p:nvPr>
            <p:ph idx="1"/>
          </p:nvPr>
        </p:nvSpPr>
        <p:spPr/>
        <p:txBody>
          <a:bodyPr/>
          <a:lstStyle/>
          <a:p>
            <a:r>
              <a:rPr lang="en-US" dirty="0" smtClean="0"/>
              <a:t>macroeconomics need to adapt to new realities</a:t>
            </a:r>
          </a:p>
          <a:p>
            <a:r>
              <a:rPr lang="en-US" dirty="0" smtClean="0"/>
              <a:t>economic analysis must take into account the need for technologies that can provide energy and material for human consumption in ways that are ecologically sound and that help to remedy past damages</a:t>
            </a:r>
          </a:p>
          <a:p>
            <a:r>
              <a:rPr lang="en-US" dirty="0" smtClean="0"/>
              <a:t>transition to a more sustainable economy will have economic costs but also significant benefits</a:t>
            </a:r>
          </a:p>
          <a:p>
            <a:r>
              <a:rPr lang="en-US" dirty="0" smtClean="0"/>
              <a:t>macroeconomics of the twenty-first century must be truly global</a:t>
            </a:r>
            <a:endParaRPr lang="en-US" dirty="0"/>
          </a:p>
        </p:txBody>
      </p:sp>
      <p:sp>
        <p:nvSpPr>
          <p:cNvPr id="4" name="Fußzeilenplatzhalter 3"/>
          <p:cNvSpPr>
            <a:spLocks noGrp="1"/>
          </p:cNvSpPr>
          <p:nvPr>
            <p:ph type="ftr" sz="quarter" idx="11"/>
          </p:nvPr>
        </p:nvSpPr>
        <p:spPr/>
        <p:txBody>
          <a:bodyPr/>
          <a:lstStyle/>
          <a:p>
            <a:r>
              <a:rPr lang="de-DE" smtClean="0"/>
              <a:t>Chapter 19</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48</a:t>
            </a:fld>
            <a:endParaRPr lang="de-DE"/>
          </a:p>
        </p:txBody>
      </p:sp>
    </p:spTree>
    <p:extLst>
      <p:ext uri="{BB962C8B-B14F-4D97-AF65-F5344CB8AC3E}">
        <p14:creationId xmlns:p14="http://schemas.microsoft.com/office/powerpoint/2010/main" val="3193993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Macroeconomics in Context Buch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Macroeconomics in Context Buchvorlage.thmx</Template>
  <TotalTime>0</TotalTime>
  <Words>2569</Words>
  <Application>Microsoft Office PowerPoint</Application>
  <PresentationFormat>Bildschirmpräsentation (4:3)</PresentationFormat>
  <Paragraphs>397</Paragraphs>
  <Slides>48</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ＭＳ Ｐゴシック</vt:lpstr>
      <vt:lpstr>Arial</vt:lpstr>
      <vt:lpstr>Calibri</vt:lpstr>
      <vt:lpstr>Courier</vt:lpstr>
      <vt:lpstr>Times New Roman</vt:lpstr>
      <vt:lpstr>Wingdings</vt:lpstr>
      <vt:lpstr>Macroeconomics in Context Buchvorlage</vt:lpstr>
      <vt:lpstr>Growth and Sustainability in the 21st Century</vt:lpstr>
      <vt:lpstr>Chapter outline</vt:lpstr>
      <vt:lpstr>Learning Goals</vt:lpstr>
      <vt:lpstr>Macroeconomic Goals: Looking Forward </vt:lpstr>
      <vt:lpstr>Macroeconomic goals: looking forward</vt:lpstr>
      <vt:lpstr>Macroeconomic and Ecological Sustainability </vt:lpstr>
      <vt:lpstr>Major environmental issues: global population</vt:lpstr>
      <vt:lpstr>Major environmental issues: resource depletion</vt:lpstr>
      <vt:lpstr>Major environmental issues: pollution and wastes</vt:lpstr>
      <vt:lpstr>Major environmental issues: the race between technology and resource depletion</vt:lpstr>
      <vt:lpstr>Even renewables might be exhaustible</vt:lpstr>
      <vt:lpstr>Climate Change </vt:lpstr>
      <vt:lpstr>Greenhouse emissions and global temperature change</vt:lpstr>
      <vt:lpstr>Figure 19.1 Global temperature trends, 1900–2100 </vt:lpstr>
      <vt:lpstr>Costs of climate change</vt:lpstr>
      <vt:lpstr>National and global responses to the climate challenge</vt:lpstr>
      <vt:lpstr>The cost of responding versus the cost of inaction</vt:lpstr>
      <vt:lpstr>Economic Growth and the Environment</vt:lpstr>
      <vt:lpstr>The environmental Kuznets Curve Hypothesis</vt:lpstr>
      <vt:lpstr>Figure 19.2 Environmental Kuznets Curve for Sulfur Dioxide Emissions </vt:lpstr>
      <vt:lpstr>Figure 19.3 Carbon Dioxide Emissions vs. GDP per Capita, 2009 </vt:lpstr>
      <vt:lpstr>Does the environmental Kuznets curve hold?</vt:lpstr>
      <vt:lpstr>The relationship is complex</vt:lpstr>
      <vt:lpstr>What kind of policies would be required to promote ecological sustainability?</vt:lpstr>
      <vt:lpstr>Green taxes </vt:lpstr>
      <vt:lpstr>Figure 19.4 Environmentally based taxes as a share of total tax revenue, selected industrialized countries, 2013 </vt:lpstr>
      <vt:lpstr>Eliminating subsidies</vt:lpstr>
      <vt:lpstr>Recycling and renewable energy</vt:lpstr>
      <vt:lpstr>Tradable permits</vt:lpstr>
      <vt:lpstr>Nudging toward sustainable transportation</vt:lpstr>
      <vt:lpstr>Feed-in tariffs</vt:lpstr>
      <vt:lpstr>Debt-for-nature swaps</vt:lpstr>
      <vt:lpstr>Sustainability and consumption</vt:lpstr>
      <vt:lpstr>Table 19.1 Global population classification by income and environmental impacts, 2013 </vt:lpstr>
      <vt:lpstr>PowerPoint-Präsentation</vt:lpstr>
      <vt:lpstr>Figure 19.5 A consumption possibilities frontier </vt:lpstr>
      <vt:lpstr>Sustainability and investment</vt:lpstr>
      <vt:lpstr>Are Stabilization and Sustainability in Conflict? </vt:lpstr>
      <vt:lpstr>What do we really want from employment?</vt:lpstr>
      <vt:lpstr>What do we really want from production?</vt:lpstr>
      <vt:lpstr>Problem: transitioning to a more sustainable macroeconomy</vt:lpstr>
      <vt:lpstr>Sustainability at the local level</vt:lpstr>
      <vt:lpstr>Macroeconomic policies for stabilization and sustainability</vt:lpstr>
      <vt:lpstr>Figure 19.6 Growth reaching a steady-state </vt:lpstr>
      <vt:lpstr>Example: “LOWGROW”</vt:lpstr>
      <vt:lpstr>Figure 19.7 A No-growth scenario for the Canadian economy </vt:lpstr>
      <vt:lpstr>Challenges of LOWGROW approach</vt:lpstr>
      <vt:lpstr>What to take home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Petra</dc:creator>
  <cp:lastModifiedBy>Sebastian Dullien</cp:lastModifiedBy>
  <cp:revision>111</cp:revision>
  <dcterms:created xsi:type="dcterms:W3CDTF">2017-06-14T14:27:20Z</dcterms:created>
  <dcterms:modified xsi:type="dcterms:W3CDTF">2017-08-20T18:51:20Z</dcterms:modified>
</cp:coreProperties>
</file>