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9"/>
  </p:notesMasterIdLst>
  <p:handoutMasterIdLst>
    <p:handoutMasterId r:id="rId30"/>
  </p:handoutMasterIdLst>
  <p:sldIdLst>
    <p:sldId id="284" r:id="rId2"/>
    <p:sldId id="258" r:id="rId3"/>
    <p:sldId id="276" r:id="rId4"/>
    <p:sldId id="257" r:id="rId5"/>
    <p:sldId id="259" r:id="rId6"/>
    <p:sldId id="260" r:id="rId7"/>
    <p:sldId id="262" r:id="rId8"/>
    <p:sldId id="277" r:id="rId9"/>
    <p:sldId id="261" r:id="rId10"/>
    <p:sldId id="282" r:id="rId11"/>
    <p:sldId id="263" r:id="rId12"/>
    <p:sldId id="271" r:id="rId13"/>
    <p:sldId id="279" r:id="rId14"/>
    <p:sldId id="272" r:id="rId15"/>
    <p:sldId id="273" r:id="rId16"/>
    <p:sldId id="274" r:id="rId17"/>
    <p:sldId id="264" r:id="rId18"/>
    <p:sldId id="265" r:id="rId19"/>
    <p:sldId id="266" r:id="rId20"/>
    <p:sldId id="275" r:id="rId21"/>
    <p:sldId id="267" r:id="rId22"/>
    <p:sldId id="280" r:id="rId23"/>
    <p:sldId id="268" r:id="rId24"/>
    <p:sldId id="269" r:id="rId25"/>
    <p:sldId id="281" r:id="rId26"/>
    <p:sldId id="270" r:id="rId27"/>
    <p:sldId id="283" r:id="rId28"/>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6" d="100"/>
          <a:sy n="66" d="100"/>
        </p:scale>
        <p:origin x="1280" y="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Arbeitsblat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8718671195512697E-2"/>
          <c:y val="5.5961153004022698E-2"/>
          <c:w val="0.87186956409860605"/>
          <c:h val="0.81702916765033995"/>
        </c:manualLayout>
      </c:layout>
      <c:scatterChart>
        <c:scatterStyle val="lineMarker"/>
        <c:varyColors val="0"/>
        <c:ser>
          <c:idx val="0"/>
          <c:order val="0"/>
          <c:tx>
            <c:strRef>
              <c:f>Sheet1!$B$1</c:f>
              <c:strCache>
                <c:ptCount val="1"/>
                <c:pt idx="0">
                  <c:v>Y-Values</c:v>
                </c:pt>
              </c:strCache>
            </c:strRef>
          </c:tx>
          <c:spPr>
            <a:ln w="28563">
              <a:noFill/>
            </a:ln>
          </c:spPr>
          <c:marker>
            <c:symbol val="none"/>
          </c:marker>
          <c:xVal>
            <c:numRef>
              <c:f>Sheet1!$A$2:$A$5</c:f>
              <c:numCache>
                <c:formatCode>General</c:formatCode>
                <c:ptCount val="4"/>
                <c:pt idx="0">
                  <c:v>60</c:v>
                </c:pt>
                <c:pt idx="1">
                  <c:v>80</c:v>
                </c:pt>
                <c:pt idx="2">
                  <c:v>100</c:v>
                </c:pt>
                <c:pt idx="3">
                  <c:v>120</c:v>
                </c:pt>
              </c:numCache>
            </c:numRef>
          </c:xVal>
          <c:yVal>
            <c:numRef>
              <c:f>Sheet1!$B$2:$B$5</c:f>
              <c:numCache>
                <c:formatCode>General</c:formatCode>
                <c:ptCount val="4"/>
                <c:pt idx="0">
                  <c:v>20</c:v>
                </c:pt>
                <c:pt idx="1">
                  <c:v>40</c:v>
                </c:pt>
                <c:pt idx="2">
                  <c:v>60</c:v>
                </c:pt>
                <c:pt idx="3">
                  <c:v>80</c:v>
                </c:pt>
              </c:numCache>
            </c:numRef>
          </c:yVal>
          <c:smooth val="0"/>
        </c:ser>
        <c:dLbls>
          <c:showLegendKey val="0"/>
          <c:showVal val="0"/>
          <c:showCatName val="0"/>
          <c:showSerName val="0"/>
          <c:showPercent val="0"/>
          <c:showBubbleSize val="0"/>
        </c:dLbls>
        <c:axId val="828589648"/>
        <c:axId val="828595632"/>
      </c:scatterChart>
      <c:valAx>
        <c:axId val="828589648"/>
        <c:scaling>
          <c:orientation val="minMax"/>
          <c:max val="120"/>
        </c:scaling>
        <c:delete val="0"/>
        <c:axPos val="b"/>
        <c:numFmt formatCode="General" sourceLinked="1"/>
        <c:majorTickMark val="out"/>
        <c:minorTickMark val="none"/>
        <c:tickLblPos val="nextTo"/>
        <c:txPr>
          <a:bodyPr rot="0" vert="horz"/>
          <a:lstStyle/>
          <a:p>
            <a:pPr>
              <a:defRPr/>
            </a:pPr>
            <a:endParaRPr lang="de-DE"/>
          </a:p>
        </c:txPr>
        <c:crossAx val="828595632"/>
        <c:crosses val="autoZero"/>
        <c:crossBetween val="midCat"/>
        <c:majorUnit val="20"/>
      </c:valAx>
      <c:valAx>
        <c:axId val="828595632"/>
        <c:scaling>
          <c:orientation val="minMax"/>
          <c:max val="9"/>
        </c:scaling>
        <c:delete val="0"/>
        <c:axPos val="l"/>
        <c:numFmt formatCode="General" sourceLinked="1"/>
        <c:majorTickMark val="out"/>
        <c:minorTickMark val="none"/>
        <c:tickLblPos val="nextTo"/>
        <c:crossAx val="828589648"/>
        <c:crosses val="autoZero"/>
        <c:crossBetween val="midCat"/>
        <c:minorUnit val="1"/>
      </c:valAx>
    </c:plotArea>
    <c:plotVisOnly val="1"/>
    <c:dispBlanksAs val="gap"/>
    <c:showDLblsOverMax val="0"/>
  </c:chart>
  <c:txPr>
    <a:bodyPr/>
    <a:lstStyle/>
    <a:p>
      <a:pPr>
        <a:defRPr sz="1799">
          <a:latin typeface="+mn-lt"/>
        </a:defRPr>
      </a:pPr>
      <a:endParaRPr lang="de-DE"/>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6BAF0EF-7968-2947-9BA6-BD5F4896C76F}" type="datetimeFigureOut">
              <a:rPr lang="de-DE" smtClean="0"/>
              <a:t>20.08.2017</a:t>
            </a:fld>
            <a:endParaRPr lang="en-US"/>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14BC934-F878-F44D-83D7-1C1406869A99}" type="slidenum">
              <a:rPr lang="en-US" smtClean="0"/>
              <a:t>‹Nr.›</a:t>
            </a:fld>
            <a:endParaRPr lang="en-US"/>
          </a:p>
        </p:txBody>
      </p:sp>
    </p:spTree>
    <p:extLst>
      <p:ext uri="{BB962C8B-B14F-4D97-AF65-F5344CB8AC3E}">
        <p14:creationId xmlns:p14="http://schemas.microsoft.com/office/powerpoint/2010/main" val="380807295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15AED3-21C7-5840-AA7E-F610EF3D7707}" type="datetimeFigureOut">
              <a:rPr lang="de-DE" smtClean="0"/>
              <a:t>20.08.2017</a:t>
            </a:fld>
            <a:endParaRPr lang="en-US"/>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953ED2-771D-DD4F-998E-5E672177585F}" type="slidenum">
              <a:rPr lang="en-US" smtClean="0"/>
              <a:t>‹Nr.›</a:t>
            </a:fld>
            <a:endParaRPr lang="en-US"/>
          </a:p>
        </p:txBody>
      </p:sp>
    </p:spTree>
    <p:extLst>
      <p:ext uri="{BB962C8B-B14F-4D97-AF65-F5344CB8AC3E}">
        <p14:creationId xmlns:p14="http://schemas.microsoft.com/office/powerpoint/2010/main" val="5317582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1" name="Rechteck 10"/>
          <p:cNvSpPr/>
          <p:nvPr/>
        </p:nvSpPr>
        <p:spPr>
          <a:xfrm>
            <a:off x="0" y="0"/>
            <a:ext cx="9144000" cy="6858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el 1"/>
          <p:cNvSpPr>
            <a:spLocks noGrp="1"/>
          </p:cNvSpPr>
          <p:nvPr>
            <p:ph type="ctrTitle"/>
          </p:nvPr>
        </p:nvSpPr>
        <p:spPr>
          <a:xfrm>
            <a:off x="685799" y="4653136"/>
            <a:ext cx="7294611" cy="2204864"/>
          </a:xfrm>
        </p:spPr>
        <p:txBody>
          <a:bodyPr anchor="t" anchorCtr="0">
            <a:normAutofit/>
          </a:bodyPr>
          <a:lstStyle>
            <a:lvl1pPr>
              <a:defRPr sz="4800" b="1" baseline="0">
                <a:solidFill>
                  <a:schemeClr val="accent5">
                    <a:lumMod val="75000"/>
                  </a:schemeClr>
                </a:solidFill>
                <a:latin typeface="+mj-lt"/>
              </a:defRPr>
            </a:lvl1pPr>
          </a:lstStyle>
          <a:p>
            <a:endParaRPr lang="de-DE" dirty="0"/>
          </a:p>
        </p:txBody>
      </p:sp>
      <p:sp>
        <p:nvSpPr>
          <p:cNvPr id="3" name="Untertitel 2"/>
          <p:cNvSpPr>
            <a:spLocks noGrp="1"/>
          </p:cNvSpPr>
          <p:nvPr>
            <p:ph type="subTitle" idx="1"/>
          </p:nvPr>
        </p:nvSpPr>
        <p:spPr>
          <a:xfrm>
            <a:off x="685799" y="3937581"/>
            <a:ext cx="6400800" cy="936103"/>
          </a:xfrm>
        </p:spPr>
        <p:txBody>
          <a:bodyPr/>
          <a:lstStyle>
            <a:lvl1pPr marL="0" indent="0" algn="l">
              <a:buNone/>
              <a:defRPr sz="2800" b="1" baseline="0">
                <a:solidFill>
                  <a:srgbClr val="E46C0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de-DE" dirty="0"/>
          </a:p>
        </p:txBody>
      </p:sp>
      <p:sp>
        <p:nvSpPr>
          <p:cNvPr id="7" name="Textfeld 6"/>
          <p:cNvSpPr txBox="1"/>
          <p:nvPr/>
        </p:nvSpPr>
        <p:spPr>
          <a:xfrm>
            <a:off x="4639582" y="1131735"/>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90866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850106"/>
          </a:xfrm>
        </p:spPr>
        <p:txBody>
          <a:bodyPr>
            <a:normAutofit/>
          </a:bodyPr>
          <a:lstStyle>
            <a:lvl1pPr>
              <a:defRPr sz="2800" b="1">
                <a:solidFill>
                  <a:schemeClr val="accent5">
                    <a:lumMod val="75000"/>
                  </a:schemeClr>
                </a:solidFill>
              </a:defRPr>
            </a:lvl1pPr>
          </a:lstStyle>
          <a:p>
            <a:r>
              <a:rPr lang="de-DE" smtClean="0"/>
              <a:t>Mastertitelformat bearbeiten</a:t>
            </a:r>
            <a:endParaRPr lang="de-DE" dirty="0"/>
          </a:p>
        </p:txBody>
      </p:sp>
      <p:sp>
        <p:nvSpPr>
          <p:cNvPr id="3" name="Inhaltsplatzhalter 2"/>
          <p:cNvSpPr>
            <a:spLocks noGrp="1"/>
          </p:cNvSpPr>
          <p:nvPr>
            <p:ph idx="1"/>
          </p:nvPr>
        </p:nvSpPr>
        <p:spPr>
          <a:xfrm>
            <a:off x="457200" y="1340768"/>
            <a:ext cx="8363272" cy="4886971"/>
          </a:xfrm>
        </p:spPr>
        <p:txBody>
          <a:bodyPr/>
          <a:lstStyle>
            <a:lvl1pPr>
              <a:lnSpc>
                <a:spcPct val="100000"/>
              </a:lnSpc>
              <a:buClr>
                <a:schemeClr val="accent6">
                  <a:lumMod val="75000"/>
                </a:schemeClr>
              </a:buClr>
              <a:buSzPct val="80000"/>
              <a:defRPr sz="2800"/>
            </a:lvl1pPr>
            <a:lvl2pPr>
              <a:defRPr sz="2400"/>
            </a:lvl2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Datumsplatzhalter 3"/>
          <p:cNvSpPr>
            <a:spLocks noGrp="1"/>
          </p:cNvSpPr>
          <p:nvPr>
            <p:ph type="dt" sz="half" idx="10"/>
          </p:nvPr>
        </p:nvSpPr>
        <p:spPr/>
        <p:txBody>
          <a:bodyPr/>
          <a:lstStyle/>
          <a:p>
            <a:endParaRPr lang="en-US"/>
          </a:p>
        </p:txBody>
      </p:sp>
      <p:sp>
        <p:nvSpPr>
          <p:cNvPr id="5" name="Fußzeilenplatzhalter 4"/>
          <p:cNvSpPr>
            <a:spLocks noGrp="1"/>
          </p:cNvSpPr>
          <p:nvPr>
            <p:ph type="ftr" sz="quarter" idx="11"/>
          </p:nvPr>
        </p:nvSpPr>
        <p:spPr/>
        <p:txBody>
          <a:bodyPr/>
          <a:lstStyle/>
          <a:p>
            <a:r>
              <a:rPr lang="en-US" smtClean="0"/>
              <a:t>Chapter 2</a:t>
            </a:r>
            <a:endParaRPr lang="en-US"/>
          </a:p>
        </p:txBody>
      </p:sp>
      <p:sp>
        <p:nvSpPr>
          <p:cNvPr id="6" name="Foliennummernplatzhalter 5"/>
          <p:cNvSpPr>
            <a:spLocks noGrp="1"/>
          </p:cNvSpPr>
          <p:nvPr>
            <p:ph type="sldNum" sz="quarter" idx="12"/>
          </p:nvPr>
        </p:nvSpPr>
        <p:spPr/>
        <p:txBody>
          <a:bodyPr/>
          <a:lstStyle/>
          <a:p>
            <a:fld id="{1EB4EF51-22EF-0A4E-A4B3-B19C4E5A39D4}" type="slidenum">
              <a:rPr lang="en-US" smtClean="0"/>
              <a:t>‹Nr.›</a:t>
            </a:fld>
            <a:endParaRPr lang="en-US"/>
          </a:p>
        </p:txBody>
      </p:sp>
    </p:spTree>
    <p:extLst>
      <p:ext uri="{BB962C8B-B14F-4D97-AF65-F5344CB8AC3E}">
        <p14:creationId xmlns:p14="http://schemas.microsoft.com/office/powerpoint/2010/main" val="2251509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778098"/>
          </a:xfrm>
        </p:spPr>
        <p:txBody>
          <a:bodyPr>
            <a:normAutofit/>
          </a:bodyPr>
          <a:lstStyle>
            <a:lvl1pPr>
              <a:defRPr sz="2800" b="1">
                <a:solidFill>
                  <a:schemeClr val="accent5">
                    <a:lumMod val="75000"/>
                  </a:schemeClr>
                </a:solidFill>
              </a:defRPr>
            </a:lvl1pPr>
          </a:lstStyle>
          <a:p>
            <a:r>
              <a:rPr lang="de-DE" smtClean="0"/>
              <a:t>Mastertitelformat bearbeiten</a:t>
            </a:r>
            <a:endParaRPr lang="de-DE" dirty="0"/>
          </a:p>
        </p:txBody>
      </p:sp>
      <p:sp>
        <p:nvSpPr>
          <p:cNvPr id="3" name="Inhaltsplatzhalter 2"/>
          <p:cNvSpPr>
            <a:spLocks noGrp="1"/>
          </p:cNvSpPr>
          <p:nvPr>
            <p:ph idx="1"/>
          </p:nvPr>
        </p:nvSpPr>
        <p:spPr>
          <a:xfrm>
            <a:off x="457200" y="1340768"/>
            <a:ext cx="8363272" cy="4886971"/>
          </a:xfrm>
        </p:spPr>
        <p:txBody>
          <a:bodyPr/>
          <a:lstStyle>
            <a:lvl1pPr>
              <a:buClr>
                <a:schemeClr val="accent6">
                  <a:lumMod val="75000"/>
                </a:schemeClr>
              </a:buClr>
              <a:buSzPct val="80000"/>
              <a:defRPr sz="2800"/>
            </a:lvl1pPr>
            <a:lvl2pPr>
              <a:buSzPct val="80000"/>
              <a:defRPr sz="2400"/>
            </a:lvl2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Datumsplatzhalter 3"/>
          <p:cNvSpPr>
            <a:spLocks noGrp="1"/>
          </p:cNvSpPr>
          <p:nvPr>
            <p:ph type="dt" sz="half" idx="10"/>
          </p:nvPr>
        </p:nvSpPr>
        <p:spPr/>
        <p:txBody>
          <a:bodyPr/>
          <a:lstStyle/>
          <a:p>
            <a:endParaRPr lang="en-US"/>
          </a:p>
        </p:txBody>
      </p:sp>
      <p:sp>
        <p:nvSpPr>
          <p:cNvPr id="5" name="Fußzeilenplatzhalter 4"/>
          <p:cNvSpPr>
            <a:spLocks noGrp="1"/>
          </p:cNvSpPr>
          <p:nvPr>
            <p:ph type="ftr" sz="quarter" idx="11"/>
          </p:nvPr>
        </p:nvSpPr>
        <p:spPr/>
        <p:txBody>
          <a:bodyPr/>
          <a:lstStyle/>
          <a:p>
            <a:r>
              <a:rPr lang="en-US" smtClean="0"/>
              <a:t>Chapter 2</a:t>
            </a:r>
            <a:endParaRPr lang="en-US"/>
          </a:p>
        </p:txBody>
      </p:sp>
      <p:sp>
        <p:nvSpPr>
          <p:cNvPr id="6" name="Foliennummernplatzhalter 5"/>
          <p:cNvSpPr>
            <a:spLocks noGrp="1"/>
          </p:cNvSpPr>
          <p:nvPr>
            <p:ph type="sldNum" sz="quarter" idx="12"/>
          </p:nvPr>
        </p:nvSpPr>
        <p:spPr/>
        <p:txBody>
          <a:bodyPr/>
          <a:lstStyle/>
          <a:p>
            <a:fld id="{1EB4EF51-22EF-0A4E-A4B3-B19C4E5A39D4}" type="slidenum">
              <a:rPr lang="en-US" smtClean="0"/>
              <a:t>‹Nr.›</a:t>
            </a:fld>
            <a:endParaRPr lang="en-US"/>
          </a:p>
        </p:txBody>
      </p:sp>
    </p:spTree>
    <p:extLst>
      <p:ext uri="{BB962C8B-B14F-4D97-AF65-F5344CB8AC3E}">
        <p14:creationId xmlns:p14="http://schemas.microsoft.com/office/powerpoint/2010/main" val="3517018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994122"/>
          </a:xfrm>
        </p:spPr>
        <p:txBody>
          <a:bodyPr>
            <a:normAutofit/>
          </a:bodyPr>
          <a:lstStyle>
            <a:lvl1pPr>
              <a:defRPr sz="2800" b="1">
                <a:solidFill>
                  <a:srgbClr val="31859C"/>
                </a:solidFill>
              </a:defRPr>
            </a:lvl1pPr>
          </a:lstStyle>
          <a:p>
            <a:r>
              <a:rPr lang="de-DE" smtClean="0"/>
              <a:t>Mastertitelformat bearbeiten</a:t>
            </a:r>
            <a:endParaRPr lang="de-DE" dirty="0"/>
          </a:p>
        </p:txBody>
      </p:sp>
      <p:sp>
        <p:nvSpPr>
          <p:cNvPr id="3" name="Datumsplatzhalter 2"/>
          <p:cNvSpPr>
            <a:spLocks noGrp="1"/>
          </p:cNvSpPr>
          <p:nvPr>
            <p:ph type="dt" sz="half" idx="10"/>
          </p:nvPr>
        </p:nvSpPr>
        <p:spPr/>
        <p:txBody>
          <a:bodyPr/>
          <a:lstStyle/>
          <a:p>
            <a:endParaRPr lang="en-US"/>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‹Nr.›</a:t>
            </a:fld>
            <a:endParaRPr lang="en-US"/>
          </a:p>
        </p:txBody>
      </p:sp>
      <p:sp>
        <p:nvSpPr>
          <p:cNvPr id="8" name="Textplatzhalter 7"/>
          <p:cNvSpPr>
            <a:spLocks noGrp="1"/>
          </p:cNvSpPr>
          <p:nvPr>
            <p:ph type="body" sz="quarter" idx="13" hasCustomPrompt="1"/>
          </p:nvPr>
        </p:nvSpPr>
        <p:spPr>
          <a:xfrm>
            <a:off x="457200" y="1556792"/>
            <a:ext cx="8229600" cy="3649189"/>
          </a:xfrm>
        </p:spPr>
        <p:txBody>
          <a:bodyPr anchor="t" anchorCtr="1"/>
          <a:lstStyle>
            <a:lvl1pPr marL="0" indent="0" algn="l">
              <a:lnSpc>
                <a:spcPct val="120000"/>
              </a:lnSpc>
              <a:buFontTx/>
              <a:buNone/>
              <a:defRPr sz="2800" baseline="0">
                <a:solidFill>
                  <a:schemeClr val="accent6">
                    <a:lumMod val="75000"/>
                  </a:schemeClr>
                </a:solidFill>
                <a:latin typeface="+mn-lt"/>
                <a:cs typeface="Courier"/>
              </a:defRPr>
            </a:lvl1pPr>
          </a:lstStyle>
          <a:p>
            <a:pPr marL="0" indent="0">
              <a:lnSpc>
                <a:spcPct val="120000"/>
              </a:lnSpc>
              <a:buNone/>
            </a:pPr>
            <a:r>
              <a:rPr lang="en-US" dirty="0" smtClean="0"/>
              <a:t>A measure of the total market </a:t>
            </a:r>
            <a:r>
              <a:rPr lang="en-US" b="1" dirty="0" smtClean="0"/>
              <a:t>value</a:t>
            </a:r>
            <a:r>
              <a:rPr lang="en-US" dirty="0" smtClean="0"/>
              <a:t> of </a:t>
            </a:r>
            <a:r>
              <a:rPr lang="en-US" b="1" dirty="0" smtClean="0"/>
              <a:t>final</a:t>
            </a:r>
            <a:r>
              <a:rPr lang="en-US" dirty="0" smtClean="0"/>
              <a:t> goods and services newly produced within a country‘s borders over a period of time (usually one year)</a:t>
            </a:r>
          </a:p>
          <a:p>
            <a:pPr lvl="0"/>
            <a:endParaRPr lang="de-DE" dirty="0"/>
          </a:p>
        </p:txBody>
      </p:sp>
    </p:spTree>
    <p:extLst>
      <p:ext uri="{BB962C8B-B14F-4D97-AF65-F5344CB8AC3E}">
        <p14:creationId xmlns:p14="http://schemas.microsoft.com/office/powerpoint/2010/main" val="2645842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lvl1pPr>
              <a:defRPr sz="2800" b="1">
                <a:solidFill>
                  <a:srgbClr val="31859C"/>
                </a:solidFill>
              </a:defRPr>
            </a:lvl1pPr>
          </a:lstStyle>
          <a:p>
            <a:r>
              <a:rPr lang="de-DE" smtClean="0"/>
              <a:t>Mastertitelformat bearbeiten</a:t>
            </a:r>
            <a:endParaRPr lang="en-US" dirty="0"/>
          </a:p>
        </p:txBody>
      </p:sp>
      <p:sp>
        <p:nvSpPr>
          <p:cNvPr id="3" name="Datumsplatzhalter 2"/>
          <p:cNvSpPr>
            <a:spLocks noGrp="1"/>
          </p:cNvSpPr>
          <p:nvPr>
            <p:ph type="dt" sz="half" idx="10"/>
          </p:nvPr>
        </p:nvSpPr>
        <p:spPr/>
        <p:txBody>
          <a:bodyPr/>
          <a:lstStyle/>
          <a:p>
            <a:endParaRPr lang="en-US"/>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‹Nr.›</a:t>
            </a:fld>
            <a:endParaRPr lang="en-US"/>
          </a:p>
        </p:txBody>
      </p:sp>
      <p:sp>
        <p:nvSpPr>
          <p:cNvPr id="7" name="Inhaltsplatzhalter 6"/>
          <p:cNvSpPr>
            <a:spLocks noGrp="1"/>
          </p:cNvSpPr>
          <p:nvPr>
            <p:ph sz="quarter" idx="13" hasCustomPrompt="1"/>
          </p:nvPr>
        </p:nvSpPr>
        <p:spPr>
          <a:xfrm>
            <a:off x="457200" y="1773238"/>
            <a:ext cx="8229600" cy="4176712"/>
          </a:xfrm>
        </p:spPr>
        <p:txBody>
          <a:bodyPr>
            <a:normAutofit/>
          </a:bodyPr>
          <a:lstStyle>
            <a:lvl1pPr marL="0" indent="0">
              <a:lnSpc>
                <a:spcPct val="120000"/>
              </a:lnSpc>
              <a:buFontTx/>
              <a:buNone/>
              <a:defRPr sz="2800"/>
            </a:lvl1pPr>
          </a:lstStyle>
          <a:p>
            <a:pPr lvl="0"/>
            <a:r>
              <a:rPr lang="en-US" dirty="0" err="1" smtClean="0"/>
              <a:t>Kalukulationen</a:t>
            </a:r>
            <a:endParaRPr lang="en-US" dirty="0" smtClean="0"/>
          </a:p>
          <a:p>
            <a:pPr lvl="0"/>
            <a:r>
              <a:rPr lang="en-US" dirty="0" smtClean="0"/>
              <a:t>Plus </a:t>
            </a:r>
            <a:r>
              <a:rPr lang="en-US" dirty="0" err="1" smtClean="0"/>
              <a:t>neue</a:t>
            </a:r>
            <a:r>
              <a:rPr lang="en-US" dirty="0" smtClean="0"/>
              <a:t> were</a:t>
            </a:r>
          </a:p>
          <a:p>
            <a:pPr lvl="0"/>
            <a:r>
              <a:rPr lang="en-US" dirty="0" err="1" smtClean="0"/>
              <a:t>Alte</a:t>
            </a:r>
            <a:r>
              <a:rPr lang="en-US" dirty="0" smtClean="0"/>
              <a:t> </a:t>
            </a:r>
            <a:r>
              <a:rPr lang="en-US" dirty="0" err="1" smtClean="0"/>
              <a:t>werte</a:t>
            </a:r>
            <a:endParaRPr lang="en-US" dirty="0" smtClean="0"/>
          </a:p>
          <a:p>
            <a:pPr lvl="0"/>
            <a:endParaRPr lang="en-US" dirty="0" smtClean="0"/>
          </a:p>
          <a:p>
            <a:pPr lvl="0"/>
            <a:endParaRPr lang="en-US" dirty="0"/>
          </a:p>
        </p:txBody>
      </p:sp>
    </p:spTree>
    <p:extLst>
      <p:ext uri="{BB962C8B-B14F-4D97-AF65-F5344CB8AC3E}">
        <p14:creationId xmlns:p14="http://schemas.microsoft.com/office/powerpoint/2010/main" val="1469039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4000"/>
            </a:lvl1pPr>
          </a:lstStyle>
          <a:p>
            <a:r>
              <a:rPr lang="de-DE" smtClean="0"/>
              <a:t>Mastertitelformat bearbeiten</a:t>
            </a:r>
            <a:endParaRPr lang="de-DE" dirty="0"/>
          </a:p>
        </p:txBody>
      </p:sp>
      <p:sp>
        <p:nvSpPr>
          <p:cNvPr id="3" name="Datumsplatzhalter 2"/>
          <p:cNvSpPr>
            <a:spLocks noGrp="1"/>
          </p:cNvSpPr>
          <p:nvPr>
            <p:ph type="dt" sz="half" idx="10"/>
          </p:nvPr>
        </p:nvSpPr>
        <p:spPr/>
        <p:txBody>
          <a:bodyPr/>
          <a:lstStyle/>
          <a:p>
            <a:endParaRPr lang="en-US"/>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‹Nr.›</a:t>
            </a:fld>
            <a:endParaRPr lang="en-US"/>
          </a:p>
        </p:txBody>
      </p:sp>
      <p:sp>
        <p:nvSpPr>
          <p:cNvPr id="7" name="Bildplatzhalter 6"/>
          <p:cNvSpPr>
            <a:spLocks noGrp="1"/>
          </p:cNvSpPr>
          <p:nvPr>
            <p:ph type="pic" sz="quarter" idx="13"/>
          </p:nvPr>
        </p:nvSpPr>
        <p:spPr>
          <a:xfrm>
            <a:off x="5444279" y="1722439"/>
            <a:ext cx="3699722" cy="4338636"/>
          </a:xfrm>
        </p:spPr>
        <p:txBody>
          <a:bodyPr/>
          <a:lstStyle/>
          <a:p>
            <a:r>
              <a:rPr lang="de-DE" smtClean="0"/>
              <a:t>Bild auf Platzhalter ziehen oder durch Klicken auf Symbol hinzufügen</a:t>
            </a:r>
            <a:endParaRPr lang="de-DE"/>
          </a:p>
        </p:txBody>
      </p:sp>
      <p:sp>
        <p:nvSpPr>
          <p:cNvPr id="9" name="Textplatzhalter 8"/>
          <p:cNvSpPr>
            <a:spLocks noGrp="1"/>
          </p:cNvSpPr>
          <p:nvPr>
            <p:ph type="body" sz="quarter" idx="14"/>
          </p:nvPr>
        </p:nvSpPr>
        <p:spPr>
          <a:xfrm>
            <a:off x="457200" y="1722438"/>
            <a:ext cx="4760913" cy="4338637"/>
          </a:xfrm>
        </p:spPr>
        <p:txBody>
          <a:bodyPr/>
          <a:lstStyle>
            <a:lvl1pPr>
              <a:lnSpc>
                <a:spcPct val="100000"/>
              </a:lnSpc>
              <a:buClrTx/>
              <a:defRPr sz="2800"/>
            </a:lvl1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3581346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Datumsplatzhalter 4"/>
          <p:cNvSpPr>
            <a:spLocks noGrp="1"/>
          </p:cNvSpPr>
          <p:nvPr>
            <p:ph type="dt" sz="half" idx="10"/>
          </p:nvPr>
        </p:nvSpPr>
        <p:spPr/>
        <p:txBody>
          <a:bodyPr/>
          <a:lstStyle/>
          <a:p>
            <a:endParaRPr lang="en-US"/>
          </a:p>
        </p:txBody>
      </p:sp>
      <p:sp>
        <p:nvSpPr>
          <p:cNvPr id="6" name="Fußzeilenplatzhalter 5"/>
          <p:cNvSpPr>
            <a:spLocks noGrp="1"/>
          </p:cNvSpPr>
          <p:nvPr>
            <p:ph type="ftr" sz="quarter" idx="11"/>
          </p:nvPr>
        </p:nvSpPr>
        <p:spPr/>
        <p:txBody>
          <a:bodyPr/>
          <a:lstStyle/>
          <a:p>
            <a:r>
              <a:rPr lang="en-US" smtClean="0"/>
              <a:t>Chapter 2</a:t>
            </a:r>
            <a:endParaRPr lang="en-US"/>
          </a:p>
        </p:txBody>
      </p:sp>
      <p:sp>
        <p:nvSpPr>
          <p:cNvPr id="7" name="Foliennummernplatzhalter 6"/>
          <p:cNvSpPr>
            <a:spLocks noGrp="1"/>
          </p:cNvSpPr>
          <p:nvPr>
            <p:ph type="sldNum" sz="quarter" idx="12"/>
          </p:nvPr>
        </p:nvSpPr>
        <p:spPr/>
        <p:txBody>
          <a:bodyPr/>
          <a:lstStyle/>
          <a:p>
            <a:fld id="{1EB4EF51-22EF-0A4E-A4B3-B19C4E5A39D4}" type="slidenum">
              <a:rPr lang="en-US" smtClean="0"/>
              <a:t>‹Nr.›</a:t>
            </a:fld>
            <a:endParaRPr lang="en-US"/>
          </a:p>
        </p:txBody>
      </p:sp>
    </p:spTree>
    <p:extLst>
      <p:ext uri="{BB962C8B-B14F-4D97-AF65-F5344CB8AC3E}">
        <p14:creationId xmlns:p14="http://schemas.microsoft.com/office/powerpoint/2010/main" val="1677990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endParaRPr lang="en-US"/>
          </a:p>
        </p:txBody>
      </p:sp>
      <p:sp>
        <p:nvSpPr>
          <p:cNvPr id="8" name="Fußzeilenplatzhalter 7"/>
          <p:cNvSpPr>
            <a:spLocks noGrp="1"/>
          </p:cNvSpPr>
          <p:nvPr>
            <p:ph type="ftr" sz="quarter" idx="11"/>
          </p:nvPr>
        </p:nvSpPr>
        <p:spPr/>
        <p:txBody>
          <a:bodyPr/>
          <a:lstStyle/>
          <a:p>
            <a:r>
              <a:rPr lang="en-US" smtClean="0"/>
              <a:t>Chapter 2</a:t>
            </a:r>
            <a:endParaRPr lang="en-US"/>
          </a:p>
        </p:txBody>
      </p:sp>
      <p:sp>
        <p:nvSpPr>
          <p:cNvPr id="9" name="Foliennummernplatzhalter 8"/>
          <p:cNvSpPr>
            <a:spLocks noGrp="1"/>
          </p:cNvSpPr>
          <p:nvPr>
            <p:ph type="sldNum" sz="quarter" idx="12"/>
          </p:nvPr>
        </p:nvSpPr>
        <p:spPr/>
        <p:txBody>
          <a:bodyPr/>
          <a:lstStyle/>
          <a:p>
            <a:fld id="{1EB4EF51-22EF-0A4E-A4B3-B19C4E5A39D4}" type="slidenum">
              <a:rPr lang="en-US" smtClean="0"/>
              <a:t>‹Nr.›</a:t>
            </a:fld>
            <a:endParaRPr lang="en-US"/>
          </a:p>
        </p:txBody>
      </p:sp>
    </p:spTree>
    <p:extLst>
      <p:ext uri="{BB962C8B-B14F-4D97-AF65-F5344CB8AC3E}">
        <p14:creationId xmlns:p14="http://schemas.microsoft.com/office/powerpoint/2010/main" val="3004747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Datumsplatzhalter 2"/>
          <p:cNvSpPr>
            <a:spLocks noGrp="1"/>
          </p:cNvSpPr>
          <p:nvPr>
            <p:ph type="dt" sz="half" idx="10"/>
          </p:nvPr>
        </p:nvSpPr>
        <p:spPr/>
        <p:txBody>
          <a:bodyPr/>
          <a:lstStyle/>
          <a:p>
            <a:endParaRPr lang="en-US"/>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‹Nr.›</a:t>
            </a:fld>
            <a:endParaRPr lang="en-US"/>
          </a:p>
        </p:txBody>
      </p:sp>
    </p:spTree>
    <p:extLst>
      <p:ext uri="{BB962C8B-B14F-4D97-AF65-F5344CB8AC3E}">
        <p14:creationId xmlns:p14="http://schemas.microsoft.com/office/powerpoint/2010/main" val="2743965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endParaRPr lang="en-US"/>
          </a:p>
        </p:txBody>
      </p:sp>
      <p:sp>
        <p:nvSpPr>
          <p:cNvPr id="3" name="Fußzeilenplatzhalter 2"/>
          <p:cNvSpPr>
            <a:spLocks noGrp="1"/>
          </p:cNvSpPr>
          <p:nvPr>
            <p:ph type="ftr" sz="quarter" idx="11"/>
          </p:nvPr>
        </p:nvSpPr>
        <p:spPr/>
        <p:txBody>
          <a:bodyPr/>
          <a:lstStyle/>
          <a:p>
            <a:r>
              <a:rPr lang="en-US" smtClean="0"/>
              <a:t>Chapter 2</a:t>
            </a:r>
            <a:endParaRPr lang="en-US"/>
          </a:p>
        </p:txBody>
      </p:sp>
      <p:sp>
        <p:nvSpPr>
          <p:cNvPr id="4" name="Foliennummernplatzhalter 3"/>
          <p:cNvSpPr>
            <a:spLocks noGrp="1"/>
          </p:cNvSpPr>
          <p:nvPr>
            <p:ph type="sldNum" sz="quarter" idx="12"/>
          </p:nvPr>
        </p:nvSpPr>
        <p:spPr/>
        <p:txBody>
          <a:bodyPr/>
          <a:lstStyle/>
          <a:p>
            <a:fld id="{1EB4EF51-22EF-0A4E-A4B3-B19C4E5A39D4}" type="slidenum">
              <a:rPr lang="en-US" smtClean="0"/>
              <a:t>‹Nr.›</a:t>
            </a:fld>
            <a:endParaRPr lang="en-US"/>
          </a:p>
        </p:txBody>
      </p:sp>
    </p:spTree>
    <p:extLst>
      <p:ext uri="{BB962C8B-B14F-4D97-AF65-F5344CB8AC3E}">
        <p14:creationId xmlns:p14="http://schemas.microsoft.com/office/powerpoint/2010/main" val="3149117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endParaRPr lang="en-US"/>
          </a:p>
        </p:txBody>
      </p:sp>
      <p:sp>
        <p:nvSpPr>
          <p:cNvPr id="6" name="Fußzeilenplatzhalter 5"/>
          <p:cNvSpPr>
            <a:spLocks noGrp="1"/>
          </p:cNvSpPr>
          <p:nvPr>
            <p:ph type="ftr" sz="quarter" idx="11"/>
          </p:nvPr>
        </p:nvSpPr>
        <p:spPr/>
        <p:txBody>
          <a:bodyPr/>
          <a:lstStyle/>
          <a:p>
            <a:r>
              <a:rPr lang="en-US" smtClean="0"/>
              <a:t>Chapter 2</a:t>
            </a:r>
            <a:endParaRPr lang="en-US"/>
          </a:p>
        </p:txBody>
      </p:sp>
      <p:sp>
        <p:nvSpPr>
          <p:cNvPr id="7" name="Foliennummernplatzhalter 6"/>
          <p:cNvSpPr>
            <a:spLocks noGrp="1"/>
          </p:cNvSpPr>
          <p:nvPr>
            <p:ph type="sldNum" sz="quarter" idx="12"/>
          </p:nvPr>
        </p:nvSpPr>
        <p:spPr/>
        <p:txBody>
          <a:bodyPr/>
          <a:lstStyle/>
          <a:p>
            <a:fld id="{1EB4EF51-22EF-0A4E-A4B3-B19C4E5A39D4}" type="slidenum">
              <a:rPr lang="en-US" smtClean="0"/>
              <a:t>‹Nr.›</a:t>
            </a:fld>
            <a:endParaRPr lang="en-US"/>
          </a:p>
        </p:txBody>
      </p:sp>
    </p:spTree>
    <p:extLst>
      <p:ext uri="{BB962C8B-B14F-4D97-AF65-F5344CB8AC3E}">
        <p14:creationId xmlns:p14="http://schemas.microsoft.com/office/powerpoint/2010/main" val="34535851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auf Platzhalter ziehen oder durch Klicken auf Symbol hinzufügen</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endParaRPr lang="en-US"/>
          </a:p>
        </p:txBody>
      </p:sp>
      <p:sp>
        <p:nvSpPr>
          <p:cNvPr id="6" name="Fußzeilenplatzhalter 5"/>
          <p:cNvSpPr>
            <a:spLocks noGrp="1"/>
          </p:cNvSpPr>
          <p:nvPr>
            <p:ph type="ftr" sz="quarter" idx="11"/>
          </p:nvPr>
        </p:nvSpPr>
        <p:spPr/>
        <p:txBody>
          <a:bodyPr/>
          <a:lstStyle/>
          <a:p>
            <a:r>
              <a:rPr lang="en-US" smtClean="0"/>
              <a:t>Chapter 2</a:t>
            </a:r>
            <a:endParaRPr lang="en-US"/>
          </a:p>
        </p:txBody>
      </p:sp>
      <p:sp>
        <p:nvSpPr>
          <p:cNvPr id="7" name="Foliennummernplatzhalter 6"/>
          <p:cNvSpPr>
            <a:spLocks noGrp="1"/>
          </p:cNvSpPr>
          <p:nvPr>
            <p:ph type="sldNum" sz="quarter" idx="12"/>
          </p:nvPr>
        </p:nvSpPr>
        <p:spPr/>
        <p:txBody>
          <a:bodyPr/>
          <a:lstStyle/>
          <a:p>
            <a:fld id="{1EB4EF51-22EF-0A4E-A4B3-B19C4E5A39D4}" type="slidenum">
              <a:rPr lang="en-US" smtClean="0"/>
              <a:t>‹Nr.›</a:t>
            </a:fld>
            <a:endParaRPr lang="en-US"/>
          </a:p>
        </p:txBody>
      </p:sp>
    </p:spTree>
    <p:extLst>
      <p:ext uri="{BB962C8B-B14F-4D97-AF65-F5344CB8AC3E}">
        <p14:creationId xmlns:p14="http://schemas.microsoft.com/office/powerpoint/2010/main" val="36098774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en-US"/>
          </a:p>
        </p:txBody>
      </p:sp>
      <p:sp>
        <p:nvSpPr>
          <p:cNvPr id="5" name="Fußzeilenplatzhalter 4"/>
          <p:cNvSpPr>
            <a:spLocks noGrp="1"/>
          </p:cNvSpPr>
          <p:nvPr>
            <p:ph type="ftr" sz="quarter" idx="11"/>
          </p:nvPr>
        </p:nvSpPr>
        <p:spPr/>
        <p:txBody>
          <a:bodyPr/>
          <a:lstStyle/>
          <a:p>
            <a:r>
              <a:rPr lang="en-US" smtClean="0"/>
              <a:t>Chapter 2</a:t>
            </a:r>
            <a:endParaRPr lang="en-US"/>
          </a:p>
        </p:txBody>
      </p:sp>
      <p:sp>
        <p:nvSpPr>
          <p:cNvPr id="6" name="Foliennummernplatzhalter 5"/>
          <p:cNvSpPr>
            <a:spLocks noGrp="1"/>
          </p:cNvSpPr>
          <p:nvPr>
            <p:ph type="sldNum" sz="quarter" idx="12"/>
          </p:nvPr>
        </p:nvSpPr>
        <p:spPr/>
        <p:txBody>
          <a:bodyPr/>
          <a:lstStyle/>
          <a:p>
            <a:fld id="{1EB4EF51-22EF-0A4E-A4B3-B19C4E5A39D4}" type="slidenum">
              <a:rPr lang="en-US" smtClean="0"/>
              <a:t>‹Nr.›</a:t>
            </a:fld>
            <a:endParaRPr lang="en-US"/>
          </a:p>
        </p:txBody>
      </p:sp>
    </p:spTree>
    <p:extLst>
      <p:ext uri="{BB962C8B-B14F-4D97-AF65-F5344CB8AC3E}">
        <p14:creationId xmlns:p14="http://schemas.microsoft.com/office/powerpoint/2010/main" val="8430862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en-US"/>
          </a:p>
        </p:txBody>
      </p:sp>
      <p:sp>
        <p:nvSpPr>
          <p:cNvPr id="5" name="Fußzeilenplatzhalter 4"/>
          <p:cNvSpPr>
            <a:spLocks noGrp="1"/>
          </p:cNvSpPr>
          <p:nvPr>
            <p:ph type="ftr" sz="quarter" idx="11"/>
          </p:nvPr>
        </p:nvSpPr>
        <p:spPr/>
        <p:txBody>
          <a:bodyPr/>
          <a:lstStyle/>
          <a:p>
            <a:r>
              <a:rPr lang="en-US" smtClean="0"/>
              <a:t>Chapter 2</a:t>
            </a:r>
            <a:endParaRPr lang="en-US"/>
          </a:p>
        </p:txBody>
      </p:sp>
      <p:sp>
        <p:nvSpPr>
          <p:cNvPr id="6" name="Foliennummernplatzhalter 5"/>
          <p:cNvSpPr>
            <a:spLocks noGrp="1"/>
          </p:cNvSpPr>
          <p:nvPr>
            <p:ph type="sldNum" sz="quarter" idx="12"/>
          </p:nvPr>
        </p:nvSpPr>
        <p:spPr/>
        <p:txBody>
          <a:bodyPr/>
          <a:lstStyle/>
          <a:p>
            <a:fld id="{1EB4EF51-22EF-0A4E-A4B3-B19C4E5A39D4}" type="slidenum">
              <a:rPr lang="en-US" smtClean="0"/>
              <a:t>‹Nr.›</a:t>
            </a:fld>
            <a:endParaRPr lang="en-US"/>
          </a:p>
        </p:txBody>
      </p:sp>
    </p:spTree>
    <p:extLst>
      <p:ext uri="{BB962C8B-B14F-4D97-AF65-F5344CB8AC3E}">
        <p14:creationId xmlns:p14="http://schemas.microsoft.com/office/powerpoint/2010/main" val="116482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08594"/>
          </a:xfrm>
          <a:prstGeom prst="rect">
            <a:avLst/>
          </a:prstGeom>
        </p:spPr>
        <p:txBody>
          <a:bodyPr vert="horz" lIns="91440" tIns="45720" rIns="91440" bIns="45720" rtlCol="0" anchor="t" anchorCtr="0">
            <a:normAutofit/>
          </a:bodyPr>
          <a:lstStyle/>
          <a:p>
            <a:r>
              <a:rPr lang="de-DE" dirty="0" smtClean="0"/>
              <a:t>Mastertitelformat bearbeiten</a:t>
            </a:r>
            <a:br>
              <a:rPr lang="de-DE" dirty="0" smtClean="0"/>
            </a:br>
            <a:r>
              <a:rPr lang="de-DE" dirty="0" err="1" smtClean="0"/>
              <a:t>hhhhhhhhhkkllööüäääääääää</a:t>
            </a:r>
            <a:endParaRPr lang="de-DE" dirty="0"/>
          </a:p>
        </p:txBody>
      </p:sp>
      <p:sp>
        <p:nvSpPr>
          <p:cNvPr id="3" name="Textplatzhalter 2"/>
          <p:cNvSpPr>
            <a:spLocks noGrp="1"/>
          </p:cNvSpPr>
          <p:nvPr>
            <p:ph type="body" idx="1"/>
          </p:nvPr>
        </p:nvSpPr>
        <p:spPr>
          <a:xfrm>
            <a:off x="457200" y="1810776"/>
            <a:ext cx="8363272" cy="4416963"/>
          </a:xfrm>
          <a:prstGeom prst="rect">
            <a:avLst/>
          </a:prstGeom>
        </p:spPr>
        <p:txBody>
          <a:bodyPr vert="horz" lIns="91440" tIns="45720" rIns="91440" bIns="45720" rtlCol="0">
            <a:normAutofit/>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2"/>
          </p:nvPr>
        </p:nvSpPr>
        <p:spPr>
          <a:xfrm>
            <a:off x="457200" y="6356350"/>
            <a:ext cx="1219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ußzeilenplatzhalter 4"/>
          <p:cNvSpPr>
            <a:spLocks noGrp="1"/>
          </p:cNvSpPr>
          <p:nvPr>
            <p:ph type="ftr" sz="quarter" idx="3"/>
          </p:nvPr>
        </p:nvSpPr>
        <p:spPr>
          <a:xfrm>
            <a:off x="1968500" y="6356350"/>
            <a:ext cx="4419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Chapter 2</a:t>
            </a:r>
            <a:endParaRPr lang="en-US"/>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B4EF51-22EF-0A4E-A4B3-B19C4E5A39D4}" type="slidenum">
              <a:rPr lang="en-US" smtClean="0"/>
              <a:t>‹Nr.›</a:t>
            </a:fld>
            <a:endParaRPr lang="en-US"/>
          </a:p>
        </p:txBody>
      </p:sp>
    </p:spTree>
    <p:extLst>
      <p:ext uri="{BB962C8B-B14F-4D97-AF65-F5344CB8AC3E}">
        <p14:creationId xmlns:p14="http://schemas.microsoft.com/office/powerpoint/2010/main" val="2566944414"/>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timing>
    <p:tnLst>
      <p:par>
        <p:cTn id="1" dur="indefinite" restart="never" nodeType="tmRoot"/>
      </p:par>
    </p:tnLst>
  </p:timing>
  <p:hf hdr="0" dt="0"/>
  <p:txStyles>
    <p:titleStyle>
      <a:lvl1pPr algn="l" defTabSz="4572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457200" rtl="0" eaLnBrk="1" latinLnBrk="0" hangingPunct="1">
        <a:lnSpc>
          <a:spcPct val="150000"/>
        </a:lnSpc>
        <a:spcBef>
          <a:spcPct val="20000"/>
        </a:spcBef>
        <a:spcAft>
          <a:spcPts val="0"/>
        </a:spcAft>
        <a:buClrTx/>
        <a:buSzPct val="100000"/>
        <a:buFont typeface="Wingdings" charset="2"/>
        <a:buChar char="§"/>
        <a:defRPr sz="2000" kern="1200">
          <a:solidFill>
            <a:schemeClr val="tx1"/>
          </a:solidFill>
          <a:latin typeface="+mn-lt"/>
          <a:ea typeface="+mn-ea"/>
          <a:cs typeface="+mn-cs"/>
        </a:defRPr>
      </a:lvl1pPr>
      <a:lvl2pPr marL="742950" indent="-285750" algn="l" defTabSz="457200" rtl="0" eaLnBrk="1" latinLnBrk="0" hangingPunct="1">
        <a:lnSpc>
          <a:spcPct val="150000"/>
        </a:lnSpc>
        <a:spcBef>
          <a:spcPct val="20000"/>
        </a:spcBef>
        <a:spcAft>
          <a:spcPts val="0"/>
        </a:spcAft>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799" y="4937760"/>
            <a:ext cx="3611881" cy="1646346"/>
          </a:xfrm>
        </p:spPr>
        <p:txBody>
          <a:bodyPr>
            <a:normAutofit/>
          </a:bodyPr>
          <a:lstStyle/>
          <a:p>
            <a:r>
              <a:rPr lang="en-US" dirty="0"/>
              <a:t>Useful Tools and Concepts</a:t>
            </a:r>
          </a:p>
        </p:txBody>
      </p:sp>
      <p:sp>
        <p:nvSpPr>
          <p:cNvPr id="3" name="Untertitel 2"/>
          <p:cNvSpPr>
            <a:spLocks noGrp="1"/>
          </p:cNvSpPr>
          <p:nvPr>
            <p:ph type="subTitle" idx="1"/>
          </p:nvPr>
        </p:nvSpPr>
        <p:spPr>
          <a:xfrm>
            <a:off x="685799" y="4160520"/>
            <a:ext cx="3611881" cy="713164"/>
          </a:xfrm>
        </p:spPr>
        <p:txBody>
          <a:bodyPr>
            <a:normAutofit lnSpcReduction="10000"/>
          </a:bodyPr>
          <a:lstStyle/>
          <a:p>
            <a:r>
              <a:rPr lang="en-US" dirty="0" smtClean="0"/>
              <a:t>Chapter 2</a:t>
            </a:r>
            <a:endParaRPr lang="en-US" dirty="0"/>
          </a:p>
        </p:txBody>
      </p:sp>
      <p:pic>
        <p:nvPicPr>
          <p:cNvPr id="6" name="Grafik 5"/>
          <p:cNvPicPr>
            <a:picLocks noChangeAspect="1"/>
          </p:cNvPicPr>
          <p:nvPr/>
        </p:nvPicPr>
        <p:blipFill>
          <a:blip r:embed="rId2"/>
          <a:stretch>
            <a:fillRect/>
          </a:stretch>
        </p:blipFill>
        <p:spPr>
          <a:xfrm>
            <a:off x="4396740" y="280709"/>
            <a:ext cx="4442460" cy="6303397"/>
          </a:xfrm>
          <a:prstGeom prst="rect">
            <a:avLst/>
          </a:prstGeom>
        </p:spPr>
      </p:pic>
      <p:sp>
        <p:nvSpPr>
          <p:cNvPr id="5" name="Textfeld 4"/>
          <p:cNvSpPr txBox="1"/>
          <p:nvPr/>
        </p:nvSpPr>
        <p:spPr>
          <a:xfrm>
            <a:off x="685799" y="6584106"/>
            <a:ext cx="4623382" cy="307777"/>
          </a:xfrm>
          <a:prstGeom prst="rect">
            <a:avLst/>
          </a:prstGeom>
          <a:noFill/>
        </p:spPr>
        <p:txBody>
          <a:bodyPr wrap="none" rtlCol="0">
            <a:spAutoFit/>
          </a:bodyPr>
          <a:lstStyle/>
          <a:p>
            <a:r>
              <a:rPr lang="de-DE" sz="1400" dirty="0" smtClean="0"/>
              <a:t>© Dünhaupt, Dullien, Goodwin, Harris, Nelson, Roach, </a:t>
            </a:r>
            <a:r>
              <a:rPr lang="de-DE" sz="1400" dirty="0" err="1" smtClean="0"/>
              <a:t>Torras</a:t>
            </a:r>
            <a:endParaRPr lang="de-DE" sz="1400" dirty="0"/>
          </a:p>
        </p:txBody>
      </p:sp>
    </p:spTree>
    <p:extLst>
      <p:ext uri="{BB962C8B-B14F-4D97-AF65-F5344CB8AC3E}">
        <p14:creationId xmlns:p14="http://schemas.microsoft.com/office/powerpoint/2010/main" val="12118407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Chapter Outline</a:t>
            </a:r>
            <a:endParaRPr lang="en-US" dirty="0"/>
          </a:p>
        </p:txBody>
      </p:sp>
      <p:sp>
        <p:nvSpPr>
          <p:cNvPr id="3" name="Inhaltsplatzhalter 2"/>
          <p:cNvSpPr>
            <a:spLocks noGrp="1"/>
          </p:cNvSpPr>
          <p:nvPr>
            <p:ph idx="1"/>
          </p:nvPr>
        </p:nvSpPr>
        <p:spPr/>
        <p:txBody>
          <a:bodyPr/>
          <a:lstStyle/>
          <a:p>
            <a:pPr marL="514350" indent="-514350">
              <a:buFont typeface="+mj-lt"/>
              <a:buAutoNum type="arabicPeriod"/>
            </a:pPr>
            <a:r>
              <a:rPr lang="en-US" dirty="0" smtClean="0"/>
              <a:t>Our Tools for Understanding</a:t>
            </a:r>
          </a:p>
          <a:p>
            <a:pPr marL="514350" indent="-514350">
              <a:buFont typeface="+mj-lt"/>
              <a:buAutoNum type="arabicPeriod"/>
            </a:pPr>
            <a:r>
              <a:rPr lang="en-US" dirty="0" smtClean="0"/>
              <a:t>Economic Trade-Offs</a:t>
            </a:r>
          </a:p>
          <a:p>
            <a:pPr marL="514350" indent="-514350">
              <a:buFont typeface="+mj-lt"/>
              <a:buAutoNum type="arabicPeriod"/>
            </a:pPr>
            <a:r>
              <a:rPr lang="en-US" dirty="0" smtClean="0"/>
              <a:t>The Role of Markets</a:t>
            </a:r>
            <a:endParaRPr lang="en-US" dirty="0"/>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2</a:t>
            </a:fld>
            <a:endParaRPr lang="en-US"/>
          </a:p>
        </p:txBody>
      </p:sp>
    </p:spTree>
    <p:extLst>
      <p:ext uri="{BB962C8B-B14F-4D97-AF65-F5344CB8AC3E}">
        <p14:creationId xmlns:p14="http://schemas.microsoft.com/office/powerpoint/2010/main" val="1181177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Learning goals</a:t>
            </a:r>
            <a:endParaRPr lang="en-US" dirty="0"/>
          </a:p>
        </p:txBody>
      </p:sp>
      <p:sp>
        <p:nvSpPr>
          <p:cNvPr id="3" name="Inhaltsplatzhalter 2"/>
          <p:cNvSpPr>
            <a:spLocks noGrp="1"/>
          </p:cNvSpPr>
          <p:nvPr>
            <p:ph idx="1"/>
          </p:nvPr>
        </p:nvSpPr>
        <p:spPr/>
        <p:txBody>
          <a:bodyPr>
            <a:normAutofit fontScale="85000" lnSpcReduction="10000"/>
          </a:bodyPr>
          <a:lstStyle/>
          <a:p>
            <a:r>
              <a:rPr lang="en-US" dirty="0" smtClean="0"/>
              <a:t>After today’s lecture, you will be able to:</a:t>
            </a:r>
          </a:p>
          <a:p>
            <a:pPr lvl="1"/>
            <a:r>
              <a:rPr lang="en-US" dirty="0" smtClean="0"/>
              <a:t>Distinguish </a:t>
            </a:r>
            <a:r>
              <a:rPr lang="en-US" dirty="0"/>
              <a:t>and differentiate among the different methods of </a:t>
            </a:r>
            <a:r>
              <a:rPr lang="en-US" dirty="0" smtClean="0"/>
              <a:t>investigation.</a:t>
            </a:r>
            <a:endParaRPr lang="de-DE" dirty="0"/>
          </a:p>
          <a:p>
            <a:pPr lvl="1"/>
            <a:r>
              <a:rPr lang="en-US" dirty="0" smtClean="0"/>
              <a:t>Understand </a:t>
            </a:r>
            <a:r>
              <a:rPr lang="en-US" dirty="0"/>
              <a:t>the concept of economic tradeoffs (or opportunity costs) in the face of abundance or scarcity.</a:t>
            </a:r>
            <a:endParaRPr lang="de-DE" dirty="0"/>
          </a:p>
          <a:p>
            <a:pPr lvl="1"/>
            <a:r>
              <a:rPr lang="en-US" dirty="0" smtClean="0"/>
              <a:t>Interpret </a:t>
            </a:r>
            <a:r>
              <a:rPr lang="en-US" dirty="0"/>
              <a:t>and apply the Production Possibilities Frontier.</a:t>
            </a:r>
            <a:endParaRPr lang="de-DE" dirty="0"/>
          </a:p>
          <a:p>
            <a:pPr lvl="1"/>
            <a:r>
              <a:rPr lang="en-US" dirty="0" smtClean="0"/>
              <a:t>Distinguish </a:t>
            </a:r>
            <a:r>
              <a:rPr lang="en-US" dirty="0"/>
              <a:t>the different meanings of the term “market,” and describe how the market is understood in the basic neoclassical model.</a:t>
            </a:r>
            <a:endParaRPr lang="de-DE" dirty="0"/>
          </a:p>
          <a:p>
            <a:pPr lvl="1"/>
            <a:r>
              <a:rPr lang="en-US" dirty="0" smtClean="0"/>
              <a:t>Describe </a:t>
            </a:r>
            <a:r>
              <a:rPr lang="en-US" dirty="0"/>
              <a:t>the institutional requirements of markets.</a:t>
            </a:r>
            <a:endParaRPr lang="de-DE" dirty="0"/>
          </a:p>
          <a:p>
            <a:pPr lvl="1"/>
            <a:r>
              <a:rPr lang="en-US" dirty="0" smtClean="0"/>
              <a:t>Identify </a:t>
            </a:r>
            <a:r>
              <a:rPr lang="en-US" dirty="0"/>
              <a:t>the advantages and limitations of markets.</a:t>
            </a:r>
            <a:endParaRPr lang="de-DE" dirty="0"/>
          </a:p>
          <a:p>
            <a:pPr lvl="1"/>
            <a:endParaRPr lang="en-US" dirty="0"/>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3</a:t>
            </a:fld>
            <a:endParaRPr lang="en-US"/>
          </a:p>
        </p:txBody>
      </p:sp>
    </p:spTree>
    <p:extLst>
      <p:ext uri="{BB962C8B-B14F-4D97-AF65-F5344CB8AC3E}">
        <p14:creationId xmlns:p14="http://schemas.microsoft.com/office/powerpoint/2010/main" val="1402075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Empirical investigation</a:t>
            </a:r>
            <a:endParaRPr lang="en-US" dirty="0"/>
          </a:p>
        </p:txBody>
      </p:sp>
      <p:sp>
        <p:nvSpPr>
          <p:cNvPr id="3" name="Inhaltsplatzhalter 2"/>
          <p:cNvSpPr>
            <a:spLocks noGrp="1"/>
          </p:cNvSpPr>
          <p:nvPr>
            <p:ph idx="1"/>
          </p:nvPr>
        </p:nvSpPr>
        <p:spPr/>
        <p:txBody>
          <a:bodyPr>
            <a:normAutofit fontScale="77500" lnSpcReduction="20000"/>
          </a:bodyPr>
          <a:lstStyle/>
          <a:p>
            <a:r>
              <a:rPr lang="de-DE" b="1" dirty="0" err="1"/>
              <a:t>empirical</a:t>
            </a:r>
            <a:r>
              <a:rPr lang="de-DE" b="1" dirty="0"/>
              <a:t> </a:t>
            </a:r>
            <a:r>
              <a:rPr lang="de-DE" b="1" dirty="0" err="1"/>
              <a:t>investigation</a:t>
            </a:r>
            <a:r>
              <a:rPr lang="de-DE" b="1" dirty="0"/>
              <a:t>: </a:t>
            </a:r>
            <a:r>
              <a:rPr lang="de-DE" dirty="0" err="1"/>
              <a:t>observation</a:t>
            </a:r>
            <a:r>
              <a:rPr lang="de-DE" dirty="0"/>
              <a:t> </a:t>
            </a:r>
            <a:r>
              <a:rPr lang="de-DE" dirty="0" err="1"/>
              <a:t>and</a:t>
            </a:r>
            <a:r>
              <a:rPr lang="de-DE" dirty="0"/>
              <a:t> </a:t>
            </a:r>
            <a:r>
              <a:rPr lang="de-DE" dirty="0" err="1"/>
              <a:t>recording</a:t>
            </a:r>
            <a:r>
              <a:rPr lang="de-DE" dirty="0"/>
              <a:t> </a:t>
            </a:r>
            <a:r>
              <a:rPr lang="de-DE" dirty="0" err="1"/>
              <a:t>of</a:t>
            </a:r>
            <a:r>
              <a:rPr lang="de-DE" dirty="0"/>
              <a:t> </a:t>
            </a:r>
            <a:r>
              <a:rPr lang="de-DE" dirty="0" err="1"/>
              <a:t>the</a:t>
            </a:r>
            <a:r>
              <a:rPr lang="de-DE" dirty="0"/>
              <a:t> </a:t>
            </a:r>
            <a:r>
              <a:rPr lang="de-DE" dirty="0" err="1" smtClean="0"/>
              <a:t>specific</a:t>
            </a:r>
            <a:r>
              <a:rPr lang="de-DE" dirty="0" smtClean="0"/>
              <a:t> </a:t>
            </a:r>
            <a:r>
              <a:rPr lang="de-DE" dirty="0" err="1"/>
              <a:t>phenomena</a:t>
            </a:r>
            <a:r>
              <a:rPr lang="de-DE" dirty="0"/>
              <a:t> </a:t>
            </a:r>
            <a:r>
              <a:rPr lang="de-DE" dirty="0" err="1"/>
              <a:t>of</a:t>
            </a:r>
            <a:r>
              <a:rPr lang="de-DE" dirty="0"/>
              <a:t> </a:t>
            </a:r>
            <a:r>
              <a:rPr lang="de-DE" dirty="0" err="1"/>
              <a:t>concern</a:t>
            </a:r>
            <a:r>
              <a:rPr lang="de-DE" dirty="0"/>
              <a:t> </a:t>
            </a:r>
            <a:endParaRPr lang="de-DE" dirty="0" smtClean="0"/>
          </a:p>
          <a:p>
            <a:r>
              <a:rPr lang="de-DE" b="1" dirty="0"/>
              <a:t>time-</a:t>
            </a:r>
            <a:r>
              <a:rPr lang="de-DE" b="1" dirty="0" err="1"/>
              <a:t>series</a:t>
            </a:r>
            <a:r>
              <a:rPr lang="de-DE" b="1" dirty="0"/>
              <a:t> </a:t>
            </a:r>
            <a:r>
              <a:rPr lang="de-DE" b="1" dirty="0" err="1"/>
              <a:t>data</a:t>
            </a:r>
            <a:r>
              <a:rPr lang="de-DE" b="1" dirty="0"/>
              <a:t>: </a:t>
            </a:r>
            <a:r>
              <a:rPr lang="de-DE" dirty="0" err="1" smtClean="0"/>
              <a:t>observations</a:t>
            </a:r>
            <a:r>
              <a:rPr lang="de-DE" dirty="0" smtClean="0"/>
              <a:t> </a:t>
            </a:r>
            <a:r>
              <a:rPr lang="de-DE" dirty="0" err="1"/>
              <a:t>of</a:t>
            </a:r>
            <a:r>
              <a:rPr lang="de-DE" dirty="0"/>
              <a:t> </a:t>
            </a:r>
            <a:r>
              <a:rPr lang="de-DE" dirty="0" err="1"/>
              <a:t>how</a:t>
            </a:r>
            <a:r>
              <a:rPr lang="de-DE" dirty="0"/>
              <a:t> a </a:t>
            </a:r>
            <a:r>
              <a:rPr lang="de-DE" dirty="0" err="1"/>
              <a:t>numerical</a:t>
            </a:r>
            <a:r>
              <a:rPr lang="de-DE" dirty="0"/>
              <a:t> variable </a:t>
            </a:r>
            <a:r>
              <a:rPr lang="de-DE" dirty="0" err="1"/>
              <a:t>changes</a:t>
            </a:r>
            <a:r>
              <a:rPr lang="de-DE" dirty="0"/>
              <a:t> </a:t>
            </a:r>
            <a:r>
              <a:rPr lang="de-DE" dirty="0" err="1"/>
              <a:t>over</a:t>
            </a:r>
            <a:r>
              <a:rPr lang="de-DE" dirty="0"/>
              <a:t> time </a:t>
            </a:r>
            <a:endParaRPr lang="de-DE" dirty="0" smtClean="0"/>
          </a:p>
          <a:p>
            <a:r>
              <a:rPr lang="de-DE" dirty="0" err="1" smtClean="0"/>
              <a:t>correlation</a:t>
            </a:r>
            <a:r>
              <a:rPr lang="de-DE" dirty="0" smtClean="0"/>
              <a:t> ≠ </a:t>
            </a:r>
            <a:r>
              <a:rPr lang="de-DE" dirty="0" err="1" smtClean="0"/>
              <a:t>causation</a:t>
            </a:r>
            <a:endParaRPr lang="de-DE" dirty="0" smtClean="0"/>
          </a:p>
          <a:p>
            <a:r>
              <a:rPr lang="de-DE" dirty="0" err="1" smtClean="0"/>
              <a:t>empirical</a:t>
            </a:r>
            <a:r>
              <a:rPr lang="de-DE" dirty="0" smtClean="0"/>
              <a:t> </a:t>
            </a:r>
            <a:r>
              <a:rPr lang="de-DE" dirty="0" err="1"/>
              <a:t>investigation</a:t>
            </a:r>
            <a:r>
              <a:rPr lang="de-DE" dirty="0"/>
              <a:t> </a:t>
            </a:r>
            <a:r>
              <a:rPr lang="de-DE" dirty="0" err="1"/>
              <a:t>creates</a:t>
            </a:r>
            <a:r>
              <a:rPr lang="de-DE" dirty="0"/>
              <a:t> </a:t>
            </a:r>
            <a:r>
              <a:rPr lang="de-DE" dirty="0" err="1"/>
              <a:t>the</a:t>
            </a:r>
            <a:r>
              <a:rPr lang="de-DE" dirty="0"/>
              <a:t> </a:t>
            </a:r>
            <a:r>
              <a:rPr lang="de-DE" dirty="0" err="1"/>
              <a:t>foundation</a:t>
            </a:r>
            <a:r>
              <a:rPr lang="de-DE" dirty="0"/>
              <a:t> </a:t>
            </a:r>
            <a:r>
              <a:rPr lang="de-DE" dirty="0" err="1"/>
              <a:t>for</a:t>
            </a:r>
            <a:r>
              <a:rPr lang="de-DE" dirty="0"/>
              <a:t> </a:t>
            </a:r>
            <a:r>
              <a:rPr lang="de-DE" dirty="0" err="1"/>
              <a:t>macroeconomic</a:t>
            </a:r>
            <a:r>
              <a:rPr lang="de-DE" dirty="0"/>
              <a:t> </a:t>
            </a:r>
            <a:r>
              <a:rPr lang="de-DE" dirty="0" err="1"/>
              <a:t>analysis</a:t>
            </a:r>
            <a:r>
              <a:rPr lang="de-DE" dirty="0"/>
              <a:t> </a:t>
            </a:r>
            <a:endParaRPr lang="de-DE" dirty="0" smtClean="0"/>
          </a:p>
          <a:p>
            <a:r>
              <a:rPr lang="de-DE" dirty="0" err="1"/>
              <a:t>more</a:t>
            </a:r>
            <a:r>
              <a:rPr lang="de-DE" dirty="0"/>
              <a:t> </a:t>
            </a:r>
            <a:r>
              <a:rPr lang="de-DE" dirty="0" err="1"/>
              <a:t>tools</a:t>
            </a:r>
            <a:r>
              <a:rPr lang="de-DE" dirty="0"/>
              <a:t> </a:t>
            </a:r>
            <a:r>
              <a:rPr lang="de-DE" dirty="0" err="1"/>
              <a:t>are</a:t>
            </a:r>
            <a:r>
              <a:rPr lang="de-DE" dirty="0"/>
              <a:t> </a:t>
            </a:r>
            <a:r>
              <a:rPr lang="de-DE" dirty="0" err="1"/>
              <a:t>clearly</a:t>
            </a:r>
            <a:r>
              <a:rPr lang="de-DE" dirty="0"/>
              <a:t> </a:t>
            </a:r>
            <a:r>
              <a:rPr lang="de-DE" dirty="0" err="1"/>
              <a:t>needed</a:t>
            </a:r>
            <a:r>
              <a:rPr lang="de-DE" dirty="0"/>
              <a:t> </a:t>
            </a:r>
            <a:r>
              <a:rPr lang="de-DE" dirty="0" err="1"/>
              <a:t>if</a:t>
            </a:r>
            <a:r>
              <a:rPr lang="de-DE" dirty="0"/>
              <a:t> </a:t>
            </a:r>
            <a:r>
              <a:rPr lang="de-DE" dirty="0" err="1"/>
              <a:t>economists</a:t>
            </a:r>
            <a:r>
              <a:rPr lang="de-DE" dirty="0"/>
              <a:t> </a:t>
            </a:r>
            <a:r>
              <a:rPr lang="de-DE" dirty="0" err="1"/>
              <a:t>are</a:t>
            </a:r>
            <a:r>
              <a:rPr lang="de-DE" dirty="0"/>
              <a:t> </a:t>
            </a:r>
            <a:r>
              <a:rPr lang="de-DE" dirty="0" err="1"/>
              <a:t>to</a:t>
            </a:r>
            <a:r>
              <a:rPr lang="de-DE" dirty="0"/>
              <a:t> </a:t>
            </a:r>
            <a:r>
              <a:rPr lang="de-DE" dirty="0" err="1"/>
              <a:t>try</a:t>
            </a:r>
            <a:r>
              <a:rPr lang="de-DE" dirty="0"/>
              <a:t> </a:t>
            </a:r>
            <a:r>
              <a:rPr lang="de-DE" dirty="0" err="1"/>
              <a:t>to</a:t>
            </a:r>
            <a:r>
              <a:rPr lang="de-DE" dirty="0"/>
              <a:t> </a:t>
            </a:r>
            <a:r>
              <a:rPr lang="de-DE" dirty="0" err="1"/>
              <a:t>explain</a:t>
            </a:r>
            <a:r>
              <a:rPr lang="de-DE" dirty="0"/>
              <a:t> </a:t>
            </a:r>
            <a:r>
              <a:rPr lang="de-DE" dirty="0" err="1"/>
              <a:t>rather</a:t>
            </a:r>
            <a:r>
              <a:rPr lang="de-DE" dirty="0"/>
              <a:t> </a:t>
            </a:r>
            <a:r>
              <a:rPr lang="de-DE" dirty="0" err="1"/>
              <a:t>than</a:t>
            </a:r>
            <a:r>
              <a:rPr lang="de-DE" dirty="0"/>
              <a:t> </a:t>
            </a:r>
            <a:r>
              <a:rPr lang="de-DE" dirty="0" err="1"/>
              <a:t>simply</a:t>
            </a:r>
            <a:r>
              <a:rPr lang="de-DE" dirty="0"/>
              <a:t> </a:t>
            </a:r>
            <a:r>
              <a:rPr lang="de-DE" dirty="0" err="1"/>
              <a:t>describe</a:t>
            </a:r>
            <a:r>
              <a:rPr lang="de-DE" dirty="0"/>
              <a:t> </a:t>
            </a:r>
            <a:r>
              <a:rPr lang="de-DE" dirty="0" err="1"/>
              <a:t>macroeconomic</a:t>
            </a:r>
            <a:r>
              <a:rPr lang="de-DE" dirty="0"/>
              <a:t> </a:t>
            </a:r>
            <a:r>
              <a:rPr lang="de-DE" dirty="0" err="1" smtClean="0"/>
              <a:t>phenomena</a:t>
            </a:r>
            <a:endParaRPr lang="de-DE" dirty="0"/>
          </a:p>
          <a:p>
            <a:endParaRPr lang="de-DE" dirty="0"/>
          </a:p>
          <a:p>
            <a:endParaRPr lang="de-DE" dirty="0"/>
          </a:p>
          <a:p>
            <a:endParaRPr lang="en-US" dirty="0"/>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4</a:t>
            </a:fld>
            <a:endParaRPr lang="en-US"/>
          </a:p>
        </p:txBody>
      </p:sp>
    </p:spTree>
    <p:extLst>
      <p:ext uri="{BB962C8B-B14F-4D97-AF65-F5344CB8AC3E}">
        <p14:creationId xmlns:p14="http://schemas.microsoft.com/office/powerpoint/2010/main" val="1149411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Theoretical investigation</a:t>
            </a:r>
            <a:endParaRPr lang="en-US" dirty="0"/>
          </a:p>
        </p:txBody>
      </p:sp>
      <p:sp>
        <p:nvSpPr>
          <p:cNvPr id="3" name="Inhaltsplatzhalter 2"/>
          <p:cNvSpPr>
            <a:spLocks noGrp="1"/>
          </p:cNvSpPr>
          <p:nvPr>
            <p:ph idx="1"/>
          </p:nvPr>
        </p:nvSpPr>
        <p:spPr/>
        <p:txBody>
          <a:bodyPr>
            <a:normAutofit fontScale="85000" lnSpcReduction="10000"/>
          </a:bodyPr>
          <a:lstStyle/>
          <a:p>
            <a:r>
              <a:rPr lang="de-DE" b="1" dirty="0" err="1"/>
              <a:t>theoretical</a:t>
            </a:r>
            <a:r>
              <a:rPr lang="de-DE" b="1" dirty="0"/>
              <a:t> </a:t>
            </a:r>
            <a:r>
              <a:rPr lang="de-DE" b="1" dirty="0" err="1"/>
              <a:t>investigation</a:t>
            </a:r>
            <a:r>
              <a:rPr lang="de-DE" b="1" dirty="0"/>
              <a:t>: </a:t>
            </a:r>
            <a:r>
              <a:rPr lang="de-DE" dirty="0" err="1"/>
              <a:t>analysis</a:t>
            </a:r>
            <a:r>
              <a:rPr lang="de-DE" dirty="0"/>
              <a:t> </a:t>
            </a:r>
            <a:r>
              <a:rPr lang="de-DE" dirty="0" err="1"/>
              <a:t>based</a:t>
            </a:r>
            <a:r>
              <a:rPr lang="de-DE" dirty="0"/>
              <a:t> in </a:t>
            </a:r>
            <a:r>
              <a:rPr lang="de-DE" dirty="0" err="1"/>
              <a:t>abstract</a:t>
            </a:r>
            <a:r>
              <a:rPr lang="de-DE" dirty="0"/>
              <a:t> </a:t>
            </a:r>
            <a:r>
              <a:rPr lang="de-DE" dirty="0" err="1"/>
              <a:t>thought</a:t>
            </a:r>
            <a:r>
              <a:rPr lang="de-DE" dirty="0"/>
              <a:t> </a:t>
            </a:r>
          </a:p>
          <a:p>
            <a:r>
              <a:rPr lang="de-DE" dirty="0" err="1"/>
              <a:t>economists</a:t>
            </a:r>
            <a:r>
              <a:rPr lang="de-DE" dirty="0"/>
              <a:t> </a:t>
            </a:r>
            <a:r>
              <a:rPr lang="de-DE" dirty="0" err="1"/>
              <a:t>tend</a:t>
            </a:r>
            <a:r>
              <a:rPr lang="de-DE" dirty="0"/>
              <a:t> </a:t>
            </a:r>
            <a:r>
              <a:rPr lang="de-DE" dirty="0" err="1"/>
              <a:t>to</a:t>
            </a:r>
            <a:r>
              <a:rPr lang="de-DE" dirty="0"/>
              <a:t> </a:t>
            </a:r>
            <a:r>
              <a:rPr lang="de-DE" dirty="0" err="1"/>
              <a:t>create</a:t>
            </a:r>
            <a:r>
              <a:rPr lang="de-DE" dirty="0"/>
              <a:t> </a:t>
            </a:r>
            <a:r>
              <a:rPr lang="de-DE" dirty="0" err="1"/>
              <a:t>theories</a:t>
            </a:r>
            <a:r>
              <a:rPr lang="de-DE" dirty="0"/>
              <a:t> </a:t>
            </a:r>
            <a:r>
              <a:rPr lang="de-DE" dirty="0" err="1"/>
              <a:t>based</a:t>
            </a:r>
            <a:r>
              <a:rPr lang="de-DE" dirty="0"/>
              <a:t> on </a:t>
            </a:r>
            <a:r>
              <a:rPr lang="de-DE" dirty="0" err="1"/>
              <a:t>assumptions</a:t>
            </a:r>
            <a:r>
              <a:rPr lang="de-DE" dirty="0"/>
              <a:t> </a:t>
            </a:r>
            <a:r>
              <a:rPr lang="de-DE" dirty="0" err="1"/>
              <a:t>about</a:t>
            </a:r>
            <a:r>
              <a:rPr lang="de-DE" dirty="0"/>
              <a:t> </a:t>
            </a:r>
            <a:r>
              <a:rPr lang="de-DE" dirty="0" err="1"/>
              <a:t>economic</a:t>
            </a:r>
            <a:r>
              <a:rPr lang="de-DE" dirty="0"/>
              <a:t> </a:t>
            </a:r>
            <a:r>
              <a:rPr lang="de-DE" dirty="0" err="1"/>
              <a:t>agents</a:t>
            </a:r>
            <a:r>
              <a:rPr lang="de-DE" dirty="0"/>
              <a:t> </a:t>
            </a:r>
            <a:r>
              <a:rPr lang="de-DE" dirty="0" err="1"/>
              <a:t>and</a:t>
            </a:r>
            <a:r>
              <a:rPr lang="de-DE" dirty="0"/>
              <a:t> </a:t>
            </a:r>
            <a:r>
              <a:rPr lang="de-DE" dirty="0" err="1"/>
              <a:t>institutions</a:t>
            </a:r>
            <a:r>
              <a:rPr lang="de-DE" dirty="0"/>
              <a:t>, </a:t>
            </a:r>
            <a:r>
              <a:rPr lang="de-DE" dirty="0" err="1"/>
              <a:t>from</a:t>
            </a:r>
            <a:r>
              <a:rPr lang="de-DE" dirty="0"/>
              <a:t> </a:t>
            </a:r>
            <a:r>
              <a:rPr lang="de-DE" dirty="0" err="1"/>
              <a:t>which</a:t>
            </a:r>
            <a:r>
              <a:rPr lang="de-DE" dirty="0"/>
              <a:t>, </a:t>
            </a:r>
            <a:r>
              <a:rPr lang="de-DE" dirty="0" err="1"/>
              <a:t>with</a:t>
            </a:r>
            <a:r>
              <a:rPr lang="de-DE" dirty="0"/>
              <a:t> </a:t>
            </a:r>
            <a:r>
              <a:rPr lang="de-DE" dirty="0" err="1"/>
              <a:t>careful</a:t>
            </a:r>
            <a:r>
              <a:rPr lang="de-DE" dirty="0"/>
              <a:t> </a:t>
            </a:r>
            <a:r>
              <a:rPr lang="de-DE" dirty="0" err="1"/>
              <a:t>reasoning</a:t>
            </a:r>
            <a:r>
              <a:rPr lang="de-DE" dirty="0"/>
              <a:t>, </a:t>
            </a:r>
            <a:r>
              <a:rPr lang="de-DE" dirty="0" err="1"/>
              <a:t>they</a:t>
            </a:r>
            <a:r>
              <a:rPr lang="de-DE" dirty="0"/>
              <a:t> </a:t>
            </a:r>
            <a:r>
              <a:rPr lang="de-DE" dirty="0" err="1"/>
              <a:t>draw</a:t>
            </a:r>
            <a:r>
              <a:rPr lang="de-DE" dirty="0"/>
              <a:t> out potential </a:t>
            </a:r>
            <a:r>
              <a:rPr lang="de-DE" dirty="0" err="1"/>
              <a:t>implications</a:t>
            </a:r>
            <a:r>
              <a:rPr lang="de-DE" dirty="0"/>
              <a:t> </a:t>
            </a:r>
            <a:r>
              <a:rPr lang="de-DE" dirty="0" err="1"/>
              <a:t>for</a:t>
            </a:r>
            <a:r>
              <a:rPr lang="de-DE" dirty="0"/>
              <a:t> </a:t>
            </a:r>
            <a:r>
              <a:rPr lang="de-DE" dirty="0" err="1"/>
              <a:t>economic</a:t>
            </a:r>
            <a:r>
              <a:rPr lang="de-DE" dirty="0"/>
              <a:t> </a:t>
            </a:r>
            <a:r>
              <a:rPr lang="de-DE" dirty="0" err="1" smtClean="0"/>
              <a:t>behavior</a:t>
            </a:r>
            <a:endParaRPr lang="de-DE" dirty="0" smtClean="0"/>
          </a:p>
          <a:p>
            <a:r>
              <a:rPr lang="de-DE" b="1" dirty="0" err="1"/>
              <a:t>model</a:t>
            </a:r>
            <a:r>
              <a:rPr lang="de-DE" b="1" dirty="0"/>
              <a:t>: </a:t>
            </a:r>
            <a:r>
              <a:rPr lang="de-DE" dirty="0"/>
              <a:t>an </a:t>
            </a:r>
            <a:r>
              <a:rPr lang="de-DE" dirty="0" err="1"/>
              <a:t>analytical</a:t>
            </a:r>
            <a:r>
              <a:rPr lang="de-DE" dirty="0"/>
              <a:t> </a:t>
            </a:r>
            <a:r>
              <a:rPr lang="de-DE" dirty="0" err="1"/>
              <a:t>tool</a:t>
            </a:r>
            <a:r>
              <a:rPr lang="de-DE" dirty="0"/>
              <a:t> </a:t>
            </a:r>
            <a:r>
              <a:rPr lang="de-DE" dirty="0" err="1"/>
              <a:t>that</a:t>
            </a:r>
            <a:r>
              <a:rPr lang="de-DE" dirty="0"/>
              <a:t> </a:t>
            </a:r>
            <a:r>
              <a:rPr lang="de-DE" dirty="0" err="1"/>
              <a:t>highlights</a:t>
            </a:r>
            <a:r>
              <a:rPr lang="de-DE" dirty="0"/>
              <a:t> </a:t>
            </a:r>
            <a:r>
              <a:rPr lang="de-DE" dirty="0" err="1"/>
              <a:t>some</a:t>
            </a:r>
            <a:r>
              <a:rPr lang="de-DE" dirty="0"/>
              <a:t> </a:t>
            </a:r>
            <a:r>
              <a:rPr lang="de-DE" dirty="0" err="1"/>
              <a:t>aspects</a:t>
            </a:r>
            <a:r>
              <a:rPr lang="de-DE" dirty="0"/>
              <a:t> </a:t>
            </a:r>
            <a:r>
              <a:rPr lang="de-DE" dirty="0" err="1"/>
              <a:t>of</a:t>
            </a:r>
            <a:r>
              <a:rPr lang="de-DE" dirty="0"/>
              <a:t> </a:t>
            </a:r>
            <a:r>
              <a:rPr lang="de-DE" dirty="0" err="1"/>
              <a:t>reality</a:t>
            </a:r>
            <a:r>
              <a:rPr lang="de-DE" dirty="0"/>
              <a:t> </a:t>
            </a:r>
            <a:r>
              <a:rPr lang="de-DE" dirty="0" err="1"/>
              <a:t>while</a:t>
            </a:r>
            <a:r>
              <a:rPr lang="de-DE" dirty="0"/>
              <a:t> </a:t>
            </a:r>
            <a:r>
              <a:rPr lang="de-DE" dirty="0" err="1"/>
              <a:t>ignoring</a:t>
            </a:r>
            <a:r>
              <a:rPr lang="de-DE" dirty="0"/>
              <a:t> </a:t>
            </a:r>
            <a:r>
              <a:rPr lang="de-DE" dirty="0" err="1"/>
              <a:t>others</a:t>
            </a:r>
            <a:r>
              <a:rPr lang="de-DE" dirty="0"/>
              <a:t> </a:t>
            </a:r>
            <a:endParaRPr lang="de-DE" dirty="0" smtClean="0"/>
          </a:p>
          <a:p>
            <a:r>
              <a:rPr lang="de-DE" b="1" i="1" dirty="0"/>
              <a:t>ceteris paribus</a:t>
            </a:r>
            <a:r>
              <a:rPr lang="de-DE" b="1" dirty="0"/>
              <a:t>: </a:t>
            </a:r>
            <a:r>
              <a:rPr lang="de-DE" dirty="0" smtClean="0"/>
              <a:t>“</a:t>
            </a:r>
            <a:r>
              <a:rPr lang="de-DE" dirty="0" err="1"/>
              <a:t>other</a:t>
            </a:r>
            <a:r>
              <a:rPr lang="de-DE" dirty="0"/>
              <a:t> </a:t>
            </a:r>
            <a:r>
              <a:rPr lang="de-DE" dirty="0" err="1"/>
              <a:t>things</a:t>
            </a:r>
            <a:r>
              <a:rPr lang="de-DE" dirty="0"/>
              <a:t> </a:t>
            </a:r>
            <a:r>
              <a:rPr lang="de-DE" dirty="0" err="1"/>
              <a:t>equal</a:t>
            </a:r>
            <a:r>
              <a:rPr lang="de-DE" dirty="0"/>
              <a:t>” </a:t>
            </a:r>
            <a:r>
              <a:rPr lang="de-DE" dirty="0" err="1"/>
              <a:t>or</a:t>
            </a:r>
            <a:r>
              <a:rPr lang="de-DE" dirty="0"/>
              <a:t> “all </a:t>
            </a:r>
            <a:r>
              <a:rPr lang="de-DE" dirty="0" err="1"/>
              <a:t>else</a:t>
            </a:r>
            <a:r>
              <a:rPr lang="de-DE" dirty="0"/>
              <a:t> </a:t>
            </a:r>
            <a:r>
              <a:rPr lang="de-DE" dirty="0" err="1"/>
              <a:t>constant</a:t>
            </a:r>
            <a:r>
              <a:rPr lang="de-DE" dirty="0"/>
              <a:t>” </a:t>
            </a:r>
          </a:p>
          <a:p>
            <a:endParaRPr lang="de-DE" dirty="0"/>
          </a:p>
          <a:p>
            <a:endParaRPr lang="en-US" dirty="0"/>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5</a:t>
            </a:fld>
            <a:endParaRPr lang="en-US"/>
          </a:p>
        </p:txBody>
      </p:sp>
    </p:spTree>
    <p:extLst>
      <p:ext uri="{BB962C8B-B14F-4D97-AF65-F5344CB8AC3E}">
        <p14:creationId xmlns:p14="http://schemas.microsoft.com/office/powerpoint/2010/main" val="4278601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Historical investigation</a:t>
            </a:r>
            <a:endParaRPr lang="en-US" dirty="0"/>
          </a:p>
        </p:txBody>
      </p:sp>
      <p:sp>
        <p:nvSpPr>
          <p:cNvPr id="3" name="Inhaltsplatzhalter 2"/>
          <p:cNvSpPr>
            <a:spLocks noGrp="1"/>
          </p:cNvSpPr>
          <p:nvPr>
            <p:ph idx="1"/>
          </p:nvPr>
        </p:nvSpPr>
        <p:spPr/>
        <p:txBody>
          <a:bodyPr/>
          <a:lstStyle/>
          <a:p>
            <a:r>
              <a:rPr lang="de-DE" b="1" dirty="0" err="1"/>
              <a:t>historical</a:t>
            </a:r>
            <a:r>
              <a:rPr lang="de-DE" b="1" dirty="0"/>
              <a:t> </a:t>
            </a:r>
            <a:r>
              <a:rPr lang="de-DE" b="1" dirty="0" err="1"/>
              <a:t>investigation</a:t>
            </a:r>
            <a:r>
              <a:rPr lang="de-DE" b="1" dirty="0"/>
              <a:t>: </a:t>
            </a:r>
            <a:r>
              <a:rPr lang="de-DE" dirty="0" err="1"/>
              <a:t>study</a:t>
            </a:r>
            <a:r>
              <a:rPr lang="de-DE" dirty="0"/>
              <a:t> </a:t>
            </a:r>
            <a:r>
              <a:rPr lang="de-DE" dirty="0" err="1"/>
              <a:t>of</a:t>
            </a:r>
            <a:r>
              <a:rPr lang="de-DE" dirty="0"/>
              <a:t> </a:t>
            </a:r>
            <a:r>
              <a:rPr lang="de-DE" dirty="0" err="1"/>
              <a:t>past</a:t>
            </a:r>
            <a:r>
              <a:rPr lang="de-DE" dirty="0"/>
              <a:t> </a:t>
            </a:r>
            <a:r>
              <a:rPr lang="de-DE" dirty="0" err="1"/>
              <a:t>events</a:t>
            </a:r>
            <a:r>
              <a:rPr lang="de-DE" dirty="0"/>
              <a:t> </a:t>
            </a:r>
            <a:endParaRPr lang="de-DE" dirty="0" smtClean="0"/>
          </a:p>
          <a:p>
            <a:r>
              <a:rPr lang="de-DE" dirty="0" err="1" smtClean="0"/>
              <a:t>knowledge</a:t>
            </a:r>
            <a:r>
              <a:rPr lang="de-DE" dirty="0" smtClean="0"/>
              <a:t> </a:t>
            </a:r>
            <a:r>
              <a:rPr lang="de-DE" dirty="0" err="1"/>
              <a:t>of</a:t>
            </a:r>
            <a:r>
              <a:rPr lang="de-DE" dirty="0"/>
              <a:t> </a:t>
            </a:r>
            <a:r>
              <a:rPr lang="de-DE" dirty="0" err="1"/>
              <a:t>the</a:t>
            </a:r>
            <a:r>
              <a:rPr lang="de-DE" dirty="0"/>
              <a:t> real-</a:t>
            </a:r>
            <a:r>
              <a:rPr lang="de-DE" dirty="0" err="1"/>
              <a:t>world</a:t>
            </a:r>
            <a:r>
              <a:rPr lang="de-DE" dirty="0"/>
              <a:t> </a:t>
            </a:r>
            <a:r>
              <a:rPr lang="de-DE" dirty="0" err="1"/>
              <a:t>evolution</a:t>
            </a:r>
            <a:r>
              <a:rPr lang="de-DE" dirty="0"/>
              <a:t> </a:t>
            </a:r>
            <a:r>
              <a:rPr lang="de-DE" dirty="0" err="1"/>
              <a:t>of</a:t>
            </a:r>
            <a:r>
              <a:rPr lang="de-DE" dirty="0"/>
              <a:t> </a:t>
            </a:r>
            <a:r>
              <a:rPr lang="de-DE" dirty="0" err="1"/>
              <a:t>political</a:t>
            </a:r>
            <a:r>
              <a:rPr lang="de-DE" dirty="0"/>
              <a:t>, </a:t>
            </a:r>
            <a:r>
              <a:rPr lang="de-DE" dirty="0" err="1"/>
              <a:t>economic</a:t>
            </a:r>
            <a:r>
              <a:rPr lang="de-DE" dirty="0"/>
              <a:t>, </a:t>
            </a:r>
            <a:r>
              <a:rPr lang="de-DE" dirty="0" err="1"/>
              <a:t>and</a:t>
            </a:r>
            <a:r>
              <a:rPr lang="de-DE" dirty="0"/>
              <a:t> </a:t>
            </a:r>
            <a:r>
              <a:rPr lang="de-DE" dirty="0" err="1"/>
              <a:t>social</a:t>
            </a:r>
            <a:r>
              <a:rPr lang="de-DE" dirty="0"/>
              <a:t> </a:t>
            </a:r>
            <a:r>
              <a:rPr lang="de-DE" dirty="0" err="1"/>
              <a:t>life</a:t>
            </a:r>
            <a:r>
              <a:rPr lang="de-DE" dirty="0"/>
              <a:t> </a:t>
            </a:r>
            <a:r>
              <a:rPr lang="de-DE" dirty="0" err="1"/>
              <a:t>is</a:t>
            </a:r>
            <a:r>
              <a:rPr lang="de-DE" dirty="0"/>
              <a:t> </a:t>
            </a:r>
            <a:r>
              <a:rPr lang="de-DE" dirty="0" smtClean="0"/>
              <a:t>indispensable </a:t>
            </a:r>
            <a:r>
              <a:rPr lang="de-DE" dirty="0" err="1"/>
              <a:t>to</a:t>
            </a:r>
            <a:r>
              <a:rPr lang="de-DE" dirty="0"/>
              <a:t> </a:t>
            </a:r>
            <a:r>
              <a:rPr lang="de-DE" dirty="0" err="1"/>
              <a:t>understanding</a:t>
            </a:r>
            <a:r>
              <a:rPr lang="de-DE" dirty="0"/>
              <a:t> </a:t>
            </a:r>
            <a:r>
              <a:rPr lang="de-DE" dirty="0" err="1" smtClean="0"/>
              <a:t>macroeconomics</a:t>
            </a:r>
            <a:endParaRPr lang="en-US" dirty="0"/>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6</a:t>
            </a:fld>
            <a:endParaRPr lang="en-US"/>
          </a:p>
        </p:txBody>
      </p:sp>
    </p:spTree>
    <p:extLst>
      <p:ext uri="{BB962C8B-B14F-4D97-AF65-F5344CB8AC3E}">
        <p14:creationId xmlns:p14="http://schemas.microsoft.com/office/powerpoint/2010/main" val="1632132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Economic Trade-Offs</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360301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Economic trade-offs</a:t>
            </a:r>
            <a:endParaRPr lang="en-US" dirty="0"/>
          </a:p>
        </p:txBody>
      </p:sp>
      <p:sp>
        <p:nvSpPr>
          <p:cNvPr id="3" name="Inhaltsplatzhalter 2"/>
          <p:cNvSpPr>
            <a:spLocks noGrp="1"/>
          </p:cNvSpPr>
          <p:nvPr>
            <p:ph idx="1"/>
          </p:nvPr>
        </p:nvSpPr>
        <p:spPr/>
        <p:txBody>
          <a:bodyPr/>
          <a:lstStyle/>
          <a:p>
            <a:r>
              <a:rPr lang="en-US" dirty="0" smtClean="0"/>
              <a:t>what</a:t>
            </a:r>
          </a:p>
          <a:p>
            <a:r>
              <a:rPr lang="en-US" dirty="0" smtClean="0"/>
              <a:t>how</a:t>
            </a:r>
          </a:p>
          <a:p>
            <a:r>
              <a:rPr lang="en-US" dirty="0" smtClean="0"/>
              <a:t>for whom</a:t>
            </a:r>
            <a:endParaRPr lang="en-US" dirty="0"/>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8</a:t>
            </a:fld>
            <a:endParaRPr lang="en-US"/>
          </a:p>
        </p:txBody>
      </p:sp>
    </p:spTree>
    <p:extLst>
      <p:ext uri="{BB962C8B-B14F-4D97-AF65-F5344CB8AC3E}">
        <p14:creationId xmlns:p14="http://schemas.microsoft.com/office/powerpoint/2010/main" val="2533392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dirty="0" err="1"/>
              <a:t>Abundance</a:t>
            </a:r>
            <a:r>
              <a:rPr lang="de-DE" dirty="0"/>
              <a:t> </a:t>
            </a:r>
            <a:r>
              <a:rPr lang="de-DE" dirty="0" err="1"/>
              <a:t>and</a:t>
            </a:r>
            <a:r>
              <a:rPr lang="de-DE" dirty="0"/>
              <a:t> </a:t>
            </a:r>
            <a:r>
              <a:rPr lang="de-DE" dirty="0" err="1" smtClean="0"/>
              <a:t>scarcity</a:t>
            </a:r>
            <a:r>
              <a:rPr lang="de-DE" dirty="0" smtClean="0"/>
              <a:t> </a:t>
            </a:r>
            <a:r>
              <a:rPr lang="de-DE" dirty="0"/>
              <a:t/>
            </a:r>
            <a:br>
              <a:rPr lang="de-DE" dirty="0"/>
            </a:br>
            <a:endParaRPr lang="en-US" dirty="0"/>
          </a:p>
        </p:txBody>
      </p:sp>
      <p:sp>
        <p:nvSpPr>
          <p:cNvPr id="3" name="Inhaltsplatzhalter 2"/>
          <p:cNvSpPr>
            <a:spLocks noGrp="1"/>
          </p:cNvSpPr>
          <p:nvPr>
            <p:ph idx="1"/>
          </p:nvPr>
        </p:nvSpPr>
        <p:spPr/>
        <p:txBody>
          <a:bodyPr>
            <a:normAutofit fontScale="92500" lnSpcReduction="20000"/>
          </a:bodyPr>
          <a:lstStyle/>
          <a:p>
            <a:r>
              <a:rPr lang="en-US" b="1" dirty="0" smtClean="0"/>
              <a:t>abundance: </a:t>
            </a:r>
            <a:r>
              <a:rPr lang="en-US" dirty="0" smtClean="0"/>
              <a:t>resources are abundant to the extent that they exist in plentiful supply for meeting various goals </a:t>
            </a:r>
          </a:p>
          <a:p>
            <a:r>
              <a:rPr lang="en-US" b="1" dirty="0" smtClean="0"/>
              <a:t>scarcity: </a:t>
            </a:r>
            <a:r>
              <a:rPr lang="en-US" dirty="0" smtClean="0"/>
              <a:t>resources are scarce to the extent that they are not </a:t>
            </a:r>
            <a:r>
              <a:rPr lang="en-US" dirty="0" err="1" smtClean="0"/>
              <a:t>suf</a:t>
            </a:r>
            <a:r>
              <a:rPr lang="en-US" dirty="0" smtClean="0"/>
              <a:t> </a:t>
            </a:r>
            <a:r>
              <a:rPr lang="en-US" dirty="0" err="1" smtClean="0"/>
              <a:t>cient</a:t>
            </a:r>
            <a:r>
              <a:rPr lang="en-US" dirty="0" smtClean="0"/>
              <a:t> to allow all goals to be accomplished at once </a:t>
            </a:r>
          </a:p>
          <a:p>
            <a:r>
              <a:rPr lang="en-US" dirty="0" smtClean="0"/>
              <a:t>macroeconomics </a:t>
            </a:r>
            <a:r>
              <a:rPr lang="en-US" dirty="0"/>
              <a:t>is centrally concerned with how an overall economic environment emerges from the choices made by individuals and organizations and to what extent choices made by governments can make this economic environment better or </a:t>
            </a:r>
            <a:r>
              <a:rPr lang="en-US" dirty="0" smtClean="0"/>
              <a:t>worse</a:t>
            </a:r>
            <a:endParaRPr lang="en-US" dirty="0"/>
          </a:p>
          <a:p>
            <a:endParaRPr lang="en-US" dirty="0" smtClean="0"/>
          </a:p>
          <a:p>
            <a:endParaRPr lang="en-US" dirty="0" smtClean="0"/>
          </a:p>
          <a:p>
            <a:endParaRPr lang="en-US" dirty="0"/>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9</a:t>
            </a:fld>
            <a:endParaRPr lang="en-US"/>
          </a:p>
        </p:txBody>
      </p:sp>
    </p:spTree>
    <p:extLst>
      <p:ext uri="{BB962C8B-B14F-4D97-AF65-F5344CB8AC3E}">
        <p14:creationId xmlns:p14="http://schemas.microsoft.com/office/powerpoint/2010/main" val="1558947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Opportunity cost</a:t>
            </a:r>
          </a:p>
        </p:txBody>
      </p:sp>
      <p:sp>
        <p:nvSpPr>
          <p:cNvPr id="3" name="Fußzeilenplatzhalter 2"/>
          <p:cNvSpPr>
            <a:spLocks noGrp="1"/>
          </p:cNvSpPr>
          <p:nvPr>
            <p:ph type="ftr" sz="quarter" idx="11"/>
          </p:nvPr>
        </p:nvSpPr>
        <p:spPr/>
        <p:txBody>
          <a:bodyPr/>
          <a:lstStyle/>
          <a:p>
            <a:r>
              <a:rPr lang="en-US" smtClean="0"/>
              <a:t>Chapter 2</a:t>
            </a:r>
            <a:endParaRPr lang="en-US"/>
          </a:p>
        </p:txBody>
      </p:sp>
      <p:sp>
        <p:nvSpPr>
          <p:cNvPr id="4" name="Foliennummernplatzhalter 3"/>
          <p:cNvSpPr>
            <a:spLocks noGrp="1"/>
          </p:cNvSpPr>
          <p:nvPr>
            <p:ph type="sldNum" sz="quarter" idx="12"/>
          </p:nvPr>
        </p:nvSpPr>
        <p:spPr/>
        <p:txBody>
          <a:bodyPr/>
          <a:lstStyle/>
          <a:p>
            <a:fld id="{1EB4EF51-22EF-0A4E-A4B3-B19C4E5A39D4}" type="slidenum">
              <a:rPr lang="en-US" smtClean="0"/>
              <a:t>10</a:t>
            </a:fld>
            <a:endParaRPr lang="en-US"/>
          </a:p>
        </p:txBody>
      </p:sp>
      <p:sp>
        <p:nvSpPr>
          <p:cNvPr id="5" name="Textplatzhalter 4"/>
          <p:cNvSpPr>
            <a:spLocks noGrp="1"/>
          </p:cNvSpPr>
          <p:nvPr>
            <p:ph type="body" sz="quarter" idx="13"/>
          </p:nvPr>
        </p:nvSpPr>
        <p:spPr/>
        <p:txBody>
          <a:bodyPr/>
          <a:lstStyle/>
          <a:p>
            <a:r>
              <a:rPr lang="de-DE" dirty="0" err="1"/>
              <a:t>the</a:t>
            </a:r>
            <a:r>
              <a:rPr lang="de-DE" dirty="0"/>
              <a:t> </a:t>
            </a:r>
            <a:r>
              <a:rPr lang="de-DE" dirty="0" err="1"/>
              <a:t>value</a:t>
            </a:r>
            <a:r>
              <a:rPr lang="de-DE" dirty="0"/>
              <a:t> </a:t>
            </a:r>
            <a:r>
              <a:rPr lang="de-DE" dirty="0" err="1"/>
              <a:t>of</a:t>
            </a:r>
            <a:r>
              <a:rPr lang="de-DE" dirty="0"/>
              <a:t> </a:t>
            </a:r>
            <a:r>
              <a:rPr lang="de-DE" dirty="0" err="1"/>
              <a:t>the</a:t>
            </a:r>
            <a:r>
              <a:rPr lang="de-DE" dirty="0"/>
              <a:t> </a:t>
            </a:r>
            <a:r>
              <a:rPr lang="de-DE" dirty="0" err="1"/>
              <a:t>best</a:t>
            </a:r>
            <a:r>
              <a:rPr lang="de-DE" dirty="0"/>
              <a:t> alternative </a:t>
            </a:r>
            <a:r>
              <a:rPr lang="de-DE" dirty="0" err="1"/>
              <a:t>that</a:t>
            </a:r>
            <a:r>
              <a:rPr lang="de-DE" dirty="0"/>
              <a:t> </a:t>
            </a:r>
            <a:r>
              <a:rPr lang="de-DE" dirty="0" err="1"/>
              <a:t>is</a:t>
            </a:r>
            <a:r>
              <a:rPr lang="de-DE" dirty="0"/>
              <a:t> </a:t>
            </a:r>
            <a:r>
              <a:rPr lang="de-DE" dirty="0" err="1"/>
              <a:t>forgone</a:t>
            </a:r>
            <a:r>
              <a:rPr lang="de-DE" dirty="0"/>
              <a:t> </a:t>
            </a:r>
            <a:r>
              <a:rPr lang="de-DE" dirty="0" err="1"/>
              <a:t>when</a:t>
            </a:r>
            <a:r>
              <a:rPr lang="de-DE" dirty="0"/>
              <a:t> a </a:t>
            </a:r>
            <a:r>
              <a:rPr lang="de-DE" dirty="0" err="1"/>
              <a:t>choice</a:t>
            </a:r>
            <a:r>
              <a:rPr lang="de-DE" dirty="0"/>
              <a:t> </a:t>
            </a:r>
            <a:r>
              <a:rPr lang="de-DE" dirty="0" err="1"/>
              <a:t>is</a:t>
            </a:r>
            <a:r>
              <a:rPr lang="de-DE" dirty="0"/>
              <a:t> </a:t>
            </a:r>
            <a:r>
              <a:rPr lang="de-DE" dirty="0" err="1"/>
              <a:t>made</a:t>
            </a:r>
            <a:r>
              <a:rPr lang="de-DE" dirty="0"/>
              <a:t> </a:t>
            </a:r>
          </a:p>
          <a:p>
            <a:endParaRPr lang="en-US" dirty="0"/>
          </a:p>
        </p:txBody>
      </p:sp>
    </p:spTree>
    <p:extLst>
      <p:ext uri="{BB962C8B-B14F-4D97-AF65-F5344CB8AC3E}">
        <p14:creationId xmlns:p14="http://schemas.microsoft.com/office/powerpoint/2010/main" val="3415419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Society’s</a:t>
            </a:r>
            <a:r>
              <a:rPr lang="de-DE" dirty="0"/>
              <a:t> </a:t>
            </a:r>
            <a:r>
              <a:rPr lang="de-DE" dirty="0" err="1" smtClean="0"/>
              <a:t>production-possibilities</a:t>
            </a:r>
            <a:r>
              <a:rPr lang="de-DE" dirty="0" smtClean="0"/>
              <a:t> </a:t>
            </a:r>
            <a:r>
              <a:rPr lang="de-DE" dirty="0" err="1" smtClean="0"/>
              <a:t>frontier</a:t>
            </a:r>
            <a:r>
              <a:rPr lang="de-DE" dirty="0" smtClean="0"/>
              <a:t> </a:t>
            </a:r>
            <a:endParaRPr lang="de-DE" dirty="0"/>
          </a:p>
        </p:txBody>
      </p:sp>
      <p:sp>
        <p:nvSpPr>
          <p:cNvPr id="3" name="Inhaltsplatzhalter 2"/>
          <p:cNvSpPr>
            <a:spLocks noGrp="1"/>
          </p:cNvSpPr>
          <p:nvPr>
            <p:ph idx="1"/>
          </p:nvPr>
        </p:nvSpPr>
        <p:spPr/>
        <p:txBody>
          <a:bodyPr/>
          <a:lstStyle/>
          <a:p>
            <a:pPr lvl="0"/>
            <a:r>
              <a:rPr lang="en-US" dirty="0" smtClean="0"/>
              <a:t>a </a:t>
            </a:r>
            <a:r>
              <a:rPr lang="en-US" dirty="0"/>
              <a:t>societal production-possibilities frontier (PPF) illustrates concepts of </a:t>
            </a:r>
            <a:r>
              <a:rPr lang="en-US" i="1" dirty="0"/>
              <a:t>scarcity</a:t>
            </a:r>
            <a:r>
              <a:rPr lang="en-US" dirty="0"/>
              <a:t>, </a:t>
            </a:r>
            <a:r>
              <a:rPr lang="en-US" i="1" dirty="0"/>
              <a:t>tradeoffs</a:t>
            </a:r>
            <a:r>
              <a:rPr lang="en-US" dirty="0"/>
              <a:t>, and </a:t>
            </a:r>
            <a:r>
              <a:rPr lang="en-US" i="1" dirty="0" smtClean="0"/>
              <a:t>efficiency</a:t>
            </a:r>
            <a:r>
              <a:rPr lang="en-US" dirty="0"/>
              <a:t> </a:t>
            </a:r>
            <a:endParaRPr lang="en-US" dirty="0" smtClean="0"/>
          </a:p>
          <a:p>
            <a:pPr lvl="0"/>
            <a:r>
              <a:rPr lang="en-US" dirty="0" smtClean="0"/>
              <a:t>a </a:t>
            </a:r>
            <a:r>
              <a:rPr lang="en-US" dirty="0"/>
              <a:t>PPF is a curve showing the maximum amounts of two outputs that society could produce from given resources, over a given period of </a:t>
            </a:r>
            <a:r>
              <a:rPr lang="en-US" dirty="0" smtClean="0"/>
              <a:t>time</a:t>
            </a:r>
            <a:endParaRPr lang="de-DE" dirty="0"/>
          </a:p>
          <a:p>
            <a:endParaRPr lang="en-US" dirty="0"/>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11</a:t>
            </a:fld>
            <a:endParaRPr lang="en-US"/>
          </a:p>
        </p:txBody>
      </p:sp>
    </p:spTree>
    <p:extLst>
      <p:ext uri="{BB962C8B-B14F-4D97-AF65-F5344CB8AC3E}">
        <p14:creationId xmlns:p14="http://schemas.microsoft.com/office/powerpoint/2010/main" val="412653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a:t>Figure 2.1	Society’s Production-Possibilities Frontier</a:t>
            </a:r>
            <a:r>
              <a:rPr lang="de-DE" dirty="0"/>
              <a:t/>
            </a:r>
            <a:br>
              <a:rPr lang="de-DE" dirty="0"/>
            </a:br>
            <a:endParaRPr lang="en-US" dirty="0"/>
          </a:p>
        </p:txBody>
      </p:sp>
      <p:sp>
        <p:nvSpPr>
          <p:cNvPr id="4" name="Fußzeilenplatzhalter 3"/>
          <p:cNvSpPr>
            <a:spLocks noGrp="1"/>
          </p:cNvSpPr>
          <p:nvPr>
            <p:ph type="ftr" sz="quarter" idx="11"/>
          </p:nvPr>
        </p:nvSpPr>
        <p:spPr>
          <a:xfrm>
            <a:off x="1341847" y="6304421"/>
            <a:ext cx="4419600" cy="365125"/>
          </a:xfrm>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12</a:t>
            </a:fld>
            <a:endParaRPr lang="en-US"/>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620026696"/>
              </p:ext>
            </p:extLst>
          </p:nvPr>
        </p:nvGraphicFramePr>
        <p:xfrm>
          <a:off x="970371" y="1243471"/>
          <a:ext cx="4346575" cy="4854575"/>
        </p:xfrm>
        <a:graphic>
          <a:graphicData uri="http://schemas.openxmlformats.org/drawingml/2006/chart">
            <c:chart xmlns:c="http://schemas.openxmlformats.org/drawingml/2006/chart" xmlns:r="http://schemas.openxmlformats.org/officeDocument/2006/relationships" r:id="rId2"/>
          </a:graphicData>
        </a:graphic>
      </p:graphicFrame>
      <p:sp>
        <p:nvSpPr>
          <p:cNvPr id="7" name="Line 4"/>
          <p:cNvSpPr>
            <a:spLocks noChangeShapeType="1"/>
          </p:cNvSpPr>
          <p:nvPr/>
        </p:nvSpPr>
        <p:spPr bwMode="auto">
          <a:xfrm>
            <a:off x="1856197" y="4531184"/>
            <a:ext cx="0" cy="0"/>
          </a:xfrm>
          <a:prstGeom prst="line">
            <a:avLst/>
          </a:prstGeom>
          <a:noFill/>
          <a:ln w="9525">
            <a:solidFill>
              <a:schemeClr val="tx1"/>
            </a:solidFill>
            <a:round/>
            <a:headEnd/>
            <a:tailEnd/>
          </a:ln>
        </p:spPr>
        <p:txBody>
          <a:bodyPr/>
          <a:lstStyle/>
          <a:p>
            <a:endParaRPr lang="en-US">
              <a:cs typeface="Arial" pitchFamily="34" charset="0"/>
            </a:endParaRPr>
          </a:p>
        </p:txBody>
      </p:sp>
      <p:sp>
        <p:nvSpPr>
          <p:cNvPr id="8" name="Line 7"/>
          <p:cNvSpPr>
            <a:spLocks noChangeShapeType="1"/>
          </p:cNvSpPr>
          <p:nvPr/>
        </p:nvSpPr>
        <p:spPr bwMode="auto">
          <a:xfrm>
            <a:off x="1430747" y="711659"/>
            <a:ext cx="0" cy="4754562"/>
          </a:xfrm>
          <a:prstGeom prst="line">
            <a:avLst/>
          </a:prstGeom>
          <a:noFill/>
          <a:ln w="28575">
            <a:solidFill>
              <a:schemeClr val="tx1"/>
            </a:solidFill>
            <a:round/>
            <a:headEnd/>
            <a:tailEnd/>
          </a:ln>
        </p:spPr>
        <p:txBody>
          <a:bodyPr/>
          <a:lstStyle/>
          <a:p>
            <a:endParaRPr lang="en-US" dirty="0">
              <a:cs typeface="Arial" pitchFamily="34" charset="0"/>
            </a:endParaRPr>
          </a:p>
        </p:txBody>
      </p:sp>
      <p:sp>
        <p:nvSpPr>
          <p:cNvPr id="9" name="Line 8"/>
          <p:cNvSpPr>
            <a:spLocks noChangeShapeType="1"/>
          </p:cNvSpPr>
          <p:nvPr/>
        </p:nvSpPr>
        <p:spPr bwMode="auto">
          <a:xfrm>
            <a:off x="1398997" y="5480191"/>
            <a:ext cx="5303838" cy="0"/>
          </a:xfrm>
          <a:prstGeom prst="line">
            <a:avLst/>
          </a:prstGeom>
          <a:noFill/>
          <a:ln w="28575">
            <a:solidFill>
              <a:schemeClr val="tx1"/>
            </a:solidFill>
            <a:round/>
            <a:headEnd/>
            <a:tailEnd/>
          </a:ln>
        </p:spPr>
        <p:txBody>
          <a:bodyPr/>
          <a:lstStyle/>
          <a:p>
            <a:endParaRPr lang="en-US">
              <a:cs typeface="Arial" pitchFamily="34" charset="0"/>
            </a:endParaRPr>
          </a:p>
        </p:txBody>
      </p:sp>
      <p:sp>
        <p:nvSpPr>
          <p:cNvPr id="10" name="Text Box 11"/>
          <p:cNvSpPr txBox="1">
            <a:spLocks noChangeArrowheads="1"/>
          </p:cNvSpPr>
          <p:nvPr/>
        </p:nvSpPr>
        <p:spPr bwMode="auto">
          <a:xfrm>
            <a:off x="4935947" y="5053471"/>
            <a:ext cx="684213" cy="457200"/>
          </a:xfrm>
          <a:prstGeom prst="rect">
            <a:avLst/>
          </a:prstGeom>
          <a:noFill/>
          <a:ln w="9525">
            <a:noFill/>
            <a:miter lim="800000"/>
            <a:headEnd/>
            <a:tailEnd/>
          </a:ln>
        </p:spPr>
        <p:txBody>
          <a:bodyPr>
            <a:spAutoFit/>
          </a:bodyPr>
          <a:lstStyle/>
          <a:p>
            <a:pPr algn="ctr">
              <a:spcBef>
                <a:spcPct val="50000"/>
              </a:spcBef>
            </a:pPr>
            <a:r>
              <a:rPr lang="en-US" sz="2400" dirty="0">
                <a:cs typeface="Arial" pitchFamily="34" charset="0"/>
              </a:rPr>
              <a:t>A</a:t>
            </a:r>
          </a:p>
        </p:txBody>
      </p:sp>
      <p:sp>
        <p:nvSpPr>
          <p:cNvPr id="11" name="Text Box 12"/>
          <p:cNvSpPr txBox="1">
            <a:spLocks noChangeArrowheads="1"/>
          </p:cNvSpPr>
          <p:nvPr/>
        </p:nvSpPr>
        <p:spPr bwMode="auto">
          <a:xfrm>
            <a:off x="2582447" y="5919052"/>
            <a:ext cx="4572000" cy="461665"/>
          </a:xfrm>
          <a:prstGeom prst="rect">
            <a:avLst/>
          </a:prstGeom>
          <a:noFill/>
          <a:ln w="9525">
            <a:noFill/>
            <a:miter lim="800000"/>
            <a:headEnd/>
            <a:tailEnd/>
          </a:ln>
        </p:spPr>
        <p:txBody>
          <a:bodyPr>
            <a:spAutoFit/>
          </a:bodyPr>
          <a:lstStyle/>
          <a:p>
            <a:pPr algn="ctr">
              <a:spcBef>
                <a:spcPct val="50000"/>
              </a:spcBef>
            </a:pPr>
            <a:r>
              <a:rPr lang="en-US" sz="2400" dirty="0">
                <a:cs typeface="Arial" pitchFamily="34" charset="0"/>
              </a:rPr>
              <a:t>Quantity of Butter</a:t>
            </a:r>
          </a:p>
        </p:txBody>
      </p:sp>
      <p:sp>
        <p:nvSpPr>
          <p:cNvPr id="12" name="Text Box 16"/>
          <p:cNvSpPr txBox="1">
            <a:spLocks noChangeArrowheads="1"/>
          </p:cNvSpPr>
          <p:nvPr/>
        </p:nvSpPr>
        <p:spPr bwMode="auto">
          <a:xfrm>
            <a:off x="3030947" y="1548271"/>
            <a:ext cx="684213" cy="457200"/>
          </a:xfrm>
          <a:prstGeom prst="rect">
            <a:avLst/>
          </a:prstGeom>
          <a:noFill/>
          <a:ln w="9525">
            <a:noFill/>
            <a:miter lim="800000"/>
            <a:headEnd/>
            <a:tailEnd/>
          </a:ln>
        </p:spPr>
        <p:txBody>
          <a:bodyPr>
            <a:spAutoFit/>
          </a:bodyPr>
          <a:lstStyle/>
          <a:p>
            <a:pPr algn="ctr">
              <a:spcBef>
                <a:spcPct val="50000"/>
              </a:spcBef>
            </a:pPr>
            <a:r>
              <a:rPr lang="en-US" sz="2400" dirty="0">
                <a:cs typeface="Arial" pitchFamily="34" charset="0"/>
              </a:rPr>
              <a:t>B</a:t>
            </a:r>
          </a:p>
        </p:txBody>
      </p:sp>
      <p:sp>
        <p:nvSpPr>
          <p:cNvPr id="13" name="Arc 17"/>
          <p:cNvSpPr>
            <a:spLocks/>
          </p:cNvSpPr>
          <p:nvPr/>
        </p:nvSpPr>
        <p:spPr bwMode="auto">
          <a:xfrm>
            <a:off x="1394235" y="1472071"/>
            <a:ext cx="3617911" cy="3986213"/>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7150">
            <a:solidFill>
              <a:schemeClr val="tx1"/>
            </a:solidFill>
            <a:round/>
            <a:headEnd/>
            <a:tailEnd/>
          </a:ln>
        </p:spPr>
        <p:txBody>
          <a:bodyPr wrap="none" anchor="ctr"/>
          <a:lstStyle/>
          <a:p>
            <a:endParaRPr lang="en-US" sz="2400">
              <a:cs typeface="Arial" pitchFamily="34" charset="0"/>
            </a:endParaRPr>
          </a:p>
        </p:txBody>
      </p:sp>
      <p:sp>
        <p:nvSpPr>
          <p:cNvPr id="14" name="Oval 20"/>
          <p:cNvSpPr>
            <a:spLocks noChangeArrowheads="1"/>
          </p:cNvSpPr>
          <p:nvPr/>
        </p:nvSpPr>
        <p:spPr bwMode="auto">
          <a:xfrm>
            <a:off x="3107147" y="1929271"/>
            <a:ext cx="139700" cy="136525"/>
          </a:xfrm>
          <a:prstGeom prst="ellipse">
            <a:avLst/>
          </a:prstGeom>
          <a:solidFill>
            <a:schemeClr val="tx1"/>
          </a:solidFill>
          <a:ln w="9525">
            <a:solidFill>
              <a:schemeClr val="tx1"/>
            </a:solidFill>
            <a:round/>
            <a:headEnd/>
            <a:tailEnd/>
          </a:ln>
        </p:spPr>
        <p:txBody>
          <a:bodyPr wrap="none" anchor="ctr"/>
          <a:lstStyle/>
          <a:p>
            <a:endParaRPr lang="en-US" sz="2400">
              <a:cs typeface="Arial" pitchFamily="34" charset="0"/>
            </a:endParaRPr>
          </a:p>
        </p:txBody>
      </p:sp>
      <p:sp>
        <p:nvSpPr>
          <p:cNvPr id="15" name="Text Box 22"/>
          <p:cNvSpPr txBox="1">
            <a:spLocks noChangeArrowheads="1"/>
          </p:cNvSpPr>
          <p:nvPr/>
        </p:nvSpPr>
        <p:spPr bwMode="auto">
          <a:xfrm>
            <a:off x="4250147" y="2081671"/>
            <a:ext cx="684212" cy="457200"/>
          </a:xfrm>
          <a:prstGeom prst="rect">
            <a:avLst/>
          </a:prstGeom>
          <a:noFill/>
          <a:ln w="9525">
            <a:noFill/>
            <a:miter lim="800000"/>
            <a:headEnd/>
            <a:tailEnd/>
          </a:ln>
        </p:spPr>
        <p:txBody>
          <a:bodyPr>
            <a:spAutoFit/>
          </a:bodyPr>
          <a:lstStyle/>
          <a:p>
            <a:pPr algn="ctr">
              <a:spcBef>
                <a:spcPct val="50000"/>
              </a:spcBef>
            </a:pPr>
            <a:r>
              <a:rPr lang="en-US" sz="2400" dirty="0">
                <a:cs typeface="Arial" pitchFamily="34" charset="0"/>
              </a:rPr>
              <a:t>C</a:t>
            </a:r>
          </a:p>
        </p:txBody>
      </p:sp>
      <p:sp>
        <p:nvSpPr>
          <p:cNvPr id="16" name="Line 25"/>
          <p:cNvSpPr>
            <a:spLocks noChangeShapeType="1"/>
          </p:cNvSpPr>
          <p:nvPr/>
        </p:nvSpPr>
        <p:spPr bwMode="auto">
          <a:xfrm>
            <a:off x="3183347" y="2081671"/>
            <a:ext cx="0" cy="3429000"/>
          </a:xfrm>
          <a:prstGeom prst="line">
            <a:avLst/>
          </a:prstGeom>
          <a:noFill/>
          <a:ln w="9525">
            <a:solidFill>
              <a:schemeClr val="tx1"/>
            </a:solidFill>
            <a:prstDash val="lgDash"/>
            <a:round/>
            <a:headEnd/>
            <a:tailEnd/>
          </a:ln>
        </p:spPr>
        <p:txBody>
          <a:bodyPr/>
          <a:lstStyle/>
          <a:p>
            <a:endParaRPr lang="en-US">
              <a:cs typeface="Arial" pitchFamily="34" charset="0"/>
            </a:endParaRPr>
          </a:p>
        </p:txBody>
      </p:sp>
      <p:sp>
        <p:nvSpPr>
          <p:cNvPr id="17" name="Line 26"/>
          <p:cNvSpPr>
            <a:spLocks noChangeShapeType="1"/>
          </p:cNvSpPr>
          <p:nvPr/>
        </p:nvSpPr>
        <p:spPr bwMode="auto">
          <a:xfrm flipH="1">
            <a:off x="1430747" y="1959751"/>
            <a:ext cx="1646238" cy="0"/>
          </a:xfrm>
          <a:prstGeom prst="line">
            <a:avLst/>
          </a:prstGeom>
          <a:noFill/>
          <a:ln w="9525">
            <a:solidFill>
              <a:schemeClr val="tx1"/>
            </a:solidFill>
            <a:prstDash val="lgDash"/>
            <a:round/>
            <a:headEnd/>
            <a:tailEnd/>
          </a:ln>
        </p:spPr>
        <p:txBody>
          <a:bodyPr/>
          <a:lstStyle/>
          <a:p>
            <a:endParaRPr lang="en-US">
              <a:cs typeface="Arial" pitchFamily="34" charset="0"/>
            </a:endParaRPr>
          </a:p>
        </p:txBody>
      </p:sp>
      <p:sp>
        <p:nvSpPr>
          <p:cNvPr id="18" name="Oval 20"/>
          <p:cNvSpPr>
            <a:spLocks noChangeArrowheads="1"/>
          </p:cNvSpPr>
          <p:nvPr/>
        </p:nvSpPr>
        <p:spPr bwMode="auto">
          <a:xfrm>
            <a:off x="2526122" y="3632659"/>
            <a:ext cx="139700" cy="136525"/>
          </a:xfrm>
          <a:prstGeom prst="ellipse">
            <a:avLst/>
          </a:prstGeom>
          <a:solidFill>
            <a:schemeClr val="tx1"/>
          </a:solidFill>
          <a:ln w="9525">
            <a:solidFill>
              <a:schemeClr val="tx1"/>
            </a:solidFill>
            <a:round/>
            <a:headEnd/>
            <a:tailEnd/>
          </a:ln>
        </p:spPr>
        <p:txBody>
          <a:bodyPr wrap="none" anchor="ctr"/>
          <a:lstStyle/>
          <a:p>
            <a:endParaRPr lang="en-US" sz="2400">
              <a:cs typeface="Arial" pitchFamily="34" charset="0"/>
            </a:endParaRPr>
          </a:p>
        </p:txBody>
      </p:sp>
      <p:sp>
        <p:nvSpPr>
          <p:cNvPr id="19" name="Oval 20"/>
          <p:cNvSpPr>
            <a:spLocks noChangeArrowheads="1"/>
          </p:cNvSpPr>
          <p:nvPr/>
        </p:nvSpPr>
        <p:spPr bwMode="auto">
          <a:xfrm>
            <a:off x="4262847" y="2318209"/>
            <a:ext cx="139700" cy="136525"/>
          </a:xfrm>
          <a:prstGeom prst="ellipse">
            <a:avLst/>
          </a:prstGeom>
          <a:solidFill>
            <a:schemeClr val="tx1"/>
          </a:solidFill>
          <a:ln w="9525">
            <a:solidFill>
              <a:schemeClr val="tx1"/>
            </a:solidFill>
            <a:round/>
            <a:headEnd/>
            <a:tailEnd/>
          </a:ln>
        </p:spPr>
        <p:txBody>
          <a:bodyPr wrap="none" anchor="ctr"/>
          <a:lstStyle/>
          <a:p>
            <a:endParaRPr lang="en-US" sz="2400">
              <a:cs typeface="Arial" pitchFamily="34" charset="0"/>
            </a:endParaRPr>
          </a:p>
        </p:txBody>
      </p:sp>
      <p:cxnSp>
        <p:nvCxnSpPr>
          <p:cNvPr id="20" name="Straight Connector 41"/>
          <p:cNvCxnSpPr/>
          <p:nvPr/>
        </p:nvCxnSpPr>
        <p:spPr>
          <a:xfrm flipV="1">
            <a:off x="1394235" y="3681871"/>
            <a:ext cx="1096962" cy="4763"/>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21" name="Line 25"/>
          <p:cNvSpPr>
            <a:spLocks noChangeShapeType="1"/>
          </p:cNvSpPr>
          <p:nvPr/>
        </p:nvSpPr>
        <p:spPr bwMode="auto">
          <a:xfrm>
            <a:off x="2599147" y="3669171"/>
            <a:ext cx="0" cy="1736725"/>
          </a:xfrm>
          <a:prstGeom prst="line">
            <a:avLst/>
          </a:prstGeom>
          <a:noFill/>
          <a:ln w="9525">
            <a:solidFill>
              <a:schemeClr val="tx1"/>
            </a:solidFill>
            <a:prstDash val="lgDash"/>
            <a:round/>
            <a:headEnd/>
            <a:tailEnd/>
          </a:ln>
          <a:effectLst/>
        </p:spPr>
        <p:txBody>
          <a:bodyPr/>
          <a:lstStyle/>
          <a:p>
            <a:pPr>
              <a:defRPr/>
            </a:pPr>
            <a:endParaRPr lang="en-US" sz="2400">
              <a:cs typeface="Arial" pitchFamily="34" charset="0"/>
            </a:endParaRPr>
          </a:p>
        </p:txBody>
      </p:sp>
      <p:sp>
        <p:nvSpPr>
          <p:cNvPr id="22" name="Oval 20"/>
          <p:cNvSpPr>
            <a:spLocks noChangeArrowheads="1"/>
          </p:cNvSpPr>
          <p:nvPr/>
        </p:nvSpPr>
        <p:spPr bwMode="auto">
          <a:xfrm>
            <a:off x="1367247" y="1395871"/>
            <a:ext cx="139700" cy="136525"/>
          </a:xfrm>
          <a:prstGeom prst="ellipse">
            <a:avLst/>
          </a:prstGeom>
          <a:solidFill>
            <a:schemeClr val="tx1"/>
          </a:solidFill>
          <a:ln w="9525">
            <a:solidFill>
              <a:schemeClr val="tx1"/>
            </a:solidFill>
            <a:round/>
            <a:headEnd/>
            <a:tailEnd/>
          </a:ln>
        </p:spPr>
        <p:txBody>
          <a:bodyPr wrap="none" anchor="ctr"/>
          <a:lstStyle/>
          <a:p>
            <a:endParaRPr lang="en-US" sz="2400">
              <a:cs typeface="Arial" pitchFamily="34" charset="0"/>
            </a:endParaRPr>
          </a:p>
        </p:txBody>
      </p:sp>
      <p:sp>
        <p:nvSpPr>
          <p:cNvPr id="23" name="Oval 20"/>
          <p:cNvSpPr>
            <a:spLocks noChangeArrowheads="1"/>
          </p:cNvSpPr>
          <p:nvPr/>
        </p:nvSpPr>
        <p:spPr bwMode="auto">
          <a:xfrm>
            <a:off x="4948647" y="5374146"/>
            <a:ext cx="139700" cy="136525"/>
          </a:xfrm>
          <a:prstGeom prst="ellipse">
            <a:avLst/>
          </a:prstGeom>
          <a:solidFill>
            <a:schemeClr val="tx1"/>
          </a:solidFill>
          <a:ln w="9525">
            <a:solidFill>
              <a:schemeClr val="tx1"/>
            </a:solidFill>
            <a:round/>
            <a:headEnd/>
            <a:tailEnd/>
          </a:ln>
        </p:spPr>
        <p:txBody>
          <a:bodyPr wrap="none" anchor="ctr"/>
          <a:lstStyle/>
          <a:p>
            <a:endParaRPr lang="en-US" sz="2400">
              <a:cs typeface="Arial" pitchFamily="34" charset="0"/>
            </a:endParaRPr>
          </a:p>
        </p:txBody>
      </p:sp>
      <p:sp>
        <p:nvSpPr>
          <p:cNvPr id="24" name="Text Box 21"/>
          <p:cNvSpPr txBox="1">
            <a:spLocks noChangeArrowheads="1"/>
          </p:cNvSpPr>
          <p:nvPr/>
        </p:nvSpPr>
        <p:spPr bwMode="auto">
          <a:xfrm>
            <a:off x="2345147" y="3224671"/>
            <a:ext cx="684213" cy="457200"/>
          </a:xfrm>
          <a:prstGeom prst="rect">
            <a:avLst/>
          </a:prstGeom>
          <a:noFill/>
          <a:ln w="9525">
            <a:noFill/>
            <a:miter lim="800000"/>
            <a:headEnd/>
            <a:tailEnd/>
          </a:ln>
        </p:spPr>
        <p:txBody>
          <a:bodyPr>
            <a:spAutoFit/>
          </a:bodyPr>
          <a:lstStyle/>
          <a:p>
            <a:pPr algn="ctr">
              <a:spcBef>
                <a:spcPct val="50000"/>
              </a:spcBef>
            </a:pPr>
            <a:r>
              <a:rPr lang="en-US" sz="2400" dirty="0">
                <a:cs typeface="Arial" pitchFamily="34" charset="0"/>
              </a:rPr>
              <a:t>D</a:t>
            </a:r>
          </a:p>
        </p:txBody>
      </p:sp>
      <p:cxnSp>
        <p:nvCxnSpPr>
          <p:cNvPr id="25" name="Straight Connector 28"/>
          <p:cNvCxnSpPr/>
          <p:nvPr/>
        </p:nvCxnSpPr>
        <p:spPr>
          <a:xfrm flipV="1">
            <a:off x="1430747" y="2386471"/>
            <a:ext cx="2914650" cy="4763"/>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6" name="Straight Connector 30"/>
          <p:cNvCxnSpPr/>
          <p:nvPr/>
        </p:nvCxnSpPr>
        <p:spPr>
          <a:xfrm>
            <a:off x="4375560" y="2386472"/>
            <a:ext cx="26987" cy="3047999"/>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7" name="Straight Connector 24"/>
          <p:cNvCxnSpPr/>
          <p:nvPr/>
        </p:nvCxnSpPr>
        <p:spPr>
          <a:xfrm flipV="1">
            <a:off x="4716872" y="3231021"/>
            <a:ext cx="693738" cy="3651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5"/>
          <p:cNvSpPr txBox="1">
            <a:spLocks noChangeArrowheads="1"/>
          </p:cNvSpPr>
          <p:nvPr/>
        </p:nvSpPr>
        <p:spPr bwMode="auto">
          <a:xfrm>
            <a:off x="5374097" y="2938921"/>
            <a:ext cx="1168400" cy="579438"/>
          </a:xfrm>
          <a:prstGeom prst="rect">
            <a:avLst/>
          </a:prstGeom>
          <a:noFill/>
          <a:ln w="9525">
            <a:noFill/>
            <a:miter lim="800000"/>
            <a:headEnd/>
            <a:tailEnd/>
          </a:ln>
        </p:spPr>
        <p:txBody>
          <a:bodyPr>
            <a:spAutoFit/>
          </a:bodyPr>
          <a:lstStyle/>
          <a:p>
            <a:r>
              <a:rPr lang="en-US" sz="3200" dirty="0">
                <a:cs typeface="Arial" pitchFamily="34" charset="0"/>
              </a:rPr>
              <a:t>PPF</a:t>
            </a:r>
          </a:p>
        </p:txBody>
      </p:sp>
      <p:sp>
        <p:nvSpPr>
          <p:cNvPr id="29" name="Text Box 13"/>
          <p:cNvSpPr txBox="1">
            <a:spLocks noChangeArrowheads="1"/>
          </p:cNvSpPr>
          <p:nvPr/>
        </p:nvSpPr>
        <p:spPr bwMode="auto">
          <a:xfrm rot="16210815">
            <a:off x="-2017024" y="3175933"/>
            <a:ext cx="5484813" cy="461665"/>
          </a:xfrm>
          <a:prstGeom prst="rect">
            <a:avLst/>
          </a:prstGeom>
          <a:noFill/>
          <a:ln w="9525">
            <a:noFill/>
            <a:miter lim="800000"/>
            <a:headEnd/>
            <a:tailEnd/>
          </a:ln>
        </p:spPr>
        <p:txBody>
          <a:bodyPr>
            <a:spAutoFit/>
          </a:bodyPr>
          <a:lstStyle/>
          <a:p>
            <a:pPr algn="ctr">
              <a:spcBef>
                <a:spcPct val="50000"/>
              </a:spcBef>
            </a:pPr>
            <a:r>
              <a:rPr lang="en-US" sz="2400" dirty="0">
                <a:cs typeface="Arial" pitchFamily="34" charset="0"/>
              </a:rPr>
              <a:t>Quantity of Guns</a:t>
            </a:r>
          </a:p>
        </p:txBody>
      </p:sp>
      <p:sp>
        <p:nvSpPr>
          <p:cNvPr id="30" name="Textfeld 29"/>
          <p:cNvSpPr txBox="1"/>
          <p:nvPr/>
        </p:nvSpPr>
        <p:spPr>
          <a:xfrm>
            <a:off x="6335889" y="776286"/>
            <a:ext cx="2808111" cy="5909311"/>
          </a:xfrm>
          <a:prstGeom prst="rect">
            <a:avLst/>
          </a:prstGeom>
          <a:noFill/>
        </p:spPr>
        <p:txBody>
          <a:bodyPr wrap="square" rtlCol="0">
            <a:spAutoFit/>
          </a:bodyPr>
          <a:lstStyle/>
          <a:p>
            <a:pPr marL="285750" indent="-285750">
              <a:buFont typeface="Wingdings" charset="2"/>
              <a:buChar char="ü"/>
            </a:pPr>
            <a:r>
              <a:rPr lang="en-US" dirty="0"/>
              <a:t>The PPF diagram illustrates the concept of scarcity, since combinations of goods that lie outside the frontier (such as C) are not attainable. A comparison of points that lie on the curve (such as A and B) illustrates the concept of trade-offs, since with efficient production the quantity of butter must fall if the quantity of guns produced rises. Inefficient use of resources is illustrated by points (such as D) that are inside the curve.</a:t>
            </a:r>
            <a:endParaRPr lang="de-DE" dirty="0"/>
          </a:p>
          <a:p>
            <a:endParaRPr lang="en-US" dirty="0"/>
          </a:p>
        </p:txBody>
      </p:sp>
    </p:spTree>
    <p:extLst>
      <p:ext uri="{BB962C8B-B14F-4D97-AF65-F5344CB8AC3E}">
        <p14:creationId xmlns:p14="http://schemas.microsoft.com/office/powerpoint/2010/main" val="211913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Trade-offs over time</a:t>
            </a:r>
            <a:endParaRPr lang="en-US" dirty="0"/>
          </a:p>
        </p:txBody>
      </p:sp>
      <p:sp>
        <p:nvSpPr>
          <p:cNvPr id="3" name="Inhaltsplatzhalter 2"/>
          <p:cNvSpPr>
            <a:spLocks noGrp="1"/>
          </p:cNvSpPr>
          <p:nvPr>
            <p:ph idx="1"/>
          </p:nvPr>
        </p:nvSpPr>
        <p:spPr/>
        <p:txBody>
          <a:bodyPr>
            <a:normAutofit fontScale="70000" lnSpcReduction="20000"/>
          </a:bodyPr>
          <a:lstStyle/>
          <a:p>
            <a:pPr lvl="0"/>
            <a:r>
              <a:rPr lang="en-US" dirty="0"/>
              <a:t>t</a:t>
            </a:r>
            <a:r>
              <a:rPr lang="en-US" dirty="0" smtClean="0"/>
              <a:t>echnological </a:t>
            </a:r>
            <a:r>
              <a:rPr lang="en-US" dirty="0"/>
              <a:t>progress can lead to long-run improvements in productive </a:t>
            </a:r>
            <a:r>
              <a:rPr lang="en-US" dirty="0" smtClean="0"/>
              <a:t>capacity</a:t>
            </a:r>
          </a:p>
          <a:p>
            <a:pPr lvl="1"/>
            <a:r>
              <a:rPr lang="en-US" dirty="0" smtClean="0"/>
              <a:t>the </a:t>
            </a:r>
            <a:r>
              <a:rPr lang="en-US" dirty="0"/>
              <a:t>PPF may expand over time, out and to the right, making previously unobtainable points obtainable</a:t>
            </a:r>
            <a:r>
              <a:rPr lang="en-US" dirty="0" smtClean="0"/>
              <a:t>.</a:t>
            </a:r>
          </a:p>
          <a:p>
            <a:r>
              <a:rPr lang="en-US" dirty="0" smtClean="0"/>
              <a:t>getting the absolute maximum production, right now, out of the available resources is not an intelligent social goal</a:t>
            </a:r>
          </a:p>
          <a:p>
            <a:r>
              <a:rPr lang="en-US" dirty="0" smtClean="0"/>
              <a:t>decisions such as guns versus butter need to be accompanied by another decision about </a:t>
            </a:r>
            <a:r>
              <a:rPr lang="en-US" i="1" dirty="0" smtClean="0"/>
              <a:t>now versus later</a:t>
            </a:r>
          </a:p>
          <a:p>
            <a:pPr lvl="1"/>
            <a:r>
              <a:rPr lang="en-US" dirty="0" smtClean="0"/>
              <a:t>what should be currently produced?</a:t>
            </a:r>
          </a:p>
          <a:p>
            <a:pPr lvl="1"/>
            <a:r>
              <a:rPr lang="en-US" dirty="0" smtClean="0"/>
              <a:t>what needs to be maintained?</a:t>
            </a:r>
          </a:p>
          <a:p>
            <a:pPr lvl="1"/>
            <a:r>
              <a:rPr lang="en-US" dirty="0" smtClean="0"/>
              <a:t>what investments are needed to increase future productivity? </a:t>
            </a:r>
          </a:p>
          <a:p>
            <a:endParaRPr lang="en-US" dirty="0"/>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13</a:t>
            </a:fld>
            <a:endParaRPr lang="en-US"/>
          </a:p>
        </p:txBody>
      </p:sp>
    </p:spTree>
    <p:extLst>
      <p:ext uri="{BB962C8B-B14F-4D97-AF65-F5344CB8AC3E}">
        <p14:creationId xmlns:p14="http://schemas.microsoft.com/office/powerpoint/2010/main" val="2022351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2.2 An Expanded Production-Possibilities Frontier</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14</a:t>
            </a:fld>
            <a:endParaRPr lang="en-US"/>
          </a:p>
        </p:txBody>
      </p:sp>
      <p:grpSp>
        <p:nvGrpSpPr>
          <p:cNvPr id="18" name="Gruppierung 17"/>
          <p:cNvGrpSpPr>
            <a:grpSpLocks noChangeAspect="1"/>
          </p:cNvGrpSpPr>
          <p:nvPr/>
        </p:nvGrpSpPr>
        <p:grpSpPr>
          <a:xfrm>
            <a:off x="457200" y="880570"/>
            <a:ext cx="7200000" cy="5621027"/>
            <a:chOff x="336550" y="217488"/>
            <a:chExt cx="7912100" cy="6176962"/>
          </a:xfrm>
        </p:grpSpPr>
        <p:sp>
          <p:nvSpPr>
            <p:cNvPr id="6" name="Line 4"/>
            <p:cNvSpPr>
              <a:spLocks noChangeShapeType="1"/>
            </p:cNvSpPr>
            <p:nvPr/>
          </p:nvSpPr>
          <p:spPr bwMode="auto">
            <a:xfrm>
              <a:off x="1601788" y="4802188"/>
              <a:ext cx="0" cy="0"/>
            </a:xfrm>
            <a:prstGeom prst="line">
              <a:avLst/>
            </a:prstGeom>
            <a:noFill/>
            <a:ln w="9525">
              <a:solidFill>
                <a:schemeClr val="tx1"/>
              </a:solidFill>
              <a:round/>
              <a:headEnd/>
              <a:tailEnd/>
            </a:ln>
          </p:spPr>
          <p:txBody>
            <a:bodyPr/>
            <a:lstStyle/>
            <a:p>
              <a:endParaRPr lang="en-US">
                <a:cs typeface="Arial" pitchFamily="34" charset="0"/>
              </a:endParaRPr>
            </a:p>
          </p:txBody>
        </p:sp>
        <p:sp>
          <p:nvSpPr>
            <p:cNvPr id="7" name="Line 7"/>
            <p:cNvSpPr>
              <a:spLocks noChangeShapeType="1"/>
            </p:cNvSpPr>
            <p:nvPr/>
          </p:nvSpPr>
          <p:spPr bwMode="auto">
            <a:xfrm>
              <a:off x="1139825" y="982663"/>
              <a:ext cx="0" cy="4754562"/>
            </a:xfrm>
            <a:prstGeom prst="line">
              <a:avLst/>
            </a:prstGeom>
            <a:noFill/>
            <a:ln w="28575">
              <a:solidFill>
                <a:schemeClr val="tx1"/>
              </a:solidFill>
              <a:round/>
              <a:headEnd/>
              <a:tailEnd/>
            </a:ln>
          </p:spPr>
          <p:txBody>
            <a:bodyPr/>
            <a:lstStyle/>
            <a:p>
              <a:endParaRPr lang="en-US">
                <a:cs typeface="Arial" pitchFamily="34" charset="0"/>
              </a:endParaRPr>
            </a:p>
          </p:txBody>
        </p:sp>
        <p:sp>
          <p:nvSpPr>
            <p:cNvPr id="8" name="Line 8"/>
            <p:cNvSpPr>
              <a:spLocks noChangeShapeType="1"/>
            </p:cNvSpPr>
            <p:nvPr/>
          </p:nvSpPr>
          <p:spPr bwMode="auto">
            <a:xfrm>
              <a:off x="1144588" y="5716588"/>
              <a:ext cx="5303837" cy="0"/>
            </a:xfrm>
            <a:prstGeom prst="line">
              <a:avLst/>
            </a:prstGeom>
            <a:noFill/>
            <a:ln w="28575">
              <a:solidFill>
                <a:schemeClr val="tx1"/>
              </a:solidFill>
              <a:round/>
              <a:headEnd/>
              <a:tailEnd/>
            </a:ln>
          </p:spPr>
          <p:txBody>
            <a:bodyPr/>
            <a:lstStyle/>
            <a:p>
              <a:endParaRPr lang="en-US">
                <a:cs typeface="Arial" pitchFamily="34" charset="0"/>
              </a:endParaRPr>
            </a:p>
          </p:txBody>
        </p:sp>
        <p:sp>
          <p:nvSpPr>
            <p:cNvPr id="9" name="Text Box 12"/>
            <p:cNvSpPr txBox="1">
              <a:spLocks noChangeArrowheads="1"/>
            </p:cNvSpPr>
            <p:nvPr/>
          </p:nvSpPr>
          <p:spPr bwMode="auto">
            <a:xfrm>
              <a:off x="2308225" y="5875338"/>
              <a:ext cx="4572000" cy="519112"/>
            </a:xfrm>
            <a:prstGeom prst="rect">
              <a:avLst/>
            </a:prstGeom>
            <a:noFill/>
            <a:ln w="9525">
              <a:noFill/>
              <a:miter lim="800000"/>
              <a:headEnd/>
              <a:tailEnd/>
            </a:ln>
          </p:spPr>
          <p:txBody>
            <a:bodyPr>
              <a:spAutoFit/>
            </a:bodyPr>
            <a:lstStyle/>
            <a:p>
              <a:pPr algn="ctr">
                <a:spcBef>
                  <a:spcPct val="50000"/>
                </a:spcBef>
              </a:pPr>
              <a:r>
                <a:rPr lang="en-US" sz="2400" dirty="0">
                  <a:cs typeface="Arial" pitchFamily="34" charset="0"/>
                </a:rPr>
                <a:t>Quantity of Output 1</a:t>
              </a:r>
            </a:p>
          </p:txBody>
        </p:sp>
        <p:sp>
          <p:nvSpPr>
            <p:cNvPr id="10" name="Text Box 13"/>
            <p:cNvSpPr txBox="1">
              <a:spLocks noChangeArrowheads="1"/>
            </p:cNvSpPr>
            <p:nvPr/>
          </p:nvSpPr>
          <p:spPr bwMode="auto">
            <a:xfrm rot="16210815">
              <a:off x="-2145506" y="2699544"/>
              <a:ext cx="5483225" cy="519113"/>
            </a:xfrm>
            <a:prstGeom prst="rect">
              <a:avLst/>
            </a:prstGeom>
            <a:noFill/>
            <a:ln w="9525">
              <a:noFill/>
              <a:miter lim="800000"/>
              <a:headEnd/>
              <a:tailEnd/>
            </a:ln>
          </p:spPr>
          <p:txBody>
            <a:bodyPr>
              <a:spAutoFit/>
            </a:bodyPr>
            <a:lstStyle/>
            <a:p>
              <a:pPr algn="ctr">
                <a:spcBef>
                  <a:spcPct val="50000"/>
                </a:spcBef>
              </a:pPr>
              <a:r>
                <a:rPr lang="en-US" sz="2400" dirty="0">
                  <a:cs typeface="Arial" pitchFamily="34" charset="0"/>
                </a:rPr>
                <a:t>Quantity of Output 2</a:t>
              </a:r>
            </a:p>
          </p:txBody>
        </p:sp>
        <p:sp>
          <p:nvSpPr>
            <p:cNvPr id="11" name="Arc 17"/>
            <p:cNvSpPr>
              <a:spLocks/>
            </p:cNvSpPr>
            <p:nvPr/>
          </p:nvSpPr>
          <p:spPr bwMode="auto">
            <a:xfrm>
              <a:off x="1139825" y="1749425"/>
              <a:ext cx="3578225" cy="3979863"/>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7150">
              <a:solidFill>
                <a:schemeClr val="tx1"/>
              </a:solidFill>
              <a:round/>
              <a:headEnd/>
              <a:tailEnd/>
            </a:ln>
          </p:spPr>
          <p:txBody>
            <a:bodyPr wrap="none" anchor="ctr"/>
            <a:lstStyle/>
            <a:p>
              <a:pPr>
                <a:defRPr/>
              </a:pPr>
              <a:endParaRPr lang="en-US" sz="2400">
                <a:cs typeface="Arial" pitchFamily="34" charset="0"/>
              </a:endParaRPr>
            </a:p>
          </p:txBody>
        </p:sp>
        <p:sp>
          <p:nvSpPr>
            <p:cNvPr id="12" name="Arc 17"/>
            <p:cNvSpPr>
              <a:spLocks/>
            </p:cNvSpPr>
            <p:nvPr/>
          </p:nvSpPr>
          <p:spPr bwMode="auto">
            <a:xfrm>
              <a:off x="1139825" y="1128713"/>
              <a:ext cx="4418013" cy="4600575"/>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7150">
              <a:solidFill>
                <a:schemeClr val="tx2"/>
              </a:solidFill>
              <a:round/>
              <a:headEnd/>
              <a:tailEnd/>
            </a:ln>
          </p:spPr>
          <p:txBody>
            <a:bodyPr wrap="none" anchor="ctr"/>
            <a:lstStyle/>
            <a:p>
              <a:endParaRPr lang="en-US" sz="2400">
                <a:cs typeface="Arial" pitchFamily="34" charset="0"/>
              </a:endParaRPr>
            </a:p>
          </p:txBody>
        </p:sp>
        <p:sp>
          <p:nvSpPr>
            <p:cNvPr id="13" name="Right Arrow 29"/>
            <p:cNvSpPr/>
            <p:nvPr/>
          </p:nvSpPr>
          <p:spPr>
            <a:xfrm rot="19394155">
              <a:off x="4044950" y="2944813"/>
              <a:ext cx="584200" cy="384175"/>
            </a:xfrm>
            <a:prstGeom prst="rightArrow">
              <a:avLst/>
            </a:prstGeom>
            <a:gradFill flip="none" rotWithShape="1">
              <a:gsLst>
                <a:gs pos="0">
                  <a:schemeClr val="accent1"/>
                </a:gs>
                <a:gs pos="39999">
                  <a:srgbClr val="85C2FF"/>
                </a:gs>
                <a:gs pos="70000">
                  <a:srgbClr val="C4D6EB"/>
                </a:gs>
                <a:gs pos="100000">
                  <a:srgbClr val="FFEBFA"/>
                </a:gs>
              </a:gsLst>
              <a:lin ang="10800000" scaled="0"/>
              <a:tileRect/>
            </a:gra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rgbClr val="FFFFFF"/>
                </a:solidFill>
                <a:cs typeface="Arial" pitchFamily="34" charset="0"/>
              </a:endParaRPr>
            </a:p>
          </p:txBody>
        </p:sp>
        <p:sp>
          <p:nvSpPr>
            <p:cNvPr id="14" name="TextBox 31"/>
            <p:cNvSpPr txBox="1">
              <a:spLocks noChangeArrowheads="1"/>
            </p:cNvSpPr>
            <p:nvPr/>
          </p:nvSpPr>
          <p:spPr bwMode="auto">
            <a:xfrm>
              <a:off x="4900613" y="946150"/>
              <a:ext cx="3348037" cy="1319044"/>
            </a:xfrm>
            <a:prstGeom prst="rect">
              <a:avLst/>
            </a:prstGeom>
            <a:noFill/>
            <a:ln w="9525">
              <a:noFill/>
              <a:miter lim="800000"/>
              <a:headEnd/>
              <a:tailEnd/>
            </a:ln>
          </p:spPr>
          <p:txBody>
            <a:bodyPr>
              <a:spAutoFit/>
            </a:bodyPr>
            <a:lstStyle/>
            <a:p>
              <a:r>
                <a:rPr lang="en-US" sz="2400" dirty="0">
                  <a:cs typeface="Arial" pitchFamily="34" charset="0"/>
                </a:rPr>
                <a:t>PPF with Additional Resources or Technological Progress</a:t>
              </a:r>
            </a:p>
          </p:txBody>
        </p:sp>
        <p:cxnSp>
          <p:nvCxnSpPr>
            <p:cNvPr id="15" name="Straight Connector 18"/>
            <p:cNvCxnSpPr/>
            <p:nvPr/>
          </p:nvCxnSpPr>
          <p:spPr>
            <a:xfrm flipV="1">
              <a:off x="4024313" y="1420813"/>
              <a:ext cx="766762" cy="6572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31"/>
            <p:cNvSpPr txBox="1">
              <a:spLocks noChangeArrowheads="1"/>
            </p:cNvSpPr>
            <p:nvPr/>
          </p:nvSpPr>
          <p:spPr bwMode="auto">
            <a:xfrm>
              <a:off x="1979613" y="4633913"/>
              <a:ext cx="2482850" cy="461962"/>
            </a:xfrm>
            <a:prstGeom prst="rect">
              <a:avLst/>
            </a:prstGeom>
            <a:noFill/>
            <a:ln w="9525">
              <a:noFill/>
              <a:miter lim="800000"/>
              <a:headEnd/>
              <a:tailEnd/>
            </a:ln>
          </p:spPr>
          <p:txBody>
            <a:bodyPr>
              <a:spAutoFit/>
            </a:bodyPr>
            <a:lstStyle/>
            <a:p>
              <a:r>
                <a:rPr lang="en-US" sz="2400" dirty="0">
                  <a:cs typeface="Arial" pitchFamily="34" charset="0"/>
                </a:rPr>
                <a:t>Original PPF</a:t>
              </a:r>
            </a:p>
          </p:txBody>
        </p:sp>
        <p:cxnSp>
          <p:nvCxnSpPr>
            <p:cNvPr id="17" name="Straight Connector 20"/>
            <p:cNvCxnSpPr/>
            <p:nvPr/>
          </p:nvCxnSpPr>
          <p:spPr>
            <a:xfrm flipV="1">
              <a:off x="3367088" y="3830638"/>
              <a:ext cx="766762" cy="6572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Textfeld 18"/>
          <p:cNvSpPr txBox="1"/>
          <p:nvPr/>
        </p:nvSpPr>
        <p:spPr>
          <a:xfrm>
            <a:off x="6750581" y="2997041"/>
            <a:ext cx="2209975" cy="3693319"/>
          </a:xfrm>
          <a:prstGeom prst="rect">
            <a:avLst/>
          </a:prstGeom>
          <a:noFill/>
        </p:spPr>
        <p:txBody>
          <a:bodyPr wrap="square" rtlCol="0">
            <a:spAutoFit/>
          </a:bodyPr>
          <a:lstStyle/>
          <a:p>
            <a:pPr marL="285750" indent="-285750">
              <a:buFont typeface="Wingdings" charset="2"/>
              <a:buChar char="ü"/>
            </a:pPr>
            <a:r>
              <a:rPr lang="en-US" dirty="0"/>
              <a:t>Note: When the PPF moves “out” (away from the origin) our choices are still constrained, but, overall, it becomes possible to get more of both things, as compared to the “lower” PPF.</a:t>
            </a:r>
            <a:endParaRPr lang="de-DE" dirty="0"/>
          </a:p>
          <a:p>
            <a:endParaRPr lang="en-US" dirty="0"/>
          </a:p>
        </p:txBody>
      </p:sp>
    </p:spTree>
    <p:extLst>
      <p:ext uri="{BB962C8B-B14F-4D97-AF65-F5344CB8AC3E}">
        <p14:creationId xmlns:p14="http://schemas.microsoft.com/office/powerpoint/2010/main" val="64125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2.3 Society’s Production/Maintenance Frontier</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15</a:t>
            </a:fld>
            <a:endParaRPr lang="en-US"/>
          </a:p>
        </p:txBody>
      </p:sp>
      <p:sp>
        <p:nvSpPr>
          <p:cNvPr id="6" name="Line 4"/>
          <p:cNvSpPr>
            <a:spLocks noChangeShapeType="1"/>
          </p:cNvSpPr>
          <p:nvPr/>
        </p:nvSpPr>
        <p:spPr bwMode="auto">
          <a:xfrm>
            <a:off x="1601788" y="4802188"/>
            <a:ext cx="0" cy="0"/>
          </a:xfrm>
          <a:prstGeom prst="line">
            <a:avLst/>
          </a:prstGeom>
          <a:noFill/>
          <a:ln w="9525">
            <a:solidFill>
              <a:schemeClr val="tx1"/>
            </a:solidFill>
            <a:round/>
            <a:headEnd/>
            <a:tailEnd/>
          </a:ln>
        </p:spPr>
        <p:txBody>
          <a:bodyPr/>
          <a:lstStyle/>
          <a:p>
            <a:endParaRPr lang="en-US" sz="2400"/>
          </a:p>
        </p:txBody>
      </p:sp>
      <p:sp>
        <p:nvSpPr>
          <p:cNvPr id="7" name="Line 7"/>
          <p:cNvSpPr>
            <a:spLocks noChangeShapeType="1"/>
          </p:cNvSpPr>
          <p:nvPr/>
        </p:nvSpPr>
        <p:spPr bwMode="auto">
          <a:xfrm>
            <a:off x="1139825" y="982663"/>
            <a:ext cx="0" cy="4754562"/>
          </a:xfrm>
          <a:prstGeom prst="line">
            <a:avLst/>
          </a:prstGeom>
          <a:noFill/>
          <a:ln w="28575">
            <a:solidFill>
              <a:schemeClr val="tx1"/>
            </a:solidFill>
            <a:round/>
            <a:headEnd/>
            <a:tailEnd/>
          </a:ln>
        </p:spPr>
        <p:txBody>
          <a:bodyPr/>
          <a:lstStyle/>
          <a:p>
            <a:endParaRPr lang="en-US" sz="2400"/>
          </a:p>
        </p:txBody>
      </p:sp>
      <p:sp>
        <p:nvSpPr>
          <p:cNvPr id="8" name="Line 8"/>
          <p:cNvSpPr>
            <a:spLocks noChangeShapeType="1"/>
          </p:cNvSpPr>
          <p:nvPr/>
        </p:nvSpPr>
        <p:spPr bwMode="auto">
          <a:xfrm>
            <a:off x="1144588" y="5716588"/>
            <a:ext cx="5303837" cy="0"/>
          </a:xfrm>
          <a:prstGeom prst="line">
            <a:avLst/>
          </a:prstGeom>
          <a:noFill/>
          <a:ln w="28575">
            <a:solidFill>
              <a:schemeClr val="tx1"/>
            </a:solidFill>
            <a:round/>
            <a:headEnd/>
            <a:tailEnd/>
          </a:ln>
        </p:spPr>
        <p:txBody>
          <a:bodyPr/>
          <a:lstStyle/>
          <a:p>
            <a:endParaRPr lang="en-US" sz="2400"/>
          </a:p>
        </p:txBody>
      </p:sp>
      <p:sp>
        <p:nvSpPr>
          <p:cNvPr id="9" name="Text Box 11"/>
          <p:cNvSpPr txBox="1">
            <a:spLocks noChangeArrowheads="1"/>
          </p:cNvSpPr>
          <p:nvPr/>
        </p:nvSpPr>
        <p:spPr bwMode="auto">
          <a:xfrm>
            <a:off x="4754563" y="4487863"/>
            <a:ext cx="684212" cy="457200"/>
          </a:xfrm>
          <a:prstGeom prst="rect">
            <a:avLst/>
          </a:prstGeom>
          <a:noFill/>
          <a:ln w="9525">
            <a:noFill/>
            <a:miter lim="800000"/>
            <a:headEnd/>
            <a:tailEnd/>
          </a:ln>
        </p:spPr>
        <p:txBody>
          <a:bodyPr>
            <a:spAutoFit/>
          </a:bodyPr>
          <a:lstStyle/>
          <a:p>
            <a:pPr algn="ctr">
              <a:spcBef>
                <a:spcPct val="50000"/>
              </a:spcBef>
            </a:pPr>
            <a:r>
              <a:rPr lang="en-US" sz="2400"/>
              <a:t>A</a:t>
            </a:r>
          </a:p>
        </p:txBody>
      </p:sp>
      <p:sp>
        <p:nvSpPr>
          <p:cNvPr id="10" name="Text Box 12"/>
          <p:cNvSpPr txBox="1">
            <a:spLocks noChangeArrowheads="1"/>
          </p:cNvSpPr>
          <p:nvPr/>
        </p:nvSpPr>
        <p:spPr bwMode="auto">
          <a:xfrm>
            <a:off x="701675" y="5802313"/>
            <a:ext cx="7265988" cy="461665"/>
          </a:xfrm>
          <a:prstGeom prst="rect">
            <a:avLst/>
          </a:prstGeom>
          <a:noFill/>
          <a:ln w="9525">
            <a:noFill/>
            <a:miter lim="800000"/>
            <a:headEnd/>
            <a:tailEnd/>
          </a:ln>
        </p:spPr>
        <p:txBody>
          <a:bodyPr>
            <a:spAutoFit/>
          </a:bodyPr>
          <a:lstStyle/>
          <a:p>
            <a:pPr algn="ctr">
              <a:spcBef>
                <a:spcPct val="50000"/>
              </a:spcBef>
            </a:pPr>
            <a:r>
              <a:rPr lang="en-US" sz="2400"/>
              <a:t>Quantity of Resource-Depleting Production</a:t>
            </a:r>
          </a:p>
        </p:txBody>
      </p:sp>
      <p:sp>
        <p:nvSpPr>
          <p:cNvPr id="11" name="Text Box 13"/>
          <p:cNvSpPr txBox="1">
            <a:spLocks noChangeArrowheads="1"/>
          </p:cNvSpPr>
          <p:nvPr/>
        </p:nvSpPr>
        <p:spPr bwMode="auto">
          <a:xfrm rot="16210815">
            <a:off x="-2145506" y="2728268"/>
            <a:ext cx="5483225" cy="461665"/>
          </a:xfrm>
          <a:prstGeom prst="rect">
            <a:avLst/>
          </a:prstGeom>
          <a:noFill/>
          <a:ln w="9525">
            <a:noFill/>
            <a:miter lim="800000"/>
            <a:headEnd/>
            <a:tailEnd/>
          </a:ln>
        </p:spPr>
        <p:txBody>
          <a:bodyPr>
            <a:spAutoFit/>
          </a:bodyPr>
          <a:lstStyle/>
          <a:p>
            <a:pPr algn="ctr">
              <a:spcBef>
                <a:spcPct val="50000"/>
              </a:spcBef>
            </a:pPr>
            <a:r>
              <a:rPr lang="en-US" sz="2400" dirty="0"/>
              <a:t>Quantity of Maintenance</a:t>
            </a:r>
          </a:p>
        </p:txBody>
      </p:sp>
      <p:sp>
        <p:nvSpPr>
          <p:cNvPr id="12" name="Text Box 16"/>
          <p:cNvSpPr txBox="1">
            <a:spLocks noChangeArrowheads="1"/>
          </p:cNvSpPr>
          <p:nvPr/>
        </p:nvSpPr>
        <p:spPr bwMode="auto">
          <a:xfrm>
            <a:off x="2198688" y="1420813"/>
            <a:ext cx="684212" cy="457200"/>
          </a:xfrm>
          <a:prstGeom prst="rect">
            <a:avLst/>
          </a:prstGeom>
          <a:noFill/>
          <a:ln w="9525">
            <a:noFill/>
            <a:miter lim="800000"/>
            <a:headEnd/>
            <a:tailEnd/>
          </a:ln>
        </p:spPr>
        <p:txBody>
          <a:bodyPr>
            <a:spAutoFit/>
          </a:bodyPr>
          <a:lstStyle/>
          <a:p>
            <a:pPr algn="ctr">
              <a:spcBef>
                <a:spcPct val="50000"/>
              </a:spcBef>
            </a:pPr>
            <a:r>
              <a:rPr lang="en-US" sz="2400"/>
              <a:t>B</a:t>
            </a:r>
          </a:p>
        </p:txBody>
      </p:sp>
      <p:sp>
        <p:nvSpPr>
          <p:cNvPr id="13" name="Arc 17"/>
          <p:cNvSpPr>
            <a:spLocks/>
          </p:cNvSpPr>
          <p:nvPr/>
        </p:nvSpPr>
        <p:spPr bwMode="auto">
          <a:xfrm>
            <a:off x="1139825" y="1749425"/>
            <a:ext cx="3578225" cy="3979863"/>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7150">
            <a:solidFill>
              <a:schemeClr val="tx1"/>
            </a:solidFill>
            <a:round/>
            <a:headEnd/>
            <a:tailEnd/>
          </a:ln>
        </p:spPr>
        <p:txBody>
          <a:bodyPr wrap="none" anchor="ctr"/>
          <a:lstStyle/>
          <a:p>
            <a:endParaRPr lang="en-US" sz="2400"/>
          </a:p>
        </p:txBody>
      </p:sp>
      <p:sp>
        <p:nvSpPr>
          <p:cNvPr id="14" name="Oval 20"/>
          <p:cNvSpPr>
            <a:spLocks noChangeArrowheads="1"/>
          </p:cNvSpPr>
          <p:nvPr/>
        </p:nvSpPr>
        <p:spPr bwMode="auto">
          <a:xfrm>
            <a:off x="2052638" y="1822450"/>
            <a:ext cx="139700" cy="136525"/>
          </a:xfrm>
          <a:prstGeom prst="ellipse">
            <a:avLst/>
          </a:prstGeom>
          <a:solidFill>
            <a:schemeClr val="tx1"/>
          </a:solidFill>
          <a:ln w="9525">
            <a:solidFill>
              <a:schemeClr val="tx1"/>
            </a:solidFill>
            <a:round/>
            <a:headEnd/>
            <a:tailEnd/>
          </a:ln>
        </p:spPr>
        <p:txBody>
          <a:bodyPr wrap="none" anchor="ctr"/>
          <a:lstStyle/>
          <a:p>
            <a:endParaRPr lang="en-US" sz="2400"/>
          </a:p>
        </p:txBody>
      </p:sp>
      <p:sp>
        <p:nvSpPr>
          <p:cNvPr id="15" name="Oval 20"/>
          <p:cNvSpPr>
            <a:spLocks noChangeArrowheads="1"/>
          </p:cNvSpPr>
          <p:nvPr/>
        </p:nvSpPr>
        <p:spPr bwMode="auto">
          <a:xfrm>
            <a:off x="4572000" y="4816475"/>
            <a:ext cx="139700" cy="136525"/>
          </a:xfrm>
          <a:prstGeom prst="ellipse">
            <a:avLst/>
          </a:prstGeom>
          <a:solidFill>
            <a:schemeClr val="tx1"/>
          </a:solidFill>
          <a:ln w="9525">
            <a:solidFill>
              <a:schemeClr val="tx1"/>
            </a:solidFill>
            <a:round/>
            <a:headEnd/>
            <a:tailEnd/>
          </a:ln>
        </p:spPr>
        <p:txBody>
          <a:bodyPr wrap="none" anchor="ctr"/>
          <a:lstStyle/>
          <a:p>
            <a:endParaRPr lang="en-US" sz="2400"/>
          </a:p>
        </p:txBody>
      </p:sp>
      <p:sp>
        <p:nvSpPr>
          <p:cNvPr id="16" name="Textfeld 15"/>
          <p:cNvSpPr txBox="1"/>
          <p:nvPr/>
        </p:nvSpPr>
        <p:spPr>
          <a:xfrm>
            <a:off x="6147040" y="1181074"/>
            <a:ext cx="2539760" cy="2308324"/>
          </a:xfrm>
          <a:prstGeom prst="rect">
            <a:avLst/>
          </a:prstGeom>
          <a:noFill/>
        </p:spPr>
        <p:txBody>
          <a:bodyPr wrap="square" rtlCol="0">
            <a:spAutoFit/>
          </a:bodyPr>
          <a:lstStyle/>
          <a:p>
            <a:pPr marL="285750" indent="-285750">
              <a:buFont typeface="Wingdings" charset="2"/>
              <a:buChar char="ü"/>
            </a:pPr>
            <a:r>
              <a:rPr lang="en-US" dirty="0"/>
              <a:t>Note:  We choose not only what to produce, but how to produce it; some production methods are more resource-depleting than others.</a:t>
            </a:r>
            <a:endParaRPr lang="de-DE" dirty="0"/>
          </a:p>
          <a:p>
            <a:endParaRPr lang="en-US" dirty="0"/>
          </a:p>
        </p:txBody>
      </p:sp>
    </p:spTree>
    <p:extLst>
      <p:ext uri="{BB962C8B-B14F-4D97-AF65-F5344CB8AC3E}">
        <p14:creationId xmlns:p14="http://schemas.microsoft.com/office/powerpoint/2010/main" val="24742026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Figure 2.4 Possible Future PPFs</a:t>
            </a:r>
            <a:endParaRPr lang="de-DE" dirty="0"/>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16</a:t>
            </a:fld>
            <a:endParaRPr lang="en-US"/>
          </a:p>
        </p:txBody>
      </p:sp>
      <p:grpSp>
        <p:nvGrpSpPr>
          <p:cNvPr id="17" name="Gruppierung 16"/>
          <p:cNvGrpSpPr>
            <a:grpSpLocks noChangeAspect="1"/>
          </p:cNvGrpSpPr>
          <p:nvPr/>
        </p:nvGrpSpPr>
        <p:grpSpPr>
          <a:xfrm>
            <a:off x="427090" y="890459"/>
            <a:ext cx="7133398" cy="5573933"/>
            <a:chOff x="365274" y="217488"/>
            <a:chExt cx="7821464" cy="6111577"/>
          </a:xfrm>
        </p:grpSpPr>
        <p:sp>
          <p:nvSpPr>
            <p:cNvPr id="6" name="Line 4"/>
            <p:cNvSpPr>
              <a:spLocks noChangeShapeType="1"/>
            </p:cNvSpPr>
            <p:nvPr/>
          </p:nvSpPr>
          <p:spPr bwMode="auto">
            <a:xfrm>
              <a:off x="1601788" y="4802188"/>
              <a:ext cx="0" cy="0"/>
            </a:xfrm>
            <a:prstGeom prst="line">
              <a:avLst/>
            </a:prstGeom>
            <a:noFill/>
            <a:ln w="9525">
              <a:solidFill>
                <a:schemeClr val="tx1"/>
              </a:solidFill>
              <a:round/>
              <a:headEnd/>
              <a:tailEnd/>
            </a:ln>
          </p:spPr>
          <p:txBody>
            <a:bodyPr/>
            <a:lstStyle/>
            <a:p>
              <a:endParaRPr lang="en-US" sz="2400">
                <a:cs typeface="Arial" pitchFamily="34" charset="0"/>
              </a:endParaRPr>
            </a:p>
          </p:txBody>
        </p:sp>
        <p:sp>
          <p:nvSpPr>
            <p:cNvPr id="7" name="Line 7"/>
            <p:cNvSpPr>
              <a:spLocks noChangeShapeType="1"/>
            </p:cNvSpPr>
            <p:nvPr/>
          </p:nvSpPr>
          <p:spPr bwMode="auto">
            <a:xfrm>
              <a:off x="1139825" y="982663"/>
              <a:ext cx="0" cy="4754562"/>
            </a:xfrm>
            <a:prstGeom prst="line">
              <a:avLst/>
            </a:prstGeom>
            <a:noFill/>
            <a:ln w="28575">
              <a:solidFill>
                <a:schemeClr val="tx1"/>
              </a:solidFill>
              <a:round/>
              <a:headEnd/>
              <a:tailEnd/>
            </a:ln>
          </p:spPr>
          <p:txBody>
            <a:bodyPr/>
            <a:lstStyle/>
            <a:p>
              <a:endParaRPr lang="en-US" sz="2400">
                <a:cs typeface="Arial" pitchFamily="34" charset="0"/>
              </a:endParaRPr>
            </a:p>
          </p:txBody>
        </p:sp>
        <p:sp>
          <p:nvSpPr>
            <p:cNvPr id="8" name="Line 8"/>
            <p:cNvSpPr>
              <a:spLocks noChangeShapeType="1"/>
            </p:cNvSpPr>
            <p:nvPr/>
          </p:nvSpPr>
          <p:spPr bwMode="auto">
            <a:xfrm>
              <a:off x="1144588" y="5716588"/>
              <a:ext cx="5303837" cy="0"/>
            </a:xfrm>
            <a:prstGeom prst="line">
              <a:avLst/>
            </a:prstGeom>
            <a:noFill/>
            <a:ln w="28575">
              <a:solidFill>
                <a:schemeClr val="tx1"/>
              </a:solidFill>
              <a:round/>
              <a:headEnd/>
              <a:tailEnd/>
            </a:ln>
          </p:spPr>
          <p:txBody>
            <a:bodyPr/>
            <a:lstStyle/>
            <a:p>
              <a:endParaRPr lang="en-US" sz="2400">
                <a:cs typeface="Arial" pitchFamily="34" charset="0"/>
              </a:endParaRPr>
            </a:p>
          </p:txBody>
        </p:sp>
        <p:sp>
          <p:nvSpPr>
            <p:cNvPr id="9" name="Text Box 12"/>
            <p:cNvSpPr txBox="1">
              <a:spLocks noChangeArrowheads="1"/>
            </p:cNvSpPr>
            <p:nvPr/>
          </p:nvSpPr>
          <p:spPr bwMode="auto">
            <a:xfrm>
              <a:off x="1828800" y="5867400"/>
              <a:ext cx="4572000" cy="461665"/>
            </a:xfrm>
            <a:prstGeom prst="rect">
              <a:avLst/>
            </a:prstGeom>
            <a:noFill/>
            <a:ln w="9525">
              <a:noFill/>
              <a:miter lim="800000"/>
              <a:headEnd/>
              <a:tailEnd/>
            </a:ln>
          </p:spPr>
          <p:txBody>
            <a:bodyPr>
              <a:spAutoFit/>
            </a:bodyPr>
            <a:lstStyle/>
            <a:p>
              <a:pPr algn="ctr">
                <a:spcBef>
                  <a:spcPct val="50000"/>
                </a:spcBef>
              </a:pPr>
              <a:r>
                <a:rPr lang="en-US" sz="2400" dirty="0">
                  <a:cs typeface="Arial" pitchFamily="34" charset="0"/>
                </a:rPr>
                <a:t>Quantity of Output 1</a:t>
              </a:r>
            </a:p>
          </p:txBody>
        </p:sp>
        <p:sp>
          <p:nvSpPr>
            <p:cNvPr id="10" name="Text Box 13"/>
            <p:cNvSpPr txBox="1">
              <a:spLocks noChangeArrowheads="1"/>
            </p:cNvSpPr>
            <p:nvPr/>
          </p:nvSpPr>
          <p:spPr bwMode="auto">
            <a:xfrm rot="16210815">
              <a:off x="-2145506" y="2728268"/>
              <a:ext cx="5483225" cy="461665"/>
            </a:xfrm>
            <a:prstGeom prst="rect">
              <a:avLst/>
            </a:prstGeom>
            <a:noFill/>
            <a:ln w="9525">
              <a:noFill/>
              <a:miter lim="800000"/>
              <a:headEnd/>
              <a:tailEnd/>
            </a:ln>
          </p:spPr>
          <p:txBody>
            <a:bodyPr>
              <a:spAutoFit/>
            </a:bodyPr>
            <a:lstStyle/>
            <a:p>
              <a:pPr algn="ctr">
                <a:spcBef>
                  <a:spcPct val="50000"/>
                </a:spcBef>
              </a:pPr>
              <a:r>
                <a:rPr lang="en-US" sz="2400" dirty="0">
                  <a:cs typeface="Arial" pitchFamily="34" charset="0"/>
                </a:rPr>
                <a:t>Quantity of Output 2</a:t>
              </a:r>
            </a:p>
          </p:txBody>
        </p:sp>
        <p:sp>
          <p:nvSpPr>
            <p:cNvPr id="11" name="Arc 17"/>
            <p:cNvSpPr>
              <a:spLocks/>
            </p:cNvSpPr>
            <p:nvPr/>
          </p:nvSpPr>
          <p:spPr bwMode="auto">
            <a:xfrm>
              <a:off x="1139825" y="2698750"/>
              <a:ext cx="2738438" cy="3030538"/>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7150">
              <a:solidFill>
                <a:schemeClr val="tx1"/>
              </a:solidFill>
              <a:round/>
              <a:headEnd/>
              <a:tailEnd/>
            </a:ln>
          </p:spPr>
          <p:txBody>
            <a:bodyPr wrap="none" anchor="ctr"/>
            <a:lstStyle/>
            <a:p>
              <a:endParaRPr lang="en-US" sz="2400">
                <a:cs typeface="Arial" pitchFamily="34" charset="0"/>
              </a:endParaRPr>
            </a:p>
          </p:txBody>
        </p:sp>
        <p:sp>
          <p:nvSpPr>
            <p:cNvPr id="12" name="Arc 17"/>
            <p:cNvSpPr>
              <a:spLocks/>
            </p:cNvSpPr>
            <p:nvPr/>
          </p:nvSpPr>
          <p:spPr bwMode="auto">
            <a:xfrm>
              <a:off x="1139825" y="1128713"/>
              <a:ext cx="4418013" cy="4600575"/>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7150">
              <a:solidFill>
                <a:schemeClr val="tx1"/>
              </a:solidFill>
              <a:round/>
              <a:headEnd/>
              <a:tailEnd/>
            </a:ln>
          </p:spPr>
          <p:txBody>
            <a:bodyPr wrap="none" anchor="ctr"/>
            <a:lstStyle/>
            <a:p>
              <a:endParaRPr lang="en-US" sz="2400">
                <a:cs typeface="Arial" pitchFamily="34" charset="0"/>
              </a:endParaRPr>
            </a:p>
          </p:txBody>
        </p:sp>
        <p:sp>
          <p:nvSpPr>
            <p:cNvPr id="13" name="TextBox 31"/>
            <p:cNvSpPr txBox="1">
              <a:spLocks noChangeArrowheads="1"/>
            </p:cNvSpPr>
            <p:nvPr/>
          </p:nvSpPr>
          <p:spPr bwMode="auto">
            <a:xfrm>
              <a:off x="5557838" y="570557"/>
              <a:ext cx="2628900" cy="1200150"/>
            </a:xfrm>
            <a:prstGeom prst="rect">
              <a:avLst/>
            </a:prstGeom>
            <a:noFill/>
            <a:ln w="9525">
              <a:noFill/>
              <a:miter lim="800000"/>
              <a:headEnd/>
              <a:tailEnd/>
            </a:ln>
          </p:spPr>
          <p:txBody>
            <a:bodyPr>
              <a:spAutoFit/>
            </a:bodyPr>
            <a:lstStyle/>
            <a:p>
              <a:r>
                <a:rPr lang="en-US" sz="2400" dirty="0">
                  <a:cs typeface="Arial" pitchFamily="34" charset="0"/>
                </a:rPr>
                <a:t>Future PPF with High Resource Maintenance Now</a:t>
              </a:r>
            </a:p>
          </p:txBody>
        </p:sp>
        <p:sp>
          <p:nvSpPr>
            <p:cNvPr id="14" name="TextBox 32"/>
            <p:cNvSpPr txBox="1">
              <a:spLocks noChangeArrowheads="1"/>
            </p:cNvSpPr>
            <p:nvPr/>
          </p:nvSpPr>
          <p:spPr bwMode="auto">
            <a:xfrm>
              <a:off x="1212850" y="4049713"/>
              <a:ext cx="2409825" cy="1200150"/>
            </a:xfrm>
            <a:prstGeom prst="rect">
              <a:avLst/>
            </a:prstGeom>
            <a:noFill/>
            <a:ln w="9525">
              <a:noFill/>
              <a:miter lim="800000"/>
              <a:headEnd/>
              <a:tailEnd/>
            </a:ln>
          </p:spPr>
          <p:txBody>
            <a:bodyPr>
              <a:spAutoFit/>
            </a:bodyPr>
            <a:lstStyle/>
            <a:p>
              <a:r>
                <a:rPr lang="en-US" sz="2400" dirty="0">
                  <a:cs typeface="Arial" pitchFamily="34" charset="0"/>
                </a:rPr>
                <a:t>Future PPF with High Resource Depletion Now</a:t>
              </a:r>
            </a:p>
          </p:txBody>
        </p:sp>
        <p:cxnSp>
          <p:nvCxnSpPr>
            <p:cNvPr id="15" name="Straight Connector 34"/>
            <p:cNvCxnSpPr/>
            <p:nvPr/>
          </p:nvCxnSpPr>
          <p:spPr>
            <a:xfrm rot="10800000" flipV="1">
              <a:off x="4791075" y="2260600"/>
              <a:ext cx="803275" cy="584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36"/>
            <p:cNvCxnSpPr/>
            <p:nvPr/>
          </p:nvCxnSpPr>
          <p:spPr>
            <a:xfrm flipV="1">
              <a:off x="1833563" y="3319463"/>
              <a:ext cx="803275" cy="6937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 name="Textfeld 17"/>
          <p:cNvSpPr txBox="1"/>
          <p:nvPr/>
        </p:nvSpPr>
        <p:spPr>
          <a:xfrm>
            <a:off x="6704870" y="3040512"/>
            <a:ext cx="2439130" cy="2031325"/>
          </a:xfrm>
          <a:prstGeom prst="rect">
            <a:avLst/>
          </a:prstGeom>
          <a:noFill/>
        </p:spPr>
        <p:txBody>
          <a:bodyPr wrap="square" rtlCol="0">
            <a:spAutoFit/>
          </a:bodyPr>
          <a:lstStyle/>
          <a:p>
            <a:pPr marL="285750" indent="-285750">
              <a:buFont typeface="Wingdings" charset="2"/>
              <a:buChar char="ü"/>
            </a:pPr>
            <a:r>
              <a:rPr lang="en-US" dirty="0"/>
              <a:t>Note: Present-day decisions about how to produce will affect future possibilities concerning what can be produced.</a:t>
            </a:r>
            <a:endParaRPr lang="de-DE" dirty="0"/>
          </a:p>
          <a:p>
            <a:endParaRPr lang="en-US" dirty="0"/>
          </a:p>
        </p:txBody>
      </p:sp>
    </p:spTree>
    <p:extLst>
      <p:ext uri="{BB962C8B-B14F-4D97-AF65-F5344CB8AC3E}">
        <p14:creationId xmlns:p14="http://schemas.microsoft.com/office/powerpoint/2010/main" val="22820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The Role of Markets</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806959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meaning of markets</a:t>
            </a:r>
            <a:endParaRPr lang="en-US" dirty="0"/>
          </a:p>
        </p:txBody>
      </p:sp>
      <p:sp>
        <p:nvSpPr>
          <p:cNvPr id="3" name="Inhaltsplatzhalter 2"/>
          <p:cNvSpPr>
            <a:spLocks noGrp="1"/>
          </p:cNvSpPr>
          <p:nvPr>
            <p:ph idx="1"/>
          </p:nvPr>
        </p:nvSpPr>
        <p:spPr/>
        <p:txBody>
          <a:bodyPr>
            <a:normAutofit fontScale="85000" lnSpcReduction="20000"/>
          </a:bodyPr>
          <a:lstStyle/>
          <a:p>
            <a:pPr lvl="0" fontAlgn="base"/>
            <a:r>
              <a:rPr lang="en-US" dirty="0" smtClean="0"/>
              <a:t>concrete </a:t>
            </a:r>
            <a:r>
              <a:rPr lang="en-US" dirty="0"/>
              <a:t>and commonsense </a:t>
            </a:r>
            <a:r>
              <a:rPr lang="en-US" dirty="0" smtClean="0"/>
              <a:t>definition: </a:t>
            </a:r>
          </a:p>
          <a:p>
            <a:pPr lvl="1" fontAlgn="base"/>
            <a:r>
              <a:rPr lang="en-US" dirty="0" smtClean="0"/>
              <a:t>a </a:t>
            </a:r>
            <a:r>
              <a:rPr lang="en-US" dirty="0"/>
              <a:t>market is a location (a place) where people go to buy and sell </a:t>
            </a:r>
            <a:r>
              <a:rPr lang="en-US" dirty="0" smtClean="0"/>
              <a:t>things</a:t>
            </a:r>
            <a:r>
              <a:rPr lang="en-US" dirty="0"/>
              <a:t> </a:t>
            </a:r>
            <a:endParaRPr lang="en-US" dirty="0" smtClean="0"/>
          </a:p>
          <a:p>
            <a:pPr lvl="1" fontAlgn="base"/>
            <a:r>
              <a:rPr lang="en-US" dirty="0" smtClean="0"/>
              <a:t>market </a:t>
            </a:r>
            <a:r>
              <a:rPr lang="en-US" dirty="0"/>
              <a:t>“location” may not be physical but virtual (i.e</a:t>
            </a:r>
            <a:r>
              <a:rPr lang="en-US" dirty="0" smtClean="0"/>
              <a:t>. eBay</a:t>
            </a:r>
            <a:r>
              <a:rPr lang="en-US" dirty="0"/>
              <a:t>)</a:t>
            </a:r>
            <a:r>
              <a:rPr lang="en-US" dirty="0" smtClean="0"/>
              <a:t> </a:t>
            </a:r>
            <a:r>
              <a:rPr lang="en-US" dirty="0"/>
              <a:t> </a:t>
            </a:r>
            <a:endParaRPr lang="de-DE" dirty="0"/>
          </a:p>
          <a:p>
            <a:pPr lvl="0" fontAlgn="base"/>
            <a:r>
              <a:rPr lang="en-US" dirty="0" smtClean="0"/>
              <a:t>more general:</a:t>
            </a:r>
          </a:p>
          <a:p>
            <a:pPr lvl="1" fontAlgn="base"/>
            <a:r>
              <a:rPr lang="en-US" dirty="0" smtClean="0"/>
              <a:t>institutions </a:t>
            </a:r>
            <a:r>
              <a:rPr lang="en-US" dirty="0"/>
              <a:t>that bring buyers and sellers together.   </a:t>
            </a:r>
            <a:endParaRPr lang="en-US" dirty="0" smtClean="0"/>
          </a:p>
          <a:p>
            <a:pPr lvl="1" fontAlgn="base"/>
            <a:r>
              <a:rPr lang="en-US" dirty="0" smtClean="0"/>
              <a:t>several </a:t>
            </a:r>
            <a:r>
              <a:rPr lang="en-US" dirty="0"/>
              <a:t>different markets may operate under one roof or within the same organization (i.e</a:t>
            </a:r>
            <a:r>
              <a:rPr lang="en-US" dirty="0" smtClean="0"/>
              <a:t>. </a:t>
            </a:r>
            <a:r>
              <a:rPr lang="en-US" dirty="0"/>
              <a:t>the Chicago Board of </a:t>
            </a:r>
            <a:r>
              <a:rPr lang="en-US" dirty="0" smtClean="0"/>
              <a:t>Trade)</a:t>
            </a:r>
          </a:p>
          <a:p>
            <a:pPr fontAlgn="base"/>
            <a:r>
              <a:rPr lang="en-US" dirty="0" smtClean="0"/>
              <a:t> most abstract: </a:t>
            </a:r>
          </a:p>
          <a:p>
            <a:pPr lvl="1" fontAlgn="base"/>
            <a:r>
              <a:rPr lang="en-US" dirty="0" smtClean="0"/>
              <a:t>a </a:t>
            </a:r>
            <a:r>
              <a:rPr lang="en-US" dirty="0"/>
              <a:t>situation of idealized, unencumbered exchange.  </a:t>
            </a:r>
            <a:endParaRPr lang="en-US" dirty="0" smtClean="0"/>
          </a:p>
          <a:p>
            <a:pPr lvl="1" fontAlgn="base"/>
            <a:r>
              <a:rPr lang="en-US" dirty="0" smtClean="0"/>
              <a:t>buyers </a:t>
            </a:r>
            <a:r>
              <a:rPr lang="en-US" dirty="0"/>
              <a:t>and sellers are imagined to come to instantaneous, costless </a:t>
            </a:r>
            <a:r>
              <a:rPr lang="en-US" dirty="0" smtClean="0"/>
              <a:t>agreements</a:t>
            </a:r>
            <a:endParaRPr lang="de-DE" dirty="0"/>
          </a:p>
          <a:p>
            <a:pPr fontAlgn="base"/>
            <a:endParaRPr lang="de-DE" dirty="0"/>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18</a:t>
            </a:fld>
            <a:endParaRPr lang="en-US"/>
          </a:p>
        </p:txBody>
      </p:sp>
    </p:spTree>
    <p:extLst>
      <p:ext uri="{BB962C8B-B14F-4D97-AF65-F5344CB8AC3E}">
        <p14:creationId xmlns:p14="http://schemas.microsoft.com/office/powerpoint/2010/main" val="2764160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The basic neoclassical market</a:t>
            </a:r>
            <a:br>
              <a:rPr lang="en-US" dirty="0" smtClean="0"/>
            </a:br>
            <a:endParaRPr lang="en-US" dirty="0"/>
          </a:p>
        </p:txBody>
      </p:sp>
      <p:sp>
        <p:nvSpPr>
          <p:cNvPr id="3" name="Inhaltsplatzhalter 2"/>
          <p:cNvSpPr>
            <a:spLocks noGrp="1"/>
          </p:cNvSpPr>
          <p:nvPr>
            <p:ph idx="1"/>
          </p:nvPr>
        </p:nvSpPr>
        <p:spPr/>
        <p:txBody>
          <a:bodyPr/>
          <a:lstStyle/>
          <a:p>
            <a:pPr lvl="0"/>
            <a:r>
              <a:rPr lang="en-US" dirty="0"/>
              <a:t>profit-maximizing firms and </a:t>
            </a:r>
            <a:r>
              <a:rPr lang="en-US" dirty="0" smtClean="0"/>
              <a:t>utility</a:t>
            </a:r>
            <a:r>
              <a:rPr lang="en-US" dirty="0"/>
              <a:t>-maximizing households </a:t>
            </a:r>
            <a:r>
              <a:rPr lang="en-US" dirty="0" smtClean="0"/>
              <a:t>interact </a:t>
            </a:r>
            <a:r>
              <a:rPr lang="en-US" dirty="0"/>
              <a:t>in perfectly competitive </a:t>
            </a:r>
            <a:r>
              <a:rPr lang="en-US" dirty="0" smtClean="0"/>
              <a:t>markets </a:t>
            </a:r>
            <a:r>
              <a:rPr lang="en-US" dirty="0"/>
              <a:t> </a:t>
            </a:r>
            <a:endParaRPr lang="de-DE" dirty="0"/>
          </a:p>
          <a:p>
            <a:pPr lvl="0"/>
            <a:r>
              <a:rPr lang="en-US" dirty="0" smtClean="0"/>
              <a:t>goods </a:t>
            </a:r>
            <a:r>
              <a:rPr lang="en-US" dirty="0"/>
              <a:t>and services are produced, distributed, and consumed in such a way that the market value of production is as high as it possibly can be, achieving full social and economic </a:t>
            </a:r>
            <a:r>
              <a:rPr lang="en-US" dirty="0" smtClean="0"/>
              <a:t>efficiency</a:t>
            </a:r>
            <a:endParaRPr lang="de-DE" dirty="0"/>
          </a:p>
          <a:p>
            <a:endParaRPr lang="en-US" dirty="0"/>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19</a:t>
            </a:fld>
            <a:endParaRPr lang="en-US"/>
          </a:p>
        </p:txBody>
      </p:sp>
    </p:spTree>
    <p:extLst>
      <p:ext uri="{BB962C8B-B14F-4D97-AF65-F5344CB8AC3E}">
        <p14:creationId xmlns:p14="http://schemas.microsoft.com/office/powerpoint/2010/main" val="3247938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a:t>Figure 2.5 The Circular Flow Diagram for the Basic Neoclassical Model</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20</a:t>
            </a:fld>
            <a:endParaRPr lang="en-US"/>
          </a:p>
        </p:txBody>
      </p:sp>
      <p:grpSp>
        <p:nvGrpSpPr>
          <p:cNvPr id="6" name="Group 3"/>
          <p:cNvGrpSpPr>
            <a:grpSpLocks noChangeAspect="1"/>
          </p:cNvGrpSpPr>
          <p:nvPr/>
        </p:nvGrpSpPr>
        <p:grpSpPr bwMode="auto">
          <a:xfrm>
            <a:off x="1432168" y="1387337"/>
            <a:ext cx="5401190" cy="5036134"/>
            <a:chOff x="720" y="128"/>
            <a:chExt cx="4128" cy="3849"/>
          </a:xfrm>
        </p:grpSpPr>
        <p:sp>
          <p:nvSpPr>
            <p:cNvPr id="7" name="AutoShape 2"/>
            <p:cNvSpPr>
              <a:spLocks noChangeAspect="1" noChangeArrowheads="1" noTextEdit="1"/>
            </p:cNvSpPr>
            <p:nvPr/>
          </p:nvSpPr>
          <p:spPr bwMode="auto">
            <a:xfrm>
              <a:off x="720" y="144"/>
              <a:ext cx="4128" cy="38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cs typeface="Arial" pitchFamily="34" charset="0"/>
              </a:endParaRPr>
            </a:p>
          </p:txBody>
        </p:sp>
        <p:sp>
          <p:nvSpPr>
            <p:cNvPr id="8" name="Freeform 4"/>
            <p:cNvSpPr>
              <a:spLocks/>
            </p:cNvSpPr>
            <p:nvPr/>
          </p:nvSpPr>
          <p:spPr bwMode="auto">
            <a:xfrm>
              <a:off x="1357" y="2188"/>
              <a:ext cx="2727" cy="863"/>
            </a:xfrm>
            <a:custGeom>
              <a:avLst/>
              <a:gdLst/>
              <a:ahLst/>
              <a:cxnLst>
                <a:cxn ang="0">
                  <a:pos x="0" y="10"/>
                </a:cxn>
                <a:cxn ang="0">
                  <a:pos x="336" y="201"/>
                </a:cxn>
                <a:cxn ang="0">
                  <a:pos x="635" y="81"/>
                </a:cxn>
                <a:cxn ang="0">
                  <a:pos x="604" y="56"/>
                </a:cxn>
                <a:cxn ang="0">
                  <a:pos x="336" y="161"/>
                </a:cxn>
                <a:cxn ang="0">
                  <a:pos x="39" y="0"/>
                </a:cxn>
                <a:cxn ang="0">
                  <a:pos x="0" y="10"/>
                </a:cxn>
              </a:cxnLst>
              <a:rect l="0" t="0" r="r" b="b"/>
              <a:pathLst>
                <a:path w="635" h="201">
                  <a:moveTo>
                    <a:pt x="0" y="10"/>
                  </a:moveTo>
                  <a:cubicBezTo>
                    <a:pt x="31" y="121"/>
                    <a:pt x="172" y="201"/>
                    <a:pt x="336" y="201"/>
                  </a:cubicBezTo>
                  <a:cubicBezTo>
                    <a:pt x="460" y="201"/>
                    <a:pt x="575" y="155"/>
                    <a:pt x="635" y="81"/>
                  </a:cubicBezTo>
                  <a:cubicBezTo>
                    <a:pt x="604" y="56"/>
                    <a:pt x="604" y="56"/>
                    <a:pt x="604" y="56"/>
                  </a:cubicBezTo>
                  <a:cubicBezTo>
                    <a:pt x="551" y="120"/>
                    <a:pt x="448" y="161"/>
                    <a:pt x="336" y="161"/>
                  </a:cubicBezTo>
                  <a:cubicBezTo>
                    <a:pt x="190" y="161"/>
                    <a:pt x="65" y="93"/>
                    <a:pt x="39" y="0"/>
                  </a:cubicBezTo>
                  <a:lnTo>
                    <a:pt x="0" y="10"/>
                  </a:lnTo>
                  <a:close/>
                </a:path>
              </a:pathLst>
            </a:custGeom>
            <a:solidFill>
              <a:schemeClr val="tx2">
                <a:lumMod val="20000"/>
                <a:lumOff val="8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Arial" pitchFamily="34" charset="0"/>
              </a:endParaRPr>
            </a:p>
          </p:txBody>
        </p:sp>
        <p:sp>
          <p:nvSpPr>
            <p:cNvPr id="9" name="Freeform 5"/>
            <p:cNvSpPr>
              <a:spLocks/>
            </p:cNvSpPr>
            <p:nvPr/>
          </p:nvSpPr>
          <p:spPr bwMode="auto">
            <a:xfrm>
              <a:off x="1507" y="1033"/>
              <a:ext cx="2731" cy="854"/>
            </a:xfrm>
            <a:custGeom>
              <a:avLst/>
              <a:gdLst/>
              <a:ahLst/>
              <a:cxnLst>
                <a:cxn ang="0">
                  <a:pos x="0" y="123"/>
                </a:cxn>
                <a:cxn ang="0">
                  <a:pos x="32" y="148"/>
                </a:cxn>
                <a:cxn ang="0">
                  <a:pos x="301" y="40"/>
                </a:cxn>
                <a:cxn ang="0">
                  <a:pos x="598" y="199"/>
                </a:cxn>
                <a:cxn ang="0">
                  <a:pos x="636" y="187"/>
                </a:cxn>
                <a:cxn ang="0">
                  <a:pos x="301" y="0"/>
                </a:cxn>
                <a:cxn ang="0">
                  <a:pos x="0" y="123"/>
                </a:cxn>
              </a:cxnLst>
              <a:rect l="0" t="0" r="r" b="b"/>
              <a:pathLst>
                <a:path w="636" h="199">
                  <a:moveTo>
                    <a:pt x="0" y="123"/>
                  </a:moveTo>
                  <a:cubicBezTo>
                    <a:pt x="32" y="148"/>
                    <a:pt x="32" y="148"/>
                    <a:pt x="32" y="148"/>
                  </a:cubicBezTo>
                  <a:cubicBezTo>
                    <a:pt x="84" y="81"/>
                    <a:pt x="187" y="40"/>
                    <a:pt x="301" y="40"/>
                  </a:cubicBezTo>
                  <a:cubicBezTo>
                    <a:pt x="446" y="40"/>
                    <a:pt x="570" y="107"/>
                    <a:pt x="598" y="199"/>
                  </a:cubicBezTo>
                  <a:cubicBezTo>
                    <a:pt x="636" y="187"/>
                    <a:pt x="636" y="187"/>
                    <a:pt x="636" y="187"/>
                  </a:cubicBezTo>
                  <a:cubicBezTo>
                    <a:pt x="604" y="79"/>
                    <a:pt x="463" y="0"/>
                    <a:pt x="301" y="0"/>
                  </a:cubicBezTo>
                  <a:cubicBezTo>
                    <a:pt x="175" y="0"/>
                    <a:pt x="60" y="47"/>
                    <a:pt x="0" y="123"/>
                  </a:cubicBezTo>
                  <a:close/>
                </a:path>
              </a:pathLst>
            </a:custGeom>
            <a:solidFill>
              <a:schemeClr val="tx2">
                <a:lumMod val="20000"/>
                <a:lumOff val="8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Arial" pitchFamily="34" charset="0"/>
              </a:endParaRPr>
            </a:p>
          </p:txBody>
        </p:sp>
        <p:sp>
          <p:nvSpPr>
            <p:cNvPr id="10" name="Freeform 6"/>
            <p:cNvSpPr>
              <a:spLocks/>
            </p:cNvSpPr>
            <p:nvPr/>
          </p:nvSpPr>
          <p:spPr bwMode="auto">
            <a:xfrm>
              <a:off x="941" y="664"/>
              <a:ext cx="3624" cy="1219"/>
            </a:xfrm>
            <a:custGeom>
              <a:avLst/>
              <a:gdLst/>
              <a:ahLst/>
              <a:cxnLst>
                <a:cxn ang="0">
                  <a:pos x="147" y="78"/>
                </a:cxn>
                <a:cxn ang="0">
                  <a:pos x="0" y="276"/>
                </a:cxn>
                <a:cxn ang="0">
                  <a:pos x="39" y="284"/>
                </a:cxn>
                <a:cxn ang="0">
                  <a:pos x="433" y="40"/>
                </a:cxn>
                <a:cxn ang="0">
                  <a:pos x="808" y="227"/>
                </a:cxn>
                <a:cxn ang="0">
                  <a:pos x="844" y="209"/>
                </a:cxn>
                <a:cxn ang="0">
                  <a:pos x="433" y="0"/>
                </a:cxn>
                <a:cxn ang="0">
                  <a:pos x="147" y="78"/>
                </a:cxn>
              </a:cxnLst>
              <a:rect l="0" t="0" r="r" b="b"/>
              <a:pathLst>
                <a:path w="844" h="284">
                  <a:moveTo>
                    <a:pt x="147" y="78"/>
                  </a:moveTo>
                  <a:cubicBezTo>
                    <a:pt x="66" y="129"/>
                    <a:pt x="14" y="199"/>
                    <a:pt x="0" y="276"/>
                  </a:cubicBezTo>
                  <a:cubicBezTo>
                    <a:pt x="39" y="284"/>
                    <a:pt x="39" y="284"/>
                    <a:pt x="39" y="284"/>
                  </a:cubicBezTo>
                  <a:cubicBezTo>
                    <a:pt x="65" y="145"/>
                    <a:pt x="235" y="40"/>
                    <a:pt x="433" y="40"/>
                  </a:cubicBezTo>
                  <a:cubicBezTo>
                    <a:pt x="601" y="40"/>
                    <a:pt x="751" y="115"/>
                    <a:pt x="808" y="227"/>
                  </a:cubicBezTo>
                  <a:cubicBezTo>
                    <a:pt x="844" y="209"/>
                    <a:pt x="844" y="209"/>
                    <a:pt x="844" y="209"/>
                  </a:cubicBezTo>
                  <a:cubicBezTo>
                    <a:pt x="781" y="84"/>
                    <a:pt x="616" y="0"/>
                    <a:pt x="433" y="0"/>
                  </a:cubicBezTo>
                  <a:cubicBezTo>
                    <a:pt x="328" y="0"/>
                    <a:pt x="226" y="28"/>
                    <a:pt x="147" y="78"/>
                  </a:cubicBez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Arial" pitchFamily="34" charset="0"/>
              </a:endParaRPr>
            </a:p>
          </p:txBody>
        </p:sp>
        <p:sp>
          <p:nvSpPr>
            <p:cNvPr id="11" name="Freeform 7"/>
            <p:cNvSpPr>
              <a:spLocks/>
            </p:cNvSpPr>
            <p:nvPr/>
          </p:nvSpPr>
          <p:spPr bwMode="auto">
            <a:xfrm>
              <a:off x="1039" y="2192"/>
              <a:ext cx="3624" cy="1228"/>
            </a:xfrm>
            <a:custGeom>
              <a:avLst/>
              <a:gdLst/>
              <a:ahLst/>
              <a:cxnLst>
                <a:cxn ang="0">
                  <a:pos x="410" y="246"/>
                </a:cxn>
                <a:cxn ang="0">
                  <a:pos x="36" y="60"/>
                </a:cxn>
                <a:cxn ang="0">
                  <a:pos x="0" y="78"/>
                </a:cxn>
                <a:cxn ang="0">
                  <a:pos x="410" y="286"/>
                </a:cxn>
                <a:cxn ang="0">
                  <a:pos x="844" y="8"/>
                </a:cxn>
                <a:cxn ang="0">
                  <a:pos x="805" y="0"/>
                </a:cxn>
                <a:cxn ang="0">
                  <a:pos x="410" y="246"/>
                </a:cxn>
              </a:cxnLst>
              <a:rect l="0" t="0" r="r" b="b"/>
              <a:pathLst>
                <a:path w="844" h="286">
                  <a:moveTo>
                    <a:pt x="410" y="246"/>
                  </a:moveTo>
                  <a:cubicBezTo>
                    <a:pt x="243" y="246"/>
                    <a:pt x="93" y="171"/>
                    <a:pt x="36" y="60"/>
                  </a:cubicBezTo>
                  <a:cubicBezTo>
                    <a:pt x="0" y="78"/>
                    <a:pt x="0" y="78"/>
                    <a:pt x="0" y="78"/>
                  </a:cubicBezTo>
                  <a:cubicBezTo>
                    <a:pt x="64" y="202"/>
                    <a:pt x="229" y="286"/>
                    <a:pt x="410" y="286"/>
                  </a:cubicBezTo>
                  <a:cubicBezTo>
                    <a:pt x="629" y="286"/>
                    <a:pt x="816" y="166"/>
                    <a:pt x="844" y="8"/>
                  </a:cubicBezTo>
                  <a:cubicBezTo>
                    <a:pt x="805" y="0"/>
                    <a:pt x="805" y="0"/>
                    <a:pt x="805" y="0"/>
                  </a:cubicBezTo>
                  <a:cubicBezTo>
                    <a:pt x="780" y="140"/>
                    <a:pt x="610" y="246"/>
                    <a:pt x="410" y="246"/>
                  </a:cubicBez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Arial" pitchFamily="34" charset="0"/>
              </a:endParaRPr>
            </a:p>
          </p:txBody>
        </p:sp>
        <p:sp>
          <p:nvSpPr>
            <p:cNvPr id="12" name="Freeform 8"/>
            <p:cNvSpPr>
              <a:spLocks/>
            </p:cNvSpPr>
            <p:nvPr/>
          </p:nvSpPr>
          <p:spPr bwMode="auto">
            <a:xfrm>
              <a:off x="1469" y="1475"/>
              <a:ext cx="279" cy="297"/>
            </a:xfrm>
            <a:custGeom>
              <a:avLst/>
              <a:gdLst/>
              <a:ahLst/>
              <a:cxnLst>
                <a:cxn ang="0">
                  <a:pos x="0" y="297"/>
                </a:cxn>
                <a:cxn ang="0">
                  <a:pos x="279" y="193"/>
                </a:cxn>
                <a:cxn ang="0">
                  <a:pos x="17" y="0"/>
                </a:cxn>
                <a:cxn ang="0">
                  <a:pos x="0" y="297"/>
                </a:cxn>
              </a:cxnLst>
              <a:rect l="0" t="0" r="r" b="b"/>
              <a:pathLst>
                <a:path w="279" h="297">
                  <a:moveTo>
                    <a:pt x="0" y="297"/>
                  </a:moveTo>
                  <a:lnTo>
                    <a:pt x="279" y="193"/>
                  </a:lnTo>
                  <a:lnTo>
                    <a:pt x="17" y="0"/>
                  </a:lnTo>
                  <a:lnTo>
                    <a:pt x="0" y="297"/>
                  </a:lnTo>
                  <a:close/>
                </a:path>
              </a:pathLst>
            </a:custGeom>
            <a:solidFill>
              <a:schemeClr val="tx2">
                <a:lumMod val="20000"/>
                <a:lumOff val="8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Arial" pitchFamily="34" charset="0"/>
              </a:endParaRPr>
            </a:p>
          </p:txBody>
        </p:sp>
        <p:sp>
          <p:nvSpPr>
            <p:cNvPr id="13" name="Freeform 9"/>
            <p:cNvSpPr>
              <a:spLocks/>
            </p:cNvSpPr>
            <p:nvPr/>
          </p:nvSpPr>
          <p:spPr bwMode="auto">
            <a:xfrm>
              <a:off x="4307" y="1480"/>
              <a:ext cx="296" cy="292"/>
            </a:xfrm>
            <a:custGeom>
              <a:avLst/>
              <a:gdLst/>
              <a:ahLst/>
              <a:cxnLst>
                <a:cxn ang="0">
                  <a:pos x="249" y="292"/>
                </a:cxn>
                <a:cxn ang="0">
                  <a:pos x="296" y="0"/>
                </a:cxn>
                <a:cxn ang="0">
                  <a:pos x="0" y="128"/>
                </a:cxn>
                <a:cxn ang="0">
                  <a:pos x="249" y="292"/>
                </a:cxn>
              </a:cxnLst>
              <a:rect l="0" t="0" r="r" b="b"/>
              <a:pathLst>
                <a:path w="296" h="292">
                  <a:moveTo>
                    <a:pt x="249" y="292"/>
                  </a:moveTo>
                  <a:lnTo>
                    <a:pt x="296" y="0"/>
                  </a:lnTo>
                  <a:lnTo>
                    <a:pt x="0" y="128"/>
                  </a:lnTo>
                  <a:lnTo>
                    <a:pt x="249" y="292"/>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Arial" pitchFamily="34" charset="0"/>
              </a:endParaRPr>
            </a:p>
          </p:txBody>
        </p:sp>
        <p:sp>
          <p:nvSpPr>
            <p:cNvPr id="14" name="Freeform 10"/>
            <p:cNvSpPr>
              <a:spLocks/>
            </p:cNvSpPr>
            <p:nvPr/>
          </p:nvSpPr>
          <p:spPr bwMode="auto">
            <a:xfrm>
              <a:off x="3865" y="2308"/>
              <a:ext cx="275" cy="297"/>
            </a:xfrm>
            <a:custGeom>
              <a:avLst/>
              <a:gdLst/>
              <a:ahLst/>
              <a:cxnLst>
                <a:cxn ang="0">
                  <a:pos x="275" y="0"/>
                </a:cxn>
                <a:cxn ang="0">
                  <a:pos x="0" y="103"/>
                </a:cxn>
                <a:cxn ang="0">
                  <a:pos x="257" y="297"/>
                </a:cxn>
                <a:cxn ang="0">
                  <a:pos x="275" y="0"/>
                </a:cxn>
              </a:cxnLst>
              <a:rect l="0" t="0" r="r" b="b"/>
              <a:pathLst>
                <a:path w="275" h="297">
                  <a:moveTo>
                    <a:pt x="275" y="0"/>
                  </a:moveTo>
                  <a:lnTo>
                    <a:pt x="0" y="103"/>
                  </a:lnTo>
                  <a:lnTo>
                    <a:pt x="257" y="297"/>
                  </a:lnTo>
                  <a:lnTo>
                    <a:pt x="275" y="0"/>
                  </a:lnTo>
                  <a:close/>
                </a:path>
              </a:pathLst>
            </a:custGeom>
            <a:solidFill>
              <a:schemeClr val="tx2">
                <a:lumMod val="20000"/>
                <a:lumOff val="8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Arial" pitchFamily="34" charset="0"/>
              </a:endParaRPr>
            </a:p>
          </p:txBody>
        </p:sp>
        <p:sp>
          <p:nvSpPr>
            <p:cNvPr id="15" name="Freeform 11"/>
            <p:cNvSpPr>
              <a:spLocks/>
            </p:cNvSpPr>
            <p:nvPr/>
          </p:nvSpPr>
          <p:spPr bwMode="auto">
            <a:xfrm>
              <a:off x="992" y="2308"/>
              <a:ext cx="301" cy="292"/>
            </a:xfrm>
            <a:custGeom>
              <a:avLst/>
              <a:gdLst/>
              <a:ahLst/>
              <a:cxnLst>
                <a:cxn ang="0">
                  <a:pos x="52" y="0"/>
                </a:cxn>
                <a:cxn ang="0">
                  <a:pos x="0" y="292"/>
                </a:cxn>
                <a:cxn ang="0">
                  <a:pos x="301" y="163"/>
                </a:cxn>
                <a:cxn ang="0">
                  <a:pos x="52" y="0"/>
                </a:cxn>
              </a:cxnLst>
              <a:rect l="0" t="0" r="r" b="b"/>
              <a:pathLst>
                <a:path w="301" h="292">
                  <a:moveTo>
                    <a:pt x="52" y="0"/>
                  </a:moveTo>
                  <a:lnTo>
                    <a:pt x="0" y="292"/>
                  </a:lnTo>
                  <a:lnTo>
                    <a:pt x="301" y="163"/>
                  </a:lnTo>
                  <a:lnTo>
                    <a:pt x="52"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Arial" pitchFamily="34" charset="0"/>
              </a:endParaRPr>
            </a:p>
          </p:txBody>
        </p:sp>
        <p:sp>
          <p:nvSpPr>
            <p:cNvPr id="16" name="Rectangle 12"/>
            <p:cNvSpPr>
              <a:spLocks noChangeArrowheads="1"/>
            </p:cNvSpPr>
            <p:nvPr/>
          </p:nvSpPr>
          <p:spPr bwMode="auto">
            <a:xfrm>
              <a:off x="760" y="1806"/>
              <a:ext cx="945" cy="468"/>
            </a:xfrm>
            <a:prstGeom prst="rect">
              <a:avLst/>
            </a:prstGeom>
            <a:solidFill>
              <a:schemeClr val="accent1"/>
            </a:solidFill>
            <a:ln w="25400">
              <a:solidFill>
                <a:schemeClr val="tx2"/>
              </a:solidFill>
              <a:miter lim="800000"/>
              <a:headEnd/>
              <a:tailEnd/>
            </a:ln>
          </p:spPr>
          <p:txBody>
            <a:bodyPr vert="horz" wrap="square" lIns="91440" tIns="45720" rIns="91440" bIns="45720" numCol="1" anchor="t" anchorCtr="0" compatLnSpc="1">
              <a:prstTxWarp prst="textNoShape">
                <a:avLst/>
              </a:prstTxWarp>
            </a:bodyPr>
            <a:lstStyle/>
            <a:p>
              <a:endParaRPr lang="en-US">
                <a:cs typeface="Arial" pitchFamily="34" charset="0"/>
              </a:endParaRPr>
            </a:p>
          </p:txBody>
        </p:sp>
        <p:sp>
          <p:nvSpPr>
            <p:cNvPr id="17" name="Rectangle 13"/>
            <p:cNvSpPr>
              <a:spLocks noChangeArrowheads="1"/>
            </p:cNvSpPr>
            <p:nvPr/>
          </p:nvSpPr>
          <p:spPr bwMode="auto">
            <a:xfrm>
              <a:off x="3903" y="1806"/>
              <a:ext cx="945" cy="468"/>
            </a:xfrm>
            <a:prstGeom prst="rect">
              <a:avLst/>
            </a:prstGeom>
            <a:solidFill>
              <a:schemeClr val="accent1"/>
            </a:solidFill>
            <a:ln w="25400">
              <a:solidFill>
                <a:schemeClr val="tx2"/>
              </a:solidFill>
              <a:miter lim="800000"/>
              <a:headEnd/>
              <a:tailEnd/>
            </a:ln>
          </p:spPr>
          <p:txBody>
            <a:bodyPr vert="horz" wrap="square" lIns="91440" tIns="45720" rIns="91440" bIns="45720" numCol="1" anchor="t" anchorCtr="0" compatLnSpc="1">
              <a:prstTxWarp prst="textNoShape">
                <a:avLst/>
              </a:prstTxWarp>
            </a:bodyPr>
            <a:lstStyle/>
            <a:p>
              <a:endParaRPr lang="en-US">
                <a:cs typeface="Arial" pitchFamily="34" charset="0"/>
              </a:endParaRPr>
            </a:p>
          </p:txBody>
        </p:sp>
        <p:sp>
          <p:nvSpPr>
            <p:cNvPr id="18" name="Rectangle 14"/>
            <p:cNvSpPr>
              <a:spLocks noChangeArrowheads="1"/>
            </p:cNvSpPr>
            <p:nvPr/>
          </p:nvSpPr>
          <p:spPr bwMode="auto">
            <a:xfrm>
              <a:off x="2113" y="128"/>
              <a:ext cx="1294" cy="25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0" i="0" u="none" strike="noStrike" cap="none" normalizeH="0" baseline="0" dirty="0" smtClean="0">
                  <a:ln>
                    <a:noFill/>
                  </a:ln>
                  <a:solidFill>
                    <a:srgbClr val="000000"/>
                  </a:solidFill>
                  <a:effectLst/>
                  <a:cs typeface="Arial" pitchFamily="34" charset="0"/>
                </a:rPr>
                <a:t>Factor Markets</a:t>
              </a:r>
              <a:endParaRPr kumimoji="0" lang="en-US" sz="1800" b="0" i="0" u="none" strike="noStrike" cap="none" normalizeH="0" baseline="0" dirty="0" smtClean="0">
                <a:ln>
                  <a:noFill/>
                </a:ln>
                <a:solidFill>
                  <a:schemeClr val="tx1"/>
                </a:solidFill>
                <a:effectLst/>
                <a:cs typeface="Arial" pitchFamily="34" charset="0"/>
              </a:endParaRPr>
            </a:p>
          </p:txBody>
        </p:sp>
        <p:sp>
          <p:nvSpPr>
            <p:cNvPr id="19" name="Rectangle 25"/>
            <p:cNvSpPr>
              <a:spLocks noChangeArrowheads="1"/>
            </p:cNvSpPr>
            <p:nvPr/>
          </p:nvSpPr>
          <p:spPr bwMode="auto">
            <a:xfrm>
              <a:off x="2096" y="3725"/>
              <a:ext cx="1426" cy="25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0" i="0" u="none" strike="noStrike" cap="none" normalizeH="0" baseline="0" dirty="0" smtClean="0">
                  <a:ln>
                    <a:noFill/>
                  </a:ln>
                  <a:solidFill>
                    <a:srgbClr val="000000"/>
                  </a:solidFill>
                  <a:effectLst/>
                  <a:cs typeface="Arial" pitchFamily="34" charset="0"/>
                </a:rPr>
                <a:t>Product Markets</a:t>
              </a:r>
              <a:endParaRPr kumimoji="0" lang="en-US" sz="1800" b="0" i="0" u="none" strike="noStrike" cap="none" normalizeH="0" baseline="0" dirty="0" smtClean="0">
                <a:ln>
                  <a:noFill/>
                </a:ln>
                <a:solidFill>
                  <a:schemeClr val="tx1"/>
                </a:solidFill>
                <a:effectLst/>
                <a:cs typeface="Arial" pitchFamily="34" charset="0"/>
              </a:endParaRPr>
            </a:p>
          </p:txBody>
        </p:sp>
        <p:sp>
          <p:nvSpPr>
            <p:cNvPr id="20" name="Rectangle 26"/>
            <p:cNvSpPr>
              <a:spLocks noChangeArrowheads="1"/>
            </p:cNvSpPr>
            <p:nvPr/>
          </p:nvSpPr>
          <p:spPr bwMode="auto">
            <a:xfrm>
              <a:off x="2202" y="3725"/>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cs typeface="Arial" pitchFamily="34" charset="0"/>
              </a:endParaRPr>
            </a:p>
          </p:txBody>
        </p:sp>
        <p:sp>
          <p:nvSpPr>
            <p:cNvPr id="21" name="Rectangle 37"/>
            <p:cNvSpPr>
              <a:spLocks noChangeArrowheads="1"/>
            </p:cNvSpPr>
            <p:nvPr/>
          </p:nvSpPr>
          <p:spPr bwMode="auto">
            <a:xfrm>
              <a:off x="1701" y="424"/>
              <a:ext cx="2044" cy="18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cs typeface="Arial" pitchFamily="34" charset="0"/>
                </a:rPr>
                <a:t>Land, Labor, and Capital Services</a:t>
              </a:r>
              <a:endParaRPr kumimoji="0" lang="en-US" sz="1800" b="0" i="0" u="none" strike="noStrike" cap="none" normalizeH="0" baseline="0" dirty="0" smtClean="0">
                <a:ln>
                  <a:noFill/>
                </a:ln>
                <a:solidFill>
                  <a:schemeClr val="tx1"/>
                </a:solidFill>
                <a:effectLst/>
                <a:cs typeface="Arial" pitchFamily="34" charset="0"/>
              </a:endParaRPr>
            </a:p>
          </p:txBody>
        </p:sp>
        <p:sp>
          <p:nvSpPr>
            <p:cNvPr id="22" name="Rectangle 38"/>
            <p:cNvSpPr>
              <a:spLocks noChangeArrowheads="1"/>
            </p:cNvSpPr>
            <p:nvPr/>
          </p:nvSpPr>
          <p:spPr bwMode="auto">
            <a:xfrm>
              <a:off x="1811" y="3527"/>
              <a:ext cx="1850" cy="18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cs typeface="Arial" pitchFamily="34" charset="0"/>
                </a:rPr>
                <a:t>Produced Goods and Services</a:t>
              </a:r>
              <a:endParaRPr kumimoji="0" lang="en-US" sz="1800" b="0" i="0" u="none" strike="noStrike" cap="none" normalizeH="0" baseline="0" dirty="0" smtClean="0">
                <a:ln>
                  <a:noFill/>
                </a:ln>
                <a:solidFill>
                  <a:schemeClr val="tx1"/>
                </a:solidFill>
                <a:effectLst/>
                <a:cs typeface="Arial" pitchFamily="34" charset="0"/>
              </a:endParaRPr>
            </a:p>
          </p:txBody>
        </p:sp>
        <p:sp>
          <p:nvSpPr>
            <p:cNvPr id="23" name="Rectangle 39"/>
            <p:cNvSpPr>
              <a:spLocks noChangeArrowheads="1"/>
            </p:cNvSpPr>
            <p:nvPr/>
          </p:nvSpPr>
          <p:spPr bwMode="auto">
            <a:xfrm>
              <a:off x="2322" y="1284"/>
              <a:ext cx="882" cy="18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cs typeface="Arial" pitchFamily="34" charset="0"/>
                </a:rPr>
                <a:t>Wages, Rents,</a:t>
              </a:r>
              <a:endParaRPr kumimoji="0" lang="en-US" sz="1800" b="0" i="0" u="none" strike="noStrike" cap="none" normalizeH="0" baseline="0" dirty="0" smtClean="0">
                <a:ln>
                  <a:noFill/>
                </a:ln>
                <a:solidFill>
                  <a:schemeClr val="tx1"/>
                </a:solidFill>
                <a:effectLst/>
                <a:cs typeface="Arial" pitchFamily="34" charset="0"/>
              </a:endParaRPr>
            </a:p>
          </p:txBody>
        </p:sp>
        <p:sp>
          <p:nvSpPr>
            <p:cNvPr id="24" name="Rectangle 40"/>
            <p:cNvSpPr>
              <a:spLocks noChangeArrowheads="1"/>
            </p:cNvSpPr>
            <p:nvPr/>
          </p:nvSpPr>
          <p:spPr bwMode="auto">
            <a:xfrm>
              <a:off x="2168" y="1473"/>
              <a:ext cx="1244" cy="18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cs typeface="Arial" pitchFamily="34" charset="0"/>
                </a:rPr>
                <a:t>Interest, and Profits</a:t>
              </a:r>
              <a:endParaRPr kumimoji="0" lang="en-US" sz="1800" b="0" i="0" u="none" strike="noStrike" cap="none" normalizeH="0" baseline="0" dirty="0" smtClean="0">
                <a:ln>
                  <a:noFill/>
                </a:ln>
                <a:solidFill>
                  <a:schemeClr val="tx1"/>
                </a:solidFill>
                <a:effectLst/>
                <a:cs typeface="Arial" pitchFamily="34" charset="0"/>
              </a:endParaRPr>
            </a:p>
          </p:txBody>
        </p:sp>
        <p:sp>
          <p:nvSpPr>
            <p:cNvPr id="25" name="Rectangle 41"/>
            <p:cNvSpPr>
              <a:spLocks noChangeArrowheads="1"/>
            </p:cNvSpPr>
            <p:nvPr/>
          </p:nvSpPr>
          <p:spPr bwMode="auto">
            <a:xfrm>
              <a:off x="2371" y="2279"/>
              <a:ext cx="829" cy="18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cs typeface="Arial" pitchFamily="34" charset="0"/>
                </a:rPr>
                <a:t>Payments for</a:t>
              </a:r>
              <a:endParaRPr kumimoji="0" lang="en-US" sz="1800" b="0" i="0" u="none" strike="noStrike" cap="none" normalizeH="0" baseline="0" dirty="0" smtClean="0">
                <a:ln>
                  <a:noFill/>
                </a:ln>
                <a:solidFill>
                  <a:schemeClr val="tx1"/>
                </a:solidFill>
                <a:effectLst/>
                <a:cs typeface="Arial" pitchFamily="34" charset="0"/>
              </a:endParaRPr>
            </a:p>
          </p:txBody>
        </p:sp>
        <p:sp>
          <p:nvSpPr>
            <p:cNvPr id="26" name="Rectangle 42"/>
            <p:cNvSpPr>
              <a:spLocks noChangeArrowheads="1"/>
            </p:cNvSpPr>
            <p:nvPr/>
          </p:nvSpPr>
          <p:spPr bwMode="auto">
            <a:xfrm>
              <a:off x="2253" y="2466"/>
              <a:ext cx="1034" cy="18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cs typeface="Arial" pitchFamily="34" charset="0"/>
                </a:rPr>
                <a:t>Produced Goods</a:t>
              </a:r>
              <a:endParaRPr kumimoji="0" lang="en-US" sz="1800" b="0" i="0" u="none" strike="noStrike" cap="none" normalizeH="0" baseline="0" dirty="0" smtClean="0">
                <a:ln>
                  <a:noFill/>
                </a:ln>
                <a:solidFill>
                  <a:schemeClr val="tx1"/>
                </a:solidFill>
                <a:effectLst/>
                <a:cs typeface="Arial" pitchFamily="34" charset="0"/>
              </a:endParaRPr>
            </a:p>
          </p:txBody>
        </p:sp>
        <p:sp>
          <p:nvSpPr>
            <p:cNvPr id="27" name="Rectangle 43"/>
            <p:cNvSpPr>
              <a:spLocks noChangeArrowheads="1"/>
            </p:cNvSpPr>
            <p:nvPr/>
          </p:nvSpPr>
          <p:spPr bwMode="auto">
            <a:xfrm>
              <a:off x="2379" y="2655"/>
              <a:ext cx="784" cy="18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000000"/>
                  </a:solidFill>
                  <a:effectLst/>
                  <a:cs typeface="Arial" pitchFamily="34" charset="0"/>
                </a:rPr>
                <a:t>and Services</a:t>
              </a:r>
              <a:endParaRPr kumimoji="0" lang="en-US" sz="1800" b="0" i="0" u="none" strike="noStrike" cap="none" normalizeH="0" baseline="0" dirty="0" smtClean="0">
                <a:ln>
                  <a:noFill/>
                </a:ln>
                <a:solidFill>
                  <a:schemeClr val="tx1"/>
                </a:solidFill>
                <a:effectLst/>
                <a:cs typeface="Arial" pitchFamily="34" charset="0"/>
              </a:endParaRPr>
            </a:p>
          </p:txBody>
        </p:sp>
        <p:sp>
          <p:nvSpPr>
            <p:cNvPr id="28" name="Rectangle 44"/>
            <p:cNvSpPr>
              <a:spLocks noChangeArrowheads="1"/>
            </p:cNvSpPr>
            <p:nvPr/>
          </p:nvSpPr>
          <p:spPr bwMode="auto">
            <a:xfrm>
              <a:off x="768" y="1920"/>
              <a:ext cx="746" cy="18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1" i="0" u="none" strike="noStrike" cap="none" normalizeH="0" baseline="0" dirty="0" smtClean="0">
                  <a:ln>
                    <a:noFill/>
                  </a:ln>
                  <a:solidFill>
                    <a:srgbClr val="000000"/>
                  </a:solidFill>
                  <a:effectLst/>
                  <a:cs typeface="Arial" pitchFamily="34" charset="0"/>
                </a:rPr>
                <a:t>Households </a:t>
              </a:r>
              <a:endParaRPr kumimoji="0" lang="en-US" sz="1800" b="1" i="0" u="none" strike="noStrike" cap="none" normalizeH="0" baseline="0" dirty="0" smtClean="0">
                <a:ln>
                  <a:noFill/>
                </a:ln>
                <a:solidFill>
                  <a:schemeClr val="tx1"/>
                </a:solidFill>
                <a:effectLst/>
                <a:cs typeface="Arial" pitchFamily="34" charset="0"/>
              </a:endParaRPr>
            </a:p>
          </p:txBody>
        </p:sp>
        <p:sp>
          <p:nvSpPr>
            <p:cNvPr id="29" name="Rectangle 45"/>
            <p:cNvSpPr>
              <a:spLocks noChangeArrowheads="1"/>
            </p:cNvSpPr>
            <p:nvPr/>
          </p:nvSpPr>
          <p:spPr bwMode="auto">
            <a:xfrm>
              <a:off x="4177" y="1943"/>
              <a:ext cx="349" cy="18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1" i="0" u="none" strike="noStrike" cap="none" normalizeH="0" baseline="0" dirty="0" smtClean="0">
                  <a:ln>
                    <a:noFill/>
                  </a:ln>
                  <a:solidFill>
                    <a:srgbClr val="000000"/>
                  </a:solidFill>
                  <a:effectLst/>
                  <a:cs typeface="Arial" pitchFamily="34" charset="0"/>
                </a:rPr>
                <a:t>Firms</a:t>
              </a:r>
              <a:endParaRPr kumimoji="0" lang="en-US" sz="1800" b="1" i="0" u="none" strike="noStrike" cap="none" normalizeH="0" baseline="0" dirty="0" smtClean="0">
                <a:ln>
                  <a:noFill/>
                </a:ln>
                <a:solidFill>
                  <a:schemeClr val="tx1"/>
                </a:solidFill>
                <a:effectLst/>
                <a:cs typeface="Arial" pitchFamily="34" charset="0"/>
              </a:endParaRPr>
            </a:p>
          </p:txBody>
        </p:sp>
      </p:grpSp>
      <p:sp>
        <p:nvSpPr>
          <p:cNvPr id="30" name="Textfeld 29"/>
          <p:cNvSpPr txBox="1"/>
          <p:nvPr/>
        </p:nvSpPr>
        <p:spPr>
          <a:xfrm>
            <a:off x="7309593" y="1411524"/>
            <a:ext cx="1620346" cy="4247317"/>
          </a:xfrm>
          <a:prstGeom prst="rect">
            <a:avLst/>
          </a:prstGeom>
          <a:noFill/>
        </p:spPr>
        <p:txBody>
          <a:bodyPr wrap="square" rtlCol="0">
            <a:spAutoFit/>
          </a:bodyPr>
          <a:lstStyle/>
          <a:p>
            <a:pPr marL="285750" indent="-285750">
              <a:buFont typeface="Wingdings" charset="2"/>
              <a:buChar char="ü"/>
            </a:pPr>
            <a:r>
              <a:rPr lang="en-US" dirty="0"/>
              <a:t>Note: The neoclassical circular flow diagram represents a model in which there are only two kinds of economic actors, interacting through markets.</a:t>
            </a:r>
            <a:endParaRPr lang="de-DE" dirty="0"/>
          </a:p>
          <a:p>
            <a:endParaRPr lang="en-US" dirty="0"/>
          </a:p>
        </p:txBody>
      </p:sp>
    </p:spTree>
    <p:extLst>
      <p:ext uri="{BB962C8B-B14F-4D97-AF65-F5344CB8AC3E}">
        <p14:creationId xmlns:p14="http://schemas.microsoft.com/office/powerpoint/2010/main" val="4099826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advantages of markets</a:t>
            </a:r>
            <a:endParaRPr lang="en-US" dirty="0"/>
          </a:p>
        </p:txBody>
      </p:sp>
      <p:sp>
        <p:nvSpPr>
          <p:cNvPr id="3" name="Inhaltsplatzhalter 2"/>
          <p:cNvSpPr>
            <a:spLocks noGrp="1"/>
          </p:cNvSpPr>
          <p:nvPr>
            <p:ph idx="1"/>
          </p:nvPr>
        </p:nvSpPr>
        <p:spPr/>
        <p:txBody>
          <a:bodyPr/>
          <a:lstStyle/>
          <a:p>
            <a:pPr lvl="0"/>
            <a:r>
              <a:rPr lang="en-US" dirty="0" smtClean="0"/>
              <a:t>information </a:t>
            </a:r>
            <a:r>
              <a:rPr lang="en-US" dirty="0"/>
              <a:t>and decision making </a:t>
            </a:r>
            <a:r>
              <a:rPr lang="en-US" dirty="0" smtClean="0"/>
              <a:t>are decentralized </a:t>
            </a:r>
          </a:p>
          <a:p>
            <a:pPr lvl="0"/>
            <a:r>
              <a:rPr lang="en-US" dirty="0" smtClean="0"/>
              <a:t>producers </a:t>
            </a:r>
            <a:r>
              <a:rPr lang="en-US" dirty="0"/>
              <a:t>have an incentive to respond to consumer </a:t>
            </a:r>
            <a:r>
              <a:rPr lang="en-US" dirty="0" smtClean="0"/>
              <a:t>desires</a:t>
            </a:r>
            <a:endParaRPr lang="en-US" dirty="0"/>
          </a:p>
          <a:p>
            <a:pPr lvl="0">
              <a:buFont typeface="Wingdings" charset="2"/>
              <a:buChar char="Ø"/>
            </a:pPr>
            <a:r>
              <a:rPr lang="en-US" dirty="0" smtClean="0"/>
              <a:t>market </a:t>
            </a:r>
            <a:r>
              <a:rPr lang="en-US" dirty="0"/>
              <a:t>systems can lead to a more efficient use of </a:t>
            </a:r>
            <a:r>
              <a:rPr lang="en-US" dirty="0" smtClean="0"/>
              <a:t>resources </a:t>
            </a:r>
            <a:r>
              <a:rPr lang="en-US" dirty="0"/>
              <a:t>  </a:t>
            </a:r>
            <a:endParaRPr lang="de-DE" dirty="0"/>
          </a:p>
          <a:p>
            <a:r>
              <a:rPr lang="en-US" dirty="0" smtClean="0"/>
              <a:t>market </a:t>
            </a:r>
            <a:r>
              <a:rPr lang="en-US" dirty="0"/>
              <a:t>exchange is voluntary </a:t>
            </a:r>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21</a:t>
            </a:fld>
            <a:endParaRPr lang="en-US"/>
          </a:p>
        </p:txBody>
      </p:sp>
    </p:spTree>
    <p:extLst>
      <p:ext uri="{BB962C8B-B14F-4D97-AF65-F5344CB8AC3E}">
        <p14:creationId xmlns:p14="http://schemas.microsoft.com/office/powerpoint/2010/main" val="126028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The advantages of markets </a:t>
            </a:r>
            <a:r>
              <a:rPr lang="mr-IN" dirty="0" smtClean="0"/>
              <a:t>–</a:t>
            </a:r>
            <a:r>
              <a:rPr lang="en-US" dirty="0" smtClean="0"/>
              <a:t> Classical vs. Keynesian Economics</a:t>
            </a:r>
            <a:endParaRPr lang="en-US" dirty="0"/>
          </a:p>
        </p:txBody>
      </p:sp>
      <p:sp>
        <p:nvSpPr>
          <p:cNvPr id="4" name="Fußzeilenplatzhalter 3"/>
          <p:cNvSpPr>
            <a:spLocks noGrp="1"/>
          </p:cNvSpPr>
          <p:nvPr>
            <p:ph type="ftr" sz="quarter" idx="11"/>
          </p:nvPr>
        </p:nvSpPr>
        <p:spPr/>
        <p:txBody>
          <a:bodyPr/>
          <a:lstStyle/>
          <a:p>
            <a:r>
              <a:rPr lang="en-US" dirty="0" smtClean="0"/>
              <a:t>Chapter 2</a:t>
            </a:r>
            <a:endParaRPr lang="en-US" dirty="0"/>
          </a:p>
        </p:txBody>
      </p:sp>
      <p:sp>
        <p:nvSpPr>
          <p:cNvPr id="5" name="Foliennummernplatzhalter 4"/>
          <p:cNvSpPr>
            <a:spLocks noGrp="1"/>
          </p:cNvSpPr>
          <p:nvPr>
            <p:ph type="sldNum" sz="quarter" idx="12"/>
          </p:nvPr>
        </p:nvSpPr>
        <p:spPr/>
        <p:txBody>
          <a:bodyPr/>
          <a:lstStyle/>
          <a:p>
            <a:fld id="{1EB4EF51-22EF-0A4E-A4B3-B19C4E5A39D4}" type="slidenum">
              <a:rPr lang="en-US" smtClean="0"/>
              <a:t>22</a:t>
            </a:fld>
            <a:endParaRPr lang="en-US" dirty="0"/>
          </a:p>
        </p:txBody>
      </p:sp>
      <p:sp>
        <p:nvSpPr>
          <p:cNvPr id="6" name="Rechteck 5"/>
          <p:cNvSpPr/>
          <p:nvPr/>
        </p:nvSpPr>
        <p:spPr>
          <a:xfrm>
            <a:off x="648559" y="1568824"/>
            <a:ext cx="3783258" cy="4787525"/>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7" name="Rechteck 6"/>
          <p:cNvSpPr/>
          <p:nvPr/>
        </p:nvSpPr>
        <p:spPr>
          <a:xfrm>
            <a:off x="457200" y="1434354"/>
            <a:ext cx="3783258" cy="4802958"/>
          </a:xfrm>
          <a:prstGeom prst="rect">
            <a:avLst/>
          </a:prstGeom>
          <a:solidFill>
            <a:srgbClr val="FFFFFF"/>
          </a:solidFill>
          <a:ln w="57150" cmpd="sng">
            <a:solidFill>
              <a:srgbClr val="E46C0A"/>
            </a:solidFill>
          </a:ln>
        </p:spPr>
        <p:style>
          <a:lnRef idx="1">
            <a:schemeClr val="accent1"/>
          </a:lnRef>
          <a:fillRef idx="3">
            <a:schemeClr val="accent1"/>
          </a:fillRef>
          <a:effectRef idx="2">
            <a:schemeClr val="accent1"/>
          </a:effectRef>
          <a:fontRef idx="minor">
            <a:schemeClr val="lt1"/>
          </a:fontRef>
        </p:style>
        <p:txBody>
          <a:bodyPr rtlCol="0" anchor="t" anchorCtr="0"/>
          <a:lstStyle/>
          <a:p>
            <a:r>
              <a:rPr lang="en-US" sz="2800" b="1" dirty="0">
                <a:solidFill>
                  <a:schemeClr val="accent5">
                    <a:lumMod val="75000"/>
                  </a:schemeClr>
                </a:solidFill>
              </a:rPr>
              <a:t>Classical </a:t>
            </a:r>
            <a:r>
              <a:rPr lang="en-US" sz="2800" b="1" dirty="0" smtClean="0">
                <a:solidFill>
                  <a:schemeClr val="accent5">
                    <a:lumMod val="75000"/>
                  </a:schemeClr>
                </a:solidFill>
              </a:rPr>
              <a:t>Economics</a:t>
            </a:r>
          </a:p>
          <a:p>
            <a:endParaRPr lang="en-US" sz="1200" b="1" dirty="0">
              <a:solidFill>
                <a:schemeClr val="tx1"/>
              </a:solidFill>
            </a:endParaRPr>
          </a:p>
          <a:p>
            <a:pPr marL="342900" lvl="0" indent="-342900">
              <a:buFont typeface="Wingdings" charset="2"/>
              <a:buChar char="ü"/>
            </a:pPr>
            <a:r>
              <a:rPr lang="en-US" sz="2400" dirty="0">
                <a:solidFill>
                  <a:srgbClr val="17375E"/>
                </a:solidFill>
              </a:rPr>
              <a:t>emphasize potentially efficiency gains from </a:t>
            </a:r>
            <a:r>
              <a:rPr lang="en-US" sz="2400" dirty="0" smtClean="0">
                <a:solidFill>
                  <a:srgbClr val="17375E"/>
                </a:solidFill>
              </a:rPr>
              <a:t>markets</a:t>
            </a:r>
          </a:p>
          <a:p>
            <a:pPr marL="342900" lvl="0" indent="-342900">
              <a:buFont typeface="Wingdings" charset="2"/>
              <a:buChar char="ü"/>
            </a:pPr>
            <a:r>
              <a:rPr lang="en-US" sz="2400" dirty="0" smtClean="0">
                <a:solidFill>
                  <a:srgbClr val="17375E"/>
                </a:solidFill>
              </a:rPr>
              <a:t>stay </a:t>
            </a:r>
            <a:r>
              <a:rPr lang="en-US" sz="2400" dirty="0">
                <a:solidFill>
                  <a:srgbClr val="17375E"/>
                </a:solidFill>
              </a:rPr>
              <a:t>fairly close to the basic neoclassical model in their </a:t>
            </a:r>
            <a:r>
              <a:rPr lang="en-US" sz="2400" dirty="0" smtClean="0">
                <a:solidFill>
                  <a:srgbClr val="17375E"/>
                </a:solidFill>
              </a:rPr>
              <a:t>theories</a:t>
            </a:r>
          </a:p>
          <a:p>
            <a:pPr marL="342900" lvl="0" indent="-342900">
              <a:buFont typeface="Wingdings" charset="2"/>
              <a:buChar char="ü"/>
            </a:pPr>
            <a:r>
              <a:rPr lang="en-US" sz="2400" dirty="0" smtClean="0">
                <a:solidFill>
                  <a:srgbClr val="17375E"/>
                </a:solidFill>
              </a:rPr>
              <a:t>most </a:t>
            </a:r>
            <a:r>
              <a:rPr lang="en-US" sz="2400" dirty="0">
                <a:solidFill>
                  <a:srgbClr val="17375E"/>
                </a:solidFill>
              </a:rPr>
              <a:t>economic decisions should be left to “free markets</a:t>
            </a:r>
            <a:r>
              <a:rPr lang="en-US" sz="2400" dirty="0" smtClean="0">
                <a:solidFill>
                  <a:srgbClr val="17375E"/>
                </a:solidFill>
              </a:rPr>
              <a:t>”</a:t>
            </a:r>
            <a:endParaRPr lang="de-DE" sz="2400" dirty="0">
              <a:solidFill>
                <a:srgbClr val="17375E"/>
              </a:solidFill>
            </a:endParaRPr>
          </a:p>
          <a:p>
            <a:pPr marL="285750" indent="-285750">
              <a:buFont typeface="Wingdings" charset="2"/>
              <a:buChar char="§"/>
            </a:pPr>
            <a:endParaRPr lang="en-US" dirty="0">
              <a:solidFill>
                <a:srgbClr val="17375E"/>
              </a:solidFill>
            </a:endParaRPr>
          </a:p>
        </p:txBody>
      </p:sp>
      <p:sp>
        <p:nvSpPr>
          <p:cNvPr id="8" name="Rechteck 7"/>
          <p:cNvSpPr/>
          <p:nvPr/>
        </p:nvSpPr>
        <p:spPr>
          <a:xfrm>
            <a:off x="4716016" y="1568825"/>
            <a:ext cx="3783258" cy="4787525"/>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9" name="Rechteck 8"/>
          <p:cNvSpPr/>
          <p:nvPr/>
        </p:nvSpPr>
        <p:spPr>
          <a:xfrm>
            <a:off x="4903542" y="1434352"/>
            <a:ext cx="3783258" cy="4802959"/>
          </a:xfrm>
          <a:prstGeom prst="rect">
            <a:avLst/>
          </a:prstGeom>
          <a:solidFill>
            <a:srgbClr val="FFFFFF"/>
          </a:solidFill>
          <a:ln w="57150" cmpd="sng">
            <a:solidFill>
              <a:srgbClr val="E46C0A"/>
            </a:solidFill>
          </a:ln>
        </p:spPr>
        <p:style>
          <a:lnRef idx="1">
            <a:schemeClr val="accent1"/>
          </a:lnRef>
          <a:fillRef idx="3">
            <a:schemeClr val="accent1"/>
          </a:fillRef>
          <a:effectRef idx="2">
            <a:schemeClr val="accent1"/>
          </a:effectRef>
          <a:fontRef idx="minor">
            <a:schemeClr val="lt1"/>
          </a:fontRef>
        </p:style>
        <p:txBody>
          <a:bodyPr rtlCol="0" anchor="t" anchorCtr="0"/>
          <a:lstStyle/>
          <a:p>
            <a:r>
              <a:rPr lang="en-US" sz="2800" b="1" dirty="0">
                <a:solidFill>
                  <a:schemeClr val="accent5">
                    <a:lumMod val="75000"/>
                  </a:schemeClr>
                </a:solidFill>
              </a:rPr>
              <a:t>Keynesian </a:t>
            </a:r>
            <a:r>
              <a:rPr lang="en-US" sz="2800" b="1" dirty="0" smtClean="0">
                <a:solidFill>
                  <a:schemeClr val="accent5">
                    <a:lumMod val="75000"/>
                  </a:schemeClr>
                </a:solidFill>
              </a:rPr>
              <a:t>Economics</a:t>
            </a:r>
          </a:p>
          <a:p>
            <a:endParaRPr lang="en-US" sz="1200" b="1" dirty="0">
              <a:solidFill>
                <a:schemeClr val="accent5">
                  <a:lumMod val="75000"/>
                </a:schemeClr>
              </a:solidFill>
            </a:endParaRPr>
          </a:p>
          <a:p>
            <a:pPr marL="342900" indent="-342900">
              <a:buFont typeface="Wingdings" charset="2"/>
              <a:buChar char="ü"/>
            </a:pPr>
            <a:r>
              <a:rPr lang="en-US" sz="2400" dirty="0" smtClean="0">
                <a:solidFill>
                  <a:srgbClr val="17375E"/>
                </a:solidFill>
              </a:rPr>
              <a:t>emphasize </a:t>
            </a:r>
            <a:r>
              <a:rPr lang="en-US" sz="2400" dirty="0">
                <a:solidFill>
                  <a:srgbClr val="17375E"/>
                </a:solidFill>
              </a:rPr>
              <a:t>how real-world markets might differ from the smoothly functioning markets that exist in </a:t>
            </a:r>
            <a:r>
              <a:rPr lang="en-US" sz="2400" dirty="0" smtClean="0">
                <a:solidFill>
                  <a:srgbClr val="17375E"/>
                </a:solidFill>
              </a:rPr>
              <a:t>theory</a:t>
            </a:r>
          </a:p>
          <a:p>
            <a:pPr marL="342900" indent="-342900">
              <a:buFont typeface="Wingdings" charset="2"/>
              <a:buChar char="ü"/>
            </a:pPr>
            <a:r>
              <a:rPr lang="en-US" sz="2400" dirty="0">
                <a:solidFill>
                  <a:srgbClr val="17375E"/>
                </a:solidFill>
              </a:rPr>
              <a:t>r</a:t>
            </a:r>
            <a:r>
              <a:rPr lang="en-US" sz="2400" dirty="0" smtClean="0">
                <a:solidFill>
                  <a:srgbClr val="17375E"/>
                </a:solidFill>
              </a:rPr>
              <a:t>eal</a:t>
            </a:r>
            <a:r>
              <a:rPr lang="en-US" sz="2400" dirty="0">
                <a:solidFill>
                  <a:srgbClr val="17375E"/>
                </a:solidFill>
              </a:rPr>
              <a:t>-world markets require </a:t>
            </a:r>
            <a:r>
              <a:rPr lang="en-US" sz="2400" dirty="0" smtClean="0">
                <a:solidFill>
                  <a:srgbClr val="17375E"/>
                </a:solidFill>
              </a:rPr>
              <a:t>institutions</a:t>
            </a:r>
          </a:p>
          <a:p>
            <a:pPr marL="342900" indent="-342900">
              <a:buFont typeface="Wingdings" charset="2"/>
              <a:buChar char="ü"/>
            </a:pPr>
            <a:r>
              <a:rPr lang="en-US" sz="2400" dirty="0" smtClean="0">
                <a:solidFill>
                  <a:srgbClr val="17375E"/>
                </a:solidFill>
              </a:rPr>
              <a:t>markets may </a:t>
            </a:r>
            <a:r>
              <a:rPr lang="en-US" sz="2400" dirty="0">
                <a:solidFill>
                  <a:srgbClr val="17375E"/>
                </a:solidFill>
              </a:rPr>
              <a:t>not be well-suited to </a:t>
            </a:r>
            <a:r>
              <a:rPr lang="en-US" sz="2400" dirty="0" smtClean="0">
                <a:solidFill>
                  <a:srgbClr val="17375E"/>
                </a:solidFill>
              </a:rPr>
              <a:t>address certain </a:t>
            </a:r>
            <a:r>
              <a:rPr lang="en-US" sz="2400" dirty="0">
                <a:solidFill>
                  <a:srgbClr val="17375E"/>
                </a:solidFill>
              </a:rPr>
              <a:t>kinds of economic </a:t>
            </a:r>
            <a:r>
              <a:rPr lang="en-US" sz="2400" dirty="0" smtClean="0">
                <a:solidFill>
                  <a:srgbClr val="17375E"/>
                </a:solidFill>
              </a:rPr>
              <a:t>problems</a:t>
            </a:r>
            <a:r>
              <a:rPr lang="de-DE" sz="2400" dirty="0" smtClean="0">
                <a:solidFill>
                  <a:srgbClr val="17375E"/>
                </a:solidFill>
              </a:rPr>
              <a:t> </a:t>
            </a:r>
            <a:endParaRPr lang="en-US" sz="2400" b="1" dirty="0">
              <a:solidFill>
                <a:srgbClr val="17375E"/>
              </a:solidFill>
            </a:endParaRPr>
          </a:p>
        </p:txBody>
      </p:sp>
    </p:spTree>
    <p:extLst>
      <p:ext uri="{BB962C8B-B14F-4D97-AF65-F5344CB8AC3E}">
        <p14:creationId xmlns:p14="http://schemas.microsoft.com/office/powerpoint/2010/main" val="534404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dirty="0"/>
              <a:t>The </a:t>
            </a:r>
            <a:r>
              <a:rPr lang="de-DE" dirty="0" err="1" smtClean="0"/>
              <a:t>institutional</a:t>
            </a:r>
            <a:r>
              <a:rPr lang="de-DE" dirty="0" smtClean="0"/>
              <a:t> </a:t>
            </a:r>
            <a:r>
              <a:rPr lang="de-DE" dirty="0" err="1"/>
              <a:t>r</a:t>
            </a:r>
            <a:r>
              <a:rPr lang="de-DE" dirty="0" err="1" smtClean="0"/>
              <a:t>equirements</a:t>
            </a:r>
            <a:r>
              <a:rPr lang="de-DE" dirty="0" smtClean="0"/>
              <a:t> </a:t>
            </a:r>
            <a:r>
              <a:rPr lang="de-DE" dirty="0" err="1"/>
              <a:t>of</a:t>
            </a:r>
            <a:r>
              <a:rPr lang="de-DE" dirty="0"/>
              <a:t> </a:t>
            </a:r>
            <a:r>
              <a:rPr lang="de-DE" dirty="0" err="1"/>
              <a:t>m</a:t>
            </a:r>
            <a:r>
              <a:rPr lang="de-DE" dirty="0" err="1" smtClean="0"/>
              <a:t>arkets</a:t>
            </a:r>
            <a:r>
              <a:rPr lang="de-DE" dirty="0" smtClean="0"/>
              <a:t> </a:t>
            </a:r>
            <a:r>
              <a:rPr lang="de-DE" dirty="0"/>
              <a:t/>
            </a:r>
            <a:br>
              <a:rPr lang="de-DE" dirty="0"/>
            </a:br>
            <a:endParaRPr lang="en-US" dirty="0"/>
          </a:p>
        </p:txBody>
      </p:sp>
      <p:sp>
        <p:nvSpPr>
          <p:cNvPr id="3" name="Inhaltsplatzhalter 2"/>
          <p:cNvSpPr>
            <a:spLocks noGrp="1"/>
          </p:cNvSpPr>
          <p:nvPr>
            <p:ph idx="1"/>
          </p:nvPr>
        </p:nvSpPr>
        <p:spPr/>
        <p:txBody>
          <a:bodyPr/>
          <a:lstStyle/>
          <a:p>
            <a:r>
              <a:rPr lang="de-DE" dirty="0" err="1" smtClean="0"/>
              <a:t>market</a:t>
            </a:r>
            <a:r>
              <a:rPr lang="de-DE" dirty="0" smtClean="0"/>
              <a:t> </a:t>
            </a:r>
            <a:r>
              <a:rPr lang="de-DE" dirty="0" err="1"/>
              <a:t>institutions</a:t>
            </a:r>
            <a:r>
              <a:rPr lang="de-DE" dirty="0"/>
              <a:t> </a:t>
            </a:r>
            <a:r>
              <a:rPr lang="de-DE" dirty="0" err="1"/>
              <a:t>require</a:t>
            </a:r>
            <a:r>
              <a:rPr lang="de-DE" dirty="0"/>
              <a:t> </a:t>
            </a:r>
            <a:r>
              <a:rPr lang="de-DE" dirty="0" err="1"/>
              <a:t>basic</a:t>
            </a:r>
            <a:r>
              <a:rPr lang="de-DE" dirty="0"/>
              <a:t> </a:t>
            </a:r>
            <a:r>
              <a:rPr lang="de-DE" dirty="0" err="1"/>
              <a:t>institutions</a:t>
            </a:r>
            <a:r>
              <a:rPr lang="de-DE" dirty="0"/>
              <a:t> </a:t>
            </a:r>
            <a:r>
              <a:rPr lang="de-DE" dirty="0" smtClean="0"/>
              <a:t>in </a:t>
            </a:r>
            <a:r>
              <a:rPr lang="de-DE" dirty="0" err="1"/>
              <a:t>order</a:t>
            </a:r>
            <a:r>
              <a:rPr lang="de-DE" dirty="0"/>
              <a:t> </a:t>
            </a:r>
            <a:r>
              <a:rPr lang="de-DE" dirty="0" err="1"/>
              <a:t>to</a:t>
            </a:r>
            <a:r>
              <a:rPr lang="de-DE" dirty="0"/>
              <a:t> </a:t>
            </a:r>
            <a:r>
              <a:rPr lang="de-DE" dirty="0" err="1" smtClean="0"/>
              <a:t>function</a:t>
            </a:r>
            <a:r>
              <a:rPr lang="de-DE" dirty="0" smtClean="0"/>
              <a:t>: </a:t>
            </a:r>
            <a:endParaRPr lang="de-DE" dirty="0"/>
          </a:p>
          <a:p>
            <a:pPr lvl="1"/>
            <a:r>
              <a:rPr lang="de-DE" dirty="0" err="1"/>
              <a:t>institutions</a:t>
            </a:r>
            <a:r>
              <a:rPr lang="de-DE" dirty="0"/>
              <a:t> </a:t>
            </a:r>
            <a:r>
              <a:rPr lang="de-DE" dirty="0" err="1"/>
              <a:t>related</a:t>
            </a:r>
            <a:r>
              <a:rPr lang="de-DE" dirty="0"/>
              <a:t> </a:t>
            </a:r>
            <a:r>
              <a:rPr lang="de-DE" dirty="0" err="1"/>
              <a:t>to</a:t>
            </a:r>
            <a:r>
              <a:rPr lang="de-DE" dirty="0"/>
              <a:t> </a:t>
            </a:r>
            <a:r>
              <a:rPr lang="de-DE" dirty="0" err="1"/>
              <a:t>property</a:t>
            </a:r>
            <a:r>
              <a:rPr lang="de-DE" dirty="0"/>
              <a:t> </a:t>
            </a:r>
            <a:r>
              <a:rPr lang="de-DE" dirty="0" err="1"/>
              <a:t>and</a:t>
            </a:r>
            <a:r>
              <a:rPr lang="de-DE" dirty="0"/>
              <a:t> </a:t>
            </a:r>
            <a:r>
              <a:rPr lang="de-DE" dirty="0" err="1"/>
              <a:t>decision</a:t>
            </a:r>
            <a:r>
              <a:rPr lang="de-DE" dirty="0"/>
              <a:t> </a:t>
            </a:r>
            <a:r>
              <a:rPr lang="de-DE" dirty="0" err="1" smtClean="0"/>
              <a:t>making</a:t>
            </a:r>
            <a:endParaRPr lang="de-DE" dirty="0" smtClean="0"/>
          </a:p>
          <a:p>
            <a:pPr lvl="1"/>
            <a:r>
              <a:rPr lang="de-DE" dirty="0" err="1" smtClean="0"/>
              <a:t>social</a:t>
            </a:r>
            <a:r>
              <a:rPr lang="de-DE" dirty="0" smtClean="0"/>
              <a:t> </a:t>
            </a:r>
            <a:r>
              <a:rPr lang="de-DE" dirty="0" err="1"/>
              <a:t>institutions</a:t>
            </a:r>
            <a:r>
              <a:rPr lang="de-DE" dirty="0"/>
              <a:t> </a:t>
            </a:r>
            <a:r>
              <a:rPr lang="de-DE" dirty="0" err="1"/>
              <a:t>of</a:t>
            </a:r>
            <a:r>
              <a:rPr lang="de-DE" dirty="0"/>
              <a:t> </a:t>
            </a:r>
            <a:r>
              <a:rPr lang="de-DE" dirty="0" err="1" smtClean="0"/>
              <a:t>trust</a:t>
            </a:r>
            <a:endParaRPr lang="de-DE" dirty="0" smtClean="0"/>
          </a:p>
          <a:p>
            <a:pPr lvl="1"/>
            <a:r>
              <a:rPr lang="de-DE" dirty="0" err="1" smtClean="0"/>
              <a:t>infrastructure</a:t>
            </a:r>
            <a:r>
              <a:rPr lang="de-DE" dirty="0" smtClean="0"/>
              <a:t> </a:t>
            </a:r>
            <a:r>
              <a:rPr lang="de-DE" dirty="0" err="1"/>
              <a:t>for</a:t>
            </a:r>
            <a:r>
              <a:rPr lang="de-DE" dirty="0"/>
              <a:t> </a:t>
            </a:r>
            <a:r>
              <a:rPr lang="de-DE" dirty="0" err="1"/>
              <a:t>the</a:t>
            </a:r>
            <a:r>
              <a:rPr lang="de-DE" dirty="0"/>
              <a:t> smooth </a:t>
            </a:r>
            <a:r>
              <a:rPr lang="de-DE" dirty="0" err="1" smtClean="0"/>
              <a:t>floow</a:t>
            </a:r>
            <a:r>
              <a:rPr lang="de-DE" dirty="0" smtClean="0"/>
              <a:t> </a:t>
            </a:r>
            <a:r>
              <a:rPr lang="de-DE" dirty="0" err="1"/>
              <a:t>of</a:t>
            </a:r>
            <a:r>
              <a:rPr lang="de-DE" dirty="0"/>
              <a:t> </a:t>
            </a:r>
            <a:r>
              <a:rPr lang="de-DE" dirty="0" err="1"/>
              <a:t>goods</a:t>
            </a:r>
            <a:r>
              <a:rPr lang="de-DE" dirty="0"/>
              <a:t> </a:t>
            </a:r>
            <a:r>
              <a:rPr lang="de-DE" dirty="0" err="1"/>
              <a:t>and</a:t>
            </a:r>
            <a:r>
              <a:rPr lang="de-DE" dirty="0"/>
              <a:t> </a:t>
            </a:r>
            <a:r>
              <a:rPr lang="de-DE" dirty="0" err="1" smtClean="0"/>
              <a:t>information</a:t>
            </a:r>
            <a:endParaRPr lang="de-DE" dirty="0" smtClean="0"/>
          </a:p>
          <a:p>
            <a:pPr lvl="1"/>
            <a:r>
              <a:rPr lang="de-DE" dirty="0" err="1" smtClean="0"/>
              <a:t>money</a:t>
            </a:r>
            <a:r>
              <a:rPr lang="de-DE" dirty="0" smtClean="0"/>
              <a:t> </a:t>
            </a:r>
            <a:r>
              <a:rPr lang="de-DE" dirty="0" err="1"/>
              <a:t>as</a:t>
            </a:r>
            <a:r>
              <a:rPr lang="de-DE" dirty="0"/>
              <a:t> a medium </a:t>
            </a:r>
            <a:r>
              <a:rPr lang="de-DE" dirty="0" err="1"/>
              <a:t>of</a:t>
            </a:r>
            <a:r>
              <a:rPr lang="de-DE" dirty="0"/>
              <a:t> </a:t>
            </a:r>
            <a:r>
              <a:rPr lang="de-DE" dirty="0" err="1" smtClean="0"/>
              <a:t>exchange</a:t>
            </a:r>
            <a:endParaRPr lang="de-DE" dirty="0"/>
          </a:p>
          <a:p>
            <a:pPr lvl="1"/>
            <a:endParaRPr lang="de-DE" dirty="0"/>
          </a:p>
          <a:p>
            <a:endParaRPr lang="en-US" dirty="0"/>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23</a:t>
            </a:fld>
            <a:endParaRPr lang="en-US"/>
          </a:p>
        </p:txBody>
      </p:sp>
    </p:spTree>
    <p:extLst>
      <p:ext uri="{BB962C8B-B14F-4D97-AF65-F5344CB8AC3E}">
        <p14:creationId xmlns:p14="http://schemas.microsoft.com/office/powerpoint/2010/main" val="3847031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dirty="0"/>
              <a:t>The </a:t>
            </a:r>
            <a:r>
              <a:rPr lang="de-DE" dirty="0" err="1" smtClean="0"/>
              <a:t>limitations</a:t>
            </a:r>
            <a:r>
              <a:rPr lang="de-DE" dirty="0" smtClean="0"/>
              <a:t> </a:t>
            </a:r>
            <a:r>
              <a:rPr lang="de-DE" dirty="0" err="1"/>
              <a:t>of</a:t>
            </a:r>
            <a:r>
              <a:rPr lang="de-DE" dirty="0"/>
              <a:t> </a:t>
            </a:r>
            <a:r>
              <a:rPr lang="de-DE" dirty="0" err="1" smtClean="0"/>
              <a:t>markets</a:t>
            </a:r>
            <a:r>
              <a:rPr lang="de-DE" dirty="0" smtClean="0"/>
              <a:t> </a:t>
            </a:r>
            <a:r>
              <a:rPr lang="de-DE" dirty="0"/>
              <a:t/>
            </a:r>
            <a:br>
              <a:rPr lang="de-DE" dirty="0"/>
            </a:br>
            <a:endParaRPr lang="en-US" dirty="0"/>
          </a:p>
        </p:txBody>
      </p:sp>
      <p:sp>
        <p:nvSpPr>
          <p:cNvPr id="3" name="Inhaltsplatzhalter 2"/>
          <p:cNvSpPr>
            <a:spLocks noGrp="1"/>
          </p:cNvSpPr>
          <p:nvPr>
            <p:ph idx="1"/>
          </p:nvPr>
        </p:nvSpPr>
        <p:spPr/>
        <p:txBody>
          <a:bodyPr>
            <a:normAutofit fontScale="92500"/>
          </a:bodyPr>
          <a:lstStyle/>
          <a:p>
            <a:r>
              <a:rPr lang="en-US" b="1" dirty="0" smtClean="0"/>
              <a:t>public goods: </a:t>
            </a:r>
            <a:r>
              <a:rPr lang="en-US" dirty="0" smtClean="0"/>
              <a:t>goods for which (1) use by one person does not diminish usefulness to others and (2) it would be difficult to exclude anyone from benefiting </a:t>
            </a:r>
          </a:p>
          <a:p>
            <a:pPr lvl="0"/>
            <a:r>
              <a:rPr lang="en-US" b="1" dirty="0" smtClean="0"/>
              <a:t>externalities</a:t>
            </a:r>
            <a:r>
              <a:rPr lang="en-US" dirty="0"/>
              <a:t>:</a:t>
            </a:r>
            <a:r>
              <a:rPr lang="en-US" dirty="0" smtClean="0"/>
              <a:t> side </a:t>
            </a:r>
            <a:r>
              <a:rPr lang="en-US" dirty="0"/>
              <a:t>effects or unintended </a:t>
            </a:r>
            <a:r>
              <a:rPr lang="en-US" dirty="0" smtClean="0"/>
              <a:t>consequences </a:t>
            </a:r>
            <a:r>
              <a:rPr lang="en-US" dirty="0"/>
              <a:t> </a:t>
            </a:r>
            <a:endParaRPr lang="en-US" dirty="0" smtClean="0"/>
          </a:p>
          <a:p>
            <a:pPr lvl="1"/>
            <a:r>
              <a:rPr lang="en-US" dirty="0" smtClean="0"/>
              <a:t>beneficial </a:t>
            </a:r>
            <a:r>
              <a:rPr lang="en-US" dirty="0"/>
              <a:t>(“positive externalities”) </a:t>
            </a:r>
            <a:endParaRPr lang="en-US" dirty="0" smtClean="0"/>
          </a:p>
          <a:p>
            <a:pPr lvl="1"/>
            <a:r>
              <a:rPr lang="en-US" dirty="0" smtClean="0"/>
              <a:t>harmful </a:t>
            </a:r>
            <a:r>
              <a:rPr lang="en-US" dirty="0"/>
              <a:t>(“negative externalities</a:t>
            </a:r>
            <a:r>
              <a:rPr lang="en-US" dirty="0" smtClean="0"/>
              <a:t>) </a:t>
            </a:r>
            <a:r>
              <a:rPr lang="en-US" dirty="0"/>
              <a:t>  </a:t>
            </a:r>
            <a:endParaRPr lang="en-US" dirty="0" smtClean="0"/>
          </a:p>
          <a:p>
            <a:r>
              <a:rPr lang="en-US" b="1" dirty="0" smtClean="0"/>
              <a:t>transaction costs: </a:t>
            </a:r>
            <a:r>
              <a:rPr lang="en-US" dirty="0" smtClean="0"/>
              <a:t>costs </a:t>
            </a:r>
            <a:r>
              <a:rPr lang="en-US" dirty="0"/>
              <a:t>of arranging economic activities.  In many models (such as the basic neoclassical model) transaction costs are assumed to be zero, but in the real world this is usually not the </a:t>
            </a:r>
            <a:r>
              <a:rPr lang="en-US" dirty="0" smtClean="0"/>
              <a:t>case</a:t>
            </a:r>
            <a:endParaRPr lang="de-DE" dirty="0"/>
          </a:p>
          <a:p>
            <a:endParaRPr lang="en-US" dirty="0"/>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24</a:t>
            </a:fld>
            <a:endParaRPr lang="en-US"/>
          </a:p>
        </p:txBody>
      </p:sp>
    </p:spTree>
    <p:extLst>
      <p:ext uri="{BB962C8B-B14F-4D97-AF65-F5344CB8AC3E}">
        <p14:creationId xmlns:p14="http://schemas.microsoft.com/office/powerpoint/2010/main" val="2887539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dirty="0"/>
              <a:t>The </a:t>
            </a:r>
            <a:r>
              <a:rPr lang="de-DE" dirty="0" err="1"/>
              <a:t>limitations</a:t>
            </a:r>
            <a:r>
              <a:rPr lang="de-DE" dirty="0"/>
              <a:t> </a:t>
            </a:r>
            <a:r>
              <a:rPr lang="de-DE" dirty="0" err="1"/>
              <a:t>of</a:t>
            </a:r>
            <a:r>
              <a:rPr lang="de-DE" dirty="0"/>
              <a:t> </a:t>
            </a:r>
            <a:r>
              <a:rPr lang="de-DE" dirty="0" err="1"/>
              <a:t>markets</a:t>
            </a:r>
            <a:r>
              <a:rPr lang="de-DE" dirty="0"/>
              <a:t> </a:t>
            </a:r>
            <a:br>
              <a:rPr lang="de-DE" dirty="0"/>
            </a:br>
            <a:r>
              <a:rPr lang="de-DE" dirty="0" smtClean="0"/>
              <a:t>(</a:t>
            </a:r>
            <a:r>
              <a:rPr lang="de-DE" dirty="0" err="1" smtClean="0"/>
              <a:t>cont</a:t>
            </a:r>
            <a:r>
              <a:rPr lang="de-DE" dirty="0" smtClean="0"/>
              <a:t>.)</a:t>
            </a:r>
            <a:endParaRPr lang="en-US" dirty="0"/>
          </a:p>
        </p:txBody>
      </p:sp>
      <p:sp>
        <p:nvSpPr>
          <p:cNvPr id="3" name="Inhaltsplatzhalter 2"/>
          <p:cNvSpPr>
            <a:spLocks noGrp="1"/>
          </p:cNvSpPr>
          <p:nvPr>
            <p:ph idx="1"/>
          </p:nvPr>
        </p:nvSpPr>
        <p:spPr/>
        <p:txBody>
          <a:bodyPr>
            <a:normAutofit/>
          </a:bodyPr>
          <a:lstStyle/>
          <a:p>
            <a:r>
              <a:rPr lang="de-DE" dirty="0" smtClean="0"/>
              <a:t>in </a:t>
            </a:r>
            <a:r>
              <a:rPr lang="de-DE" dirty="0" err="1"/>
              <a:t>the</a:t>
            </a:r>
            <a:r>
              <a:rPr lang="de-DE" dirty="0"/>
              <a:t> </a:t>
            </a:r>
            <a:r>
              <a:rPr lang="de-DE" dirty="0" err="1"/>
              <a:t>basic</a:t>
            </a:r>
            <a:r>
              <a:rPr lang="de-DE" dirty="0"/>
              <a:t> </a:t>
            </a:r>
            <a:r>
              <a:rPr lang="de-DE" dirty="0" err="1"/>
              <a:t>neoclassical</a:t>
            </a:r>
            <a:r>
              <a:rPr lang="de-DE" dirty="0"/>
              <a:t> </a:t>
            </a:r>
            <a:r>
              <a:rPr lang="de-DE" dirty="0" err="1"/>
              <a:t>model</a:t>
            </a:r>
            <a:r>
              <a:rPr lang="de-DE" dirty="0"/>
              <a:t>, all </a:t>
            </a:r>
            <a:r>
              <a:rPr lang="de-DE" dirty="0" err="1"/>
              <a:t>markets</a:t>
            </a:r>
            <a:r>
              <a:rPr lang="de-DE" dirty="0"/>
              <a:t> </a:t>
            </a:r>
            <a:r>
              <a:rPr lang="de-DE" dirty="0" err="1"/>
              <a:t>are</a:t>
            </a:r>
            <a:r>
              <a:rPr lang="de-DE" dirty="0"/>
              <a:t> </a:t>
            </a:r>
            <a:r>
              <a:rPr lang="de-DE" dirty="0" err="1"/>
              <a:t>assumed</a:t>
            </a:r>
            <a:r>
              <a:rPr lang="de-DE" dirty="0"/>
              <a:t> </a:t>
            </a:r>
            <a:r>
              <a:rPr lang="de-DE" dirty="0" err="1"/>
              <a:t>to</a:t>
            </a:r>
            <a:r>
              <a:rPr lang="de-DE" dirty="0"/>
              <a:t> </a:t>
            </a:r>
            <a:r>
              <a:rPr lang="de-DE" dirty="0" err="1"/>
              <a:t>be</a:t>
            </a:r>
            <a:r>
              <a:rPr lang="de-DE" dirty="0"/>
              <a:t> “</a:t>
            </a:r>
            <a:r>
              <a:rPr lang="de-DE" dirty="0" err="1"/>
              <a:t>perfectly</a:t>
            </a:r>
            <a:r>
              <a:rPr lang="de-DE" dirty="0"/>
              <a:t> </a:t>
            </a:r>
            <a:r>
              <a:rPr lang="de-DE" dirty="0" err="1" smtClean="0"/>
              <a:t>competitive</a:t>
            </a:r>
            <a:r>
              <a:rPr lang="de-DE" dirty="0" smtClean="0"/>
              <a:t>” </a:t>
            </a:r>
            <a:r>
              <a:rPr lang="en-US" dirty="0"/>
              <a:t>people are assumed to have easy access to all </a:t>
            </a:r>
            <a:r>
              <a:rPr lang="en-US" i="1" dirty="0" smtClean="0"/>
              <a:t>information</a:t>
            </a:r>
            <a:r>
              <a:rPr lang="en-US" dirty="0" smtClean="0"/>
              <a:t> </a:t>
            </a:r>
            <a:endParaRPr lang="de-DE" dirty="0" smtClean="0"/>
          </a:p>
          <a:p>
            <a:pPr marL="0" indent="0">
              <a:buNone/>
            </a:pPr>
            <a:r>
              <a:rPr lang="de-DE" b="1" dirty="0" smtClean="0"/>
              <a:t>In </a:t>
            </a:r>
            <a:r>
              <a:rPr lang="de-DE" b="1" dirty="0" err="1"/>
              <a:t>the</a:t>
            </a:r>
            <a:r>
              <a:rPr lang="de-DE" b="1" dirty="0"/>
              <a:t> real </a:t>
            </a:r>
            <a:r>
              <a:rPr lang="de-DE" b="1" dirty="0" err="1" smtClean="0"/>
              <a:t>world</a:t>
            </a:r>
            <a:r>
              <a:rPr lang="de-DE" b="1" dirty="0" smtClean="0"/>
              <a:t>:</a:t>
            </a:r>
          </a:p>
          <a:p>
            <a:r>
              <a:rPr lang="de-DE" dirty="0" err="1" smtClean="0"/>
              <a:t>firms</a:t>
            </a:r>
            <a:r>
              <a:rPr lang="de-DE" dirty="0" smtClean="0"/>
              <a:t> </a:t>
            </a:r>
            <a:r>
              <a:rPr lang="de-DE" dirty="0" err="1"/>
              <a:t>have</a:t>
            </a:r>
            <a:r>
              <a:rPr lang="de-DE" dirty="0"/>
              <a:t> </a:t>
            </a:r>
            <a:r>
              <a:rPr lang="de-DE" dirty="0" err="1"/>
              <a:t>market</a:t>
            </a:r>
            <a:r>
              <a:rPr lang="de-DE" dirty="0"/>
              <a:t> </a:t>
            </a:r>
            <a:r>
              <a:rPr lang="de-DE" dirty="0" smtClean="0"/>
              <a:t>power </a:t>
            </a:r>
          </a:p>
          <a:p>
            <a:pPr lvl="0"/>
            <a:r>
              <a:rPr lang="en-US" dirty="0" smtClean="0"/>
              <a:t>obtaining </a:t>
            </a:r>
            <a:r>
              <a:rPr lang="en-US" dirty="0"/>
              <a:t>good information may be difficult and at times </a:t>
            </a:r>
            <a:r>
              <a:rPr lang="en-US" dirty="0" smtClean="0"/>
              <a:t>impossible</a:t>
            </a:r>
          </a:p>
          <a:p>
            <a:r>
              <a:rPr lang="en-US" dirty="0"/>
              <a:t>market failure: </a:t>
            </a:r>
            <a:r>
              <a:rPr lang="en-US" dirty="0" smtClean="0"/>
              <a:t>a </a:t>
            </a:r>
            <a:r>
              <a:rPr lang="en-US" dirty="0"/>
              <a:t>situation in which markets yield </a:t>
            </a:r>
            <a:r>
              <a:rPr lang="en-US" dirty="0" smtClean="0"/>
              <a:t>inefficient </a:t>
            </a:r>
            <a:r>
              <a:rPr lang="en-US" dirty="0"/>
              <a:t>or inappropriate outcomes </a:t>
            </a:r>
          </a:p>
          <a:p>
            <a:pPr lvl="0"/>
            <a:endParaRPr lang="de-DE" dirty="0"/>
          </a:p>
          <a:p>
            <a:endParaRPr lang="de-DE" dirty="0"/>
          </a:p>
          <a:p>
            <a:endParaRPr lang="en-US" dirty="0"/>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25</a:t>
            </a:fld>
            <a:endParaRPr lang="en-US"/>
          </a:p>
        </p:txBody>
      </p:sp>
    </p:spTree>
    <p:extLst>
      <p:ext uri="{BB962C8B-B14F-4D97-AF65-F5344CB8AC3E}">
        <p14:creationId xmlns:p14="http://schemas.microsoft.com/office/powerpoint/2010/main" val="1311290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What to take home (I)</a:t>
            </a:r>
            <a:endParaRPr lang="en-US" dirty="0"/>
          </a:p>
        </p:txBody>
      </p:sp>
      <p:sp>
        <p:nvSpPr>
          <p:cNvPr id="3" name="Inhaltsplatzhalter 2"/>
          <p:cNvSpPr>
            <a:spLocks noGrp="1"/>
          </p:cNvSpPr>
          <p:nvPr>
            <p:ph idx="1"/>
          </p:nvPr>
        </p:nvSpPr>
        <p:spPr/>
        <p:txBody>
          <a:bodyPr/>
          <a:lstStyle/>
          <a:p>
            <a:r>
              <a:rPr lang="en-US" dirty="0" smtClean="0"/>
              <a:t>economists differentiate between empirical, theoretical and historical investigation</a:t>
            </a:r>
          </a:p>
          <a:p>
            <a:r>
              <a:rPr lang="en-US" dirty="0"/>
              <a:t>macroeconomics is centrally concerned with how an overall economic environment emerges from the choices made by individuals and organizations and to what extent choices made by governments can make this economic environment better or </a:t>
            </a:r>
            <a:r>
              <a:rPr lang="en-US" dirty="0" smtClean="0"/>
              <a:t>worse</a:t>
            </a:r>
          </a:p>
          <a:p>
            <a:r>
              <a:rPr lang="en-US" dirty="0" smtClean="0"/>
              <a:t>classical economists believe that there are </a:t>
            </a:r>
            <a:r>
              <a:rPr lang="en-US" dirty="0" smtClean="0">
                <a:solidFill>
                  <a:srgbClr val="17375E"/>
                </a:solidFill>
              </a:rPr>
              <a:t>efficiency </a:t>
            </a:r>
            <a:r>
              <a:rPr lang="en-US" dirty="0">
                <a:solidFill>
                  <a:srgbClr val="17375E"/>
                </a:solidFill>
              </a:rPr>
              <a:t>gains from </a:t>
            </a:r>
            <a:r>
              <a:rPr lang="en-US" dirty="0" smtClean="0">
                <a:solidFill>
                  <a:srgbClr val="17375E"/>
                </a:solidFill>
              </a:rPr>
              <a:t>markets and that </a:t>
            </a:r>
            <a:r>
              <a:rPr lang="en-US" dirty="0">
                <a:solidFill>
                  <a:srgbClr val="17375E"/>
                </a:solidFill>
              </a:rPr>
              <a:t>most economic decisions should be left to “free markets”</a:t>
            </a:r>
            <a:endParaRPr lang="de-DE" dirty="0">
              <a:solidFill>
                <a:srgbClr val="17375E"/>
              </a:solidFill>
            </a:endParaRPr>
          </a:p>
          <a:p>
            <a:pPr lvl="0"/>
            <a:endParaRPr lang="en-US" dirty="0">
              <a:solidFill>
                <a:srgbClr val="17375E"/>
              </a:solidFill>
            </a:endParaRPr>
          </a:p>
          <a:p>
            <a:endParaRPr lang="en-US" dirty="0"/>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26</a:t>
            </a:fld>
            <a:endParaRPr lang="en-US"/>
          </a:p>
        </p:txBody>
      </p:sp>
    </p:spTree>
    <p:extLst>
      <p:ext uri="{BB962C8B-B14F-4D97-AF65-F5344CB8AC3E}">
        <p14:creationId xmlns:p14="http://schemas.microsoft.com/office/powerpoint/2010/main" val="39970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What to take home (II)</a:t>
            </a:r>
            <a:endParaRPr lang="en-US" dirty="0"/>
          </a:p>
        </p:txBody>
      </p:sp>
      <p:sp>
        <p:nvSpPr>
          <p:cNvPr id="3" name="Inhaltsplatzhalter 2"/>
          <p:cNvSpPr>
            <a:spLocks noGrp="1"/>
          </p:cNvSpPr>
          <p:nvPr>
            <p:ph idx="1"/>
          </p:nvPr>
        </p:nvSpPr>
        <p:spPr/>
        <p:txBody>
          <a:bodyPr/>
          <a:lstStyle/>
          <a:p>
            <a:r>
              <a:rPr lang="en-US" dirty="0" smtClean="0"/>
              <a:t>Keynesian economists </a:t>
            </a:r>
            <a:r>
              <a:rPr lang="en-US" dirty="0">
                <a:solidFill>
                  <a:srgbClr val="17375E"/>
                </a:solidFill>
              </a:rPr>
              <a:t>emphasize how real-world markets might differ from the smoothly functioning markets that exist in theory</a:t>
            </a:r>
          </a:p>
          <a:p>
            <a:endParaRPr lang="en-US" dirty="0"/>
          </a:p>
        </p:txBody>
      </p:sp>
      <p:sp>
        <p:nvSpPr>
          <p:cNvPr id="4" name="Fußzeilenplatzhalter 3"/>
          <p:cNvSpPr>
            <a:spLocks noGrp="1"/>
          </p:cNvSpPr>
          <p:nvPr>
            <p:ph type="ftr" sz="quarter" idx="11"/>
          </p:nvPr>
        </p:nvSpPr>
        <p:spPr/>
        <p:txBody>
          <a:bodyPr/>
          <a:lstStyle/>
          <a:p>
            <a:r>
              <a:rPr lang="en-US" smtClean="0"/>
              <a:t>Chapter 2</a:t>
            </a:r>
            <a:endParaRPr lang="en-US"/>
          </a:p>
        </p:txBody>
      </p:sp>
      <p:sp>
        <p:nvSpPr>
          <p:cNvPr id="5" name="Foliennummernplatzhalter 4"/>
          <p:cNvSpPr>
            <a:spLocks noGrp="1"/>
          </p:cNvSpPr>
          <p:nvPr>
            <p:ph type="sldNum" sz="quarter" idx="12"/>
          </p:nvPr>
        </p:nvSpPr>
        <p:spPr/>
        <p:txBody>
          <a:bodyPr/>
          <a:lstStyle/>
          <a:p>
            <a:fld id="{1EB4EF51-22EF-0A4E-A4B3-B19C4E5A39D4}" type="slidenum">
              <a:rPr lang="en-US" smtClean="0"/>
              <a:t>27</a:t>
            </a:fld>
            <a:endParaRPr lang="en-US"/>
          </a:p>
        </p:txBody>
      </p:sp>
    </p:spTree>
    <p:extLst>
      <p:ext uri="{BB962C8B-B14F-4D97-AF65-F5344CB8AC3E}">
        <p14:creationId xmlns:p14="http://schemas.microsoft.com/office/powerpoint/2010/main" val="553366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Macroeconomics Buch Vorl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oreas">
      <a:majorFont>
        <a:latin typeface="Calibri"/>
        <a:ea typeface=""/>
        <a:cs typeface=""/>
        <a:font script="Jpan" typeface="ＭＳ ゴシック"/>
        <a:font script="Hans" typeface="宋体"/>
        <a:font script="Hant" typeface="新細明體"/>
      </a:majorFont>
      <a:minorFont>
        <a:latin typeface="Calibri"/>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effectLst/>
      </a:spPr>
      <a:bodyPr rtlCol="0" anchor="ctr"/>
      <a:lstStyle>
        <a:defPPr algn="ctr">
          <a:defRPr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Macroeconomics Buch Vorlage.thmx</Template>
  <TotalTime>0</TotalTime>
  <Words>1260</Words>
  <Application>Microsoft Office PowerPoint</Application>
  <PresentationFormat>Bildschirmpräsentation (4:3)</PresentationFormat>
  <Paragraphs>196</Paragraphs>
  <Slides>27</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27</vt:i4>
      </vt:variant>
    </vt:vector>
  </HeadingPairs>
  <TitlesOfParts>
    <vt:vector size="32" baseType="lpstr">
      <vt:lpstr>Arial</vt:lpstr>
      <vt:lpstr>Calibri</vt:lpstr>
      <vt:lpstr>Courier</vt:lpstr>
      <vt:lpstr>Wingdings</vt:lpstr>
      <vt:lpstr>Macroeconomics Buch Vorlage</vt:lpstr>
      <vt:lpstr>Useful Tools and Concepts</vt:lpstr>
      <vt:lpstr>Chapter Outline</vt:lpstr>
      <vt:lpstr>Learning goals</vt:lpstr>
      <vt:lpstr>Empirical investigation</vt:lpstr>
      <vt:lpstr>Theoretical investigation</vt:lpstr>
      <vt:lpstr>Historical investigation</vt:lpstr>
      <vt:lpstr>Economic Trade-Offs</vt:lpstr>
      <vt:lpstr>Economic trade-offs</vt:lpstr>
      <vt:lpstr>Abundance and scarcity  </vt:lpstr>
      <vt:lpstr>Opportunity cost</vt:lpstr>
      <vt:lpstr>Society’s production-possibilities frontier </vt:lpstr>
      <vt:lpstr>Figure 2.1 Society’s Production-Possibilities Frontier </vt:lpstr>
      <vt:lpstr>Trade-offs over time</vt:lpstr>
      <vt:lpstr>Figure 2.2 An Expanded Production-Possibilities Frontier </vt:lpstr>
      <vt:lpstr>Figure 2.3 Society’s Production/Maintenance Frontier </vt:lpstr>
      <vt:lpstr>Figure 2.4 Possible Future PPFs</vt:lpstr>
      <vt:lpstr>The Role of Markets</vt:lpstr>
      <vt:lpstr>The meaning of markets</vt:lpstr>
      <vt:lpstr>The basic neoclassical market </vt:lpstr>
      <vt:lpstr>Figure 2.5 The Circular Flow Diagram for the Basic Neoclassical Model </vt:lpstr>
      <vt:lpstr>The advantages of markets</vt:lpstr>
      <vt:lpstr>The advantages of markets – Classical vs. Keynesian Economics</vt:lpstr>
      <vt:lpstr>The institutional requirements of markets  </vt:lpstr>
      <vt:lpstr>The limitations of markets  </vt:lpstr>
      <vt:lpstr>The limitations of markets  (cont.)</vt:lpstr>
      <vt:lpstr>What to take home (I)</vt:lpstr>
      <vt:lpstr>What to take home (II)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Petra</dc:creator>
  <cp:lastModifiedBy>Sebastian Dullien</cp:lastModifiedBy>
  <cp:revision>58</cp:revision>
  <dcterms:created xsi:type="dcterms:W3CDTF">2017-05-24T19:06:08Z</dcterms:created>
  <dcterms:modified xsi:type="dcterms:W3CDTF">2017-08-20T18:08:41Z</dcterms:modified>
</cp:coreProperties>
</file>