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34" r:id="rId2"/>
    <p:sldId id="257" r:id="rId3"/>
    <p:sldId id="291" r:id="rId4"/>
    <p:sldId id="258" r:id="rId5"/>
    <p:sldId id="292" r:id="rId6"/>
    <p:sldId id="259" r:id="rId7"/>
    <p:sldId id="260" r:id="rId8"/>
    <p:sldId id="306" r:id="rId9"/>
    <p:sldId id="261" r:id="rId10"/>
    <p:sldId id="262" r:id="rId11"/>
    <p:sldId id="307" r:id="rId12"/>
    <p:sldId id="295" r:id="rId13"/>
    <p:sldId id="296" r:id="rId14"/>
    <p:sldId id="308" r:id="rId15"/>
    <p:sldId id="309" r:id="rId16"/>
    <p:sldId id="310" r:id="rId17"/>
    <p:sldId id="311" r:id="rId18"/>
    <p:sldId id="312" r:id="rId19"/>
    <p:sldId id="322" r:id="rId20"/>
    <p:sldId id="323" r:id="rId21"/>
    <p:sldId id="324" r:id="rId22"/>
    <p:sldId id="325" r:id="rId23"/>
    <p:sldId id="327" r:id="rId24"/>
    <p:sldId id="328" r:id="rId25"/>
    <p:sldId id="329" r:id="rId26"/>
    <p:sldId id="330" r:id="rId27"/>
    <p:sldId id="315" r:id="rId28"/>
    <p:sldId id="331" r:id="rId29"/>
    <p:sldId id="316" r:id="rId30"/>
    <p:sldId id="317" r:id="rId31"/>
    <p:sldId id="318" r:id="rId32"/>
    <p:sldId id="319" r:id="rId33"/>
    <p:sldId id="320" r:id="rId34"/>
    <p:sldId id="332" r:id="rId35"/>
    <p:sldId id="301" r:id="rId36"/>
    <p:sldId id="302" r:id="rId37"/>
    <p:sldId id="333" r:id="rId38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95" autoAdjust="0"/>
  </p:normalViewPr>
  <p:slideViewPr>
    <p:cSldViewPr snapToGrid="0" snapToObjects="1"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Dropbox\HTW\EU%20ed%20Macro%20in%20Context\Figures%20and%20Data%20SD\Chapter%203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Dropbox\HTW\EU%20ed%20Macro%20in%20Context\Figures%20and%20Data%20SD\Chapter%203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Dropbox\HTW\EU%20ed%20Macro%20in%20Context\Draft%20graphs\CH%203%20Top%20income%20sha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885861119933E-2"/>
          <c:y val="0.15437788018433199"/>
          <c:w val="0.86490309514758301"/>
          <c:h val="0.69124423963133697"/>
        </c:manualLayout>
      </c:layout>
      <c:scatterChart>
        <c:scatterStyle val="smoothMarker"/>
        <c:varyColors val="0"/>
        <c:ser>
          <c:idx val="0"/>
          <c:order val="0"/>
          <c:spPr>
            <a:ln w="25400">
              <a:solidFill>
                <a:schemeClr val="tx1"/>
              </a:solidFill>
            </a:ln>
          </c:spPr>
          <c:marker>
            <c:symbol val="circle"/>
            <c:size val="8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Germany!$F$4:$F$9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xVal>
          <c:yVal>
            <c:numRef>
              <c:f>Germany!$G$4:$G$9</c:f>
              <c:numCache>
                <c:formatCode>#,##0.0</c:formatCode>
                <c:ptCount val="6"/>
                <c:pt idx="0" formatCode="General">
                  <c:v>0</c:v>
                </c:pt>
                <c:pt idx="1">
                  <c:v>7.5</c:v>
                </c:pt>
                <c:pt idx="2">
                  <c:v>21</c:v>
                </c:pt>
                <c:pt idx="3">
                  <c:v>38.6</c:v>
                </c:pt>
                <c:pt idx="4">
                  <c:v>61.6</c:v>
                </c:pt>
                <c:pt idx="5">
                  <c:v>99.9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7494912"/>
        <c:axId val="877521024"/>
      </c:scatterChart>
      <c:valAx>
        <c:axId val="877494912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de-DE" sz="1600">
                    <a:latin typeface="+mn-lt"/>
                  </a:rPr>
                  <a:t>Percent of the population (%)</a:t>
                </a:r>
              </a:p>
            </c:rich>
          </c:tx>
          <c:layout>
            <c:manualLayout>
              <c:xMode val="edge"/>
              <c:yMode val="edge"/>
              <c:x val="0.35979602131906202"/>
              <c:y val="0.9147465437788020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877521024"/>
        <c:crosses val="autoZero"/>
        <c:crossBetween val="midCat"/>
        <c:majorUnit val="20"/>
      </c:valAx>
      <c:valAx>
        <c:axId val="877521024"/>
        <c:scaling>
          <c:orientation val="minMax"/>
          <c:max val="100"/>
        </c:scaling>
        <c:delete val="0"/>
        <c:axPos val="l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de-DE" sz="1600">
                    <a:latin typeface="+mn-lt"/>
                  </a:rPr>
                  <a:t>Culmulative Percent of Income (%)</a:t>
                </a:r>
              </a:p>
            </c:rich>
          </c:tx>
          <c:layout>
            <c:manualLayout>
              <c:xMode val="edge"/>
              <c:yMode val="edge"/>
              <c:x val="3.0604162645349699E-4"/>
              <c:y val="0.1850998463901689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877494912"/>
        <c:crosses val="autoZero"/>
        <c:crossBetween val="midCat"/>
        <c:majorUnit val="20"/>
      </c:valAx>
      <c:spPr>
        <a:noFill/>
        <a:ln w="12700">
          <a:solidFill>
            <a:srgbClr val="FFFFFF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885861119933E-2"/>
          <c:y val="0.15437788018433199"/>
          <c:w val="0.86490309514758301"/>
          <c:h val="0.69124423963133697"/>
        </c:manualLayout>
      </c:layout>
      <c:scatterChart>
        <c:scatterStyle val="smoothMarker"/>
        <c:varyColors val="0"/>
        <c:ser>
          <c:idx val="1"/>
          <c:order val="0"/>
          <c:spPr>
            <a:ln w="25400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Sweden!$F$4:$F$9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xVal>
          <c:yVal>
            <c:numRef>
              <c:f>Sweden!$G$4:$G$9</c:f>
              <c:numCache>
                <c:formatCode>#,##0.0</c:formatCode>
                <c:ptCount val="6"/>
                <c:pt idx="0" formatCode="General">
                  <c:v>0</c:v>
                </c:pt>
                <c:pt idx="1">
                  <c:v>8.9</c:v>
                </c:pt>
                <c:pt idx="2">
                  <c:v>23.7</c:v>
                </c:pt>
                <c:pt idx="3">
                  <c:v>42.400000000000013</c:v>
                </c:pt>
                <c:pt idx="4">
                  <c:v>65.600000000000009</c:v>
                </c:pt>
                <c:pt idx="5">
                  <c:v>100</c:v>
                </c:pt>
              </c:numCache>
            </c:numRef>
          </c:yVal>
          <c:smooth val="1"/>
        </c:ser>
        <c:ser>
          <c:idx val="0"/>
          <c:order val="1"/>
          <c:spPr>
            <a:ln w="25400">
              <a:solidFill>
                <a:schemeClr val="tx1"/>
              </a:solidFill>
            </a:ln>
          </c:spPr>
          <c:marker>
            <c:symbol val="circle"/>
            <c:size val="8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UK!$F$4:$F$9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xVal>
          <c:yVal>
            <c:numRef>
              <c:f>UK!$G$4:$G$9</c:f>
              <c:numCache>
                <c:formatCode>#,##0.0</c:formatCode>
                <c:ptCount val="6"/>
                <c:pt idx="0" formatCode="General">
                  <c:v>0</c:v>
                </c:pt>
                <c:pt idx="1">
                  <c:v>7.8</c:v>
                </c:pt>
                <c:pt idx="2">
                  <c:v>20.6</c:v>
                </c:pt>
                <c:pt idx="3">
                  <c:v>37.700000000000003</c:v>
                </c:pt>
                <c:pt idx="4">
                  <c:v>60.7</c:v>
                </c:pt>
                <c:pt idx="5">
                  <c:v>100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7501984"/>
        <c:axId val="877503616"/>
      </c:scatterChart>
      <c:valAx>
        <c:axId val="877501984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de-DE" sz="1600">
                    <a:latin typeface="+mn-lt"/>
                  </a:rPr>
                  <a:t>Percent of the population (%)</a:t>
                </a:r>
              </a:p>
            </c:rich>
          </c:tx>
          <c:layout>
            <c:manualLayout>
              <c:xMode val="edge"/>
              <c:yMode val="edge"/>
              <c:x val="0.35979602131906202"/>
              <c:y val="0.9147465437788020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877503616"/>
        <c:crosses val="autoZero"/>
        <c:crossBetween val="midCat"/>
        <c:majorUnit val="20"/>
      </c:valAx>
      <c:valAx>
        <c:axId val="877503616"/>
        <c:scaling>
          <c:orientation val="minMax"/>
          <c:max val="100"/>
        </c:scaling>
        <c:delete val="0"/>
        <c:axPos val="l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de-DE" sz="1600">
                    <a:latin typeface="+mn-lt"/>
                  </a:rPr>
                  <a:t>Culmulative Percent of Income (%)</a:t>
                </a:r>
              </a:p>
            </c:rich>
          </c:tx>
          <c:layout>
            <c:manualLayout>
              <c:xMode val="edge"/>
              <c:yMode val="edge"/>
              <c:x val="3.0604162645349699E-4"/>
              <c:y val="0.1758832565284179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877501984"/>
        <c:crosses val="autoZero"/>
        <c:crossBetween val="midCat"/>
        <c:majorUnit val="20"/>
      </c:valAx>
      <c:spPr>
        <a:noFill/>
        <a:ln w="12700">
          <a:solidFill>
            <a:srgbClr val="FFFFFF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'Figure 3.7'!$B$4</c:f>
              <c:strCache>
                <c:ptCount val="1"/>
                <c:pt idx="0">
                  <c:v>Britain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'Figure 3.7'!$A$5:$A$68</c:f>
              <c:numCache>
                <c:formatCode>General</c:formatCode>
                <c:ptCount val="64"/>
                <c:pt idx="0">
                  <c:v>1949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</c:numCache>
            </c:numRef>
          </c:cat>
          <c:val>
            <c:numRef>
              <c:f>'Figure 3.7'!$B$5:$B$68</c:f>
              <c:numCache>
                <c:formatCode>General</c:formatCode>
                <c:ptCount val="64"/>
                <c:pt idx="0">
                  <c:v>11.47</c:v>
                </c:pt>
                <c:pt idx="1">
                  <c:v>#N/A</c:v>
                </c:pt>
                <c:pt idx="2">
                  <c:v>10.89</c:v>
                </c:pt>
                <c:pt idx="3">
                  <c:v>10.199999999999999</c:v>
                </c:pt>
                <c:pt idx="4">
                  <c:v>9.7200000000000006</c:v>
                </c:pt>
                <c:pt idx="5">
                  <c:v>9.67</c:v>
                </c:pt>
                <c:pt idx="6">
                  <c:v>9.3000000000000007</c:v>
                </c:pt>
                <c:pt idx="7">
                  <c:v>8.75</c:v>
                </c:pt>
                <c:pt idx="8">
                  <c:v>8.7000000000000011</c:v>
                </c:pt>
                <c:pt idx="9">
                  <c:v>8.76</c:v>
                </c:pt>
                <c:pt idx="10">
                  <c:v>8.6</c:v>
                </c:pt>
                <c:pt idx="11">
                  <c:v>8.8700000000000028</c:v>
                </c:pt>
                <c:pt idx="12">
                  <c:v>#N/A</c:v>
                </c:pt>
                <c:pt idx="13">
                  <c:v>8.43</c:v>
                </c:pt>
                <c:pt idx="14">
                  <c:v>8.49</c:v>
                </c:pt>
                <c:pt idx="15">
                  <c:v>8.48</c:v>
                </c:pt>
                <c:pt idx="16">
                  <c:v>8.5500000000000007</c:v>
                </c:pt>
                <c:pt idx="17">
                  <c:v>7.92</c:v>
                </c:pt>
                <c:pt idx="18">
                  <c:v>7.6899999999999986</c:v>
                </c:pt>
                <c:pt idx="19">
                  <c:v>7.54</c:v>
                </c:pt>
                <c:pt idx="20">
                  <c:v>7.46</c:v>
                </c:pt>
                <c:pt idx="21">
                  <c:v>7.05</c:v>
                </c:pt>
                <c:pt idx="22">
                  <c:v>7.02</c:v>
                </c:pt>
                <c:pt idx="23">
                  <c:v>6.94</c:v>
                </c:pt>
                <c:pt idx="24">
                  <c:v>6.99</c:v>
                </c:pt>
                <c:pt idx="25">
                  <c:v>6.54</c:v>
                </c:pt>
                <c:pt idx="26">
                  <c:v>6.1</c:v>
                </c:pt>
                <c:pt idx="27">
                  <c:v>5.89</c:v>
                </c:pt>
                <c:pt idx="28">
                  <c:v>5.9300000000000006</c:v>
                </c:pt>
                <c:pt idx="29">
                  <c:v>5.72</c:v>
                </c:pt>
                <c:pt idx="30">
                  <c:v>5.9300000000000006</c:v>
                </c:pt>
                <c:pt idx="31">
                  <c:v>#N/A</c:v>
                </c:pt>
                <c:pt idx="32">
                  <c:v>6.67</c:v>
                </c:pt>
                <c:pt idx="33">
                  <c:v>6.85</c:v>
                </c:pt>
                <c:pt idx="34">
                  <c:v>6.83</c:v>
                </c:pt>
                <c:pt idx="35">
                  <c:v>7.1599999999999966</c:v>
                </c:pt>
                <c:pt idx="36">
                  <c:v>7.4</c:v>
                </c:pt>
                <c:pt idx="37">
                  <c:v>7.55</c:v>
                </c:pt>
                <c:pt idx="38">
                  <c:v>7.78</c:v>
                </c:pt>
                <c:pt idx="39">
                  <c:v>8.6300000000000008</c:v>
                </c:pt>
                <c:pt idx="40">
                  <c:v>8.67</c:v>
                </c:pt>
                <c:pt idx="41">
                  <c:v>9.8000000000000007</c:v>
                </c:pt>
                <c:pt idx="42">
                  <c:v>10.32</c:v>
                </c:pt>
                <c:pt idx="43">
                  <c:v>9.8600000000000012</c:v>
                </c:pt>
                <c:pt idx="44">
                  <c:v>10.36</c:v>
                </c:pt>
                <c:pt idx="45">
                  <c:v>10.6</c:v>
                </c:pt>
                <c:pt idx="46">
                  <c:v>10.75</c:v>
                </c:pt>
                <c:pt idx="47">
                  <c:v>11.9</c:v>
                </c:pt>
                <c:pt idx="48">
                  <c:v>12.07</c:v>
                </c:pt>
                <c:pt idx="49">
                  <c:v>12.53</c:v>
                </c:pt>
                <c:pt idx="50">
                  <c:v>13.24</c:v>
                </c:pt>
                <c:pt idx="51">
                  <c:v>13.51</c:v>
                </c:pt>
                <c:pt idx="52">
                  <c:v>13.39</c:v>
                </c:pt>
                <c:pt idx="53">
                  <c:v>13.03</c:v>
                </c:pt>
                <c:pt idx="54">
                  <c:v>13.24</c:v>
                </c:pt>
                <c:pt idx="55">
                  <c:v>13.3</c:v>
                </c:pt>
                <c:pt idx="56">
                  <c:v>14.22</c:v>
                </c:pt>
                <c:pt idx="57">
                  <c:v>14.82</c:v>
                </c:pt>
                <c:pt idx="58">
                  <c:v>15.44</c:v>
                </c:pt>
                <c:pt idx="59">
                  <c:v>#N/A</c:v>
                </c:pt>
                <c:pt idx="60">
                  <c:v>15.42</c:v>
                </c:pt>
                <c:pt idx="61">
                  <c:v>12.55</c:v>
                </c:pt>
                <c:pt idx="62">
                  <c:v>12.93</c:v>
                </c:pt>
                <c:pt idx="63">
                  <c:v>12.7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'Figure 3.7'!$C$4</c:f>
              <c:strCache>
                <c:ptCount val="1"/>
                <c:pt idx="0">
                  <c:v>Germany</c:v>
                </c:pt>
              </c:strCache>
            </c:strRef>
          </c:tx>
          <c:spPr>
            <a:ln w="571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'Figure 3.7'!$A$5:$A$68</c:f>
              <c:numCache>
                <c:formatCode>General</c:formatCode>
                <c:ptCount val="64"/>
                <c:pt idx="0">
                  <c:v>1949</c:v>
                </c:pt>
                <c:pt idx="1">
                  <c:v>1950</c:v>
                </c:pt>
                <c:pt idx="2">
                  <c:v>1951</c:v>
                </c:pt>
                <c:pt idx="3">
                  <c:v>1952</c:v>
                </c:pt>
                <c:pt idx="4">
                  <c:v>1953</c:v>
                </c:pt>
                <c:pt idx="5">
                  <c:v>1954</c:v>
                </c:pt>
                <c:pt idx="6">
                  <c:v>1955</c:v>
                </c:pt>
                <c:pt idx="7">
                  <c:v>1956</c:v>
                </c:pt>
                <c:pt idx="8">
                  <c:v>1957</c:v>
                </c:pt>
                <c:pt idx="9">
                  <c:v>1958</c:v>
                </c:pt>
                <c:pt idx="10">
                  <c:v>1959</c:v>
                </c:pt>
                <c:pt idx="11">
                  <c:v>1960</c:v>
                </c:pt>
                <c:pt idx="12">
                  <c:v>1961</c:v>
                </c:pt>
                <c:pt idx="13">
                  <c:v>1962</c:v>
                </c:pt>
                <c:pt idx="14">
                  <c:v>1963</c:v>
                </c:pt>
                <c:pt idx="15">
                  <c:v>1964</c:v>
                </c:pt>
                <c:pt idx="16">
                  <c:v>1965</c:v>
                </c:pt>
                <c:pt idx="17">
                  <c:v>1966</c:v>
                </c:pt>
                <c:pt idx="18">
                  <c:v>1967</c:v>
                </c:pt>
                <c:pt idx="19">
                  <c:v>1968</c:v>
                </c:pt>
                <c:pt idx="20">
                  <c:v>1969</c:v>
                </c:pt>
                <c:pt idx="21">
                  <c:v>1970</c:v>
                </c:pt>
                <c:pt idx="22">
                  <c:v>1971</c:v>
                </c:pt>
                <c:pt idx="23">
                  <c:v>1972</c:v>
                </c:pt>
                <c:pt idx="24">
                  <c:v>1973</c:v>
                </c:pt>
                <c:pt idx="25">
                  <c:v>1974</c:v>
                </c:pt>
                <c:pt idx="26">
                  <c:v>1975</c:v>
                </c:pt>
                <c:pt idx="27">
                  <c:v>1976</c:v>
                </c:pt>
                <c:pt idx="28">
                  <c:v>1977</c:v>
                </c:pt>
                <c:pt idx="29">
                  <c:v>1978</c:v>
                </c:pt>
                <c:pt idx="30">
                  <c:v>1979</c:v>
                </c:pt>
                <c:pt idx="31">
                  <c:v>1980</c:v>
                </c:pt>
                <c:pt idx="32">
                  <c:v>1981</c:v>
                </c:pt>
                <c:pt idx="33">
                  <c:v>1982</c:v>
                </c:pt>
                <c:pt idx="34">
                  <c:v>1983</c:v>
                </c:pt>
                <c:pt idx="35">
                  <c:v>1984</c:v>
                </c:pt>
                <c:pt idx="36">
                  <c:v>1985</c:v>
                </c:pt>
                <c:pt idx="37">
                  <c:v>1986</c:v>
                </c:pt>
                <c:pt idx="38">
                  <c:v>1987</c:v>
                </c:pt>
                <c:pt idx="39">
                  <c:v>1988</c:v>
                </c:pt>
                <c:pt idx="40">
                  <c:v>1989</c:v>
                </c:pt>
                <c:pt idx="41">
                  <c:v>1990</c:v>
                </c:pt>
                <c:pt idx="42">
                  <c:v>1991</c:v>
                </c:pt>
                <c:pt idx="43">
                  <c:v>1992</c:v>
                </c:pt>
                <c:pt idx="44">
                  <c:v>1993</c:v>
                </c:pt>
                <c:pt idx="45">
                  <c:v>1994</c:v>
                </c:pt>
                <c:pt idx="46">
                  <c:v>1995</c:v>
                </c:pt>
                <c:pt idx="47">
                  <c:v>1996</c:v>
                </c:pt>
                <c:pt idx="48">
                  <c:v>1997</c:v>
                </c:pt>
                <c:pt idx="49">
                  <c:v>1998</c:v>
                </c:pt>
                <c:pt idx="50">
                  <c:v>1999</c:v>
                </c:pt>
                <c:pt idx="51">
                  <c:v>2000</c:v>
                </c:pt>
                <c:pt idx="52">
                  <c:v>2001</c:v>
                </c:pt>
                <c:pt idx="53">
                  <c:v>2002</c:v>
                </c:pt>
                <c:pt idx="54">
                  <c:v>2003</c:v>
                </c:pt>
                <c:pt idx="55">
                  <c:v>2004</c:v>
                </c:pt>
                <c:pt idx="56">
                  <c:v>2005</c:v>
                </c:pt>
                <c:pt idx="57">
                  <c:v>2006</c:v>
                </c:pt>
                <c:pt idx="58">
                  <c:v>2007</c:v>
                </c:pt>
                <c:pt idx="59">
                  <c:v>2008</c:v>
                </c:pt>
                <c:pt idx="60">
                  <c:v>2009</c:v>
                </c:pt>
                <c:pt idx="61">
                  <c:v>2010</c:v>
                </c:pt>
                <c:pt idx="62">
                  <c:v>2011</c:v>
                </c:pt>
                <c:pt idx="63">
                  <c:v>2012</c:v>
                </c:pt>
              </c:numCache>
            </c:numRef>
          </c:cat>
          <c:val>
            <c:numRef>
              <c:f>'Figure 3.7'!$C$5:$C$68</c:f>
              <c:numCache>
                <c:formatCode>General</c:formatCode>
                <c:ptCount val="64"/>
                <c:pt idx="0">
                  <c:v>#N/A</c:v>
                </c:pt>
                <c:pt idx="1">
                  <c:v>11.6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11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12.2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12.2</c:v>
                </c:pt>
                <c:pt idx="17">
                  <c:v>#N/A</c:v>
                </c:pt>
                <c:pt idx="18">
                  <c:v>#N/A</c:v>
                </c:pt>
                <c:pt idx="19">
                  <c:v>11.2</c:v>
                </c:pt>
                <c:pt idx="20">
                  <c:v>#N/A</c:v>
                </c:pt>
                <c:pt idx="21">
                  <c:v>#N/A</c:v>
                </c:pt>
                <c:pt idx="22">
                  <c:v>11.3</c:v>
                </c:pt>
                <c:pt idx="23">
                  <c:v>#N/A</c:v>
                </c:pt>
                <c:pt idx="24">
                  <c:v>#N/A</c:v>
                </c:pt>
                <c:pt idx="25">
                  <c:v>10.1</c:v>
                </c:pt>
                <c:pt idx="26">
                  <c:v>#N/A</c:v>
                </c:pt>
                <c:pt idx="27">
                  <c:v>#N/A</c:v>
                </c:pt>
                <c:pt idx="28">
                  <c:v>10.199999999999999</c:v>
                </c:pt>
                <c:pt idx="29">
                  <c:v>#N/A</c:v>
                </c:pt>
                <c:pt idx="30">
                  <c:v>#N/A</c:v>
                </c:pt>
                <c:pt idx="31">
                  <c:v>10.43</c:v>
                </c:pt>
                <c:pt idx="32">
                  <c:v>#N/A</c:v>
                </c:pt>
                <c:pt idx="33">
                  <c:v>#N/A</c:v>
                </c:pt>
                <c:pt idx="34">
                  <c:v>9.06</c:v>
                </c:pt>
                <c:pt idx="35">
                  <c:v>#N/A</c:v>
                </c:pt>
                <c:pt idx="36">
                  <c:v>#N/A</c:v>
                </c:pt>
                <c:pt idx="37">
                  <c:v>9.6399999999999988</c:v>
                </c:pt>
                <c:pt idx="38">
                  <c:v>#N/A</c:v>
                </c:pt>
                <c:pt idx="39">
                  <c:v>#N/A</c:v>
                </c:pt>
                <c:pt idx="40">
                  <c:v>10.52</c:v>
                </c:pt>
                <c:pt idx="41">
                  <c:v>#N/A</c:v>
                </c:pt>
                <c:pt idx="42">
                  <c:v>#N/A</c:v>
                </c:pt>
                <c:pt idx="43">
                  <c:v>10.43</c:v>
                </c:pt>
                <c:pt idx="44">
                  <c:v>#N/A</c:v>
                </c:pt>
                <c:pt idx="45">
                  <c:v>#N/A</c:v>
                </c:pt>
                <c:pt idx="46">
                  <c:v>8.84</c:v>
                </c:pt>
                <c:pt idx="47">
                  <c:v>#N/A</c:v>
                </c:pt>
                <c:pt idx="48">
                  <c:v>#N/A</c:v>
                </c:pt>
                <c:pt idx="49">
                  <c:v>10.88</c:v>
                </c:pt>
                <c:pt idx="50">
                  <c:v>#N/A</c:v>
                </c:pt>
                <c:pt idx="51">
                  <c:v>#N/A</c:v>
                </c:pt>
                <c:pt idx="52">
                  <c:v>11.06</c:v>
                </c:pt>
                <c:pt idx="53">
                  <c:v>10.38</c:v>
                </c:pt>
                <c:pt idx="54">
                  <c:v>10.130000000000001</c:v>
                </c:pt>
                <c:pt idx="55">
                  <c:v>10.61</c:v>
                </c:pt>
                <c:pt idx="56">
                  <c:v>11.85</c:v>
                </c:pt>
                <c:pt idx="57">
                  <c:v>12.32</c:v>
                </c:pt>
                <c:pt idx="58">
                  <c:v>12.93</c:v>
                </c:pt>
                <c:pt idx="59">
                  <c:v>13.89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7509056"/>
        <c:axId val="877521568"/>
      </c:lineChart>
      <c:catAx>
        <c:axId val="87750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77521568"/>
        <c:crosses val="autoZero"/>
        <c:auto val="1"/>
        <c:lblAlgn val="ctr"/>
        <c:lblOffset val="100"/>
        <c:noMultiLvlLbl val="0"/>
      </c:catAx>
      <c:valAx>
        <c:axId val="87752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600" dirty="0" err="1" smtClean="0">
                    <a:solidFill>
                      <a:schemeClr val="tx1"/>
                    </a:solidFill>
                  </a:rPr>
                  <a:t>Percent</a:t>
                </a:r>
                <a:r>
                  <a:rPr lang="de-DE" sz="1600" dirty="0" smtClean="0">
                    <a:solidFill>
                      <a:schemeClr val="tx1"/>
                    </a:solidFill>
                  </a:rPr>
                  <a:t> of total </a:t>
                </a:r>
                <a:r>
                  <a:rPr lang="de-DE" sz="1600" dirty="0" err="1" smtClean="0">
                    <a:solidFill>
                      <a:schemeClr val="tx1"/>
                    </a:solidFill>
                  </a:rPr>
                  <a:t>income</a:t>
                </a:r>
                <a:endParaRPr lang="de-DE" sz="16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77509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0.10512</cdr:x>
      <cdr:y>0.14823</cdr:y>
    </cdr:from>
    <cdr:to>
      <cdr:x>0.96977</cdr:x>
      <cdr:y>0.83948</cdr:y>
    </cdr:to>
    <cdr:sp macro="" textlink="">
      <cdr:nvSpPr>
        <cdr:cNvPr id="2" name="Line 1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717550" y="612775"/>
          <a:ext cx="5902325" cy="285750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>
          <a:solidFill>
            <a:srgbClr val="000000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0.2574</cdr:x>
      <cdr:y>0.70507</cdr:y>
    </cdr:from>
    <cdr:to>
      <cdr:x>0.29163</cdr:x>
      <cdr:y>0.78341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1933575" y="2914650"/>
          <a:ext cx="257175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1400" b="1"/>
            <a:t>A</a:t>
          </a:r>
        </a:p>
      </cdr:txBody>
    </cdr:sp>
  </cdr:relSizeAnchor>
  <cdr:relSizeAnchor xmlns:cdr="http://schemas.openxmlformats.org/drawingml/2006/chartDrawing">
    <cdr:from>
      <cdr:x>0.42265</cdr:x>
      <cdr:y>0.60676</cdr:y>
    </cdr:from>
    <cdr:to>
      <cdr:x>0.45689</cdr:x>
      <cdr:y>0.6851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3175000" y="2508250"/>
          <a:ext cx="257175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400" b="1"/>
            <a:t>B</a:t>
          </a:r>
        </a:p>
      </cdr:txBody>
    </cdr:sp>
  </cdr:relSizeAnchor>
  <cdr:relSizeAnchor xmlns:cdr="http://schemas.openxmlformats.org/drawingml/2006/chartDrawing">
    <cdr:from>
      <cdr:x>0.59637</cdr:x>
      <cdr:y>0.49155</cdr:y>
    </cdr:from>
    <cdr:to>
      <cdr:x>0.6306</cdr:x>
      <cdr:y>0.56989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4479925" y="2032000"/>
          <a:ext cx="257175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400" b="1"/>
            <a:t>C</a:t>
          </a:r>
        </a:p>
      </cdr:txBody>
    </cdr:sp>
  </cdr:relSizeAnchor>
  <cdr:relSizeAnchor xmlns:cdr="http://schemas.openxmlformats.org/drawingml/2006/chartDrawing">
    <cdr:from>
      <cdr:x>0.76247</cdr:x>
      <cdr:y>0.33487</cdr:y>
    </cdr:from>
    <cdr:to>
      <cdr:x>0.7967</cdr:x>
      <cdr:y>0.41321</cdr:y>
    </cdr:to>
    <cdr:sp macro="" textlink="">
      <cdr:nvSpPr>
        <cdr:cNvPr id="6" name="Textfeld 1"/>
        <cdr:cNvSpPr txBox="1"/>
      </cdr:nvSpPr>
      <cdr:spPr>
        <a:xfrm xmlns:a="http://schemas.openxmlformats.org/drawingml/2006/main">
          <a:off x="5727700" y="1384300"/>
          <a:ext cx="257175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400" b="1"/>
            <a:t>D</a:t>
          </a:r>
        </a:p>
      </cdr:txBody>
    </cdr:sp>
  </cdr:relSizeAnchor>
  <cdr:relSizeAnchor xmlns:cdr="http://schemas.openxmlformats.org/drawingml/2006/chartDrawing">
    <cdr:from>
      <cdr:x>0.95266</cdr:x>
      <cdr:y>0.15515</cdr:y>
    </cdr:from>
    <cdr:to>
      <cdr:x>0.9869</cdr:x>
      <cdr:y>0.23349</cdr:y>
    </cdr:to>
    <cdr:sp macro="" textlink="">
      <cdr:nvSpPr>
        <cdr:cNvPr id="7" name="Textfeld 1"/>
        <cdr:cNvSpPr txBox="1"/>
      </cdr:nvSpPr>
      <cdr:spPr>
        <a:xfrm xmlns:a="http://schemas.openxmlformats.org/drawingml/2006/main">
          <a:off x="7156450" y="641350"/>
          <a:ext cx="257175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400" b="1"/>
            <a:t>E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0.10512</cdr:x>
      <cdr:y>0.14823</cdr:y>
    </cdr:from>
    <cdr:to>
      <cdr:x>0.96977</cdr:x>
      <cdr:y>0.83948</cdr:y>
    </cdr:to>
    <cdr:sp macro="" textlink="">
      <cdr:nvSpPr>
        <cdr:cNvPr id="2" name="Line 1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717550" y="612775"/>
          <a:ext cx="5902325" cy="285750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>
          <a:solidFill>
            <a:srgbClr val="000000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0.10512</cdr:x>
      <cdr:y>0.14823</cdr:y>
    </cdr:from>
    <cdr:to>
      <cdr:x>0.96977</cdr:x>
      <cdr:y>0.83948</cdr:y>
    </cdr:to>
    <cdr:sp macro="" textlink="">
      <cdr:nvSpPr>
        <cdr:cNvPr id="3" name="Line 1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717550" y="612775"/>
          <a:ext cx="5902325" cy="285750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>
          <a:solidFill>
            <a:srgbClr val="000000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0.50093</cdr:x>
      <cdr:y>0.53226</cdr:y>
    </cdr:from>
    <cdr:to>
      <cdr:x>0.63488</cdr:x>
      <cdr:y>0.75346</cdr:y>
    </cdr:to>
    <cdr:sp macro="" textlink="">
      <cdr:nvSpPr>
        <cdr:cNvPr id="4" name="Textfeld 3"/>
        <cdr:cNvSpPr txBox="1"/>
      </cdr:nvSpPr>
      <cdr:spPr>
        <a:xfrm xmlns:a="http://schemas.openxmlformats.org/drawingml/2006/main">
          <a:off x="3419475" y="22002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-1620000" vertOverflow="clip" wrap="none" rtlCol="0"/>
        <a:lstStyle xmlns:a="http://schemas.openxmlformats.org/drawingml/2006/main"/>
        <a:p xmlns:a="http://schemas.openxmlformats.org/drawingml/2006/main">
          <a:r>
            <a:rPr lang="de-DE" sz="1200" b="1"/>
            <a:t>Sweden</a:t>
          </a:r>
        </a:p>
      </cdr:txBody>
    </cdr:sp>
  </cdr:relSizeAnchor>
  <cdr:relSizeAnchor xmlns:cdr="http://schemas.openxmlformats.org/drawingml/2006/chartDrawing">
    <cdr:from>
      <cdr:x>0.65628</cdr:x>
      <cdr:y>0.51459</cdr:y>
    </cdr:from>
    <cdr:to>
      <cdr:x>0.79023</cdr:x>
      <cdr:y>0.73579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4479925" y="21272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-1620000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200" b="1"/>
            <a:t>UK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0.32763</cdr:x>
      <cdr:y>0.22144</cdr:y>
    </cdr:from>
    <cdr:to>
      <cdr:x>0.44566</cdr:x>
      <cdr:y>0.29237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2462213" y="969169"/>
          <a:ext cx="887022" cy="3104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1800" b="1"/>
            <a:t>Germany</a:t>
          </a:r>
        </a:p>
      </cdr:txBody>
    </cdr:sp>
  </cdr:relSizeAnchor>
  <cdr:relSizeAnchor xmlns:cdr="http://schemas.openxmlformats.org/drawingml/2006/chartDrawing">
    <cdr:from>
      <cdr:x>0.41366</cdr:x>
      <cdr:y>0.63233</cdr:y>
    </cdr:from>
    <cdr:to>
      <cdr:x>0.51727</cdr:x>
      <cdr:y>0.6907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3498850" y="3508375"/>
          <a:ext cx="87630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800" b="1">
              <a:solidFill>
                <a:schemeClr val="accent1"/>
              </a:solidFill>
            </a:rPr>
            <a:t>United</a:t>
          </a:r>
          <a:r>
            <a:rPr lang="de-DE" sz="1800" b="1" baseline="0">
              <a:solidFill>
                <a:schemeClr val="accent1"/>
              </a:solidFill>
            </a:rPr>
            <a:t> Kingdom</a:t>
          </a:r>
          <a:endParaRPr lang="de-DE" sz="1800" b="1">
            <a:solidFill>
              <a:schemeClr val="accent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B34DF-2D93-3445-A4DE-271FD90660F6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AD2B3-C2FD-A643-82C4-A1A1C8A1898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4767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A7BD7-A7EB-2942-A3E9-539582A1BD7D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B1828-0E44-3A48-A437-7E80CC61785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219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53136"/>
            <a:ext cx="7294611" cy="2204864"/>
          </a:xfrm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937581"/>
            <a:ext cx="6400800" cy="936103"/>
          </a:xfr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E46C0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defRPr sz="24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50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6792"/>
            <a:ext cx="8229600" cy="3649189"/>
          </a:xfrm>
        </p:spPr>
        <p:txBody>
          <a:bodyPr anchor="t" anchorCtr="1"/>
          <a:lstStyle>
            <a:lvl1pPr marL="0" indent="0" algn="l">
              <a:lnSpc>
                <a:spcPct val="120000"/>
              </a:lnSpc>
              <a:buFontTx/>
              <a:buNone/>
              <a:defRPr sz="2800" baseline="0">
                <a:solidFill>
                  <a:schemeClr val="accent6">
                    <a:lumMod val="75000"/>
                  </a:schemeClr>
                </a:solidFill>
                <a:latin typeface="+mn-lt"/>
                <a:cs typeface="Courier"/>
              </a:defRPr>
            </a:lvl1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Definition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584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444279" y="1722439"/>
            <a:ext cx="3699722" cy="4338636"/>
          </a:xfrm>
        </p:spPr>
        <p:txBody>
          <a:bodyPr/>
          <a:lstStyle/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1722438"/>
            <a:ext cx="4760913" cy="4338637"/>
          </a:xfrm>
        </p:spPr>
        <p:txBody>
          <a:bodyPr/>
          <a:lstStyle>
            <a:lvl1pPr>
              <a:lnSpc>
                <a:spcPct val="100000"/>
              </a:lnSpc>
              <a:buClrTx/>
              <a:defRPr sz="2800"/>
            </a:lvl1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1346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990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747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96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911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585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987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086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82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085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e-DE" dirty="0" smtClean="0"/>
              <a:t>Mastertitelformat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10776"/>
            <a:ext cx="8363272" cy="441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968500" y="6356350"/>
            <a:ext cx="441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Chapter 3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694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ClrTx/>
        <a:buSzPct val="100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015740"/>
            <a:ext cx="3611881" cy="2347373"/>
          </a:xfrm>
        </p:spPr>
        <p:txBody>
          <a:bodyPr>
            <a:normAutofit/>
          </a:bodyPr>
          <a:lstStyle/>
          <a:p>
            <a:r>
              <a:rPr lang="en-US" dirty="0" smtClean="0"/>
              <a:t>What Economies Do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352801"/>
            <a:ext cx="3611881" cy="1520884"/>
          </a:xfrm>
        </p:spPr>
        <p:txBody>
          <a:bodyPr/>
          <a:lstStyle/>
          <a:p>
            <a:r>
              <a:rPr lang="en-US" dirty="0" smtClean="0"/>
              <a:t>Chapter 3</a:t>
            </a: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740" y="280709"/>
            <a:ext cx="4442460" cy="630339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85799" y="6584106"/>
            <a:ext cx="4623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© Dünhaupt, Dullien, Goodwin, Harris, Nelson, Roach, </a:t>
            </a:r>
            <a:r>
              <a:rPr lang="de-DE" sz="1400" dirty="0" err="1" smtClean="0"/>
              <a:t>Torras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562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Introducing the Four Essential Economic Activities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Resource Maintenance: Attending to the Asset Base of the </a:t>
            </a:r>
            <a:r>
              <a:rPr lang="en-US" dirty="0" err="1"/>
              <a:t>Macroeconomy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Distribution: Who Gets What, and How?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288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goals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After today’s lecture, you will be able to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Define </a:t>
            </a:r>
            <a:r>
              <a:rPr lang="en-US" dirty="0"/>
              <a:t>the four essential economic activities.</a:t>
            </a:r>
            <a:endParaRPr lang="de-DE" dirty="0"/>
          </a:p>
          <a:p>
            <a:pPr lvl="1"/>
            <a:r>
              <a:rPr lang="en-US" dirty="0" smtClean="0"/>
              <a:t>Define </a:t>
            </a:r>
            <a:r>
              <a:rPr lang="en-US" dirty="0"/>
              <a:t>the five types of capital.</a:t>
            </a:r>
            <a:endParaRPr lang="de-DE" dirty="0"/>
          </a:p>
          <a:p>
            <a:pPr lvl="1"/>
            <a:r>
              <a:rPr lang="en-US" dirty="0" smtClean="0"/>
              <a:t>Explain </a:t>
            </a:r>
            <a:r>
              <a:rPr lang="en-US" dirty="0"/>
              <a:t>the difference between stocks and flows.</a:t>
            </a:r>
            <a:endParaRPr lang="de-DE" dirty="0"/>
          </a:p>
          <a:p>
            <a:pPr lvl="1"/>
            <a:r>
              <a:rPr lang="en-US" dirty="0" smtClean="0"/>
              <a:t>Discuss </a:t>
            </a:r>
            <a:r>
              <a:rPr lang="en-US" dirty="0"/>
              <a:t>the limitations of substitutability with respect to natural capital.</a:t>
            </a:r>
            <a:endParaRPr lang="de-DE" dirty="0"/>
          </a:p>
          <a:p>
            <a:pPr lvl="1"/>
            <a:r>
              <a:rPr lang="en-US" dirty="0" smtClean="0"/>
              <a:t>Understand </a:t>
            </a:r>
            <a:r>
              <a:rPr lang="en-US" dirty="0"/>
              <a:t>the importance of maintaining capital stocks.</a:t>
            </a:r>
            <a:endParaRPr lang="de-DE" dirty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the difference between exchange and transfer.</a:t>
            </a:r>
            <a:endParaRPr lang="de-DE" dirty="0"/>
          </a:p>
          <a:p>
            <a:pPr lvl="1"/>
            <a:r>
              <a:rPr lang="en-US" dirty="0" smtClean="0"/>
              <a:t>Define </a:t>
            </a:r>
            <a:r>
              <a:rPr lang="en-US" dirty="0"/>
              <a:t>the difference between wealth and income.</a:t>
            </a:r>
            <a:endParaRPr lang="de-DE" dirty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the distribution of income and wealth in the </a:t>
            </a:r>
            <a:r>
              <a:rPr lang="de-DE" dirty="0" smtClean="0"/>
              <a:t>European Union.</a:t>
            </a:r>
            <a:endParaRPr lang="de-DE" dirty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how inequality is measured.</a:t>
            </a:r>
            <a:endParaRPr lang="de-DE" dirty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the three spheres of economic activity.</a:t>
            </a:r>
            <a:endParaRPr lang="de-DE" dirty="0"/>
          </a:p>
          <a:p>
            <a:pPr lvl="1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299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Introducing the Four Essential Economic Activities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7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four</a:t>
            </a:r>
            <a:r>
              <a:rPr lang="de-DE" dirty="0"/>
              <a:t> essential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activities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b="1" dirty="0" err="1" smtClean="0"/>
              <a:t>resource</a:t>
            </a:r>
            <a:r>
              <a:rPr lang="de-DE" b="1" dirty="0" smtClean="0"/>
              <a:t> </a:t>
            </a:r>
            <a:r>
              <a:rPr lang="de-DE" b="1" dirty="0" err="1"/>
              <a:t>maintenance</a:t>
            </a:r>
            <a:r>
              <a:rPr lang="de-DE" b="1" dirty="0"/>
              <a:t>:</a:t>
            </a:r>
            <a:r>
              <a:rPr lang="de-DE" dirty="0"/>
              <a:t> The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capital</a:t>
            </a:r>
            <a:r>
              <a:rPr lang="de-DE" dirty="0"/>
              <a:t> </a:t>
            </a:r>
            <a:r>
              <a:rPr lang="de-DE" dirty="0" err="1"/>
              <a:t>stocks</a:t>
            </a:r>
            <a:r>
              <a:rPr lang="de-DE" dirty="0"/>
              <a:t> so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productivity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sustained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improved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b="1" dirty="0" err="1" smtClean="0"/>
              <a:t>production</a:t>
            </a:r>
            <a:r>
              <a:rPr lang="de-DE" b="1" dirty="0"/>
              <a:t>:</a:t>
            </a:r>
            <a:r>
              <a:rPr lang="de-DE" dirty="0"/>
              <a:t> The </a:t>
            </a:r>
            <a:r>
              <a:rPr lang="de-DE" dirty="0" err="1"/>
              <a:t>conversion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goods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services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b="1" dirty="0" err="1" smtClean="0"/>
              <a:t>distribution</a:t>
            </a:r>
            <a:r>
              <a:rPr lang="de-DE" b="1" dirty="0"/>
              <a:t>: </a:t>
            </a:r>
            <a:r>
              <a:rPr lang="de-DE" dirty="0"/>
              <a:t>The </a:t>
            </a:r>
            <a:r>
              <a:rPr lang="de-DE" dirty="0" err="1"/>
              <a:t>allocation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products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among</a:t>
            </a:r>
            <a:r>
              <a:rPr lang="de-DE" dirty="0"/>
              <a:t> </a:t>
            </a:r>
            <a:r>
              <a:rPr lang="de-DE" dirty="0" err="1"/>
              <a:t>people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b="1" dirty="0" err="1" smtClean="0"/>
              <a:t>consumption</a:t>
            </a:r>
            <a:r>
              <a:rPr lang="de-DE" b="1" dirty="0"/>
              <a:t>: </a:t>
            </a:r>
            <a:r>
              <a:rPr lang="de-DE" dirty="0"/>
              <a:t>The final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service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satisfy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wants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090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maintenance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definition</a:t>
            </a:r>
            <a:r>
              <a:rPr lang="en-US" dirty="0"/>
              <a:t>: “The management of capital stocks so that their productivity is sustained or improved”</a:t>
            </a:r>
          </a:p>
          <a:p>
            <a:r>
              <a:rPr lang="en-US" dirty="0" smtClean="0"/>
              <a:t>capital </a:t>
            </a:r>
            <a:r>
              <a:rPr lang="en-US" dirty="0"/>
              <a:t>stocks:</a:t>
            </a:r>
          </a:p>
          <a:p>
            <a:pPr lvl="1"/>
            <a:r>
              <a:rPr lang="en-US" u="sng" dirty="0" smtClean="0"/>
              <a:t>natural </a:t>
            </a:r>
            <a:r>
              <a:rPr lang="en-US" u="sng" dirty="0"/>
              <a:t>capital:</a:t>
            </a:r>
            <a:r>
              <a:rPr lang="en-US" dirty="0"/>
              <a:t> physical assets provided by nature</a:t>
            </a:r>
          </a:p>
          <a:p>
            <a:pPr lvl="1"/>
            <a:r>
              <a:rPr lang="en-US" u="sng" dirty="0"/>
              <a:t>m</a:t>
            </a:r>
            <a:r>
              <a:rPr lang="en-US" u="sng" dirty="0" smtClean="0"/>
              <a:t>anufactured </a:t>
            </a:r>
            <a:r>
              <a:rPr lang="en-US" u="sng" dirty="0"/>
              <a:t>capital: </a:t>
            </a:r>
            <a:r>
              <a:rPr lang="en-US" dirty="0"/>
              <a:t>physical assets generated by human productive activities to natural capital</a:t>
            </a:r>
          </a:p>
          <a:p>
            <a:pPr lvl="1"/>
            <a:r>
              <a:rPr lang="en-US" u="sng" dirty="0"/>
              <a:t>h</a:t>
            </a:r>
            <a:r>
              <a:rPr lang="en-US" u="sng" dirty="0" smtClean="0"/>
              <a:t>uman </a:t>
            </a:r>
            <a:r>
              <a:rPr lang="en-US" u="sng" dirty="0"/>
              <a:t>capital:</a:t>
            </a:r>
            <a:r>
              <a:rPr lang="en-US" dirty="0"/>
              <a:t> People’s capacity for work and their individual knowledge and skills</a:t>
            </a:r>
          </a:p>
          <a:p>
            <a:pPr lvl="1"/>
            <a:r>
              <a:rPr lang="en-US" u="sng" dirty="0"/>
              <a:t>s</a:t>
            </a:r>
            <a:r>
              <a:rPr lang="en-US" u="sng" dirty="0" smtClean="0"/>
              <a:t>ocial </a:t>
            </a:r>
            <a:r>
              <a:rPr lang="en-US" u="sng" dirty="0"/>
              <a:t>capital: </a:t>
            </a:r>
            <a:r>
              <a:rPr lang="en-US" dirty="0"/>
              <a:t>Institutions and trust that facilitates social coordination of economic activity</a:t>
            </a:r>
          </a:p>
          <a:p>
            <a:pPr lvl="1"/>
            <a:r>
              <a:rPr lang="en-US" u="sng" dirty="0"/>
              <a:t>f</a:t>
            </a:r>
            <a:r>
              <a:rPr lang="en-US" u="sng" dirty="0" smtClean="0"/>
              <a:t>inancial </a:t>
            </a:r>
            <a:r>
              <a:rPr lang="en-US" u="sng" dirty="0"/>
              <a:t>capital: </a:t>
            </a:r>
            <a:r>
              <a:rPr lang="en-US" dirty="0"/>
              <a:t>Funds of purchasing power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519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b="1" dirty="0" err="1" smtClean="0"/>
              <a:t>production</a:t>
            </a:r>
            <a:r>
              <a:rPr lang="de-DE" b="1" dirty="0"/>
              <a:t>: </a:t>
            </a:r>
            <a:r>
              <a:rPr lang="de-DE" dirty="0" err="1"/>
              <a:t>Conversion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goods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services</a:t>
            </a:r>
            <a:endParaRPr lang="de-DE" dirty="0"/>
          </a:p>
          <a:p>
            <a:r>
              <a:rPr lang="de-DE" b="1" dirty="0" err="1"/>
              <a:t>g</a:t>
            </a:r>
            <a:r>
              <a:rPr lang="de-DE" b="1" dirty="0" err="1" smtClean="0"/>
              <a:t>oods</a:t>
            </a:r>
            <a:r>
              <a:rPr lang="de-DE" b="1" dirty="0"/>
              <a:t>:</a:t>
            </a:r>
            <a:r>
              <a:rPr lang="en-US" dirty="0"/>
              <a:t> tangible objects that are produced for human use </a:t>
            </a:r>
          </a:p>
          <a:p>
            <a:r>
              <a:rPr lang="en-US" b="1" dirty="0"/>
              <a:t>s</a:t>
            </a:r>
            <a:r>
              <a:rPr lang="en-US" b="1" dirty="0" smtClean="0"/>
              <a:t>ervices</a:t>
            </a:r>
            <a:r>
              <a:rPr lang="en-US" b="1" dirty="0"/>
              <a:t>:</a:t>
            </a:r>
            <a:r>
              <a:rPr lang="en-US" dirty="0"/>
              <a:t> intangibles that are produced by one individual or organization, and offered to others</a:t>
            </a:r>
          </a:p>
          <a:p>
            <a:r>
              <a:rPr lang="en-US" b="1" dirty="0"/>
              <a:t>m</a:t>
            </a:r>
            <a:r>
              <a:rPr lang="en-US" b="1" dirty="0" smtClean="0"/>
              <a:t>anufactured </a:t>
            </a:r>
            <a:r>
              <a:rPr lang="en-US" b="1" dirty="0"/>
              <a:t>assets: </a:t>
            </a:r>
            <a:r>
              <a:rPr lang="en-US" dirty="0"/>
              <a:t>goods that are produced for investment purposes, to assist in the production of other goods and services</a:t>
            </a:r>
          </a:p>
          <a:p>
            <a:r>
              <a:rPr lang="en-US" b="1" dirty="0"/>
              <a:t>i</a:t>
            </a:r>
            <a:r>
              <a:rPr lang="en-US" b="1" dirty="0" smtClean="0"/>
              <a:t>nputs</a:t>
            </a:r>
            <a:r>
              <a:rPr lang="en-US" b="1" dirty="0"/>
              <a:t>:</a:t>
            </a:r>
            <a:r>
              <a:rPr lang="en-US" dirty="0"/>
              <a:t> resources that go into production</a:t>
            </a:r>
          </a:p>
          <a:p>
            <a:r>
              <a:rPr lang="en-US" b="1" dirty="0"/>
              <a:t>o</a:t>
            </a:r>
            <a:r>
              <a:rPr lang="en-US" b="1" dirty="0" smtClean="0"/>
              <a:t>utputs</a:t>
            </a:r>
            <a:r>
              <a:rPr lang="en-US" b="1" dirty="0"/>
              <a:t>:</a:t>
            </a:r>
            <a:r>
              <a:rPr lang="en-US" dirty="0"/>
              <a:t> the results of production</a:t>
            </a:r>
          </a:p>
          <a:p>
            <a:r>
              <a:rPr lang="en-US" b="1" dirty="0"/>
              <a:t>w</a:t>
            </a:r>
            <a:r>
              <a:rPr lang="en-US" b="1" dirty="0" smtClean="0"/>
              <a:t>aste </a:t>
            </a:r>
            <a:r>
              <a:rPr lang="en-US" b="1" dirty="0"/>
              <a:t>products: </a:t>
            </a:r>
            <a:r>
              <a:rPr lang="en-US" dirty="0"/>
              <a:t>outputs that are not used either for consumption or in a further production process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2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Figure 3.1: </a:t>
            </a:r>
            <a:r>
              <a:rPr lang="en-US" dirty="0"/>
              <a:t>The </a:t>
            </a:r>
            <a:r>
              <a:rPr lang="en-US" dirty="0" smtClean="0"/>
              <a:t>role </a:t>
            </a:r>
            <a:r>
              <a:rPr lang="en-US" dirty="0"/>
              <a:t>of </a:t>
            </a:r>
            <a:r>
              <a:rPr lang="en-US" dirty="0" smtClean="0"/>
              <a:t>financial </a:t>
            </a:r>
            <a:r>
              <a:rPr lang="en-US" dirty="0"/>
              <a:t>c</a:t>
            </a:r>
            <a:r>
              <a:rPr lang="en-US" dirty="0" smtClean="0"/>
              <a:t>apital </a:t>
            </a:r>
            <a:r>
              <a:rPr lang="en-US" dirty="0"/>
              <a:t>in </a:t>
            </a:r>
            <a:r>
              <a:rPr lang="en-US" dirty="0" smtClean="0"/>
              <a:t>commercial </a:t>
            </a:r>
            <a:r>
              <a:rPr lang="en-US" dirty="0"/>
              <a:t>p</a:t>
            </a:r>
            <a:r>
              <a:rPr lang="en-US" dirty="0" smtClean="0"/>
              <a:t>roduction</a:t>
            </a:r>
            <a:r>
              <a:rPr lang="de-DE" dirty="0" smtClean="0"/>
              <a:t> 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8</a:t>
            </a:fld>
            <a:endParaRPr lang="de-DE"/>
          </a:p>
        </p:txBody>
      </p:sp>
      <p:grpSp>
        <p:nvGrpSpPr>
          <p:cNvPr id="6" name="Group 9"/>
          <p:cNvGrpSpPr/>
          <p:nvPr/>
        </p:nvGrpSpPr>
        <p:grpSpPr>
          <a:xfrm>
            <a:off x="533400" y="2209800"/>
            <a:ext cx="8055429" cy="1524000"/>
            <a:chOff x="1371600" y="2514600"/>
            <a:chExt cx="5638800" cy="1066800"/>
          </a:xfrm>
        </p:grpSpPr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5410200" y="2514600"/>
              <a:ext cx="1600200" cy="9906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>
                  <a:latin typeface="Arial" pitchFamily="34" charset="0"/>
                  <a:cs typeface="Arial" pitchFamily="34" charset="0"/>
                </a:rPr>
                <a:t>financial capital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371600" y="2667000"/>
              <a:ext cx="1295400" cy="762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>
                  <a:latin typeface="Arial" pitchFamily="34" charset="0"/>
                  <a:cs typeface="Arial" pitchFamily="34" charset="0"/>
                </a:rPr>
                <a:t>financial capital	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3352800" y="2514600"/>
              <a:ext cx="1447800" cy="10668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>
                  <a:latin typeface="Arial" pitchFamily="34" charset="0"/>
                  <a:cs typeface="Arial" pitchFamily="34" charset="0"/>
                </a:rPr>
                <a:t>commercial</a:t>
              </a:r>
            </a:p>
            <a:p>
              <a:pPr algn="ctr"/>
              <a:r>
                <a:rPr lang="en-US" dirty="0" smtClean="0">
                  <a:latin typeface="Arial" pitchFamily="34" charset="0"/>
                  <a:cs typeface="Arial" pitchFamily="34" charset="0"/>
                </a:rPr>
                <a:t> production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2819400" y="3048000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>
              <a:off x="4876800" y="3048000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520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distribution</a:t>
            </a:r>
            <a:r>
              <a:rPr lang="en-US" b="1" dirty="0"/>
              <a:t>:</a:t>
            </a:r>
            <a:r>
              <a:rPr lang="en-US" dirty="0"/>
              <a:t> the allocation of products and resources among people</a:t>
            </a:r>
          </a:p>
          <a:p>
            <a:pPr lvl="1"/>
            <a:r>
              <a:rPr lang="en-US" dirty="0" smtClean="0"/>
              <a:t>can </a:t>
            </a:r>
            <a:r>
              <a:rPr lang="en-US" dirty="0"/>
              <a:t>take place through exchange or transfer</a:t>
            </a:r>
          </a:p>
          <a:p>
            <a:r>
              <a:rPr lang="en-US" b="1" dirty="0" smtClean="0"/>
              <a:t>exchange</a:t>
            </a:r>
            <a:r>
              <a:rPr lang="en-US" b="1" dirty="0"/>
              <a:t>:</a:t>
            </a:r>
            <a:r>
              <a:rPr lang="en-US" dirty="0"/>
              <a:t> trading one thing for another</a:t>
            </a:r>
          </a:p>
          <a:p>
            <a:r>
              <a:rPr lang="en-US" b="1" dirty="0" smtClean="0"/>
              <a:t>transfer</a:t>
            </a:r>
            <a:r>
              <a:rPr lang="en-US" b="1" dirty="0"/>
              <a:t>: </a:t>
            </a:r>
            <a:r>
              <a:rPr lang="en-US" dirty="0"/>
              <a:t>the giving of something with nothing specific expected in return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898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Consumption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err="1" smtClean="0"/>
              <a:t>consumption</a:t>
            </a:r>
            <a:r>
              <a:rPr lang="de-DE" b="1" dirty="0"/>
              <a:t>:</a:t>
            </a:r>
            <a:r>
              <a:rPr lang="de-DE" dirty="0"/>
              <a:t> The final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service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satisfy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wants</a:t>
            </a:r>
            <a:endParaRPr lang="de-DE" dirty="0"/>
          </a:p>
          <a:p>
            <a:pPr lvl="1"/>
            <a:r>
              <a:rPr lang="de-DE" dirty="0" err="1" smtClean="0"/>
              <a:t>sometimes</a:t>
            </a:r>
            <a:r>
              <a:rPr lang="de-DE" dirty="0"/>
              <a:t>,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physically</a:t>
            </a:r>
            <a:r>
              <a:rPr lang="de-DE" dirty="0"/>
              <a:t> „</a:t>
            </a:r>
            <a:r>
              <a:rPr lang="de-DE" dirty="0" err="1"/>
              <a:t>consumed</a:t>
            </a:r>
            <a:r>
              <a:rPr lang="de-DE" dirty="0"/>
              <a:t>“</a:t>
            </a:r>
          </a:p>
          <a:p>
            <a:pPr lvl="2"/>
            <a:r>
              <a:rPr lang="de-DE" dirty="0" err="1" smtClean="0"/>
              <a:t>eating</a:t>
            </a:r>
            <a:r>
              <a:rPr lang="de-DE" dirty="0" smtClean="0"/>
              <a:t> </a:t>
            </a:r>
            <a:r>
              <a:rPr lang="de-DE" dirty="0"/>
              <a:t>a </a:t>
            </a:r>
            <a:r>
              <a:rPr lang="de-DE" dirty="0" err="1"/>
              <a:t>meal</a:t>
            </a:r>
            <a:endParaRPr lang="de-DE" dirty="0"/>
          </a:p>
          <a:p>
            <a:pPr lvl="2"/>
            <a:r>
              <a:rPr lang="de-DE" dirty="0" err="1" smtClean="0"/>
              <a:t>burning</a:t>
            </a:r>
            <a:r>
              <a:rPr lang="de-DE" dirty="0" smtClean="0"/>
              <a:t> </a:t>
            </a:r>
            <a:r>
              <a:rPr lang="de-DE" dirty="0" err="1"/>
              <a:t>gasoline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car</a:t>
            </a:r>
            <a:endParaRPr lang="de-DE" dirty="0"/>
          </a:p>
          <a:p>
            <a:pPr lvl="1"/>
            <a:r>
              <a:rPr lang="de-DE" dirty="0" err="1" smtClean="0"/>
              <a:t>sometimes</a:t>
            </a:r>
            <a:r>
              <a:rPr lang="de-DE" dirty="0"/>
              <a:t>, </a:t>
            </a:r>
            <a:r>
              <a:rPr lang="de-DE" dirty="0" err="1"/>
              <a:t>consumption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</a:t>
            </a:r>
            <a:r>
              <a:rPr lang="de-DE" dirty="0" err="1"/>
              <a:t>exclude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enjoyment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others</a:t>
            </a:r>
            <a:endParaRPr lang="de-DE" dirty="0"/>
          </a:p>
          <a:p>
            <a:pPr lvl="2"/>
            <a:r>
              <a:rPr lang="de-DE" dirty="0" err="1" smtClean="0"/>
              <a:t>looking</a:t>
            </a:r>
            <a:r>
              <a:rPr lang="de-DE" dirty="0" smtClean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art</a:t>
            </a:r>
            <a:r>
              <a:rPr lang="de-DE" dirty="0"/>
              <a:t> in a </a:t>
            </a:r>
            <a:r>
              <a:rPr lang="de-DE" dirty="0" err="1"/>
              <a:t>museum</a:t>
            </a:r>
            <a:endParaRPr lang="de-DE" dirty="0"/>
          </a:p>
          <a:p>
            <a:r>
              <a:rPr lang="de-DE" b="1" dirty="0" err="1" smtClean="0"/>
              <a:t>saving</a:t>
            </a:r>
            <a:r>
              <a:rPr lang="de-DE" b="1" dirty="0"/>
              <a:t>:</a:t>
            </a:r>
            <a:r>
              <a:rPr lang="de-DE" dirty="0"/>
              <a:t> </a:t>
            </a:r>
            <a:r>
              <a:rPr lang="de-DE" dirty="0" err="1"/>
              <a:t>Refraining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consumption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period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95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Resource Maintenance: Attending to the Asset Base of the </a:t>
            </a:r>
            <a:r>
              <a:rPr lang="en-US" dirty="0" err="1" smtClean="0"/>
              <a:t>Macroeconomy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7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3.2 The </a:t>
            </a:r>
            <a:r>
              <a:rPr lang="en-US" dirty="0" smtClean="0"/>
              <a:t>general stock-flow diagram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12</a:t>
            </a:fld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457200" y="1124744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Starting from an initial quantity of a stock, flows into and out of the stock determine how great the quantity is the next time the stock is measured.</a:t>
            </a:r>
            <a:endParaRPr lang="de-DE" dirty="0"/>
          </a:p>
        </p:txBody>
      </p:sp>
      <p:grpSp>
        <p:nvGrpSpPr>
          <p:cNvPr id="32" name="Gruppierung 31"/>
          <p:cNvGrpSpPr>
            <a:grpSpLocks noChangeAspect="1"/>
          </p:cNvGrpSpPr>
          <p:nvPr/>
        </p:nvGrpSpPr>
        <p:grpSpPr>
          <a:xfrm>
            <a:off x="1423427" y="1998793"/>
            <a:ext cx="5543988" cy="4280050"/>
            <a:chOff x="1219200" y="895350"/>
            <a:chExt cx="6705600" cy="5176838"/>
          </a:xfrm>
        </p:grpSpPr>
        <p:grpSp>
          <p:nvGrpSpPr>
            <p:cNvPr id="7" name="Group 3"/>
            <p:cNvGrpSpPr>
              <a:grpSpLocks noChangeAspect="1"/>
            </p:cNvGrpSpPr>
            <p:nvPr/>
          </p:nvGrpSpPr>
          <p:grpSpPr bwMode="auto">
            <a:xfrm>
              <a:off x="1219200" y="895350"/>
              <a:ext cx="6705600" cy="5176838"/>
              <a:chOff x="768" y="564"/>
              <a:chExt cx="4224" cy="3261"/>
            </a:xfrm>
          </p:grpSpPr>
          <p:sp>
            <p:nvSpPr>
              <p:cNvPr id="8" name="AutoShape 2"/>
              <p:cNvSpPr>
                <a:spLocks noChangeAspect="1" noChangeArrowheads="1" noTextEdit="1"/>
              </p:cNvSpPr>
              <p:nvPr/>
            </p:nvSpPr>
            <p:spPr bwMode="auto">
              <a:xfrm>
                <a:off x="768" y="576"/>
                <a:ext cx="4224" cy="32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Arial" pitchFamily="34" charset="0"/>
                </a:endParaRPr>
              </a:p>
            </p:txBody>
          </p:sp>
          <p:sp>
            <p:nvSpPr>
              <p:cNvPr id="9" name="Line 4"/>
              <p:cNvSpPr>
                <a:spLocks noChangeShapeType="1"/>
              </p:cNvSpPr>
              <p:nvPr/>
            </p:nvSpPr>
            <p:spPr bwMode="auto">
              <a:xfrm flipH="1">
                <a:off x="1859" y="3566"/>
                <a:ext cx="1982" cy="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Arial" pitchFamily="34" charset="0"/>
                </a:endParaRPr>
              </a:p>
            </p:txBody>
          </p:sp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3823" y="3530"/>
                <a:ext cx="110" cy="68"/>
              </a:xfrm>
              <a:custGeom>
                <a:avLst/>
                <a:gdLst/>
                <a:ahLst/>
                <a:cxnLst>
                  <a:cxn ang="0">
                    <a:pos x="4" y="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2" y="5"/>
                  </a:cxn>
                  <a:cxn ang="0">
                    <a:pos x="24" y="8"/>
                  </a:cxn>
                  <a:cxn ang="0">
                    <a:pos x="12" y="11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4" y="8"/>
                  </a:cxn>
                </a:cxnLst>
                <a:rect l="0" t="0" r="r" b="b"/>
                <a:pathLst>
                  <a:path w="24" h="15">
                    <a:moveTo>
                      <a:pt x="4" y="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6"/>
                      <a:pt x="20" y="7"/>
                      <a:pt x="24" y="8"/>
                    </a:cubicBezTo>
                    <a:cubicBezTo>
                      <a:pt x="20" y="9"/>
                      <a:pt x="16" y="10"/>
                      <a:pt x="12" y="1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Arial" pitchFamily="34" charset="0"/>
                </a:endParaRPr>
              </a:p>
            </p:txBody>
          </p:sp>
          <p:sp>
            <p:nvSpPr>
              <p:cNvPr id="11" name="Rectangle 11"/>
              <p:cNvSpPr>
                <a:spLocks noChangeArrowheads="1"/>
              </p:cNvSpPr>
              <p:nvPr/>
            </p:nvSpPr>
            <p:spPr bwMode="auto">
              <a:xfrm>
                <a:off x="2667" y="564"/>
                <a:ext cx="396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Flows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2" name="Rectangle 12"/>
              <p:cNvSpPr>
                <a:spLocks noChangeArrowheads="1"/>
              </p:cNvSpPr>
              <p:nvPr/>
            </p:nvSpPr>
            <p:spPr bwMode="auto">
              <a:xfrm>
                <a:off x="1260" y="564"/>
                <a:ext cx="380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Stock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3" name="Rectangle 13"/>
              <p:cNvSpPr>
                <a:spLocks noChangeArrowheads="1"/>
              </p:cNvSpPr>
              <p:nvPr/>
            </p:nvSpPr>
            <p:spPr bwMode="auto">
              <a:xfrm>
                <a:off x="4121" y="564"/>
                <a:ext cx="380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Stock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4" name="Rectangle 14"/>
              <p:cNvSpPr>
                <a:spLocks noChangeArrowheads="1"/>
              </p:cNvSpPr>
              <p:nvPr/>
            </p:nvSpPr>
            <p:spPr bwMode="auto">
              <a:xfrm>
                <a:off x="2544" y="1104"/>
                <a:ext cx="655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Additions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5" name="Rectangle 17"/>
              <p:cNvSpPr>
                <a:spLocks noChangeArrowheads="1"/>
              </p:cNvSpPr>
              <p:nvPr/>
            </p:nvSpPr>
            <p:spPr bwMode="auto">
              <a:xfrm>
                <a:off x="2686" y="3621"/>
                <a:ext cx="342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Time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6" name="Rectangle 18"/>
              <p:cNvSpPr>
                <a:spLocks noChangeArrowheads="1"/>
              </p:cNvSpPr>
              <p:nvPr/>
            </p:nvSpPr>
            <p:spPr bwMode="auto">
              <a:xfrm>
                <a:off x="2419" y="2873"/>
                <a:ext cx="865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Subtractions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7" name="Rectangle 24"/>
              <p:cNvSpPr>
                <a:spLocks noChangeArrowheads="1"/>
              </p:cNvSpPr>
              <p:nvPr/>
            </p:nvSpPr>
            <p:spPr bwMode="auto">
              <a:xfrm>
                <a:off x="1227" y="1950"/>
                <a:ext cx="395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Initial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8" name="Rectangle 25"/>
              <p:cNvSpPr>
                <a:spLocks noChangeArrowheads="1"/>
              </p:cNvSpPr>
              <p:nvPr/>
            </p:nvSpPr>
            <p:spPr bwMode="auto">
              <a:xfrm>
                <a:off x="1213" y="2152"/>
                <a:ext cx="380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Stock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9" name="Rectangle 26"/>
              <p:cNvSpPr>
                <a:spLocks noChangeArrowheads="1"/>
              </p:cNvSpPr>
              <p:nvPr/>
            </p:nvSpPr>
            <p:spPr bwMode="auto">
              <a:xfrm>
                <a:off x="4158" y="1950"/>
                <a:ext cx="324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Next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20" name="Rectangle 27"/>
              <p:cNvSpPr>
                <a:spLocks noChangeArrowheads="1"/>
              </p:cNvSpPr>
              <p:nvPr/>
            </p:nvSpPr>
            <p:spPr bwMode="auto">
              <a:xfrm>
                <a:off x="4121" y="2152"/>
                <a:ext cx="380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Stock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5821363" y="2771775"/>
              <a:ext cx="2097088" cy="12223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2193925" y="1497013"/>
              <a:ext cx="4529138" cy="3814763"/>
            </a:xfrm>
            <a:custGeom>
              <a:avLst/>
              <a:gdLst/>
              <a:ahLst/>
              <a:cxnLst>
                <a:cxn ang="0">
                  <a:pos x="622" y="147"/>
                </a:cxn>
                <a:cxn ang="0">
                  <a:pos x="326" y="0"/>
                </a:cxn>
                <a:cxn ang="0">
                  <a:pos x="0" y="262"/>
                </a:cxn>
                <a:cxn ang="0">
                  <a:pos x="326" y="524"/>
                </a:cxn>
                <a:cxn ang="0">
                  <a:pos x="621" y="374"/>
                </a:cxn>
              </a:cxnLst>
              <a:rect l="0" t="0" r="r" b="b"/>
              <a:pathLst>
                <a:path w="622" h="524">
                  <a:moveTo>
                    <a:pt x="622" y="147"/>
                  </a:moveTo>
                  <a:cubicBezTo>
                    <a:pt x="571" y="57"/>
                    <a:pt x="458" y="0"/>
                    <a:pt x="326" y="0"/>
                  </a:cubicBezTo>
                  <a:cubicBezTo>
                    <a:pt x="146" y="0"/>
                    <a:pt x="0" y="117"/>
                    <a:pt x="0" y="262"/>
                  </a:cubicBezTo>
                  <a:cubicBezTo>
                    <a:pt x="0" y="407"/>
                    <a:pt x="146" y="524"/>
                    <a:pt x="326" y="524"/>
                  </a:cubicBezTo>
                  <a:cubicBezTo>
                    <a:pt x="456" y="524"/>
                    <a:pt x="568" y="463"/>
                    <a:pt x="621" y="374"/>
                  </a:cubicBezTo>
                </a:path>
              </a:pathLst>
            </a:custGeom>
            <a:noFill/>
            <a:ln w="290513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1219200" y="2771775"/>
              <a:ext cx="2097088" cy="12223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6403975" y="2268538"/>
              <a:ext cx="457200" cy="503238"/>
            </a:xfrm>
            <a:custGeom>
              <a:avLst/>
              <a:gdLst/>
              <a:ahLst/>
              <a:cxnLst>
                <a:cxn ang="0">
                  <a:pos x="288" y="317"/>
                </a:cxn>
                <a:cxn ang="0">
                  <a:pos x="0" y="193"/>
                </a:cxn>
                <a:cxn ang="0">
                  <a:pos x="288" y="0"/>
                </a:cxn>
                <a:cxn ang="0">
                  <a:pos x="288" y="317"/>
                </a:cxn>
              </a:cxnLst>
              <a:rect l="0" t="0" r="r" b="b"/>
              <a:pathLst>
                <a:path w="288" h="317">
                  <a:moveTo>
                    <a:pt x="288" y="317"/>
                  </a:moveTo>
                  <a:lnTo>
                    <a:pt x="0" y="193"/>
                  </a:lnTo>
                  <a:lnTo>
                    <a:pt x="288" y="0"/>
                  </a:lnTo>
                  <a:lnTo>
                    <a:pt x="288" y="31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6403975" y="3994151"/>
              <a:ext cx="457200" cy="503238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0" y="133"/>
                </a:cxn>
                <a:cxn ang="0">
                  <a:pos x="288" y="317"/>
                </a:cxn>
                <a:cxn ang="0">
                  <a:pos x="288" y="0"/>
                </a:cxn>
              </a:cxnLst>
              <a:rect l="0" t="0" r="r" b="b"/>
              <a:pathLst>
                <a:path w="288" h="317">
                  <a:moveTo>
                    <a:pt x="288" y="0"/>
                  </a:moveTo>
                  <a:lnTo>
                    <a:pt x="0" y="133"/>
                  </a:lnTo>
                  <a:lnTo>
                    <a:pt x="288" y="317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6602413" y="2468563"/>
              <a:ext cx="182563" cy="182563"/>
            </a:xfrm>
            <a:custGeom>
              <a:avLst/>
              <a:gdLst/>
              <a:ahLst/>
              <a:cxnLst>
                <a:cxn ang="0">
                  <a:pos x="37" y="83"/>
                </a:cxn>
                <a:cxn ang="0">
                  <a:pos x="51" y="83"/>
                </a:cxn>
                <a:cxn ang="0">
                  <a:pos x="51" y="46"/>
                </a:cxn>
                <a:cxn ang="0">
                  <a:pos x="83" y="46"/>
                </a:cxn>
                <a:cxn ang="0">
                  <a:pos x="83" y="37"/>
                </a:cxn>
                <a:cxn ang="0">
                  <a:pos x="51" y="37"/>
                </a:cxn>
                <a:cxn ang="0">
                  <a:pos x="51" y="0"/>
                </a:cxn>
                <a:cxn ang="0">
                  <a:pos x="37" y="0"/>
                </a:cxn>
                <a:cxn ang="0">
                  <a:pos x="37" y="37"/>
                </a:cxn>
                <a:cxn ang="0">
                  <a:pos x="0" y="37"/>
                </a:cxn>
                <a:cxn ang="0">
                  <a:pos x="0" y="46"/>
                </a:cxn>
                <a:cxn ang="0">
                  <a:pos x="37" y="46"/>
                </a:cxn>
                <a:cxn ang="0">
                  <a:pos x="37" y="83"/>
                </a:cxn>
                <a:cxn ang="0">
                  <a:pos x="37" y="83"/>
                </a:cxn>
              </a:cxnLst>
              <a:rect l="0" t="0" r="r" b="b"/>
              <a:pathLst>
                <a:path w="83" h="83">
                  <a:moveTo>
                    <a:pt x="37" y="83"/>
                  </a:moveTo>
                  <a:lnTo>
                    <a:pt x="51" y="83"/>
                  </a:lnTo>
                  <a:lnTo>
                    <a:pt x="51" y="46"/>
                  </a:lnTo>
                  <a:lnTo>
                    <a:pt x="83" y="46"/>
                  </a:lnTo>
                  <a:lnTo>
                    <a:pt x="83" y="37"/>
                  </a:lnTo>
                  <a:lnTo>
                    <a:pt x="51" y="37"/>
                  </a:lnTo>
                  <a:lnTo>
                    <a:pt x="51" y="0"/>
                  </a:lnTo>
                  <a:lnTo>
                    <a:pt x="37" y="0"/>
                  </a:lnTo>
                  <a:lnTo>
                    <a:pt x="37" y="37"/>
                  </a:lnTo>
                  <a:lnTo>
                    <a:pt x="0" y="37"/>
                  </a:lnTo>
                  <a:lnTo>
                    <a:pt x="0" y="46"/>
                  </a:lnTo>
                  <a:lnTo>
                    <a:pt x="37" y="46"/>
                  </a:lnTo>
                  <a:lnTo>
                    <a:pt x="37" y="83"/>
                  </a:lnTo>
                  <a:lnTo>
                    <a:pt x="37" y="83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6602413" y="4214813"/>
              <a:ext cx="182563" cy="26988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41" y="14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0" y="14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lnTo>
                    <a:pt x="41" y="14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1927225" y="2971800"/>
              <a:ext cx="626775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Initial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1905000" y="3292475"/>
              <a:ext cx="602729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Stock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6580187" y="2971800"/>
              <a:ext cx="514677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Next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6521450" y="3292475"/>
              <a:ext cx="602729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Stock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619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Figure 3.3  “Bathtub”-style diagram</a:t>
            </a:r>
            <a:r>
              <a:rPr lang="de-DE" dirty="0" smtClean="0"/>
              <a:t/>
            </a:r>
            <a:br>
              <a:rPr lang="de-DE" dirty="0" smtClean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13</a:t>
            </a:fld>
            <a:endParaRPr lang="de-DE"/>
          </a:p>
        </p:txBody>
      </p:sp>
      <p:grpSp>
        <p:nvGrpSpPr>
          <p:cNvPr id="19" name="Gruppierung 18"/>
          <p:cNvGrpSpPr/>
          <p:nvPr/>
        </p:nvGrpSpPr>
        <p:grpSpPr>
          <a:xfrm>
            <a:off x="609601" y="3048000"/>
            <a:ext cx="7772400" cy="3214688"/>
            <a:chOff x="762000" y="1738313"/>
            <a:chExt cx="7772400" cy="3214688"/>
          </a:xfrm>
        </p:grpSpPr>
        <p:grpSp>
          <p:nvGrpSpPr>
            <p:cNvPr id="6" name="Group 3"/>
            <p:cNvGrpSpPr>
              <a:grpSpLocks noChangeAspect="1"/>
            </p:cNvGrpSpPr>
            <p:nvPr/>
          </p:nvGrpSpPr>
          <p:grpSpPr bwMode="auto">
            <a:xfrm>
              <a:off x="762000" y="1738313"/>
              <a:ext cx="7772400" cy="3214688"/>
              <a:chOff x="480" y="1095"/>
              <a:chExt cx="4896" cy="2025"/>
            </a:xfrm>
          </p:grpSpPr>
          <p:sp>
            <p:nvSpPr>
              <p:cNvPr id="7" name="AutoShape 2"/>
              <p:cNvSpPr>
                <a:spLocks noChangeAspect="1" noChangeArrowheads="1" noTextEdit="1"/>
              </p:cNvSpPr>
              <p:nvPr/>
            </p:nvSpPr>
            <p:spPr bwMode="auto">
              <a:xfrm>
                <a:off x="480" y="1104"/>
                <a:ext cx="4896" cy="20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Arial" pitchFamily="34" charset="0"/>
                </a:endParaRPr>
              </a:p>
            </p:txBody>
          </p:sp>
          <p:sp>
            <p:nvSpPr>
              <p:cNvPr id="8" name="Freeform 4"/>
              <p:cNvSpPr>
                <a:spLocks/>
              </p:cNvSpPr>
              <p:nvPr/>
            </p:nvSpPr>
            <p:spPr bwMode="auto">
              <a:xfrm>
                <a:off x="1606" y="1615"/>
                <a:ext cx="2336" cy="396"/>
              </a:xfrm>
              <a:custGeom>
                <a:avLst/>
                <a:gdLst/>
                <a:ahLst/>
                <a:cxnLst>
                  <a:cxn ang="0">
                    <a:pos x="439" y="8"/>
                  </a:cxn>
                  <a:cxn ang="0">
                    <a:pos x="448" y="0"/>
                  </a:cxn>
                  <a:cxn ang="0">
                    <a:pos x="0" y="0"/>
                  </a:cxn>
                  <a:cxn ang="0">
                    <a:pos x="8" y="8"/>
                  </a:cxn>
                  <a:cxn ang="0">
                    <a:pos x="12" y="76"/>
                  </a:cxn>
                  <a:cxn ang="0">
                    <a:pos x="435" y="76"/>
                  </a:cxn>
                  <a:cxn ang="0">
                    <a:pos x="439" y="8"/>
                  </a:cxn>
                </a:cxnLst>
                <a:rect l="0" t="0" r="r" b="b"/>
                <a:pathLst>
                  <a:path w="448" h="76">
                    <a:moveTo>
                      <a:pt x="439" y="8"/>
                    </a:moveTo>
                    <a:cubicBezTo>
                      <a:pt x="439" y="4"/>
                      <a:pt x="443" y="0"/>
                      <a:pt x="44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8" y="4"/>
                      <a:pt x="8" y="8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435" y="76"/>
                      <a:pt x="435" y="76"/>
                      <a:pt x="435" y="76"/>
                    </a:cubicBezTo>
                    <a:lnTo>
                      <a:pt x="439" y="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Arial" pitchFamily="34" charset="0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auto">
              <a:xfrm>
                <a:off x="1669" y="2011"/>
                <a:ext cx="2205" cy="3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60"/>
                  </a:cxn>
                  <a:cxn ang="0">
                    <a:pos x="16" y="72"/>
                  </a:cxn>
                  <a:cxn ang="0">
                    <a:pos x="408" y="72"/>
                  </a:cxn>
                  <a:cxn ang="0">
                    <a:pos x="420" y="60"/>
                  </a:cxn>
                  <a:cxn ang="0">
                    <a:pos x="423" y="0"/>
                  </a:cxn>
                  <a:cxn ang="0">
                    <a:pos x="0" y="0"/>
                  </a:cxn>
                </a:cxnLst>
                <a:rect l="0" t="0" r="r" b="b"/>
                <a:pathLst>
                  <a:path w="423" h="72">
                    <a:moveTo>
                      <a:pt x="0" y="0"/>
                    </a:moveTo>
                    <a:cubicBezTo>
                      <a:pt x="3" y="60"/>
                      <a:pt x="3" y="60"/>
                      <a:pt x="3" y="60"/>
                    </a:cubicBezTo>
                    <a:cubicBezTo>
                      <a:pt x="3" y="64"/>
                      <a:pt x="11" y="72"/>
                      <a:pt x="16" y="72"/>
                    </a:cubicBezTo>
                    <a:cubicBezTo>
                      <a:pt x="408" y="72"/>
                      <a:pt x="408" y="72"/>
                      <a:pt x="408" y="72"/>
                    </a:cubicBezTo>
                    <a:cubicBezTo>
                      <a:pt x="412" y="72"/>
                      <a:pt x="420" y="64"/>
                      <a:pt x="420" y="60"/>
                    </a:cubicBezTo>
                    <a:cubicBezTo>
                      <a:pt x="423" y="0"/>
                      <a:pt x="423" y="0"/>
                      <a:pt x="4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Arial" pitchFamily="34" charset="0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auto">
              <a:xfrm>
                <a:off x="1439" y="1615"/>
                <a:ext cx="2670" cy="1001"/>
              </a:xfrm>
              <a:custGeom>
                <a:avLst/>
                <a:gdLst/>
                <a:ahLst/>
                <a:cxnLst>
                  <a:cxn ang="0">
                    <a:pos x="512" y="192"/>
                  </a:cxn>
                  <a:cxn ang="0">
                    <a:pos x="0" y="192"/>
                  </a:cxn>
                  <a:cxn ang="0">
                    <a:pos x="0" y="8"/>
                  </a:cxn>
                  <a:cxn ang="0">
                    <a:pos x="8" y="0"/>
                  </a:cxn>
                  <a:cxn ang="0">
                    <a:pos x="32" y="0"/>
                  </a:cxn>
                  <a:cxn ang="0">
                    <a:pos x="40" y="8"/>
                  </a:cxn>
                  <a:cxn ang="0">
                    <a:pos x="47" y="136"/>
                  </a:cxn>
                  <a:cxn ang="0">
                    <a:pos x="60" y="148"/>
                  </a:cxn>
                  <a:cxn ang="0">
                    <a:pos x="452" y="148"/>
                  </a:cxn>
                  <a:cxn ang="0">
                    <a:pos x="464" y="136"/>
                  </a:cxn>
                  <a:cxn ang="0">
                    <a:pos x="471" y="8"/>
                  </a:cxn>
                  <a:cxn ang="0">
                    <a:pos x="480" y="0"/>
                  </a:cxn>
                  <a:cxn ang="0">
                    <a:pos x="504" y="0"/>
                  </a:cxn>
                  <a:cxn ang="0">
                    <a:pos x="512" y="8"/>
                  </a:cxn>
                  <a:cxn ang="0">
                    <a:pos x="512" y="192"/>
                  </a:cxn>
                </a:cxnLst>
                <a:rect l="0" t="0" r="r" b="b"/>
                <a:pathLst>
                  <a:path w="512" h="192">
                    <a:moveTo>
                      <a:pt x="512" y="192"/>
                    </a:moveTo>
                    <a:cubicBezTo>
                      <a:pt x="0" y="192"/>
                      <a:pt x="0" y="192"/>
                      <a:pt x="0" y="19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6" y="0"/>
                      <a:pt x="40" y="4"/>
                      <a:pt x="40" y="8"/>
                    </a:cubicBezTo>
                    <a:cubicBezTo>
                      <a:pt x="47" y="136"/>
                      <a:pt x="47" y="136"/>
                      <a:pt x="47" y="136"/>
                    </a:cubicBezTo>
                    <a:cubicBezTo>
                      <a:pt x="47" y="140"/>
                      <a:pt x="55" y="148"/>
                      <a:pt x="60" y="148"/>
                    </a:cubicBezTo>
                    <a:cubicBezTo>
                      <a:pt x="452" y="148"/>
                      <a:pt x="452" y="148"/>
                      <a:pt x="452" y="148"/>
                    </a:cubicBezTo>
                    <a:cubicBezTo>
                      <a:pt x="456" y="148"/>
                      <a:pt x="464" y="140"/>
                      <a:pt x="464" y="136"/>
                    </a:cubicBezTo>
                    <a:cubicBezTo>
                      <a:pt x="471" y="8"/>
                      <a:pt x="471" y="8"/>
                      <a:pt x="471" y="8"/>
                    </a:cubicBezTo>
                    <a:cubicBezTo>
                      <a:pt x="471" y="4"/>
                      <a:pt x="475" y="0"/>
                      <a:pt x="480" y="0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08" y="0"/>
                      <a:pt x="512" y="4"/>
                      <a:pt x="512" y="8"/>
                    </a:cubicBezTo>
                    <a:lnTo>
                      <a:pt x="512" y="19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Arial" pitchFamily="34" charset="0"/>
                </a:endParaRPr>
              </a:p>
            </p:txBody>
          </p:sp>
          <p:sp>
            <p:nvSpPr>
              <p:cNvPr id="11" name="Line 7"/>
              <p:cNvSpPr>
                <a:spLocks noChangeShapeType="1"/>
              </p:cNvSpPr>
              <p:nvPr/>
            </p:nvSpPr>
            <p:spPr bwMode="auto">
              <a:xfrm>
                <a:off x="1606" y="1615"/>
                <a:ext cx="2336" cy="1"/>
              </a:xfrm>
              <a:prstGeom prst="line">
                <a:avLst/>
              </a:pr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Arial" pitchFamily="34" charset="0"/>
                </a:endParaRPr>
              </a:p>
            </p:txBody>
          </p:sp>
          <p:sp>
            <p:nvSpPr>
              <p:cNvPr id="12" name="Rectangle 12"/>
              <p:cNvSpPr>
                <a:spLocks noChangeArrowheads="1"/>
              </p:cNvSpPr>
              <p:nvPr/>
            </p:nvSpPr>
            <p:spPr bwMode="auto">
              <a:xfrm>
                <a:off x="485" y="1095"/>
                <a:ext cx="717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Additions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3" name="Rectangle 13"/>
              <p:cNvSpPr>
                <a:spLocks noChangeArrowheads="1"/>
              </p:cNvSpPr>
              <p:nvPr/>
            </p:nvSpPr>
            <p:spPr bwMode="auto">
              <a:xfrm>
                <a:off x="485" y="1323"/>
                <a:ext cx="78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or Inflows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4" name="Rectangle 14"/>
              <p:cNvSpPr>
                <a:spLocks noChangeArrowheads="1"/>
              </p:cNvSpPr>
              <p:nvPr/>
            </p:nvSpPr>
            <p:spPr bwMode="auto">
              <a:xfrm>
                <a:off x="4333" y="2658"/>
                <a:ext cx="947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Subtractions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5" name="Rectangle 15"/>
              <p:cNvSpPr>
                <a:spLocks noChangeArrowheads="1"/>
              </p:cNvSpPr>
              <p:nvPr/>
            </p:nvSpPr>
            <p:spPr bwMode="auto">
              <a:xfrm>
                <a:off x="4333" y="2887"/>
                <a:ext cx="92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or Outflows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6" name="Rectangle 16"/>
              <p:cNvSpPr>
                <a:spLocks noChangeArrowheads="1"/>
              </p:cNvSpPr>
              <p:nvPr/>
            </p:nvSpPr>
            <p:spPr bwMode="auto">
              <a:xfrm>
                <a:off x="2531" y="2064"/>
                <a:ext cx="409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itchFamily="34" charset="0"/>
                  </a:rPr>
                  <a:t>Stock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sp>
          <p:nvSpPr>
            <p:cNvPr id="17" name="Bent Arrow 17"/>
            <p:cNvSpPr/>
            <p:nvPr/>
          </p:nvSpPr>
          <p:spPr>
            <a:xfrm rot="5400000">
              <a:off x="2133600" y="1828800"/>
              <a:ext cx="1219200" cy="1219200"/>
            </a:xfrm>
            <a:prstGeom prst="bent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8" name="Bent Arrow 18"/>
            <p:cNvSpPr/>
            <p:nvPr/>
          </p:nvSpPr>
          <p:spPr>
            <a:xfrm>
              <a:off x="5638800" y="3657600"/>
              <a:ext cx="1219200" cy="1219200"/>
            </a:xfrm>
            <a:prstGeom prst="bent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scene3d>
              <a:camera prst="orthographicFront">
                <a:rot lat="0" lon="10799977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20" name="Rechteck 19"/>
          <p:cNvSpPr/>
          <p:nvPr/>
        </p:nvSpPr>
        <p:spPr>
          <a:xfrm>
            <a:off x="457200" y="1213008"/>
            <a:ext cx="7772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Like water flowing into a bathtub, flows that add to a stock will tend to raise its level over time. Like water flowing out of a bathtub, flows that subtract from a stock will tend to lower its level over time.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190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Investment and depreciation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err="1" smtClean="0"/>
              <a:t>investment</a:t>
            </a:r>
            <a:r>
              <a:rPr lang="de-DE" b="1" dirty="0"/>
              <a:t>:</a:t>
            </a:r>
            <a:r>
              <a:rPr lang="de-DE" dirty="0"/>
              <a:t> </a:t>
            </a:r>
            <a:r>
              <a:rPr lang="de-DE" dirty="0" err="1"/>
              <a:t>Adding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capital</a:t>
            </a:r>
            <a:r>
              <a:rPr lang="de-DE" dirty="0"/>
              <a:t> stock</a:t>
            </a:r>
          </a:p>
          <a:p>
            <a:pPr lvl="1"/>
            <a:r>
              <a:rPr lang="de-DE" dirty="0" err="1" smtClean="0"/>
              <a:t>buying</a:t>
            </a:r>
            <a:r>
              <a:rPr lang="de-DE" dirty="0" smtClean="0"/>
              <a:t> </a:t>
            </a:r>
            <a:r>
              <a:rPr lang="de-DE" dirty="0" err="1"/>
              <a:t>computers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an </a:t>
            </a:r>
            <a:r>
              <a:rPr lang="de-DE" dirty="0" err="1"/>
              <a:t>office</a:t>
            </a:r>
            <a:r>
              <a:rPr lang="de-DE" dirty="0"/>
              <a:t> (</a:t>
            </a:r>
            <a:r>
              <a:rPr lang="de-DE" dirty="0" err="1"/>
              <a:t>manufactured</a:t>
            </a:r>
            <a:r>
              <a:rPr lang="de-DE" dirty="0"/>
              <a:t> </a:t>
            </a:r>
            <a:r>
              <a:rPr lang="de-DE" dirty="0" err="1"/>
              <a:t>capital</a:t>
            </a:r>
            <a:r>
              <a:rPr lang="de-DE" dirty="0"/>
              <a:t>)</a:t>
            </a:r>
          </a:p>
          <a:p>
            <a:pPr lvl="1"/>
            <a:r>
              <a:rPr lang="de-DE" dirty="0" err="1"/>
              <a:t>p</a:t>
            </a:r>
            <a:r>
              <a:rPr lang="de-DE" dirty="0" err="1" smtClean="0"/>
              <a:t>lanting</a:t>
            </a:r>
            <a:r>
              <a:rPr lang="de-DE" dirty="0" smtClean="0"/>
              <a:t> </a:t>
            </a:r>
            <a:r>
              <a:rPr lang="de-DE" dirty="0" err="1"/>
              <a:t>trees</a:t>
            </a:r>
            <a:r>
              <a:rPr lang="de-DE" dirty="0"/>
              <a:t> (</a:t>
            </a:r>
            <a:r>
              <a:rPr lang="de-DE" dirty="0" err="1"/>
              <a:t>natural</a:t>
            </a:r>
            <a:r>
              <a:rPr lang="de-DE" dirty="0"/>
              <a:t> </a:t>
            </a:r>
            <a:r>
              <a:rPr lang="de-DE" dirty="0" err="1"/>
              <a:t>capital</a:t>
            </a:r>
            <a:r>
              <a:rPr lang="de-DE" dirty="0"/>
              <a:t>)</a:t>
            </a:r>
          </a:p>
          <a:p>
            <a:r>
              <a:rPr lang="de-DE" b="1" dirty="0" err="1" smtClean="0"/>
              <a:t>depreciation</a:t>
            </a:r>
            <a:r>
              <a:rPr lang="de-DE" dirty="0" smtClean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disinvestment</a:t>
            </a:r>
            <a:r>
              <a:rPr lang="de-DE" dirty="0"/>
              <a:t>: </a:t>
            </a:r>
            <a:r>
              <a:rPr lang="de-DE" dirty="0" err="1"/>
              <a:t>Decrease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quantity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quality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capital</a:t>
            </a:r>
            <a:r>
              <a:rPr lang="de-DE" dirty="0"/>
              <a:t> stock</a:t>
            </a:r>
          </a:p>
          <a:p>
            <a:r>
              <a:rPr lang="de-DE" b="1" dirty="0" err="1" smtClean="0"/>
              <a:t>gross</a:t>
            </a:r>
            <a:r>
              <a:rPr lang="de-DE" b="1" dirty="0" smtClean="0"/>
              <a:t> </a:t>
            </a:r>
            <a:r>
              <a:rPr lang="de-DE" b="1" dirty="0" err="1"/>
              <a:t>investment</a:t>
            </a:r>
            <a:r>
              <a:rPr lang="de-DE" b="1" dirty="0"/>
              <a:t>:</a:t>
            </a:r>
            <a:r>
              <a:rPr lang="de-DE" dirty="0"/>
              <a:t> All </a:t>
            </a:r>
            <a:r>
              <a:rPr lang="de-DE" dirty="0" err="1"/>
              <a:t>flows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capital</a:t>
            </a:r>
            <a:r>
              <a:rPr lang="de-DE" dirty="0"/>
              <a:t> stock </a:t>
            </a:r>
            <a:r>
              <a:rPr lang="de-DE" dirty="0" err="1"/>
              <a:t>over</a:t>
            </a:r>
            <a:r>
              <a:rPr lang="de-DE" dirty="0"/>
              <a:t> a </a:t>
            </a:r>
            <a:r>
              <a:rPr lang="de-DE" dirty="0" err="1"/>
              <a:t>period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time</a:t>
            </a:r>
          </a:p>
          <a:p>
            <a:r>
              <a:rPr lang="de-DE" b="1" dirty="0" err="1" smtClean="0"/>
              <a:t>net</a:t>
            </a:r>
            <a:r>
              <a:rPr lang="de-DE" b="1" dirty="0" smtClean="0"/>
              <a:t> </a:t>
            </a:r>
            <a:r>
              <a:rPr lang="de-DE" b="1" dirty="0" err="1"/>
              <a:t>investment</a:t>
            </a:r>
            <a:r>
              <a:rPr lang="de-DE" b="1" dirty="0"/>
              <a:t>: </a:t>
            </a:r>
            <a:r>
              <a:rPr lang="de-DE" dirty="0" err="1"/>
              <a:t>gross</a:t>
            </a:r>
            <a:r>
              <a:rPr lang="de-DE" dirty="0"/>
              <a:t> </a:t>
            </a:r>
            <a:r>
              <a:rPr lang="de-DE" dirty="0" err="1"/>
              <a:t>investment</a:t>
            </a:r>
            <a:r>
              <a:rPr lang="de-DE" dirty="0"/>
              <a:t> minus </a:t>
            </a:r>
            <a:r>
              <a:rPr lang="de-DE" dirty="0" err="1"/>
              <a:t>depreciation</a:t>
            </a:r>
            <a:endParaRPr lang="de-DE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5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Renewable resources, nonrenewable resources, and sustainability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en-US" b="1" dirty="0" smtClean="0"/>
              <a:t>renewable resource:</a:t>
            </a:r>
            <a:r>
              <a:rPr lang="en-US" dirty="0" smtClean="0"/>
              <a:t> </a:t>
            </a:r>
            <a:r>
              <a:rPr lang="en-US" dirty="0"/>
              <a:t>regenerates itself through biological or other short-term processes </a:t>
            </a:r>
            <a:endParaRPr lang="en-US" dirty="0" smtClean="0"/>
          </a:p>
          <a:p>
            <a:pPr lvl="0" fontAlgn="base"/>
            <a:r>
              <a:rPr lang="en-US" b="1" dirty="0"/>
              <a:t>n</a:t>
            </a:r>
            <a:r>
              <a:rPr lang="en-US" b="1" dirty="0" smtClean="0"/>
              <a:t>onrenewable resources: </a:t>
            </a:r>
            <a:r>
              <a:rPr lang="en-US" dirty="0"/>
              <a:t>have a fixed supply </a:t>
            </a:r>
            <a:endParaRPr lang="en-US" dirty="0" smtClean="0"/>
          </a:p>
          <a:p>
            <a:pPr fontAlgn="base"/>
            <a:r>
              <a:rPr lang="en-US" b="1" dirty="0"/>
              <a:t>substitutability: </a:t>
            </a:r>
            <a:r>
              <a:rPr lang="en-US" dirty="0"/>
              <a:t>the possibility of using one resource instead of another </a:t>
            </a:r>
          </a:p>
          <a:p>
            <a:r>
              <a:rPr lang="en-US" b="1" dirty="0"/>
              <a:t>sustainable socioeconomic system: </a:t>
            </a:r>
            <a:r>
              <a:rPr lang="en-US" dirty="0"/>
              <a:t>a system</a:t>
            </a:r>
            <a:br>
              <a:rPr lang="en-US" dirty="0"/>
            </a:br>
            <a:r>
              <a:rPr lang="en-US" dirty="0"/>
              <a:t>in which the overall quality and quantity of the resource base required for sustaining life and well-being do not erode 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862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Distribution: Who </a:t>
            </a:r>
            <a:r>
              <a:rPr lang="en-US" dirty="0"/>
              <a:t>G</a:t>
            </a:r>
            <a:r>
              <a:rPr lang="en-US" dirty="0" smtClean="0"/>
              <a:t>ets What, and How?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7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 and capital incomes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In </a:t>
            </a:r>
            <a:r>
              <a:rPr lang="de-DE" dirty="0" err="1"/>
              <a:t>product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labor</a:t>
            </a:r>
            <a:r>
              <a:rPr lang="de-DE" dirty="0"/>
              <a:t> </a:t>
            </a:r>
            <a:r>
              <a:rPr lang="de-DE" dirty="0" err="1"/>
              <a:t>markets</a:t>
            </a:r>
            <a:r>
              <a:rPr lang="de-DE" dirty="0"/>
              <a:t>, </a:t>
            </a:r>
            <a:r>
              <a:rPr lang="de-DE" dirty="0" err="1"/>
              <a:t>exchanges</a:t>
            </a:r>
            <a:r>
              <a:rPr lang="de-DE" dirty="0"/>
              <a:t> </a:t>
            </a:r>
            <a:r>
              <a:rPr lang="de-DE" dirty="0" err="1"/>
              <a:t>typically</a:t>
            </a:r>
            <a:r>
              <a:rPr lang="de-DE" dirty="0"/>
              <a:t> </a:t>
            </a:r>
            <a:r>
              <a:rPr lang="de-DE" dirty="0" err="1"/>
              <a:t>involve</a:t>
            </a:r>
            <a:r>
              <a:rPr lang="de-DE" dirty="0"/>
              <a:t> a </a:t>
            </a:r>
            <a:r>
              <a:rPr lang="de-DE" dirty="0" err="1" smtClean="0"/>
              <a:t>flow</a:t>
            </a:r>
            <a:r>
              <a:rPr lang="de-DE" dirty="0" smtClean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goods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services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seller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buyer</a:t>
            </a:r>
            <a:r>
              <a:rPr lang="de-DE" dirty="0"/>
              <a:t> in </a:t>
            </a:r>
            <a:r>
              <a:rPr lang="de-DE" dirty="0" err="1"/>
              <a:t>return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monetary</a:t>
            </a:r>
            <a:r>
              <a:rPr lang="de-DE" dirty="0"/>
              <a:t> </a:t>
            </a:r>
            <a:r>
              <a:rPr lang="de-DE" dirty="0" err="1" smtClean="0"/>
              <a:t>payment</a:t>
            </a:r>
            <a:endParaRPr lang="de-DE" dirty="0"/>
          </a:p>
          <a:p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monetary</a:t>
            </a:r>
            <a:r>
              <a:rPr lang="de-DE" dirty="0" smtClean="0"/>
              <a:t> </a:t>
            </a:r>
            <a:r>
              <a:rPr lang="de-DE" dirty="0" err="1" smtClean="0"/>
              <a:t>payments</a:t>
            </a:r>
            <a:r>
              <a:rPr lang="de-DE" dirty="0"/>
              <a:t> </a:t>
            </a:r>
            <a:r>
              <a:rPr lang="de-DE" dirty="0" err="1" smtClean="0"/>
              <a:t>create</a:t>
            </a:r>
            <a:r>
              <a:rPr lang="de-DE" dirty="0" smtClean="0"/>
              <a:t> </a:t>
            </a:r>
            <a:r>
              <a:rPr lang="de-DE" dirty="0" err="1" smtClean="0"/>
              <a:t>flows</a:t>
            </a:r>
            <a:r>
              <a:rPr lang="de-DE" dirty="0" smtClean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labor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capital</a:t>
            </a:r>
            <a:r>
              <a:rPr lang="de-DE" dirty="0"/>
              <a:t> </a:t>
            </a:r>
            <a:r>
              <a:rPr lang="de-DE" dirty="0" err="1" smtClean="0"/>
              <a:t>income</a:t>
            </a:r>
            <a:endParaRPr lang="en-US" b="1" dirty="0" smtClean="0"/>
          </a:p>
          <a:p>
            <a:pPr lvl="0"/>
            <a:r>
              <a:rPr lang="en-US" b="1" dirty="0" smtClean="0"/>
              <a:t>labor income: </a:t>
            </a:r>
            <a:r>
              <a:rPr lang="en-US" dirty="0" smtClean="0"/>
              <a:t>compensation </a:t>
            </a:r>
            <a:r>
              <a:rPr lang="en-US" dirty="0"/>
              <a:t>received by workers in the form of wages, salaries, and fringe </a:t>
            </a:r>
            <a:r>
              <a:rPr lang="en-US" dirty="0" smtClean="0"/>
              <a:t>benefits</a:t>
            </a:r>
          </a:p>
          <a:p>
            <a:pPr lvl="0"/>
            <a:r>
              <a:rPr lang="en-US" b="1" dirty="0" smtClean="0"/>
              <a:t>capital income: </a:t>
            </a:r>
            <a:r>
              <a:rPr lang="en-US" dirty="0"/>
              <a:t>includes rents, profits and interest (“rent” refers to payments for the use of any capital asset) 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75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en-US" i="1" dirty="0" smtClean="0"/>
              <a:t>transfers</a:t>
            </a:r>
            <a:r>
              <a:rPr lang="en-US" dirty="0" smtClean="0"/>
              <a:t> </a:t>
            </a:r>
            <a:r>
              <a:rPr lang="en-US" dirty="0"/>
              <a:t>from the government are often made is response to people’s dependence </a:t>
            </a:r>
            <a:r>
              <a:rPr lang="en-US" dirty="0" smtClean="0"/>
              <a:t>needs </a:t>
            </a:r>
          </a:p>
          <a:p>
            <a:pPr lvl="0" fontAlgn="base"/>
            <a:r>
              <a:rPr lang="en-US" i="1" dirty="0" smtClean="0"/>
              <a:t>social </a:t>
            </a:r>
            <a:r>
              <a:rPr lang="en-US" i="1" dirty="0"/>
              <a:t>insurance</a:t>
            </a:r>
            <a:r>
              <a:rPr lang="en-US" dirty="0"/>
              <a:t> programs include the federal Social Security and Medicare programs.  </a:t>
            </a:r>
            <a:endParaRPr lang="en-US" dirty="0" smtClean="0"/>
          </a:p>
          <a:p>
            <a:pPr fontAlgn="base"/>
            <a:r>
              <a:rPr lang="en-US" i="1" dirty="0" smtClean="0"/>
              <a:t>means</a:t>
            </a:r>
            <a:r>
              <a:rPr lang="en-US" i="1" dirty="0"/>
              <a:t>-tested programs</a:t>
            </a:r>
            <a:r>
              <a:rPr lang="en-US" dirty="0"/>
              <a:t> programs designed to transfer income to recipients based on need </a:t>
            </a:r>
          </a:p>
          <a:p>
            <a:pPr lvl="0" fontAlgn="base"/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303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b="1" dirty="0" smtClean="0"/>
              <a:t>a </a:t>
            </a:r>
            <a:r>
              <a:rPr lang="en-US" b="1" dirty="0"/>
              <a:t>proportional </a:t>
            </a:r>
            <a:r>
              <a:rPr lang="en-US" b="1" dirty="0" smtClean="0"/>
              <a:t>tax: </a:t>
            </a:r>
            <a:r>
              <a:rPr lang="en-US" dirty="0"/>
              <a:t>applies the same percentage tax rate to all income </a:t>
            </a:r>
            <a:r>
              <a:rPr lang="en-US" dirty="0" smtClean="0"/>
              <a:t>levels </a:t>
            </a:r>
            <a:r>
              <a:rPr lang="en-US" dirty="0"/>
              <a:t> </a:t>
            </a:r>
          </a:p>
          <a:p>
            <a:pPr lvl="0" fontAlgn="base"/>
            <a:r>
              <a:rPr lang="en-US" b="1" dirty="0" smtClean="0"/>
              <a:t>a </a:t>
            </a:r>
            <a:r>
              <a:rPr lang="en-US" b="1" dirty="0"/>
              <a:t>regressive </a:t>
            </a:r>
            <a:r>
              <a:rPr lang="en-US" b="1" dirty="0" smtClean="0"/>
              <a:t>tax: </a:t>
            </a:r>
            <a:r>
              <a:rPr lang="en-US" dirty="0"/>
              <a:t>applies a higher tax rate to poorer </a:t>
            </a:r>
            <a:r>
              <a:rPr lang="en-US" dirty="0" smtClean="0"/>
              <a:t>households </a:t>
            </a:r>
            <a:r>
              <a:rPr lang="en-US" dirty="0"/>
              <a:t> </a:t>
            </a:r>
          </a:p>
          <a:p>
            <a:pPr lvl="0" fontAlgn="base"/>
            <a:r>
              <a:rPr lang="en-US" b="1" dirty="0" smtClean="0"/>
              <a:t>a </a:t>
            </a:r>
            <a:r>
              <a:rPr lang="en-US" b="1" dirty="0"/>
              <a:t>progressive tax </a:t>
            </a:r>
            <a:r>
              <a:rPr lang="en-US" b="1" dirty="0" smtClean="0"/>
              <a:t>system: </a:t>
            </a:r>
            <a:r>
              <a:rPr lang="en-US" dirty="0"/>
              <a:t>taxes higher-income household more heavily (in percentage terms) than lower-income </a:t>
            </a:r>
            <a:r>
              <a:rPr lang="en-US" dirty="0" smtClean="0"/>
              <a:t>households </a:t>
            </a:r>
            <a:r>
              <a:rPr lang="en-US" dirty="0"/>
              <a:t> 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343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a typeface="Calibri"/>
                <a:cs typeface="Times New Roman"/>
              </a:rPr>
              <a:t>Table 3.1 Distribution of </a:t>
            </a:r>
            <a:r>
              <a:rPr lang="en-US" dirty="0" smtClean="0">
                <a:ea typeface="Calibri"/>
                <a:cs typeface="Times New Roman"/>
              </a:rPr>
              <a:t>disposable </a:t>
            </a:r>
            <a:r>
              <a:rPr lang="en-US" dirty="0">
                <a:ea typeface="Calibri"/>
                <a:cs typeface="Times New Roman"/>
              </a:rPr>
              <a:t>i</a:t>
            </a:r>
            <a:r>
              <a:rPr lang="en-US" dirty="0" smtClean="0">
                <a:ea typeface="Calibri"/>
                <a:cs typeface="Times New Roman"/>
              </a:rPr>
              <a:t>ncome </a:t>
            </a:r>
            <a:br>
              <a:rPr lang="en-US" dirty="0" smtClean="0">
                <a:ea typeface="Calibri"/>
                <a:cs typeface="Times New Roman"/>
              </a:rPr>
            </a:br>
            <a:r>
              <a:rPr lang="en-US" dirty="0" smtClean="0">
                <a:ea typeface="Calibri"/>
                <a:cs typeface="Times New Roman"/>
              </a:rPr>
              <a:t>in </a:t>
            </a:r>
            <a:r>
              <a:rPr lang="en-US" dirty="0">
                <a:ea typeface="Calibri"/>
                <a:cs typeface="Times New Roman"/>
              </a:rPr>
              <a:t>Germany in 2014</a:t>
            </a:r>
            <a:r>
              <a:rPr lang="de-DE" dirty="0">
                <a:ea typeface="Calibri"/>
                <a:cs typeface="Times New Roman"/>
              </a:rPr>
              <a:t/>
            </a:r>
            <a:br>
              <a:rPr lang="de-DE" dirty="0"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20</a:t>
            </a:fld>
            <a:endParaRPr lang="de-DE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385655"/>
              </p:ext>
            </p:extLst>
          </p:nvPr>
        </p:nvGraphicFramePr>
        <p:xfrm>
          <a:off x="644400" y="1458000"/>
          <a:ext cx="7806268" cy="4763008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642533"/>
                <a:gridCol w="2624667"/>
                <a:gridCol w="2252133"/>
                <a:gridCol w="1286935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Group of </a:t>
                      </a:r>
                      <a:r>
                        <a:rPr lang="en-US" sz="1800" dirty="0" smtClean="0">
                          <a:effectLst/>
                        </a:rPr>
                        <a:t>population</a:t>
                      </a: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Share of aggregate income (%)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Lower  limit of each group (€)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Poorest fifth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7.5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Second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13.5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12,819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Middle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17.6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17,551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Fourth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23.0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22,523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Richest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38.3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29,972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Richest 5 percent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14.7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47,504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57200" y="6348942"/>
            <a:ext cx="1788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ea typeface="Calibri"/>
                <a:cs typeface="Times New Roman"/>
              </a:rPr>
              <a:t>Source: </a:t>
            </a:r>
            <a:r>
              <a:rPr lang="en-US" dirty="0">
                <a:ea typeface="Calibri"/>
                <a:cs typeface="Times New Roman"/>
              </a:rPr>
              <a:t>Eurostat</a:t>
            </a:r>
            <a:r>
              <a:rPr lang="en-US" dirty="0" smtClean="0">
                <a:ea typeface="Calibri"/>
                <a:cs typeface="Times New Roman"/>
              </a:rPr>
              <a:t>.</a:t>
            </a:r>
            <a:endParaRPr lang="de-DE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8772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en-US" dirty="0">
                <a:ea typeface="Calibri"/>
                <a:cs typeface="Times New Roman"/>
              </a:rPr>
              <a:t>Table 3.2 Distribution of </a:t>
            </a:r>
            <a:r>
              <a:rPr lang="en-US" dirty="0" smtClean="0">
                <a:ea typeface="Calibri"/>
                <a:cs typeface="Times New Roman"/>
              </a:rPr>
              <a:t>disposable income </a:t>
            </a:r>
            <a:br>
              <a:rPr lang="en-US" dirty="0" smtClean="0">
                <a:ea typeface="Calibri"/>
                <a:cs typeface="Times New Roman"/>
              </a:rPr>
            </a:br>
            <a:r>
              <a:rPr lang="en-US" dirty="0" smtClean="0">
                <a:ea typeface="Calibri"/>
                <a:cs typeface="Times New Roman"/>
              </a:rPr>
              <a:t>in Sweden in </a:t>
            </a:r>
            <a:r>
              <a:rPr lang="en-US" dirty="0">
                <a:ea typeface="Calibri"/>
                <a:cs typeface="Times New Roman"/>
              </a:rPr>
              <a:t>2014</a:t>
            </a:r>
            <a:r>
              <a:rPr lang="de-DE" dirty="0">
                <a:ea typeface="Calibri"/>
                <a:cs typeface="Times New Roman"/>
              </a:rPr>
              <a:t/>
            </a:r>
            <a:br>
              <a:rPr lang="de-DE" dirty="0"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21</a:t>
            </a:fld>
            <a:endParaRPr lang="de-DE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868011"/>
              </p:ext>
            </p:extLst>
          </p:nvPr>
        </p:nvGraphicFramePr>
        <p:xfrm>
          <a:off x="643467" y="1456267"/>
          <a:ext cx="7603068" cy="458114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676400"/>
                <a:gridCol w="1591733"/>
                <a:gridCol w="1574800"/>
                <a:gridCol w="694267"/>
                <a:gridCol w="1490134"/>
                <a:gridCol w="575734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Group of population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Share of aggregate income (%)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Lower limit of </a:t>
                      </a:r>
                      <a:r>
                        <a:rPr lang="en-US" sz="1800" dirty="0" smtClean="0">
                          <a:effectLst/>
                        </a:rPr>
                        <a:t/>
                      </a:r>
                      <a:br>
                        <a:rPr lang="en-US" sz="1800" dirty="0" smtClean="0">
                          <a:effectLst/>
                        </a:rPr>
                      </a:br>
                      <a:r>
                        <a:rPr lang="en-US" sz="1800" dirty="0" smtClean="0">
                          <a:effectLst/>
                        </a:rPr>
                        <a:t>each group</a:t>
                      </a:r>
                      <a:br>
                        <a:rPr lang="en-US" sz="1800" dirty="0" smtClean="0">
                          <a:effectLst/>
                        </a:rPr>
                      </a:b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(Swedish Crown)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Lower limit of each group (€)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Poorest fifth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8.9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Second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14.8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117,076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18,115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Middle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18.7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151,500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24,232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Fourth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23.2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183,485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29,940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Richest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34.4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225,820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37,817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Richest 5 percent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319,590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54,316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643467" y="6157118"/>
            <a:ext cx="14337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Eurostat.</a:t>
            </a:r>
            <a:endParaRPr lang="de-DE" sz="14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82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0104"/>
            <a:ext cx="8229600" cy="850106"/>
          </a:xfrm>
        </p:spPr>
        <p:txBody>
          <a:bodyPr>
            <a:noAutofit/>
          </a:bodyPr>
          <a:lstStyle/>
          <a:p>
            <a:pPr fontAlgn="t"/>
            <a:r>
              <a:rPr lang="en-US" dirty="0"/>
              <a:t>Table 3.3 Distribution of Disposable Income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the UK in 2014</a:t>
            </a:r>
            <a:r>
              <a:rPr lang="en-US" b="0" dirty="0"/>
              <a:t/>
            </a:r>
            <a:br>
              <a:rPr lang="en-US" b="0" dirty="0"/>
            </a:br>
            <a:r>
              <a:rPr lang="en-US" dirty="0"/>
              <a:t> </a:t>
            </a: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22</a:t>
            </a:fld>
            <a:endParaRPr lang="de-DE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873813"/>
              </p:ext>
            </p:extLst>
          </p:nvPr>
        </p:nvGraphicFramePr>
        <p:xfrm>
          <a:off x="644400" y="1458000"/>
          <a:ext cx="7603068" cy="458114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524000"/>
                <a:gridCol w="1878667"/>
                <a:gridCol w="1337733"/>
                <a:gridCol w="592667"/>
                <a:gridCol w="1557866"/>
                <a:gridCol w="712135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Group of population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Share of aggregate income (%)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Lower limit of each group </a:t>
                      </a:r>
                      <a:r>
                        <a:rPr lang="en-US" sz="1800" dirty="0" smtClean="0">
                          <a:effectLst/>
                        </a:rPr>
                        <a:t/>
                      </a:r>
                      <a:br>
                        <a:rPr lang="en-US" sz="1800" dirty="0" smtClean="0">
                          <a:effectLst/>
                        </a:rPr>
                      </a:b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British Pounds)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Lower limit of each group (€)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Poorest fifth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7.8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Second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12.8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8,144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13,088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Middle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17.1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11,448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17,819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Fourth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23.0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15,310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23,835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Richest fifth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39.3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20,802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32,481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Richest 5 percent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15.1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34,730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53,063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644400" y="6166044"/>
            <a:ext cx="14337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Eurostat.</a:t>
            </a:r>
            <a:endParaRPr lang="de-DE" sz="14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9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3.4 Lorenz Curve for German Household Income, 2014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23</a:t>
            </a:fld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457200" y="1124744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A Lorenz curve is a way of graphically portraying an income distribution. For example, point C indicates that the poorest 60 percent of households received about 39 percent of total household income. If income were perfectly equally distributed, the Lorenz curve would be a straight line from the origin to point E.</a:t>
            </a:r>
            <a:endParaRPr lang="de-DE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1136823"/>
              </p:ext>
            </p:extLst>
          </p:nvPr>
        </p:nvGraphicFramePr>
        <p:xfrm>
          <a:off x="663575" y="2383281"/>
          <a:ext cx="7512050" cy="4133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456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3.5 Lorenz Curves for Disposable Income in Sweden and the UK, 2014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24</a:t>
            </a:fld>
            <a:endParaRPr lang="de-DE"/>
          </a:p>
        </p:txBody>
      </p:sp>
      <p:graphicFrame>
        <p:nvGraphicFramePr>
          <p:cNvPr id="6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846898"/>
              </p:ext>
            </p:extLst>
          </p:nvPr>
        </p:nvGraphicFramePr>
        <p:xfrm>
          <a:off x="815975" y="2222500"/>
          <a:ext cx="7512050" cy="4133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57200" y="1422400"/>
            <a:ext cx="7701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The Lorenz curve for Sweden shows a more equal income distribution than that for the UK, with the curve being closer to the straight line indicating hypothetical perfect equality.</a:t>
            </a:r>
            <a:endParaRPr lang="de-D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42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3.6 The </a:t>
            </a:r>
            <a:r>
              <a:rPr lang="en-US" dirty="0" err="1"/>
              <a:t>Gini</a:t>
            </a:r>
            <a:r>
              <a:rPr lang="en-US" dirty="0"/>
              <a:t> Ratio, A/(A + B)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25</a:t>
            </a:fld>
            <a:endParaRPr lang="de-DE"/>
          </a:p>
        </p:txBody>
      </p:sp>
      <p:grpSp>
        <p:nvGrpSpPr>
          <p:cNvPr id="6" name="Group 3"/>
          <p:cNvGrpSpPr>
            <a:grpSpLocks noChangeAspect="1"/>
          </p:cNvGrpSpPr>
          <p:nvPr/>
        </p:nvGrpSpPr>
        <p:grpSpPr bwMode="auto">
          <a:xfrm>
            <a:off x="740834" y="2063751"/>
            <a:ext cx="7696200" cy="4433888"/>
            <a:chOff x="384" y="856"/>
            <a:chExt cx="4848" cy="2793"/>
          </a:xfrm>
        </p:grpSpPr>
        <p:sp>
          <p:nvSpPr>
            <p:cNvPr id="7" name="AutoShape 2"/>
            <p:cNvSpPr>
              <a:spLocks noChangeAspect="1" noChangeArrowheads="1" noTextEdit="1"/>
            </p:cNvSpPr>
            <p:nvPr/>
          </p:nvSpPr>
          <p:spPr bwMode="auto">
            <a:xfrm>
              <a:off x="384" y="864"/>
              <a:ext cx="4848" cy="27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4"/>
            <p:cNvSpPr>
              <a:spLocks/>
            </p:cNvSpPr>
            <p:nvPr/>
          </p:nvSpPr>
          <p:spPr bwMode="auto">
            <a:xfrm>
              <a:off x="978" y="940"/>
              <a:ext cx="4131" cy="2223"/>
            </a:xfrm>
            <a:custGeom>
              <a:avLst/>
              <a:gdLst/>
              <a:ahLst/>
              <a:cxnLst>
                <a:cxn ang="0">
                  <a:pos x="0" y="472"/>
                </a:cxn>
                <a:cxn ang="0">
                  <a:pos x="877" y="0"/>
                </a:cxn>
                <a:cxn ang="0">
                  <a:pos x="877" y="472"/>
                </a:cxn>
                <a:cxn ang="0">
                  <a:pos x="0" y="472"/>
                </a:cxn>
              </a:cxnLst>
              <a:rect l="0" t="0" r="r" b="b"/>
              <a:pathLst>
                <a:path w="877" h="472">
                  <a:moveTo>
                    <a:pt x="0" y="472"/>
                  </a:moveTo>
                  <a:cubicBezTo>
                    <a:pt x="466" y="438"/>
                    <a:pt x="846" y="212"/>
                    <a:pt x="877" y="0"/>
                  </a:cubicBezTo>
                  <a:cubicBezTo>
                    <a:pt x="877" y="472"/>
                    <a:pt x="877" y="472"/>
                    <a:pt x="877" y="472"/>
                  </a:cubicBezTo>
                  <a:lnTo>
                    <a:pt x="0" y="472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978" y="940"/>
              <a:ext cx="4131" cy="2223"/>
            </a:xfrm>
            <a:custGeom>
              <a:avLst/>
              <a:gdLst/>
              <a:ahLst/>
              <a:cxnLst>
                <a:cxn ang="0">
                  <a:pos x="877" y="0"/>
                </a:cxn>
                <a:cxn ang="0">
                  <a:pos x="0" y="472"/>
                </a:cxn>
                <a:cxn ang="0">
                  <a:pos x="877" y="0"/>
                </a:cxn>
              </a:cxnLst>
              <a:rect l="0" t="0" r="r" b="b"/>
              <a:pathLst>
                <a:path w="877" h="472">
                  <a:moveTo>
                    <a:pt x="877" y="0"/>
                  </a:moveTo>
                  <a:cubicBezTo>
                    <a:pt x="846" y="212"/>
                    <a:pt x="466" y="438"/>
                    <a:pt x="0" y="472"/>
                  </a:cubicBezTo>
                  <a:lnTo>
                    <a:pt x="87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 flipH="1">
              <a:off x="978" y="940"/>
              <a:ext cx="4131" cy="2223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978" y="940"/>
              <a:ext cx="4131" cy="2223"/>
            </a:xfrm>
            <a:custGeom>
              <a:avLst/>
              <a:gdLst/>
              <a:ahLst/>
              <a:cxnLst>
                <a:cxn ang="0">
                  <a:pos x="877" y="0"/>
                </a:cxn>
                <a:cxn ang="0">
                  <a:pos x="0" y="472"/>
                </a:cxn>
              </a:cxnLst>
              <a:rect l="0" t="0" r="r" b="b"/>
              <a:pathLst>
                <a:path w="877" h="472">
                  <a:moveTo>
                    <a:pt x="877" y="0"/>
                  </a:moveTo>
                  <a:cubicBezTo>
                    <a:pt x="846" y="212"/>
                    <a:pt x="466" y="438"/>
                    <a:pt x="0" y="472"/>
                  </a:cubicBezTo>
                </a:path>
              </a:pathLst>
            </a:custGeom>
            <a:noFill/>
            <a:ln w="6350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978" y="1387"/>
              <a:ext cx="113" cy="1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978" y="940"/>
              <a:ext cx="113" cy="1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978" y="1830"/>
              <a:ext cx="113" cy="1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978" y="2273"/>
              <a:ext cx="113" cy="1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978" y="2720"/>
              <a:ext cx="113" cy="1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802" y="3050"/>
              <a:ext cx="1" cy="113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631" y="3050"/>
              <a:ext cx="1" cy="113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3456" y="3050"/>
              <a:ext cx="1" cy="113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4280" y="3050"/>
              <a:ext cx="1" cy="113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5109" y="940"/>
              <a:ext cx="1" cy="2223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978" y="940"/>
              <a:ext cx="4131" cy="2223"/>
            </a:xfrm>
            <a:custGeom>
              <a:avLst/>
              <a:gdLst/>
              <a:ahLst/>
              <a:cxnLst>
                <a:cxn ang="0">
                  <a:pos x="4131" y="2223"/>
                </a:cxn>
                <a:cxn ang="0">
                  <a:pos x="0" y="2223"/>
                </a:cxn>
                <a:cxn ang="0">
                  <a:pos x="0" y="0"/>
                </a:cxn>
              </a:cxnLst>
              <a:rect l="0" t="0" r="r" b="b"/>
              <a:pathLst>
                <a:path w="4131" h="2223">
                  <a:moveTo>
                    <a:pt x="4131" y="2223"/>
                  </a:moveTo>
                  <a:lnTo>
                    <a:pt x="0" y="2223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1755" y="3012"/>
              <a:ext cx="94" cy="94"/>
            </a:xfrm>
            <a:prstGeom prst="ellipse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2584" y="2809"/>
              <a:ext cx="94" cy="95"/>
            </a:xfrm>
            <a:prstGeom prst="ellipse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3409" y="2499"/>
              <a:ext cx="94" cy="94"/>
            </a:xfrm>
            <a:prstGeom prst="ellipse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Oval 22"/>
            <p:cNvSpPr>
              <a:spLocks noChangeArrowheads="1"/>
            </p:cNvSpPr>
            <p:nvPr/>
          </p:nvSpPr>
          <p:spPr bwMode="auto">
            <a:xfrm>
              <a:off x="4233" y="2018"/>
              <a:ext cx="94" cy="94"/>
            </a:xfrm>
            <a:prstGeom prst="ellipse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4869" y="1378"/>
              <a:ext cx="94" cy="94"/>
            </a:xfrm>
            <a:prstGeom prst="ellipse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5062" y="892"/>
              <a:ext cx="95" cy="95"/>
            </a:xfrm>
            <a:prstGeom prst="ellipse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931" y="3116"/>
              <a:ext cx="94" cy="94"/>
            </a:xfrm>
            <a:prstGeom prst="ellipse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935" y="3214"/>
              <a:ext cx="81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1719" y="3214"/>
              <a:ext cx="16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3372" y="3214"/>
              <a:ext cx="16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2545" y="3214"/>
              <a:ext cx="16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4982" y="3214"/>
              <a:ext cx="24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4198" y="3214"/>
              <a:ext cx="16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733" y="2633"/>
              <a:ext cx="16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733" y="1302"/>
              <a:ext cx="16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650" y="856"/>
              <a:ext cx="24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733" y="1746"/>
              <a:ext cx="16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733" y="2189"/>
              <a:ext cx="16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2182" y="3445"/>
              <a:ext cx="1589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Percent of Households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384" y="1211"/>
              <a:ext cx="204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vert270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Cumulative</a:t>
              </a:r>
              <a:r>
                <a:rPr kumimoji="0" lang="en-US" sz="2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</a:t>
              </a:r>
              <a:r>
                <a:rPr kumimoji="0" lang="en-US" sz="2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Percent</a:t>
              </a:r>
              <a:r>
                <a:rPr kumimoji="0" lang="en-US" sz="2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</a:t>
              </a:r>
              <a:r>
                <a:rPr kumimoji="0" lang="en-US" sz="2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of Income</a:t>
              </a:r>
              <a:endParaRPr kumimoji="0" lang="en-US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3323" y="2119"/>
              <a:ext cx="105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A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4388" y="2529"/>
              <a:ext cx="95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B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sp>
        <p:nvSpPr>
          <p:cNvPr id="45" name="Textfeld 44"/>
          <p:cNvSpPr txBox="1"/>
          <p:nvPr/>
        </p:nvSpPr>
        <p:spPr>
          <a:xfrm>
            <a:off x="522817" y="918984"/>
            <a:ext cx="7704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 err="1"/>
              <a:t>Gini</a:t>
            </a:r>
            <a:r>
              <a:rPr lang="en-US" dirty="0"/>
              <a:t> ratio (or </a:t>
            </a:r>
            <a:r>
              <a:rPr lang="en-US" dirty="0" err="1"/>
              <a:t>Gini</a:t>
            </a:r>
            <a:r>
              <a:rPr lang="en-US" dirty="0"/>
              <a:t> coefficient) sums up the income distribution in a single number: the ratio of the area A to the sum of the areas A and B. If income were perfectly equally distributed, the </a:t>
            </a:r>
            <a:r>
              <a:rPr lang="en-US" dirty="0" err="1"/>
              <a:t>Gini</a:t>
            </a:r>
            <a:r>
              <a:rPr lang="en-US" dirty="0"/>
              <a:t> ratio would be equal to 0.</a:t>
            </a:r>
            <a:endParaRPr lang="de-D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0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3.7 Income </a:t>
            </a:r>
            <a:r>
              <a:rPr lang="en-US" dirty="0" smtClean="0"/>
              <a:t>shares </a:t>
            </a:r>
            <a:r>
              <a:rPr lang="en-US" dirty="0"/>
              <a:t>of the </a:t>
            </a:r>
            <a:r>
              <a:rPr lang="en-US" dirty="0" smtClean="0"/>
              <a:t>richest </a:t>
            </a:r>
            <a:r>
              <a:rPr lang="en-US" dirty="0"/>
              <a:t>1 </a:t>
            </a:r>
            <a:r>
              <a:rPr lang="en-US" dirty="0" smtClean="0"/>
              <a:t>percent </a:t>
            </a:r>
            <a:r>
              <a:rPr lang="en-US" dirty="0"/>
              <a:t>of </a:t>
            </a:r>
            <a:r>
              <a:rPr lang="en-US" dirty="0" smtClean="0"/>
              <a:t>households </a:t>
            </a:r>
            <a:r>
              <a:rPr lang="en-US" dirty="0"/>
              <a:t>in Britain and Germany 1949–2012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3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26</a:t>
            </a:fld>
            <a:endParaRPr lang="de-DE"/>
          </a:p>
        </p:txBody>
      </p:sp>
      <p:graphicFrame>
        <p:nvGraphicFramePr>
          <p:cNvPr id="6" name="Diagram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279065"/>
              </p:ext>
            </p:extLst>
          </p:nvPr>
        </p:nvGraphicFramePr>
        <p:xfrm>
          <a:off x="457200" y="2398181"/>
          <a:ext cx="6515988" cy="379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541867" y="1320800"/>
            <a:ext cx="7247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Inequality in most European countries fell after World War II until the late 1970s or early 1980s. From that point on, the share of income going to the richest 1 percent of the population has increased again.</a:t>
            </a:r>
            <a:endParaRPr lang="de-DE" dirty="0"/>
          </a:p>
          <a:p>
            <a:pPr marL="285750" indent="-285750">
              <a:buFont typeface="Wingdings" charset="2"/>
              <a:buChar char="ü"/>
            </a:pPr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>
            <a:off x="7091726" y="3730768"/>
            <a:ext cx="20522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 err="1"/>
              <a:t>Facundo</a:t>
            </a:r>
            <a:r>
              <a:rPr lang="en-US" sz="1400" dirty="0"/>
              <a:t> </a:t>
            </a:r>
            <a:r>
              <a:rPr lang="en-US" sz="1400" dirty="0" err="1"/>
              <a:t>Alvaredo</a:t>
            </a:r>
            <a:r>
              <a:rPr lang="en-US" sz="1400" dirty="0"/>
              <a:t>, Anthony B. Atkinson, Thomas </a:t>
            </a:r>
            <a:r>
              <a:rPr lang="en-US" sz="1400" dirty="0" err="1"/>
              <a:t>Piketty</a:t>
            </a:r>
            <a:r>
              <a:rPr lang="en-US" sz="1400" dirty="0"/>
              <a:t>, Emmanuel </a:t>
            </a:r>
            <a:r>
              <a:rPr lang="en-US" sz="1400" dirty="0" err="1"/>
              <a:t>Saez</a:t>
            </a:r>
            <a:r>
              <a:rPr lang="en-US" sz="1400" dirty="0"/>
              <a:t>, and Gabriel </a:t>
            </a:r>
            <a:r>
              <a:rPr lang="en-US" sz="1400" dirty="0" err="1"/>
              <a:t>Zucman</a:t>
            </a:r>
            <a:r>
              <a:rPr lang="en-US" sz="1400" dirty="0"/>
              <a:t>, </a:t>
            </a:r>
            <a:r>
              <a:rPr lang="en-US" sz="1400" i="1" dirty="0"/>
              <a:t>The World Wealth and Income Database</a:t>
            </a:r>
            <a:r>
              <a:rPr lang="en-US" sz="1400" dirty="0"/>
              <a:t>, http://</a:t>
            </a:r>
            <a:r>
              <a:rPr lang="en-US" sz="1400" dirty="0" err="1"/>
              <a:t>www.wid.world</a:t>
            </a:r>
            <a:r>
              <a:rPr lang="en-US" sz="1400" dirty="0"/>
              <a:t>, 15/06/2016.</a:t>
            </a:r>
            <a:endParaRPr lang="de-DE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5132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income</a:t>
            </a:r>
            <a:r>
              <a:rPr lang="de-DE" dirty="0"/>
              <a:t> </a:t>
            </a:r>
            <a:r>
              <a:rPr lang="de-DE" dirty="0" err="1"/>
              <a:t>inequality</a:t>
            </a:r>
            <a:r>
              <a:rPr lang="de-DE" dirty="0"/>
              <a:t> </a:t>
            </a:r>
            <a:r>
              <a:rPr lang="de-DE" dirty="0" err="1"/>
              <a:t>increased</a:t>
            </a:r>
            <a:r>
              <a:rPr lang="de-DE" dirty="0"/>
              <a:t> in </a:t>
            </a:r>
            <a:r>
              <a:rPr lang="de-DE" dirty="0" err="1"/>
              <a:t>many</a:t>
            </a:r>
            <a:r>
              <a:rPr lang="de-DE" dirty="0"/>
              <a:t> European countries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last </a:t>
            </a:r>
            <a:r>
              <a:rPr lang="de-DE" dirty="0" err="1"/>
              <a:t>four</a:t>
            </a:r>
            <a:r>
              <a:rPr lang="de-DE" dirty="0"/>
              <a:t> </a:t>
            </a:r>
            <a:r>
              <a:rPr lang="de-DE" dirty="0" err="1"/>
              <a:t>decades</a:t>
            </a:r>
            <a:r>
              <a:rPr lang="de-DE" dirty="0"/>
              <a:t>? </a:t>
            </a:r>
            <a:endParaRPr lang="de-DE" dirty="0">
              <a:effectLst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dirty="0"/>
              <a:t>international </a:t>
            </a:r>
            <a:r>
              <a:rPr lang="de-DE" dirty="0" err="1"/>
              <a:t>trade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increasing</a:t>
            </a:r>
            <a:r>
              <a:rPr lang="de-DE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technologies</a:t>
            </a:r>
            <a:r>
              <a:rPr lang="de-DE" dirty="0"/>
              <a:t> such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computers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biotechnology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become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important</a:t>
            </a:r>
            <a:r>
              <a:rPr lang="de-DE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real </a:t>
            </a:r>
            <a:r>
              <a:rPr lang="de-DE" dirty="0" err="1"/>
              <a:t>interest</a:t>
            </a:r>
            <a:r>
              <a:rPr lang="de-DE" dirty="0"/>
              <a:t> </a:t>
            </a:r>
            <a:r>
              <a:rPr lang="de-DE" dirty="0" err="1"/>
              <a:t>rates</a:t>
            </a:r>
            <a:r>
              <a:rPr lang="de-DE" dirty="0"/>
              <a:t> </a:t>
            </a:r>
            <a:r>
              <a:rPr lang="de-DE" dirty="0" err="1"/>
              <a:t>tended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higher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late</a:t>
            </a:r>
            <a:r>
              <a:rPr lang="de-DE" dirty="0"/>
              <a:t> 1970s </a:t>
            </a:r>
            <a:r>
              <a:rPr lang="de-DE" dirty="0" err="1"/>
              <a:t>onward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people</a:t>
            </a:r>
            <a:r>
              <a:rPr lang="de-DE" dirty="0"/>
              <a:t> </a:t>
            </a:r>
            <a:r>
              <a:rPr lang="de-DE" dirty="0" err="1"/>
              <a:t>today</a:t>
            </a:r>
            <a:r>
              <a:rPr lang="de-DE" dirty="0"/>
              <a:t> </a:t>
            </a:r>
            <a:r>
              <a:rPr lang="de-DE" dirty="0" err="1"/>
              <a:t>tend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marry</a:t>
            </a:r>
            <a:r>
              <a:rPr lang="de-DE" dirty="0"/>
              <a:t> </a:t>
            </a:r>
            <a:r>
              <a:rPr lang="de-DE" dirty="0" err="1"/>
              <a:t>partners</a:t>
            </a:r>
            <a:r>
              <a:rPr lang="de-DE" dirty="0"/>
              <a:t>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education</a:t>
            </a:r>
            <a:r>
              <a:rPr lang="de-DE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78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income</a:t>
            </a:r>
            <a:r>
              <a:rPr lang="de-DE" dirty="0"/>
              <a:t> </a:t>
            </a:r>
            <a:r>
              <a:rPr lang="de-DE" dirty="0" err="1"/>
              <a:t>inequality</a:t>
            </a:r>
            <a:r>
              <a:rPr lang="de-DE" dirty="0"/>
              <a:t> </a:t>
            </a:r>
            <a:r>
              <a:rPr lang="de-DE" dirty="0" err="1"/>
              <a:t>increased</a:t>
            </a:r>
            <a:r>
              <a:rPr lang="de-DE" dirty="0"/>
              <a:t> in </a:t>
            </a:r>
            <a:r>
              <a:rPr lang="de-DE" dirty="0" err="1"/>
              <a:t>many</a:t>
            </a:r>
            <a:r>
              <a:rPr lang="de-DE" dirty="0"/>
              <a:t> European countries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last </a:t>
            </a:r>
            <a:r>
              <a:rPr lang="de-DE" dirty="0" err="1"/>
              <a:t>four</a:t>
            </a:r>
            <a:r>
              <a:rPr lang="de-DE" dirty="0"/>
              <a:t> </a:t>
            </a:r>
            <a:r>
              <a:rPr lang="de-DE" dirty="0" err="1"/>
              <a:t>decades</a:t>
            </a:r>
            <a:r>
              <a:rPr lang="de-DE" dirty="0"/>
              <a:t>? </a:t>
            </a:r>
            <a:r>
              <a:rPr lang="de-DE" dirty="0" smtClean="0"/>
              <a:t>(</a:t>
            </a:r>
            <a:r>
              <a:rPr lang="de-DE" dirty="0" err="1" smtClean="0"/>
              <a:t>cont</a:t>
            </a:r>
            <a:r>
              <a:rPr lang="de-DE" dirty="0" smtClean="0"/>
              <a:t>.)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in many European countries, labor market deregulation and reforms to social security systems have changed the relative power of employers and employees in the workplace 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 smtClean="0"/>
              <a:t>the compensation given to top executives and board members of large corporations has skyrocketed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04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Wealth inequality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distribution of wealth (what people own in assets—a “stock”) tends to be much more unequal than the distribution of income (what people receive over a time period—a “flow”) </a:t>
            </a:r>
          </a:p>
          <a:p>
            <a:r>
              <a:rPr lang="en-US" dirty="0" smtClean="0"/>
              <a:t>most people own relatively little wealth, relying mainly on labor income or government, nonprofit, or family transfers to support their expenditures </a:t>
            </a:r>
          </a:p>
          <a:p>
            <a:r>
              <a:rPr lang="en-US" dirty="0" smtClean="0"/>
              <a:t>negative wealth: value of a person’s debts (such as for a car, house, or credit cards) is greater than the value of her assets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249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Three Spheres of Economic Activity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9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core sphere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fontAlgn="base"/>
            <a:r>
              <a:rPr lang="de-DE" b="1" dirty="0" err="1"/>
              <a:t>core</a:t>
            </a:r>
            <a:r>
              <a:rPr lang="de-DE" b="1" dirty="0"/>
              <a:t> </a:t>
            </a:r>
            <a:r>
              <a:rPr lang="de-DE" b="1" dirty="0" err="1"/>
              <a:t>sphere</a:t>
            </a:r>
            <a:r>
              <a:rPr lang="de-DE" b="1" dirty="0"/>
              <a:t>: </a:t>
            </a:r>
            <a:endParaRPr lang="de-DE" b="1" dirty="0" smtClean="0"/>
          </a:p>
          <a:p>
            <a:pPr lvl="1" fontAlgn="base"/>
            <a:r>
              <a:rPr lang="de-DE" dirty="0" err="1" smtClean="0"/>
              <a:t>households</a:t>
            </a:r>
            <a:r>
              <a:rPr lang="de-DE" dirty="0"/>
              <a:t>, </a:t>
            </a:r>
            <a:r>
              <a:rPr lang="de-DE" dirty="0" err="1"/>
              <a:t>families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 smtClean="0"/>
              <a:t>communities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en-US" dirty="0"/>
              <a:t>organize resource management, production, distribution, and consumption, usually on a small scale and largely without money </a:t>
            </a:r>
            <a:endParaRPr lang="de-DE" dirty="0"/>
          </a:p>
          <a:p>
            <a:pPr lvl="0" fontAlgn="base"/>
            <a:r>
              <a:rPr lang="en-US" dirty="0" smtClean="0"/>
              <a:t>when working </a:t>
            </a:r>
            <a:r>
              <a:rPr lang="en-US" dirty="0"/>
              <a:t>effectively to support the quality of life, important goods and </a:t>
            </a:r>
            <a:r>
              <a:rPr lang="en-US" dirty="0" smtClean="0"/>
              <a:t>services are </a:t>
            </a:r>
            <a:r>
              <a:rPr lang="en-US" dirty="0"/>
              <a:t>provided to many </a:t>
            </a:r>
            <a:r>
              <a:rPr lang="en-US" dirty="0" smtClean="0"/>
              <a:t>people</a:t>
            </a:r>
            <a:endParaRPr lang="en-US" dirty="0"/>
          </a:p>
          <a:p>
            <a:pPr lvl="1" fontAlgn="base"/>
            <a:r>
              <a:rPr lang="en-US" dirty="0" smtClean="0"/>
              <a:t>e.g. preparing </a:t>
            </a:r>
            <a:r>
              <a:rPr lang="en-US" dirty="0"/>
              <a:t>food, raising children, care of the sick and elderly, and leisure time </a:t>
            </a:r>
            <a:r>
              <a:rPr lang="en-US" dirty="0" smtClean="0"/>
              <a:t>activities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868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public-purpose sphere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b="1" dirty="0" err="1"/>
              <a:t>public-purpose</a:t>
            </a:r>
            <a:r>
              <a:rPr lang="de-DE" b="1" dirty="0"/>
              <a:t> </a:t>
            </a:r>
            <a:r>
              <a:rPr lang="de-DE" b="1" dirty="0" err="1"/>
              <a:t>sphere</a:t>
            </a:r>
            <a:r>
              <a:rPr lang="de-DE" b="1" dirty="0"/>
              <a:t>: </a:t>
            </a:r>
            <a:endParaRPr lang="de-DE" b="1" dirty="0" smtClean="0"/>
          </a:p>
          <a:p>
            <a:pPr lvl="1"/>
            <a:r>
              <a:rPr lang="de-DE" dirty="0" err="1" smtClean="0"/>
              <a:t>governments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local</a:t>
            </a:r>
            <a:r>
              <a:rPr lang="de-DE" dirty="0"/>
              <a:t>, national, </a:t>
            </a:r>
            <a:r>
              <a:rPr lang="de-DE" dirty="0" err="1"/>
              <a:t>and</a:t>
            </a:r>
            <a:r>
              <a:rPr lang="de-DE" dirty="0"/>
              <a:t> international </a:t>
            </a:r>
            <a:r>
              <a:rPr lang="de-DE" dirty="0" err="1"/>
              <a:t>organizations</a:t>
            </a:r>
            <a:r>
              <a:rPr lang="de-DE" dirty="0"/>
              <a:t> </a:t>
            </a:r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public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beyond</a:t>
            </a:r>
            <a:r>
              <a:rPr lang="de-DE" dirty="0"/>
              <a:t> individual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family</a:t>
            </a:r>
            <a:r>
              <a:rPr lang="de-DE" dirty="0"/>
              <a:t> </a:t>
            </a:r>
            <a:r>
              <a:rPr lang="de-DE" dirty="0" err="1"/>
              <a:t>self-interest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not </a:t>
            </a:r>
            <a:r>
              <a:rPr lang="de-DE" dirty="0" err="1"/>
              <a:t>operating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goal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making</a:t>
            </a:r>
            <a:r>
              <a:rPr lang="de-DE" dirty="0"/>
              <a:t> a </a:t>
            </a:r>
            <a:r>
              <a:rPr lang="de-DE" dirty="0" err="1" smtClean="0"/>
              <a:t>profit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functions</a:t>
            </a:r>
            <a:r>
              <a:rPr lang="de-DE" dirty="0" smtClean="0"/>
              <a:t>:</a:t>
            </a:r>
          </a:p>
          <a:p>
            <a:pPr lvl="1"/>
            <a:r>
              <a:rPr lang="de-DE" b="1" dirty="0" err="1"/>
              <a:t>regulation</a:t>
            </a:r>
            <a:r>
              <a:rPr lang="de-DE" b="1" dirty="0"/>
              <a:t>: </a:t>
            </a:r>
            <a:r>
              <a:rPr lang="de-DE" dirty="0" err="1"/>
              <a:t>setting</a:t>
            </a:r>
            <a:r>
              <a:rPr lang="de-DE" dirty="0"/>
              <a:t> </a:t>
            </a:r>
            <a:r>
              <a:rPr lang="de-DE" dirty="0" err="1"/>
              <a:t>standards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laws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govern</a:t>
            </a:r>
            <a:r>
              <a:rPr lang="de-DE" dirty="0"/>
              <a:t> </a:t>
            </a:r>
            <a:r>
              <a:rPr lang="de-DE" dirty="0" err="1"/>
              <a:t>behavior</a:t>
            </a:r>
            <a:r>
              <a:rPr lang="de-DE" dirty="0"/>
              <a:t> </a:t>
            </a:r>
          </a:p>
          <a:p>
            <a:pPr lvl="1"/>
            <a:r>
              <a:rPr lang="de-DE" b="1" dirty="0" err="1"/>
              <a:t>direct</a:t>
            </a:r>
            <a:r>
              <a:rPr lang="de-DE" b="1" dirty="0"/>
              <a:t> </a:t>
            </a:r>
            <a:r>
              <a:rPr lang="de-DE" b="1" dirty="0" err="1"/>
              <a:t>public</a:t>
            </a:r>
            <a:r>
              <a:rPr lang="de-DE" b="1" dirty="0"/>
              <a:t> </a:t>
            </a:r>
            <a:r>
              <a:rPr lang="de-DE" b="1" dirty="0" err="1"/>
              <a:t>provision</a:t>
            </a:r>
            <a:r>
              <a:rPr lang="de-DE" b="1" dirty="0"/>
              <a:t>: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supply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goods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services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government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 smtClean="0"/>
              <a:t>nonprofit</a:t>
            </a:r>
            <a:r>
              <a:rPr lang="de-DE" dirty="0" smtClean="0"/>
              <a:t> </a:t>
            </a:r>
            <a:r>
              <a:rPr lang="de-DE" dirty="0" err="1"/>
              <a:t>institutions</a:t>
            </a:r>
            <a:r>
              <a:rPr lang="de-DE" dirty="0"/>
              <a:t> </a:t>
            </a:r>
          </a:p>
          <a:p>
            <a:pPr lvl="1"/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10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business sphere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err="1"/>
              <a:t>business</a:t>
            </a:r>
            <a:r>
              <a:rPr lang="de-DE" b="1" dirty="0"/>
              <a:t> </a:t>
            </a:r>
            <a:r>
              <a:rPr lang="de-DE" b="1" dirty="0" err="1"/>
              <a:t>sphere</a:t>
            </a:r>
            <a:r>
              <a:rPr lang="de-DE" b="1" dirty="0"/>
              <a:t>: </a:t>
            </a:r>
            <a:endParaRPr lang="de-DE" dirty="0"/>
          </a:p>
          <a:p>
            <a:pPr lvl="1"/>
            <a:r>
              <a:rPr lang="de-DE" dirty="0" err="1" smtClean="0"/>
              <a:t>firms</a:t>
            </a:r>
            <a:r>
              <a:rPr lang="de-DE" dirty="0" smtClean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produce</a:t>
            </a:r>
            <a:r>
              <a:rPr lang="de-DE" dirty="0"/>
              <a:t> </a:t>
            </a:r>
            <a:r>
              <a:rPr lang="de-DE" dirty="0" err="1"/>
              <a:t>goods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services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smtClean="0"/>
              <a:t>profitable </a:t>
            </a:r>
            <a:r>
              <a:rPr lang="de-DE" dirty="0" err="1"/>
              <a:t>sale</a:t>
            </a:r>
            <a:r>
              <a:rPr lang="de-DE" dirty="0"/>
              <a:t> </a:t>
            </a:r>
            <a:endParaRPr lang="de-DE" dirty="0" smtClean="0"/>
          </a:p>
          <a:p>
            <a:r>
              <a:rPr lang="en-US" dirty="0" smtClean="0"/>
              <a:t>business </a:t>
            </a:r>
            <a:r>
              <a:rPr lang="en-US" dirty="0"/>
              <a:t>firms are responsive to demands for goods and services as expressed through markets</a:t>
            </a:r>
            <a:r>
              <a:rPr lang="de-DE" dirty="0"/>
              <a:t> </a:t>
            </a:r>
          </a:p>
          <a:p>
            <a:pPr lvl="0"/>
            <a:r>
              <a:rPr lang="en-US" dirty="0"/>
              <a:t>the profit motive encourages superior efficiency and </a:t>
            </a:r>
            <a:r>
              <a:rPr lang="en-US" dirty="0" smtClean="0"/>
              <a:t>innovation</a:t>
            </a:r>
            <a:r>
              <a:rPr lang="en-US" dirty="0"/>
              <a:t> </a:t>
            </a:r>
          </a:p>
          <a:p>
            <a:pPr lvl="0"/>
            <a:r>
              <a:rPr lang="en-US" dirty="0" smtClean="0"/>
              <a:t>weakness: business </a:t>
            </a:r>
            <a:r>
              <a:rPr lang="en-US" dirty="0"/>
              <a:t>interests may or may not coincide with overall social well-being.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973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comparative note: less industrialized economies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informal sphere: </a:t>
            </a:r>
            <a:endParaRPr lang="en-US" dirty="0" smtClean="0"/>
          </a:p>
          <a:p>
            <a:pPr lvl="1"/>
            <a:r>
              <a:rPr lang="en-US" dirty="0" smtClean="0"/>
              <a:t>made up of businesses operating outside government oversight and regulation </a:t>
            </a:r>
          </a:p>
          <a:p>
            <a:r>
              <a:rPr lang="en-US" dirty="0" smtClean="0"/>
              <a:t>in less industrialized countries, it may constitute the majority of economic activity</a:t>
            </a:r>
          </a:p>
          <a:p>
            <a:pPr lvl="0"/>
            <a:r>
              <a:rPr lang="en-US" dirty="0" smtClean="0"/>
              <a:t>informal business activities are often ignored in government-compiled accounts   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67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3.8 Social and </a:t>
            </a:r>
            <a:r>
              <a:rPr lang="en-US" dirty="0" smtClean="0"/>
              <a:t>environmental contexts </a:t>
            </a:r>
            <a:r>
              <a:rPr lang="en-US" dirty="0"/>
              <a:t>of </a:t>
            </a:r>
            <a:r>
              <a:rPr lang="en-US" dirty="0" smtClean="0"/>
              <a:t>economic activity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35</a:t>
            </a:fld>
            <a:endParaRPr lang="de-DE"/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1037395" y="1545380"/>
            <a:ext cx="6371355" cy="4810970"/>
            <a:chOff x="609" y="385"/>
            <a:chExt cx="4467" cy="3373"/>
          </a:xfrm>
        </p:grpSpPr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609" y="434"/>
              <a:ext cx="4467" cy="3324"/>
            </a:xfrm>
            <a:prstGeom prst="ellipse">
              <a:avLst/>
            </a:prstGeom>
            <a:solidFill>
              <a:srgbClr val="FFF2C7"/>
            </a:solidFill>
            <a:ln w="506413" cap="flat">
              <a:solidFill>
                <a:schemeClr val="tx2">
                  <a:lumMod val="40000"/>
                  <a:lumOff val="6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965" y="1202"/>
              <a:ext cx="1752" cy="178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2440" y="2066"/>
              <a:ext cx="798" cy="798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6" y="60"/>
                </a:cxn>
                <a:cxn ang="0">
                  <a:pos x="0" y="120"/>
                </a:cxn>
                <a:cxn ang="0">
                  <a:pos x="120" y="240"/>
                </a:cxn>
                <a:cxn ang="0">
                  <a:pos x="240" y="120"/>
                </a:cxn>
                <a:cxn ang="0">
                  <a:pos x="224" y="60"/>
                </a:cxn>
                <a:cxn ang="0">
                  <a:pos x="120" y="0"/>
                </a:cxn>
              </a:cxnLst>
              <a:rect l="0" t="0" r="r" b="b"/>
              <a:pathLst>
                <a:path w="240" h="240"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00" y="36"/>
                    <a:pt x="61" y="60"/>
                    <a:pt x="16" y="60"/>
                  </a:cubicBezTo>
                  <a:cubicBezTo>
                    <a:pt x="6" y="78"/>
                    <a:pt x="0" y="98"/>
                    <a:pt x="0" y="120"/>
                  </a:cubicBezTo>
                  <a:cubicBezTo>
                    <a:pt x="0" y="186"/>
                    <a:pt x="54" y="240"/>
                    <a:pt x="120" y="240"/>
                  </a:cubicBezTo>
                  <a:cubicBezTo>
                    <a:pt x="187" y="240"/>
                    <a:pt x="240" y="186"/>
                    <a:pt x="240" y="120"/>
                  </a:cubicBezTo>
                  <a:cubicBezTo>
                    <a:pt x="240" y="98"/>
                    <a:pt x="234" y="78"/>
                    <a:pt x="224" y="60"/>
                  </a:cubicBezTo>
                  <a:cubicBezTo>
                    <a:pt x="180" y="60"/>
                    <a:pt x="141" y="36"/>
                    <a:pt x="12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2095" y="1468"/>
              <a:ext cx="744" cy="797"/>
            </a:xfrm>
            <a:custGeom>
              <a:avLst/>
              <a:gdLst/>
              <a:ahLst/>
              <a:cxnLst>
                <a:cxn ang="0">
                  <a:pos x="224" y="180"/>
                </a:cxn>
                <a:cxn ang="0">
                  <a:pos x="224" y="180"/>
                </a:cxn>
                <a:cxn ang="0">
                  <a:pos x="208" y="120"/>
                </a:cxn>
                <a:cxn ang="0">
                  <a:pos x="224" y="60"/>
                </a:cxn>
                <a:cxn ang="0">
                  <a:pos x="120" y="0"/>
                </a:cxn>
                <a:cxn ang="0">
                  <a:pos x="0" y="120"/>
                </a:cxn>
                <a:cxn ang="0">
                  <a:pos x="120" y="240"/>
                </a:cxn>
                <a:cxn ang="0">
                  <a:pos x="120" y="240"/>
                </a:cxn>
                <a:cxn ang="0">
                  <a:pos x="224" y="180"/>
                </a:cxn>
              </a:cxnLst>
              <a:rect l="0" t="0" r="r" b="b"/>
              <a:pathLst>
                <a:path w="224" h="240">
                  <a:moveTo>
                    <a:pt x="224" y="180"/>
                  </a:moveTo>
                  <a:cubicBezTo>
                    <a:pt x="224" y="180"/>
                    <a:pt x="224" y="180"/>
                    <a:pt x="224" y="180"/>
                  </a:cubicBezTo>
                  <a:cubicBezTo>
                    <a:pt x="214" y="162"/>
                    <a:pt x="208" y="142"/>
                    <a:pt x="208" y="120"/>
                  </a:cubicBezTo>
                  <a:cubicBezTo>
                    <a:pt x="208" y="98"/>
                    <a:pt x="214" y="78"/>
                    <a:pt x="224" y="60"/>
                  </a:cubicBezTo>
                  <a:cubicBezTo>
                    <a:pt x="204" y="24"/>
                    <a:pt x="165" y="0"/>
                    <a:pt x="120" y="0"/>
                  </a:cubicBezTo>
                  <a:cubicBezTo>
                    <a:pt x="54" y="0"/>
                    <a:pt x="0" y="54"/>
                    <a:pt x="0" y="120"/>
                  </a:cubicBezTo>
                  <a:cubicBezTo>
                    <a:pt x="0" y="186"/>
                    <a:pt x="54" y="240"/>
                    <a:pt x="120" y="240"/>
                  </a:cubicBezTo>
                  <a:cubicBezTo>
                    <a:pt x="120" y="240"/>
                    <a:pt x="120" y="240"/>
                    <a:pt x="120" y="240"/>
                  </a:cubicBezTo>
                  <a:cubicBezTo>
                    <a:pt x="141" y="204"/>
                    <a:pt x="180" y="180"/>
                    <a:pt x="224" y="18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2494" y="2066"/>
              <a:ext cx="345" cy="199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0" y="60"/>
                </a:cxn>
                <a:cxn ang="0">
                  <a:pos x="104" y="0"/>
                </a:cxn>
              </a:cxnLst>
              <a:rect l="0" t="0" r="r" b="b"/>
              <a:pathLst>
                <a:path w="104" h="60">
                  <a:moveTo>
                    <a:pt x="104" y="0"/>
                  </a:moveTo>
                  <a:cubicBezTo>
                    <a:pt x="60" y="0"/>
                    <a:pt x="21" y="24"/>
                    <a:pt x="0" y="60"/>
                  </a:cubicBezTo>
                  <a:cubicBezTo>
                    <a:pt x="45" y="60"/>
                    <a:pt x="84" y="36"/>
                    <a:pt x="104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2839" y="1468"/>
              <a:ext cx="745" cy="797"/>
            </a:xfrm>
            <a:custGeom>
              <a:avLst/>
              <a:gdLst/>
              <a:ahLst/>
              <a:cxnLst>
                <a:cxn ang="0">
                  <a:pos x="224" y="120"/>
                </a:cxn>
                <a:cxn ang="0">
                  <a:pos x="104" y="0"/>
                </a:cxn>
                <a:cxn ang="0">
                  <a:pos x="0" y="60"/>
                </a:cxn>
                <a:cxn ang="0">
                  <a:pos x="16" y="120"/>
                </a:cxn>
                <a:cxn ang="0">
                  <a:pos x="0" y="180"/>
                </a:cxn>
                <a:cxn ang="0">
                  <a:pos x="0" y="180"/>
                </a:cxn>
                <a:cxn ang="0">
                  <a:pos x="104" y="240"/>
                </a:cxn>
                <a:cxn ang="0">
                  <a:pos x="104" y="240"/>
                </a:cxn>
                <a:cxn ang="0">
                  <a:pos x="224" y="120"/>
                </a:cxn>
              </a:cxnLst>
              <a:rect l="0" t="0" r="r" b="b"/>
              <a:pathLst>
                <a:path w="224" h="240">
                  <a:moveTo>
                    <a:pt x="224" y="120"/>
                  </a:moveTo>
                  <a:cubicBezTo>
                    <a:pt x="224" y="54"/>
                    <a:pt x="171" y="0"/>
                    <a:pt x="104" y="0"/>
                  </a:cubicBezTo>
                  <a:cubicBezTo>
                    <a:pt x="60" y="0"/>
                    <a:pt x="21" y="24"/>
                    <a:pt x="0" y="60"/>
                  </a:cubicBezTo>
                  <a:cubicBezTo>
                    <a:pt x="11" y="78"/>
                    <a:pt x="16" y="98"/>
                    <a:pt x="16" y="120"/>
                  </a:cubicBezTo>
                  <a:cubicBezTo>
                    <a:pt x="16" y="142"/>
                    <a:pt x="11" y="162"/>
                    <a:pt x="0" y="18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45" y="180"/>
                    <a:pt x="83" y="204"/>
                    <a:pt x="104" y="240"/>
                  </a:cubicBezTo>
                  <a:cubicBezTo>
                    <a:pt x="104" y="240"/>
                    <a:pt x="104" y="240"/>
                    <a:pt x="104" y="240"/>
                  </a:cubicBezTo>
                  <a:cubicBezTo>
                    <a:pt x="171" y="240"/>
                    <a:pt x="224" y="186"/>
                    <a:pt x="224" y="12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839" y="2066"/>
              <a:ext cx="346" cy="1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4" y="60"/>
                </a:cxn>
                <a:cxn ang="0">
                  <a:pos x="0" y="0"/>
                </a:cxn>
              </a:cxnLst>
              <a:rect l="0" t="0" r="r" b="b"/>
              <a:pathLst>
                <a:path w="104" h="60">
                  <a:moveTo>
                    <a:pt x="0" y="0"/>
                  </a:moveTo>
                  <a:cubicBezTo>
                    <a:pt x="21" y="36"/>
                    <a:pt x="60" y="60"/>
                    <a:pt x="104" y="60"/>
                  </a:cubicBezTo>
                  <a:cubicBezTo>
                    <a:pt x="83" y="24"/>
                    <a:pt x="45" y="0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2786" y="1667"/>
              <a:ext cx="106" cy="399"/>
            </a:xfrm>
            <a:custGeom>
              <a:avLst/>
              <a:gdLst/>
              <a:ahLst/>
              <a:cxnLst>
                <a:cxn ang="0">
                  <a:pos x="16" y="120"/>
                </a:cxn>
                <a:cxn ang="0">
                  <a:pos x="32" y="60"/>
                </a:cxn>
                <a:cxn ang="0">
                  <a:pos x="16" y="0"/>
                </a:cxn>
                <a:cxn ang="0">
                  <a:pos x="0" y="60"/>
                </a:cxn>
                <a:cxn ang="0">
                  <a:pos x="16" y="120"/>
                </a:cxn>
              </a:cxnLst>
              <a:rect l="0" t="0" r="r" b="b"/>
              <a:pathLst>
                <a:path w="32" h="120">
                  <a:moveTo>
                    <a:pt x="16" y="120"/>
                  </a:moveTo>
                  <a:cubicBezTo>
                    <a:pt x="27" y="102"/>
                    <a:pt x="32" y="82"/>
                    <a:pt x="32" y="60"/>
                  </a:cubicBezTo>
                  <a:cubicBezTo>
                    <a:pt x="32" y="38"/>
                    <a:pt x="27" y="18"/>
                    <a:pt x="16" y="0"/>
                  </a:cubicBezTo>
                  <a:cubicBezTo>
                    <a:pt x="6" y="18"/>
                    <a:pt x="0" y="38"/>
                    <a:pt x="0" y="60"/>
                  </a:cubicBezTo>
                  <a:cubicBezTo>
                    <a:pt x="0" y="82"/>
                    <a:pt x="6" y="102"/>
                    <a:pt x="16" y="12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990" y="1693"/>
              <a:ext cx="541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 pitchFamily="34" charset="0"/>
                  <a:cs typeface="Arial" pitchFamily="34" charset="0"/>
                </a:rPr>
                <a:t>Business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039" y="1854"/>
              <a:ext cx="442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 pitchFamily="34" charset="0"/>
                  <a:cs typeface="Arial" pitchFamily="34" charset="0"/>
                </a:rPr>
                <a:t>Sphere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28"/>
            <p:cNvSpPr>
              <a:spLocks noChangeArrowheads="1"/>
            </p:cNvSpPr>
            <p:nvPr/>
          </p:nvSpPr>
          <p:spPr bwMode="auto">
            <a:xfrm>
              <a:off x="2372" y="1264"/>
              <a:ext cx="993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 pitchFamily="34" charset="0"/>
                  <a:cs typeface="Arial" pitchFamily="34" charset="0"/>
                </a:rPr>
                <a:t>Economic Activity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29"/>
            <p:cNvSpPr>
              <a:spLocks noChangeArrowheads="1"/>
            </p:cNvSpPr>
            <p:nvPr/>
          </p:nvSpPr>
          <p:spPr bwMode="auto">
            <a:xfrm>
              <a:off x="2455" y="819"/>
              <a:ext cx="82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 pitchFamily="34" charset="0"/>
                  <a:cs typeface="Arial" pitchFamily="34" charset="0"/>
                </a:rPr>
                <a:t>Social Context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30"/>
            <p:cNvSpPr>
              <a:spLocks noChangeArrowheads="1"/>
            </p:cNvSpPr>
            <p:nvPr/>
          </p:nvSpPr>
          <p:spPr bwMode="auto">
            <a:xfrm>
              <a:off x="2396" y="385"/>
              <a:ext cx="94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 pitchFamily="34" charset="0"/>
                  <a:cs typeface="Arial" pitchFamily="34" charset="0"/>
                </a:rPr>
                <a:t>Physical Context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31"/>
            <p:cNvSpPr>
              <a:spLocks noChangeArrowheads="1"/>
            </p:cNvSpPr>
            <p:nvPr/>
          </p:nvSpPr>
          <p:spPr bwMode="auto">
            <a:xfrm>
              <a:off x="2332" y="1693"/>
              <a:ext cx="313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 pitchFamily="34" charset="0"/>
                  <a:cs typeface="Arial" pitchFamily="34" charset="0"/>
                </a:rPr>
                <a:t>Core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32"/>
            <p:cNvSpPr>
              <a:spLocks noChangeArrowheads="1"/>
            </p:cNvSpPr>
            <p:nvPr/>
          </p:nvSpPr>
          <p:spPr bwMode="auto">
            <a:xfrm>
              <a:off x="2269" y="1854"/>
              <a:ext cx="442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 pitchFamily="34" charset="0"/>
                  <a:cs typeface="Arial" pitchFamily="34" charset="0"/>
                </a:rPr>
                <a:t>Sphere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33"/>
            <p:cNvSpPr>
              <a:spLocks noChangeArrowheads="1"/>
            </p:cNvSpPr>
            <p:nvPr/>
          </p:nvSpPr>
          <p:spPr bwMode="auto">
            <a:xfrm>
              <a:off x="2683" y="2293"/>
              <a:ext cx="382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 pitchFamily="34" charset="0"/>
                  <a:cs typeface="Arial" pitchFamily="34" charset="0"/>
                </a:rPr>
                <a:t>Public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34"/>
            <p:cNvSpPr>
              <a:spLocks noChangeArrowheads="1"/>
            </p:cNvSpPr>
            <p:nvPr/>
          </p:nvSpPr>
          <p:spPr bwMode="auto">
            <a:xfrm>
              <a:off x="2623" y="2452"/>
              <a:ext cx="502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 pitchFamily="34" charset="0"/>
                  <a:cs typeface="Arial" pitchFamily="34" charset="0"/>
                </a:rPr>
                <a:t>Purpose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35"/>
            <p:cNvSpPr>
              <a:spLocks noChangeArrowheads="1"/>
            </p:cNvSpPr>
            <p:nvPr/>
          </p:nvSpPr>
          <p:spPr bwMode="auto">
            <a:xfrm>
              <a:off x="2653" y="2612"/>
              <a:ext cx="442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 pitchFamily="34" charset="0"/>
                  <a:cs typeface="Arial" pitchFamily="34" charset="0"/>
                </a:rPr>
                <a:t>Sphere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224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Social and </a:t>
            </a:r>
            <a:r>
              <a:rPr lang="en-US" dirty="0" smtClean="0"/>
              <a:t>environmental contexts </a:t>
            </a:r>
            <a:r>
              <a:rPr lang="en-US" dirty="0"/>
              <a:t>of </a:t>
            </a:r>
            <a:r>
              <a:rPr lang="en-US" dirty="0" smtClean="0"/>
              <a:t>economic activity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36</a:t>
            </a:fld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 smtClean="0"/>
              <a:t>businesses </a:t>
            </a:r>
            <a:r>
              <a:rPr lang="en-US" dirty="0"/>
              <a:t>(both foreign and domestic), households and communities (the core sphere) and public-purpose institutions (governments and nonprofit organizations) are all involved in productive activities in the </a:t>
            </a:r>
            <a:r>
              <a:rPr lang="en-US" dirty="0" smtClean="0"/>
              <a:t>economy 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 smtClean="0"/>
              <a:t>economies are embedded </a:t>
            </a:r>
            <a:r>
              <a:rPr lang="en-US" dirty="0"/>
              <a:t>in a context of larger social institutions and the natural (physical) </a:t>
            </a:r>
            <a:r>
              <a:rPr lang="en-US" dirty="0" smtClean="0"/>
              <a:t>environment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133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take home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four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activities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resource</a:t>
            </a:r>
            <a:r>
              <a:rPr lang="de-DE" dirty="0"/>
              <a:t> </a:t>
            </a:r>
            <a:r>
              <a:rPr lang="de-DE" dirty="0" err="1"/>
              <a:t>maintenance</a:t>
            </a:r>
            <a:r>
              <a:rPr lang="de-DE" dirty="0"/>
              <a:t>, </a:t>
            </a:r>
            <a:r>
              <a:rPr lang="de-DE" dirty="0" err="1"/>
              <a:t>production</a:t>
            </a:r>
            <a:r>
              <a:rPr lang="de-DE" dirty="0"/>
              <a:t>, </a:t>
            </a:r>
            <a:r>
              <a:rPr lang="de-DE" dirty="0" err="1"/>
              <a:t>consumption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 smtClean="0"/>
              <a:t>distribution</a:t>
            </a:r>
            <a:endParaRPr lang="de-DE" dirty="0" smtClean="0"/>
          </a:p>
          <a:p>
            <a:r>
              <a:rPr lang="en-US" dirty="0" smtClean="0"/>
              <a:t>inequality </a:t>
            </a:r>
            <a:r>
              <a:rPr lang="en-US" dirty="0"/>
              <a:t>in most European countries fell after World War II until the late 1970s or early 1980s. From that point on, </a:t>
            </a:r>
            <a:r>
              <a:rPr lang="en-US" dirty="0" smtClean="0"/>
              <a:t>inequality has </a:t>
            </a:r>
            <a:r>
              <a:rPr lang="en-US" dirty="0"/>
              <a:t>increased </a:t>
            </a:r>
            <a:r>
              <a:rPr lang="en-US" dirty="0" smtClean="0"/>
              <a:t>again</a:t>
            </a:r>
          </a:p>
          <a:p>
            <a:r>
              <a:rPr lang="de-DE" dirty="0" err="1" smtClean="0"/>
              <a:t>there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competing</a:t>
            </a:r>
            <a:r>
              <a:rPr lang="de-DE" dirty="0" smtClean="0"/>
              <a:t> </a:t>
            </a:r>
            <a:r>
              <a:rPr lang="de-DE" dirty="0" err="1" smtClean="0"/>
              <a:t>explanations</a:t>
            </a:r>
            <a:r>
              <a:rPr lang="de-DE" dirty="0" smtClean="0"/>
              <a:t> </a:t>
            </a:r>
            <a:r>
              <a:rPr lang="de-DE" dirty="0" err="1"/>
              <a:t>w</a:t>
            </a:r>
            <a:r>
              <a:rPr lang="de-DE" dirty="0" err="1" smtClean="0"/>
              <a:t>hy</a:t>
            </a:r>
            <a:r>
              <a:rPr lang="de-DE" dirty="0" smtClean="0"/>
              <a:t> </a:t>
            </a:r>
            <a:r>
              <a:rPr lang="de-DE" dirty="0" err="1" smtClean="0"/>
              <a:t>income</a:t>
            </a:r>
            <a:r>
              <a:rPr lang="de-DE" dirty="0" smtClean="0"/>
              <a:t> </a:t>
            </a:r>
            <a:r>
              <a:rPr lang="de-DE" dirty="0" err="1"/>
              <a:t>inequality</a:t>
            </a:r>
            <a:r>
              <a:rPr lang="de-DE" dirty="0"/>
              <a:t> </a:t>
            </a:r>
            <a:r>
              <a:rPr lang="de-DE" dirty="0" err="1"/>
              <a:t>increased</a:t>
            </a:r>
            <a:r>
              <a:rPr lang="de-DE" dirty="0"/>
              <a:t> in </a:t>
            </a:r>
            <a:r>
              <a:rPr lang="de-DE" dirty="0" err="1"/>
              <a:t>many</a:t>
            </a:r>
            <a:r>
              <a:rPr lang="de-DE" dirty="0"/>
              <a:t> European </a:t>
            </a:r>
            <a:r>
              <a:rPr lang="de-DE" dirty="0" smtClean="0"/>
              <a:t>countries</a:t>
            </a:r>
          </a:p>
          <a:p>
            <a:r>
              <a:rPr lang="de-DE" dirty="0" err="1" smtClean="0"/>
              <a:t>wealth</a:t>
            </a:r>
            <a:r>
              <a:rPr lang="de-DE" dirty="0" smtClean="0"/>
              <a:t> </a:t>
            </a:r>
            <a:r>
              <a:rPr lang="de-DE" dirty="0" err="1" smtClean="0"/>
              <a:t>inequality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higher</a:t>
            </a:r>
            <a:r>
              <a:rPr lang="de-DE" dirty="0" smtClean="0"/>
              <a:t> </a:t>
            </a:r>
            <a:r>
              <a:rPr lang="de-DE" dirty="0" err="1" smtClean="0"/>
              <a:t>than</a:t>
            </a:r>
            <a:r>
              <a:rPr lang="de-DE" dirty="0" smtClean="0"/>
              <a:t> </a:t>
            </a:r>
            <a:r>
              <a:rPr lang="de-DE" dirty="0" err="1" smtClean="0"/>
              <a:t>income</a:t>
            </a:r>
            <a:r>
              <a:rPr lang="de-DE" dirty="0" smtClean="0"/>
              <a:t> </a:t>
            </a:r>
            <a:r>
              <a:rPr lang="de-DE" dirty="0" err="1" smtClean="0"/>
              <a:t>inequality</a:t>
            </a:r>
            <a:endParaRPr lang="de-DE" dirty="0" smtClean="0"/>
          </a:p>
          <a:p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/>
              <a:t>three</a:t>
            </a:r>
            <a:r>
              <a:rPr lang="de-DE" dirty="0"/>
              <a:t> </a:t>
            </a:r>
            <a:r>
              <a:rPr lang="de-DE" dirty="0" err="1"/>
              <a:t>spheres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macroeconomic</a:t>
            </a:r>
            <a:r>
              <a:rPr lang="de-DE" dirty="0"/>
              <a:t> </a:t>
            </a:r>
            <a:r>
              <a:rPr lang="de-DE" dirty="0" err="1"/>
              <a:t>activity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household</a:t>
            </a:r>
            <a:r>
              <a:rPr lang="de-DE" dirty="0"/>
              <a:t> </a:t>
            </a:r>
            <a:r>
              <a:rPr lang="de-DE" dirty="0" err="1"/>
              <a:t>sphere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public-purpose</a:t>
            </a:r>
            <a:r>
              <a:rPr lang="de-DE" dirty="0"/>
              <a:t> </a:t>
            </a:r>
            <a:r>
              <a:rPr lang="de-DE" dirty="0" err="1"/>
              <a:t>sphere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business</a:t>
            </a:r>
            <a:r>
              <a:rPr lang="de-DE" dirty="0"/>
              <a:t> </a:t>
            </a:r>
            <a:r>
              <a:rPr lang="de-DE" dirty="0" err="1"/>
              <a:t>sphere</a:t>
            </a:r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3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053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Macroeconomics in Context Buchvorl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oreas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Macroeconomics in Context Buchvorlage.thmx</Template>
  <TotalTime>0</TotalTime>
  <Words>2002</Words>
  <Application>Microsoft Office PowerPoint</Application>
  <PresentationFormat>Bildschirmpräsentation (4:3)</PresentationFormat>
  <Paragraphs>349</Paragraphs>
  <Slides>37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4" baseType="lpstr">
      <vt:lpstr>Arial</vt:lpstr>
      <vt:lpstr>Calibri</vt:lpstr>
      <vt:lpstr>Courier</vt:lpstr>
      <vt:lpstr>Helvetica</vt:lpstr>
      <vt:lpstr>Times New Roman</vt:lpstr>
      <vt:lpstr>Wingdings</vt:lpstr>
      <vt:lpstr>Macroeconomics in Context Buchvorlage</vt:lpstr>
      <vt:lpstr>What Economies Do</vt:lpstr>
      <vt:lpstr>Chapter outline</vt:lpstr>
      <vt:lpstr>Learning goals</vt:lpstr>
      <vt:lpstr>Introducing the Four Essential Economic Activities</vt:lpstr>
      <vt:lpstr>The four essential economic activities</vt:lpstr>
      <vt:lpstr>Resource maintenance</vt:lpstr>
      <vt:lpstr>Production</vt:lpstr>
      <vt:lpstr>Figure 3.1: The role of financial capital in commercial production </vt:lpstr>
      <vt:lpstr>Distribution</vt:lpstr>
      <vt:lpstr>Consumption</vt:lpstr>
      <vt:lpstr>Resource Maintenance: Attending to the Asset Base of the Macroeconomy</vt:lpstr>
      <vt:lpstr>Figure 3.2 The general stock-flow diagram </vt:lpstr>
      <vt:lpstr>Figure 3.3  “Bathtub”-style diagram </vt:lpstr>
      <vt:lpstr>Investment and depreciation</vt:lpstr>
      <vt:lpstr>Renewable resources, nonrenewable resources, and sustainability</vt:lpstr>
      <vt:lpstr>Distribution: Who Gets What, and How?</vt:lpstr>
      <vt:lpstr>Labor and capital incomes</vt:lpstr>
      <vt:lpstr>Transfers</vt:lpstr>
      <vt:lpstr>Taxes</vt:lpstr>
      <vt:lpstr>Table 3.1 Distribution of disposable income  in Germany in 2014 </vt:lpstr>
      <vt:lpstr>Table 3.2 Distribution of disposable income  in Sweden in 2014 </vt:lpstr>
      <vt:lpstr>Table 3.3 Distribution of Disposable Income  in the UK in 2014   </vt:lpstr>
      <vt:lpstr>Figure 3.4 Lorenz Curve for German Household Income, 2014 </vt:lpstr>
      <vt:lpstr>Figure 3.5 Lorenz Curves for Disposable Income in Sweden and the UK, 2014 </vt:lpstr>
      <vt:lpstr>Figure 3.6 The Gini Ratio, A/(A + B) </vt:lpstr>
      <vt:lpstr>Figure 3.7 Income shares of the richest 1 percent of households in Britain and Germany 1949–2012</vt:lpstr>
      <vt:lpstr>Why has income inequality increased in many European countries over the last four decades? </vt:lpstr>
      <vt:lpstr>Why has income inequality increased in many European countries over the last four decades? (cont.)</vt:lpstr>
      <vt:lpstr>Wealth inequality</vt:lpstr>
      <vt:lpstr>The Three Spheres of Economic Activity</vt:lpstr>
      <vt:lpstr>The core sphere</vt:lpstr>
      <vt:lpstr>The public-purpose sphere</vt:lpstr>
      <vt:lpstr>The business sphere</vt:lpstr>
      <vt:lpstr>A comparative note: less industrialized economies</vt:lpstr>
      <vt:lpstr>Figure 3.8 Social and environmental contexts of economic activity</vt:lpstr>
      <vt:lpstr>Social and environmental contexts of economic activity</vt:lpstr>
      <vt:lpstr>What to take home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Economics Do</dc:title>
  <dc:creator>Petra</dc:creator>
  <cp:lastModifiedBy>Sebastian Dullien</cp:lastModifiedBy>
  <cp:revision>65</cp:revision>
  <dcterms:created xsi:type="dcterms:W3CDTF">2017-05-18T16:22:50Z</dcterms:created>
  <dcterms:modified xsi:type="dcterms:W3CDTF">2017-08-20T18:10:36Z</dcterms:modified>
</cp:coreProperties>
</file>