
<file path=[Content_Types].xml><?xml version="1.0" encoding="utf-8"?>
<Types xmlns="http://schemas.openxmlformats.org/package/2006/content-types">
  <Default Extension="bin" ContentType="application/vnd.openxmlformats-officedocument.oleObject"/>
  <Default Extension="emf" ContentType="image/x-emf"/>
  <Default Extension="xls" ContentType="application/vnd.ms-excel"/>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drawings/drawing1.xml" ContentType="application/vnd.openxmlformats-officedocument.drawingml.chartshapes+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drawings/drawing2.xml" ContentType="application/vnd.openxmlformats-officedocument.drawingml.chartshapes+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7"/>
  </p:notesMasterIdLst>
  <p:handoutMasterIdLst>
    <p:handoutMasterId r:id="rId38"/>
  </p:handoutMasterIdLst>
  <p:sldIdLst>
    <p:sldId id="297" r:id="rId2"/>
    <p:sldId id="257" r:id="rId3"/>
    <p:sldId id="280" r:id="rId4"/>
    <p:sldId id="258" r:id="rId5"/>
    <p:sldId id="259" r:id="rId6"/>
    <p:sldId id="260" r:id="rId7"/>
    <p:sldId id="262" r:id="rId8"/>
    <p:sldId id="281" r:id="rId9"/>
    <p:sldId id="275" r:id="rId10"/>
    <p:sldId id="276" r:id="rId11"/>
    <p:sldId id="277" r:id="rId12"/>
    <p:sldId id="264" r:id="rId13"/>
    <p:sldId id="282" r:id="rId14"/>
    <p:sldId id="278" r:id="rId15"/>
    <p:sldId id="283" r:id="rId16"/>
    <p:sldId id="284" r:id="rId17"/>
    <p:sldId id="267" r:id="rId18"/>
    <p:sldId id="285" r:id="rId19"/>
    <p:sldId id="286" r:id="rId20"/>
    <p:sldId id="287" r:id="rId21"/>
    <p:sldId id="288" r:id="rId22"/>
    <p:sldId id="289" r:id="rId23"/>
    <p:sldId id="290" r:id="rId24"/>
    <p:sldId id="270" r:id="rId25"/>
    <p:sldId id="294" r:id="rId26"/>
    <p:sldId id="291" r:id="rId27"/>
    <p:sldId id="292" r:id="rId28"/>
    <p:sldId id="271" r:id="rId29"/>
    <p:sldId id="295" r:id="rId30"/>
    <p:sldId id="296" r:id="rId31"/>
    <p:sldId id="272" r:id="rId32"/>
    <p:sldId id="273" r:id="rId33"/>
    <p:sldId id="293" r:id="rId34"/>
    <p:sldId id="274" r:id="rId35"/>
    <p:sldId id="279" r:id="rId36"/>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6" d="100"/>
          <a:sy n="66" d="100"/>
        </p:scale>
        <p:origin x="1280" y="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titan\ase-gdae$\Theory%20&amp;%20Ed\MIC_2012\Chapter%203\Figure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titan\ase-gdae$\Theory%20&amp;%20Ed\MIC_2012\Chapter%203\Figures.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titan\ase-gdae$\Theory%20&amp;%20Ed\MAC_2012\Chapter%204\Copy%20of%20MIC%20Chapter%203%20Figure%20Data.xls"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titan\ase-gdae$\Theory%20&amp;%20Ed\MIC_2012\Chapter%203\Figures.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file:///\\titan\ase-gdae$\Theory%20&amp;%20Ed\MIC_2012\Chapter%203\Figures.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file:///\\titan\ase-gdae$\Theory%20&amp;%20Ed\MAC_2012\Chapter%204\MAC%20Chapter%204%20Figures.xls"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titan\ase-gdae$\Theory%20&amp;%20Ed\MIC_2012\Chapter%203\Figures.xlsx"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oleObject" Target="file:///\\titan\ase-gdae$\Theory%20&amp;%20Ed\MIC_2012\Chapter%203\Figures.xlsx" TargetMode="External"/><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oleObject" Target="file:///\\titan\ase-gdae$\Theory%20&amp;%20Ed\MIC_2012\Chapter%203\Figures.xlsx" TargetMode="External"/><Relationship Id="rId1" Type="http://schemas.openxmlformats.org/officeDocument/2006/relationships/themeOverride" Target="../theme/themeOverride9.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984700349956401"/>
          <c:y val="2.23100095442616E-2"/>
          <c:w val="0.79379385389326496"/>
          <c:h val="0.81788639346218095"/>
        </c:manualLayout>
      </c:layout>
      <c:scatterChart>
        <c:scatterStyle val="lineMarker"/>
        <c:varyColors val="0"/>
        <c:ser>
          <c:idx val="0"/>
          <c:order val="0"/>
          <c:spPr>
            <a:ln w="63500">
              <a:solidFill>
                <a:sysClr val="windowText" lastClr="000000"/>
              </a:solidFill>
            </a:ln>
          </c:spPr>
          <c:marker>
            <c:symbol val="none"/>
          </c:marker>
          <c:xVal>
            <c:numRef>
              <c:f>Sheet1!$E$12:$E$21</c:f>
              <c:numCache>
                <c:formatCode>General</c:formatCode>
                <c:ptCount val="10"/>
                <c:pt idx="0">
                  <c:v>300</c:v>
                </c:pt>
                <c:pt idx="1">
                  <c:v>400</c:v>
                </c:pt>
                <c:pt idx="2">
                  <c:v>500</c:v>
                </c:pt>
                <c:pt idx="3">
                  <c:v>600</c:v>
                </c:pt>
                <c:pt idx="4">
                  <c:v>700</c:v>
                </c:pt>
                <c:pt idx="5">
                  <c:v>800</c:v>
                </c:pt>
                <c:pt idx="6">
                  <c:v>900</c:v>
                </c:pt>
                <c:pt idx="7">
                  <c:v>1000</c:v>
                </c:pt>
                <c:pt idx="8">
                  <c:v>1100</c:v>
                </c:pt>
                <c:pt idx="9">
                  <c:v>1200</c:v>
                </c:pt>
              </c:numCache>
            </c:numRef>
          </c:xVal>
          <c:yVal>
            <c:numRef>
              <c:f>Sheet1!$F$12:$F$21</c:f>
              <c:numCache>
                <c:formatCode>General</c:formatCode>
                <c:ptCount val="10"/>
                <c:pt idx="0">
                  <c:v>0.70000000000000095</c:v>
                </c:pt>
                <c:pt idx="1">
                  <c:v>0.8</c:v>
                </c:pt>
                <c:pt idx="2">
                  <c:v>0.9</c:v>
                </c:pt>
                <c:pt idx="3">
                  <c:v>1</c:v>
                </c:pt>
                <c:pt idx="4">
                  <c:v>1.1000000000000001</c:v>
                </c:pt>
                <c:pt idx="5">
                  <c:v>1.2</c:v>
                </c:pt>
                <c:pt idx="6">
                  <c:v>1.3</c:v>
                </c:pt>
                <c:pt idx="7">
                  <c:v>1.4</c:v>
                </c:pt>
                <c:pt idx="8">
                  <c:v>1.5</c:v>
                </c:pt>
                <c:pt idx="9">
                  <c:v>1.6</c:v>
                </c:pt>
              </c:numCache>
            </c:numRef>
          </c:yVal>
          <c:smooth val="0"/>
        </c:ser>
        <c:dLbls>
          <c:showLegendKey val="0"/>
          <c:showVal val="0"/>
          <c:showCatName val="0"/>
          <c:showSerName val="0"/>
          <c:showPercent val="0"/>
          <c:showBubbleSize val="0"/>
        </c:dLbls>
        <c:axId val="876113920"/>
        <c:axId val="876099776"/>
      </c:scatterChart>
      <c:valAx>
        <c:axId val="876113920"/>
        <c:scaling>
          <c:orientation val="minMax"/>
        </c:scaling>
        <c:delete val="0"/>
        <c:axPos val="b"/>
        <c:numFmt formatCode="General" sourceLinked="1"/>
        <c:majorTickMark val="out"/>
        <c:minorTickMark val="none"/>
        <c:tickLblPos val="nextTo"/>
        <c:txPr>
          <a:bodyPr/>
          <a:lstStyle/>
          <a:p>
            <a:pPr>
              <a:defRPr sz="1800">
                <a:latin typeface="+mn-lt"/>
                <a:cs typeface="Arial" pitchFamily="34" charset="0"/>
              </a:defRPr>
            </a:pPr>
            <a:endParaRPr lang="de-DE"/>
          </a:p>
        </c:txPr>
        <c:crossAx val="876099776"/>
        <c:crosses val="autoZero"/>
        <c:crossBetween val="midCat"/>
        <c:majorUnit val="200"/>
      </c:valAx>
      <c:valAx>
        <c:axId val="876099776"/>
        <c:scaling>
          <c:orientation val="minMax"/>
        </c:scaling>
        <c:delete val="0"/>
        <c:axPos val="l"/>
        <c:majorGridlines>
          <c:spPr>
            <a:ln w="19050"/>
          </c:spPr>
        </c:majorGridlines>
        <c:numFmt formatCode="0.00" sourceLinked="0"/>
        <c:majorTickMark val="out"/>
        <c:minorTickMark val="none"/>
        <c:tickLblPos val="nextTo"/>
        <c:txPr>
          <a:bodyPr/>
          <a:lstStyle/>
          <a:p>
            <a:pPr>
              <a:defRPr sz="1600">
                <a:latin typeface="+mn-lt"/>
                <a:cs typeface="Arial" pitchFamily="34" charset="0"/>
              </a:defRPr>
            </a:pPr>
            <a:endParaRPr lang="de-DE"/>
          </a:p>
        </c:txPr>
        <c:crossAx val="876113920"/>
        <c:crosses val="autoZero"/>
        <c:crossBetween val="midCat"/>
      </c:valAx>
    </c:plotArea>
    <c:plotVisOnly val="1"/>
    <c:dispBlanksAs val="gap"/>
    <c:showDLblsOverMax val="0"/>
  </c:chart>
  <c:spPr>
    <a:ln>
      <a:no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984700349956401"/>
          <c:y val="3.39262225030946E-2"/>
          <c:w val="0.80212718722659704"/>
          <c:h val="0.81020163461674699"/>
        </c:manualLayout>
      </c:layout>
      <c:scatterChart>
        <c:scatterStyle val="lineMarker"/>
        <c:varyColors val="0"/>
        <c:ser>
          <c:idx val="0"/>
          <c:order val="0"/>
          <c:spPr>
            <a:ln w="63500">
              <a:solidFill>
                <a:sysClr val="windowText" lastClr="000000"/>
              </a:solidFill>
            </a:ln>
          </c:spPr>
          <c:marker>
            <c:symbol val="none"/>
          </c:marker>
          <c:xVal>
            <c:numRef>
              <c:f>Sheet1!$E$35:$E$48</c:f>
              <c:numCache>
                <c:formatCode>General</c:formatCode>
                <c:ptCount val="14"/>
                <c:pt idx="0">
                  <c:v>300</c:v>
                </c:pt>
                <c:pt idx="1">
                  <c:v>400</c:v>
                </c:pt>
                <c:pt idx="2">
                  <c:v>500</c:v>
                </c:pt>
                <c:pt idx="3">
                  <c:v>600</c:v>
                </c:pt>
                <c:pt idx="4">
                  <c:v>700</c:v>
                </c:pt>
                <c:pt idx="5">
                  <c:v>800</c:v>
                </c:pt>
                <c:pt idx="6">
                  <c:v>900</c:v>
                </c:pt>
                <c:pt idx="7">
                  <c:v>1000</c:v>
                </c:pt>
                <c:pt idx="8">
                  <c:v>1100</c:v>
                </c:pt>
                <c:pt idx="9">
                  <c:v>1200</c:v>
                </c:pt>
                <c:pt idx="10">
                  <c:v>1300</c:v>
                </c:pt>
                <c:pt idx="11">
                  <c:v>1400</c:v>
                </c:pt>
                <c:pt idx="12">
                  <c:v>1500</c:v>
                </c:pt>
                <c:pt idx="13">
                  <c:v>1600</c:v>
                </c:pt>
              </c:numCache>
            </c:numRef>
          </c:xVal>
          <c:yVal>
            <c:numRef>
              <c:f>Sheet1!$F$35:$F$48</c:f>
              <c:numCache>
                <c:formatCode>General</c:formatCode>
                <c:ptCount val="14"/>
                <c:pt idx="0">
                  <c:v>0.70000000000000095</c:v>
                </c:pt>
                <c:pt idx="1">
                  <c:v>0.8</c:v>
                </c:pt>
                <c:pt idx="2">
                  <c:v>0.9</c:v>
                </c:pt>
                <c:pt idx="3">
                  <c:v>1</c:v>
                </c:pt>
                <c:pt idx="4">
                  <c:v>1.1000000000000001</c:v>
                </c:pt>
                <c:pt idx="5">
                  <c:v>1.2</c:v>
                </c:pt>
                <c:pt idx="6">
                  <c:v>1.3</c:v>
                </c:pt>
                <c:pt idx="7">
                  <c:v>1.4</c:v>
                </c:pt>
                <c:pt idx="8">
                  <c:v>1.5</c:v>
                </c:pt>
                <c:pt idx="9">
                  <c:v>1.6</c:v>
                </c:pt>
              </c:numCache>
            </c:numRef>
          </c:yVal>
          <c:smooth val="0"/>
        </c:ser>
        <c:ser>
          <c:idx val="1"/>
          <c:order val="1"/>
          <c:spPr>
            <a:ln w="63500">
              <a:solidFill>
                <a:srgbClr val="1F497D"/>
              </a:solidFill>
            </a:ln>
          </c:spPr>
          <c:marker>
            <c:symbol val="none"/>
          </c:marker>
          <c:xVal>
            <c:numRef>
              <c:f>Sheet1!$E$35:$E$48</c:f>
              <c:numCache>
                <c:formatCode>General</c:formatCode>
                <c:ptCount val="14"/>
                <c:pt idx="0">
                  <c:v>300</c:v>
                </c:pt>
                <c:pt idx="1">
                  <c:v>400</c:v>
                </c:pt>
                <c:pt idx="2">
                  <c:v>500</c:v>
                </c:pt>
                <c:pt idx="3">
                  <c:v>600</c:v>
                </c:pt>
                <c:pt idx="4">
                  <c:v>700</c:v>
                </c:pt>
                <c:pt idx="5">
                  <c:v>800</c:v>
                </c:pt>
                <c:pt idx="6">
                  <c:v>900</c:v>
                </c:pt>
                <c:pt idx="7">
                  <c:v>1000</c:v>
                </c:pt>
                <c:pt idx="8">
                  <c:v>1100</c:v>
                </c:pt>
                <c:pt idx="9">
                  <c:v>1200</c:v>
                </c:pt>
                <c:pt idx="10">
                  <c:v>1300</c:v>
                </c:pt>
                <c:pt idx="11">
                  <c:v>1400</c:v>
                </c:pt>
                <c:pt idx="12">
                  <c:v>1500</c:v>
                </c:pt>
                <c:pt idx="13">
                  <c:v>1600</c:v>
                </c:pt>
              </c:numCache>
            </c:numRef>
          </c:xVal>
          <c:yVal>
            <c:numRef>
              <c:f>Sheet1!$G$35:$G$48</c:f>
              <c:numCache>
                <c:formatCode>General</c:formatCode>
                <c:ptCount val="14"/>
                <c:pt idx="4">
                  <c:v>0.70000000000000095</c:v>
                </c:pt>
                <c:pt idx="5">
                  <c:v>0.8</c:v>
                </c:pt>
                <c:pt idx="6">
                  <c:v>0.9</c:v>
                </c:pt>
                <c:pt idx="7">
                  <c:v>1</c:v>
                </c:pt>
                <c:pt idx="8">
                  <c:v>1.1000000000000001</c:v>
                </c:pt>
                <c:pt idx="9">
                  <c:v>1.2</c:v>
                </c:pt>
                <c:pt idx="10">
                  <c:v>1.3</c:v>
                </c:pt>
                <c:pt idx="11">
                  <c:v>1.4</c:v>
                </c:pt>
                <c:pt idx="12">
                  <c:v>1.5</c:v>
                </c:pt>
                <c:pt idx="13">
                  <c:v>1.6</c:v>
                </c:pt>
              </c:numCache>
            </c:numRef>
          </c:yVal>
          <c:smooth val="0"/>
        </c:ser>
        <c:dLbls>
          <c:showLegendKey val="0"/>
          <c:showVal val="0"/>
          <c:showCatName val="0"/>
          <c:showSerName val="0"/>
          <c:showPercent val="0"/>
          <c:showBubbleSize val="0"/>
        </c:dLbls>
        <c:axId val="876100864"/>
        <c:axId val="876116640"/>
      </c:scatterChart>
      <c:valAx>
        <c:axId val="876100864"/>
        <c:scaling>
          <c:orientation val="minMax"/>
        </c:scaling>
        <c:delete val="0"/>
        <c:axPos val="b"/>
        <c:numFmt formatCode="General" sourceLinked="1"/>
        <c:majorTickMark val="out"/>
        <c:minorTickMark val="none"/>
        <c:tickLblPos val="nextTo"/>
        <c:txPr>
          <a:bodyPr/>
          <a:lstStyle/>
          <a:p>
            <a:pPr>
              <a:defRPr sz="1600">
                <a:latin typeface="Arial" pitchFamily="34" charset="0"/>
                <a:cs typeface="Arial" pitchFamily="34" charset="0"/>
              </a:defRPr>
            </a:pPr>
            <a:endParaRPr lang="de-DE"/>
          </a:p>
        </c:txPr>
        <c:crossAx val="876116640"/>
        <c:crosses val="autoZero"/>
        <c:crossBetween val="midCat"/>
        <c:majorUnit val="200"/>
      </c:valAx>
      <c:valAx>
        <c:axId val="876116640"/>
        <c:scaling>
          <c:orientation val="minMax"/>
        </c:scaling>
        <c:delete val="0"/>
        <c:axPos val="l"/>
        <c:majorGridlines/>
        <c:numFmt formatCode="0.00" sourceLinked="0"/>
        <c:majorTickMark val="out"/>
        <c:minorTickMark val="none"/>
        <c:tickLblPos val="nextTo"/>
        <c:txPr>
          <a:bodyPr/>
          <a:lstStyle/>
          <a:p>
            <a:pPr>
              <a:defRPr sz="1600">
                <a:latin typeface="Arial" pitchFamily="34" charset="0"/>
                <a:cs typeface="Arial" pitchFamily="34" charset="0"/>
              </a:defRPr>
            </a:pPr>
            <a:endParaRPr lang="de-DE"/>
          </a:p>
        </c:txPr>
        <c:crossAx val="876100864"/>
        <c:crosses val="autoZero"/>
        <c:crossBetween val="midCat"/>
      </c:valAx>
    </c:plotArea>
    <c:plotVisOnly val="1"/>
    <c:dispBlanksAs val="gap"/>
    <c:showDLblsOverMax val="0"/>
  </c:chart>
  <c:spPr>
    <a:ln>
      <a:no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5602641417895499"/>
          <c:y val="7.2706100217864902E-2"/>
          <c:w val="0.80212718722659704"/>
          <c:h val="0.78808836395450599"/>
        </c:manualLayout>
      </c:layout>
      <c:scatterChart>
        <c:scatterStyle val="lineMarker"/>
        <c:varyColors val="0"/>
        <c:ser>
          <c:idx val="0"/>
          <c:order val="0"/>
          <c:spPr>
            <a:ln w="63500">
              <a:solidFill>
                <a:schemeClr val="tx1"/>
              </a:solidFill>
            </a:ln>
          </c:spPr>
          <c:marker>
            <c:symbol val="none"/>
          </c:marker>
          <c:xVal>
            <c:numRef>
              <c:f>Sheet1!$E$55:$E$70</c:f>
              <c:numCache>
                <c:formatCode>General</c:formatCode>
                <c:ptCount val="16"/>
                <c:pt idx="0">
                  <c:v>100</c:v>
                </c:pt>
                <c:pt idx="1">
                  <c:v>200</c:v>
                </c:pt>
                <c:pt idx="2">
                  <c:v>300</c:v>
                </c:pt>
                <c:pt idx="3">
                  <c:v>400</c:v>
                </c:pt>
                <c:pt idx="4">
                  <c:v>500</c:v>
                </c:pt>
                <c:pt idx="5">
                  <c:v>600</c:v>
                </c:pt>
                <c:pt idx="6">
                  <c:v>700</c:v>
                </c:pt>
                <c:pt idx="7">
                  <c:v>800</c:v>
                </c:pt>
                <c:pt idx="8">
                  <c:v>900</c:v>
                </c:pt>
                <c:pt idx="9">
                  <c:v>1000</c:v>
                </c:pt>
                <c:pt idx="10">
                  <c:v>1100</c:v>
                </c:pt>
                <c:pt idx="11">
                  <c:v>1200</c:v>
                </c:pt>
                <c:pt idx="12">
                  <c:v>1300</c:v>
                </c:pt>
                <c:pt idx="13">
                  <c:v>1400</c:v>
                </c:pt>
                <c:pt idx="14">
                  <c:v>1500</c:v>
                </c:pt>
                <c:pt idx="15">
                  <c:v>1600</c:v>
                </c:pt>
              </c:numCache>
            </c:numRef>
          </c:xVal>
          <c:yVal>
            <c:numRef>
              <c:f>Sheet1!$F$55:$F$70</c:f>
              <c:numCache>
                <c:formatCode>General</c:formatCode>
                <c:ptCount val="16"/>
                <c:pt idx="2">
                  <c:v>0.70000000000000095</c:v>
                </c:pt>
                <c:pt idx="3">
                  <c:v>0.8</c:v>
                </c:pt>
                <c:pt idx="4">
                  <c:v>0.9</c:v>
                </c:pt>
                <c:pt idx="5">
                  <c:v>1</c:v>
                </c:pt>
                <c:pt idx="6">
                  <c:v>1.1000000000000001</c:v>
                </c:pt>
                <c:pt idx="7">
                  <c:v>1.2</c:v>
                </c:pt>
                <c:pt idx="8">
                  <c:v>1.3</c:v>
                </c:pt>
                <c:pt idx="9">
                  <c:v>1.4</c:v>
                </c:pt>
                <c:pt idx="10">
                  <c:v>1.5</c:v>
                </c:pt>
                <c:pt idx="11">
                  <c:v>1.6</c:v>
                </c:pt>
              </c:numCache>
            </c:numRef>
          </c:yVal>
          <c:smooth val="0"/>
        </c:ser>
        <c:ser>
          <c:idx val="1"/>
          <c:order val="1"/>
          <c:spPr>
            <a:ln w="63500">
              <a:solidFill>
                <a:srgbClr val="1F497D"/>
              </a:solidFill>
            </a:ln>
          </c:spPr>
          <c:marker>
            <c:symbol val="none"/>
          </c:marker>
          <c:xVal>
            <c:numRef>
              <c:f>Sheet1!$E$55:$E$70</c:f>
              <c:numCache>
                <c:formatCode>General</c:formatCode>
                <c:ptCount val="16"/>
                <c:pt idx="0">
                  <c:v>100</c:v>
                </c:pt>
                <c:pt idx="1">
                  <c:v>200</c:v>
                </c:pt>
                <c:pt idx="2">
                  <c:v>300</c:v>
                </c:pt>
                <c:pt idx="3">
                  <c:v>400</c:v>
                </c:pt>
                <c:pt idx="4">
                  <c:v>500</c:v>
                </c:pt>
                <c:pt idx="5">
                  <c:v>600</c:v>
                </c:pt>
                <c:pt idx="6">
                  <c:v>700</c:v>
                </c:pt>
                <c:pt idx="7">
                  <c:v>800</c:v>
                </c:pt>
                <c:pt idx="8">
                  <c:v>900</c:v>
                </c:pt>
                <c:pt idx="9">
                  <c:v>1000</c:v>
                </c:pt>
                <c:pt idx="10">
                  <c:v>1100</c:v>
                </c:pt>
                <c:pt idx="11">
                  <c:v>1200</c:v>
                </c:pt>
                <c:pt idx="12">
                  <c:v>1300</c:v>
                </c:pt>
                <c:pt idx="13">
                  <c:v>1400</c:v>
                </c:pt>
                <c:pt idx="14">
                  <c:v>1500</c:v>
                </c:pt>
                <c:pt idx="15">
                  <c:v>1600</c:v>
                </c:pt>
              </c:numCache>
            </c:numRef>
          </c:xVal>
          <c:yVal>
            <c:numRef>
              <c:f>Sheet1!$G$55:$G$70</c:f>
              <c:numCache>
                <c:formatCode>General</c:formatCode>
                <c:ptCount val="16"/>
                <c:pt idx="0">
                  <c:v>0.9</c:v>
                </c:pt>
                <c:pt idx="1">
                  <c:v>1</c:v>
                </c:pt>
                <c:pt idx="2">
                  <c:v>1.1000000000000001</c:v>
                </c:pt>
                <c:pt idx="3">
                  <c:v>1.2</c:v>
                </c:pt>
                <c:pt idx="4">
                  <c:v>1.3</c:v>
                </c:pt>
                <c:pt idx="5">
                  <c:v>1.4</c:v>
                </c:pt>
                <c:pt idx="6">
                  <c:v>1.5</c:v>
                </c:pt>
                <c:pt idx="7">
                  <c:v>1.6</c:v>
                </c:pt>
                <c:pt idx="8">
                  <c:v>1.7</c:v>
                </c:pt>
              </c:numCache>
            </c:numRef>
          </c:yVal>
          <c:smooth val="0"/>
        </c:ser>
        <c:dLbls>
          <c:showLegendKey val="0"/>
          <c:showVal val="0"/>
          <c:showCatName val="0"/>
          <c:showSerName val="0"/>
          <c:showPercent val="0"/>
          <c:showBubbleSize val="0"/>
        </c:dLbls>
        <c:axId val="876100320"/>
        <c:axId val="876107392"/>
      </c:scatterChart>
      <c:valAx>
        <c:axId val="876100320"/>
        <c:scaling>
          <c:orientation val="minMax"/>
          <c:max val="1400"/>
        </c:scaling>
        <c:delete val="0"/>
        <c:axPos val="b"/>
        <c:numFmt formatCode="General" sourceLinked="1"/>
        <c:majorTickMark val="out"/>
        <c:minorTickMark val="none"/>
        <c:tickLblPos val="nextTo"/>
        <c:txPr>
          <a:bodyPr rot="0" vert="horz"/>
          <a:lstStyle/>
          <a:p>
            <a:pPr>
              <a:defRPr sz="1600"/>
            </a:pPr>
            <a:endParaRPr lang="de-DE"/>
          </a:p>
        </c:txPr>
        <c:crossAx val="876107392"/>
        <c:crosses val="autoZero"/>
        <c:crossBetween val="midCat"/>
        <c:majorUnit val="200"/>
      </c:valAx>
      <c:valAx>
        <c:axId val="876107392"/>
        <c:scaling>
          <c:orientation val="minMax"/>
          <c:max val="1.8"/>
        </c:scaling>
        <c:delete val="0"/>
        <c:axPos val="l"/>
        <c:majorGridlines/>
        <c:numFmt formatCode="0.00" sourceLinked="0"/>
        <c:majorTickMark val="out"/>
        <c:minorTickMark val="none"/>
        <c:tickLblPos val="nextTo"/>
        <c:txPr>
          <a:bodyPr/>
          <a:lstStyle/>
          <a:p>
            <a:pPr>
              <a:defRPr sz="1600"/>
            </a:pPr>
            <a:endParaRPr lang="de-DE"/>
          </a:p>
        </c:txPr>
        <c:crossAx val="876100320"/>
        <c:crosses val="autoZero"/>
        <c:crossBetween val="midCat"/>
      </c:valAx>
    </c:plotArea>
    <c:plotVisOnly val="1"/>
    <c:dispBlanksAs val="gap"/>
    <c:showDLblsOverMax val="0"/>
  </c:chart>
  <c:spPr>
    <a:ln>
      <a:noFill/>
    </a:ln>
  </c:spPr>
  <c:txPr>
    <a:bodyPr/>
    <a:lstStyle/>
    <a:p>
      <a:pPr>
        <a:defRPr>
          <a:latin typeface="Arial" pitchFamily="34" charset="0"/>
          <a:cs typeface="Arial" pitchFamily="34" charset="0"/>
        </a:defRPr>
      </a:pPr>
      <a:endParaRPr lang="de-DE"/>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984700349956401"/>
          <c:y val="4.5037275577460498E-2"/>
          <c:w val="0.78407163167104299"/>
          <c:h val="0.79919947506561795"/>
        </c:manualLayout>
      </c:layout>
      <c:scatterChart>
        <c:scatterStyle val="lineMarker"/>
        <c:varyColors val="0"/>
        <c:ser>
          <c:idx val="0"/>
          <c:order val="0"/>
          <c:spPr>
            <a:ln w="63500">
              <a:solidFill>
                <a:sysClr val="windowText" lastClr="000000"/>
              </a:solidFill>
            </a:ln>
          </c:spPr>
          <c:marker>
            <c:symbol val="none"/>
          </c:marker>
          <c:xVal>
            <c:numRef>
              <c:f>Sheet1!$E$81:$E$90</c:f>
              <c:numCache>
                <c:formatCode>General</c:formatCode>
                <c:ptCount val="10"/>
                <c:pt idx="0">
                  <c:v>300</c:v>
                </c:pt>
                <c:pt idx="1">
                  <c:v>400</c:v>
                </c:pt>
                <c:pt idx="2">
                  <c:v>500</c:v>
                </c:pt>
                <c:pt idx="3">
                  <c:v>600</c:v>
                </c:pt>
                <c:pt idx="4">
                  <c:v>700</c:v>
                </c:pt>
                <c:pt idx="5">
                  <c:v>800</c:v>
                </c:pt>
                <c:pt idx="6">
                  <c:v>900</c:v>
                </c:pt>
                <c:pt idx="7">
                  <c:v>1000</c:v>
                </c:pt>
                <c:pt idx="8">
                  <c:v>1100</c:v>
                </c:pt>
                <c:pt idx="9">
                  <c:v>1200</c:v>
                </c:pt>
              </c:numCache>
            </c:numRef>
          </c:xVal>
          <c:yVal>
            <c:numRef>
              <c:f>Sheet1!$F$81:$F$90</c:f>
              <c:numCache>
                <c:formatCode>General</c:formatCode>
                <c:ptCount val="10"/>
                <c:pt idx="0">
                  <c:v>2.2999999999999998</c:v>
                </c:pt>
                <c:pt idx="1">
                  <c:v>2</c:v>
                </c:pt>
                <c:pt idx="2">
                  <c:v>1.7</c:v>
                </c:pt>
                <c:pt idx="3">
                  <c:v>1.4</c:v>
                </c:pt>
                <c:pt idx="4">
                  <c:v>1.1000000000000001</c:v>
                </c:pt>
                <c:pt idx="5">
                  <c:v>0.8</c:v>
                </c:pt>
                <c:pt idx="6">
                  <c:v>0.5</c:v>
                </c:pt>
                <c:pt idx="7">
                  <c:v>0.2</c:v>
                </c:pt>
              </c:numCache>
            </c:numRef>
          </c:yVal>
          <c:smooth val="0"/>
        </c:ser>
        <c:dLbls>
          <c:showLegendKey val="0"/>
          <c:showVal val="0"/>
          <c:showCatName val="0"/>
          <c:showSerName val="0"/>
          <c:showPercent val="0"/>
          <c:showBubbleSize val="0"/>
        </c:dLbls>
        <c:axId val="876101408"/>
        <c:axId val="876115552"/>
      </c:scatterChart>
      <c:valAx>
        <c:axId val="876101408"/>
        <c:scaling>
          <c:orientation val="minMax"/>
          <c:max val="1200"/>
        </c:scaling>
        <c:delete val="0"/>
        <c:axPos val="b"/>
        <c:numFmt formatCode="General" sourceLinked="1"/>
        <c:majorTickMark val="out"/>
        <c:minorTickMark val="none"/>
        <c:tickLblPos val="nextTo"/>
        <c:crossAx val="876115552"/>
        <c:crosses val="autoZero"/>
        <c:crossBetween val="midCat"/>
        <c:majorUnit val="200"/>
      </c:valAx>
      <c:valAx>
        <c:axId val="876115552"/>
        <c:scaling>
          <c:orientation val="minMax"/>
          <c:max val="2.4"/>
        </c:scaling>
        <c:delete val="0"/>
        <c:axPos val="l"/>
        <c:majorGridlines/>
        <c:numFmt formatCode="0.00" sourceLinked="0"/>
        <c:majorTickMark val="out"/>
        <c:minorTickMark val="none"/>
        <c:tickLblPos val="nextTo"/>
        <c:crossAx val="876101408"/>
        <c:crosses val="autoZero"/>
        <c:crossBetween val="midCat"/>
        <c:majorUnit val="0.2"/>
      </c:valAx>
    </c:plotArea>
    <c:plotVisOnly val="1"/>
    <c:dispBlanksAs val="gap"/>
    <c:showDLblsOverMax val="0"/>
  </c:chart>
  <c:spPr>
    <a:ln>
      <a:noFill/>
    </a:ln>
  </c:spPr>
  <c:txPr>
    <a:bodyPr/>
    <a:lstStyle/>
    <a:p>
      <a:pPr>
        <a:defRPr sz="1800">
          <a:latin typeface="+mn-lt"/>
        </a:defRPr>
      </a:pPr>
      <a:endParaRPr lang="de-DE"/>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984700349956401"/>
          <c:y val="4.5037275577460498E-2"/>
          <c:w val="0.79379385389326496"/>
          <c:h val="0.82142169728783998"/>
        </c:manualLayout>
      </c:layout>
      <c:scatterChart>
        <c:scatterStyle val="lineMarker"/>
        <c:varyColors val="0"/>
        <c:ser>
          <c:idx val="0"/>
          <c:order val="0"/>
          <c:spPr>
            <a:ln w="63500">
              <a:solidFill>
                <a:sysClr val="windowText" lastClr="000000"/>
              </a:solidFill>
            </a:ln>
          </c:spPr>
          <c:marker>
            <c:symbol val="none"/>
          </c:marker>
          <c:xVal>
            <c:numRef>
              <c:f>Sheet1!$E$107:$E$118</c:f>
              <c:numCache>
                <c:formatCode>General</c:formatCode>
                <c:ptCount val="12"/>
                <c:pt idx="0">
                  <c:v>200</c:v>
                </c:pt>
                <c:pt idx="1">
                  <c:v>300</c:v>
                </c:pt>
                <c:pt idx="2">
                  <c:v>400</c:v>
                </c:pt>
                <c:pt idx="3">
                  <c:v>500</c:v>
                </c:pt>
                <c:pt idx="4">
                  <c:v>600</c:v>
                </c:pt>
                <c:pt idx="5">
                  <c:v>700</c:v>
                </c:pt>
                <c:pt idx="6">
                  <c:v>800</c:v>
                </c:pt>
                <c:pt idx="7">
                  <c:v>900</c:v>
                </c:pt>
                <c:pt idx="8">
                  <c:v>1000</c:v>
                </c:pt>
                <c:pt idx="9">
                  <c:v>1100</c:v>
                </c:pt>
                <c:pt idx="10">
                  <c:v>1200</c:v>
                </c:pt>
                <c:pt idx="11">
                  <c:v>1300</c:v>
                </c:pt>
              </c:numCache>
            </c:numRef>
          </c:xVal>
          <c:yVal>
            <c:numRef>
              <c:f>Sheet1!$F$107:$F$118</c:f>
              <c:numCache>
                <c:formatCode>General</c:formatCode>
                <c:ptCount val="12"/>
                <c:pt idx="1">
                  <c:v>2.2999999999999998</c:v>
                </c:pt>
                <c:pt idx="2">
                  <c:v>2</c:v>
                </c:pt>
                <c:pt idx="3">
                  <c:v>1.7</c:v>
                </c:pt>
                <c:pt idx="4">
                  <c:v>1.4</c:v>
                </c:pt>
                <c:pt idx="5">
                  <c:v>1.1000000000000001</c:v>
                </c:pt>
                <c:pt idx="6">
                  <c:v>0.8</c:v>
                </c:pt>
                <c:pt idx="7">
                  <c:v>0.5</c:v>
                </c:pt>
                <c:pt idx="8">
                  <c:v>0.2</c:v>
                </c:pt>
              </c:numCache>
            </c:numRef>
          </c:yVal>
          <c:smooth val="0"/>
        </c:ser>
        <c:ser>
          <c:idx val="1"/>
          <c:order val="1"/>
          <c:spPr>
            <a:ln w="63500">
              <a:solidFill>
                <a:srgbClr val="1F497D"/>
              </a:solidFill>
            </a:ln>
          </c:spPr>
          <c:marker>
            <c:symbol val="none"/>
          </c:marker>
          <c:xVal>
            <c:numRef>
              <c:f>Sheet1!$E$107:$E$118</c:f>
              <c:numCache>
                <c:formatCode>General</c:formatCode>
                <c:ptCount val="12"/>
                <c:pt idx="0">
                  <c:v>200</c:v>
                </c:pt>
                <c:pt idx="1">
                  <c:v>300</c:v>
                </c:pt>
                <c:pt idx="2">
                  <c:v>400</c:v>
                </c:pt>
                <c:pt idx="3">
                  <c:v>500</c:v>
                </c:pt>
                <c:pt idx="4">
                  <c:v>600</c:v>
                </c:pt>
                <c:pt idx="5">
                  <c:v>700</c:v>
                </c:pt>
                <c:pt idx="6">
                  <c:v>800</c:v>
                </c:pt>
                <c:pt idx="7">
                  <c:v>900</c:v>
                </c:pt>
                <c:pt idx="8">
                  <c:v>1000</c:v>
                </c:pt>
                <c:pt idx="9">
                  <c:v>1100</c:v>
                </c:pt>
                <c:pt idx="10">
                  <c:v>1200</c:v>
                </c:pt>
                <c:pt idx="11">
                  <c:v>1300</c:v>
                </c:pt>
              </c:numCache>
            </c:numRef>
          </c:xVal>
          <c:yVal>
            <c:numRef>
              <c:f>Sheet1!$G$107:$G$118</c:f>
              <c:numCache>
                <c:formatCode>General</c:formatCode>
                <c:ptCount val="12"/>
                <c:pt idx="4">
                  <c:v>2.2999999999999998</c:v>
                </c:pt>
                <c:pt idx="5">
                  <c:v>2</c:v>
                </c:pt>
                <c:pt idx="6">
                  <c:v>1.7</c:v>
                </c:pt>
                <c:pt idx="7">
                  <c:v>1.4</c:v>
                </c:pt>
                <c:pt idx="8">
                  <c:v>1.1000000000000001</c:v>
                </c:pt>
                <c:pt idx="9">
                  <c:v>0.8</c:v>
                </c:pt>
                <c:pt idx="10">
                  <c:v>0.5</c:v>
                </c:pt>
                <c:pt idx="11">
                  <c:v>0.2</c:v>
                </c:pt>
              </c:numCache>
            </c:numRef>
          </c:yVal>
          <c:smooth val="0"/>
        </c:ser>
        <c:dLbls>
          <c:showLegendKey val="0"/>
          <c:showVal val="0"/>
          <c:showCatName val="0"/>
          <c:showSerName val="0"/>
          <c:showPercent val="0"/>
          <c:showBubbleSize val="0"/>
        </c:dLbls>
        <c:axId val="876088896"/>
        <c:axId val="876117728"/>
      </c:scatterChart>
      <c:valAx>
        <c:axId val="876088896"/>
        <c:scaling>
          <c:orientation val="minMax"/>
          <c:max val="1400"/>
        </c:scaling>
        <c:delete val="0"/>
        <c:axPos val="b"/>
        <c:title>
          <c:tx>
            <c:rich>
              <a:bodyPr/>
              <a:lstStyle/>
              <a:p>
                <a:pPr>
                  <a:defRPr sz="1800">
                    <a:latin typeface="Arial" pitchFamily="34" charset="0"/>
                    <a:cs typeface="Arial" pitchFamily="34" charset="0"/>
                  </a:defRPr>
                </a:pPr>
                <a:r>
                  <a:rPr lang="en-US" sz="1800" dirty="0">
                    <a:latin typeface="Arial" pitchFamily="34" charset="0"/>
                    <a:cs typeface="Arial" pitchFamily="34" charset="0"/>
                  </a:rPr>
                  <a:t>Cups of Coffee Demanded per Week</a:t>
                </a:r>
              </a:p>
            </c:rich>
          </c:tx>
          <c:layout>
            <c:manualLayout>
              <c:xMode val="edge"/>
              <c:yMode val="edge"/>
              <c:x val="0.26657031933508402"/>
              <c:y val="0.932156459609216"/>
            </c:manualLayout>
          </c:layout>
          <c:overlay val="0"/>
        </c:title>
        <c:numFmt formatCode="General" sourceLinked="1"/>
        <c:majorTickMark val="out"/>
        <c:minorTickMark val="none"/>
        <c:tickLblPos val="nextTo"/>
        <c:txPr>
          <a:bodyPr/>
          <a:lstStyle/>
          <a:p>
            <a:pPr>
              <a:defRPr sz="1600">
                <a:latin typeface="Arial" pitchFamily="34" charset="0"/>
                <a:cs typeface="Arial" pitchFamily="34" charset="0"/>
              </a:defRPr>
            </a:pPr>
            <a:endParaRPr lang="de-DE"/>
          </a:p>
        </c:txPr>
        <c:crossAx val="876117728"/>
        <c:crosses val="autoZero"/>
        <c:crossBetween val="midCat"/>
        <c:majorUnit val="200"/>
      </c:valAx>
      <c:valAx>
        <c:axId val="876117728"/>
        <c:scaling>
          <c:orientation val="minMax"/>
          <c:max val="2.4"/>
        </c:scaling>
        <c:delete val="0"/>
        <c:axPos val="l"/>
        <c:majorGridlines/>
        <c:title>
          <c:tx>
            <c:rich>
              <a:bodyPr rot="-5400000" vert="horz"/>
              <a:lstStyle/>
              <a:p>
                <a:pPr>
                  <a:defRPr sz="1800">
                    <a:latin typeface="Arial" pitchFamily="34" charset="0"/>
                    <a:cs typeface="Arial" pitchFamily="34" charset="0"/>
                  </a:defRPr>
                </a:pPr>
                <a:r>
                  <a:rPr lang="en-US" sz="1800" dirty="0">
                    <a:latin typeface="Arial" pitchFamily="34" charset="0"/>
                    <a:cs typeface="Arial" pitchFamily="34" charset="0"/>
                  </a:rPr>
                  <a:t>Price of Coffee </a:t>
                </a:r>
                <a:r>
                  <a:rPr lang="en-US" sz="1800" dirty="0" smtClean="0">
                    <a:latin typeface="Arial" pitchFamily="34" charset="0"/>
                    <a:cs typeface="Arial" pitchFamily="34" charset="0"/>
                  </a:rPr>
                  <a:t>(€ </a:t>
                </a:r>
                <a:r>
                  <a:rPr lang="en-US" sz="1800" dirty="0">
                    <a:latin typeface="Arial" pitchFamily="34" charset="0"/>
                    <a:cs typeface="Arial" pitchFamily="34" charset="0"/>
                  </a:rPr>
                  <a:t>per Cup)</a:t>
                </a:r>
              </a:p>
            </c:rich>
          </c:tx>
          <c:layout>
            <c:manualLayout>
              <c:xMode val="edge"/>
              <c:yMode val="edge"/>
              <c:x val="2.06748687664043E-2"/>
              <c:y val="0.249132691746866"/>
            </c:manualLayout>
          </c:layout>
          <c:overlay val="0"/>
        </c:title>
        <c:numFmt formatCode="0.00" sourceLinked="0"/>
        <c:majorTickMark val="out"/>
        <c:minorTickMark val="none"/>
        <c:tickLblPos val="nextTo"/>
        <c:txPr>
          <a:bodyPr/>
          <a:lstStyle/>
          <a:p>
            <a:pPr>
              <a:defRPr sz="1600">
                <a:latin typeface="Arial" pitchFamily="34" charset="0"/>
                <a:cs typeface="Arial" pitchFamily="34" charset="0"/>
              </a:defRPr>
            </a:pPr>
            <a:endParaRPr lang="de-DE"/>
          </a:p>
        </c:txPr>
        <c:crossAx val="876088896"/>
        <c:crosses val="autoZero"/>
        <c:crossBetween val="midCat"/>
        <c:majorUnit val="0.2"/>
      </c:valAx>
    </c:plotArea>
    <c:plotVisOnly val="1"/>
    <c:dispBlanksAs val="gap"/>
    <c:showDLblsOverMax val="0"/>
  </c:chart>
  <c:spPr>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151367016623001"/>
          <c:y val="4.5037275577460498E-2"/>
          <c:w val="0.80212718722659704"/>
          <c:h val="0.81031058617672802"/>
        </c:manualLayout>
      </c:layout>
      <c:scatterChart>
        <c:scatterStyle val="lineMarker"/>
        <c:varyColors val="0"/>
        <c:ser>
          <c:idx val="0"/>
          <c:order val="0"/>
          <c:spPr>
            <a:ln w="63500">
              <a:solidFill>
                <a:schemeClr val="tx1"/>
              </a:solidFill>
            </a:ln>
          </c:spPr>
          <c:marker>
            <c:symbol val="none"/>
          </c:marker>
          <c:xVal>
            <c:numRef>
              <c:f>Sheet1!$E$133:$E$145</c:f>
              <c:numCache>
                <c:formatCode>General</c:formatCode>
                <c:ptCount val="13"/>
                <c:pt idx="0">
                  <c:v>100</c:v>
                </c:pt>
                <c:pt idx="1">
                  <c:v>200</c:v>
                </c:pt>
                <c:pt idx="2">
                  <c:v>300</c:v>
                </c:pt>
                <c:pt idx="3">
                  <c:v>400</c:v>
                </c:pt>
                <c:pt idx="4">
                  <c:v>500</c:v>
                </c:pt>
                <c:pt idx="5">
                  <c:v>600</c:v>
                </c:pt>
                <c:pt idx="6">
                  <c:v>700</c:v>
                </c:pt>
                <c:pt idx="7">
                  <c:v>800</c:v>
                </c:pt>
                <c:pt idx="8">
                  <c:v>900</c:v>
                </c:pt>
                <c:pt idx="9">
                  <c:v>1000</c:v>
                </c:pt>
                <c:pt idx="10">
                  <c:v>1100</c:v>
                </c:pt>
                <c:pt idx="11">
                  <c:v>1200</c:v>
                </c:pt>
                <c:pt idx="12">
                  <c:v>1300</c:v>
                </c:pt>
              </c:numCache>
            </c:numRef>
          </c:xVal>
          <c:yVal>
            <c:numRef>
              <c:f>Sheet1!$F$133:$F$145</c:f>
              <c:numCache>
                <c:formatCode>General</c:formatCode>
                <c:ptCount val="13"/>
                <c:pt idx="2">
                  <c:v>2.2999999999999998</c:v>
                </c:pt>
                <c:pt idx="3">
                  <c:v>2</c:v>
                </c:pt>
                <c:pt idx="4">
                  <c:v>1.7</c:v>
                </c:pt>
                <c:pt idx="5">
                  <c:v>1.4</c:v>
                </c:pt>
                <c:pt idx="6">
                  <c:v>1.1000000000000001</c:v>
                </c:pt>
                <c:pt idx="7">
                  <c:v>0.8</c:v>
                </c:pt>
                <c:pt idx="8">
                  <c:v>0.5</c:v>
                </c:pt>
                <c:pt idx="9">
                  <c:v>0.2</c:v>
                </c:pt>
              </c:numCache>
            </c:numRef>
          </c:yVal>
          <c:smooth val="0"/>
        </c:ser>
        <c:ser>
          <c:idx val="1"/>
          <c:order val="1"/>
          <c:spPr>
            <a:ln w="63500">
              <a:solidFill>
                <a:srgbClr val="1F497D"/>
              </a:solidFill>
            </a:ln>
          </c:spPr>
          <c:marker>
            <c:symbol val="none"/>
          </c:marker>
          <c:xVal>
            <c:numRef>
              <c:f>Sheet1!$E$133:$E$145</c:f>
              <c:numCache>
                <c:formatCode>General</c:formatCode>
                <c:ptCount val="13"/>
                <c:pt idx="0">
                  <c:v>100</c:v>
                </c:pt>
                <c:pt idx="1">
                  <c:v>200</c:v>
                </c:pt>
                <c:pt idx="2">
                  <c:v>300</c:v>
                </c:pt>
                <c:pt idx="3">
                  <c:v>400</c:v>
                </c:pt>
                <c:pt idx="4">
                  <c:v>500</c:v>
                </c:pt>
                <c:pt idx="5">
                  <c:v>600</c:v>
                </c:pt>
                <c:pt idx="6">
                  <c:v>700</c:v>
                </c:pt>
                <c:pt idx="7">
                  <c:v>800</c:v>
                </c:pt>
                <c:pt idx="8">
                  <c:v>900</c:v>
                </c:pt>
                <c:pt idx="9">
                  <c:v>1000</c:v>
                </c:pt>
                <c:pt idx="10">
                  <c:v>1100</c:v>
                </c:pt>
                <c:pt idx="11">
                  <c:v>1200</c:v>
                </c:pt>
                <c:pt idx="12">
                  <c:v>1300</c:v>
                </c:pt>
              </c:numCache>
            </c:numRef>
          </c:xVal>
          <c:yVal>
            <c:numRef>
              <c:f>Sheet1!$G$133:$G$145</c:f>
              <c:numCache>
                <c:formatCode>General</c:formatCode>
                <c:ptCount val="13"/>
                <c:pt idx="0">
                  <c:v>2.2999999999999998</c:v>
                </c:pt>
                <c:pt idx="1">
                  <c:v>2</c:v>
                </c:pt>
                <c:pt idx="2">
                  <c:v>1.7</c:v>
                </c:pt>
                <c:pt idx="3">
                  <c:v>1.4</c:v>
                </c:pt>
                <c:pt idx="4">
                  <c:v>1.1000000000000001</c:v>
                </c:pt>
                <c:pt idx="5">
                  <c:v>0.8</c:v>
                </c:pt>
                <c:pt idx="6">
                  <c:v>0.5</c:v>
                </c:pt>
                <c:pt idx="7">
                  <c:v>0.2</c:v>
                </c:pt>
              </c:numCache>
            </c:numRef>
          </c:yVal>
          <c:smooth val="0"/>
        </c:ser>
        <c:dLbls>
          <c:showLegendKey val="0"/>
          <c:showVal val="0"/>
          <c:showCatName val="0"/>
          <c:showSerName val="0"/>
          <c:showPercent val="0"/>
          <c:showBubbleSize val="0"/>
        </c:dLbls>
        <c:axId val="876109024"/>
        <c:axId val="876105760"/>
      </c:scatterChart>
      <c:valAx>
        <c:axId val="876109024"/>
        <c:scaling>
          <c:orientation val="minMax"/>
          <c:max val="1200"/>
        </c:scaling>
        <c:delete val="0"/>
        <c:axPos val="b"/>
        <c:title>
          <c:tx>
            <c:rich>
              <a:bodyPr/>
              <a:lstStyle/>
              <a:p>
                <a:pPr>
                  <a:defRPr sz="1800">
                    <a:latin typeface="Arial" pitchFamily="34" charset="0"/>
                    <a:cs typeface="Arial" pitchFamily="34" charset="0"/>
                  </a:defRPr>
                </a:pPr>
                <a:r>
                  <a:rPr lang="en-US" sz="1800">
                    <a:latin typeface="Arial" pitchFamily="34" charset="0"/>
                    <a:cs typeface="Arial" pitchFamily="34" charset="0"/>
                  </a:rPr>
                  <a:t>Cups of Coffee Demanded per Week</a:t>
                </a:r>
              </a:p>
            </c:rich>
          </c:tx>
          <c:overlay val="0"/>
          <c:spPr>
            <a:noFill/>
            <a:ln w="25400">
              <a:noFill/>
            </a:ln>
          </c:spPr>
        </c:title>
        <c:numFmt formatCode="General" sourceLinked="1"/>
        <c:majorTickMark val="out"/>
        <c:minorTickMark val="none"/>
        <c:tickLblPos val="nextTo"/>
        <c:txPr>
          <a:bodyPr rot="0" vert="horz"/>
          <a:lstStyle/>
          <a:p>
            <a:pPr>
              <a:defRPr sz="1600" b="0" i="0" u="none" strike="noStrike" baseline="0">
                <a:solidFill>
                  <a:srgbClr val="000000"/>
                </a:solidFill>
                <a:latin typeface="Arial" pitchFamily="34" charset="0"/>
                <a:ea typeface="Calibri"/>
                <a:cs typeface="Arial" pitchFamily="34" charset="0"/>
              </a:defRPr>
            </a:pPr>
            <a:endParaRPr lang="de-DE"/>
          </a:p>
        </c:txPr>
        <c:crossAx val="876105760"/>
        <c:crosses val="autoZero"/>
        <c:crossBetween val="midCat"/>
        <c:majorUnit val="200"/>
      </c:valAx>
      <c:valAx>
        <c:axId val="876105760"/>
        <c:scaling>
          <c:orientation val="minMax"/>
          <c:max val="2.4"/>
        </c:scaling>
        <c:delete val="0"/>
        <c:axPos val="l"/>
        <c:majorGridlines/>
        <c:title>
          <c:tx>
            <c:rich>
              <a:bodyPr rot="-5400000" vert="horz"/>
              <a:lstStyle/>
              <a:p>
                <a:pPr>
                  <a:defRPr sz="1800">
                    <a:latin typeface="Arial" pitchFamily="34" charset="0"/>
                    <a:cs typeface="Arial" pitchFamily="34" charset="0"/>
                  </a:defRPr>
                </a:pPr>
                <a:r>
                  <a:rPr lang="en-US" sz="1800" dirty="0">
                    <a:latin typeface="Arial" pitchFamily="34" charset="0"/>
                    <a:cs typeface="Arial" pitchFamily="34" charset="0"/>
                  </a:rPr>
                  <a:t>Price of Coffee </a:t>
                </a:r>
                <a:r>
                  <a:rPr lang="en-US" sz="1800" dirty="0" smtClean="0">
                    <a:latin typeface="Arial" pitchFamily="34" charset="0"/>
                    <a:cs typeface="Arial" pitchFamily="34" charset="0"/>
                  </a:rPr>
                  <a:t>(€ </a:t>
                </a:r>
                <a:r>
                  <a:rPr lang="en-US" sz="1800" dirty="0">
                    <a:latin typeface="Arial" pitchFamily="34" charset="0"/>
                    <a:cs typeface="Arial" pitchFamily="34" charset="0"/>
                  </a:rPr>
                  <a:t>per Cup)</a:t>
                </a:r>
              </a:p>
            </c:rich>
          </c:tx>
          <c:layout>
            <c:manualLayout>
              <c:xMode val="edge"/>
              <c:yMode val="edge"/>
              <c:x val="1.9285979877515302E-2"/>
              <c:y val="0.249132691746865"/>
            </c:manualLayout>
          </c:layout>
          <c:overlay val="0"/>
          <c:spPr>
            <a:noFill/>
            <a:ln w="25400">
              <a:noFill/>
            </a:ln>
          </c:spPr>
        </c:title>
        <c:numFmt formatCode="0.00" sourceLinked="0"/>
        <c:majorTickMark val="out"/>
        <c:minorTickMark val="none"/>
        <c:tickLblPos val="nextTo"/>
        <c:txPr>
          <a:bodyPr/>
          <a:lstStyle/>
          <a:p>
            <a:pPr>
              <a:defRPr sz="1600">
                <a:latin typeface="Arial" pitchFamily="34" charset="0"/>
                <a:cs typeface="Arial" pitchFamily="34" charset="0"/>
              </a:defRPr>
            </a:pPr>
            <a:endParaRPr lang="de-DE"/>
          </a:p>
        </c:txPr>
        <c:crossAx val="876109024"/>
        <c:crosses val="autoZero"/>
        <c:crossBetween val="midCat"/>
        <c:majorUnit val="0.2"/>
      </c:valAx>
    </c:plotArea>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151367016623001"/>
          <c:y val="4.5037275577460498E-2"/>
          <c:w val="0.80907163167104301"/>
          <c:h val="0.83253280839894905"/>
        </c:manualLayout>
      </c:layout>
      <c:scatterChart>
        <c:scatterStyle val="lineMarker"/>
        <c:varyColors val="0"/>
        <c:ser>
          <c:idx val="0"/>
          <c:order val="0"/>
          <c:spPr>
            <a:ln w="63500">
              <a:solidFill>
                <a:sysClr val="windowText" lastClr="000000"/>
              </a:solidFill>
            </a:ln>
          </c:spPr>
          <c:marker>
            <c:symbol val="none"/>
          </c:marker>
          <c:xVal>
            <c:numRef>
              <c:f>Sheet1!$E$157:$E$166</c:f>
              <c:numCache>
                <c:formatCode>General</c:formatCode>
                <c:ptCount val="10"/>
                <c:pt idx="0">
                  <c:v>300</c:v>
                </c:pt>
                <c:pt idx="1">
                  <c:v>400</c:v>
                </c:pt>
                <c:pt idx="2">
                  <c:v>500</c:v>
                </c:pt>
                <c:pt idx="3">
                  <c:v>600</c:v>
                </c:pt>
                <c:pt idx="4">
                  <c:v>700</c:v>
                </c:pt>
                <c:pt idx="5">
                  <c:v>800</c:v>
                </c:pt>
                <c:pt idx="6">
                  <c:v>900</c:v>
                </c:pt>
                <c:pt idx="7">
                  <c:v>1000</c:v>
                </c:pt>
                <c:pt idx="8">
                  <c:v>1100</c:v>
                </c:pt>
                <c:pt idx="9">
                  <c:v>1200</c:v>
                </c:pt>
              </c:numCache>
            </c:numRef>
          </c:xVal>
          <c:yVal>
            <c:numRef>
              <c:f>Sheet1!$F$157:$F$166</c:f>
              <c:numCache>
                <c:formatCode>General</c:formatCode>
                <c:ptCount val="10"/>
                <c:pt idx="0">
                  <c:v>0.70000000000000095</c:v>
                </c:pt>
                <c:pt idx="1">
                  <c:v>0.8</c:v>
                </c:pt>
                <c:pt idx="2">
                  <c:v>0.9</c:v>
                </c:pt>
                <c:pt idx="3">
                  <c:v>1</c:v>
                </c:pt>
                <c:pt idx="4">
                  <c:v>1.1000000000000001</c:v>
                </c:pt>
                <c:pt idx="5">
                  <c:v>1.2</c:v>
                </c:pt>
                <c:pt idx="6">
                  <c:v>1.3</c:v>
                </c:pt>
                <c:pt idx="7">
                  <c:v>1.4</c:v>
                </c:pt>
                <c:pt idx="8">
                  <c:v>1.5</c:v>
                </c:pt>
                <c:pt idx="9">
                  <c:v>1.6</c:v>
                </c:pt>
              </c:numCache>
            </c:numRef>
          </c:yVal>
          <c:smooth val="0"/>
        </c:ser>
        <c:ser>
          <c:idx val="1"/>
          <c:order val="1"/>
          <c:spPr>
            <a:ln w="63500">
              <a:solidFill>
                <a:sysClr val="windowText" lastClr="000000"/>
              </a:solidFill>
            </a:ln>
          </c:spPr>
          <c:marker>
            <c:symbol val="none"/>
          </c:marker>
          <c:xVal>
            <c:numRef>
              <c:f>Sheet1!$E$157:$E$166</c:f>
              <c:numCache>
                <c:formatCode>General</c:formatCode>
                <c:ptCount val="10"/>
                <c:pt idx="0">
                  <c:v>300</c:v>
                </c:pt>
                <c:pt idx="1">
                  <c:v>400</c:v>
                </c:pt>
                <c:pt idx="2">
                  <c:v>500</c:v>
                </c:pt>
                <c:pt idx="3">
                  <c:v>600</c:v>
                </c:pt>
                <c:pt idx="4">
                  <c:v>700</c:v>
                </c:pt>
                <c:pt idx="5">
                  <c:v>800</c:v>
                </c:pt>
                <c:pt idx="6">
                  <c:v>900</c:v>
                </c:pt>
                <c:pt idx="7">
                  <c:v>1000</c:v>
                </c:pt>
                <c:pt idx="8">
                  <c:v>1100</c:v>
                </c:pt>
                <c:pt idx="9">
                  <c:v>1200</c:v>
                </c:pt>
              </c:numCache>
            </c:numRef>
          </c:xVal>
          <c:yVal>
            <c:numRef>
              <c:f>Sheet1!$G$157:$G$166</c:f>
              <c:numCache>
                <c:formatCode>General</c:formatCode>
                <c:ptCount val="10"/>
                <c:pt idx="0">
                  <c:v>2.2999999999999998</c:v>
                </c:pt>
                <c:pt idx="1">
                  <c:v>2</c:v>
                </c:pt>
                <c:pt idx="2">
                  <c:v>1.7</c:v>
                </c:pt>
                <c:pt idx="3">
                  <c:v>1.4</c:v>
                </c:pt>
                <c:pt idx="4">
                  <c:v>1.1000000000000001</c:v>
                </c:pt>
                <c:pt idx="5">
                  <c:v>0.8</c:v>
                </c:pt>
                <c:pt idx="6">
                  <c:v>0.5</c:v>
                </c:pt>
                <c:pt idx="7">
                  <c:v>0.2</c:v>
                </c:pt>
              </c:numCache>
            </c:numRef>
          </c:yVal>
          <c:smooth val="0"/>
        </c:ser>
        <c:dLbls>
          <c:showLegendKey val="0"/>
          <c:showVal val="0"/>
          <c:showCatName val="0"/>
          <c:showSerName val="0"/>
          <c:showPercent val="0"/>
          <c:showBubbleSize val="0"/>
        </c:dLbls>
        <c:axId val="876116096"/>
        <c:axId val="876091616"/>
      </c:scatterChart>
      <c:valAx>
        <c:axId val="876116096"/>
        <c:scaling>
          <c:orientation val="minMax"/>
          <c:max val="1200"/>
        </c:scaling>
        <c:delete val="0"/>
        <c:axPos val="b"/>
        <c:numFmt formatCode="General" sourceLinked="1"/>
        <c:majorTickMark val="out"/>
        <c:minorTickMark val="none"/>
        <c:tickLblPos val="nextTo"/>
        <c:txPr>
          <a:bodyPr/>
          <a:lstStyle/>
          <a:p>
            <a:pPr>
              <a:defRPr sz="1600">
                <a:latin typeface="Arial" pitchFamily="34" charset="0"/>
                <a:cs typeface="Arial" pitchFamily="34" charset="0"/>
              </a:defRPr>
            </a:pPr>
            <a:endParaRPr lang="de-DE"/>
          </a:p>
        </c:txPr>
        <c:crossAx val="876091616"/>
        <c:crosses val="autoZero"/>
        <c:crossBetween val="midCat"/>
        <c:majorUnit val="200"/>
      </c:valAx>
      <c:valAx>
        <c:axId val="876091616"/>
        <c:scaling>
          <c:orientation val="minMax"/>
          <c:max val="2.4"/>
        </c:scaling>
        <c:delete val="0"/>
        <c:axPos val="l"/>
        <c:majorGridlines>
          <c:spPr>
            <a:ln>
              <a:prstDash val="sysDot"/>
            </a:ln>
          </c:spPr>
        </c:majorGridlines>
        <c:numFmt formatCode="0.00" sourceLinked="0"/>
        <c:majorTickMark val="out"/>
        <c:minorTickMark val="none"/>
        <c:tickLblPos val="nextTo"/>
        <c:txPr>
          <a:bodyPr/>
          <a:lstStyle/>
          <a:p>
            <a:pPr>
              <a:defRPr sz="1600">
                <a:latin typeface="Arial" pitchFamily="34" charset="0"/>
                <a:cs typeface="Arial" pitchFamily="34" charset="0"/>
              </a:defRPr>
            </a:pPr>
            <a:endParaRPr lang="de-DE"/>
          </a:p>
        </c:txPr>
        <c:crossAx val="876116096"/>
        <c:crosses val="autoZero"/>
        <c:crossBetween val="midCat"/>
        <c:majorUnit val="0.2"/>
      </c:valAx>
    </c:plotArea>
    <c:plotVisOnly val="1"/>
    <c:dispBlanksAs val="gap"/>
    <c:showDLblsOverMax val="0"/>
  </c:chart>
  <c:spPr>
    <a:ln>
      <a:noFill/>
    </a:ln>
  </c:sp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151367016623001"/>
          <c:y val="5.4296587926509599E-2"/>
          <c:w val="0.80212718722659704"/>
          <c:h val="0.82142169728783998"/>
        </c:manualLayout>
      </c:layout>
      <c:scatterChart>
        <c:scatterStyle val="lineMarker"/>
        <c:varyColors val="0"/>
        <c:ser>
          <c:idx val="0"/>
          <c:order val="0"/>
          <c:spPr>
            <a:ln w="63500">
              <a:solidFill>
                <a:sysClr val="windowText" lastClr="000000"/>
              </a:solidFill>
            </a:ln>
          </c:spPr>
          <c:marker>
            <c:symbol val="none"/>
          </c:marker>
          <c:xVal>
            <c:numRef>
              <c:f>Sheet1!$E$184:$E$197</c:f>
              <c:numCache>
                <c:formatCode>General</c:formatCode>
                <c:ptCount val="14"/>
                <c:pt idx="0">
                  <c:v>300</c:v>
                </c:pt>
                <c:pt idx="1">
                  <c:v>400</c:v>
                </c:pt>
                <c:pt idx="2">
                  <c:v>500</c:v>
                </c:pt>
                <c:pt idx="3">
                  <c:v>600</c:v>
                </c:pt>
                <c:pt idx="4">
                  <c:v>700</c:v>
                </c:pt>
                <c:pt idx="5">
                  <c:v>800</c:v>
                </c:pt>
                <c:pt idx="6">
                  <c:v>900</c:v>
                </c:pt>
                <c:pt idx="7">
                  <c:v>1000</c:v>
                </c:pt>
                <c:pt idx="8">
                  <c:v>1100</c:v>
                </c:pt>
                <c:pt idx="9">
                  <c:v>1200</c:v>
                </c:pt>
                <c:pt idx="10">
                  <c:v>1300</c:v>
                </c:pt>
                <c:pt idx="11">
                  <c:v>1400</c:v>
                </c:pt>
                <c:pt idx="12">
                  <c:v>1500</c:v>
                </c:pt>
                <c:pt idx="13">
                  <c:v>1600</c:v>
                </c:pt>
              </c:numCache>
            </c:numRef>
          </c:xVal>
          <c:yVal>
            <c:numRef>
              <c:f>Sheet1!$F$184:$F$197</c:f>
              <c:numCache>
                <c:formatCode>General</c:formatCode>
                <c:ptCount val="14"/>
                <c:pt idx="0">
                  <c:v>0.70000000000000095</c:v>
                </c:pt>
                <c:pt idx="1">
                  <c:v>0.8</c:v>
                </c:pt>
                <c:pt idx="2">
                  <c:v>0.9</c:v>
                </c:pt>
                <c:pt idx="3">
                  <c:v>1</c:v>
                </c:pt>
                <c:pt idx="4">
                  <c:v>1.1000000000000001</c:v>
                </c:pt>
                <c:pt idx="5">
                  <c:v>1.2</c:v>
                </c:pt>
                <c:pt idx="6">
                  <c:v>1.3</c:v>
                </c:pt>
                <c:pt idx="7">
                  <c:v>1.4</c:v>
                </c:pt>
                <c:pt idx="8">
                  <c:v>1.5</c:v>
                </c:pt>
                <c:pt idx="9">
                  <c:v>1.6</c:v>
                </c:pt>
              </c:numCache>
            </c:numRef>
          </c:yVal>
          <c:smooth val="0"/>
        </c:ser>
        <c:ser>
          <c:idx val="1"/>
          <c:order val="1"/>
          <c:spPr>
            <a:ln w="63500">
              <a:solidFill>
                <a:sysClr val="windowText" lastClr="000000"/>
              </a:solidFill>
            </a:ln>
          </c:spPr>
          <c:marker>
            <c:symbol val="none"/>
          </c:marker>
          <c:xVal>
            <c:numRef>
              <c:f>Sheet1!$E$184:$E$197</c:f>
              <c:numCache>
                <c:formatCode>General</c:formatCode>
                <c:ptCount val="14"/>
                <c:pt idx="0">
                  <c:v>300</c:v>
                </c:pt>
                <c:pt idx="1">
                  <c:v>400</c:v>
                </c:pt>
                <c:pt idx="2">
                  <c:v>500</c:v>
                </c:pt>
                <c:pt idx="3">
                  <c:v>600</c:v>
                </c:pt>
                <c:pt idx="4">
                  <c:v>700</c:v>
                </c:pt>
                <c:pt idx="5">
                  <c:v>800</c:v>
                </c:pt>
                <c:pt idx="6">
                  <c:v>900</c:v>
                </c:pt>
                <c:pt idx="7">
                  <c:v>1000</c:v>
                </c:pt>
                <c:pt idx="8">
                  <c:v>1100</c:v>
                </c:pt>
                <c:pt idx="9">
                  <c:v>1200</c:v>
                </c:pt>
                <c:pt idx="10">
                  <c:v>1300</c:v>
                </c:pt>
                <c:pt idx="11">
                  <c:v>1400</c:v>
                </c:pt>
                <c:pt idx="12">
                  <c:v>1500</c:v>
                </c:pt>
                <c:pt idx="13">
                  <c:v>1600</c:v>
                </c:pt>
              </c:numCache>
            </c:numRef>
          </c:xVal>
          <c:yVal>
            <c:numRef>
              <c:f>Sheet1!$G$184:$G$197</c:f>
              <c:numCache>
                <c:formatCode>General</c:formatCode>
                <c:ptCount val="14"/>
                <c:pt idx="0">
                  <c:v>2.2999999999999998</c:v>
                </c:pt>
                <c:pt idx="1">
                  <c:v>2</c:v>
                </c:pt>
                <c:pt idx="2">
                  <c:v>1.7</c:v>
                </c:pt>
                <c:pt idx="3">
                  <c:v>1.4</c:v>
                </c:pt>
                <c:pt idx="4">
                  <c:v>1.1000000000000001</c:v>
                </c:pt>
                <c:pt idx="5">
                  <c:v>0.8</c:v>
                </c:pt>
                <c:pt idx="6">
                  <c:v>0.5</c:v>
                </c:pt>
                <c:pt idx="7">
                  <c:v>0.2</c:v>
                </c:pt>
              </c:numCache>
            </c:numRef>
          </c:yVal>
          <c:smooth val="0"/>
        </c:ser>
        <c:ser>
          <c:idx val="2"/>
          <c:order val="2"/>
          <c:spPr>
            <a:ln w="63500">
              <a:solidFill>
                <a:srgbClr val="1F497D"/>
              </a:solidFill>
            </a:ln>
          </c:spPr>
          <c:marker>
            <c:symbol val="none"/>
          </c:marker>
          <c:xVal>
            <c:numRef>
              <c:f>Sheet1!$E$184:$E$197</c:f>
              <c:numCache>
                <c:formatCode>General</c:formatCode>
                <c:ptCount val="14"/>
                <c:pt idx="0">
                  <c:v>300</c:v>
                </c:pt>
                <c:pt idx="1">
                  <c:v>400</c:v>
                </c:pt>
                <c:pt idx="2">
                  <c:v>500</c:v>
                </c:pt>
                <c:pt idx="3">
                  <c:v>600</c:v>
                </c:pt>
                <c:pt idx="4">
                  <c:v>700</c:v>
                </c:pt>
                <c:pt idx="5">
                  <c:v>800</c:v>
                </c:pt>
                <c:pt idx="6">
                  <c:v>900</c:v>
                </c:pt>
                <c:pt idx="7">
                  <c:v>1000</c:v>
                </c:pt>
                <c:pt idx="8">
                  <c:v>1100</c:v>
                </c:pt>
                <c:pt idx="9">
                  <c:v>1200</c:v>
                </c:pt>
                <c:pt idx="10">
                  <c:v>1300</c:v>
                </c:pt>
                <c:pt idx="11">
                  <c:v>1400</c:v>
                </c:pt>
                <c:pt idx="12">
                  <c:v>1500</c:v>
                </c:pt>
                <c:pt idx="13">
                  <c:v>1600</c:v>
                </c:pt>
              </c:numCache>
            </c:numRef>
          </c:xVal>
          <c:yVal>
            <c:numRef>
              <c:f>Sheet1!$H$184:$H$197</c:f>
              <c:numCache>
                <c:formatCode>General</c:formatCode>
                <c:ptCount val="14"/>
                <c:pt idx="3">
                  <c:v>0.60000000000000098</c:v>
                </c:pt>
                <c:pt idx="4">
                  <c:v>0.70000000000000095</c:v>
                </c:pt>
                <c:pt idx="5">
                  <c:v>0.8</c:v>
                </c:pt>
                <c:pt idx="6">
                  <c:v>0.9</c:v>
                </c:pt>
                <c:pt idx="7">
                  <c:v>1</c:v>
                </c:pt>
                <c:pt idx="8">
                  <c:v>1.1000000000000001</c:v>
                </c:pt>
                <c:pt idx="9">
                  <c:v>1.2</c:v>
                </c:pt>
                <c:pt idx="10">
                  <c:v>1.3</c:v>
                </c:pt>
                <c:pt idx="11">
                  <c:v>1.4</c:v>
                </c:pt>
                <c:pt idx="12">
                  <c:v>1.5</c:v>
                </c:pt>
                <c:pt idx="13">
                  <c:v>1.6</c:v>
                </c:pt>
              </c:numCache>
            </c:numRef>
          </c:yVal>
          <c:smooth val="0"/>
        </c:ser>
        <c:dLbls>
          <c:showLegendKey val="0"/>
          <c:showVal val="0"/>
          <c:showCatName val="0"/>
          <c:showSerName val="0"/>
          <c:showPercent val="0"/>
          <c:showBubbleSize val="0"/>
        </c:dLbls>
        <c:axId val="876099232"/>
        <c:axId val="876101952"/>
      </c:scatterChart>
      <c:valAx>
        <c:axId val="876099232"/>
        <c:scaling>
          <c:orientation val="minMax"/>
          <c:max val="1600"/>
        </c:scaling>
        <c:delete val="0"/>
        <c:axPos val="b"/>
        <c:numFmt formatCode="General" sourceLinked="1"/>
        <c:majorTickMark val="out"/>
        <c:minorTickMark val="none"/>
        <c:tickLblPos val="nextTo"/>
        <c:txPr>
          <a:bodyPr/>
          <a:lstStyle/>
          <a:p>
            <a:pPr>
              <a:defRPr sz="1600">
                <a:latin typeface="+mn-lt"/>
                <a:cs typeface="Arial" pitchFamily="34" charset="0"/>
              </a:defRPr>
            </a:pPr>
            <a:endParaRPr lang="de-DE"/>
          </a:p>
        </c:txPr>
        <c:crossAx val="876101952"/>
        <c:crosses val="autoZero"/>
        <c:crossBetween val="midCat"/>
        <c:majorUnit val="200"/>
      </c:valAx>
      <c:valAx>
        <c:axId val="876101952"/>
        <c:scaling>
          <c:orientation val="minMax"/>
          <c:max val="2.4"/>
        </c:scaling>
        <c:delete val="0"/>
        <c:axPos val="l"/>
        <c:majorGridlines>
          <c:spPr>
            <a:ln>
              <a:prstDash val="sysDot"/>
            </a:ln>
          </c:spPr>
        </c:majorGridlines>
        <c:numFmt formatCode="0.00" sourceLinked="0"/>
        <c:majorTickMark val="out"/>
        <c:minorTickMark val="none"/>
        <c:tickLblPos val="nextTo"/>
        <c:txPr>
          <a:bodyPr/>
          <a:lstStyle/>
          <a:p>
            <a:pPr>
              <a:defRPr sz="1600">
                <a:latin typeface="+mn-lt"/>
                <a:cs typeface="Arial" pitchFamily="34" charset="0"/>
              </a:defRPr>
            </a:pPr>
            <a:endParaRPr lang="de-DE"/>
          </a:p>
        </c:txPr>
        <c:crossAx val="876099232"/>
        <c:crosses val="autoZero"/>
        <c:crossBetween val="midCat"/>
        <c:majorUnit val="0.2"/>
      </c:valAx>
    </c:plotArea>
    <c:plotVisOnly val="1"/>
    <c:dispBlanksAs val="gap"/>
    <c:showDLblsOverMax val="0"/>
  </c:chart>
  <c:spPr>
    <a:ln>
      <a:noFill/>
    </a:ln>
  </c:sp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5818028565039899"/>
          <c:y val="4.5037433370831798E-2"/>
          <c:w val="0.78546052055992699"/>
          <c:h val="0.77697725284340002"/>
        </c:manualLayout>
      </c:layout>
      <c:scatterChart>
        <c:scatterStyle val="lineMarker"/>
        <c:varyColors val="0"/>
        <c:ser>
          <c:idx val="0"/>
          <c:order val="0"/>
          <c:spPr>
            <a:ln w="63500">
              <a:solidFill>
                <a:sysClr val="windowText" lastClr="000000"/>
              </a:solidFill>
            </a:ln>
          </c:spPr>
          <c:marker>
            <c:symbol val="none"/>
          </c:marker>
          <c:xVal>
            <c:numRef>
              <c:f>Sheet1!$E$202:$E$217</c:f>
              <c:numCache>
                <c:formatCode>General</c:formatCode>
                <c:ptCount val="16"/>
                <c:pt idx="2">
                  <c:v>300</c:v>
                </c:pt>
                <c:pt idx="3">
                  <c:v>400</c:v>
                </c:pt>
                <c:pt idx="4">
                  <c:v>500</c:v>
                </c:pt>
                <c:pt idx="5">
                  <c:v>600</c:v>
                </c:pt>
                <c:pt idx="6">
                  <c:v>700</c:v>
                </c:pt>
                <c:pt idx="7">
                  <c:v>800</c:v>
                </c:pt>
                <c:pt idx="8">
                  <c:v>900</c:v>
                </c:pt>
                <c:pt idx="9">
                  <c:v>1000</c:v>
                </c:pt>
                <c:pt idx="10">
                  <c:v>1100</c:v>
                </c:pt>
                <c:pt idx="11">
                  <c:v>1200</c:v>
                </c:pt>
                <c:pt idx="12">
                  <c:v>1300</c:v>
                </c:pt>
                <c:pt idx="13">
                  <c:v>1400</c:v>
                </c:pt>
                <c:pt idx="14">
                  <c:v>1500</c:v>
                </c:pt>
                <c:pt idx="15">
                  <c:v>1600</c:v>
                </c:pt>
              </c:numCache>
            </c:numRef>
          </c:xVal>
          <c:yVal>
            <c:numRef>
              <c:f>Sheet1!$F$202:$F$217</c:f>
              <c:numCache>
                <c:formatCode>General</c:formatCode>
                <c:ptCount val="16"/>
                <c:pt idx="2">
                  <c:v>0.70000000000000095</c:v>
                </c:pt>
                <c:pt idx="3">
                  <c:v>0.8</c:v>
                </c:pt>
                <c:pt idx="4">
                  <c:v>0.9</c:v>
                </c:pt>
                <c:pt idx="5">
                  <c:v>1</c:v>
                </c:pt>
                <c:pt idx="6">
                  <c:v>1.1000000000000001</c:v>
                </c:pt>
                <c:pt idx="7">
                  <c:v>1.2</c:v>
                </c:pt>
                <c:pt idx="8">
                  <c:v>1.3</c:v>
                </c:pt>
                <c:pt idx="9">
                  <c:v>1.4</c:v>
                </c:pt>
                <c:pt idx="10">
                  <c:v>1.5</c:v>
                </c:pt>
                <c:pt idx="11">
                  <c:v>1.6</c:v>
                </c:pt>
              </c:numCache>
            </c:numRef>
          </c:yVal>
          <c:smooth val="0"/>
        </c:ser>
        <c:ser>
          <c:idx val="1"/>
          <c:order val="1"/>
          <c:spPr>
            <a:ln w="63500">
              <a:solidFill>
                <a:sysClr val="windowText" lastClr="000000"/>
              </a:solidFill>
            </a:ln>
          </c:spPr>
          <c:marker>
            <c:symbol val="none"/>
          </c:marker>
          <c:xVal>
            <c:numRef>
              <c:f>Sheet1!$E$202:$E$217</c:f>
              <c:numCache>
                <c:formatCode>General</c:formatCode>
                <c:ptCount val="16"/>
                <c:pt idx="2">
                  <c:v>300</c:v>
                </c:pt>
                <c:pt idx="3">
                  <c:v>400</c:v>
                </c:pt>
                <c:pt idx="4">
                  <c:v>500</c:v>
                </c:pt>
                <c:pt idx="5">
                  <c:v>600</c:v>
                </c:pt>
                <c:pt idx="6">
                  <c:v>700</c:v>
                </c:pt>
                <c:pt idx="7">
                  <c:v>800</c:v>
                </c:pt>
                <c:pt idx="8">
                  <c:v>900</c:v>
                </c:pt>
                <c:pt idx="9">
                  <c:v>1000</c:v>
                </c:pt>
                <c:pt idx="10">
                  <c:v>1100</c:v>
                </c:pt>
                <c:pt idx="11">
                  <c:v>1200</c:v>
                </c:pt>
                <c:pt idx="12">
                  <c:v>1300</c:v>
                </c:pt>
                <c:pt idx="13">
                  <c:v>1400</c:v>
                </c:pt>
                <c:pt idx="14">
                  <c:v>1500</c:v>
                </c:pt>
                <c:pt idx="15">
                  <c:v>1600</c:v>
                </c:pt>
              </c:numCache>
            </c:numRef>
          </c:xVal>
          <c:yVal>
            <c:numRef>
              <c:f>Sheet1!$G$202:$G$217</c:f>
              <c:numCache>
                <c:formatCode>General</c:formatCode>
                <c:ptCount val="16"/>
                <c:pt idx="2">
                  <c:v>2.2999999999999998</c:v>
                </c:pt>
                <c:pt idx="3">
                  <c:v>2</c:v>
                </c:pt>
                <c:pt idx="4">
                  <c:v>1.7</c:v>
                </c:pt>
                <c:pt idx="5">
                  <c:v>1.4</c:v>
                </c:pt>
                <c:pt idx="6">
                  <c:v>1.1000000000000001</c:v>
                </c:pt>
                <c:pt idx="7">
                  <c:v>0.8</c:v>
                </c:pt>
                <c:pt idx="8">
                  <c:v>0.5</c:v>
                </c:pt>
                <c:pt idx="9">
                  <c:v>0.2</c:v>
                </c:pt>
              </c:numCache>
            </c:numRef>
          </c:yVal>
          <c:smooth val="0"/>
        </c:ser>
        <c:ser>
          <c:idx val="2"/>
          <c:order val="2"/>
          <c:spPr>
            <a:ln w="63500">
              <a:solidFill>
                <a:srgbClr val="1F497D"/>
              </a:solidFill>
            </a:ln>
          </c:spPr>
          <c:marker>
            <c:symbol val="none"/>
          </c:marker>
          <c:xVal>
            <c:numRef>
              <c:f>Sheet1!$E$202:$E$217</c:f>
              <c:numCache>
                <c:formatCode>General</c:formatCode>
                <c:ptCount val="16"/>
                <c:pt idx="2">
                  <c:v>300</c:v>
                </c:pt>
                <c:pt idx="3">
                  <c:v>400</c:v>
                </c:pt>
                <c:pt idx="4">
                  <c:v>500</c:v>
                </c:pt>
                <c:pt idx="5">
                  <c:v>600</c:v>
                </c:pt>
                <c:pt idx="6">
                  <c:v>700</c:v>
                </c:pt>
                <c:pt idx="7">
                  <c:v>800</c:v>
                </c:pt>
                <c:pt idx="8">
                  <c:v>900</c:v>
                </c:pt>
                <c:pt idx="9">
                  <c:v>1000</c:v>
                </c:pt>
                <c:pt idx="10">
                  <c:v>1100</c:v>
                </c:pt>
                <c:pt idx="11">
                  <c:v>1200</c:v>
                </c:pt>
                <c:pt idx="12">
                  <c:v>1300</c:v>
                </c:pt>
                <c:pt idx="13">
                  <c:v>1400</c:v>
                </c:pt>
                <c:pt idx="14">
                  <c:v>1500</c:v>
                </c:pt>
                <c:pt idx="15">
                  <c:v>1600</c:v>
                </c:pt>
              </c:numCache>
            </c:numRef>
          </c:xVal>
          <c:yVal>
            <c:numRef>
              <c:f>Sheet1!$H$202:$H$217</c:f>
              <c:numCache>
                <c:formatCode>General</c:formatCode>
                <c:ptCount val="16"/>
                <c:pt idx="6">
                  <c:v>2.2999999999999998</c:v>
                </c:pt>
                <c:pt idx="7">
                  <c:v>2</c:v>
                </c:pt>
                <c:pt idx="8">
                  <c:v>1.7</c:v>
                </c:pt>
                <c:pt idx="9">
                  <c:v>1.4</c:v>
                </c:pt>
                <c:pt idx="10">
                  <c:v>1.1000000000000001</c:v>
                </c:pt>
                <c:pt idx="11">
                  <c:v>0.8</c:v>
                </c:pt>
                <c:pt idx="12">
                  <c:v>0.5</c:v>
                </c:pt>
                <c:pt idx="13">
                  <c:v>0.2</c:v>
                </c:pt>
              </c:numCache>
            </c:numRef>
          </c:yVal>
          <c:smooth val="0"/>
        </c:ser>
        <c:dLbls>
          <c:showLegendKey val="0"/>
          <c:showVal val="0"/>
          <c:showCatName val="0"/>
          <c:showSerName val="0"/>
          <c:showPercent val="0"/>
          <c:showBubbleSize val="0"/>
        </c:dLbls>
        <c:axId val="876089984"/>
        <c:axId val="876103040"/>
      </c:scatterChart>
      <c:valAx>
        <c:axId val="876089984"/>
        <c:scaling>
          <c:orientation val="minMax"/>
          <c:max val="1600"/>
        </c:scaling>
        <c:delete val="0"/>
        <c:axPos val="b"/>
        <c:title>
          <c:tx>
            <c:rich>
              <a:bodyPr/>
              <a:lstStyle/>
              <a:p>
                <a:pPr>
                  <a:defRPr sz="1800">
                    <a:latin typeface="Arial" pitchFamily="34" charset="0"/>
                    <a:cs typeface="Arial" pitchFamily="34" charset="0"/>
                  </a:defRPr>
                </a:pPr>
                <a:r>
                  <a:rPr lang="en-US" sz="1800" dirty="0">
                    <a:latin typeface="Arial" pitchFamily="34" charset="0"/>
                    <a:cs typeface="Arial" pitchFamily="34" charset="0"/>
                  </a:rPr>
                  <a:t>Cups of Coffee </a:t>
                </a:r>
                <a:r>
                  <a:rPr lang="en-US" sz="1800" dirty="0" smtClean="0">
                    <a:latin typeface="Arial" pitchFamily="34" charset="0"/>
                    <a:cs typeface="Arial" pitchFamily="34" charset="0"/>
                  </a:rPr>
                  <a:t>per </a:t>
                </a:r>
                <a:r>
                  <a:rPr lang="en-US" sz="1800" dirty="0">
                    <a:latin typeface="Arial" pitchFamily="34" charset="0"/>
                    <a:cs typeface="Arial" pitchFamily="34" charset="0"/>
                  </a:rPr>
                  <a:t>Week</a:t>
                </a:r>
              </a:p>
            </c:rich>
          </c:tx>
          <c:layout>
            <c:manualLayout>
              <c:xMode val="edge"/>
              <c:yMode val="edge"/>
              <c:x val="0.35823698600175002"/>
              <c:y val="0.92183245844269501"/>
            </c:manualLayout>
          </c:layout>
          <c:overlay val="0"/>
        </c:title>
        <c:numFmt formatCode="General" sourceLinked="1"/>
        <c:majorTickMark val="out"/>
        <c:minorTickMark val="none"/>
        <c:tickLblPos val="nextTo"/>
        <c:txPr>
          <a:bodyPr/>
          <a:lstStyle/>
          <a:p>
            <a:pPr>
              <a:defRPr sz="1800"/>
            </a:pPr>
            <a:endParaRPr lang="de-DE"/>
          </a:p>
        </c:txPr>
        <c:crossAx val="876103040"/>
        <c:crosses val="autoZero"/>
        <c:crossBetween val="midCat"/>
        <c:majorUnit val="200"/>
      </c:valAx>
      <c:valAx>
        <c:axId val="876103040"/>
        <c:scaling>
          <c:orientation val="minMax"/>
          <c:max val="2.4"/>
        </c:scaling>
        <c:delete val="0"/>
        <c:axPos val="l"/>
        <c:majorGridlines/>
        <c:title>
          <c:tx>
            <c:rich>
              <a:bodyPr rot="-5400000" vert="horz"/>
              <a:lstStyle/>
              <a:p>
                <a:pPr>
                  <a:defRPr sz="1800"/>
                </a:pPr>
                <a:r>
                  <a:rPr lang="en-US" sz="1800" dirty="0"/>
                  <a:t>Price of Coffee </a:t>
                </a:r>
                <a:r>
                  <a:rPr lang="en-US" sz="1800" dirty="0" smtClean="0"/>
                  <a:t>(€ </a:t>
                </a:r>
                <a:r>
                  <a:rPr lang="en-US" sz="1800" dirty="0"/>
                  <a:t>per Cup)</a:t>
                </a:r>
              </a:p>
            </c:rich>
          </c:tx>
          <c:layout>
            <c:manualLayout>
              <c:xMode val="edge"/>
              <c:yMode val="edge"/>
              <c:x val="2.7619313210848699E-2"/>
              <c:y val="0.273206765820939"/>
            </c:manualLayout>
          </c:layout>
          <c:overlay val="0"/>
        </c:title>
        <c:numFmt formatCode="0.00" sourceLinked="0"/>
        <c:majorTickMark val="out"/>
        <c:minorTickMark val="none"/>
        <c:tickLblPos val="nextTo"/>
        <c:txPr>
          <a:bodyPr/>
          <a:lstStyle/>
          <a:p>
            <a:pPr>
              <a:defRPr sz="1800"/>
            </a:pPr>
            <a:endParaRPr lang="de-DE"/>
          </a:p>
        </c:txPr>
        <c:crossAx val="876089984"/>
        <c:crosses val="autoZero"/>
        <c:crossBetween val="midCat"/>
        <c:majorUnit val="0.2"/>
      </c:valAx>
    </c:plotArea>
    <c:plotVisOnly val="1"/>
    <c:dispBlanksAs val="gap"/>
    <c:showDLblsOverMax val="0"/>
  </c:chart>
  <c:spPr>
    <a:ln>
      <a:noFill/>
    </a:ln>
  </c:sp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drawing1.xml><?xml version="1.0" encoding="utf-8"?>
<c:userShapes xmlns:c="http://schemas.openxmlformats.org/drawingml/2006/chart">
  <cdr:relSizeAnchor xmlns:cdr="http://schemas.openxmlformats.org/drawingml/2006/chartDrawing">
    <cdr:from>
      <cdr:x>0.54167</cdr:x>
      <cdr:y>0.37778</cdr:y>
    </cdr:from>
    <cdr:to>
      <cdr:x>0.54167</cdr:x>
      <cdr:y>0.84444</cdr:y>
    </cdr:to>
    <cdr:sp macro="" textlink="">
      <cdr:nvSpPr>
        <cdr:cNvPr id="5" name="Straight Connector 4"/>
        <cdr:cNvSpPr/>
      </cdr:nvSpPr>
      <cdr:spPr>
        <a:xfrm xmlns:a="http://schemas.openxmlformats.org/drawingml/2006/main" flipV="1">
          <a:off x="4953000" y="2590814"/>
          <a:ext cx="30" cy="3200385"/>
        </a:xfrm>
        <a:prstGeom xmlns:a="http://schemas.openxmlformats.org/drawingml/2006/main" prst="line">
          <a:avLst/>
        </a:prstGeom>
        <a:noFill xmlns:a="http://schemas.openxmlformats.org/drawingml/2006/main"/>
        <a:ln xmlns:a="http://schemas.openxmlformats.org/drawingml/2006/main" w="38100" cap="flat" cmpd="sng" algn="ctr">
          <a:solidFill>
            <a:sysClr val="windowText" lastClr="000000"/>
          </a:solidFill>
          <a:prstDash val="sysDash"/>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0.15</cdr:x>
      <cdr:y>0.37778</cdr:y>
    </cdr:from>
    <cdr:to>
      <cdr:x>0.54167</cdr:x>
      <cdr:y>0.37778</cdr:y>
    </cdr:to>
    <cdr:sp macro="" textlink="">
      <cdr:nvSpPr>
        <cdr:cNvPr id="3" name="Straight Connector 2"/>
        <cdr:cNvSpPr/>
      </cdr:nvSpPr>
      <cdr:spPr>
        <a:xfrm xmlns:a="http://schemas.openxmlformats.org/drawingml/2006/main">
          <a:off x="1371600" y="2590800"/>
          <a:ext cx="3581430" cy="0"/>
        </a:xfrm>
        <a:prstGeom xmlns:a="http://schemas.openxmlformats.org/drawingml/2006/main" prst="line">
          <a:avLst/>
        </a:prstGeom>
        <a:ln xmlns:a="http://schemas.openxmlformats.org/drawingml/2006/main" w="38100">
          <a:solidFill>
            <a:schemeClr val="tx1"/>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0.62293</cdr:x>
      <cdr:y>0.14837</cdr:y>
    </cdr:from>
    <cdr:to>
      <cdr:x>0.78959</cdr:x>
      <cdr:y>0.25556</cdr:y>
    </cdr:to>
    <cdr:sp macro="" textlink="">
      <cdr:nvSpPr>
        <cdr:cNvPr id="2" name="TextBox 1"/>
        <cdr:cNvSpPr txBox="1"/>
      </cdr:nvSpPr>
      <cdr:spPr>
        <a:xfrm xmlns:a="http://schemas.openxmlformats.org/drawingml/2006/main">
          <a:off x="4642101" y="683666"/>
          <a:ext cx="1241950" cy="4939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400" dirty="0" smtClean="0">
              <a:solidFill>
                <a:schemeClr val="tx2"/>
              </a:solidFill>
            </a:rPr>
            <a:t>Surplus</a:t>
          </a:r>
          <a:endParaRPr lang="en-US" sz="2400" dirty="0">
            <a:solidFill>
              <a:schemeClr val="tx2"/>
            </a:solidFill>
          </a:endParaRPr>
        </a:p>
      </cdr:txBody>
    </cdr:sp>
  </cdr:relSizeAnchor>
  <cdr:relSizeAnchor xmlns:cdr="http://schemas.openxmlformats.org/drawingml/2006/chartDrawing">
    <cdr:from>
      <cdr:x>0.43195</cdr:x>
      <cdr:y>0.73514</cdr:y>
    </cdr:from>
    <cdr:to>
      <cdr:x>0.74028</cdr:x>
      <cdr:y>0.83059</cdr:y>
    </cdr:to>
    <cdr:sp macro="" textlink="">
      <cdr:nvSpPr>
        <cdr:cNvPr id="3" name="TextBox 1"/>
        <cdr:cNvSpPr txBox="1"/>
      </cdr:nvSpPr>
      <cdr:spPr>
        <a:xfrm xmlns:a="http://schemas.openxmlformats.org/drawingml/2006/main">
          <a:off x="3218862" y="3387548"/>
          <a:ext cx="2297675" cy="43982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2400" dirty="0" smtClean="0">
              <a:solidFill>
                <a:schemeClr val="tx2"/>
              </a:solidFill>
              <a:latin typeface="+mn-lt"/>
              <a:cs typeface="Arial" pitchFamily="34" charset="0"/>
            </a:rPr>
            <a:t>Shortage</a:t>
          </a:r>
          <a:endParaRPr lang="en-US" sz="2400" dirty="0">
            <a:solidFill>
              <a:schemeClr val="tx2"/>
            </a:solidFill>
            <a:latin typeface="+mn-lt"/>
            <a:cs typeface="Arial" pitchFamily="34" charset="0"/>
          </a:endParaRPr>
        </a:p>
      </cdr:txBody>
    </cdr:sp>
  </cdr:relSizeAnchor>
  <cdr:relSizeAnchor xmlns:cdr="http://schemas.openxmlformats.org/drawingml/2006/chartDrawing">
    <cdr:from>
      <cdr:x>0.81667</cdr:x>
      <cdr:y>0.77974</cdr:y>
    </cdr:from>
    <cdr:to>
      <cdr:x>1</cdr:x>
      <cdr:y>0.88146</cdr:y>
    </cdr:to>
    <cdr:sp macro="" textlink="">
      <cdr:nvSpPr>
        <cdr:cNvPr id="4" name="TextBox 1"/>
        <cdr:cNvSpPr txBox="1"/>
      </cdr:nvSpPr>
      <cdr:spPr>
        <a:xfrm xmlns:a="http://schemas.openxmlformats.org/drawingml/2006/main">
          <a:off x="6085825" y="3593031"/>
          <a:ext cx="1366175" cy="46875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2400" dirty="0" smtClean="0">
              <a:solidFill>
                <a:schemeClr val="tx1"/>
              </a:solidFill>
              <a:latin typeface="+mn-lt"/>
              <a:cs typeface="Arial" pitchFamily="34" charset="0"/>
            </a:rPr>
            <a:t>Demand</a:t>
          </a:r>
          <a:endParaRPr lang="en-US" sz="2400" dirty="0">
            <a:solidFill>
              <a:schemeClr val="tx1"/>
            </a:solidFill>
            <a:latin typeface="+mn-lt"/>
            <a:cs typeface="Arial" pitchFamily="34" charset="0"/>
          </a:endParaRPr>
        </a:p>
      </cdr:txBody>
    </cdr:sp>
  </cdr:relSizeAnchor>
  <cdr:relSizeAnchor xmlns:cdr="http://schemas.openxmlformats.org/drawingml/2006/chartDrawing">
    <cdr:from>
      <cdr:x>0.84167</cdr:x>
      <cdr:y>0.22222</cdr:y>
    </cdr:from>
    <cdr:to>
      <cdr:x>1</cdr:x>
      <cdr:y>0.28889</cdr:y>
    </cdr:to>
    <cdr:sp macro="" textlink="">
      <cdr:nvSpPr>
        <cdr:cNvPr id="5" name="TextBox 1"/>
        <cdr:cNvSpPr txBox="1"/>
      </cdr:nvSpPr>
      <cdr:spPr>
        <a:xfrm xmlns:a="http://schemas.openxmlformats.org/drawingml/2006/main">
          <a:off x="6272125" y="1023992"/>
          <a:ext cx="1179875" cy="30721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2400" dirty="0" smtClean="0">
              <a:solidFill>
                <a:schemeClr val="tx1"/>
              </a:solidFill>
              <a:latin typeface="Arial" pitchFamily="34" charset="0"/>
              <a:cs typeface="Arial" pitchFamily="34" charset="0"/>
            </a:rPr>
            <a:t>Supply</a:t>
          </a:r>
          <a:endParaRPr lang="en-US" sz="2400" dirty="0">
            <a:solidFill>
              <a:schemeClr val="tx1"/>
            </a:solidFill>
            <a:latin typeface="Arial" pitchFamily="34" charset="0"/>
            <a:cs typeface="Arial" pitchFamily="34" charset="0"/>
          </a:endParaRPr>
        </a:p>
      </cdr:txBody>
    </cdr:sp>
  </cdr:relSizeAnchor>
  <cdr:relSizeAnchor xmlns:cdr="http://schemas.openxmlformats.org/drawingml/2006/chartDrawing">
    <cdr:from>
      <cdr:x>0.58522</cdr:x>
      <cdr:y>0.36258</cdr:y>
    </cdr:from>
    <cdr:to>
      <cdr:x>0.64167</cdr:x>
      <cdr:y>0.49591</cdr:y>
    </cdr:to>
    <cdr:sp macro="" textlink="">
      <cdr:nvSpPr>
        <cdr:cNvPr id="6" name="TextBox 5"/>
        <cdr:cNvSpPr txBox="1"/>
      </cdr:nvSpPr>
      <cdr:spPr>
        <a:xfrm xmlns:a="http://schemas.openxmlformats.org/drawingml/2006/main" flipH="1">
          <a:off x="4361083" y="1670766"/>
          <a:ext cx="420616" cy="61438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800" b="1" dirty="0" smtClean="0"/>
            <a:t>E</a:t>
          </a:r>
        </a:p>
        <a:p xmlns:a="http://schemas.openxmlformats.org/drawingml/2006/main">
          <a:endParaRPr lang="en-US" sz="1100" dirty="0" smtClean="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9A7431D-0616-764D-8403-640EC6CA29D7}" type="datetimeFigureOut">
              <a:rPr lang="de-DE" smtClean="0"/>
              <a:t>20.08.2017</a:t>
            </a:fld>
            <a:endParaRPr lang="en-US"/>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0CAD7D1-D659-A849-85C3-D56D03CE02A6}" type="slidenum">
              <a:rPr lang="en-US" smtClean="0"/>
              <a:t>‹Nr.›</a:t>
            </a:fld>
            <a:endParaRPr lang="en-US"/>
          </a:p>
        </p:txBody>
      </p:sp>
    </p:spTree>
    <p:extLst>
      <p:ext uri="{BB962C8B-B14F-4D97-AF65-F5344CB8AC3E}">
        <p14:creationId xmlns:p14="http://schemas.microsoft.com/office/powerpoint/2010/main" val="15736278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118E0A-5AE3-3346-8D5D-F0FED6F64718}" type="datetimeFigureOut">
              <a:rPr lang="de-DE" smtClean="0"/>
              <a:t>20.08.2017</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CC3982-A74E-ED43-BDD9-6799A08BCA4E}" type="slidenum">
              <a:rPr lang="en-US" smtClean="0"/>
              <a:t>‹Nr.›</a:t>
            </a:fld>
            <a:endParaRPr lang="en-US"/>
          </a:p>
        </p:txBody>
      </p:sp>
    </p:spTree>
    <p:extLst>
      <p:ext uri="{BB962C8B-B14F-4D97-AF65-F5344CB8AC3E}">
        <p14:creationId xmlns:p14="http://schemas.microsoft.com/office/powerpoint/2010/main" val="116172386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1" name="Rechteck 10"/>
          <p:cNvSpPr/>
          <p:nvPr userDrawn="1"/>
        </p:nvSpPr>
        <p:spPr>
          <a:xfrm>
            <a:off x="0" y="0"/>
            <a:ext cx="9144000" cy="6858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685799" y="4653136"/>
            <a:ext cx="7294611" cy="2204864"/>
          </a:xfrm>
        </p:spPr>
        <p:txBody>
          <a:bodyPr anchor="t" anchorCtr="0">
            <a:normAutofit/>
          </a:bodyPr>
          <a:lstStyle>
            <a:lvl1pPr>
              <a:defRPr sz="4800" b="1" baseline="0">
                <a:solidFill>
                  <a:schemeClr val="accent5">
                    <a:lumMod val="75000"/>
                  </a:schemeClr>
                </a:solidFill>
                <a:latin typeface="+mj-lt"/>
              </a:defRPr>
            </a:lvl1pPr>
          </a:lstStyle>
          <a:p>
            <a:r>
              <a:rPr lang="de-DE" smtClean="0"/>
              <a:t>Mastertitelformat bearbeiten</a:t>
            </a:r>
            <a:endParaRPr lang="de-DE" dirty="0"/>
          </a:p>
        </p:txBody>
      </p:sp>
      <p:sp>
        <p:nvSpPr>
          <p:cNvPr id="3" name="Untertitel 2"/>
          <p:cNvSpPr>
            <a:spLocks noGrp="1"/>
          </p:cNvSpPr>
          <p:nvPr>
            <p:ph type="subTitle" idx="1"/>
          </p:nvPr>
        </p:nvSpPr>
        <p:spPr>
          <a:xfrm>
            <a:off x="685799" y="3937581"/>
            <a:ext cx="6400800" cy="936103"/>
          </a:xfrm>
        </p:spPr>
        <p:txBody>
          <a:bodyPr/>
          <a:lstStyle>
            <a:lvl1pPr marL="0" indent="0" algn="l">
              <a:buNone/>
              <a:defRPr sz="2800" b="1" baseline="0">
                <a:solidFill>
                  <a:srgbClr val="E46C0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dirty="0"/>
          </a:p>
        </p:txBody>
      </p:sp>
      <p:sp>
        <p:nvSpPr>
          <p:cNvPr id="7" name="Textfeld 6"/>
          <p:cNvSpPr txBox="1"/>
          <p:nvPr userDrawn="1"/>
        </p:nvSpPr>
        <p:spPr>
          <a:xfrm>
            <a:off x="4639582" y="113173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9086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normAutofit/>
          </a:bodyPr>
          <a:lstStyle>
            <a:lvl1pPr>
              <a:defRPr sz="2800" b="1">
                <a:solidFill>
                  <a:schemeClr val="accent5">
                    <a:lumMod val="75000"/>
                  </a:schemeClr>
                </a:solidFill>
              </a:defRPr>
            </a:lvl1pPr>
          </a:lstStyle>
          <a:p>
            <a:r>
              <a:rPr lang="de-DE" smtClean="0"/>
              <a:t>Mastertitelformat bearbeiten</a:t>
            </a:r>
            <a:endParaRPr lang="de-DE" dirty="0"/>
          </a:p>
        </p:txBody>
      </p:sp>
      <p:sp>
        <p:nvSpPr>
          <p:cNvPr id="3" name="Inhaltsplatzhalter 2"/>
          <p:cNvSpPr>
            <a:spLocks noGrp="1"/>
          </p:cNvSpPr>
          <p:nvPr>
            <p:ph idx="1"/>
          </p:nvPr>
        </p:nvSpPr>
        <p:spPr>
          <a:xfrm>
            <a:off x="457200" y="1340768"/>
            <a:ext cx="8363272" cy="4886971"/>
          </a:xfrm>
        </p:spPr>
        <p:txBody>
          <a:bodyPr/>
          <a:lstStyle>
            <a:lvl1pPr>
              <a:lnSpc>
                <a:spcPct val="100000"/>
              </a:lnSpc>
              <a:buClr>
                <a:schemeClr val="accent6">
                  <a:lumMod val="75000"/>
                </a:schemeClr>
              </a:buClr>
              <a:buSzPct val="80000"/>
              <a:defRPr sz="2800"/>
            </a:lvl1pPr>
            <a:lvl2pPr>
              <a:defRPr sz="2400"/>
            </a:lvl2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Datumsplatzhalter 3"/>
          <p:cNvSpPr>
            <a:spLocks noGrp="1"/>
          </p:cNvSpPr>
          <p:nvPr>
            <p:ph type="dt" sz="half" idx="10"/>
          </p:nvPr>
        </p:nvSpPr>
        <p:spPr/>
        <p:txBody>
          <a:bodyPr/>
          <a:lstStyle/>
          <a:p>
            <a:endParaRPr lang="de-DE" dirty="0"/>
          </a:p>
        </p:txBody>
      </p:sp>
      <p:sp>
        <p:nvSpPr>
          <p:cNvPr id="5" name="Fußzeilenplatzhalter 4"/>
          <p:cNvSpPr>
            <a:spLocks noGrp="1"/>
          </p:cNvSpPr>
          <p:nvPr>
            <p:ph type="ftr" sz="quarter" idx="11"/>
          </p:nvPr>
        </p:nvSpPr>
        <p:spPr/>
        <p:txBody>
          <a:bodyPr/>
          <a:lstStyle/>
          <a:p>
            <a:r>
              <a:rPr lang="de-DE" smtClean="0"/>
              <a:t>Chapter 4</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251509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94122"/>
          </a:xfrm>
        </p:spPr>
        <p:txBody>
          <a:bodyPr>
            <a:normAutofit/>
          </a:bodyPr>
          <a:lstStyle>
            <a:lvl1pPr>
              <a:defRPr sz="2800" b="1">
                <a:solidFill>
                  <a:srgbClr val="31859C"/>
                </a:solidFill>
              </a:defRPr>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4</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8" name="Textplatzhalter 7"/>
          <p:cNvSpPr>
            <a:spLocks noGrp="1"/>
          </p:cNvSpPr>
          <p:nvPr>
            <p:ph type="body" sz="quarter" idx="13" hasCustomPrompt="1"/>
          </p:nvPr>
        </p:nvSpPr>
        <p:spPr>
          <a:xfrm>
            <a:off x="457200" y="1556792"/>
            <a:ext cx="8229600" cy="3649189"/>
          </a:xfrm>
        </p:spPr>
        <p:txBody>
          <a:bodyPr anchor="t" anchorCtr="1"/>
          <a:lstStyle>
            <a:lvl1pPr marL="0" indent="0" algn="l">
              <a:lnSpc>
                <a:spcPct val="120000"/>
              </a:lnSpc>
              <a:buFontTx/>
              <a:buNone/>
              <a:defRPr sz="2800" baseline="0">
                <a:solidFill>
                  <a:schemeClr val="accent6">
                    <a:lumMod val="75000"/>
                  </a:schemeClr>
                </a:solidFill>
                <a:latin typeface="+mn-lt"/>
                <a:cs typeface="Courier"/>
              </a:defRPr>
            </a:lvl1pPr>
          </a:lstStyle>
          <a:p>
            <a:pPr marL="0" indent="0">
              <a:lnSpc>
                <a:spcPct val="120000"/>
              </a:lnSpc>
              <a:buNone/>
            </a:pPr>
            <a:r>
              <a:rPr lang="en-US" dirty="0" smtClean="0"/>
              <a:t>Definition</a:t>
            </a:r>
          </a:p>
          <a:p>
            <a:pPr lvl="0"/>
            <a:endParaRPr lang="de-DE" dirty="0"/>
          </a:p>
        </p:txBody>
      </p:sp>
    </p:spTree>
    <p:extLst>
      <p:ext uri="{BB962C8B-B14F-4D97-AF65-F5344CB8AC3E}">
        <p14:creationId xmlns:p14="http://schemas.microsoft.com/office/powerpoint/2010/main" val="2645842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4000"/>
            </a:lvl1pPr>
          </a:lstStyle>
          <a:p>
            <a:r>
              <a:rPr lang="de-DE" smtClean="0"/>
              <a:t>Mastertitelformat bearbeiten</a:t>
            </a:r>
            <a:endParaRPr lang="de-DE" dirty="0"/>
          </a:p>
        </p:txBody>
      </p:sp>
      <p:sp>
        <p:nvSpPr>
          <p:cNvPr id="3" name="Datumsplatzhalter 2"/>
          <p:cNvSpPr>
            <a:spLocks noGrp="1"/>
          </p:cNvSpPr>
          <p:nvPr>
            <p:ph type="dt" sz="half" idx="10"/>
          </p:nvPr>
        </p:nvSpPr>
        <p:spPr/>
        <p:txBody>
          <a:bodyPr/>
          <a:lstStyle/>
          <a:p>
            <a:endParaRPr lang="de-DE" dirty="0"/>
          </a:p>
        </p:txBody>
      </p:sp>
      <p:sp>
        <p:nvSpPr>
          <p:cNvPr id="4" name="Fußzeilenplatzhalter 3"/>
          <p:cNvSpPr>
            <a:spLocks noGrp="1"/>
          </p:cNvSpPr>
          <p:nvPr>
            <p:ph type="ftr" sz="quarter" idx="11"/>
          </p:nvPr>
        </p:nvSpPr>
        <p:spPr/>
        <p:txBody>
          <a:bodyPr/>
          <a:lstStyle/>
          <a:p>
            <a:r>
              <a:rPr lang="de-DE" smtClean="0"/>
              <a:t>Chapter 4</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dirty="0"/>
          </a:p>
        </p:txBody>
      </p:sp>
      <p:sp>
        <p:nvSpPr>
          <p:cNvPr id="7" name="Bildplatzhalter 6"/>
          <p:cNvSpPr>
            <a:spLocks noGrp="1"/>
          </p:cNvSpPr>
          <p:nvPr>
            <p:ph type="pic" sz="quarter" idx="13"/>
          </p:nvPr>
        </p:nvSpPr>
        <p:spPr>
          <a:xfrm>
            <a:off x="5444279" y="1722439"/>
            <a:ext cx="3699722" cy="4338636"/>
          </a:xfrm>
        </p:spPr>
        <p:txBody>
          <a:bodyPr/>
          <a:lstStyle/>
          <a:p>
            <a:r>
              <a:rPr lang="de-DE" smtClean="0"/>
              <a:t>Bild auf Platzhalter ziehen oder durch Klicken auf Symbol hinzufügen</a:t>
            </a:r>
            <a:endParaRPr lang="de-DE"/>
          </a:p>
        </p:txBody>
      </p:sp>
      <p:sp>
        <p:nvSpPr>
          <p:cNvPr id="9" name="Textplatzhalter 8"/>
          <p:cNvSpPr>
            <a:spLocks noGrp="1"/>
          </p:cNvSpPr>
          <p:nvPr>
            <p:ph type="body" sz="quarter" idx="14"/>
          </p:nvPr>
        </p:nvSpPr>
        <p:spPr>
          <a:xfrm>
            <a:off x="457200" y="1722438"/>
            <a:ext cx="4760913" cy="4338637"/>
          </a:xfrm>
        </p:spPr>
        <p:txBody>
          <a:bodyPr/>
          <a:lstStyle>
            <a:lvl1pPr>
              <a:lnSpc>
                <a:spcPct val="100000"/>
              </a:lnSpc>
              <a:buClrTx/>
              <a:defRPr sz="2800"/>
            </a:lvl1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581346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4</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677990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endParaRPr lang="de-DE"/>
          </a:p>
        </p:txBody>
      </p:sp>
      <p:sp>
        <p:nvSpPr>
          <p:cNvPr id="8" name="Fußzeilenplatzhalter 7"/>
          <p:cNvSpPr>
            <a:spLocks noGrp="1"/>
          </p:cNvSpPr>
          <p:nvPr>
            <p:ph type="ftr" sz="quarter" idx="11"/>
          </p:nvPr>
        </p:nvSpPr>
        <p:spPr/>
        <p:txBody>
          <a:bodyPr/>
          <a:lstStyle/>
          <a:p>
            <a:r>
              <a:rPr lang="de-DE" smtClean="0"/>
              <a:t>Chapter 4</a:t>
            </a:r>
            <a:endParaRPr lang="de-DE"/>
          </a:p>
        </p:txBody>
      </p:sp>
      <p:sp>
        <p:nvSpPr>
          <p:cNvPr id="9" name="Foliennummernplatzhalter 8"/>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004747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endParaRPr lang="de-DE"/>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2743965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DE"/>
          </a:p>
        </p:txBody>
      </p:sp>
      <p:sp>
        <p:nvSpPr>
          <p:cNvPr id="3" name="Fußzeilenplatzhalter 2"/>
          <p:cNvSpPr>
            <a:spLocks noGrp="1"/>
          </p:cNvSpPr>
          <p:nvPr>
            <p:ph type="ftr" sz="quarter" idx="11"/>
          </p:nvPr>
        </p:nvSpPr>
        <p:spPr/>
        <p:txBody>
          <a:bodyPr/>
          <a:lstStyle/>
          <a:p>
            <a:r>
              <a:rPr lang="de-DE" smtClean="0"/>
              <a:t>Chapter 4</a:t>
            </a:r>
            <a:endParaRPr lang="de-DE"/>
          </a:p>
        </p:txBody>
      </p:sp>
      <p:sp>
        <p:nvSpPr>
          <p:cNvPr id="4" name="Foliennummernplatzhalter 3"/>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149117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4</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453585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auf Platzhalter ziehen oder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r>
              <a:rPr lang="de-DE" smtClean="0"/>
              <a:t>Chapter 4</a:t>
            </a:r>
            <a:endParaRPr lang="de-DE"/>
          </a:p>
        </p:txBody>
      </p:sp>
      <p:sp>
        <p:nvSpPr>
          <p:cNvPr id="7" name="Foliennummernplatzhalter 6"/>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3609877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4</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843086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smtClean="0"/>
              <a:t>Chapter 4</a:t>
            </a:r>
            <a:endParaRPr lang="de-DE"/>
          </a:p>
        </p:txBody>
      </p:sp>
      <p:sp>
        <p:nvSpPr>
          <p:cNvPr id="6" name="Foliennummernplatzhalter 5"/>
          <p:cNvSpPr>
            <a:spLocks noGrp="1"/>
          </p:cNvSpPr>
          <p:nvPr>
            <p:ph type="sldNum" sz="quarter" idx="12"/>
          </p:nvPr>
        </p:nvSpPr>
        <p:spPr/>
        <p:txBody>
          <a:bodyPr/>
          <a:lstStyle/>
          <a:p>
            <a:fld id="{F58DD67E-A379-844E-9AB1-95D2EC404AD8}" type="slidenum">
              <a:rPr lang="de-DE" smtClean="0"/>
              <a:t>‹Nr.›</a:t>
            </a:fld>
            <a:endParaRPr lang="de-DE"/>
          </a:p>
        </p:txBody>
      </p:sp>
    </p:spTree>
    <p:extLst>
      <p:ext uri="{BB962C8B-B14F-4D97-AF65-F5344CB8AC3E}">
        <p14:creationId xmlns:p14="http://schemas.microsoft.com/office/powerpoint/2010/main" val="116482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08594"/>
          </a:xfrm>
          <a:prstGeom prst="rect">
            <a:avLst/>
          </a:prstGeom>
        </p:spPr>
        <p:txBody>
          <a:bodyPr vert="horz" lIns="91440" tIns="45720" rIns="91440" bIns="45720" rtlCol="0" anchor="t" anchorCtr="0">
            <a:normAutofit/>
          </a:bodyPr>
          <a:lstStyle/>
          <a:p>
            <a:r>
              <a:rPr lang="de-DE" dirty="0" smtClean="0"/>
              <a:t>Mastertitelformat bearbeiten</a:t>
            </a:r>
            <a:br>
              <a:rPr lang="de-DE" dirty="0" smtClean="0"/>
            </a:br>
            <a:r>
              <a:rPr lang="de-DE" dirty="0" err="1" smtClean="0"/>
              <a:t>hhhhhhhhhkkllööüäääääääää</a:t>
            </a:r>
            <a:endParaRPr lang="de-DE" dirty="0"/>
          </a:p>
        </p:txBody>
      </p:sp>
      <p:sp>
        <p:nvSpPr>
          <p:cNvPr id="3" name="Textplatzhalter 2"/>
          <p:cNvSpPr>
            <a:spLocks noGrp="1"/>
          </p:cNvSpPr>
          <p:nvPr>
            <p:ph type="body" idx="1"/>
          </p:nvPr>
        </p:nvSpPr>
        <p:spPr>
          <a:xfrm>
            <a:off x="457200" y="1810776"/>
            <a:ext cx="8363272" cy="4416963"/>
          </a:xfrm>
          <a:prstGeom prst="rect">
            <a:avLst/>
          </a:prstGeom>
        </p:spPr>
        <p:txBody>
          <a:bodyPr vert="horz" lIns="91440" tIns="45720" rIns="91440" bIns="45720" rtlCol="0">
            <a:normAutofit/>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2"/>
          </p:nvPr>
        </p:nvSpPr>
        <p:spPr>
          <a:xfrm>
            <a:off x="457200" y="6356350"/>
            <a:ext cx="121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dirty="0"/>
          </a:p>
        </p:txBody>
      </p:sp>
      <p:sp>
        <p:nvSpPr>
          <p:cNvPr id="5" name="Fußzeilenplatzhalter 4"/>
          <p:cNvSpPr>
            <a:spLocks noGrp="1"/>
          </p:cNvSpPr>
          <p:nvPr>
            <p:ph type="ftr" sz="quarter" idx="3"/>
          </p:nvPr>
        </p:nvSpPr>
        <p:spPr>
          <a:xfrm>
            <a:off x="1968500" y="6356350"/>
            <a:ext cx="4419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Chapter 4</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8DD67E-A379-844E-9AB1-95D2EC404AD8}" type="slidenum">
              <a:rPr lang="de-DE" smtClean="0"/>
              <a:t>‹Nr.›</a:t>
            </a:fld>
            <a:endParaRPr lang="de-DE" dirty="0"/>
          </a:p>
        </p:txBody>
      </p:sp>
    </p:spTree>
    <p:extLst>
      <p:ext uri="{BB962C8B-B14F-4D97-AF65-F5344CB8AC3E}">
        <p14:creationId xmlns:p14="http://schemas.microsoft.com/office/powerpoint/2010/main" val="25669444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iming>
    <p:tnLst>
      <p:par>
        <p:cTn id="1" dur="indefinite" restart="never" nodeType="tmRoot"/>
      </p:par>
    </p:tnLst>
  </p:timing>
  <p:hf hdr="0" dt="0"/>
  <p:txStyles>
    <p:titleStyle>
      <a:lvl1pPr algn="l" defTabSz="4572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lnSpc>
          <a:spcPct val="150000"/>
        </a:lnSpc>
        <a:spcBef>
          <a:spcPct val="20000"/>
        </a:spcBef>
        <a:spcAft>
          <a:spcPts val="0"/>
        </a:spcAft>
        <a:buClrTx/>
        <a:buSzPct val="100000"/>
        <a:buFont typeface="Wingdings" charset="2"/>
        <a:buChar char="§"/>
        <a:defRPr sz="2000" kern="1200">
          <a:solidFill>
            <a:schemeClr val="tx1"/>
          </a:solidFill>
          <a:latin typeface="+mn-lt"/>
          <a:ea typeface="+mn-ea"/>
          <a:cs typeface="+mn-cs"/>
        </a:defRPr>
      </a:lvl1pPr>
      <a:lvl2pPr marL="742950" indent="-285750" algn="l" defTabSz="457200" rtl="0" eaLnBrk="1" latinLnBrk="0" hangingPunct="1">
        <a:lnSpc>
          <a:spcPct val="150000"/>
        </a:lnSpc>
        <a:spcBef>
          <a:spcPct val="20000"/>
        </a:spcBef>
        <a:spcAft>
          <a:spcPts val="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Microsoft_Word-Dokument1.docx"/></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package" Target="../embeddings/Microsoft_Word-Dokument2.docx"/></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oleObject" Target="../embeddings/Microsoft_Excel_97-2003-Arbeitsblatt1.xls"/></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799" y="4873685"/>
            <a:ext cx="3611881" cy="1489428"/>
          </a:xfrm>
        </p:spPr>
        <p:txBody>
          <a:bodyPr>
            <a:normAutofit fontScale="90000"/>
          </a:bodyPr>
          <a:lstStyle/>
          <a:p>
            <a:r>
              <a:rPr lang="en-US" dirty="0" smtClean="0"/>
              <a:t>Supply and Demand</a:t>
            </a:r>
            <a:endParaRPr lang="en-US" dirty="0"/>
          </a:p>
        </p:txBody>
      </p:sp>
      <p:sp>
        <p:nvSpPr>
          <p:cNvPr id="3" name="Untertitel 2"/>
          <p:cNvSpPr>
            <a:spLocks noGrp="1"/>
          </p:cNvSpPr>
          <p:nvPr>
            <p:ph type="subTitle" idx="1"/>
          </p:nvPr>
        </p:nvSpPr>
        <p:spPr>
          <a:xfrm>
            <a:off x="685799" y="4069079"/>
            <a:ext cx="3611881" cy="804605"/>
          </a:xfrm>
        </p:spPr>
        <p:txBody>
          <a:bodyPr/>
          <a:lstStyle/>
          <a:p>
            <a:r>
              <a:rPr lang="en-US" dirty="0" smtClean="0"/>
              <a:t>Chapter 4</a:t>
            </a:r>
            <a:endParaRPr lang="en-US" dirty="0"/>
          </a:p>
        </p:txBody>
      </p:sp>
      <p:pic>
        <p:nvPicPr>
          <p:cNvPr id="6" name="Grafik 5"/>
          <p:cNvPicPr>
            <a:picLocks noChangeAspect="1"/>
          </p:cNvPicPr>
          <p:nvPr/>
        </p:nvPicPr>
        <p:blipFill>
          <a:blip r:embed="rId2"/>
          <a:stretch>
            <a:fillRect/>
          </a:stretch>
        </p:blipFill>
        <p:spPr>
          <a:xfrm>
            <a:off x="4396740" y="280709"/>
            <a:ext cx="4442460" cy="6303397"/>
          </a:xfrm>
          <a:prstGeom prst="rect">
            <a:avLst/>
          </a:prstGeom>
        </p:spPr>
      </p:pic>
      <p:sp>
        <p:nvSpPr>
          <p:cNvPr id="5" name="Textfeld 4"/>
          <p:cNvSpPr txBox="1"/>
          <p:nvPr/>
        </p:nvSpPr>
        <p:spPr>
          <a:xfrm>
            <a:off x="685799" y="6584106"/>
            <a:ext cx="4623382" cy="307777"/>
          </a:xfrm>
          <a:prstGeom prst="rect">
            <a:avLst/>
          </a:prstGeom>
          <a:noFill/>
        </p:spPr>
        <p:txBody>
          <a:bodyPr wrap="none" rtlCol="0">
            <a:spAutoFit/>
          </a:bodyPr>
          <a:lstStyle/>
          <a:p>
            <a:r>
              <a:rPr lang="de-DE" sz="1400" dirty="0" smtClean="0"/>
              <a:t>© Dünhaupt, Dullien, Goodwin, Harris, Nelson, Roach, </a:t>
            </a:r>
            <a:r>
              <a:rPr lang="de-DE" sz="1400" dirty="0" err="1" smtClean="0"/>
              <a:t>Torras</a:t>
            </a:r>
            <a:endParaRPr lang="de-DE" sz="1400" dirty="0"/>
          </a:p>
        </p:txBody>
      </p:sp>
    </p:spTree>
    <p:extLst>
      <p:ext uri="{BB962C8B-B14F-4D97-AF65-F5344CB8AC3E}">
        <p14:creationId xmlns:p14="http://schemas.microsoft.com/office/powerpoint/2010/main" val="21620359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Chapter Outline</a:t>
            </a:r>
            <a:endParaRPr lang="en-US" dirty="0"/>
          </a:p>
        </p:txBody>
      </p:sp>
      <p:sp>
        <p:nvSpPr>
          <p:cNvPr id="3" name="Inhaltsplatzhalter 2"/>
          <p:cNvSpPr>
            <a:spLocks noGrp="1"/>
          </p:cNvSpPr>
          <p:nvPr>
            <p:ph idx="1"/>
          </p:nvPr>
        </p:nvSpPr>
        <p:spPr/>
        <p:txBody>
          <a:bodyPr/>
          <a:lstStyle/>
          <a:p>
            <a:pPr marL="514350" indent="-514350">
              <a:buFont typeface="+mj-lt"/>
              <a:buAutoNum type="arabicPeriod"/>
            </a:pPr>
            <a:r>
              <a:rPr lang="en-US" dirty="0" smtClean="0"/>
              <a:t>Market and Macroeconomics</a:t>
            </a:r>
          </a:p>
          <a:p>
            <a:pPr marL="514350" indent="-514350">
              <a:buFont typeface="+mj-lt"/>
              <a:buAutoNum type="arabicPeriod"/>
            </a:pPr>
            <a:r>
              <a:rPr lang="en-US" dirty="0" smtClean="0"/>
              <a:t>The Theory of Supply</a:t>
            </a:r>
          </a:p>
          <a:p>
            <a:pPr marL="514350" indent="-514350">
              <a:buFont typeface="+mj-lt"/>
              <a:buAutoNum type="arabicPeriod"/>
            </a:pPr>
            <a:r>
              <a:rPr lang="en-US" dirty="0" smtClean="0"/>
              <a:t>The Theory of Demand</a:t>
            </a:r>
          </a:p>
          <a:p>
            <a:pPr marL="514350" indent="-514350">
              <a:buFont typeface="+mj-lt"/>
              <a:buAutoNum type="arabicPeriod"/>
            </a:pPr>
            <a:r>
              <a:rPr lang="en-US" dirty="0" smtClean="0"/>
              <a:t>The Theory of Market Adjustment</a:t>
            </a:r>
          </a:p>
          <a:p>
            <a:pPr marL="514350" indent="-514350">
              <a:buFont typeface="+mj-lt"/>
              <a:buAutoNum type="arabicPeriod"/>
            </a:pPr>
            <a:r>
              <a:rPr lang="en-US" dirty="0" smtClean="0"/>
              <a:t>Macroeconomics and the Dynamics of Real-World Markets</a:t>
            </a:r>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a:t>
            </a:fld>
            <a:endParaRPr lang="de-DE"/>
          </a:p>
        </p:txBody>
      </p:sp>
    </p:spTree>
    <p:extLst>
      <p:ext uri="{BB962C8B-B14F-4D97-AF65-F5344CB8AC3E}">
        <p14:creationId xmlns:p14="http://schemas.microsoft.com/office/powerpoint/2010/main" val="4135792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Learning goals</a:t>
            </a:r>
            <a:endParaRPr lang="en-US" dirty="0"/>
          </a:p>
        </p:txBody>
      </p:sp>
      <p:sp>
        <p:nvSpPr>
          <p:cNvPr id="3" name="Inhaltsplatzhalter 2"/>
          <p:cNvSpPr>
            <a:spLocks noGrp="1"/>
          </p:cNvSpPr>
          <p:nvPr>
            <p:ph idx="1"/>
          </p:nvPr>
        </p:nvSpPr>
        <p:spPr/>
        <p:txBody>
          <a:bodyPr>
            <a:noAutofit/>
          </a:bodyPr>
          <a:lstStyle/>
          <a:p>
            <a:r>
              <a:rPr lang="en-US" dirty="0" smtClean="0"/>
              <a:t>After today’s lecture, you will be able to:</a:t>
            </a:r>
          </a:p>
          <a:p>
            <a:pPr lvl="1"/>
            <a:r>
              <a:rPr lang="en-US" sz="1600" dirty="0" smtClean="0"/>
              <a:t>Describe </a:t>
            </a:r>
            <a:r>
              <a:rPr lang="en-US" sz="1600" dirty="0"/>
              <a:t>the concept of the supply curve.</a:t>
            </a:r>
            <a:endParaRPr lang="de-DE" sz="1600" dirty="0"/>
          </a:p>
          <a:p>
            <a:pPr lvl="1"/>
            <a:r>
              <a:rPr lang="en-US" sz="1600" dirty="0"/>
              <a:t>Explain the difference between “change in quantity supplied” and “change in supply.”</a:t>
            </a:r>
            <a:endParaRPr lang="de-DE" sz="1600" dirty="0"/>
          </a:p>
          <a:p>
            <a:pPr lvl="1"/>
            <a:r>
              <a:rPr lang="en-US" sz="1600" dirty="0"/>
              <a:t>Describe the concept of the demand curve.</a:t>
            </a:r>
            <a:endParaRPr lang="de-DE" sz="1600" dirty="0"/>
          </a:p>
          <a:p>
            <a:pPr lvl="1"/>
            <a:r>
              <a:rPr lang="en-US" sz="1600" dirty="0"/>
              <a:t>Explain the difference between “change in quantity demanded” and “change in demand.”</a:t>
            </a:r>
            <a:endParaRPr lang="de-DE" sz="1600" dirty="0"/>
          </a:p>
          <a:p>
            <a:pPr lvl="1"/>
            <a:r>
              <a:rPr lang="en-US" sz="1600" dirty="0"/>
              <a:t>Explain the difference between a “substitute good” and a “complementary good.”</a:t>
            </a:r>
            <a:endParaRPr lang="de-DE" sz="1600" dirty="0"/>
          </a:p>
          <a:p>
            <a:pPr lvl="1"/>
            <a:r>
              <a:rPr lang="en-US" sz="1600" dirty="0"/>
              <a:t>Demonstrate an understanding of surplus, shortage, and equilibrium situations using the supply and demand graphical model.</a:t>
            </a:r>
            <a:endParaRPr lang="de-DE" sz="1600" dirty="0"/>
          </a:p>
          <a:p>
            <a:pPr lvl="1"/>
            <a:r>
              <a:rPr lang="en-US" sz="1600" dirty="0"/>
              <a:t>Demonstrate an understanding of the difference between movement along a curve versus a shift in a curve using supply and demand analysis.</a:t>
            </a:r>
            <a:endParaRPr lang="de-DE" sz="1600" dirty="0"/>
          </a:p>
          <a:p>
            <a:pPr lvl="1"/>
            <a:r>
              <a:rPr lang="en-US" sz="1600" dirty="0"/>
              <a:t>Describe the concept of price elasticity.</a:t>
            </a:r>
            <a:endParaRPr lang="de-DE" sz="1600" dirty="0"/>
          </a:p>
          <a:p>
            <a:pPr lvl="1"/>
            <a:r>
              <a:rPr lang="en-US" sz="1600" dirty="0"/>
              <a:t>Describe the concept of a speculative bubble. </a:t>
            </a:r>
            <a:endParaRPr lang="de-DE" sz="1600" dirty="0"/>
          </a:p>
          <a:p>
            <a:endParaRPr lang="en-US" sz="1600"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a:t>
            </a:fld>
            <a:endParaRPr lang="de-DE"/>
          </a:p>
        </p:txBody>
      </p:sp>
    </p:spTree>
    <p:extLst>
      <p:ext uri="{BB962C8B-B14F-4D97-AF65-F5344CB8AC3E}">
        <p14:creationId xmlns:p14="http://schemas.microsoft.com/office/powerpoint/2010/main" val="832190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Markets and Macroeconomics</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01168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Classical and Keynesian views of markets</a:t>
            </a:r>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5</a:t>
            </a:fld>
            <a:endParaRPr lang="de-DE"/>
          </a:p>
        </p:txBody>
      </p:sp>
      <p:sp>
        <p:nvSpPr>
          <p:cNvPr id="6" name="Rechteck 5"/>
          <p:cNvSpPr/>
          <p:nvPr/>
        </p:nvSpPr>
        <p:spPr>
          <a:xfrm>
            <a:off x="648559" y="1568824"/>
            <a:ext cx="3783258" cy="4787525"/>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Rechteck 6"/>
          <p:cNvSpPr/>
          <p:nvPr/>
        </p:nvSpPr>
        <p:spPr>
          <a:xfrm>
            <a:off x="457200" y="1434354"/>
            <a:ext cx="3783258" cy="4802958"/>
          </a:xfrm>
          <a:prstGeom prst="rect">
            <a:avLst/>
          </a:prstGeom>
          <a:solidFill>
            <a:srgbClr val="FFFFFF"/>
          </a:solidFill>
          <a:ln w="57150" cmpd="sng">
            <a:solidFill>
              <a:srgbClr val="E46C0A"/>
            </a:solidFill>
          </a:ln>
        </p:spPr>
        <p:style>
          <a:lnRef idx="1">
            <a:schemeClr val="accent1"/>
          </a:lnRef>
          <a:fillRef idx="3">
            <a:schemeClr val="accent1"/>
          </a:fillRef>
          <a:effectRef idx="2">
            <a:schemeClr val="accent1"/>
          </a:effectRef>
          <a:fontRef idx="minor">
            <a:schemeClr val="lt1"/>
          </a:fontRef>
        </p:style>
        <p:txBody>
          <a:bodyPr rtlCol="0" anchor="t" anchorCtr="0"/>
          <a:lstStyle/>
          <a:p>
            <a:r>
              <a:rPr lang="en-US" sz="2800" b="1" dirty="0">
                <a:solidFill>
                  <a:schemeClr val="accent5">
                    <a:lumMod val="75000"/>
                  </a:schemeClr>
                </a:solidFill>
              </a:rPr>
              <a:t>Classical </a:t>
            </a:r>
            <a:r>
              <a:rPr lang="en-US" sz="2800" b="1" dirty="0" smtClean="0">
                <a:solidFill>
                  <a:schemeClr val="accent5">
                    <a:lumMod val="75000"/>
                  </a:schemeClr>
                </a:solidFill>
              </a:rPr>
              <a:t>Economics</a:t>
            </a:r>
          </a:p>
          <a:p>
            <a:endParaRPr lang="en-US" sz="2800" b="1" dirty="0">
              <a:solidFill>
                <a:schemeClr val="tx1"/>
              </a:solidFill>
            </a:endParaRPr>
          </a:p>
          <a:p>
            <a:pPr marL="342900" indent="-342900">
              <a:buFont typeface="Wingdings" charset="2"/>
              <a:buChar char="ü"/>
            </a:pPr>
            <a:r>
              <a:rPr lang="en-US" sz="2400" dirty="0">
                <a:solidFill>
                  <a:srgbClr val="17375E"/>
                </a:solidFill>
              </a:rPr>
              <a:t>markets generally function smoothly </a:t>
            </a:r>
            <a:r>
              <a:rPr lang="en-US" sz="2400" dirty="0"/>
              <a:t>at least </a:t>
            </a:r>
            <a:r>
              <a:rPr lang="en-US" sz="2400" dirty="0">
                <a:solidFill>
                  <a:srgbClr val="17375E"/>
                </a:solidFill>
              </a:rPr>
              <a:t>as long as governments do not interfere </a:t>
            </a:r>
          </a:p>
          <a:p>
            <a:pPr marL="342900" indent="-342900">
              <a:buFont typeface="Wingdings" charset="2"/>
              <a:buChar char="ü"/>
            </a:pPr>
            <a:endParaRPr lang="en-US" sz="2400" dirty="0">
              <a:solidFill>
                <a:srgbClr val="17375E"/>
              </a:solidFill>
            </a:endParaRPr>
          </a:p>
          <a:p>
            <a:pPr marL="285750" indent="-285750">
              <a:buFont typeface="Wingdings" charset="2"/>
              <a:buChar char="§"/>
            </a:pPr>
            <a:endParaRPr lang="en-US" dirty="0">
              <a:solidFill>
                <a:srgbClr val="17375E"/>
              </a:solidFill>
            </a:endParaRPr>
          </a:p>
        </p:txBody>
      </p:sp>
      <p:sp>
        <p:nvSpPr>
          <p:cNvPr id="8" name="Rechteck 7"/>
          <p:cNvSpPr/>
          <p:nvPr/>
        </p:nvSpPr>
        <p:spPr>
          <a:xfrm>
            <a:off x="4716016" y="1568825"/>
            <a:ext cx="3783258" cy="4787525"/>
          </a:xfrm>
          <a:prstGeom prst="rect">
            <a:avLst/>
          </a:prstGeom>
          <a:solidFill>
            <a:schemeClr val="bg1">
              <a:lumMod val="50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9" name="Rechteck 8"/>
          <p:cNvSpPr/>
          <p:nvPr/>
        </p:nvSpPr>
        <p:spPr>
          <a:xfrm>
            <a:off x="4903542" y="1434352"/>
            <a:ext cx="3783258" cy="4802959"/>
          </a:xfrm>
          <a:prstGeom prst="rect">
            <a:avLst/>
          </a:prstGeom>
          <a:solidFill>
            <a:srgbClr val="FFFFFF"/>
          </a:solidFill>
          <a:ln w="57150" cmpd="sng">
            <a:solidFill>
              <a:srgbClr val="E46C0A"/>
            </a:solidFill>
          </a:ln>
        </p:spPr>
        <p:style>
          <a:lnRef idx="1">
            <a:schemeClr val="accent1"/>
          </a:lnRef>
          <a:fillRef idx="3">
            <a:schemeClr val="accent1"/>
          </a:fillRef>
          <a:effectRef idx="2">
            <a:schemeClr val="accent1"/>
          </a:effectRef>
          <a:fontRef idx="minor">
            <a:schemeClr val="lt1"/>
          </a:fontRef>
        </p:style>
        <p:txBody>
          <a:bodyPr rtlCol="0" anchor="t" anchorCtr="0"/>
          <a:lstStyle/>
          <a:p>
            <a:r>
              <a:rPr lang="en-US" sz="2800" b="1" dirty="0" smtClean="0">
                <a:solidFill>
                  <a:schemeClr val="accent5">
                    <a:lumMod val="75000"/>
                  </a:schemeClr>
                </a:solidFill>
              </a:rPr>
              <a:t>Keynesian Economics</a:t>
            </a:r>
          </a:p>
          <a:p>
            <a:endParaRPr lang="en-US" sz="2800" b="1" dirty="0" smtClean="0">
              <a:solidFill>
                <a:schemeClr val="accent5">
                  <a:lumMod val="75000"/>
                </a:schemeClr>
              </a:solidFill>
            </a:endParaRPr>
          </a:p>
          <a:p>
            <a:pPr marL="342900" indent="-342900">
              <a:buFont typeface="Wingdings" charset="2"/>
              <a:buChar char="ü"/>
            </a:pPr>
            <a:r>
              <a:rPr lang="en-US" sz="2400" dirty="0">
                <a:solidFill>
                  <a:srgbClr val="17375E"/>
                </a:solidFill>
              </a:rPr>
              <a:t>market economies need more help from government </a:t>
            </a:r>
            <a:r>
              <a:rPr lang="en-US" sz="2400" dirty="0" smtClean="0">
                <a:solidFill>
                  <a:srgbClr val="17375E"/>
                </a:solidFill>
              </a:rPr>
              <a:t>policies</a:t>
            </a:r>
          </a:p>
          <a:p>
            <a:pPr marL="342900" indent="-342900">
              <a:buFont typeface="Wingdings" charset="2"/>
              <a:buChar char="ü"/>
            </a:pPr>
            <a:r>
              <a:rPr lang="en-US" sz="2400" dirty="0">
                <a:solidFill>
                  <a:srgbClr val="17375E"/>
                </a:solidFill>
              </a:rPr>
              <a:t>understanding the workings of the </a:t>
            </a:r>
            <a:r>
              <a:rPr lang="en-US" sz="2400" dirty="0" err="1">
                <a:solidFill>
                  <a:srgbClr val="17375E"/>
                </a:solidFill>
              </a:rPr>
              <a:t>macroeconomy</a:t>
            </a:r>
            <a:r>
              <a:rPr lang="en-US" sz="2400" dirty="0">
                <a:solidFill>
                  <a:srgbClr val="17375E"/>
                </a:solidFill>
              </a:rPr>
              <a:t> requires that one </a:t>
            </a:r>
            <a:r>
              <a:rPr lang="en-US" sz="2400" dirty="0" smtClean="0">
                <a:solidFill>
                  <a:srgbClr val="17375E"/>
                </a:solidFill>
              </a:rPr>
              <a:t>goes </a:t>
            </a:r>
            <a:r>
              <a:rPr lang="en-US" sz="2400" dirty="0">
                <a:solidFill>
                  <a:srgbClr val="17375E"/>
                </a:solidFill>
              </a:rPr>
              <a:t>beyond </a:t>
            </a:r>
            <a:r>
              <a:rPr lang="en-US" sz="2400" dirty="0" smtClean="0">
                <a:solidFill>
                  <a:srgbClr val="17375E"/>
                </a:solidFill>
              </a:rPr>
              <a:t>the model of supply and demand</a:t>
            </a:r>
            <a:endParaRPr lang="en-US" sz="2400" dirty="0">
              <a:solidFill>
                <a:srgbClr val="17375E"/>
              </a:solidFill>
            </a:endParaRPr>
          </a:p>
        </p:txBody>
      </p:sp>
    </p:spTree>
    <p:extLst>
      <p:ext uri="{BB962C8B-B14F-4D97-AF65-F5344CB8AC3E}">
        <p14:creationId xmlns:p14="http://schemas.microsoft.com/office/powerpoint/2010/main" val="2571670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Market competitiveness</a:t>
            </a:r>
            <a:endParaRPr lang="en-US" dirty="0"/>
          </a:p>
        </p:txBody>
      </p:sp>
      <p:sp>
        <p:nvSpPr>
          <p:cNvPr id="3" name="Inhaltsplatzhalter 2"/>
          <p:cNvSpPr>
            <a:spLocks noGrp="1"/>
          </p:cNvSpPr>
          <p:nvPr>
            <p:ph idx="1"/>
          </p:nvPr>
        </p:nvSpPr>
        <p:spPr/>
        <p:txBody>
          <a:bodyPr>
            <a:normAutofit lnSpcReduction="10000"/>
          </a:bodyPr>
          <a:lstStyle/>
          <a:p>
            <a:r>
              <a:rPr lang="de-DE" dirty="0"/>
              <a:t>The </a:t>
            </a:r>
            <a:r>
              <a:rPr lang="de-DE" dirty="0" err="1" smtClean="0"/>
              <a:t>market</a:t>
            </a:r>
            <a:r>
              <a:rPr lang="de-DE" dirty="0" smtClean="0"/>
              <a:t> in </a:t>
            </a:r>
            <a:r>
              <a:rPr lang="de-DE" dirty="0" err="1"/>
              <a:t>the</a:t>
            </a:r>
            <a:r>
              <a:rPr lang="de-DE" dirty="0"/>
              <a:t> </a:t>
            </a:r>
            <a:r>
              <a:rPr lang="de-DE" dirty="0" err="1"/>
              <a:t>classical</a:t>
            </a:r>
            <a:r>
              <a:rPr lang="de-DE" dirty="0"/>
              <a:t> </a:t>
            </a:r>
            <a:r>
              <a:rPr lang="de-DE" dirty="0" err="1" smtClean="0"/>
              <a:t>world</a:t>
            </a:r>
            <a:r>
              <a:rPr lang="de-DE" dirty="0" smtClean="0"/>
              <a:t>:</a:t>
            </a:r>
          </a:p>
          <a:p>
            <a:r>
              <a:rPr lang="de-DE" b="1" dirty="0" err="1"/>
              <a:t>perfectly</a:t>
            </a:r>
            <a:r>
              <a:rPr lang="de-DE" b="1" dirty="0"/>
              <a:t> </a:t>
            </a:r>
            <a:r>
              <a:rPr lang="de-DE" b="1" dirty="0" err="1" smtClean="0"/>
              <a:t>competitive</a:t>
            </a:r>
            <a:r>
              <a:rPr lang="de-DE" b="1" dirty="0" smtClean="0"/>
              <a:t>: </a:t>
            </a:r>
          </a:p>
          <a:p>
            <a:pPr lvl="1"/>
            <a:r>
              <a:rPr lang="de-DE" dirty="0" err="1" smtClean="0"/>
              <a:t>many</a:t>
            </a:r>
            <a:r>
              <a:rPr lang="de-DE" dirty="0" smtClean="0"/>
              <a:t> </a:t>
            </a:r>
            <a:r>
              <a:rPr lang="de-DE" dirty="0" err="1"/>
              <a:t>buyers</a:t>
            </a:r>
            <a:r>
              <a:rPr lang="de-DE" dirty="0"/>
              <a:t> </a:t>
            </a:r>
            <a:r>
              <a:rPr lang="de-DE" dirty="0" err="1"/>
              <a:t>and</a:t>
            </a:r>
            <a:r>
              <a:rPr lang="de-DE" dirty="0"/>
              <a:t> </a:t>
            </a:r>
            <a:r>
              <a:rPr lang="de-DE" dirty="0" err="1" smtClean="0"/>
              <a:t>sellers</a:t>
            </a:r>
            <a:r>
              <a:rPr lang="de-DE" dirty="0" smtClean="0"/>
              <a:t> </a:t>
            </a:r>
          </a:p>
          <a:p>
            <a:pPr lvl="1"/>
            <a:r>
              <a:rPr lang="de-DE" dirty="0" smtClean="0"/>
              <a:t>all </a:t>
            </a:r>
            <a:r>
              <a:rPr lang="de-DE" dirty="0" err="1"/>
              <a:t>units</a:t>
            </a:r>
            <a:r>
              <a:rPr lang="de-DE" dirty="0"/>
              <a:t> </a:t>
            </a:r>
            <a:r>
              <a:rPr lang="de-DE" dirty="0" err="1"/>
              <a:t>of</a:t>
            </a:r>
            <a:r>
              <a:rPr lang="de-DE" dirty="0"/>
              <a:t> </a:t>
            </a:r>
            <a:r>
              <a:rPr lang="de-DE" dirty="0" err="1"/>
              <a:t>the</a:t>
            </a:r>
            <a:r>
              <a:rPr lang="de-DE" dirty="0"/>
              <a:t> </a:t>
            </a:r>
            <a:r>
              <a:rPr lang="de-DE" dirty="0" err="1"/>
              <a:t>good</a:t>
            </a:r>
            <a:r>
              <a:rPr lang="de-DE" dirty="0"/>
              <a:t> </a:t>
            </a:r>
            <a:r>
              <a:rPr lang="de-DE" dirty="0" err="1"/>
              <a:t>are</a:t>
            </a:r>
            <a:r>
              <a:rPr lang="de-DE" dirty="0"/>
              <a:t> </a:t>
            </a:r>
            <a:r>
              <a:rPr lang="de-DE" dirty="0" err="1" smtClean="0"/>
              <a:t>identical</a:t>
            </a:r>
            <a:endParaRPr lang="de-DE" dirty="0"/>
          </a:p>
          <a:p>
            <a:pPr lvl="1"/>
            <a:r>
              <a:rPr lang="de-DE" dirty="0" err="1" smtClean="0"/>
              <a:t>free</a:t>
            </a:r>
            <a:r>
              <a:rPr lang="de-DE" dirty="0" smtClean="0"/>
              <a:t> </a:t>
            </a:r>
            <a:r>
              <a:rPr lang="de-DE" dirty="0" err="1"/>
              <a:t>entry</a:t>
            </a:r>
            <a:r>
              <a:rPr lang="de-DE" dirty="0"/>
              <a:t> </a:t>
            </a:r>
            <a:r>
              <a:rPr lang="de-DE" dirty="0" err="1"/>
              <a:t>and</a:t>
            </a:r>
            <a:r>
              <a:rPr lang="de-DE" dirty="0"/>
              <a:t> </a:t>
            </a:r>
            <a:r>
              <a:rPr lang="de-DE" dirty="0" err="1"/>
              <a:t>exit</a:t>
            </a:r>
            <a:r>
              <a:rPr lang="de-DE" dirty="0"/>
              <a:t> </a:t>
            </a:r>
            <a:endParaRPr lang="de-DE" dirty="0" smtClean="0"/>
          </a:p>
          <a:p>
            <a:pPr lvl="1"/>
            <a:r>
              <a:rPr lang="de-DE" dirty="0" err="1" smtClean="0"/>
              <a:t>perfect</a:t>
            </a:r>
            <a:r>
              <a:rPr lang="de-DE" dirty="0" smtClean="0"/>
              <a:t> </a:t>
            </a:r>
            <a:r>
              <a:rPr lang="de-DE" dirty="0" err="1"/>
              <a:t>information</a:t>
            </a:r>
            <a:r>
              <a:rPr lang="de-DE" dirty="0"/>
              <a:t> </a:t>
            </a:r>
            <a:endParaRPr lang="de-DE" dirty="0" smtClean="0"/>
          </a:p>
          <a:p>
            <a:r>
              <a:rPr lang="de-DE" b="1" dirty="0" err="1"/>
              <a:t>self-correcting</a:t>
            </a:r>
            <a:r>
              <a:rPr lang="de-DE" b="1" dirty="0"/>
              <a:t> </a:t>
            </a:r>
            <a:r>
              <a:rPr lang="de-DE" b="1" dirty="0" err="1"/>
              <a:t>market</a:t>
            </a:r>
            <a:r>
              <a:rPr lang="de-DE" b="1" dirty="0"/>
              <a:t>: </a:t>
            </a:r>
            <a:endParaRPr lang="de-DE" b="1" dirty="0" smtClean="0"/>
          </a:p>
          <a:p>
            <a:pPr lvl="1"/>
            <a:r>
              <a:rPr lang="de-DE" dirty="0" err="1" smtClean="0"/>
              <a:t>automatically</a:t>
            </a:r>
            <a:r>
              <a:rPr lang="de-DE" dirty="0" smtClean="0"/>
              <a:t> </a:t>
            </a:r>
            <a:r>
              <a:rPr lang="de-DE" dirty="0" err="1"/>
              <a:t>adjusts</a:t>
            </a:r>
            <a:r>
              <a:rPr lang="de-DE" dirty="0"/>
              <a:t> </a:t>
            </a:r>
            <a:r>
              <a:rPr lang="de-DE" dirty="0" err="1"/>
              <a:t>to</a:t>
            </a:r>
            <a:r>
              <a:rPr lang="de-DE" dirty="0"/>
              <a:t> </a:t>
            </a:r>
            <a:r>
              <a:rPr lang="de-DE" dirty="0" err="1"/>
              <a:t>any</a:t>
            </a:r>
            <a:r>
              <a:rPr lang="de-DE" dirty="0"/>
              <a:t> </a:t>
            </a:r>
            <a:r>
              <a:rPr lang="de-DE" dirty="0" err="1"/>
              <a:t>imbalances</a:t>
            </a:r>
            <a:r>
              <a:rPr lang="de-DE" dirty="0"/>
              <a:t> </a:t>
            </a:r>
            <a:r>
              <a:rPr lang="de-DE" dirty="0" err="1"/>
              <a:t>between</a:t>
            </a:r>
            <a:r>
              <a:rPr lang="de-DE" dirty="0"/>
              <a:t> </a:t>
            </a:r>
            <a:r>
              <a:rPr lang="de-DE" dirty="0" err="1"/>
              <a:t>sellers</a:t>
            </a:r>
            <a:r>
              <a:rPr lang="de-DE" dirty="0"/>
              <a:t> (</a:t>
            </a:r>
            <a:r>
              <a:rPr lang="de-DE" dirty="0" err="1"/>
              <a:t>supply</a:t>
            </a:r>
            <a:r>
              <a:rPr lang="de-DE" dirty="0"/>
              <a:t>) </a:t>
            </a:r>
            <a:r>
              <a:rPr lang="de-DE" dirty="0" err="1"/>
              <a:t>and</a:t>
            </a:r>
            <a:r>
              <a:rPr lang="de-DE" dirty="0"/>
              <a:t> </a:t>
            </a:r>
            <a:r>
              <a:rPr lang="de-DE" dirty="0" err="1"/>
              <a:t>buyers</a:t>
            </a:r>
            <a:r>
              <a:rPr lang="de-DE" dirty="0"/>
              <a:t> (</a:t>
            </a:r>
            <a:r>
              <a:rPr lang="de-DE" dirty="0" err="1"/>
              <a:t>demand</a:t>
            </a:r>
            <a:r>
              <a:rPr lang="de-DE" dirty="0"/>
              <a:t>) </a:t>
            </a:r>
          </a:p>
          <a:p>
            <a:pPr lvl="1"/>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6</a:t>
            </a:fld>
            <a:endParaRPr lang="de-DE"/>
          </a:p>
        </p:txBody>
      </p:sp>
    </p:spTree>
    <p:extLst>
      <p:ext uri="{BB962C8B-B14F-4D97-AF65-F5344CB8AC3E}">
        <p14:creationId xmlns:p14="http://schemas.microsoft.com/office/powerpoint/2010/main" val="3043284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The Theory of Supply</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437922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ea typeface="Calibri"/>
                <a:cs typeface="Times New Roman"/>
              </a:rPr>
              <a:t>Table 4.1 A </a:t>
            </a:r>
            <a:r>
              <a:rPr lang="en-US" dirty="0" smtClean="0">
                <a:ea typeface="Calibri"/>
                <a:cs typeface="Times New Roman"/>
              </a:rPr>
              <a:t>supply schedule </a:t>
            </a:r>
            <a:r>
              <a:rPr lang="en-US" dirty="0">
                <a:ea typeface="Calibri"/>
                <a:cs typeface="Times New Roman"/>
              </a:rPr>
              <a:t>for </a:t>
            </a:r>
            <a:r>
              <a:rPr lang="en-US" dirty="0" smtClean="0">
                <a:ea typeface="Calibri"/>
                <a:cs typeface="Times New Roman"/>
              </a:rPr>
              <a:t>coffee</a:t>
            </a:r>
            <a:r>
              <a:rPr lang="de-DE" dirty="0">
                <a:ea typeface="Calibri"/>
                <a:cs typeface="Times New Roman"/>
              </a:rPr>
              <a:t/>
            </a:r>
            <a:br>
              <a:rPr lang="de-DE" dirty="0">
                <a:ea typeface="Calibri"/>
                <a:cs typeface="Times New Roman"/>
              </a:rPr>
            </a:br>
            <a:endParaRPr lang="en-US" dirty="0"/>
          </a:p>
        </p:txBody>
      </p:sp>
      <p:graphicFrame>
        <p:nvGraphicFramePr>
          <p:cNvPr id="7" name="Inhaltsplatzhalter 6"/>
          <p:cNvGraphicFramePr>
            <a:graphicFrameLocks noGrp="1"/>
          </p:cNvGraphicFramePr>
          <p:nvPr>
            <p:ph idx="1"/>
            <p:extLst>
              <p:ext uri="{D42A27DB-BD31-4B8C-83A1-F6EECF244321}">
                <p14:modId xmlns:p14="http://schemas.microsoft.com/office/powerpoint/2010/main" val="1235890073"/>
              </p:ext>
            </p:extLst>
          </p:nvPr>
        </p:nvGraphicFramePr>
        <p:xfrm>
          <a:off x="457200" y="1341438"/>
          <a:ext cx="7199762" cy="4828031"/>
        </p:xfrm>
        <a:graphic>
          <a:graphicData uri="http://schemas.openxmlformats.org/drawingml/2006/table">
            <a:tbl>
              <a:tblPr firstRow="1" bandRow="1">
                <a:tableStyleId>{5FD0F851-EC5A-4D38-B0AD-8093EC10F338}</a:tableStyleId>
              </a:tblPr>
              <a:tblGrid>
                <a:gridCol w="2026644"/>
                <a:gridCol w="4220667"/>
                <a:gridCol w="952451"/>
              </a:tblGrid>
              <a:tr h="370840">
                <a:tc>
                  <a:txBody>
                    <a:bodyPr/>
                    <a:lstStyle/>
                    <a:p>
                      <a:pPr>
                        <a:lnSpc>
                          <a:spcPct val="120000"/>
                        </a:lnSpc>
                        <a:spcAft>
                          <a:spcPts val="1000"/>
                        </a:spcAft>
                      </a:pPr>
                      <a:r>
                        <a:rPr lang="en-US" sz="2400" dirty="0">
                          <a:effectLst/>
                        </a:rPr>
                        <a:t>Price (€/cup)</a:t>
                      </a:r>
                      <a:endParaRPr lang="de-DE" sz="2400" dirty="0">
                        <a:effectLst/>
                        <a:latin typeface="Calibri"/>
                        <a:ea typeface="Calibri"/>
                        <a:cs typeface="Times New Roman"/>
                      </a:endParaRPr>
                    </a:p>
                  </a:txBody>
                  <a:tcPr marL="68580" marR="68580" marT="0" marB="0"/>
                </a:tc>
                <a:tc gridSpan="2">
                  <a:txBody>
                    <a:bodyPr/>
                    <a:lstStyle/>
                    <a:p>
                      <a:pPr algn="ctr">
                        <a:lnSpc>
                          <a:spcPct val="120000"/>
                        </a:lnSpc>
                        <a:spcAft>
                          <a:spcPts val="1000"/>
                        </a:spcAft>
                      </a:pPr>
                      <a:r>
                        <a:rPr lang="en-US" sz="2400">
                          <a:effectLst/>
                        </a:rPr>
                        <a:t>Cups of coffee supplied/week</a:t>
                      </a:r>
                      <a:endParaRPr lang="de-DE" sz="2400">
                        <a:effectLst/>
                        <a:latin typeface="Calibri"/>
                        <a:ea typeface="Calibri"/>
                        <a:cs typeface="Times New Roman"/>
                      </a:endParaRPr>
                    </a:p>
                  </a:txBody>
                  <a:tcPr marL="68580" marR="68580" marT="0" marB="0"/>
                </a:tc>
                <a:tc hMerge="1">
                  <a:txBody>
                    <a:bodyPr/>
                    <a:lstStyle/>
                    <a:p>
                      <a:endParaRPr lang="en-US"/>
                    </a:p>
                  </a:txBody>
                  <a:tcPr/>
                </a:tc>
              </a:tr>
              <a:tr h="370840">
                <a:tc>
                  <a:txBody>
                    <a:bodyPr/>
                    <a:lstStyle/>
                    <a:p>
                      <a:pPr algn="r">
                        <a:lnSpc>
                          <a:spcPct val="120000"/>
                        </a:lnSpc>
                        <a:spcAft>
                          <a:spcPts val="1000"/>
                        </a:spcAft>
                      </a:pPr>
                      <a:r>
                        <a:rPr lang="en-US" sz="2400" dirty="0">
                          <a:effectLst/>
                        </a:rPr>
                        <a:t>0.70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300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r">
                        <a:lnSpc>
                          <a:spcPct val="120000"/>
                        </a:lnSpc>
                        <a:spcAft>
                          <a:spcPts val="1000"/>
                        </a:spcAft>
                      </a:pPr>
                      <a:r>
                        <a:rPr lang="en-US" sz="2400" dirty="0">
                          <a:effectLst/>
                        </a:rPr>
                        <a:t>0.80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400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r">
                        <a:lnSpc>
                          <a:spcPct val="120000"/>
                        </a:lnSpc>
                        <a:spcAft>
                          <a:spcPts val="1000"/>
                        </a:spcAft>
                      </a:pPr>
                      <a:r>
                        <a:rPr lang="en-US" sz="2400">
                          <a:effectLst/>
                        </a:rPr>
                        <a:t>0.90</a:t>
                      </a:r>
                      <a:endParaRPr lang="de-DE" sz="240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500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r">
                        <a:lnSpc>
                          <a:spcPct val="120000"/>
                        </a:lnSpc>
                        <a:spcAft>
                          <a:spcPts val="1000"/>
                        </a:spcAft>
                      </a:pPr>
                      <a:r>
                        <a:rPr lang="en-US" sz="2400" dirty="0">
                          <a:effectLst/>
                        </a:rPr>
                        <a:t>1.00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600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r">
                        <a:lnSpc>
                          <a:spcPct val="120000"/>
                        </a:lnSpc>
                        <a:spcAft>
                          <a:spcPts val="1000"/>
                        </a:spcAft>
                      </a:pPr>
                      <a:r>
                        <a:rPr lang="en-US" sz="2400">
                          <a:effectLst/>
                        </a:rPr>
                        <a:t>1.10</a:t>
                      </a:r>
                      <a:endParaRPr lang="de-DE" sz="240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700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r">
                        <a:lnSpc>
                          <a:spcPct val="120000"/>
                        </a:lnSpc>
                        <a:spcAft>
                          <a:spcPts val="1000"/>
                        </a:spcAft>
                      </a:pPr>
                      <a:r>
                        <a:rPr lang="en-US" sz="2400">
                          <a:effectLst/>
                        </a:rPr>
                        <a:t>1.20</a:t>
                      </a:r>
                      <a:endParaRPr lang="de-DE" sz="240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800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r">
                        <a:lnSpc>
                          <a:spcPct val="120000"/>
                        </a:lnSpc>
                        <a:spcAft>
                          <a:spcPts val="1000"/>
                        </a:spcAft>
                      </a:pPr>
                      <a:r>
                        <a:rPr lang="en-US" sz="2400" dirty="0">
                          <a:effectLst/>
                        </a:rPr>
                        <a:t>1.30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900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r">
                        <a:lnSpc>
                          <a:spcPct val="120000"/>
                        </a:lnSpc>
                        <a:spcAft>
                          <a:spcPts val="1000"/>
                        </a:spcAft>
                      </a:pPr>
                      <a:r>
                        <a:rPr lang="en-US" sz="2400" dirty="0">
                          <a:effectLst/>
                        </a:rPr>
                        <a:t>1.40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1,000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r">
                        <a:lnSpc>
                          <a:spcPct val="120000"/>
                        </a:lnSpc>
                        <a:spcAft>
                          <a:spcPts val="1000"/>
                        </a:spcAft>
                      </a:pPr>
                      <a:r>
                        <a:rPr lang="en-US" sz="2400" dirty="0">
                          <a:effectLst/>
                        </a:rPr>
                        <a:t>1.50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1,100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r">
                        <a:lnSpc>
                          <a:spcPct val="120000"/>
                        </a:lnSpc>
                        <a:spcAft>
                          <a:spcPts val="1000"/>
                        </a:spcAft>
                      </a:pPr>
                      <a:r>
                        <a:rPr lang="en-US" sz="2400" dirty="0">
                          <a:effectLst/>
                        </a:rPr>
                        <a:t>1.60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1,200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8</a:t>
            </a:fld>
            <a:endParaRPr lang="de-DE"/>
          </a:p>
        </p:txBody>
      </p:sp>
    </p:spTree>
    <p:extLst>
      <p:ext uri="{BB962C8B-B14F-4D97-AF65-F5344CB8AC3E}">
        <p14:creationId xmlns:p14="http://schemas.microsoft.com/office/powerpoint/2010/main" val="17131152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latin typeface="+mn-lt"/>
                <a:ea typeface="ＭＳ Ｐゴシック" pitchFamily="34" charset="-128"/>
              </a:rPr>
              <a:t>Figure </a:t>
            </a:r>
            <a:r>
              <a:rPr lang="en-US" dirty="0" smtClean="0">
                <a:latin typeface="+mn-lt"/>
                <a:ea typeface="ＭＳ Ｐゴシック" pitchFamily="34" charset="-128"/>
              </a:rPr>
              <a:t>4.1 </a:t>
            </a:r>
            <a:r>
              <a:rPr lang="en-US" dirty="0"/>
              <a:t>The </a:t>
            </a:r>
            <a:r>
              <a:rPr lang="en-US" dirty="0" smtClean="0"/>
              <a:t>supply curve </a:t>
            </a:r>
            <a:r>
              <a:rPr lang="en-US" dirty="0"/>
              <a:t>for </a:t>
            </a:r>
            <a:r>
              <a:rPr lang="en-US" dirty="0" smtClean="0"/>
              <a:t>cups </a:t>
            </a:r>
            <a:r>
              <a:rPr lang="en-US" dirty="0"/>
              <a:t>of </a:t>
            </a:r>
            <a:r>
              <a:rPr lang="en-US" dirty="0" smtClean="0"/>
              <a:t>coffee</a:t>
            </a:r>
            <a:r>
              <a:rPr lang="de-DE" dirty="0" smtClean="0"/>
              <a:t> </a:t>
            </a:r>
            <a:r>
              <a:rPr lang="en-US" dirty="0">
                <a:latin typeface="Arial" pitchFamily="34" charset="0"/>
                <a:ea typeface="ＭＳ Ｐゴシック" pitchFamily="34" charset="-128"/>
              </a:rPr>
              <a:t/>
            </a:r>
            <a:br>
              <a:rPr lang="en-US" dirty="0">
                <a:latin typeface="Arial" pitchFamily="34" charset="0"/>
                <a:ea typeface="ＭＳ Ｐゴシック" pitchFamily="34" charset="-128"/>
              </a:rPr>
            </a:br>
            <a:endParaRPr lang="en-US" dirty="0"/>
          </a:p>
        </p:txBody>
      </p:sp>
      <p:sp>
        <p:nvSpPr>
          <p:cNvPr id="4" name="Fußzeilenplatzhalter 3"/>
          <p:cNvSpPr>
            <a:spLocks noGrp="1"/>
          </p:cNvSpPr>
          <p:nvPr>
            <p:ph type="ftr" sz="quarter" idx="11"/>
          </p:nvPr>
        </p:nvSpPr>
        <p:spPr/>
        <p:txBody>
          <a:bodyPr/>
          <a:lstStyle/>
          <a:p>
            <a:r>
              <a:rPr lang="de-DE" dirty="0" smtClean="0"/>
              <a:t>Chapter 4</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9</a:t>
            </a:fld>
            <a:endParaRPr lang="de-DE"/>
          </a:p>
        </p:txBody>
      </p:sp>
      <p:sp>
        <p:nvSpPr>
          <p:cNvPr id="7" name="Textfeld 6"/>
          <p:cNvSpPr txBox="1"/>
          <p:nvPr/>
        </p:nvSpPr>
        <p:spPr>
          <a:xfrm>
            <a:off x="6764892" y="1868350"/>
            <a:ext cx="2379108" cy="3139321"/>
          </a:xfrm>
          <a:prstGeom prst="rect">
            <a:avLst/>
          </a:prstGeom>
          <a:noFill/>
        </p:spPr>
        <p:txBody>
          <a:bodyPr wrap="square" rtlCol="0">
            <a:spAutoFit/>
          </a:bodyPr>
          <a:lstStyle/>
          <a:p>
            <a:pPr marL="285750" indent="-285750">
              <a:buFont typeface="Wingdings" charset="2"/>
              <a:buChar char="ü"/>
            </a:pPr>
            <a:r>
              <a:rPr lang="en-US" dirty="0"/>
              <a:t>The supply curve shows the same information as the supply schedule. At higher prices, more cups of coffee are offered on the market by people who are in a position to sell.</a:t>
            </a:r>
            <a:endParaRPr lang="de-DE" dirty="0"/>
          </a:p>
          <a:p>
            <a:endParaRPr lang="en-US" dirty="0"/>
          </a:p>
        </p:txBody>
      </p:sp>
      <p:grpSp>
        <p:nvGrpSpPr>
          <p:cNvPr id="12" name="Gruppierung 11"/>
          <p:cNvGrpSpPr>
            <a:grpSpLocks noChangeAspect="1"/>
          </p:cNvGrpSpPr>
          <p:nvPr/>
        </p:nvGrpSpPr>
        <p:grpSpPr>
          <a:xfrm>
            <a:off x="962375" y="1528580"/>
            <a:ext cx="6120000" cy="4488000"/>
            <a:chOff x="0" y="35358"/>
            <a:chExt cx="9144000" cy="6705600"/>
          </a:xfrm>
        </p:grpSpPr>
        <p:graphicFrame>
          <p:nvGraphicFramePr>
            <p:cNvPr id="9" name="Chart 3"/>
            <p:cNvGraphicFramePr/>
            <p:nvPr>
              <p:extLst>
                <p:ext uri="{D42A27DB-BD31-4B8C-83A1-F6EECF244321}">
                  <p14:modId xmlns:p14="http://schemas.microsoft.com/office/powerpoint/2010/main" val="223854295"/>
                </p:ext>
              </p:extLst>
            </p:nvPr>
          </p:nvGraphicFramePr>
          <p:xfrm>
            <a:off x="0" y="35358"/>
            <a:ext cx="9144000" cy="6705600"/>
          </p:xfrm>
          <a:graphic>
            <a:graphicData uri="http://schemas.openxmlformats.org/drawingml/2006/chart">
              <c:chart xmlns:c="http://schemas.openxmlformats.org/drawingml/2006/chart" xmlns:r="http://schemas.openxmlformats.org/officeDocument/2006/relationships" r:id="rId2"/>
            </a:graphicData>
          </a:graphic>
        </p:graphicFrame>
        <p:cxnSp>
          <p:nvCxnSpPr>
            <p:cNvPr id="10" name="Straight Connector 5"/>
            <p:cNvCxnSpPr/>
            <p:nvPr/>
          </p:nvCxnSpPr>
          <p:spPr>
            <a:xfrm>
              <a:off x="1371600" y="2743200"/>
              <a:ext cx="3048000" cy="0"/>
            </a:xfrm>
            <a:prstGeom prst="line">
              <a:avLst/>
            </a:prstGeom>
            <a:ln w="38100">
              <a:no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6"/>
            <p:cNvCxnSpPr/>
            <p:nvPr/>
          </p:nvCxnSpPr>
          <p:spPr>
            <a:xfrm flipV="1">
              <a:off x="4495800" y="2743200"/>
              <a:ext cx="0" cy="3048000"/>
            </a:xfrm>
            <a:prstGeom prst="line">
              <a:avLst/>
            </a:prstGeom>
            <a:ln w="38100">
              <a:noFill/>
              <a:prstDash val="sysDash"/>
            </a:ln>
          </p:spPr>
          <p:style>
            <a:lnRef idx="1">
              <a:schemeClr val="accent1"/>
            </a:lnRef>
            <a:fillRef idx="0">
              <a:schemeClr val="accent1"/>
            </a:fillRef>
            <a:effectRef idx="0">
              <a:schemeClr val="accent1"/>
            </a:effectRef>
            <a:fontRef idx="minor">
              <a:schemeClr val="tx1"/>
            </a:fontRef>
          </p:style>
        </p:cxnSp>
      </p:grpSp>
      <p:sp>
        <p:nvSpPr>
          <p:cNvPr id="3" name="Textfeld 2"/>
          <p:cNvSpPr txBox="1"/>
          <p:nvPr/>
        </p:nvSpPr>
        <p:spPr>
          <a:xfrm>
            <a:off x="510742" y="1217256"/>
            <a:ext cx="553998" cy="4247317"/>
          </a:xfrm>
          <a:prstGeom prst="rect">
            <a:avLst/>
          </a:prstGeom>
          <a:noFill/>
        </p:spPr>
        <p:txBody>
          <a:bodyPr vert="vert270" wrap="square" rtlCol="0">
            <a:spAutoFit/>
          </a:bodyPr>
          <a:lstStyle/>
          <a:p>
            <a:r>
              <a:rPr lang="en-US" sz="2400" b="1" dirty="0">
                <a:cs typeface="Arial" pitchFamily="34" charset="0"/>
              </a:rPr>
              <a:t>Price of Coffee (€ per </a:t>
            </a:r>
            <a:r>
              <a:rPr lang="en-US" sz="2400" b="1" dirty="0" smtClean="0">
                <a:cs typeface="Arial" pitchFamily="34" charset="0"/>
              </a:rPr>
              <a:t>Cup)</a:t>
            </a:r>
            <a:endParaRPr lang="en-US" sz="2400" b="1" dirty="0"/>
          </a:p>
        </p:txBody>
      </p:sp>
      <p:sp>
        <p:nvSpPr>
          <p:cNvPr id="6" name="Textfeld 5"/>
          <p:cNvSpPr txBox="1"/>
          <p:nvPr/>
        </p:nvSpPr>
        <p:spPr>
          <a:xfrm>
            <a:off x="1968500" y="5934670"/>
            <a:ext cx="4796392" cy="738664"/>
          </a:xfrm>
          <a:prstGeom prst="rect">
            <a:avLst/>
          </a:prstGeom>
          <a:noFill/>
        </p:spPr>
        <p:txBody>
          <a:bodyPr wrap="square" rtlCol="0">
            <a:spAutoFit/>
          </a:bodyPr>
          <a:lstStyle/>
          <a:p>
            <a:r>
              <a:rPr lang="en-US" sz="2400" b="1" dirty="0">
                <a:cs typeface="Arial" pitchFamily="34" charset="0"/>
              </a:rPr>
              <a:t>Cups of Coffee Supplied per Week</a:t>
            </a:r>
          </a:p>
          <a:p>
            <a:endParaRPr lang="en-US" dirty="0"/>
          </a:p>
        </p:txBody>
      </p:sp>
    </p:spTree>
    <p:extLst>
      <p:ext uri="{BB962C8B-B14F-4D97-AF65-F5344CB8AC3E}">
        <p14:creationId xmlns:p14="http://schemas.microsoft.com/office/powerpoint/2010/main" val="3082379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5"/>
          <p:cNvCxnSpPr/>
          <p:nvPr/>
        </p:nvCxnSpPr>
        <p:spPr>
          <a:xfrm>
            <a:off x="1559109" y="3562588"/>
            <a:ext cx="3250954"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11"/>
          <p:cNvCxnSpPr/>
          <p:nvPr/>
        </p:nvCxnSpPr>
        <p:spPr>
          <a:xfrm flipV="1">
            <a:off x="4810063" y="3551351"/>
            <a:ext cx="0" cy="20910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p:txBody>
          <a:bodyPr>
            <a:normAutofit/>
          </a:bodyPr>
          <a:lstStyle/>
          <a:p>
            <a:r>
              <a:rPr lang="en-US" dirty="0"/>
              <a:t>Figure 4.2 An </a:t>
            </a:r>
            <a:r>
              <a:rPr lang="en-US" dirty="0" smtClean="0"/>
              <a:t>increase </a:t>
            </a:r>
            <a:r>
              <a:rPr lang="en-US" dirty="0"/>
              <a:t>in </a:t>
            </a:r>
            <a:r>
              <a:rPr lang="en-US" dirty="0" smtClean="0"/>
              <a:t>supply</a:t>
            </a:r>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10</a:t>
            </a:fld>
            <a:endParaRPr lang="de-DE"/>
          </a:p>
        </p:txBody>
      </p:sp>
      <p:sp>
        <p:nvSpPr>
          <p:cNvPr id="7" name="Textfeld 6"/>
          <p:cNvSpPr txBox="1"/>
          <p:nvPr/>
        </p:nvSpPr>
        <p:spPr>
          <a:xfrm>
            <a:off x="457199" y="905961"/>
            <a:ext cx="8229601" cy="1200329"/>
          </a:xfrm>
          <a:prstGeom prst="rect">
            <a:avLst/>
          </a:prstGeom>
          <a:noFill/>
        </p:spPr>
        <p:txBody>
          <a:bodyPr wrap="square" rtlCol="0">
            <a:spAutoFit/>
          </a:bodyPr>
          <a:lstStyle/>
          <a:p>
            <a:pPr marL="285750" indent="-285750" eaLnBrk="0" hangingPunct="0">
              <a:buFont typeface="Wingdings" charset="2"/>
              <a:buChar char="ü"/>
            </a:pPr>
            <a:r>
              <a:rPr lang="en-US" dirty="0"/>
              <a:t>The supply curve shifts outward (to the right) when sellers decide to supply a larger quantity to the market at a given price, or to charge less for a given quantity.</a:t>
            </a:r>
            <a:endParaRPr lang="de-DE" dirty="0"/>
          </a:p>
          <a:p>
            <a:pPr eaLnBrk="0" hangingPunct="0"/>
            <a:r>
              <a:rPr lang="en-US" dirty="0"/>
              <a:t> </a:t>
            </a:r>
            <a:endParaRPr lang="de-DE" dirty="0"/>
          </a:p>
          <a:p>
            <a:endParaRPr lang="en-US" dirty="0"/>
          </a:p>
        </p:txBody>
      </p:sp>
      <p:graphicFrame>
        <p:nvGraphicFramePr>
          <p:cNvPr id="14" name="Chart 1"/>
          <p:cNvGraphicFramePr/>
          <p:nvPr>
            <p:extLst>
              <p:ext uri="{D42A27DB-BD31-4B8C-83A1-F6EECF244321}">
                <p14:modId xmlns:p14="http://schemas.microsoft.com/office/powerpoint/2010/main" val="220456354"/>
              </p:ext>
            </p:extLst>
          </p:nvPr>
        </p:nvGraphicFramePr>
        <p:xfrm>
          <a:off x="463312" y="1766351"/>
          <a:ext cx="7360650" cy="4589999"/>
        </p:xfrm>
        <a:graphic>
          <a:graphicData uri="http://schemas.openxmlformats.org/drawingml/2006/chart">
            <c:chart xmlns:c="http://schemas.openxmlformats.org/drawingml/2006/chart" xmlns:r="http://schemas.openxmlformats.org/officeDocument/2006/relationships" r:id="rId2"/>
          </a:graphicData>
        </a:graphic>
      </p:graphicFrame>
      <p:cxnSp>
        <p:nvCxnSpPr>
          <p:cNvPr id="16" name="Straight Connector 6"/>
          <p:cNvCxnSpPr/>
          <p:nvPr/>
        </p:nvCxnSpPr>
        <p:spPr>
          <a:xfrm flipV="1">
            <a:off x="3534650" y="3554537"/>
            <a:ext cx="0" cy="20910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7" name="Right Arrow 2"/>
          <p:cNvSpPr/>
          <p:nvPr/>
        </p:nvSpPr>
        <p:spPr>
          <a:xfrm>
            <a:off x="4810063" y="2786351"/>
            <a:ext cx="736065" cy="357000"/>
          </a:xfrm>
          <a:prstGeom prst="rightArrow">
            <a:avLst/>
          </a:prstGeom>
          <a:gradFill flip="none" rotWithShape="1">
            <a:gsLst>
              <a:gs pos="22000">
                <a:schemeClr val="accent1"/>
              </a:gs>
              <a:gs pos="79000">
                <a:schemeClr val="accent1">
                  <a:tint val="44500"/>
                  <a:satMod val="160000"/>
                </a:schemeClr>
              </a:gs>
              <a:gs pos="100000">
                <a:schemeClr val="accent1">
                  <a:tint val="23500"/>
                  <a:satMod val="160000"/>
                </a:schemeClr>
              </a:gs>
            </a:gsLst>
            <a:lin ang="108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TextBox 12"/>
          <p:cNvSpPr txBox="1">
            <a:spLocks noChangeArrowheads="1"/>
          </p:cNvSpPr>
          <p:nvPr/>
        </p:nvSpPr>
        <p:spPr bwMode="auto">
          <a:xfrm>
            <a:off x="5723928" y="2021351"/>
            <a:ext cx="552049" cy="309188"/>
          </a:xfrm>
          <a:prstGeom prst="rect">
            <a:avLst/>
          </a:prstGeom>
          <a:noFill/>
          <a:ln w="9525">
            <a:noFill/>
            <a:miter lim="800000"/>
            <a:headEnd/>
            <a:tailEnd/>
          </a:ln>
        </p:spPr>
        <p:txBody>
          <a:bodyPr>
            <a:spAutoFit/>
          </a:bodyPr>
          <a:lstStyle/>
          <a:p>
            <a:r>
              <a:rPr lang="en-US" sz="2400" b="1">
                <a:latin typeface="Calibri" pitchFamily="34" charset="0"/>
                <a:cs typeface="Arial" pitchFamily="34" charset="0"/>
              </a:rPr>
              <a:t>S</a:t>
            </a:r>
            <a:r>
              <a:rPr lang="en-US" sz="2400" b="1" baseline="-25000">
                <a:latin typeface="Calibri" pitchFamily="34" charset="0"/>
                <a:cs typeface="Arial" pitchFamily="34" charset="0"/>
              </a:rPr>
              <a:t>1</a:t>
            </a:r>
            <a:endParaRPr lang="en-US" sz="2400" b="1">
              <a:latin typeface="Calibri" pitchFamily="34" charset="0"/>
              <a:cs typeface="Arial" pitchFamily="34" charset="0"/>
            </a:endParaRPr>
          </a:p>
        </p:txBody>
      </p:sp>
      <p:sp>
        <p:nvSpPr>
          <p:cNvPr id="20" name="TextBox 13"/>
          <p:cNvSpPr txBox="1">
            <a:spLocks noChangeArrowheads="1"/>
          </p:cNvSpPr>
          <p:nvPr/>
        </p:nvSpPr>
        <p:spPr bwMode="auto">
          <a:xfrm>
            <a:off x="7012042" y="2018164"/>
            <a:ext cx="552049" cy="309187"/>
          </a:xfrm>
          <a:prstGeom prst="rect">
            <a:avLst/>
          </a:prstGeom>
          <a:noFill/>
          <a:ln w="9525">
            <a:noFill/>
            <a:miter lim="800000"/>
            <a:headEnd/>
            <a:tailEnd/>
          </a:ln>
        </p:spPr>
        <p:txBody>
          <a:bodyPr>
            <a:spAutoFit/>
          </a:bodyPr>
          <a:lstStyle/>
          <a:p>
            <a:r>
              <a:rPr lang="en-US" sz="2400" b="1">
                <a:latin typeface="Calibri" pitchFamily="34" charset="0"/>
                <a:cs typeface="Arial" pitchFamily="34" charset="0"/>
              </a:rPr>
              <a:t>S</a:t>
            </a:r>
            <a:r>
              <a:rPr lang="en-US" sz="2400" b="1" baseline="-25000">
                <a:latin typeface="Calibri" pitchFamily="34" charset="0"/>
                <a:cs typeface="Arial" pitchFamily="34" charset="0"/>
              </a:rPr>
              <a:t>2</a:t>
            </a:r>
            <a:endParaRPr lang="en-US" sz="2400" b="1">
              <a:latin typeface="Calibri" pitchFamily="34" charset="0"/>
              <a:cs typeface="Arial" pitchFamily="34" charset="0"/>
            </a:endParaRPr>
          </a:p>
        </p:txBody>
      </p:sp>
      <p:sp>
        <p:nvSpPr>
          <p:cNvPr id="3" name="Textfeld 2"/>
          <p:cNvSpPr txBox="1"/>
          <p:nvPr/>
        </p:nvSpPr>
        <p:spPr>
          <a:xfrm>
            <a:off x="457199" y="2021351"/>
            <a:ext cx="923330" cy="3624186"/>
          </a:xfrm>
          <a:prstGeom prst="rect">
            <a:avLst/>
          </a:prstGeom>
          <a:noFill/>
        </p:spPr>
        <p:txBody>
          <a:bodyPr vert="vert270" wrap="square" rtlCol="0">
            <a:spAutoFit/>
          </a:bodyPr>
          <a:lstStyle/>
          <a:p>
            <a:r>
              <a:rPr lang="en-US" sz="2400" b="1" dirty="0">
                <a:cs typeface="Arial" pitchFamily="34" charset="0"/>
              </a:rPr>
              <a:t>Price of Coffee (€ per Cup)</a:t>
            </a:r>
          </a:p>
          <a:p>
            <a:endParaRPr lang="en-US" sz="2400" dirty="0"/>
          </a:p>
        </p:txBody>
      </p:sp>
      <p:sp>
        <p:nvSpPr>
          <p:cNvPr id="6" name="Textfeld 5"/>
          <p:cNvSpPr txBox="1"/>
          <p:nvPr/>
        </p:nvSpPr>
        <p:spPr>
          <a:xfrm>
            <a:off x="1968500" y="6007475"/>
            <a:ext cx="5810600" cy="830997"/>
          </a:xfrm>
          <a:prstGeom prst="rect">
            <a:avLst/>
          </a:prstGeom>
          <a:noFill/>
        </p:spPr>
        <p:txBody>
          <a:bodyPr wrap="square" rtlCol="0">
            <a:spAutoFit/>
          </a:bodyPr>
          <a:lstStyle/>
          <a:p>
            <a:r>
              <a:rPr lang="en-US" sz="2400" b="1" dirty="0">
                <a:cs typeface="Arial" pitchFamily="34" charset="0"/>
              </a:rPr>
              <a:t>Cups of Coffee Supplied per Week</a:t>
            </a:r>
          </a:p>
          <a:p>
            <a:endParaRPr lang="en-US" sz="2400" b="1" dirty="0"/>
          </a:p>
        </p:txBody>
      </p:sp>
    </p:spTree>
    <p:extLst>
      <p:ext uri="{BB962C8B-B14F-4D97-AF65-F5344CB8AC3E}">
        <p14:creationId xmlns:p14="http://schemas.microsoft.com/office/powerpoint/2010/main" val="2805690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6"/>
          <p:cNvCxnSpPr/>
          <p:nvPr/>
        </p:nvCxnSpPr>
        <p:spPr>
          <a:xfrm flipV="1">
            <a:off x="1854200" y="3775341"/>
            <a:ext cx="2573784" cy="30812"/>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p:txBody>
          <a:bodyPr>
            <a:normAutofit/>
          </a:bodyPr>
          <a:lstStyle/>
          <a:p>
            <a:pPr eaLnBrk="0" hangingPunct="0"/>
            <a:r>
              <a:rPr lang="en-US" dirty="0" smtClean="0"/>
              <a:t>Figure </a:t>
            </a:r>
            <a:r>
              <a:rPr lang="en-US" dirty="0"/>
              <a:t>4.3 A </a:t>
            </a:r>
            <a:r>
              <a:rPr lang="en-US" dirty="0" smtClean="0"/>
              <a:t>decrease </a:t>
            </a:r>
            <a:r>
              <a:rPr lang="en-US" dirty="0"/>
              <a:t>in </a:t>
            </a:r>
            <a:r>
              <a:rPr lang="en-US" dirty="0" smtClean="0"/>
              <a:t>supply</a:t>
            </a:r>
            <a:endParaRPr lang="de-DE"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11</a:t>
            </a:fld>
            <a:endParaRPr lang="de-DE"/>
          </a:p>
        </p:txBody>
      </p:sp>
      <p:sp>
        <p:nvSpPr>
          <p:cNvPr id="7" name="Textfeld 6"/>
          <p:cNvSpPr txBox="1"/>
          <p:nvPr/>
        </p:nvSpPr>
        <p:spPr>
          <a:xfrm>
            <a:off x="457200" y="899375"/>
            <a:ext cx="8686800" cy="923330"/>
          </a:xfrm>
          <a:prstGeom prst="rect">
            <a:avLst/>
          </a:prstGeom>
          <a:noFill/>
        </p:spPr>
        <p:txBody>
          <a:bodyPr wrap="square" rtlCol="0">
            <a:spAutoFit/>
          </a:bodyPr>
          <a:lstStyle/>
          <a:p>
            <a:pPr marL="285750" indent="-285750">
              <a:buFont typeface="Wingdings" charset="2"/>
              <a:buChar char="ü"/>
            </a:pPr>
            <a:r>
              <a:rPr lang="en-US" dirty="0"/>
              <a:t>The supply curve shifts backward (to the left) when sellers decide to supply a smaller quantity to the market at a given price, or to charge more for a given quantity.</a:t>
            </a:r>
            <a:endParaRPr lang="de-DE" dirty="0"/>
          </a:p>
          <a:p>
            <a:endParaRPr lang="en-US" dirty="0"/>
          </a:p>
        </p:txBody>
      </p:sp>
      <p:graphicFrame>
        <p:nvGraphicFramePr>
          <p:cNvPr id="8" name="Chart 8"/>
          <p:cNvGraphicFramePr>
            <a:graphicFrameLocks/>
          </p:cNvGraphicFramePr>
          <p:nvPr>
            <p:extLst>
              <p:ext uri="{D42A27DB-BD31-4B8C-83A1-F6EECF244321}">
                <p14:modId xmlns:p14="http://schemas.microsoft.com/office/powerpoint/2010/main" val="3622272045"/>
              </p:ext>
            </p:extLst>
          </p:nvPr>
        </p:nvGraphicFramePr>
        <p:xfrm>
          <a:off x="705600" y="1857606"/>
          <a:ext cx="7449181" cy="4590000"/>
        </p:xfrm>
        <a:graphic>
          <a:graphicData uri="http://schemas.openxmlformats.org/drawingml/2006/chart">
            <c:chart xmlns:c="http://schemas.openxmlformats.org/drawingml/2006/chart" xmlns:r="http://schemas.openxmlformats.org/officeDocument/2006/relationships" r:id="rId2"/>
          </a:graphicData>
        </a:graphic>
      </p:graphicFrame>
      <p:sp>
        <p:nvSpPr>
          <p:cNvPr id="9" name="Right Arrow 9"/>
          <p:cNvSpPr/>
          <p:nvPr/>
        </p:nvSpPr>
        <p:spPr>
          <a:xfrm flipH="1">
            <a:off x="4678481" y="2877605"/>
            <a:ext cx="869071" cy="357000"/>
          </a:xfrm>
          <a:prstGeom prst="rightArrow">
            <a:avLst/>
          </a:prstGeom>
          <a:gradFill flip="none" rotWithShape="1">
            <a:gsLst>
              <a:gs pos="22000">
                <a:srgbClr val="0070C0"/>
              </a:gs>
              <a:gs pos="79000">
                <a:schemeClr val="accent1">
                  <a:tint val="44500"/>
                  <a:satMod val="160000"/>
                </a:schemeClr>
              </a:gs>
              <a:gs pos="100000">
                <a:schemeClr val="accent1">
                  <a:tint val="23500"/>
                  <a:satMod val="160000"/>
                </a:schemeClr>
              </a:gs>
            </a:gsLst>
            <a:lin ang="108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TextBox 12"/>
          <p:cNvSpPr txBox="1">
            <a:spLocks noChangeArrowheads="1"/>
          </p:cNvSpPr>
          <p:nvPr/>
        </p:nvSpPr>
        <p:spPr bwMode="auto">
          <a:xfrm>
            <a:off x="7028716" y="2167444"/>
            <a:ext cx="558689" cy="309188"/>
          </a:xfrm>
          <a:prstGeom prst="rect">
            <a:avLst/>
          </a:prstGeom>
          <a:noFill/>
          <a:ln w="9525">
            <a:noFill/>
            <a:miter lim="800000"/>
            <a:headEnd/>
            <a:tailEnd/>
          </a:ln>
        </p:spPr>
        <p:txBody>
          <a:bodyPr>
            <a:spAutoFit/>
          </a:bodyPr>
          <a:lstStyle/>
          <a:p>
            <a:r>
              <a:rPr lang="en-US" sz="2400" b="1" dirty="0">
                <a:latin typeface="Calibri" pitchFamily="34" charset="0"/>
                <a:cs typeface="Arial" pitchFamily="34" charset="0"/>
              </a:rPr>
              <a:t>S</a:t>
            </a:r>
            <a:r>
              <a:rPr lang="en-US" sz="2400" b="1" baseline="-25000" dirty="0">
                <a:latin typeface="Calibri" pitchFamily="34" charset="0"/>
                <a:cs typeface="Arial" pitchFamily="34" charset="0"/>
              </a:rPr>
              <a:t>1</a:t>
            </a:r>
            <a:endParaRPr lang="en-US" sz="2400" b="1" dirty="0">
              <a:latin typeface="Calibri" pitchFamily="34" charset="0"/>
              <a:cs typeface="Arial" pitchFamily="34" charset="0"/>
            </a:endParaRPr>
          </a:p>
        </p:txBody>
      </p:sp>
      <p:cxnSp>
        <p:nvCxnSpPr>
          <p:cNvPr id="11" name="Straight Connector 11"/>
          <p:cNvCxnSpPr/>
          <p:nvPr/>
        </p:nvCxnSpPr>
        <p:spPr>
          <a:xfrm flipV="1">
            <a:off x="4427984" y="3775341"/>
            <a:ext cx="0" cy="19890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3"/>
          <p:cNvCxnSpPr/>
          <p:nvPr/>
        </p:nvCxnSpPr>
        <p:spPr>
          <a:xfrm flipV="1">
            <a:off x="2730002" y="3819146"/>
            <a:ext cx="0" cy="19890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3" name="TextBox 12"/>
          <p:cNvSpPr txBox="1">
            <a:spLocks noChangeArrowheads="1"/>
          </p:cNvSpPr>
          <p:nvPr/>
        </p:nvSpPr>
        <p:spPr bwMode="auto">
          <a:xfrm>
            <a:off x="5829411" y="2175922"/>
            <a:ext cx="558689" cy="309188"/>
          </a:xfrm>
          <a:prstGeom prst="rect">
            <a:avLst/>
          </a:prstGeom>
          <a:noFill/>
          <a:ln w="9525">
            <a:noFill/>
            <a:miter lim="800000"/>
            <a:headEnd/>
            <a:tailEnd/>
          </a:ln>
        </p:spPr>
        <p:txBody>
          <a:bodyPr>
            <a:spAutoFit/>
          </a:bodyPr>
          <a:lstStyle/>
          <a:p>
            <a:r>
              <a:rPr lang="en-US" sz="2400" b="1" dirty="0">
                <a:latin typeface="Calibri" pitchFamily="34" charset="0"/>
                <a:cs typeface="Arial" pitchFamily="34" charset="0"/>
              </a:rPr>
              <a:t>S</a:t>
            </a:r>
            <a:r>
              <a:rPr lang="en-US" sz="2400" b="1" baseline="-25000" dirty="0">
                <a:latin typeface="Calibri" pitchFamily="34" charset="0"/>
                <a:cs typeface="Arial" pitchFamily="34" charset="0"/>
              </a:rPr>
              <a:t>2</a:t>
            </a:r>
            <a:endParaRPr lang="en-US" sz="2400" b="1" dirty="0">
              <a:latin typeface="Calibri" pitchFamily="34" charset="0"/>
              <a:cs typeface="Arial" pitchFamily="34" charset="0"/>
            </a:endParaRPr>
          </a:p>
        </p:txBody>
      </p:sp>
      <p:sp>
        <p:nvSpPr>
          <p:cNvPr id="16" name="Textfeld 15"/>
          <p:cNvSpPr txBox="1"/>
          <p:nvPr/>
        </p:nvSpPr>
        <p:spPr>
          <a:xfrm>
            <a:off x="457199" y="2021351"/>
            <a:ext cx="923330" cy="3624186"/>
          </a:xfrm>
          <a:prstGeom prst="rect">
            <a:avLst/>
          </a:prstGeom>
          <a:noFill/>
        </p:spPr>
        <p:txBody>
          <a:bodyPr vert="vert270" wrap="square" rtlCol="0">
            <a:spAutoFit/>
          </a:bodyPr>
          <a:lstStyle/>
          <a:p>
            <a:r>
              <a:rPr lang="en-US" sz="2400" b="1" dirty="0">
                <a:cs typeface="Arial" pitchFamily="34" charset="0"/>
              </a:rPr>
              <a:t>Price of Coffee (€ per Cup)</a:t>
            </a:r>
          </a:p>
          <a:p>
            <a:endParaRPr lang="en-US" sz="2400" dirty="0"/>
          </a:p>
        </p:txBody>
      </p:sp>
      <p:sp>
        <p:nvSpPr>
          <p:cNvPr id="3" name="Rechteck 2"/>
          <p:cNvSpPr/>
          <p:nvPr/>
        </p:nvSpPr>
        <p:spPr>
          <a:xfrm>
            <a:off x="1968500" y="6075144"/>
            <a:ext cx="4572000" cy="830997"/>
          </a:xfrm>
          <a:prstGeom prst="rect">
            <a:avLst/>
          </a:prstGeom>
        </p:spPr>
        <p:txBody>
          <a:bodyPr>
            <a:spAutoFit/>
          </a:bodyPr>
          <a:lstStyle/>
          <a:p>
            <a:r>
              <a:rPr lang="en-US" sz="2400" b="1" dirty="0">
                <a:cs typeface="Arial" pitchFamily="34" charset="0"/>
              </a:rPr>
              <a:t>Cups of Coffee Supplied per Week</a:t>
            </a:r>
          </a:p>
          <a:p>
            <a:endParaRPr lang="en-US" sz="2400" b="1" dirty="0"/>
          </a:p>
        </p:txBody>
      </p:sp>
    </p:spTree>
    <p:extLst>
      <p:ext uri="{BB962C8B-B14F-4D97-AF65-F5344CB8AC3E}">
        <p14:creationId xmlns:p14="http://schemas.microsoft.com/office/powerpoint/2010/main" val="2298169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The Theory of Demand</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974366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ea typeface="Calibri"/>
                <a:cs typeface="Times New Roman"/>
              </a:rPr>
              <a:t>Table 4.2 A </a:t>
            </a:r>
            <a:r>
              <a:rPr lang="en-US" dirty="0" smtClean="0">
                <a:ea typeface="Calibri"/>
                <a:cs typeface="Times New Roman"/>
              </a:rPr>
              <a:t>demand schedule </a:t>
            </a:r>
            <a:r>
              <a:rPr lang="en-US" dirty="0">
                <a:ea typeface="Calibri"/>
                <a:cs typeface="Times New Roman"/>
              </a:rPr>
              <a:t>for </a:t>
            </a:r>
            <a:r>
              <a:rPr lang="en-US" dirty="0" smtClean="0">
                <a:ea typeface="Calibri"/>
                <a:cs typeface="Times New Roman"/>
              </a:rPr>
              <a:t>coffee</a:t>
            </a:r>
            <a:r>
              <a:rPr lang="de-DE" dirty="0">
                <a:ea typeface="Calibri"/>
                <a:cs typeface="Times New Roman"/>
              </a:rPr>
              <a:t/>
            </a:r>
            <a:br>
              <a:rPr lang="de-DE" dirty="0">
                <a:ea typeface="Calibri"/>
                <a:cs typeface="Times New Roman"/>
              </a:rPr>
            </a:br>
            <a:endParaRPr lang="en-US"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570466024"/>
              </p:ext>
            </p:extLst>
          </p:nvPr>
        </p:nvGraphicFramePr>
        <p:xfrm>
          <a:off x="457200" y="1341438"/>
          <a:ext cx="8362951" cy="3950207"/>
        </p:xfrm>
        <a:graphic>
          <a:graphicData uri="http://schemas.openxmlformats.org/drawingml/2006/table">
            <a:tbl>
              <a:tblPr firstRow="1" bandRow="1">
                <a:tableStyleId>{5FD0F851-EC5A-4D38-B0AD-8093EC10F338}</a:tableStyleId>
              </a:tblPr>
              <a:tblGrid>
                <a:gridCol w="3744791"/>
                <a:gridCol w="3660402"/>
                <a:gridCol w="957758"/>
              </a:tblGrid>
              <a:tr h="370840">
                <a:tc>
                  <a:txBody>
                    <a:bodyPr/>
                    <a:lstStyle/>
                    <a:p>
                      <a:pPr algn="just">
                        <a:lnSpc>
                          <a:spcPct val="120000"/>
                        </a:lnSpc>
                        <a:spcAft>
                          <a:spcPts val="1000"/>
                        </a:spcAft>
                      </a:pPr>
                      <a:r>
                        <a:rPr lang="en-US" sz="2400" dirty="0">
                          <a:effectLst/>
                        </a:rPr>
                        <a:t>Price (€/cup)</a:t>
                      </a:r>
                      <a:endParaRPr lang="de-DE" sz="2400" dirty="0">
                        <a:effectLst/>
                        <a:latin typeface="Calibri"/>
                        <a:ea typeface="Calibri"/>
                        <a:cs typeface="Times New Roman"/>
                      </a:endParaRPr>
                    </a:p>
                  </a:txBody>
                  <a:tcPr marL="68580" marR="68580" marT="0" marB="0"/>
                </a:tc>
                <a:tc gridSpan="2">
                  <a:txBody>
                    <a:bodyPr/>
                    <a:lstStyle/>
                    <a:p>
                      <a:pPr algn="ctr">
                        <a:lnSpc>
                          <a:spcPct val="120000"/>
                        </a:lnSpc>
                        <a:spcAft>
                          <a:spcPts val="1000"/>
                        </a:spcAft>
                      </a:pPr>
                      <a:r>
                        <a:rPr lang="en-US" sz="2400">
                          <a:effectLst/>
                        </a:rPr>
                        <a:t>Cups of coffee demanded/week</a:t>
                      </a:r>
                      <a:endParaRPr lang="de-DE" sz="2400">
                        <a:effectLst/>
                        <a:latin typeface="Calibri"/>
                        <a:ea typeface="Calibri"/>
                        <a:cs typeface="Times New Roman"/>
                      </a:endParaRPr>
                    </a:p>
                  </a:txBody>
                  <a:tcPr marL="68580" marR="68580" marT="0" marB="0"/>
                </a:tc>
                <a:tc hMerge="1">
                  <a:txBody>
                    <a:bodyPr/>
                    <a:lstStyle/>
                    <a:p>
                      <a:endParaRPr lang="en-US"/>
                    </a:p>
                  </a:txBody>
                  <a:tcPr/>
                </a:tc>
              </a:tr>
              <a:tr h="370840">
                <a:tc>
                  <a:txBody>
                    <a:bodyPr/>
                    <a:lstStyle/>
                    <a:p>
                      <a:pPr algn="ctr">
                        <a:lnSpc>
                          <a:spcPct val="120000"/>
                        </a:lnSpc>
                        <a:spcAft>
                          <a:spcPts val="1000"/>
                        </a:spcAft>
                      </a:pPr>
                      <a:r>
                        <a:rPr lang="en-US" sz="2400" dirty="0">
                          <a:effectLst/>
                        </a:rPr>
                        <a:t>0.20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1,000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ctr">
                        <a:lnSpc>
                          <a:spcPct val="120000"/>
                        </a:lnSpc>
                        <a:spcAft>
                          <a:spcPts val="1000"/>
                        </a:spcAft>
                      </a:pPr>
                      <a:r>
                        <a:rPr lang="en-US" sz="2400" dirty="0">
                          <a:effectLst/>
                        </a:rPr>
                        <a:t>0.50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900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ctr">
                        <a:lnSpc>
                          <a:spcPct val="120000"/>
                        </a:lnSpc>
                        <a:spcAft>
                          <a:spcPts val="1000"/>
                        </a:spcAft>
                      </a:pPr>
                      <a:r>
                        <a:rPr lang="en-US" sz="2400">
                          <a:effectLst/>
                        </a:rPr>
                        <a:t>0.80</a:t>
                      </a:r>
                      <a:endParaRPr lang="de-DE" sz="240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800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ctr">
                        <a:lnSpc>
                          <a:spcPct val="120000"/>
                        </a:lnSpc>
                        <a:spcAft>
                          <a:spcPts val="1000"/>
                        </a:spcAft>
                      </a:pPr>
                      <a:r>
                        <a:rPr lang="en-US" sz="2400">
                          <a:effectLst/>
                        </a:rPr>
                        <a:t>1.10</a:t>
                      </a:r>
                      <a:endParaRPr lang="de-DE" sz="240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700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ctr">
                        <a:lnSpc>
                          <a:spcPct val="120000"/>
                        </a:lnSpc>
                        <a:spcAft>
                          <a:spcPts val="1000"/>
                        </a:spcAft>
                      </a:pPr>
                      <a:r>
                        <a:rPr lang="en-US" sz="2400" dirty="0">
                          <a:effectLst/>
                        </a:rPr>
                        <a:t>1.40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600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ctr">
                        <a:lnSpc>
                          <a:spcPct val="120000"/>
                        </a:lnSpc>
                        <a:spcAft>
                          <a:spcPts val="1000"/>
                        </a:spcAft>
                      </a:pPr>
                      <a:r>
                        <a:rPr lang="en-US" sz="2400">
                          <a:effectLst/>
                        </a:rPr>
                        <a:t>1.70</a:t>
                      </a:r>
                      <a:endParaRPr lang="de-DE" sz="240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500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ctr">
                        <a:lnSpc>
                          <a:spcPct val="120000"/>
                        </a:lnSpc>
                        <a:spcAft>
                          <a:spcPts val="1000"/>
                        </a:spcAft>
                      </a:pPr>
                      <a:r>
                        <a:rPr lang="en-US" sz="2400">
                          <a:effectLst/>
                        </a:rPr>
                        <a:t>2.00</a:t>
                      </a:r>
                      <a:endParaRPr lang="de-DE" sz="240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400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r h="370840">
                <a:tc>
                  <a:txBody>
                    <a:bodyPr/>
                    <a:lstStyle/>
                    <a:p>
                      <a:pPr algn="ctr">
                        <a:lnSpc>
                          <a:spcPct val="120000"/>
                        </a:lnSpc>
                        <a:spcAft>
                          <a:spcPts val="1000"/>
                        </a:spcAft>
                      </a:pPr>
                      <a:r>
                        <a:rPr lang="en-US" sz="2400" dirty="0">
                          <a:effectLst/>
                        </a:rPr>
                        <a:t>2.30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r>
                        <a:rPr lang="en-US" sz="2400" dirty="0">
                          <a:effectLst/>
                        </a:rPr>
                        <a:t>300</a:t>
                      </a:r>
                      <a:endParaRPr lang="de-DE" sz="2400" dirty="0">
                        <a:effectLst/>
                        <a:latin typeface="Calibri"/>
                        <a:ea typeface="Calibri"/>
                        <a:cs typeface="Times New Roman"/>
                      </a:endParaRPr>
                    </a:p>
                  </a:txBody>
                  <a:tcPr marL="68580" marR="68580" marT="0" marB="0"/>
                </a:tc>
                <a:tc>
                  <a:txBody>
                    <a:bodyPr/>
                    <a:lstStyle/>
                    <a:p>
                      <a:pPr algn="r">
                        <a:lnSpc>
                          <a:spcPct val="120000"/>
                        </a:lnSpc>
                        <a:spcAft>
                          <a:spcPts val="1000"/>
                        </a:spcAft>
                      </a:pPr>
                      <a:endParaRPr lang="de-DE" sz="2400" dirty="0">
                        <a:effectLst/>
                        <a:latin typeface="Calibri"/>
                        <a:ea typeface="Calibri"/>
                        <a:cs typeface="Times New Roman"/>
                      </a:endParaRPr>
                    </a:p>
                  </a:txBody>
                  <a:tcPr marL="68580" marR="68580" marT="0" marB="0"/>
                </a:tc>
              </a:tr>
            </a:tbl>
          </a:graphicData>
        </a:graphic>
      </p:graphicFrame>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13</a:t>
            </a:fld>
            <a:endParaRPr lang="de-DE"/>
          </a:p>
        </p:txBody>
      </p:sp>
    </p:spTree>
    <p:extLst>
      <p:ext uri="{BB962C8B-B14F-4D97-AF65-F5344CB8AC3E}">
        <p14:creationId xmlns:p14="http://schemas.microsoft.com/office/powerpoint/2010/main" val="29494206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smtClean="0"/>
              <a:t>Figure </a:t>
            </a:r>
            <a:r>
              <a:rPr lang="en-US" dirty="0"/>
              <a:t>4.4 The </a:t>
            </a:r>
            <a:r>
              <a:rPr lang="en-US" dirty="0" smtClean="0"/>
              <a:t>demand curve </a:t>
            </a:r>
            <a:r>
              <a:rPr lang="en-US" dirty="0"/>
              <a:t>for </a:t>
            </a:r>
            <a:r>
              <a:rPr lang="en-US" dirty="0" smtClean="0"/>
              <a:t>cups </a:t>
            </a:r>
            <a:r>
              <a:rPr lang="en-US" dirty="0"/>
              <a:t>of </a:t>
            </a:r>
            <a:r>
              <a:rPr lang="en-US" dirty="0" smtClean="0"/>
              <a:t>coffee</a:t>
            </a:r>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14</a:t>
            </a:fld>
            <a:endParaRPr lang="de-DE"/>
          </a:p>
        </p:txBody>
      </p:sp>
      <p:graphicFrame>
        <p:nvGraphicFramePr>
          <p:cNvPr id="6" name="Chart 1"/>
          <p:cNvGraphicFramePr>
            <a:graphicFrameLocks noGrp="1"/>
          </p:cNvGraphicFramePr>
          <p:nvPr>
            <p:ph idx="1"/>
            <p:extLst>
              <p:ext uri="{D42A27DB-BD31-4B8C-83A1-F6EECF244321}">
                <p14:modId xmlns:p14="http://schemas.microsoft.com/office/powerpoint/2010/main" val="3622698771"/>
              </p:ext>
            </p:extLst>
          </p:nvPr>
        </p:nvGraphicFramePr>
        <p:xfrm>
          <a:off x="756008" y="1805292"/>
          <a:ext cx="7487999"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457200" y="1058374"/>
            <a:ext cx="7960231" cy="923330"/>
          </a:xfrm>
          <a:prstGeom prst="rect">
            <a:avLst/>
          </a:prstGeom>
          <a:noFill/>
        </p:spPr>
        <p:txBody>
          <a:bodyPr wrap="square" rtlCol="0">
            <a:spAutoFit/>
          </a:bodyPr>
          <a:lstStyle/>
          <a:p>
            <a:pPr marL="285750" indent="-285750">
              <a:buFont typeface="Wingdings" charset="2"/>
              <a:buChar char="ü"/>
            </a:pPr>
            <a:r>
              <a:rPr lang="en-US" dirty="0"/>
              <a:t>The demand curve shows the same information as the demand schedule. At higher prices, fewer cups of coffee are desired by people looking to buy.</a:t>
            </a:r>
            <a:endParaRPr lang="de-DE" dirty="0"/>
          </a:p>
          <a:p>
            <a:endParaRPr lang="en-US" dirty="0"/>
          </a:p>
        </p:txBody>
      </p:sp>
      <p:sp>
        <p:nvSpPr>
          <p:cNvPr id="8" name="Rechteck 7"/>
          <p:cNvSpPr/>
          <p:nvPr/>
        </p:nvSpPr>
        <p:spPr>
          <a:xfrm>
            <a:off x="559565" y="2390079"/>
            <a:ext cx="553998" cy="3429184"/>
          </a:xfrm>
          <a:prstGeom prst="rect">
            <a:avLst/>
          </a:prstGeom>
        </p:spPr>
        <p:txBody>
          <a:bodyPr vert="vert270" wrap="none">
            <a:spAutoFit/>
          </a:bodyPr>
          <a:lstStyle/>
          <a:p>
            <a:r>
              <a:rPr lang="en-US" sz="2400" b="1" dirty="0">
                <a:cs typeface="Arial" pitchFamily="34" charset="0"/>
              </a:rPr>
              <a:t>Price of Coffee (€ per Cup)</a:t>
            </a:r>
          </a:p>
        </p:txBody>
      </p:sp>
      <p:sp>
        <p:nvSpPr>
          <p:cNvPr id="9" name="Textfeld 8"/>
          <p:cNvSpPr txBox="1"/>
          <p:nvPr/>
        </p:nvSpPr>
        <p:spPr>
          <a:xfrm>
            <a:off x="2379895" y="6070468"/>
            <a:ext cx="5864112" cy="738664"/>
          </a:xfrm>
          <a:prstGeom prst="rect">
            <a:avLst/>
          </a:prstGeom>
          <a:noFill/>
        </p:spPr>
        <p:txBody>
          <a:bodyPr wrap="square" rtlCol="0">
            <a:spAutoFit/>
          </a:bodyPr>
          <a:lstStyle/>
          <a:p>
            <a:r>
              <a:rPr lang="en-US" sz="2400" b="1" dirty="0"/>
              <a:t>Cups of Coffee Demanded per Week</a:t>
            </a:r>
          </a:p>
          <a:p>
            <a:endParaRPr lang="en-US" dirty="0"/>
          </a:p>
        </p:txBody>
      </p:sp>
    </p:spTree>
    <p:extLst>
      <p:ext uri="{BB962C8B-B14F-4D97-AF65-F5344CB8AC3E}">
        <p14:creationId xmlns:p14="http://schemas.microsoft.com/office/powerpoint/2010/main" val="1804721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4.5 An </a:t>
            </a:r>
            <a:r>
              <a:rPr lang="en-US" dirty="0" smtClean="0"/>
              <a:t>increase </a:t>
            </a:r>
            <a:r>
              <a:rPr lang="en-US" dirty="0"/>
              <a:t>in </a:t>
            </a:r>
            <a:r>
              <a:rPr lang="en-US" dirty="0" smtClean="0"/>
              <a:t>demand</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15</a:t>
            </a:fld>
            <a:endParaRPr lang="de-DE"/>
          </a:p>
        </p:txBody>
      </p:sp>
      <p:grpSp>
        <p:nvGrpSpPr>
          <p:cNvPr id="15" name="Gruppierung 14"/>
          <p:cNvGrpSpPr>
            <a:grpSpLocks/>
          </p:cNvGrpSpPr>
          <p:nvPr/>
        </p:nvGrpSpPr>
        <p:grpSpPr>
          <a:xfrm>
            <a:off x="457200" y="1899848"/>
            <a:ext cx="7452000" cy="4608000"/>
            <a:chOff x="0" y="1"/>
            <a:chExt cx="9144000" cy="6858000"/>
          </a:xfrm>
        </p:grpSpPr>
        <p:graphicFrame>
          <p:nvGraphicFramePr>
            <p:cNvPr id="8" name="Chart 1"/>
            <p:cNvGraphicFramePr/>
            <p:nvPr>
              <p:extLst>
                <p:ext uri="{D42A27DB-BD31-4B8C-83A1-F6EECF244321}">
                  <p14:modId xmlns:p14="http://schemas.microsoft.com/office/powerpoint/2010/main" val="3648858087"/>
                </p:ext>
              </p:extLst>
            </p:nvPr>
          </p:nvGraphicFramePr>
          <p:xfrm>
            <a:off x="0" y="1"/>
            <a:ext cx="9144000"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9" name="Straight Connector 5"/>
            <p:cNvSpPr/>
            <p:nvPr/>
          </p:nvSpPr>
          <p:spPr>
            <a:xfrm flipH="1" flipV="1">
              <a:off x="6019800" y="2667000"/>
              <a:ext cx="0" cy="32766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en-US"/>
            </a:p>
          </p:txBody>
        </p:sp>
        <p:sp>
          <p:nvSpPr>
            <p:cNvPr id="10" name="Straight Connector 4"/>
            <p:cNvSpPr/>
            <p:nvPr/>
          </p:nvSpPr>
          <p:spPr>
            <a:xfrm flipH="1" flipV="1">
              <a:off x="4495800" y="2667000"/>
              <a:ext cx="0" cy="32766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en-US"/>
            </a:p>
          </p:txBody>
        </p:sp>
        <p:sp>
          <p:nvSpPr>
            <p:cNvPr id="11" name="Straight Connector 3"/>
            <p:cNvSpPr/>
            <p:nvPr/>
          </p:nvSpPr>
          <p:spPr>
            <a:xfrm>
              <a:off x="1371600" y="2667000"/>
              <a:ext cx="4572000"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en-US"/>
            </a:p>
          </p:txBody>
        </p:sp>
        <p:sp>
          <p:nvSpPr>
            <p:cNvPr id="12" name="Right Arrow 2"/>
            <p:cNvSpPr/>
            <p:nvPr/>
          </p:nvSpPr>
          <p:spPr>
            <a:xfrm>
              <a:off x="3962400" y="1219200"/>
              <a:ext cx="990600" cy="533400"/>
            </a:xfrm>
            <a:prstGeom prst="rightArrow">
              <a:avLst/>
            </a:prstGeom>
            <a:gradFill flip="none" rotWithShape="1">
              <a:gsLst>
                <a:gs pos="22000">
                  <a:schemeClr val="accent1"/>
                </a:gs>
                <a:gs pos="79000">
                  <a:schemeClr val="accent1">
                    <a:tint val="44500"/>
                    <a:satMod val="160000"/>
                  </a:schemeClr>
                </a:gs>
                <a:gs pos="100000">
                  <a:schemeClr val="accent1">
                    <a:tint val="23500"/>
                    <a:satMod val="160000"/>
                  </a:schemeClr>
                </a:gs>
              </a:gsLst>
              <a:lin ang="108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Box 6"/>
            <p:cNvSpPr txBox="1"/>
            <p:nvPr/>
          </p:nvSpPr>
          <p:spPr>
            <a:xfrm>
              <a:off x="6629400" y="5255418"/>
              <a:ext cx="685800" cy="461963"/>
            </a:xfrm>
            <a:prstGeom prst="rect">
              <a:avLst/>
            </a:prstGeom>
            <a:noFill/>
          </p:spPr>
          <p:txBody>
            <a:bodyPr>
              <a:spAutoFit/>
            </a:bodyPr>
            <a:lstStyle/>
            <a:p>
              <a:pPr fontAlgn="auto">
                <a:spcBef>
                  <a:spcPts val="0"/>
                </a:spcBef>
                <a:spcAft>
                  <a:spcPts val="0"/>
                </a:spcAft>
                <a:defRPr/>
              </a:pPr>
              <a:r>
                <a:rPr lang="en-US" sz="2400" b="1" dirty="0">
                  <a:latin typeface="+mn-lt"/>
                  <a:ea typeface="+mn-ea"/>
                </a:rPr>
                <a:t>D</a:t>
              </a:r>
              <a:r>
                <a:rPr lang="en-US" sz="2400" b="1" baseline="-25000" dirty="0">
                  <a:latin typeface="+mn-lt"/>
                  <a:ea typeface="+mn-ea"/>
                </a:rPr>
                <a:t>1</a:t>
              </a:r>
              <a:endParaRPr lang="en-US" sz="2400" b="1" dirty="0">
                <a:latin typeface="+mn-lt"/>
                <a:ea typeface="+mn-ea"/>
              </a:endParaRPr>
            </a:p>
          </p:txBody>
        </p:sp>
        <p:sp>
          <p:nvSpPr>
            <p:cNvPr id="14" name="TextBox 7"/>
            <p:cNvSpPr txBox="1"/>
            <p:nvPr/>
          </p:nvSpPr>
          <p:spPr>
            <a:xfrm>
              <a:off x="8146446" y="5273843"/>
              <a:ext cx="685800" cy="461963"/>
            </a:xfrm>
            <a:prstGeom prst="rect">
              <a:avLst/>
            </a:prstGeom>
            <a:noFill/>
          </p:spPr>
          <p:txBody>
            <a:bodyPr>
              <a:spAutoFit/>
            </a:bodyPr>
            <a:lstStyle/>
            <a:p>
              <a:pPr fontAlgn="auto">
                <a:spcBef>
                  <a:spcPts val="0"/>
                </a:spcBef>
                <a:spcAft>
                  <a:spcPts val="0"/>
                </a:spcAft>
                <a:defRPr/>
              </a:pPr>
              <a:r>
                <a:rPr lang="en-US" sz="2400" b="1" dirty="0">
                  <a:latin typeface="+mn-lt"/>
                  <a:ea typeface="+mn-ea"/>
                </a:rPr>
                <a:t>D</a:t>
              </a:r>
              <a:r>
                <a:rPr lang="en-US" sz="2400" b="1" baseline="-25000" dirty="0">
                  <a:latin typeface="+mn-lt"/>
                  <a:ea typeface="+mn-ea"/>
                </a:rPr>
                <a:t>2</a:t>
              </a:r>
              <a:endParaRPr lang="en-US" sz="2400" b="1" dirty="0">
                <a:latin typeface="+mn-lt"/>
                <a:ea typeface="+mn-ea"/>
              </a:endParaRPr>
            </a:p>
          </p:txBody>
        </p:sp>
      </p:grpSp>
      <p:sp>
        <p:nvSpPr>
          <p:cNvPr id="16" name="Textfeld 15"/>
          <p:cNvSpPr txBox="1"/>
          <p:nvPr/>
        </p:nvSpPr>
        <p:spPr>
          <a:xfrm>
            <a:off x="506264" y="1139167"/>
            <a:ext cx="8180536" cy="923330"/>
          </a:xfrm>
          <a:prstGeom prst="rect">
            <a:avLst/>
          </a:prstGeom>
          <a:noFill/>
        </p:spPr>
        <p:txBody>
          <a:bodyPr wrap="square" rtlCol="0">
            <a:spAutoFit/>
          </a:bodyPr>
          <a:lstStyle/>
          <a:p>
            <a:pPr marL="285750" indent="-285750">
              <a:buFont typeface="Wingdings" charset="2"/>
              <a:buChar char="ü"/>
            </a:pPr>
            <a:r>
              <a:rPr lang="en-US" dirty="0"/>
              <a:t>The demand curve shifts outward (to the right) when more buyers want to buy at a given price, or buyers are willing to pay a higher price for a given quantity.</a:t>
            </a:r>
            <a:endParaRPr lang="de-DE" dirty="0"/>
          </a:p>
          <a:p>
            <a:endParaRPr lang="en-US" dirty="0"/>
          </a:p>
        </p:txBody>
      </p:sp>
    </p:spTree>
    <p:extLst>
      <p:ext uri="{BB962C8B-B14F-4D97-AF65-F5344CB8AC3E}">
        <p14:creationId xmlns:p14="http://schemas.microsoft.com/office/powerpoint/2010/main" val="294197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4.6 A </a:t>
            </a:r>
            <a:r>
              <a:rPr lang="en-US" dirty="0" smtClean="0"/>
              <a:t>decrease </a:t>
            </a:r>
            <a:r>
              <a:rPr lang="en-US" dirty="0"/>
              <a:t>in </a:t>
            </a:r>
            <a:r>
              <a:rPr lang="en-US" dirty="0" smtClean="0"/>
              <a:t>demand</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16</a:t>
            </a:fld>
            <a:endParaRPr lang="de-DE"/>
          </a:p>
        </p:txBody>
      </p:sp>
      <p:grpSp>
        <p:nvGrpSpPr>
          <p:cNvPr id="13" name="Gruppierung 12"/>
          <p:cNvGrpSpPr/>
          <p:nvPr/>
        </p:nvGrpSpPr>
        <p:grpSpPr>
          <a:xfrm>
            <a:off x="457200" y="1748350"/>
            <a:ext cx="7452000" cy="4608000"/>
            <a:chOff x="0" y="1"/>
            <a:chExt cx="9144000" cy="6858000"/>
          </a:xfrm>
        </p:grpSpPr>
        <p:graphicFrame>
          <p:nvGraphicFramePr>
            <p:cNvPr id="6" name="Chart 1"/>
            <p:cNvGraphicFramePr>
              <a:graphicFrameLocks/>
            </p:cNvGraphicFramePr>
            <p:nvPr>
              <p:extLst>
                <p:ext uri="{D42A27DB-BD31-4B8C-83A1-F6EECF244321}">
                  <p14:modId xmlns:p14="http://schemas.microsoft.com/office/powerpoint/2010/main" val="3572649838"/>
                </p:ext>
              </p:extLst>
            </p:nvPr>
          </p:nvGraphicFramePr>
          <p:xfrm>
            <a:off x="0" y="1"/>
            <a:ext cx="9144000"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7" name="Right Arrow 2"/>
            <p:cNvSpPr/>
            <p:nvPr/>
          </p:nvSpPr>
          <p:spPr>
            <a:xfrm flipH="1">
              <a:off x="2895600" y="1219200"/>
              <a:ext cx="838200" cy="533400"/>
            </a:xfrm>
            <a:prstGeom prst="rightArrow">
              <a:avLst/>
            </a:prstGeom>
            <a:gradFill flip="none" rotWithShape="1">
              <a:gsLst>
                <a:gs pos="22000">
                  <a:schemeClr val="accent1"/>
                </a:gs>
                <a:gs pos="79000">
                  <a:schemeClr val="accent1">
                    <a:tint val="44500"/>
                    <a:satMod val="160000"/>
                  </a:schemeClr>
                </a:gs>
                <a:gs pos="100000">
                  <a:schemeClr val="accent1">
                    <a:tint val="23500"/>
                    <a:satMod val="160000"/>
                  </a:schemeClr>
                </a:gs>
              </a:gsLst>
              <a:lin ang="108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Straight Connector 3"/>
            <p:cNvSpPr/>
            <p:nvPr/>
          </p:nvSpPr>
          <p:spPr>
            <a:xfrm>
              <a:off x="1295400" y="2606675"/>
              <a:ext cx="3581400"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endParaRPr lang="en-US"/>
            </a:p>
          </p:txBody>
        </p:sp>
        <p:sp>
          <p:nvSpPr>
            <p:cNvPr id="9" name="TextBox 12"/>
            <p:cNvSpPr txBox="1">
              <a:spLocks noChangeArrowheads="1"/>
            </p:cNvSpPr>
            <p:nvPr/>
          </p:nvSpPr>
          <p:spPr bwMode="auto">
            <a:xfrm>
              <a:off x="7467600" y="5410200"/>
              <a:ext cx="685800" cy="461963"/>
            </a:xfrm>
            <a:prstGeom prst="rect">
              <a:avLst/>
            </a:prstGeom>
            <a:noFill/>
            <a:ln w="9525">
              <a:noFill/>
              <a:miter lim="800000"/>
              <a:headEnd/>
              <a:tailEnd/>
            </a:ln>
          </p:spPr>
          <p:txBody>
            <a:bodyPr>
              <a:spAutoFit/>
            </a:bodyPr>
            <a:lstStyle/>
            <a:p>
              <a:r>
                <a:rPr lang="en-US" sz="2400" b="1">
                  <a:latin typeface="Calibri" pitchFamily="34" charset="0"/>
                  <a:cs typeface="Arial" pitchFamily="34" charset="0"/>
                </a:rPr>
                <a:t>D</a:t>
              </a:r>
              <a:r>
                <a:rPr lang="en-US" sz="2400" b="1" baseline="-25000">
                  <a:latin typeface="Calibri" pitchFamily="34" charset="0"/>
                  <a:cs typeface="Arial" pitchFamily="34" charset="0"/>
                </a:rPr>
                <a:t>1</a:t>
              </a:r>
              <a:endParaRPr lang="en-US" sz="2400" b="1">
                <a:latin typeface="Calibri" pitchFamily="34" charset="0"/>
                <a:cs typeface="Arial" pitchFamily="34" charset="0"/>
              </a:endParaRPr>
            </a:p>
          </p:txBody>
        </p:sp>
        <p:sp>
          <p:nvSpPr>
            <p:cNvPr id="10" name="TextBox 12"/>
            <p:cNvSpPr txBox="1">
              <a:spLocks noChangeArrowheads="1"/>
            </p:cNvSpPr>
            <p:nvPr/>
          </p:nvSpPr>
          <p:spPr bwMode="auto">
            <a:xfrm>
              <a:off x="6096000" y="5410200"/>
              <a:ext cx="685800" cy="461963"/>
            </a:xfrm>
            <a:prstGeom prst="rect">
              <a:avLst/>
            </a:prstGeom>
            <a:noFill/>
            <a:ln w="9525">
              <a:noFill/>
              <a:miter lim="800000"/>
              <a:headEnd/>
              <a:tailEnd/>
            </a:ln>
          </p:spPr>
          <p:txBody>
            <a:bodyPr>
              <a:spAutoFit/>
            </a:bodyPr>
            <a:lstStyle/>
            <a:p>
              <a:r>
                <a:rPr lang="en-US" sz="2400" b="1">
                  <a:latin typeface="Calibri" pitchFamily="34" charset="0"/>
                  <a:cs typeface="Arial" pitchFamily="34" charset="0"/>
                </a:rPr>
                <a:t>D</a:t>
              </a:r>
              <a:r>
                <a:rPr lang="en-US" sz="2400" b="1" baseline="-25000">
                  <a:latin typeface="Calibri" pitchFamily="34" charset="0"/>
                  <a:cs typeface="Arial" pitchFamily="34" charset="0"/>
                </a:rPr>
                <a:t>2</a:t>
              </a:r>
              <a:endParaRPr lang="en-US" sz="2400" b="1">
                <a:latin typeface="Calibri" pitchFamily="34" charset="0"/>
                <a:cs typeface="Arial" pitchFamily="34" charset="0"/>
              </a:endParaRPr>
            </a:p>
          </p:txBody>
        </p:sp>
        <p:sp>
          <p:nvSpPr>
            <p:cNvPr id="11" name="Straight Connector 6"/>
            <p:cNvSpPr/>
            <p:nvPr/>
          </p:nvSpPr>
          <p:spPr>
            <a:xfrm flipV="1">
              <a:off x="4953000" y="2590800"/>
              <a:ext cx="0" cy="3260725"/>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endParaRPr lang="en-US"/>
            </a:p>
          </p:txBody>
        </p:sp>
        <p:sp>
          <p:nvSpPr>
            <p:cNvPr id="12" name="Straight Connector 7"/>
            <p:cNvSpPr/>
            <p:nvPr/>
          </p:nvSpPr>
          <p:spPr>
            <a:xfrm flipV="1">
              <a:off x="3733800" y="2590800"/>
              <a:ext cx="0" cy="3260725"/>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endParaRPr lang="en-US"/>
            </a:p>
          </p:txBody>
        </p:sp>
      </p:grpSp>
      <p:sp>
        <p:nvSpPr>
          <p:cNvPr id="14" name="Textfeld 13"/>
          <p:cNvSpPr txBox="1"/>
          <p:nvPr/>
        </p:nvSpPr>
        <p:spPr>
          <a:xfrm>
            <a:off x="457200" y="1102019"/>
            <a:ext cx="8610049" cy="646331"/>
          </a:xfrm>
          <a:prstGeom prst="rect">
            <a:avLst/>
          </a:prstGeom>
          <a:noFill/>
        </p:spPr>
        <p:txBody>
          <a:bodyPr wrap="none" rtlCol="0">
            <a:spAutoFit/>
          </a:bodyPr>
          <a:lstStyle/>
          <a:p>
            <a:pPr marL="285750" indent="-285750">
              <a:buFont typeface="Wingdings" charset="2"/>
              <a:buChar char="ü"/>
            </a:pPr>
            <a:r>
              <a:rPr lang="en-US" dirty="0"/>
              <a:t>When the demand curve shifts inward (to the left), we say that demand has decreased.</a:t>
            </a:r>
            <a:endParaRPr lang="de-DE" dirty="0"/>
          </a:p>
          <a:p>
            <a:endParaRPr lang="en-US" dirty="0"/>
          </a:p>
        </p:txBody>
      </p:sp>
    </p:spTree>
    <p:extLst>
      <p:ext uri="{BB962C8B-B14F-4D97-AF65-F5344CB8AC3E}">
        <p14:creationId xmlns:p14="http://schemas.microsoft.com/office/powerpoint/2010/main" val="288817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The Theory of Market Adjustment</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820649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4.7 Surplus, </a:t>
            </a:r>
            <a:r>
              <a:rPr lang="en-US" dirty="0" smtClean="0"/>
              <a:t>shortage</a:t>
            </a:r>
            <a:r>
              <a:rPr lang="en-US" dirty="0"/>
              <a:t>, and </a:t>
            </a:r>
            <a:r>
              <a:rPr lang="en-US" dirty="0" smtClean="0"/>
              <a:t>equilibrium</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18</a:t>
            </a:fld>
            <a:endParaRPr lang="de-DE"/>
          </a:p>
        </p:txBody>
      </p:sp>
      <p:graphicFrame>
        <p:nvGraphicFramePr>
          <p:cNvPr id="7" name="Chart 1"/>
          <p:cNvGraphicFramePr/>
          <p:nvPr>
            <p:extLst>
              <p:ext uri="{D42A27DB-BD31-4B8C-83A1-F6EECF244321}">
                <p14:modId xmlns:p14="http://schemas.microsoft.com/office/powerpoint/2010/main" val="1273610696"/>
              </p:ext>
            </p:extLst>
          </p:nvPr>
        </p:nvGraphicFramePr>
        <p:xfrm>
          <a:off x="457200" y="1465695"/>
          <a:ext cx="7452000" cy="46080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4"/>
          <p:cNvSpPr txBox="1">
            <a:spLocks noChangeArrowheads="1"/>
          </p:cNvSpPr>
          <p:nvPr/>
        </p:nvSpPr>
        <p:spPr bwMode="auto">
          <a:xfrm>
            <a:off x="3336612" y="3286406"/>
            <a:ext cx="1219188" cy="400110"/>
          </a:xfrm>
          <a:prstGeom prst="rect">
            <a:avLst/>
          </a:prstGeom>
          <a:noFill/>
          <a:ln w="9525">
            <a:noFill/>
            <a:miter lim="800000"/>
            <a:headEnd/>
            <a:tailEnd/>
          </a:ln>
        </p:spPr>
        <p:txBody>
          <a:bodyPr wrap="square">
            <a:spAutoFit/>
          </a:bodyPr>
          <a:lstStyle/>
          <a:p>
            <a:r>
              <a:rPr lang="en-US" sz="2000" dirty="0">
                <a:cs typeface="Arial" pitchFamily="34" charset="0"/>
              </a:rPr>
              <a:t>(D=600)</a:t>
            </a:r>
          </a:p>
        </p:txBody>
      </p:sp>
      <p:sp>
        <p:nvSpPr>
          <p:cNvPr id="9" name="TextBox 5"/>
          <p:cNvSpPr txBox="1">
            <a:spLocks noChangeArrowheads="1"/>
          </p:cNvSpPr>
          <p:nvPr/>
        </p:nvSpPr>
        <p:spPr bwMode="auto">
          <a:xfrm>
            <a:off x="6294600" y="3296095"/>
            <a:ext cx="1117800" cy="268840"/>
          </a:xfrm>
          <a:prstGeom prst="rect">
            <a:avLst/>
          </a:prstGeom>
          <a:noFill/>
          <a:ln w="9525">
            <a:noFill/>
            <a:miter lim="800000"/>
            <a:headEnd/>
            <a:tailEnd/>
          </a:ln>
        </p:spPr>
        <p:txBody>
          <a:bodyPr wrap="square">
            <a:spAutoFit/>
          </a:bodyPr>
          <a:lstStyle/>
          <a:p>
            <a:r>
              <a:rPr lang="en-US" sz="2000" dirty="0">
                <a:cs typeface="Arial" pitchFamily="34" charset="0"/>
              </a:rPr>
              <a:t>(S=1000)</a:t>
            </a:r>
          </a:p>
        </p:txBody>
      </p:sp>
      <p:sp>
        <p:nvSpPr>
          <p:cNvPr id="10" name="TextBox 6"/>
          <p:cNvSpPr txBox="1">
            <a:spLocks noChangeArrowheads="1"/>
          </p:cNvSpPr>
          <p:nvPr/>
        </p:nvSpPr>
        <p:spPr bwMode="auto">
          <a:xfrm>
            <a:off x="2761765" y="3830385"/>
            <a:ext cx="1149693" cy="400110"/>
          </a:xfrm>
          <a:prstGeom prst="rect">
            <a:avLst/>
          </a:prstGeom>
          <a:noFill/>
          <a:ln w="9525">
            <a:noFill/>
            <a:miter lim="800000"/>
            <a:headEnd/>
            <a:tailEnd/>
          </a:ln>
        </p:spPr>
        <p:txBody>
          <a:bodyPr wrap="square">
            <a:spAutoFit/>
          </a:bodyPr>
          <a:lstStyle/>
          <a:p>
            <a:r>
              <a:rPr lang="en-US" sz="2000" dirty="0">
                <a:cs typeface="Arial" pitchFamily="34" charset="0"/>
              </a:rPr>
              <a:t>(S=400)</a:t>
            </a:r>
          </a:p>
        </p:txBody>
      </p:sp>
      <p:sp>
        <p:nvSpPr>
          <p:cNvPr id="11" name="TextBox 7"/>
          <p:cNvSpPr txBox="1">
            <a:spLocks noChangeArrowheads="1"/>
          </p:cNvSpPr>
          <p:nvPr/>
        </p:nvSpPr>
        <p:spPr bwMode="auto">
          <a:xfrm>
            <a:off x="5425199" y="3910495"/>
            <a:ext cx="1727523" cy="400110"/>
          </a:xfrm>
          <a:prstGeom prst="rect">
            <a:avLst/>
          </a:prstGeom>
          <a:noFill/>
          <a:ln w="9525">
            <a:noFill/>
            <a:miter lim="800000"/>
            <a:headEnd/>
            <a:tailEnd/>
          </a:ln>
        </p:spPr>
        <p:txBody>
          <a:bodyPr wrap="square">
            <a:spAutoFit/>
          </a:bodyPr>
          <a:lstStyle/>
          <a:p>
            <a:r>
              <a:rPr lang="en-US" sz="2000" dirty="0">
                <a:cs typeface="Arial" pitchFamily="34" charset="0"/>
              </a:rPr>
              <a:t>(D=800)</a:t>
            </a:r>
          </a:p>
        </p:txBody>
      </p:sp>
      <p:sp>
        <p:nvSpPr>
          <p:cNvPr id="12" name="Left Brace 10"/>
          <p:cNvSpPr/>
          <p:nvPr/>
        </p:nvSpPr>
        <p:spPr>
          <a:xfrm rot="5400000">
            <a:off x="5293400" y="1905695"/>
            <a:ext cx="512000" cy="1987200"/>
          </a:xfrm>
          <a:prstGeom prst="leftBrace">
            <a:avLst>
              <a:gd name="adj1" fmla="val 26960"/>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latin typeface="Arial" pitchFamily="34" charset="0"/>
              <a:cs typeface="Arial" pitchFamily="34" charset="0"/>
            </a:endParaRPr>
          </a:p>
        </p:txBody>
      </p:sp>
      <p:sp>
        <p:nvSpPr>
          <p:cNvPr id="13" name="Left Brace 11"/>
          <p:cNvSpPr/>
          <p:nvPr/>
        </p:nvSpPr>
        <p:spPr>
          <a:xfrm rot="16200000">
            <a:off x="4268750" y="3564245"/>
            <a:ext cx="512000" cy="2049300"/>
          </a:xfrm>
          <a:prstGeom prst="leftBrace">
            <a:avLst>
              <a:gd name="adj1" fmla="val 26960"/>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latin typeface="Arial" pitchFamily="34" charset="0"/>
              <a:cs typeface="Arial" pitchFamily="34" charset="0"/>
            </a:endParaRPr>
          </a:p>
        </p:txBody>
      </p:sp>
      <p:sp>
        <p:nvSpPr>
          <p:cNvPr id="14" name="TextBox 12"/>
          <p:cNvSpPr txBox="1">
            <a:spLocks noChangeArrowheads="1"/>
          </p:cNvSpPr>
          <p:nvPr/>
        </p:nvSpPr>
        <p:spPr bwMode="auto">
          <a:xfrm flipH="1" flipV="1">
            <a:off x="4680000" y="3243459"/>
            <a:ext cx="606537" cy="1200329"/>
          </a:xfrm>
          <a:prstGeom prst="rect">
            <a:avLst/>
          </a:prstGeom>
          <a:noFill/>
          <a:ln w="9525">
            <a:noFill/>
            <a:miter lim="800000"/>
            <a:headEnd/>
            <a:tailEnd/>
          </a:ln>
        </p:spPr>
        <p:txBody>
          <a:bodyPr wrap="square">
            <a:spAutoFit/>
          </a:bodyPr>
          <a:lstStyle/>
          <a:p>
            <a:r>
              <a:rPr lang="en-US" sz="7200" dirty="0">
                <a:cs typeface="Arial" pitchFamily="34" charset="0"/>
              </a:rPr>
              <a:t>•</a:t>
            </a:r>
          </a:p>
        </p:txBody>
      </p:sp>
      <p:sp>
        <p:nvSpPr>
          <p:cNvPr id="15" name="Straight Connector 3"/>
          <p:cNvSpPr/>
          <p:nvPr/>
        </p:nvSpPr>
        <p:spPr>
          <a:xfrm>
            <a:off x="1603275" y="4230495"/>
            <a:ext cx="3974400" cy="0"/>
          </a:xfrm>
          <a:prstGeom prst="line">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en-US">
              <a:latin typeface="Arial" pitchFamily="34" charset="0"/>
              <a:cs typeface="Arial" pitchFamily="34" charset="0"/>
            </a:endParaRPr>
          </a:p>
        </p:txBody>
      </p:sp>
      <p:sp>
        <p:nvSpPr>
          <p:cNvPr id="16" name="Straight Connector 2"/>
          <p:cNvSpPr/>
          <p:nvPr/>
        </p:nvSpPr>
        <p:spPr>
          <a:xfrm>
            <a:off x="1523100" y="3296095"/>
            <a:ext cx="5030100" cy="0"/>
          </a:xfrm>
          <a:prstGeom prst="line">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en-US">
              <a:latin typeface="Arial" pitchFamily="34" charset="0"/>
              <a:cs typeface="Arial" pitchFamily="34" charset="0"/>
            </a:endParaRPr>
          </a:p>
        </p:txBody>
      </p:sp>
      <p:sp>
        <p:nvSpPr>
          <p:cNvPr id="17" name="Textfeld 16"/>
          <p:cNvSpPr txBox="1"/>
          <p:nvPr/>
        </p:nvSpPr>
        <p:spPr>
          <a:xfrm>
            <a:off x="2761765" y="6033184"/>
            <a:ext cx="3640360" cy="738664"/>
          </a:xfrm>
          <a:prstGeom prst="rect">
            <a:avLst/>
          </a:prstGeom>
          <a:noFill/>
        </p:spPr>
        <p:txBody>
          <a:bodyPr wrap="square" rtlCol="0">
            <a:spAutoFit/>
          </a:bodyPr>
          <a:lstStyle/>
          <a:p>
            <a:r>
              <a:rPr lang="en-US" sz="2400" b="1" dirty="0">
                <a:cs typeface="Arial" pitchFamily="34" charset="0"/>
              </a:rPr>
              <a:t>Cups of Coffee per Week</a:t>
            </a:r>
          </a:p>
          <a:p>
            <a:endParaRPr lang="en-US" b="1" dirty="0"/>
          </a:p>
        </p:txBody>
      </p:sp>
      <p:sp>
        <p:nvSpPr>
          <p:cNvPr id="18" name="Textfeld 17"/>
          <p:cNvSpPr txBox="1"/>
          <p:nvPr/>
        </p:nvSpPr>
        <p:spPr>
          <a:xfrm>
            <a:off x="261457" y="1465695"/>
            <a:ext cx="553998" cy="4117809"/>
          </a:xfrm>
          <a:prstGeom prst="rect">
            <a:avLst/>
          </a:prstGeom>
          <a:noFill/>
        </p:spPr>
        <p:txBody>
          <a:bodyPr vert="vert270" wrap="square" rtlCol="0">
            <a:spAutoFit/>
          </a:bodyPr>
          <a:lstStyle/>
          <a:p>
            <a:r>
              <a:rPr lang="en-US" sz="2400" b="1" dirty="0">
                <a:cs typeface="Arial" pitchFamily="34" charset="0"/>
              </a:rPr>
              <a:t>Price of Coffee (€ per </a:t>
            </a:r>
            <a:r>
              <a:rPr lang="en-US" sz="2400" b="1" dirty="0" smtClean="0">
                <a:cs typeface="Arial" pitchFamily="34" charset="0"/>
              </a:rPr>
              <a:t>Cup)</a:t>
            </a:r>
            <a:endParaRPr lang="en-US" sz="2400" b="1" dirty="0"/>
          </a:p>
        </p:txBody>
      </p:sp>
    </p:spTree>
    <p:extLst>
      <p:ext uri="{BB962C8B-B14F-4D97-AF65-F5344CB8AC3E}">
        <p14:creationId xmlns:p14="http://schemas.microsoft.com/office/powerpoint/2010/main" val="14022072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Surplus, shortage, and equilibrium</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19</a:t>
            </a:fld>
            <a:endParaRPr lang="de-DE"/>
          </a:p>
        </p:txBody>
      </p:sp>
      <p:sp>
        <p:nvSpPr>
          <p:cNvPr id="7" name="Inhaltsplatzhalter 6"/>
          <p:cNvSpPr>
            <a:spLocks noGrp="1"/>
          </p:cNvSpPr>
          <p:nvPr>
            <p:ph idx="1"/>
          </p:nvPr>
        </p:nvSpPr>
        <p:spPr>
          <a:xfrm>
            <a:off x="457200" y="1340768"/>
            <a:ext cx="8363272" cy="3711786"/>
          </a:xfrm>
          <a:prstGeom prst="rect">
            <a:avLst/>
          </a:prstGeom>
        </p:spPr>
        <p:txBody>
          <a:bodyPr wrap="square">
            <a:spAutoFit/>
          </a:bodyPr>
          <a:lstStyle/>
          <a:p>
            <a:r>
              <a:rPr lang="en-US" dirty="0"/>
              <a:t>a</a:t>
            </a:r>
            <a:r>
              <a:rPr lang="en-US" dirty="0" smtClean="0"/>
              <a:t>t </a:t>
            </a:r>
            <a:r>
              <a:rPr lang="en-US" dirty="0"/>
              <a:t>a price of €1.40 a surplus occurs because the quantity of cups of coffee being offered for sale is larger than the quantity that people want to </a:t>
            </a:r>
            <a:r>
              <a:rPr lang="en-US" dirty="0" smtClean="0"/>
              <a:t>buy </a:t>
            </a:r>
          </a:p>
          <a:p>
            <a:r>
              <a:rPr lang="en-US" dirty="0" smtClean="0"/>
              <a:t>on </a:t>
            </a:r>
            <a:r>
              <a:rPr lang="en-US" dirty="0"/>
              <a:t>the other hand, at a price of €0.80 many people want to buy cups of coffee but few want to sell, so a shortage </a:t>
            </a:r>
            <a:r>
              <a:rPr lang="en-US" dirty="0" smtClean="0"/>
              <a:t>occurs</a:t>
            </a:r>
          </a:p>
          <a:p>
            <a:r>
              <a:rPr lang="en-US" dirty="0" smtClean="0"/>
              <a:t>only </a:t>
            </a:r>
            <a:r>
              <a:rPr lang="en-US" dirty="0"/>
              <a:t>at market equilibrium (point E) does quantity supplied equal quantity </a:t>
            </a:r>
            <a:r>
              <a:rPr lang="en-US" dirty="0" smtClean="0"/>
              <a:t>demanded</a:t>
            </a:r>
            <a:endParaRPr lang="de-DE" dirty="0"/>
          </a:p>
        </p:txBody>
      </p:sp>
    </p:spTree>
    <p:extLst>
      <p:ext uri="{BB962C8B-B14F-4D97-AF65-F5344CB8AC3E}">
        <p14:creationId xmlns:p14="http://schemas.microsoft.com/office/powerpoint/2010/main" val="237774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4.8 Market </a:t>
            </a:r>
            <a:r>
              <a:rPr lang="en-US" dirty="0" smtClean="0"/>
              <a:t>adjustment </a:t>
            </a:r>
            <a:r>
              <a:rPr lang="en-US" dirty="0"/>
              <a:t>to an </a:t>
            </a:r>
            <a:r>
              <a:rPr lang="en-US" dirty="0" smtClean="0"/>
              <a:t>increase </a:t>
            </a:r>
            <a:r>
              <a:rPr lang="en-US" dirty="0"/>
              <a:t>in </a:t>
            </a:r>
            <a:r>
              <a:rPr lang="en-US" dirty="0" smtClean="0"/>
              <a:t>supply</a:t>
            </a:r>
            <a:r>
              <a:rPr lang="de-DE" dirty="0"/>
              <a:t/>
            </a:r>
            <a:br>
              <a:rPr lang="de-DE" dirty="0"/>
            </a:br>
            <a:endParaRPr lang="en-US" dirty="0"/>
          </a:p>
        </p:txBody>
      </p:sp>
      <p:sp>
        <p:nvSpPr>
          <p:cNvPr id="4" name="Fußzeilenplatzhalter 3"/>
          <p:cNvSpPr>
            <a:spLocks noGrp="1"/>
          </p:cNvSpPr>
          <p:nvPr>
            <p:ph type="ftr" sz="quarter" idx="11"/>
          </p:nvPr>
        </p:nvSpPr>
        <p:spPr>
          <a:xfrm>
            <a:off x="2312354" y="6355211"/>
            <a:ext cx="4419600" cy="365125"/>
          </a:xfrm>
        </p:spPr>
        <p:txBody>
          <a:bodyPr/>
          <a:lstStyle/>
          <a:p>
            <a:r>
              <a:rPr lang="de-DE" dirty="0" smtClean="0"/>
              <a:t>Chapter 4</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20</a:t>
            </a:fld>
            <a:endParaRPr lang="de-DE"/>
          </a:p>
        </p:txBody>
      </p:sp>
      <p:grpSp>
        <p:nvGrpSpPr>
          <p:cNvPr id="6" name="Gruppierung 5"/>
          <p:cNvGrpSpPr/>
          <p:nvPr/>
        </p:nvGrpSpPr>
        <p:grpSpPr>
          <a:xfrm>
            <a:off x="464750" y="1665411"/>
            <a:ext cx="7390412" cy="4608000"/>
            <a:chOff x="792511" y="3149314"/>
            <a:chExt cx="9143999" cy="6858000"/>
          </a:xfrm>
        </p:grpSpPr>
        <p:graphicFrame>
          <p:nvGraphicFramePr>
            <p:cNvPr id="7" name="Chart 1"/>
            <p:cNvGraphicFramePr/>
            <p:nvPr>
              <p:extLst>
                <p:ext uri="{D42A27DB-BD31-4B8C-83A1-F6EECF244321}">
                  <p14:modId xmlns:p14="http://schemas.microsoft.com/office/powerpoint/2010/main" val="3339088153"/>
                </p:ext>
              </p:extLst>
            </p:nvPr>
          </p:nvGraphicFramePr>
          <p:xfrm>
            <a:off x="792511" y="3149314"/>
            <a:ext cx="9143999"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2"/>
            <p:cNvSpPr txBox="1"/>
            <p:nvPr/>
          </p:nvSpPr>
          <p:spPr>
            <a:xfrm>
              <a:off x="7650511" y="4635212"/>
              <a:ext cx="685800" cy="523875"/>
            </a:xfrm>
            <a:prstGeom prst="rect">
              <a:avLst/>
            </a:prstGeom>
            <a:noFill/>
          </p:spPr>
          <p:txBody>
            <a:bodyPr>
              <a:spAutoFit/>
            </a:bodyPr>
            <a:lstStyle/>
            <a:p>
              <a:pPr fontAlgn="auto">
                <a:spcBef>
                  <a:spcPts val="0"/>
                </a:spcBef>
                <a:spcAft>
                  <a:spcPts val="0"/>
                </a:spcAft>
                <a:defRPr/>
              </a:pPr>
              <a:r>
                <a:rPr lang="en-US" sz="2800" dirty="0">
                  <a:ea typeface="+mn-ea"/>
                </a:rPr>
                <a:t>S</a:t>
              </a:r>
              <a:r>
                <a:rPr lang="en-US" sz="2800" baseline="-25000" dirty="0">
                  <a:ea typeface="+mn-ea"/>
                </a:rPr>
                <a:t>1</a:t>
              </a:r>
              <a:endParaRPr lang="en-US" sz="2800" dirty="0">
                <a:ea typeface="+mn-ea"/>
              </a:endParaRPr>
            </a:p>
          </p:txBody>
        </p:sp>
        <p:sp>
          <p:nvSpPr>
            <p:cNvPr id="9" name="TextBox 3"/>
            <p:cNvSpPr txBox="1">
              <a:spLocks noChangeArrowheads="1"/>
            </p:cNvSpPr>
            <p:nvPr/>
          </p:nvSpPr>
          <p:spPr bwMode="auto">
            <a:xfrm>
              <a:off x="9250709" y="4635212"/>
              <a:ext cx="685800" cy="523875"/>
            </a:xfrm>
            <a:prstGeom prst="rect">
              <a:avLst/>
            </a:prstGeom>
            <a:noFill/>
            <a:ln w="9525">
              <a:noFill/>
              <a:miter lim="800000"/>
              <a:headEnd/>
              <a:tailEnd/>
            </a:ln>
          </p:spPr>
          <p:txBody>
            <a:bodyPr>
              <a:spAutoFit/>
            </a:bodyPr>
            <a:lstStyle/>
            <a:p>
              <a:r>
                <a:rPr lang="en-US" sz="2800" dirty="0">
                  <a:cs typeface="Arial" pitchFamily="34" charset="0"/>
                </a:rPr>
                <a:t>S</a:t>
              </a:r>
              <a:r>
                <a:rPr lang="en-US" sz="2800" baseline="-25000" dirty="0">
                  <a:cs typeface="Arial" pitchFamily="34" charset="0"/>
                </a:rPr>
                <a:t>2</a:t>
              </a:r>
              <a:endParaRPr lang="en-US" sz="2800" dirty="0">
                <a:cs typeface="Arial" pitchFamily="34" charset="0"/>
              </a:endParaRPr>
            </a:p>
          </p:txBody>
        </p:sp>
        <p:sp>
          <p:nvSpPr>
            <p:cNvPr id="10" name="TextBox 1"/>
            <p:cNvSpPr txBox="1">
              <a:spLocks noChangeArrowheads="1"/>
            </p:cNvSpPr>
            <p:nvPr/>
          </p:nvSpPr>
          <p:spPr bwMode="auto">
            <a:xfrm>
              <a:off x="6583711" y="8407112"/>
              <a:ext cx="1524001" cy="457200"/>
            </a:xfrm>
            <a:prstGeom prst="rect">
              <a:avLst/>
            </a:prstGeom>
            <a:noFill/>
            <a:ln w="9525">
              <a:noFill/>
              <a:miter lim="800000"/>
              <a:headEnd/>
              <a:tailEnd/>
            </a:ln>
          </p:spPr>
          <p:txBody>
            <a:bodyPr/>
            <a:lstStyle/>
            <a:p>
              <a:r>
                <a:rPr lang="en-US" sz="2400" dirty="0"/>
                <a:t>Demand</a:t>
              </a:r>
            </a:p>
          </p:txBody>
        </p:sp>
        <p:sp>
          <p:nvSpPr>
            <p:cNvPr id="11" name="Straight Connector 5"/>
            <p:cNvSpPr/>
            <p:nvPr/>
          </p:nvSpPr>
          <p:spPr>
            <a:xfrm>
              <a:off x="2087911" y="6578312"/>
              <a:ext cx="3124200"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en-US"/>
            </a:p>
          </p:txBody>
        </p:sp>
        <p:sp>
          <p:nvSpPr>
            <p:cNvPr id="12" name="Straight Connector 6"/>
            <p:cNvSpPr/>
            <p:nvPr/>
          </p:nvSpPr>
          <p:spPr>
            <a:xfrm>
              <a:off x="2087911" y="7264112"/>
              <a:ext cx="3657600"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en-US"/>
            </a:p>
          </p:txBody>
        </p:sp>
        <p:sp>
          <p:nvSpPr>
            <p:cNvPr id="13" name="Straight Connector 7"/>
            <p:cNvSpPr/>
            <p:nvPr/>
          </p:nvSpPr>
          <p:spPr>
            <a:xfrm flipV="1">
              <a:off x="5745513" y="7264112"/>
              <a:ext cx="0" cy="18288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en-US"/>
            </a:p>
          </p:txBody>
        </p:sp>
        <p:sp>
          <p:nvSpPr>
            <p:cNvPr id="14" name="TextBox 1"/>
            <p:cNvSpPr txBox="1">
              <a:spLocks noChangeArrowheads="1"/>
            </p:cNvSpPr>
            <p:nvPr/>
          </p:nvSpPr>
          <p:spPr bwMode="auto">
            <a:xfrm>
              <a:off x="6888511" y="5453063"/>
              <a:ext cx="1524001" cy="457200"/>
            </a:xfrm>
            <a:prstGeom prst="rect">
              <a:avLst/>
            </a:prstGeom>
            <a:noFill/>
            <a:ln w="9525">
              <a:noFill/>
              <a:miter lim="800000"/>
              <a:headEnd/>
              <a:tailEnd/>
            </a:ln>
          </p:spPr>
          <p:txBody>
            <a:bodyPr/>
            <a:lstStyle/>
            <a:p>
              <a:r>
                <a:rPr lang="en-US" sz="2400" dirty="0">
                  <a:cs typeface="Arial" pitchFamily="34" charset="0"/>
                </a:rPr>
                <a:t>Surplus</a:t>
              </a:r>
            </a:p>
          </p:txBody>
        </p:sp>
        <p:sp>
          <p:nvSpPr>
            <p:cNvPr id="15" name="Straight Connector 9"/>
            <p:cNvSpPr/>
            <p:nvPr/>
          </p:nvSpPr>
          <p:spPr>
            <a:xfrm flipV="1">
              <a:off x="5288311" y="6578312"/>
              <a:ext cx="0" cy="25146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en-US"/>
            </a:p>
          </p:txBody>
        </p:sp>
        <p:sp>
          <p:nvSpPr>
            <p:cNvPr id="16" name="TextBox 12"/>
            <p:cNvSpPr txBox="1">
              <a:spLocks noChangeArrowheads="1"/>
            </p:cNvSpPr>
            <p:nvPr/>
          </p:nvSpPr>
          <p:spPr bwMode="auto">
            <a:xfrm>
              <a:off x="5096606" y="5453063"/>
              <a:ext cx="685800" cy="523875"/>
            </a:xfrm>
            <a:prstGeom prst="rect">
              <a:avLst/>
            </a:prstGeom>
            <a:noFill/>
            <a:ln w="9525">
              <a:noFill/>
              <a:miter lim="800000"/>
              <a:headEnd/>
              <a:tailEnd/>
            </a:ln>
          </p:spPr>
          <p:txBody>
            <a:bodyPr>
              <a:spAutoFit/>
            </a:bodyPr>
            <a:lstStyle/>
            <a:p>
              <a:r>
                <a:rPr lang="en-US" sz="2800" dirty="0">
                  <a:cs typeface="Arial" pitchFamily="34" charset="0"/>
                </a:rPr>
                <a:t>E</a:t>
              </a:r>
              <a:r>
                <a:rPr lang="en-US" sz="2800" baseline="-25000" dirty="0">
                  <a:cs typeface="Arial" pitchFamily="34" charset="0"/>
                </a:rPr>
                <a:t>1</a:t>
              </a:r>
              <a:endParaRPr lang="en-US" sz="2800" dirty="0">
                <a:cs typeface="Arial" pitchFamily="34" charset="0"/>
              </a:endParaRPr>
            </a:p>
          </p:txBody>
        </p:sp>
        <p:sp>
          <p:nvSpPr>
            <p:cNvPr id="17" name="TextBox 13"/>
            <p:cNvSpPr txBox="1">
              <a:spLocks noChangeArrowheads="1"/>
            </p:cNvSpPr>
            <p:nvPr/>
          </p:nvSpPr>
          <p:spPr bwMode="auto">
            <a:xfrm>
              <a:off x="6132653" y="7002175"/>
              <a:ext cx="685800" cy="523875"/>
            </a:xfrm>
            <a:prstGeom prst="rect">
              <a:avLst/>
            </a:prstGeom>
            <a:noFill/>
            <a:ln w="9525">
              <a:noFill/>
              <a:miter lim="800000"/>
              <a:headEnd/>
              <a:tailEnd/>
            </a:ln>
          </p:spPr>
          <p:txBody>
            <a:bodyPr>
              <a:spAutoFit/>
            </a:bodyPr>
            <a:lstStyle/>
            <a:p>
              <a:r>
                <a:rPr lang="en-US" sz="2800" dirty="0">
                  <a:cs typeface="Arial" pitchFamily="34" charset="0"/>
                </a:rPr>
                <a:t>E</a:t>
              </a:r>
              <a:r>
                <a:rPr lang="en-US" sz="2800" baseline="-25000" dirty="0">
                  <a:cs typeface="Arial" pitchFamily="34" charset="0"/>
                </a:rPr>
                <a:t>2</a:t>
              </a:r>
              <a:endParaRPr lang="en-US" sz="2800" dirty="0">
                <a:cs typeface="Arial" pitchFamily="34" charset="0"/>
              </a:endParaRPr>
            </a:p>
          </p:txBody>
        </p:sp>
        <p:sp>
          <p:nvSpPr>
            <p:cNvPr id="18" name="Right Arrow 17"/>
            <p:cNvSpPr/>
            <p:nvPr/>
          </p:nvSpPr>
          <p:spPr>
            <a:xfrm rot="5400000">
              <a:off x="3116612" y="6616412"/>
              <a:ext cx="533400" cy="609600"/>
            </a:xfrm>
            <a:prstGeom prst="rightArrow">
              <a:avLst>
                <a:gd name="adj1" fmla="val 50000"/>
                <a:gd name="adj2" fmla="val 46639"/>
              </a:avLst>
            </a:prstGeom>
            <a:gradFill flip="none" rotWithShape="1">
              <a:gsLst>
                <a:gs pos="22000">
                  <a:srgbClr val="0070C0"/>
                </a:gs>
                <a:gs pos="79000">
                  <a:schemeClr val="accent1">
                    <a:tint val="44500"/>
                    <a:satMod val="160000"/>
                  </a:schemeClr>
                </a:gs>
                <a:gs pos="100000">
                  <a:schemeClr val="accent1">
                    <a:tint val="23500"/>
                    <a:satMod val="160000"/>
                  </a:schemeClr>
                </a:gs>
              </a:gsLst>
              <a:lin ang="108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Right Arrow 18"/>
            <p:cNvSpPr/>
            <p:nvPr/>
          </p:nvSpPr>
          <p:spPr>
            <a:xfrm>
              <a:off x="5337524" y="8102312"/>
              <a:ext cx="381000" cy="533400"/>
            </a:xfrm>
            <a:prstGeom prst="rightArrow">
              <a:avLst>
                <a:gd name="adj1" fmla="val 50000"/>
                <a:gd name="adj2" fmla="val 64286"/>
              </a:avLst>
            </a:prstGeom>
            <a:gradFill flip="none" rotWithShape="1">
              <a:gsLst>
                <a:gs pos="22000">
                  <a:srgbClr val="0070C0"/>
                </a:gs>
                <a:gs pos="79000">
                  <a:schemeClr val="accent1">
                    <a:tint val="44500"/>
                    <a:satMod val="160000"/>
                  </a:schemeClr>
                </a:gs>
                <a:gs pos="100000">
                  <a:schemeClr val="accent1">
                    <a:tint val="23500"/>
                    <a:satMod val="160000"/>
                  </a:schemeClr>
                </a:gs>
              </a:gsLst>
              <a:lin ang="108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cxnSp>
        <p:nvCxnSpPr>
          <p:cNvPr id="21" name="Gerade Verbindung 20"/>
          <p:cNvCxnSpPr>
            <a:stCxn id="15" idx="1"/>
          </p:cNvCxnSpPr>
          <p:nvPr/>
        </p:nvCxnSpPr>
        <p:spPr>
          <a:xfrm>
            <a:off x="4098371" y="3969411"/>
            <a:ext cx="1333069" cy="0"/>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23" name="Gerade Verbindung mit Pfeil 22"/>
          <p:cNvCxnSpPr/>
          <p:nvPr/>
        </p:nvCxnSpPr>
        <p:spPr>
          <a:xfrm flipH="1">
            <a:off x="5079740" y="3718938"/>
            <a:ext cx="373511" cy="250473"/>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5" name="Textfeld 24"/>
          <p:cNvSpPr txBox="1"/>
          <p:nvPr/>
        </p:nvSpPr>
        <p:spPr>
          <a:xfrm>
            <a:off x="3062076" y="6085941"/>
            <a:ext cx="3330960" cy="738664"/>
          </a:xfrm>
          <a:prstGeom prst="rect">
            <a:avLst/>
          </a:prstGeom>
          <a:noFill/>
        </p:spPr>
        <p:txBody>
          <a:bodyPr wrap="none" rtlCol="0">
            <a:spAutoFit/>
          </a:bodyPr>
          <a:lstStyle/>
          <a:p>
            <a:r>
              <a:rPr lang="en-US" sz="2400" b="1" dirty="0">
                <a:cs typeface="Arial" pitchFamily="34" charset="0"/>
              </a:rPr>
              <a:t>Cups of Coffee per Week</a:t>
            </a:r>
          </a:p>
          <a:p>
            <a:endParaRPr lang="en-US" dirty="0"/>
          </a:p>
        </p:txBody>
      </p:sp>
      <p:sp>
        <p:nvSpPr>
          <p:cNvPr id="26" name="Rechteck 25"/>
          <p:cNvSpPr/>
          <p:nvPr/>
        </p:nvSpPr>
        <p:spPr>
          <a:xfrm>
            <a:off x="187751" y="2229826"/>
            <a:ext cx="553998" cy="3429184"/>
          </a:xfrm>
          <a:prstGeom prst="rect">
            <a:avLst/>
          </a:prstGeom>
        </p:spPr>
        <p:txBody>
          <a:bodyPr vert="vert270" wrap="none">
            <a:spAutoFit/>
          </a:bodyPr>
          <a:lstStyle/>
          <a:p>
            <a:r>
              <a:rPr lang="en-US" sz="2400" b="1" dirty="0">
                <a:cs typeface="Arial" pitchFamily="34" charset="0"/>
              </a:rPr>
              <a:t>Price of Coffee (€ per Cup)</a:t>
            </a:r>
            <a:endParaRPr lang="en-US" sz="2400" b="1" dirty="0"/>
          </a:p>
        </p:txBody>
      </p:sp>
    </p:spTree>
    <p:extLst>
      <p:ext uri="{BB962C8B-B14F-4D97-AF65-F5344CB8AC3E}">
        <p14:creationId xmlns:p14="http://schemas.microsoft.com/office/powerpoint/2010/main" val="8080833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Market </a:t>
            </a:r>
            <a:r>
              <a:rPr lang="en-US" dirty="0" smtClean="0"/>
              <a:t>adjustment </a:t>
            </a:r>
            <a:r>
              <a:rPr lang="en-US" dirty="0"/>
              <a:t>to an </a:t>
            </a:r>
            <a:r>
              <a:rPr lang="en-US" dirty="0" smtClean="0"/>
              <a:t>increase in supply</a:t>
            </a:r>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21</a:t>
            </a:fld>
            <a:endParaRPr lang="de-DE"/>
          </a:p>
        </p:txBody>
      </p:sp>
      <p:sp>
        <p:nvSpPr>
          <p:cNvPr id="6" name="Inhaltsplatzhalter 5"/>
          <p:cNvSpPr txBox="1">
            <a:spLocks noGrp="1"/>
          </p:cNvSpPr>
          <p:nvPr>
            <p:ph idx="1"/>
          </p:nvPr>
        </p:nvSpPr>
        <p:spPr>
          <a:xfrm>
            <a:off x="457200" y="1340768"/>
            <a:ext cx="8363272" cy="4659738"/>
          </a:xfrm>
          <a:prstGeom prst="rect">
            <a:avLst/>
          </a:prstGeom>
          <a:noFill/>
        </p:spPr>
        <p:txBody>
          <a:bodyPr wrap="square" rtlCol="0">
            <a:spAutoFit/>
          </a:bodyPr>
          <a:lstStyle/>
          <a:p>
            <a:r>
              <a:rPr lang="en-US" dirty="0" smtClean="0"/>
              <a:t>with </a:t>
            </a:r>
            <a:r>
              <a:rPr lang="en-US" dirty="0"/>
              <a:t>an increase in the supply of cups of coffee, there now would be a surplus at the original equilibrium price of €</a:t>
            </a:r>
            <a:r>
              <a:rPr lang="en-US" dirty="0" smtClean="0"/>
              <a:t>1.10 </a:t>
            </a:r>
          </a:p>
          <a:p>
            <a:r>
              <a:rPr lang="en-US" dirty="0" smtClean="0"/>
              <a:t>market </a:t>
            </a:r>
            <a:r>
              <a:rPr lang="en-US" dirty="0"/>
              <a:t>adjustment forces should cause the price to fall, until a new equilibrium is established at a price of €0.80. 700 cups of coffee will sell at this new equilibrium </a:t>
            </a:r>
            <a:r>
              <a:rPr lang="en-US" dirty="0" smtClean="0"/>
              <a:t>price </a:t>
            </a:r>
          </a:p>
          <a:p>
            <a:r>
              <a:rPr lang="en-US" dirty="0" smtClean="0"/>
              <a:t>the </a:t>
            </a:r>
            <a:r>
              <a:rPr lang="en-US" dirty="0"/>
              <a:t>equilibrium price has fallen and the equilibrium quantity has </a:t>
            </a:r>
            <a:r>
              <a:rPr lang="en-US" dirty="0" smtClean="0"/>
              <a:t>risen</a:t>
            </a:r>
            <a:endParaRPr lang="de-DE" dirty="0"/>
          </a:p>
          <a:p>
            <a:endParaRPr lang="en-US" dirty="0"/>
          </a:p>
        </p:txBody>
      </p:sp>
    </p:spTree>
    <p:extLst>
      <p:ext uri="{BB962C8B-B14F-4D97-AF65-F5344CB8AC3E}">
        <p14:creationId xmlns:p14="http://schemas.microsoft.com/office/powerpoint/2010/main" val="1001102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4.9 Market </a:t>
            </a:r>
            <a:r>
              <a:rPr lang="en-US" dirty="0" smtClean="0"/>
              <a:t>adjustment </a:t>
            </a:r>
            <a:r>
              <a:rPr lang="en-US" dirty="0"/>
              <a:t>to an </a:t>
            </a:r>
            <a:r>
              <a:rPr lang="en-US" dirty="0" smtClean="0"/>
              <a:t>increase </a:t>
            </a:r>
            <a:r>
              <a:rPr lang="en-US" dirty="0"/>
              <a:t>in </a:t>
            </a:r>
            <a:r>
              <a:rPr lang="en-US" dirty="0" smtClean="0"/>
              <a:t>demand</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22</a:t>
            </a:fld>
            <a:endParaRPr lang="de-DE"/>
          </a:p>
        </p:txBody>
      </p:sp>
      <p:grpSp>
        <p:nvGrpSpPr>
          <p:cNvPr id="20" name="Gruppierung 19"/>
          <p:cNvGrpSpPr/>
          <p:nvPr/>
        </p:nvGrpSpPr>
        <p:grpSpPr>
          <a:xfrm>
            <a:off x="121920" y="1696604"/>
            <a:ext cx="8403209" cy="4659746"/>
            <a:chOff x="0" y="1"/>
            <a:chExt cx="9144000" cy="6858000"/>
          </a:xfrm>
        </p:grpSpPr>
        <p:graphicFrame>
          <p:nvGraphicFramePr>
            <p:cNvPr id="6" name="Chart 5"/>
            <p:cNvGraphicFramePr/>
            <p:nvPr>
              <p:extLst>
                <p:ext uri="{D42A27DB-BD31-4B8C-83A1-F6EECF244321}">
                  <p14:modId xmlns:p14="http://schemas.microsoft.com/office/powerpoint/2010/main" val="1851334236"/>
                </p:ext>
              </p:extLst>
            </p:nvPr>
          </p:nvGraphicFramePr>
          <p:xfrm>
            <a:off x="0" y="1"/>
            <a:ext cx="9144000"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7" name="Straight Connector 6"/>
            <p:cNvSpPr/>
            <p:nvPr/>
          </p:nvSpPr>
          <p:spPr>
            <a:xfrm>
              <a:off x="1447800" y="2514600"/>
              <a:ext cx="4343400"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en-US"/>
            </a:p>
          </p:txBody>
        </p:sp>
        <p:sp>
          <p:nvSpPr>
            <p:cNvPr id="8" name="Straight Connector 2"/>
            <p:cNvSpPr/>
            <p:nvPr/>
          </p:nvSpPr>
          <p:spPr>
            <a:xfrm flipV="1">
              <a:off x="4572000" y="3276600"/>
              <a:ext cx="0" cy="23622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en-US"/>
            </a:p>
          </p:txBody>
        </p:sp>
        <p:sp>
          <p:nvSpPr>
            <p:cNvPr id="9" name="Straight Connector 3"/>
            <p:cNvSpPr/>
            <p:nvPr/>
          </p:nvSpPr>
          <p:spPr>
            <a:xfrm>
              <a:off x="1447800" y="3200400"/>
              <a:ext cx="3124200"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en-US"/>
            </a:p>
          </p:txBody>
        </p:sp>
        <p:sp>
          <p:nvSpPr>
            <p:cNvPr id="10" name="Straight Connector 4"/>
            <p:cNvSpPr/>
            <p:nvPr/>
          </p:nvSpPr>
          <p:spPr>
            <a:xfrm flipV="1">
              <a:off x="5943600" y="2514600"/>
              <a:ext cx="0" cy="31242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en-US"/>
            </a:p>
          </p:txBody>
        </p:sp>
        <p:sp>
          <p:nvSpPr>
            <p:cNvPr id="11" name="TextBox 8"/>
            <p:cNvSpPr txBox="1"/>
            <p:nvPr/>
          </p:nvSpPr>
          <p:spPr>
            <a:xfrm>
              <a:off x="3037854" y="228600"/>
              <a:ext cx="685800" cy="523875"/>
            </a:xfrm>
            <a:prstGeom prst="rect">
              <a:avLst/>
            </a:prstGeom>
            <a:noFill/>
          </p:spPr>
          <p:txBody>
            <a:bodyPr>
              <a:spAutoFit/>
            </a:bodyPr>
            <a:lstStyle/>
            <a:p>
              <a:pPr fontAlgn="auto">
                <a:spcBef>
                  <a:spcPts val="0"/>
                </a:spcBef>
                <a:spcAft>
                  <a:spcPts val="0"/>
                </a:spcAft>
                <a:defRPr/>
              </a:pPr>
              <a:r>
                <a:rPr lang="en-US" sz="2800" dirty="0">
                  <a:ea typeface="+mn-ea"/>
                </a:rPr>
                <a:t>D</a:t>
              </a:r>
              <a:r>
                <a:rPr lang="en-US" sz="2800" baseline="-25000" dirty="0">
                  <a:ea typeface="+mn-ea"/>
                </a:rPr>
                <a:t>1</a:t>
              </a:r>
              <a:endParaRPr lang="en-US" sz="2800" dirty="0">
                <a:ea typeface="+mn-ea"/>
              </a:endParaRPr>
            </a:p>
          </p:txBody>
        </p:sp>
        <p:sp>
          <p:nvSpPr>
            <p:cNvPr id="12" name="TextBox 9"/>
            <p:cNvSpPr txBox="1">
              <a:spLocks noChangeArrowheads="1"/>
            </p:cNvSpPr>
            <p:nvPr/>
          </p:nvSpPr>
          <p:spPr bwMode="auto">
            <a:xfrm>
              <a:off x="6934199" y="1381124"/>
              <a:ext cx="1295400" cy="523875"/>
            </a:xfrm>
            <a:prstGeom prst="rect">
              <a:avLst/>
            </a:prstGeom>
            <a:noFill/>
            <a:ln w="9525">
              <a:noFill/>
              <a:miter lim="800000"/>
              <a:headEnd/>
              <a:tailEnd/>
            </a:ln>
          </p:spPr>
          <p:txBody>
            <a:bodyPr>
              <a:spAutoFit/>
            </a:bodyPr>
            <a:lstStyle/>
            <a:p>
              <a:r>
                <a:rPr lang="en-US" sz="2800" dirty="0">
                  <a:cs typeface="Arial" pitchFamily="34" charset="0"/>
                </a:rPr>
                <a:t>Supply</a:t>
              </a:r>
            </a:p>
          </p:txBody>
        </p:sp>
        <p:sp>
          <p:nvSpPr>
            <p:cNvPr id="13" name="TextBox 1"/>
            <p:cNvSpPr txBox="1">
              <a:spLocks noChangeArrowheads="1"/>
            </p:cNvSpPr>
            <p:nvPr/>
          </p:nvSpPr>
          <p:spPr bwMode="auto">
            <a:xfrm>
              <a:off x="6934200" y="3429000"/>
              <a:ext cx="1524000" cy="457200"/>
            </a:xfrm>
            <a:prstGeom prst="rect">
              <a:avLst/>
            </a:prstGeom>
            <a:noFill/>
            <a:ln w="9525">
              <a:noFill/>
              <a:miter lim="800000"/>
              <a:headEnd/>
              <a:tailEnd/>
            </a:ln>
          </p:spPr>
          <p:txBody>
            <a:bodyPr/>
            <a:lstStyle/>
            <a:p>
              <a:r>
                <a:rPr lang="en-US" sz="2400" dirty="0">
                  <a:cs typeface="Arial" pitchFamily="34" charset="0"/>
                </a:rPr>
                <a:t>Shortage</a:t>
              </a:r>
            </a:p>
          </p:txBody>
        </p:sp>
        <p:sp>
          <p:nvSpPr>
            <p:cNvPr id="14" name="Straight Arrow Connector 12"/>
            <p:cNvSpPr/>
            <p:nvPr/>
          </p:nvSpPr>
          <p:spPr>
            <a:xfrm flipH="1" flipV="1">
              <a:off x="6172200" y="3276600"/>
              <a:ext cx="762000" cy="381000"/>
            </a:xfrm>
            <a:prstGeom prst="straightConnector1">
              <a:avLst/>
            </a:prstGeom>
            <a:ln w="4445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en-US"/>
            </a:p>
          </p:txBody>
        </p:sp>
        <p:sp>
          <p:nvSpPr>
            <p:cNvPr id="15" name="TextBox 15"/>
            <p:cNvSpPr txBox="1">
              <a:spLocks noChangeArrowheads="1"/>
            </p:cNvSpPr>
            <p:nvPr/>
          </p:nvSpPr>
          <p:spPr bwMode="auto">
            <a:xfrm>
              <a:off x="4419600" y="2328860"/>
              <a:ext cx="685800" cy="523875"/>
            </a:xfrm>
            <a:prstGeom prst="rect">
              <a:avLst/>
            </a:prstGeom>
            <a:noFill/>
            <a:ln w="9525">
              <a:noFill/>
              <a:miter lim="800000"/>
              <a:headEnd/>
              <a:tailEnd/>
            </a:ln>
          </p:spPr>
          <p:txBody>
            <a:bodyPr>
              <a:spAutoFit/>
            </a:bodyPr>
            <a:lstStyle/>
            <a:p>
              <a:r>
                <a:rPr lang="en-US" sz="2800" dirty="0">
                  <a:cs typeface="Arial" pitchFamily="34" charset="0"/>
                </a:rPr>
                <a:t>E</a:t>
              </a:r>
              <a:r>
                <a:rPr lang="en-US" sz="2800" baseline="-25000" dirty="0">
                  <a:cs typeface="Arial" pitchFamily="34" charset="0"/>
                </a:rPr>
                <a:t>1</a:t>
              </a:r>
              <a:endParaRPr lang="en-US" sz="2800" dirty="0">
                <a:cs typeface="Arial" pitchFamily="34" charset="0"/>
              </a:endParaRPr>
            </a:p>
          </p:txBody>
        </p:sp>
        <p:sp>
          <p:nvSpPr>
            <p:cNvPr id="16" name="TextBox 16"/>
            <p:cNvSpPr txBox="1">
              <a:spLocks noChangeArrowheads="1"/>
            </p:cNvSpPr>
            <p:nvPr/>
          </p:nvSpPr>
          <p:spPr bwMode="auto">
            <a:xfrm>
              <a:off x="5791200" y="1381124"/>
              <a:ext cx="685800" cy="523875"/>
            </a:xfrm>
            <a:prstGeom prst="rect">
              <a:avLst/>
            </a:prstGeom>
            <a:noFill/>
            <a:ln w="9525">
              <a:noFill/>
              <a:miter lim="800000"/>
              <a:headEnd/>
              <a:tailEnd/>
            </a:ln>
          </p:spPr>
          <p:txBody>
            <a:bodyPr>
              <a:spAutoFit/>
            </a:bodyPr>
            <a:lstStyle/>
            <a:p>
              <a:r>
                <a:rPr lang="en-US" sz="2800" dirty="0">
                  <a:cs typeface="Arial" pitchFamily="34" charset="0"/>
                </a:rPr>
                <a:t>E</a:t>
              </a:r>
              <a:r>
                <a:rPr lang="en-US" sz="2800" baseline="-25000" dirty="0">
                  <a:cs typeface="Arial" pitchFamily="34" charset="0"/>
                </a:rPr>
                <a:t>2</a:t>
              </a:r>
              <a:endParaRPr lang="en-US" sz="2800" dirty="0">
                <a:cs typeface="Arial" pitchFamily="34" charset="0"/>
              </a:endParaRPr>
            </a:p>
          </p:txBody>
        </p:sp>
        <p:sp>
          <p:nvSpPr>
            <p:cNvPr id="17" name="Right Arrow 17"/>
            <p:cNvSpPr/>
            <p:nvPr/>
          </p:nvSpPr>
          <p:spPr>
            <a:xfrm rot="5400000" flipH="1">
              <a:off x="2324100" y="2552700"/>
              <a:ext cx="533400" cy="609600"/>
            </a:xfrm>
            <a:prstGeom prst="rightArrow">
              <a:avLst>
                <a:gd name="adj1" fmla="val 50000"/>
                <a:gd name="adj2" fmla="val 46639"/>
              </a:avLst>
            </a:prstGeom>
            <a:gradFill flip="none" rotWithShape="1">
              <a:gsLst>
                <a:gs pos="22000">
                  <a:srgbClr val="0070C0"/>
                </a:gs>
                <a:gs pos="79000">
                  <a:schemeClr val="accent1">
                    <a:tint val="44500"/>
                    <a:satMod val="160000"/>
                  </a:schemeClr>
                </a:gs>
                <a:gs pos="100000">
                  <a:schemeClr val="accent1">
                    <a:tint val="23500"/>
                    <a:satMod val="160000"/>
                  </a:schemeClr>
                </a:gs>
              </a:gsLst>
              <a:lin ang="108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Right Arrow 18"/>
            <p:cNvSpPr/>
            <p:nvPr/>
          </p:nvSpPr>
          <p:spPr>
            <a:xfrm>
              <a:off x="4648200" y="3886200"/>
              <a:ext cx="1219200" cy="533400"/>
            </a:xfrm>
            <a:prstGeom prst="rightArrow">
              <a:avLst>
                <a:gd name="adj1" fmla="val 50000"/>
                <a:gd name="adj2" fmla="val 64286"/>
              </a:avLst>
            </a:prstGeom>
            <a:gradFill flip="none" rotWithShape="1">
              <a:gsLst>
                <a:gs pos="22000">
                  <a:srgbClr val="0070C0"/>
                </a:gs>
                <a:gs pos="79000">
                  <a:schemeClr val="accent1">
                    <a:tint val="44500"/>
                    <a:satMod val="160000"/>
                  </a:schemeClr>
                </a:gs>
                <a:gs pos="100000">
                  <a:schemeClr val="accent1">
                    <a:tint val="23500"/>
                    <a:satMod val="160000"/>
                  </a:schemeClr>
                </a:gs>
              </a:gsLst>
              <a:lin ang="108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TextBox 19"/>
            <p:cNvSpPr txBox="1"/>
            <p:nvPr/>
          </p:nvSpPr>
          <p:spPr>
            <a:xfrm>
              <a:off x="4762500" y="228600"/>
              <a:ext cx="685800" cy="523875"/>
            </a:xfrm>
            <a:prstGeom prst="rect">
              <a:avLst/>
            </a:prstGeom>
            <a:noFill/>
          </p:spPr>
          <p:txBody>
            <a:bodyPr>
              <a:spAutoFit/>
            </a:bodyPr>
            <a:lstStyle/>
            <a:p>
              <a:pPr fontAlgn="auto">
                <a:spcBef>
                  <a:spcPts val="0"/>
                </a:spcBef>
                <a:spcAft>
                  <a:spcPts val="0"/>
                </a:spcAft>
                <a:defRPr/>
              </a:pPr>
              <a:r>
                <a:rPr lang="en-US" sz="2800" dirty="0">
                  <a:ea typeface="+mn-ea"/>
                </a:rPr>
                <a:t>D</a:t>
              </a:r>
              <a:r>
                <a:rPr lang="en-US" sz="2800" baseline="-25000" dirty="0">
                  <a:ea typeface="+mn-ea"/>
                </a:rPr>
                <a:t>2</a:t>
              </a:r>
              <a:endParaRPr lang="en-US" sz="2800" dirty="0">
                <a:ea typeface="+mn-ea"/>
              </a:endParaRPr>
            </a:p>
          </p:txBody>
        </p:sp>
      </p:grpSp>
      <p:cxnSp>
        <p:nvCxnSpPr>
          <p:cNvPr id="25" name="Gerade Verbindung 24"/>
          <p:cNvCxnSpPr>
            <a:stCxn id="9" idx="1"/>
          </p:cNvCxnSpPr>
          <p:nvPr/>
        </p:nvCxnSpPr>
        <p:spPr>
          <a:xfrm>
            <a:off x="4323524" y="3871152"/>
            <a:ext cx="1615290" cy="0"/>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16825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Market adjustment to an increase in demand</a:t>
            </a:r>
            <a:r>
              <a:rPr lang="de-DE" dirty="0"/>
              <a:t/>
            </a:r>
            <a:br>
              <a:rPr lang="de-DE" dirty="0"/>
            </a:br>
            <a:endParaRPr lang="en-US" dirty="0"/>
          </a:p>
        </p:txBody>
      </p:sp>
      <p:sp>
        <p:nvSpPr>
          <p:cNvPr id="3" name="Inhaltsplatzhalter 2"/>
          <p:cNvSpPr>
            <a:spLocks noGrp="1"/>
          </p:cNvSpPr>
          <p:nvPr>
            <p:ph idx="1"/>
          </p:nvPr>
        </p:nvSpPr>
        <p:spPr/>
        <p:txBody>
          <a:bodyPr/>
          <a:lstStyle/>
          <a:p>
            <a:r>
              <a:rPr lang="en-US" dirty="0" smtClean="0"/>
              <a:t>with </a:t>
            </a:r>
            <a:r>
              <a:rPr lang="en-US" dirty="0"/>
              <a:t>an increase in demand, there would be a shortage of cups of coffee at the original equilibrium price of €</a:t>
            </a:r>
            <a:r>
              <a:rPr lang="en-US" dirty="0" smtClean="0"/>
              <a:t>1.10</a:t>
            </a:r>
          </a:p>
          <a:p>
            <a:r>
              <a:rPr lang="en-US" dirty="0" smtClean="0"/>
              <a:t>market </a:t>
            </a:r>
            <a:r>
              <a:rPr lang="en-US" dirty="0"/>
              <a:t>forces should cause the price to rise, until a new equilibrium is established at €</a:t>
            </a:r>
            <a:r>
              <a:rPr lang="en-US" dirty="0" smtClean="0"/>
              <a:t>1.40</a:t>
            </a:r>
            <a:r>
              <a:rPr lang="en-US" dirty="0"/>
              <a:t> </a:t>
            </a:r>
            <a:r>
              <a:rPr lang="en-US" dirty="0" smtClean="0"/>
              <a:t>1000 </a:t>
            </a:r>
            <a:r>
              <a:rPr lang="en-US" dirty="0"/>
              <a:t>cups of coffee will sell at this new equilibrium </a:t>
            </a:r>
            <a:r>
              <a:rPr lang="en-US" dirty="0" smtClean="0"/>
              <a:t>price </a:t>
            </a:r>
          </a:p>
          <a:p>
            <a:r>
              <a:rPr lang="en-US" dirty="0" smtClean="0"/>
              <a:t>the </a:t>
            </a:r>
            <a:r>
              <a:rPr lang="en-US" dirty="0"/>
              <a:t>equilibrium price has risen and the equilibrium quantity has </a:t>
            </a:r>
            <a:r>
              <a:rPr lang="en-US" dirty="0" smtClean="0"/>
              <a:t>risen</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23</a:t>
            </a:fld>
            <a:endParaRPr lang="de-DE"/>
          </a:p>
        </p:txBody>
      </p:sp>
    </p:spTree>
    <p:extLst>
      <p:ext uri="{BB962C8B-B14F-4D97-AF65-F5344CB8AC3E}">
        <p14:creationId xmlns:p14="http://schemas.microsoft.com/office/powerpoint/2010/main" val="115290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Elasticity</a:t>
            </a:r>
            <a:endParaRPr lang="en-US" dirty="0"/>
          </a:p>
        </p:txBody>
      </p:sp>
      <p:sp>
        <p:nvSpPr>
          <p:cNvPr id="3" name="Inhaltsplatzhalter 2"/>
          <p:cNvSpPr>
            <a:spLocks noGrp="1"/>
          </p:cNvSpPr>
          <p:nvPr>
            <p:ph idx="1"/>
          </p:nvPr>
        </p:nvSpPr>
        <p:spPr>
          <a:xfrm>
            <a:off x="457200" y="1340768"/>
            <a:ext cx="8363272" cy="2638565"/>
          </a:xfrm>
        </p:spPr>
        <p:txBody>
          <a:bodyPr/>
          <a:lstStyle/>
          <a:p>
            <a:r>
              <a:rPr lang="de-DE" dirty="0" err="1" smtClean="0"/>
              <a:t>when</a:t>
            </a:r>
            <a:r>
              <a:rPr lang="de-DE" dirty="0" smtClean="0"/>
              <a:t> </a:t>
            </a:r>
            <a:r>
              <a:rPr lang="de-DE" dirty="0" err="1"/>
              <a:t>there</a:t>
            </a:r>
            <a:r>
              <a:rPr lang="de-DE" dirty="0"/>
              <a:t> </a:t>
            </a:r>
            <a:r>
              <a:rPr lang="de-DE" dirty="0" err="1"/>
              <a:t>is</a:t>
            </a:r>
            <a:r>
              <a:rPr lang="de-DE" dirty="0"/>
              <a:t> a </a:t>
            </a:r>
            <a:r>
              <a:rPr lang="de-DE" dirty="0" err="1"/>
              <a:t>change</a:t>
            </a:r>
            <a:r>
              <a:rPr lang="de-DE" dirty="0"/>
              <a:t> in </a:t>
            </a:r>
            <a:r>
              <a:rPr lang="de-DE" dirty="0" err="1"/>
              <a:t>market</a:t>
            </a:r>
            <a:r>
              <a:rPr lang="de-DE" dirty="0"/>
              <a:t> </a:t>
            </a:r>
            <a:r>
              <a:rPr lang="de-DE" dirty="0" err="1"/>
              <a:t>price</a:t>
            </a:r>
            <a:r>
              <a:rPr lang="de-DE" dirty="0"/>
              <a:t>, </a:t>
            </a:r>
            <a:r>
              <a:rPr lang="de-DE" dirty="0" err="1"/>
              <a:t>by</a:t>
            </a:r>
            <a:r>
              <a:rPr lang="de-DE" dirty="0"/>
              <a:t> </a:t>
            </a:r>
            <a:r>
              <a:rPr lang="de-DE" dirty="0" err="1"/>
              <a:t>how</a:t>
            </a:r>
            <a:r>
              <a:rPr lang="de-DE" dirty="0"/>
              <a:t> </a:t>
            </a:r>
            <a:r>
              <a:rPr lang="de-DE" dirty="0" err="1"/>
              <a:t>much</a:t>
            </a:r>
            <a:r>
              <a:rPr lang="de-DE" dirty="0"/>
              <a:t> will </a:t>
            </a:r>
            <a:r>
              <a:rPr lang="de-DE" dirty="0" err="1"/>
              <a:t>the</a:t>
            </a:r>
            <a:r>
              <a:rPr lang="de-DE" dirty="0"/>
              <a:t> </a:t>
            </a:r>
            <a:r>
              <a:rPr lang="de-DE" dirty="0" err="1"/>
              <a:t>equilibrium</a:t>
            </a:r>
            <a:r>
              <a:rPr lang="de-DE" dirty="0"/>
              <a:t> </a:t>
            </a:r>
            <a:r>
              <a:rPr lang="de-DE" dirty="0" err="1"/>
              <a:t>quantity</a:t>
            </a:r>
            <a:r>
              <a:rPr lang="de-DE" dirty="0"/>
              <a:t> </a:t>
            </a:r>
            <a:r>
              <a:rPr lang="de-DE" dirty="0" err="1"/>
              <a:t>change</a:t>
            </a:r>
            <a:r>
              <a:rPr lang="de-DE" dirty="0"/>
              <a:t>? </a:t>
            </a:r>
            <a:endParaRPr lang="de-DE" dirty="0" smtClean="0"/>
          </a:p>
          <a:p>
            <a:r>
              <a:rPr lang="de-DE" dirty="0" err="1" smtClean="0"/>
              <a:t>the</a:t>
            </a:r>
            <a:r>
              <a:rPr lang="de-DE" dirty="0" smtClean="0"/>
              <a:t> </a:t>
            </a:r>
            <a:r>
              <a:rPr lang="de-DE" b="1" dirty="0" err="1"/>
              <a:t>price</a:t>
            </a:r>
            <a:r>
              <a:rPr lang="de-DE" b="1" dirty="0"/>
              <a:t> </a:t>
            </a:r>
            <a:r>
              <a:rPr lang="de-DE" b="1" dirty="0" err="1"/>
              <a:t>elasticity</a:t>
            </a:r>
            <a:r>
              <a:rPr lang="de-DE" b="1" dirty="0"/>
              <a:t> </a:t>
            </a:r>
            <a:r>
              <a:rPr lang="de-DE" b="1" dirty="0" err="1"/>
              <a:t>of</a:t>
            </a:r>
            <a:r>
              <a:rPr lang="de-DE" b="1" dirty="0"/>
              <a:t> </a:t>
            </a:r>
            <a:r>
              <a:rPr lang="de-DE" b="1" dirty="0" err="1"/>
              <a:t>demand</a:t>
            </a:r>
            <a:r>
              <a:rPr lang="de-DE" b="1" dirty="0"/>
              <a:t> </a:t>
            </a:r>
            <a:r>
              <a:rPr lang="de-DE" dirty="0" err="1"/>
              <a:t>measures</a:t>
            </a:r>
            <a:r>
              <a:rPr lang="de-DE" dirty="0"/>
              <a:t> </a:t>
            </a:r>
            <a:r>
              <a:rPr lang="de-DE" dirty="0" err="1"/>
              <a:t>the</a:t>
            </a:r>
            <a:r>
              <a:rPr lang="de-DE" dirty="0"/>
              <a:t> </a:t>
            </a:r>
            <a:r>
              <a:rPr lang="de-DE" dirty="0" err="1"/>
              <a:t>degree</a:t>
            </a:r>
            <a:r>
              <a:rPr lang="de-DE" dirty="0"/>
              <a:t> </a:t>
            </a:r>
            <a:r>
              <a:rPr lang="de-DE" dirty="0" err="1"/>
              <a:t>to</a:t>
            </a:r>
            <a:r>
              <a:rPr lang="de-DE" dirty="0"/>
              <a:t> </a:t>
            </a:r>
            <a:r>
              <a:rPr lang="de-DE" dirty="0" err="1"/>
              <a:t>which</a:t>
            </a:r>
            <a:r>
              <a:rPr lang="de-DE" dirty="0"/>
              <a:t> </a:t>
            </a:r>
            <a:r>
              <a:rPr lang="de-DE" dirty="0" err="1"/>
              <a:t>buyers</a:t>
            </a:r>
            <a:r>
              <a:rPr lang="de-DE" dirty="0"/>
              <a:t> </a:t>
            </a:r>
            <a:r>
              <a:rPr lang="de-DE" dirty="0" err="1"/>
              <a:t>of</a:t>
            </a:r>
            <a:r>
              <a:rPr lang="de-DE" dirty="0"/>
              <a:t> a </a:t>
            </a:r>
            <a:r>
              <a:rPr lang="de-DE" dirty="0" err="1"/>
              <a:t>good</a:t>
            </a:r>
            <a:r>
              <a:rPr lang="de-DE" dirty="0"/>
              <a:t> </a:t>
            </a:r>
            <a:r>
              <a:rPr lang="de-DE" dirty="0" err="1"/>
              <a:t>respond</a:t>
            </a:r>
            <a:r>
              <a:rPr lang="de-DE" dirty="0"/>
              <a:t> </a:t>
            </a:r>
            <a:r>
              <a:rPr lang="de-DE" dirty="0" err="1"/>
              <a:t>to</a:t>
            </a:r>
            <a:r>
              <a:rPr lang="de-DE" dirty="0"/>
              <a:t> a </a:t>
            </a:r>
            <a:r>
              <a:rPr lang="de-DE" dirty="0" err="1"/>
              <a:t>change</a:t>
            </a:r>
            <a:r>
              <a:rPr lang="de-DE" dirty="0"/>
              <a:t> in </a:t>
            </a:r>
            <a:r>
              <a:rPr lang="de-DE" dirty="0" err="1"/>
              <a:t>its</a:t>
            </a:r>
            <a:r>
              <a:rPr lang="de-DE" dirty="0"/>
              <a:t> </a:t>
            </a:r>
            <a:r>
              <a:rPr lang="de-DE" dirty="0" err="1"/>
              <a:t>price</a:t>
            </a:r>
            <a:r>
              <a:rPr lang="de-DE" dirty="0"/>
              <a:t> </a:t>
            </a:r>
          </a:p>
          <a:p>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24</a:t>
            </a:fld>
            <a:endParaRPr lang="de-DE"/>
          </a:p>
        </p:txBody>
      </p:sp>
      <p:sp>
        <p:nvSpPr>
          <p:cNvPr id="6" name="Textfeld 5"/>
          <p:cNvSpPr txBox="1"/>
          <p:nvPr/>
        </p:nvSpPr>
        <p:spPr>
          <a:xfrm>
            <a:off x="1083733" y="4504267"/>
            <a:ext cx="184666" cy="369332"/>
          </a:xfrm>
          <a:prstGeom prst="rect">
            <a:avLst/>
          </a:prstGeom>
          <a:noFill/>
        </p:spPr>
        <p:txBody>
          <a:bodyPr wrap="none" rtlCol="0">
            <a:spAutoFit/>
          </a:bodyPr>
          <a:lstStyle/>
          <a:p>
            <a:endParaRPr lang="en-US" dirty="0"/>
          </a:p>
        </p:txBody>
      </p:sp>
      <p:graphicFrame>
        <p:nvGraphicFramePr>
          <p:cNvPr id="7" name="Objekt 6"/>
          <p:cNvGraphicFramePr>
            <a:graphicFrameLocks noChangeAspect="1"/>
          </p:cNvGraphicFramePr>
          <p:nvPr>
            <p:extLst>
              <p:ext uri="{D42A27DB-BD31-4B8C-83A1-F6EECF244321}">
                <p14:modId xmlns:p14="http://schemas.microsoft.com/office/powerpoint/2010/main" val="1714571284"/>
              </p:ext>
            </p:extLst>
          </p:nvPr>
        </p:nvGraphicFramePr>
        <p:xfrm>
          <a:off x="660399" y="4504267"/>
          <a:ext cx="10287000" cy="742950"/>
        </p:xfrm>
        <a:graphic>
          <a:graphicData uri="http://schemas.openxmlformats.org/presentationml/2006/ole">
            <mc:AlternateContent xmlns:mc="http://schemas.openxmlformats.org/markup-compatibility/2006">
              <mc:Choice xmlns:v="urn:schemas-microsoft-com:vml" Requires="v">
                <p:oleObj spid="_x0000_s3094" name="Dokument" r:id="rId4" imgW="6858000" imgH="495300" progId="Word.Document.12">
                  <p:embed/>
                </p:oleObj>
              </mc:Choice>
              <mc:Fallback>
                <p:oleObj name="Dokument" r:id="rId4" imgW="6858000" imgH="495300" progId="Word.Document.12">
                  <p:embed/>
                  <p:pic>
                    <p:nvPicPr>
                      <p:cNvPr id="0" name=""/>
                      <p:cNvPicPr/>
                      <p:nvPr/>
                    </p:nvPicPr>
                    <p:blipFill>
                      <a:blip r:embed="rId5"/>
                      <a:stretch>
                        <a:fillRect/>
                      </a:stretch>
                    </p:blipFill>
                    <p:spPr>
                      <a:xfrm>
                        <a:off x="660399" y="4504267"/>
                        <a:ext cx="10287000" cy="742950"/>
                      </a:xfrm>
                      <a:prstGeom prst="rect">
                        <a:avLst/>
                      </a:prstGeom>
                    </p:spPr>
                  </p:pic>
                </p:oleObj>
              </mc:Fallback>
            </mc:AlternateContent>
          </a:graphicData>
        </a:graphic>
      </p:graphicFrame>
      <p:sp>
        <p:nvSpPr>
          <p:cNvPr id="8" name="Rechteck 7"/>
          <p:cNvSpPr/>
          <p:nvPr/>
        </p:nvSpPr>
        <p:spPr>
          <a:xfrm>
            <a:off x="393700" y="4216399"/>
            <a:ext cx="8500533" cy="1524000"/>
          </a:xfrm>
          <a:prstGeom prst="rect">
            <a:avLst/>
          </a:prstGeom>
          <a:noFill/>
          <a:ln w="3810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17936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Price elasticity of supply</a:t>
            </a:r>
            <a:endParaRPr lang="en-US" dirty="0"/>
          </a:p>
        </p:txBody>
      </p:sp>
      <p:sp>
        <p:nvSpPr>
          <p:cNvPr id="3" name="Inhaltsplatzhalter 2"/>
          <p:cNvSpPr>
            <a:spLocks noGrp="1"/>
          </p:cNvSpPr>
          <p:nvPr>
            <p:ph idx="1"/>
          </p:nvPr>
        </p:nvSpPr>
        <p:spPr/>
        <p:txBody>
          <a:bodyPr/>
          <a:lstStyle/>
          <a:p>
            <a:r>
              <a:rPr lang="de-DE" dirty="0" err="1" smtClean="0"/>
              <a:t>when</a:t>
            </a:r>
            <a:r>
              <a:rPr lang="de-DE" dirty="0" smtClean="0"/>
              <a:t> </a:t>
            </a:r>
            <a:r>
              <a:rPr lang="de-DE" dirty="0" err="1"/>
              <a:t>suppliers</a:t>
            </a:r>
            <a:r>
              <a:rPr lang="de-DE" dirty="0"/>
              <a:t> </a:t>
            </a:r>
            <a:r>
              <a:rPr lang="de-DE" dirty="0" err="1"/>
              <a:t>respond</a:t>
            </a:r>
            <a:r>
              <a:rPr lang="de-DE" dirty="0"/>
              <a:t> </a:t>
            </a:r>
            <a:r>
              <a:rPr lang="de-DE" dirty="0" err="1"/>
              <a:t>to</a:t>
            </a:r>
            <a:r>
              <a:rPr lang="de-DE" dirty="0"/>
              <a:t> a </a:t>
            </a:r>
            <a:r>
              <a:rPr lang="de-DE" dirty="0" err="1"/>
              <a:t>small</a:t>
            </a:r>
            <a:r>
              <a:rPr lang="de-DE" dirty="0"/>
              <a:t> </a:t>
            </a:r>
            <a:r>
              <a:rPr lang="de-DE" dirty="0" err="1"/>
              <a:t>increase</a:t>
            </a:r>
            <a:r>
              <a:rPr lang="de-DE" dirty="0"/>
              <a:t> in </a:t>
            </a:r>
            <a:r>
              <a:rPr lang="de-DE" dirty="0" err="1"/>
              <a:t>price</a:t>
            </a:r>
            <a:r>
              <a:rPr lang="de-DE" dirty="0"/>
              <a:t> </a:t>
            </a:r>
            <a:r>
              <a:rPr lang="de-DE" dirty="0" err="1"/>
              <a:t>by</a:t>
            </a:r>
            <a:r>
              <a:rPr lang="de-DE" dirty="0"/>
              <a:t> </a:t>
            </a:r>
            <a:r>
              <a:rPr lang="de-DE" dirty="0" err="1"/>
              <a:t>offering</a:t>
            </a:r>
            <a:r>
              <a:rPr lang="de-DE" dirty="0"/>
              <a:t> a </a:t>
            </a:r>
            <a:r>
              <a:rPr lang="de-DE" dirty="0" err="1"/>
              <a:t>much</a:t>
            </a:r>
            <a:r>
              <a:rPr lang="de-DE" dirty="0"/>
              <a:t> larger </a:t>
            </a:r>
            <a:r>
              <a:rPr lang="de-DE" dirty="0" err="1"/>
              <a:t>quantity</a:t>
            </a:r>
            <a:r>
              <a:rPr lang="de-DE" dirty="0"/>
              <a:t> </a:t>
            </a:r>
            <a:r>
              <a:rPr lang="de-DE" dirty="0" err="1"/>
              <a:t>of</a:t>
            </a:r>
            <a:r>
              <a:rPr lang="de-DE" dirty="0"/>
              <a:t> </a:t>
            </a:r>
            <a:r>
              <a:rPr lang="de-DE" dirty="0" err="1"/>
              <a:t>goods</a:t>
            </a:r>
            <a:r>
              <a:rPr lang="de-DE" dirty="0"/>
              <a:t>, </a:t>
            </a:r>
            <a:r>
              <a:rPr lang="de-DE" dirty="0" err="1"/>
              <a:t>we</a:t>
            </a:r>
            <a:r>
              <a:rPr lang="de-DE" dirty="0"/>
              <a:t> </a:t>
            </a:r>
            <a:r>
              <a:rPr lang="de-DE" dirty="0" err="1"/>
              <a:t>say</a:t>
            </a:r>
            <a:r>
              <a:rPr lang="de-DE" dirty="0"/>
              <a:t> </a:t>
            </a:r>
            <a:r>
              <a:rPr lang="de-DE" dirty="0" err="1"/>
              <a:t>that</a:t>
            </a:r>
            <a:r>
              <a:rPr lang="de-DE" dirty="0"/>
              <a:t> </a:t>
            </a:r>
            <a:r>
              <a:rPr lang="de-DE" dirty="0" err="1"/>
              <a:t>supply</a:t>
            </a:r>
            <a:r>
              <a:rPr lang="de-DE" dirty="0"/>
              <a:t> </a:t>
            </a:r>
            <a:r>
              <a:rPr lang="de-DE" dirty="0" err="1"/>
              <a:t>is</a:t>
            </a:r>
            <a:r>
              <a:rPr lang="de-DE" dirty="0"/>
              <a:t> </a:t>
            </a:r>
            <a:r>
              <a:rPr lang="de-DE" dirty="0" err="1"/>
              <a:t>relatively</a:t>
            </a:r>
            <a:r>
              <a:rPr lang="de-DE" dirty="0"/>
              <a:t> </a:t>
            </a:r>
            <a:r>
              <a:rPr lang="de-DE" dirty="0" err="1" smtClean="0"/>
              <a:t>elastic</a:t>
            </a:r>
            <a:endParaRPr lang="de-DE" dirty="0" smtClean="0"/>
          </a:p>
          <a:p>
            <a:r>
              <a:rPr lang="de-DE" dirty="0" err="1" smtClean="0"/>
              <a:t>if</a:t>
            </a:r>
            <a:r>
              <a:rPr lang="de-DE" dirty="0" smtClean="0"/>
              <a:t> </a:t>
            </a:r>
            <a:r>
              <a:rPr lang="de-DE" dirty="0" err="1"/>
              <a:t>they</a:t>
            </a:r>
            <a:r>
              <a:rPr lang="de-DE" dirty="0"/>
              <a:t> </a:t>
            </a:r>
            <a:r>
              <a:rPr lang="de-DE" dirty="0" err="1"/>
              <a:t>hardly</a:t>
            </a:r>
            <a:r>
              <a:rPr lang="de-DE" dirty="0"/>
              <a:t> </a:t>
            </a:r>
            <a:r>
              <a:rPr lang="de-DE" dirty="0" err="1"/>
              <a:t>react</a:t>
            </a:r>
            <a:r>
              <a:rPr lang="de-DE" dirty="0"/>
              <a:t> </a:t>
            </a:r>
            <a:r>
              <a:rPr lang="de-DE" dirty="0" err="1"/>
              <a:t>at</a:t>
            </a:r>
            <a:r>
              <a:rPr lang="de-DE" dirty="0"/>
              <a:t> all, </a:t>
            </a:r>
            <a:r>
              <a:rPr lang="de-DE" dirty="0" err="1"/>
              <a:t>supply</a:t>
            </a:r>
            <a:r>
              <a:rPr lang="de-DE" dirty="0"/>
              <a:t> </a:t>
            </a:r>
            <a:r>
              <a:rPr lang="de-DE" dirty="0" err="1"/>
              <a:t>is</a:t>
            </a:r>
            <a:r>
              <a:rPr lang="de-DE" dirty="0"/>
              <a:t> </a:t>
            </a:r>
            <a:r>
              <a:rPr lang="de-DE" dirty="0" err="1"/>
              <a:t>relatively</a:t>
            </a:r>
            <a:r>
              <a:rPr lang="de-DE" dirty="0"/>
              <a:t> </a:t>
            </a:r>
            <a:r>
              <a:rPr lang="de-DE" dirty="0" err="1"/>
              <a:t>inelastic</a:t>
            </a:r>
            <a:r>
              <a:rPr lang="de-DE" dirty="0"/>
              <a:t> </a:t>
            </a:r>
          </a:p>
          <a:p>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25</a:t>
            </a:fld>
            <a:endParaRPr lang="de-DE"/>
          </a:p>
        </p:txBody>
      </p:sp>
      <p:graphicFrame>
        <p:nvGraphicFramePr>
          <p:cNvPr id="6" name="Objekt 5"/>
          <p:cNvGraphicFramePr>
            <a:graphicFrameLocks noChangeAspect="1"/>
          </p:cNvGraphicFramePr>
          <p:nvPr>
            <p:extLst>
              <p:ext uri="{D42A27DB-BD31-4B8C-83A1-F6EECF244321}">
                <p14:modId xmlns:p14="http://schemas.microsoft.com/office/powerpoint/2010/main" val="268828380"/>
              </p:ext>
            </p:extLst>
          </p:nvPr>
        </p:nvGraphicFramePr>
        <p:xfrm>
          <a:off x="660399" y="4504267"/>
          <a:ext cx="10287000" cy="742950"/>
        </p:xfrm>
        <a:graphic>
          <a:graphicData uri="http://schemas.openxmlformats.org/presentationml/2006/ole">
            <mc:AlternateContent xmlns:mc="http://schemas.openxmlformats.org/markup-compatibility/2006">
              <mc:Choice xmlns:v="urn:schemas-microsoft-com:vml" Requires="v">
                <p:oleObj spid="_x0000_s4116" name="Dokument" r:id="rId4" imgW="6858000" imgH="495300" progId="Word.Document.12">
                  <p:embed/>
                </p:oleObj>
              </mc:Choice>
              <mc:Fallback>
                <p:oleObj name="Dokument" r:id="rId4" imgW="6858000" imgH="495300" progId="Word.Document.12">
                  <p:embed/>
                  <p:pic>
                    <p:nvPicPr>
                      <p:cNvPr id="0" name=""/>
                      <p:cNvPicPr/>
                      <p:nvPr/>
                    </p:nvPicPr>
                    <p:blipFill>
                      <a:blip r:embed="rId5"/>
                      <a:stretch>
                        <a:fillRect/>
                      </a:stretch>
                    </p:blipFill>
                    <p:spPr>
                      <a:xfrm>
                        <a:off x="660399" y="4504267"/>
                        <a:ext cx="10287000" cy="742950"/>
                      </a:xfrm>
                      <a:prstGeom prst="rect">
                        <a:avLst/>
                      </a:prstGeom>
                    </p:spPr>
                  </p:pic>
                </p:oleObj>
              </mc:Fallback>
            </mc:AlternateContent>
          </a:graphicData>
        </a:graphic>
      </p:graphicFrame>
      <p:sp>
        <p:nvSpPr>
          <p:cNvPr id="8" name="Rechteck 7"/>
          <p:cNvSpPr/>
          <p:nvPr/>
        </p:nvSpPr>
        <p:spPr>
          <a:xfrm>
            <a:off x="393700" y="4216399"/>
            <a:ext cx="8500533" cy="1524000"/>
          </a:xfrm>
          <a:prstGeom prst="rect">
            <a:avLst/>
          </a:prstGeom>
          <a:noFill/>
          <a:ln w="3810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496877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4.10 Price </a:t>
            </a:r>
            <a:r>
              <a:rPr lang="en-US" dirty="0" smtClean="0"/>
              <a:t>elasticity </a:t>
            </a:r>
            <a:r>
              <a:rPr lang="en-US" dirty="0"/>
              <a:t>of </a:t>
            </a:r>
            <a:r>
              <a:rPr lang="en-US" dirty="0" smtClean="0"/>
              <a:t>demand</a:t>
            </a:r>
            <a:r>
              <a:rPr lang="de-DE" dirty="0"/>
              <a:t/>
            </a:r>
            <a:br>
              <a:rPr lang="de-DE" dirty="0"/>
            </a:br>
            <a:r>
              <a:rPr lang="en-US" dirty="0"/>
              <a:t>(a) Relatively price-elastic </a:t>
            </a:r>
            <a:r>
              <a:rPr lang="en-US" dirty="0" smtClean="0"/>
              <a:t>demand</a:t>
            </a:r>
            <a:r>
              <a:rPr lang="de-DE" dirty="0"/>
              <a:t/>
            </a:r>
            <a:br>
              <a:rPr lang="de-DE" dirty="0"/>
            </a:br>
            <a:endParaRPr lang="en-US" dirty="0">
              <a:latin typeface="+mn-lt"/>
            </a:endParaRPr>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26</a:t>
            </a:fld>
            <a:endParaRPr lang="de-DE"/>
          </a:p>
        </p:txBody>
      </p:sp>
      <p:grpSp>
        <p:nvGrpSpPr>
          <p:cNvPr id="27" name="Gruppierung 26"/>
          <p:cNvGrpSpPr>
            <a:grpSpLocks noChangeAspect="1"/>
          </p:cNvGrpSpPr>
          <p:nvPr/>
        </p:nvGrpSpPr>
        <p:grpSpPr>
          <a:xfrm>
            <a:off x="69893" y="1378412"/>
            <a:ext cx="7371112" cy="5392517"/>
            <a:chOff x="1214304" y="457200"/>
            <a:chExt cx="8726004" cy="6383718"/>
          </a:xfrm>
        </p:grpSpPr>
        <p:sp>
          <p:nvSpPr>
            <p:cNvPr id="6" name="Line 2"/>
            <p:cNvSpPr>
              <a:spLocks noChangeShapeType="1"/>
            </p:cNvSpPr>
            <p:nvPr/>
          </p:nvSpPr>
          <p:spPr bwMode="auto">
            <a:xfrm>
              <a:off x="1828800" y="6248400"/>
              <a:ext cx="6248400" cy="0"/>
            </a:xfrm>
            <a:prstGeom prst="line">
              <a:avLst/>
            </a:prstGeom>
            <a:noFill/>
            <a:ln w="28575">
              <a:solidFill>
                <a:schemeClr val="tx1"/>
              </a:solidFill>
              <a:round/>
              <a:headEnd/>
              <a:tailEnd/>
            </a:ln>
          </p:spPr>
          <p:txBody>
            <a:bodyPr/>
            <a:lstStyle/>
            <a:p>
              <a:endParaRPr lang="en-US">
                <a:cs typeface="Arial" pitchFamily="34" charset="0"/>
              </a:endParaRPr>
            </a:p>
          </p:txBody>
        </p:sp>
        <p:sp>
          <p:nvSpPr>
            <p:cNvPr id="7" name="Text Box 3"/>
            <p:cNvSpPr txBox="1">
              <a:spLocks noChangeArrowheads="1"/>
            </p:cNvSpPr>
            <p:nvPr/>
          </p:nvSpPr>
          <p:spPr bwMode="auto">
            <a:xfrm>
              <a:off x="7239001" y="6221525"/>
              <a:ext cx="2701307" cy="619393"/>
            </a:xfrm>
            <a:prstGeom prst="rect">
              <a:avLst/>
            </a:prstGeom>
            <a:noFill/>
            <a:ln w="9525">
              <a:noFill/>
              <a:miter lim="800000"/>
              <a:headEnd/>
              <a:tailEnd/>
            </a:ln>
          </p:spPr>
          <p:txBody>
            <a:bodyPr wrap="square">
              <a:spAutoFit/>
            </a:bodyPr>
            <a:lstStyle/>
            <a:p>
              <a:pPr>
                <a:spcBef>
                  <a:spcPct val="50000"/>
                </a:spcBef>
              </a:pPr>
              <a:r>
                <a:rPr lang="en-US" sz="2800" dirty="0">
                  <a:cs typeface="Arial" pitchFamily="34" charset="0"/>
                </a:rPr>
                <a:t>Quantity</a:t>
              </a:r>
            </a:p>
          </p:txBody>
        </p:sp>
        <p:sp>
          <p:nvSpPr>
            <p:cNvPr id="8" name="Text Box 4"/>
            <p:cNvSpPr txBox="1">
              <a:spLocks noChangeArrowheads="1"/>
            </p:cNvSpPr>
            <p:nvPr/>
          </p:nvSpPr>
          <p:spPr bwMode="auto">
            <a:xfrm rot="16200000">
              <a:off x="952501" y="719003"/>
              <a:ext cx="1143000" cy="619394"/>
            </a:xfrm>
            <a:prstGeom prst="rect">
              <a:avLst/>
            </a:prstGeom>
            <a:noFill/>
            <a:ln w="9525">
              <a:noFill/>
              <a:miter lim="800000"/>
              <a:headEnd/>
              <a:tailEnd/>
            </a:ln>
          </p:spPr>
          <p:txBody>
            <a:bodyPr>
              <a:spAutoFit/>
            </a:bodyPr>
            <a:lstStyle/>
            <a:p>
              <a:pPr>
                <a:spcBef>
                  <a:spcPct val="50000"/>
                </a:spcBef>
              </a:pPr>
              <a:r>
                <a:rPr lang="en-US" sz="2800" dirty="0">
                  <a:cs typeface="Arial" pitchFamily="34" charset="0"/>
                </a:rPr>
                <a:t>Price</a:t>
              </a:r>
            </a:p>
          </p:txBody>
        </p:sp>
        <p:sp>
          <p:nvSpPr>
            <p:cNvPr id="9" name="Line 5"/>
            <p:cNvSpPr>
              <a:spLocks noChangeShapeType="1"/>
            </p:cNvSpPr>
            <p:nvPr/>
          </p:nvSpPr>
          <p:spPr bwMode="auto">
            <a:xfrm flipH="1">
              <a:off x="1828800" y="685800"/>
              <a:ext cx="0" cy="5562600"/>
            </a:xfrm>
            <a:prstGeom prst="line">
              <a:avLst/>
            </a:prstGeom>
            <a:noFill/>
            <a:ln w="28575">
              <a:solidFill>
                <a:schemeClr val="tx1"/>
              </a:solidFill>
              <a:round/>
              <a:headEnd/>
              <a:tailEnd/>
            </a:ln>
          </p:spPr>
          <p:txBody>
            <a:bodyPr/>
            <a:lstStyle/>
            <a:p>
              <a:endParaRPr lang="en-US">
                <a:cs typeface="Arial" pitchFamily="34" charset="0"/>
              </a:endParaRPr>
            </a:p>
          </p:txBody>
        </p:sp>
        <p:sp>
          <p:nvSpPr>
            <p:cNvPr id="10" name="Line 6"/>
            <p:cNvSpPr>
              <a:spLocks noChangeShapeType="1"/>
            </p:cNvSpPr>
            <p:nvPr/>
          </p:nvSpPr>
          <p:spPr bwMode="auto">
            <a:xfrm flipV="1">
              <a:off x="3657600" y="2133600"/>
              <a:ext cx="3962400" cy="2514600"/>
            </a:xfrm>
            <a:prstGeom prst="line">
              <a:avLst/>
            </a:prstGeom>
            <a:noFill/>
            <a:ln w="63500">
              <a:solidFill>
                <a:schemeClr val="tx1"/>
              </a:solidFill>
              <a:round/>
              <a:headEnd/>
              <a:tailEnd/>
            </a:ln>
          </p:spPr>
          <p:txBody>
            <a:bodyPr/>
            <a:lstStyle/>
            <a:p>
              <a:endParaRPr lang="en-US">
                <a:cs typeface="Arial" pitchFamily="34" charset="0"/>
              </a:endParaRPr>
            </a:p>
          </p:txBody>
        </p:sp>
        <p:sp>
          <p:nvSpPr>
            <p:cNvPr id="11" name="Text Box 9"/>
            <p:cNvSpPr txBox="1">
              <a:spLocks noChangeArrowheads="1"/>
            </p:cNvSpPr>
            <p:nvPr/>
          </p:nvSpPr>
          <p:spPr bwMode="auto">
            <a:xfrm>
              <a:off x="7620000" y="1676400"/>
              <a:ext cx="685800" cy="546524"/>
            </a:xfrm>
            <a:prstGeom prst="rect">
              <a:avLst/>
            </a:prstGeom>
            <a:noFill/>
            <a:ln w="9525">
              <a:noFill/>
              <a:miter lim="800000"/>
              <a:headEnd/>
              <a:tailEnd/>
            </a:ln>
          </p:spPr>
          <p:txBody>
            <a:bodyPr>
              <a:spAutoFit/>
            </a:bodyPr>
            <a:lstStyle/>
            <a:p>
              <a:pPr>
                <a:spcBef>
                  <a:spcPct val="50000"/>
                </a:spcBef>
              </a:pPr>
              <a:r>
                <a:rPr lang="en-US" sz="2400" dirty="0">
                  <a:cs typeface="Arial" pitchFamily="34" charset="0"/>
                </a:rPr>
                <a:t>S</a:t>
              </a:r>
              <a:r>
                <a:rPr lang="en-US" sz="2400" baseline="-25000" dirty="0">
                  <a:cs typeface="Arial" pitchFamily="34" charset="0"/>
                </a:rPr>
                <a:t>1</a:t>
              </a:r>
            </a:p>
          </p:txBody>
        </p:sp>
        <p:sp>
          <p:nvSpPr>
            <p:cNvPr id="12" name="Text Box 10"/>
            <p:cNvSpPr txBox="1">
              <a:spLocks noChangeArrowheads="1"/>
            </p:cNvSpPr>
            <p:nvPr/>
          </p:nvSpPr>
          <p:spPr bwMode="auto">
            <a:xfrm>
              <a:off x="6324600" y="1524000"/>
              <a:ext cx="685800" cy="546524"/>
            </a:xfrm>
            <a:prstGeom prst="rect">
              <a:avLst/>
            </a:prstGeom>
            <a:noFill/>
            <a:ln w="9525">
              <a:noFill/>
              <a:miter lim="800000"/>
              <a:headEnd/>
              <a:tailEnd/>
            </a:ln>
          </p:spPr>
          <p:txBody>
            <a:bodyPr>
              <a:spAutoFit/>
            </a:bodyPr>
            <a:lstStyle/>
            <a:p>
              <a:pPr>
                <a:spcBef>
                  <a:spcPct val="50000"/>
                </a:spcBef>
              </a:pPr>
              <a:r>
                <a:rPr lang="en-US" sz="2400" dirty="0">
                  <a:cs typeface="Arial" pitchFamily="34" charset="0"/>
                </a:rPr>
                <a:t>S</a:t>
              </a:r>
              <a:r>
                <a:rPr lang="en-US" sz="2400" baseline="-25000" dirty="0">
                  <a:cs typeface="Arial" pitchFamily="34" charset="0"/>
                </a:rPr>
                <a:t>2</a:t>
              </a:r>
            </a:p>
          </p:txBody>
        </p:sp>
        <p:sp>
          <p:nvSpPr>
            <p:cNvPr id="13" name="Line 11"/>
            <p:cNvSpPr>
              <a:spLocks noChangeShapeType="1"/>
            </p:cNvSpPr>
            <p:nvPr/>
          </p:nvSpPr>
          <p:spPr bwMode="auto">
            <a:xfrm>
              <a:off x="2743200" y="2895600"/>
              <a:ext cx="4267200" cy="1143000"/>
            </a:xfrm>
            <a:prstGeom prst="line">
              <a:avLst/>
            </a:prstGeom>
            <a:noFill/>
            <a:ln w="63500">
              <a:solidFill>
                <a:schemeClr val="tx1"/>
              </a:solidFill>
              <a:round/>
              <a:headEnd/>
              <a:tailEnd/>
            </a:ln>
          </p:spPr>
          <p:txBody>
            <a:bodyPr/>
            <a:lstStyle/>
            <a:p>
              <a:endParaRPr lang="en-US">
                <a:cs typeface="Arial" pitchFamily="34" charset="0"/>
              </a:endParaRPr>
            </a:p>
          </p:txBody>
        </p:sp>
        <p:sp>
          <p:nvSpPr>
            <p:cNvPr id="14" name="Text Box 16"/>
            <p:cNvSpPr txBox="1">
              <a:spLocks noChangeArrowheads="1"/>
            </p:cNvSpPr>
            <p:nvPr/>
          </p:nvSpPr>
          <p:spPr bwMode="auto">
            <a:xfrm>
              <a:off x="7086600" y="3886200"/>
              <a:ext cx="533400" cy="546524"/>
            </a:xfrm>
            <a:prstGeom prst="rect">
              <a:avLst/>
            </a:prstGeom>
            <a:noFill/>
            <a:ln w="9525">
              <a:noFill/>
              <a:miter lim="800000"/>
              <a:headEnd/>
              <a:tailEnd/>
            </a:ln>
          </p:spPr>
          <p:txBody>
            <a:bodyPr>
              <a:spAutoFit/>
            </a:bodyPr>
            <a:lstStyle/>
            <a:p>
              <a:pPr>
                <a:spcBef>
                  <a:spcPct val="50000"/>
                </a:spcBef>
              </a:pPr>
              <a:r>
                <a:rPr lang="en-US" sz="2400">
                  <a:cs typeface="Arial" pitchFamily="34" charset="0"/>
                </a:rPr>
                <a:t>D</a:t>
              </a:r>
              <a:endParaRPr lang="en-US" sz="2400" baseline="-25000">
                <a:cs typeface="Arial" pitchFamily="34" charset="0"/>
              </a:endParaRPr>
            </a:p>
          </p:txBody>
        </p:sp>
        <p:sp>
          <p:nvSpPr>
            <p:cNvPr id="15" name="Line 18"/>
            <p:cNvSpPr>
              <a:spLocks noChangeShapeType="1"/>
            </p:cNvSpPr>
            <p:nvPr/>
          </p:nvSpPr>
          <p:spPr bwMode="auto">
            <a:xfrm>
              <a:off x="1828800" y="3581400"/>
              <a:ext cx="34290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6" name="Line 6"/>
            <p:cNvSpPr>
              <a:spLocks noChangeShapeType="1"/>
            </p:cNvSpPr>
            <p:nvPr/>
          </p:nvSpPr>
          <p:spPr bwMode="auto">
            <a:xfrm flipV="1">
              <a:off x="2286000" y="1981200"/>
              <a:ext cx="3962400" cy="2514600"/>
            </a:xfrm>
            <a:prstGeom prst="line">
              <a:avLst/>
            </a:prstGeom>
            <a:noFill/>
            <a:ln w="63500">
              <a:solidFill>
                <a:schemeClr val="tx2"/>
              </a:solidFill>
              <a:round/>
              <a:headEnd/>
              <a:tailEnd/>
            </a:ln>
          </p:spPr>
          <p:txBody>
            <a:bodyPr/>
            <a:lstStyle/>
            <a:p>
              <a:endParaRPr lang="en-US">
                <a:cs typeface="Arial" pitchFamily="34" charset="0"/>
              </a:endParaRPr>
            </a:p>
          </p:txBody>
        </p:sp>
        <p:sp>
          <p:nvSpPr>
            <p:cNvPr id="17" name="Right Arrow 19"/>
            <p:cNvSpPr/>
            <p:nvPr/>
          </p:nvSpPr>
          <p:spPr>
            <a:xfrm flipH="1">
              <a:off x="5486400" y="2362200"/>
              <a:ext cx="990600" cy="533400"/>
            </a:xfrm>
            <a:prstGeom prst="rightArrow">
              <a:avLst>
                <a:gd name="adj1" fmla="val 50000"/>
                <a:gd name="adj2" fmla="val 64286"/>
              </a:avLst>
            </a:prstGeom>
            <a:gradFill flip="none" rotWithShape="1">
              <a:gsLst>
                <a:gs pos="22000">
                  <a:srgbClr val="0070C0"/>
                </a:gs>
                <a:gs pos="79000">
                  <a:schemeClr val="accent1">
                    <a:tint val="44500"/>
                    <a:satMod val="160000"/>
                  </a:schemeClr>
                </a:gs>
                <a:gs pos="100000">
                  <a:schemeClr val="accent1">
                    <a:tint val="23500"/>
                    <a:satMod val="160000"/>
                  </a:schemeClr>
                </a:gs>
              </a:gsLst>
              <a:lin ang="108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cs typeface="Arial" pitchFamily="34" charset="0"/>
              </a:endParaRPr>
            </a:p>
          </p:txBody>
        </p:sp>
        <p:sp>
          <p:nvSpPr>
            <p:cNvPr id="18" name="Line 18"/>
            <p:cNvSpPr>
              <a:spLocks noChangeShapeType="1"/>
            </p:cNvSpPr>
            <p:nvPr/>
          </p:nvSpPr>
          <p:spPr bwMode="auto">
            <a:xfrm flipV="1">
              <a:off x="5334000" y="3581400"/>
              <a:ext cx="0" cy="25908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9" name="Text Box 9"/>
            <p:cNvSpPr txBox="1">
              <a:spLocks noChangeArrowheads="1"/>
            </p:cNvSpPr>
            <p:nvPr/>
          </p:nvSpPr>
          <p:spPr bwMode="auto">
            <a:xfrm>
              <a:off x="5105400" y="6248400"/>
              <a:ext cx="685800" cy="546524"/>
            </a:xfrm>
            <a:prstGeom prst="rect">
              <a:avLst/>
            </a:prstGeom>
            <a:noFill/>
            <a:ln w="9525">
              <a:noFill/>
              <a:miter lim="800000"/>
              <a:headEnd/>
              <a:tailEnd/>
            </a:ln>
          </p:spPr>
          <p:txBody>
            <a:bodyPr>
              <a:spAutoFit/>
            </a:bodyPr>
            <a:lstStyle/>
            <a:p>
              <a:pPr>
                <a:spcBef>
                  <a:spcPct val="50000"/>
                </a:spcBef>
              </a:pPr>
              <a:r>
                <a:rPr lang="en-US" sz="2400" dirty="0">
                  <a:cs typeface="Arial" pitchFamily="34" charset="0"/>
                </a:rPr>
                <a:t>Q</a:t>
              </a:r>
              <a:r>
                <a:rPr lang="en-US" sz="2400" baseline="-25000" dirty="0">
                  <a:cs typeface="Arial" pitchFamily="34" charset="0"/>
                </a:rPr>
                <a:t>1</a:t>
              </a:r>
            </a:p>
          </p:txBody>
        </p:sp>
        <p:sp>
          <p:nvSpPr>
            <p:cNvPr id="20" name="Line 18"/>
            <p:cNvSpPr>
              <a:spLocks noChangeShapeType="1"/>
            </p:cNvSpPr>
            <p:nvPr/>
          </p:nvSpPr>
          <p:spPr bwMode="auto">
            <a:xfrm flipV="1">
              <a:off x="4191000" y="3352800"/>
              <a:ext cx="0" cy="28956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1" name="Text Box 9"/>
            <p:cNvSpPr txBox="1">
              <a:spLocks noChangeArrowheads="1"/>
            </p:cNvSpPr>
            <p:nvPr/>
          </p:nvSpPr>
          <p:spPr bwMode="auto">
            <a:xfrm>
              <a:off x="3962399" y="6248400"/>
              <a:ext cx="685800" cy="546524"/>
            </a:xfrm>
            <a:prstGeom prst="rect">
              <a:avLst/>
            </a:prstGeom>
            <a:noFill/>
            <a:ln w="9525">
              <a:noFill/>
              <a:miter lim="800000"/>
              <a:headEnd/>
              <a:tailEnd/>
            </a:ln>
          </p:spPr>
          <p:txBody>
            <a:bodyPr>
              <a:spAutoFit/>
            </a:bodyPr>
            <a:lstStyle/>
            <a:p>
              <a:pPr>
                <a:spcBef>
                  <a:spcPct val="50000"/>
                </a:spcBef>
              </a:pPr>
              <a:r>
                <a:rPr lang="en-US" sz="2400">
                  <a:cs typeface="Arial" pitchFamily="34" charset="0"/>
                </a:rPr>
                <a:t>Q</a:t>
              </a:r>
              <a:r>
                <a:rPr lang="en-US" sz="2400" baseline="-25000">
                  <a:cs typeface="Arial" pitchFamily="34" charset="0"/>
                </a:rPr>
                <a:t>2</a:t>
              </a:r>
            </a:p>
          </p:txBody>
        </p:sp>
        <p:sp>
          <p:nvSpPr>
            <p:cNvPr id="22" name="Line 18"/>
            <p:cNvSpPr>
              <a:spLocks noChangeShapeType="1"/>
            </p:cNvSpPr>
            <p:nvPr/>
          </p:nvSpPr>
          <p:spPr bwMode="auto">
            <a:xfrm>
              <a:off x="1905000" y="3276600"/>
              <a:ext cx="22860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3" name="Right Arrow 25"/>
            <p:cNvSpPr/>
            <p:nvPr/>
          </p:nvSpPr>
          <p:spPr>
            <a:xfrm flipH="1">
              <a:off x="4267200" y="4724400"/>
              <a:ext cx="990600" cy="533400"/>
            </a:xfrm>
            <a:prstGeom prst="rightArrow">
              <a:avLst>
                <a:gd name="adj1" fmla="val 50000"/>
                <a:gd name="adj2" fmla="val 64286"/>
              </a:avLst>
            </a:prstGeom>
            <a:gradFill flip="none" rotWithShape="1">
              <a:gsLst>
                <a:gs pos="22000">
                  <a:srgbClr val="0070C0"/>
                </a:gs>
                <a:gs pos="79000">
                  <a:schemeClr val="accent1">
                    <a:tint val="44500"/>
                    <a:satMod val="160000"/>
                  </a:schemeClr>
                </a:gs>
                <a:gs pos="100000">
                  <a:schemeClr val="accent1">
                    <a:tint val="23500"/>
                    <a:satMod val="160000"/>
                  </a:schemeClr>
                </a:gs>
              </a:gsLst>
              <a:lin ang="108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cs typeface="Arial" pitchFamily="34" charset="0"/>
              </a:endParaRPr>
            </a:p>
          </p:txBody>
        </p:sp>
        <p:sp>
          <p:nvSpPr>
            <p:cNvPr id="24" name="Right Arrow 26"/>
            <p:cNvSpPr/>
            <p:nvPr/>
          </p:nvSpPr>
          <p:spPr>
            <a:xfrm rot="5400000" flipH="1">
              <a:off x="2590800" y="3144838"/>
              <a:ext cx="228600" cy="533400"/>
            </a:xfrm>
            <a:prstGeom prst="rightArrow">
              <a:avLst>
                <a:gd name="adj1" fmla="val 50000"/>
                <a:gd name="adj2" fmla="val 64286"/>
              </a:avLst>
            </a:prstGeom>
            <a:gradFill flip="none" rotWithShape="1">
              <a:gsLst>
                <a:gs pos="22000">
                  <a:srgbClr val="0070C0"/>
                </a:gs>
                <a:gs pos="79000">
                  <a:schemeClr val="accent1">
                    <a:tint val="44500"/>
                    <a:satMod val="160000"/>
                  </a:schemeClr>
                </a:gs>
                <a:gs pos="100000">
                  <a:schemeClr val="accent1">
                    <a:tint val="23500"/>
                    <a:satMod val="160000"/>
                  </a:schemeClr>
                </a:gs>
              </a:gsLst>
              <a:lin ang="108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cs typeface="Arial" pitchFamily="34" charset="0"/>
              </a:endParaRPr>
            </a:p>
          </p:txBody>
        </p:sp>
        <p:sp>
          <p:nvSpPr>
            <p:cNvPr id="25" name="Text Box 9"/>
            <p:cNvSpPr txBox="1">
              <a:spLocks noChangeArrowheads="1"/>
            </p:cNvSpPr>
            <p:nvPr/>
          </p:nvSpPr>
          <p:spPr bwMode="auto">
            <a:xfrm>
              <a:off x="1371601" y="3429000"/>
              <a:ext cx="685800" cy="546524"/>
            </a:xfrm>
            <a:prstGeom prst="rect">
              <a:avLst/>
            </a:prstGeom>
            <a:noFill/>
            <a:ln w="9525">
              <a:noFill/>
              <a:miter lim="800000"/>
              <a:headEnd/>
              <a:tailEnd/>
            </a:ln>
          </p:spPr>
          <p:txBody>
            <a:bodyPr>
              <a:spAutoFit/>
            </a:bodyPr>
            <a:lstStyle/>
            <a:p>
              <a:pPr>
                <a:spcBef>
                  <a:spcPct val="50000"/>
                </a:spcBef>
              </a:pPr>
              <a:r>
                <a:rPr lang="en-US" sz="2400">
                  <a:cs typeface="Arial" pitchFamily="34" charset="0"/>
                </a:rPr>
                <a:t>P</a:t>
              </a:r>
              <a:r>
                <a:rPr lang="en-US" sz="2400" baseline="-25000">
                  <a:cs typeface="Arial" pitchFamily="34" charset="0"/>
                </a:rPr>
                <a:t>1</a:t>
              </a:r>
            </a:p>
          </p:txBody>
        </p:sp>
        <p:sp>
          <p:nvSpPr>
            <p:cNvPr id="26" name="Text Box 9"/>
            <p:cNvSpPr txBox="1">
              <a:spLocks noChangeArrowheads="1"/>
            </p:cNvSpPr>
            <p:nvPr/>
          </p:nvSpPr>
          <p:spPr bwMode="auto">
            <a:xfrm>
              <a:off x="1371601" y="2971800"/>
              <a:ext cx="685800" cy="546524"/>
            </a:xfrm>
            <a:prstGeom prst="rect">
              <a:avLst/>
            </a:prstGeom>
            <a:noFill/>
            <a:ln w="9525">
              <a:noFill/>
              <a:miter lim="800000"/>
              <a:headEnd/>
              <a:tailEnd/>
            </a:ln>
          </p:spPr>
          <p:txBody>
            <a:bodyPr>
              <a:spAutoFit/>
            </a:bodyPr>
            <a:lstStyle/>
            <a:p>
              <a:pPr>
                <a:spcBef>
                  <a:spcPct val="50000"/>
                </a:spcBef>
              </a:pPr>
              <a:r>
                <a:rPr lang="en-US" sz="2400">
                  <a:cs typeface="Arial" pitchFamily="34" charset="0"/>
                </a:rPr>
                <a:t>P</a:t>
              </a:r>
              <a:r>
                <a:rPr lang="en-US" sz="2400" baseline="-25000">
                  <a:cs typeface="Arial" pitchFamily="34" charset="0"/>
                </a:rPr>
                <a:t>2</a:t>
              </a:r>
            </a:p>
          </p:txBody>
        </p:sp>
      </p:grpSp>
      <p:sp>
        <p:nvSpPr>
          <p:cNvPr id="28" name="Textfeld 27"/>
          <p:cNvSpPr txBox="1"/>
          <p:nvPr/>
        </p:nvSpPr>
        <p:spPr>
          <a:xfrm>
            <a:off x="6430620" y="1475240"/>
            <a:ext cx="2477601" cy="2308324"/>
          </a:xfrm>
          <a:prstGeom prst="rect">
            <a:avLst/>
          </a:prstGeom>
          <a:noFill/>
        </p:spPr>
        <p:txBody>
          <a:bodyPr wrap="square" rtlCol="0">
            <a:spAutoFit/>
          </a:bodyPr>
          <a:lstStyle/>
          <a:p>
            <a:pPr marL="285750" indent="-285750">
              <a:buFont typeface="Wingdings" charset="2"/>
              <a:buChar char="ü"/>
            </a:pPr>
            <a:r>
              <a:rPr lang="en-US" dirty="0"/>
              <a:t>When a small change in price leads buyers to make a large change in the quantity they demand, demand is said to be relatively </a:t>
            </a:r>
            <a:r>
              <a:rPr lang="en-US" dirty="0" smtClean="0"/>
              <a:t>elastic.</a:t>
            </a:r>
            <a:endParaRPr lang="en-US" dirty="0"/>
          </a:p>
        </p:txBody>
      </p:sp>
    </p:spTree>
    <p:extLst>
      <p:ext uri="{BB962C8B-B14F-4D97-AF65-F5344CB8AC3E}">
        <p14:creationId xmlns:p14="http://schemas.microsoft.com/office/powerpoint/2010/main" val="58555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4.10 Price </a:t>
            </a:r>
            <a:r>
              <a:rPr lang="en-US" dirty="0" smtClean="0"/>
              <a:t>elasticity </a:t>
            </a:r>
            <a:r>
              <a:rPr lang="en-US" dirty="0"/>
              <a:t>of </a:t>
            </a:r>
            <a:r>
              <a:rPr lang="en-US" dirty="0" smtClean="0"/>
              <a:t>demand</a:t>
            </a:r>
            <a:r>
              <a:rPr lang="de-DE" dirty="0"/>
              <a:t/>
            </a:r>
            <a:br>
              <a:rPr lang="de-DE" dirty="0"/>
            </a:br>
            <a:r>
              <a:rPr lang="en-US" dirty="0"/>
              <a:t>(b) Relatively price-inelastic demand.</a:t>
            </a:r>
            <a:r>
              <a:rPr lang="de-DE" dirty="0"/>
              <a:t/>
            </a:r>
            <a:br>
              <a:rPr lang="de-DE" dirty="0"/>
            </a:br>
            <a:endParaRPr lang="en-US" dirty="0">
              <a:latin typeface="+mn-lt"/>
            </a:endParaRPr>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27</a:t>
            </a:fld>
            <a:endParaRPr lang="de-DE"/>
          </a:p>
        </p:txBody>
      </p:sp>
      <p:grpSp>
        <p:nvGrpSpPr>
          <p:cNvPr id="27" name="Gruppierung 26"/>
          <p:cNvGrpSpPr>
            <a:grpSpLocks noChangeAspect="1"/>
          </p:cNvGrpSpPr>
          <p:nvPr/>
        </p:nvGrpSpPr>
        <p:grpSpPr>
          <a:xfrm>
            <a:off x="50023" y="1325889"/>
            <a:ext cx="7511776" cy="5460246"/>
            <a:chOff x="1220467" y="457202"/>
            <a:chExt cx="8715489" cy="6335214"/>
          </a:xfrm>
        </p:grpSpPr>
        <p:sp>
          <p:nvSpPr>
            <p:cNvPr id="6" name="Line 2"/>
            <p:cNvSpPr>
              <a:spLocks noChangeShapeType="1"/>
            </p:cNvSpPr>
            <p:nvPr/>
          </p:nvSpPr>
          <p:spPr bwMode="auto">
            <a:xfrm>
              <a:off x="1828800" y="6248400"/>
              <a:ext cx="6248400" cy="0"/>
            </a:xfrm>
            <a:prstGeom prst="line">
              <a:avLst/>
            </a:prstGeom>
            <a:noFill/>
            <a:ln w="28575">
              <a:solidFill>
                <a:schemeClr val="tx1"/>
              </a:solidFill>
              <a:round/>
              <a:headEnd/>
              <a:tailEnd/>
            </a:ln>
          </p:spPr>
          <p:txBody>
            <a:bodyPr/>
            <a:lstStyle/>
            <a:p>
              <a:endParaRPr lang="en-US">
                <a:cs typeface="Arial" pitchFamily="34" charset="0"/>
              </a:endParaRPr>
            </a:p>
          </p:txBody>
        </p:sp>
        <p:sp>
          <p:nvSpPr>
            <p:cNvPr id="7" name="Text Box 3"/>
            <p:cNvSpPr txBox="1">
              <a:spLocks noChangeArrowheads="1"/>
            </p:cNvSpPr>
            <p:nvPr/>
          </p:nvSpPr>
          <p:spPr bwMode="auto">
            <a:xfrm>
              <a:off x="7212400" y="6185353"/>
              <a:ext cx="2723556" cy="607063"/>
            </a:xfrm>
            <a:prstGeom prst="rect">
              <a:avLst/>
            </a:prstGeom>
            <a:noFill/>
            <a:ln w="9525">
              <a:noFill/>
              <a:miter lim="800000"/>
              <a:headEnd/>
              <a:tailEnd/>
            </a:ln>
          </p:spPr>
          <p:txBody>
            <a:bodyPr wrap="square">
              <a:spAutoFit/>
            </a:bodyPr>
            <a:lstStyle/>
            <a:p>
              <a:pPr>
                <a:spcBef>
                  <a:spcPct val="50000"/>
                </a:spcBef>
              </a:pPr>
              <a:r>
                <a:rPr lang="en-US" sz="2800" dirty="0">
                  <a:cs typeface="Arial" pitchFamily="34" charset="0"/>
                </a:rPr>
                <a:t>Quantity</a:t>
              </a:r>
            </a:p>
          </p:txBody>
        </p:sp>
        <p:sp>
          <p:nvSpPr>
            <p:cNvPr id="8" name="Text Box 4"/>
            <p:cNvSpPr txBox="1">
              <a:spLocks noChangeArrowheads="1"/>
            </p:cNvSpPr>
            <p:nvPr/>
          </p:nvSpPr>
          <p:spPr bwMode="auto">
            <a:xfrm rot="16200000">
              <a:off x="952499" y="725170"/>
              <a:ext cx="1143000" cy="607063"/>
            </a:xfrm>
            <a:prstGeom prst="rect">
              <a:avLst/>
            </a:prstGeom>
            <a:noFill/>
            <a:ln w="9525">
              <a:noFill/>
              <a:miter lim="800000"/>
              <a:headEnd/>
              <a:tailEnd/>
            </a:ln>
          </p:spPr>
          <p:txBody>
            <a:bodyPr>
              <a:spAutoFit/>
            </a:bodyPr>
            <a:lstStyle/>
            <a:p>
              <a:pPr>
                <a:spcBef>
                  <a:spcPct val="50000"/>
                </a:spcBef>
              </a:pPr>
              <a:r>
                <a:rPr lang="en-US" sz="2800" dirty="0">
                  <a:cs typeface="Arial" pitchFamily="34" charset="0"/>
                </a:rPr>
                <a:t>Price</a:t>
              </a:r>
            </a:p>
          </p:txBody>
        </p:sp>
        <p:sp>
          <p:nvSpPr>
            <p:cNvPr id="9" name="Line 5"/>
            <p:cNvSpPr>
              <a:spLocks noChangeShapeType="1"/>
            </p:cNvSpPr>
            <p:nvPr/>
          </p:nvSpPr>
          <p:spPr bwMode="auto">
            <a:xfrm flipH="1">
              <a:off x="1828800" y="685800"/>
              <a:ext cx="0" cy="5562600"/>
            </a:xfrm>
            <a:prstGeom prst="line">
              <a:avLst/>
            </a:prstGeom>
            <a:noFill/>
            <a:ln w="28575">
              <a:solidFill>
                <a:schemeClr val="tx1"/>
              </a:solidFill>
              <a:round/>
              <a:headEnd/>
              <a:tailEnd/>
            </a:ln>
          </p:spPr>
          <p:txBody>
            <a:bodyPr/>
            <a:lstStyle/>
            <a:p>
              <a:endParaRPr lang="en-US">
                <a:cs typeface="Arial" pitchFamily="34" charset="0"/>
              </a:endParaRPr>
            </a:p>
          </p:txBody>
        </p:sp>
        <p:sp>
          <p:nvSpPr>
            <p:cNvPr id="10" name="Line 6"/>
            <p:cNvSpPr>
              <a:spLocks noChangeShapeType="1"/>
            </p:cNvSpPr>
            <p:nvPr/>
          </p:nvSpPr>
          <p:spPr bwMode="auto">
            <a:xfrm flipV="1">
              <a:off x="3657600" y="2133600"/>
              <a:ext cx="3962400" cy="2514600"/>
            </a:xfrm>
            <a:prstGeom prst="line">
              <a:avLst/>
            </a:prstGeom>
            <a:noFill/>
            <a:ln w="63500">
              <a:solidFill>
                <a:schemeClr val="tx1"/>
              </a:solidFill>
              <a:round/>
              <a:headEnd/>
              <a:tailEnd/>
            </a:ln>
          </p:spPr>
          <p:txBody>
            <a:bodyPr/>
            <a:lstStyle/>
            <a:p>
              <a:endParaRPr lang="en-US">
                <a:cs typeface="Arial" pitchFamily="34" charset="0"/>
              </a:endParaRPr>
            </a:p>
          </p:txBody>
        </p:sp>
        <p:sp>
          <p:nvSpPr>
            <p:cNvPr id="11" name="Text Box 9"/>
            <p:cNvSpPr txBox="1">
              <a:spLocks noChangeArrowheads="1"/>
            </p:cNvSpPr>
            <p:nvPr/>
          </p:nvSpPr>
          <p:spPr bwMode="auto">
            <a:xfrm>
              <a:off x="7620001" y="1676400"/>
              <a:ext cx="685800" cy="535644"/>
            </a:xfrm>
            <a:prstGeom prst="rect">
              <a:avLst/>
            </a:prstGeom>
            <a:noFill/>
            <a:ln w="9525">
              <a:noFill/>
              <a:miter lim="800000"/>
              <a:headEnd/>
              <a:tailEnd/>
            </a:ln>
          </p:spPr>
          <p:txBody>
            <a:bodyPr>
              <a:spAutoFit/>
            </a:bodyPr>
            <a:lstStyle/>
            <a:p>
              <a:pPr>
                <a:spcBef>
                  <a:spcPct val="50000"/>
                </a:spcBef>
              </a:pPr>
              <a:r>
                <a:rPr lang="en-US" sz="2400">
                  <a:cs typeface="Arial" pitchFamily="34" charset="0"/>
                </a:rPr>
                <a:t>S</a:t>
              </a:r>
              <a:r>
                <a:rPr lang="en-US" sz="2400" baseline="-25000">
                  <a:cs typeface="Arial" pitchFamily="34" charset="0"/>
                </a:rPr>
                <a:t>1</a:t>
              </a:r>
            </a:p>
          </p:txBody>
        </p:sp>
        <p:sp>
          <p:nvSpPr>
            <p:cNvPr id="12" name="Text Box 10"/>
            <p:cNvSpPr txBox="1">
              <a:spLocks noChangeArrowheads="1"/>
            </p:cNvSpPr>
            <p:nvPr/>
          </p:nvSpPr>
          <p:spPr bwMode="auto">
            <a:xfrm>
              <a:off x="6324600" y="1524001"/>
              <a:ext cx="685800" cy="535644"/>
            </a:xfrm>
            <a:prstGeom prst="rect">
              <a:avLst/>
            </a:prstGeom>
            <a:noFill/>
            <a:ln w="9525">
              <a:noFill/>
              <a:miter lim="800000"/>
              <a:headEnd/>
              <a:tailEnd/>
            </a:ln>
          </p:spPr>
          <p:txBody>
            <a:bodyPr>
              <a:spAutoFit/>
            </a:bodyPr>
            <a:lstStyle/>
            <a:p>
              <a:pPr>
                <a:spcBef>
                  <a:spcPct val="50000"/>
                </a:spcBef>
              </a:pPr>
              <a:r>
                <a:rPr lang="en-US" sz="2400" dirty="0">
                  <a:cs typeface="Arial" pitchFamily="34" charset="0"/>
                </a:rPr>
                <a:t>S</a:t>
              </a:r>
              <a:r>
                <a:rPr lang="en-US" sz="2400" baseline="-25000" dirty="0">
                  <a:cs typeface="Arial" pitchFamily="34" charset="0"/>
                </a:rPr>
                <a:t>2</a:t>
              </a:r>
            </a:p>
          </p:txBody>
        </p:sp>
        <p:sp>
          <p:nvSpPr>
            <p:cNvPr id="13" name="Line 11"/>
            <p:cNvSpPr>
              <a:spLocks noChangeShapeType="1"/>
            </p:cNvSpPr>
            <p:nvPr/>
          </p:nvSpPr>
          <p:spPr bwMode="auto">
            <a:xfrm>
              <a:off x="3429000" y="533400"/>
              <a:ext cx="3124200" cy="5029200"/>
            </a:xfrm>
            <a:prstGeom prst="line">
              <a:avLst/>
            </a:prstGeom>
            <a:noFill/>
            <a:ln w="63500">
              <a:solidFill>
                <a:schemeClr val="tx1"/>
              </a:solidFill>
              <a:round/>
              <a:headEnd/>
              <a:tailEnd/>
            </a:ln>
          </p:spPr>
          <p:txBody>
            <a:bodyPr/>
            <a:lstStyle/>
            <a:p>
              <a:endParaRPr lang="en-US">
                <a:cs typeface="Arial" pitchFamily="34" charset="0"/>
              </a:endParaRPr>
            </a:p>
          </p:txBody>
        </p:sp>
        <p:sp>
          <p:nvSpPr>
            <p:cNvPr id="14" name="Text Box 16"/>
            <p:cNvSpPr txBox="1">
              <a:spLocks noChangeArrowheads="1"/>
            </p:cNvSpPr>
            <p:nvPr/>
          </p:nvSpPr>
          <p:spPr bwMode="auto">
            <a:xfrm>
              <a:off x="6629400" y="5334000"/>
              <a:ext cx="533400" cy="535644"/>
            </a:xfrm>
            <a:prstGeom prst="rect">
              <a:avLst/>
            </a:prstGeom>
            <a:noFill/>
            <a:ln w="9525">
              <a:noFill/>
              <a:miter lim="800000"/>
              <a:headEnd/>
              <a:tailEnd/>
            </a:ln>
          </p:spPr>
          <p:txBody>
            <a:bodyPr>
              <a:spAutoFit/>
            </a:bodyPr>
            <a:lstStyle/>
            <a:p>
              <a:pPr>
                <a:spcBef>
                  <a:spcPct val="50000"/>
                </a:spcBef>
              </a:pPr>
              <a:r>
                <a:rPr lang="en-US" sz="2400">
                  <a:cs typeface="Arial" pitchFamily="34" charset="0"/>
                </a:rPr>
                <a:t>D</a:t>
              </a:r>
              <a:endParaRPr lang="en-US" sz="2400" baseline="-25000">
                <a:cs typeface="Arial" pitchFamily="34" charset="0"/>
              </a:endParaRPr>
            </a:p>
          </p:txBody>
        </p:sp>
        <p:sp>
          <p:nvSpPr>
            <p:cNvPr id="15" name="Line 18"/>
            <p:cNvSpPr>
              <a:spLocks noChangeShapeType="1"/>
            </p:cNvSpPr>
            <p:nvPr/>
          </p:nvSpPr>
          <p:spPr bwMode="auto">
            <a:xfrm>
              <a:off x="1828800" y="3581400"/>
              <a:ext cx="34290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6" name="Line 6"/>
            <p:cNvSpPr>
              <a:spLocks noChangeShapeType="1"/>
            </p:cNvSpPr>
            <p:nvPr/>
          </p:nvSpPr>
          <p:spPr bwMode="auto">
            <a:xfrm flipV="1">
              <a:off x="2286000" y="1981200"/>
              <a:ext cx="3962400" cy="2514600"/>
            </a:xfrm>
            <a:prstGeom prst="line">
              <a:avLst/>
            </a:prstGeom>
            <a:noFill/>
            <a:ln w="63500">
              <a:solidFill>
                <a:schemeClr val="tx2"/>
              </a:solidFill>
              <a:round/>
              <a:headEnd/>
              <a:tailEnd/>
            </a:ln>
          </p:spPr>
          <p:txBody>
            <a:bodyPr/>
            <a:lstStyle/>
            <a:p>
              <a:endParaRPr lang="en-US">
                <a:cs typeface="Arial" pitchFamily="34" charset="0"/>
              </a:endParaRPr>
            </a:p>
          </p:txBody>
        </p:sp>
        <p:sp>
          <p:nvSpPr>
            <p:cNvPr id="17" name="Right Arrow 12"/>
            <p:cNvSpPr/>
            <p:nvPr/>
          </p:nvSpPr>
          <p:spPr>
            <a:xfrm flipH="1">
              <a:off x="5486400" y="2362200"/>
              <a:ext cx="990600" cy="533400"/>
            </a:xfrm>
            <a:prstGeom prst="rightArrow">
              <a:avLst>
                <a:gd name="adj1" fmla="val 50000"/>
                <a:gd name="adj2" fmla="val 64286"/>
              </a:avLst>
            </a:prstGeom>
            <a:gradFill flip="none" rotWithShape="1">
              <a:gsLst>
                <a:gs pos="22000">
                  <a:srgbClr val="0070C0"/>
                </a:gs>
                <a:gs pos="79000">
                  <a:schemeClr val="accent1">
                    <a:tint val="44500"/>
                    <a:satMod val="160000"/>
                  </a:schemeClr>
                </a:gs>
                <a:gs pos="100000">
                  <a:schemeClr val="accent1">
                    <a:tint val="23500"/>
                    <a:satMod val="160000"/>
                  </a:schemeClr>
                </a:gs>
              </a:gsLst>
              <a:lin ang="108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cs typeface="Arial" pitchFamily="34" charset="0"/>
              </a:endParaRPr>
            </a:p>
          </p:txBody>
        </p:sp>
        <p:sp>
          <p:nvSpPr>
            <p:cNvPr id="18" name="Line 18"/>
            <p:cNvSpPr>
              <a:spLocks noChangeShapeType="1"/>
            </p:cNvSpPr>
            <p:nvPr/>
          </p:nvSpPr>
          <p:spPr bwMode="auto">
            <a:xfrm flipV="1">
              <a:off x="5334000" y="3581400"/>
              <a:ext cx="0" cy="25908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19" name="Text Box 9"/>
            <p:cNvSpPr txBox="1">
              <a:spLocks noChangeArrowheads="1"/>
            </p:cNvSpPr>
            <p:nvPr/>
          </p:nvSpPr>
          <p:spPr bwMode="auto">
            <a:xfrm>
              <a:off x="5105400" y="6248400"/>
              <a:ext cx="685800" cy="535644"/>
            </a:xfrm>
            <a:prstGeom prst="rect">
              <a:avLst/>
            </a:prstGeom>
            <a:noFill/>
            <a:ln w="9525">
              <a:noFill/>
              <a:miter lim="800000"/>
              <a:headEnd/>
              <a:tailEnd/>
            </a:ln>
          </p:spPr>
          <p:txBody>
            <a:bodyPr>
              <a:spAutoFit/>
            </a:bodyPr>
            <a:lstStyle/>
            <a:p>
              <a:pPr>
                <a:spcBef>
                  <a:spcPct val="50000"/>
                </a:spcBef>
              </a:pPr>
              <a:r>
                <a:rPr lang="en-US" sz="2400" dirty="0">
                  <a:cs typeface="Arial" pitchFamily="34" charset="0"/>
                </a:rPr>
                <a:t>Q</a:t>
              </a:r>
              <a:r>
                <a:rPr lang="en-US" sz="2400" baseline="-25000" dirty="0">
                  <a:cs typeface="Arial" pitchFamily="34" charset="0"/>
                </a:rPr>
                <a:t>1</a:t>
              </a:r>
            </a:p>
          </p:txBody>
        </p:sp>
        <p:sp>
          <p:nvSpPr>
            <p:cNvPr id="20" name="Line 18"/>
            <p:cNvSpPr>
              <a:spLocks noChangeShapeType="1"/>
            </p:cNvSpPr>
            <p:nvPr/>
          </p:nvSpPr>
          <p:spPr bwMode="auto">
            <a:xfrm flipV="1">
              <a:off x="4876800" y="2895600"/>
              <a:ext cx="0" cy="335280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1" name="Text Box 9"/>
            <p:cNvSpPr txBox="1">
              <a:spLocks noChangeArrowheads="1"/>
            </p:cNvSpPr>
            <p:nvPr/>
          </p:nvSpPr>
          <p:spPr bwMode="auto">
            <a:xfrm>
              <a:off x="4648200" y="6248400"/>
              <a:ext cx="685800" cy="535644"/>
            </a:xfrm>
            <a:prstGeom prst="rect">
              <a:avLst/>
            </a:prstGeom>
            <a:noFill/>
            <a:ln w="9525">
              <a:noFill/>
              <a:miter lim="800000"/>
              <a:headEnd/>
              <a:tailEnd/>
            </a:ln>
          </p:spPr>
          <p:txBody>
            <a:bodyPr>
              <a:spAutoFit/>
            </a:bodyPr>
            <a:lstStyle/>
            <a:p>
              <a:pPr>
                <a:spcBef>
                  <a:spcPct val="50000"/>
                </a:spcBef>
              </a:pPr>
              <a:r>
                <a:rPr lang="en-US" sz="2400">
                  <a:cs typeface="Arial" pitchFamily="34" charset="0"/>
                </a:rPr>
                <a:t>Q</a:t>
              </a:r>
              <a:r>
                <a:rPr lang="en-US" sz="2400" baseline="-25000">
                  <a:cs typeface="Arial" pitchFamily="34" charset="0"/>
                </a:rPr>
                <a:t>2</a:t>
              </a:r>
            </a:p>
          </p:txBody>
        </p:sp>
        <p:sp>
          <p:nvSpPr>
            <p:cNvPr id="22" name="Line 18"/>
            <p:cNvSpPr>
              <a:spLocks noChangeShapeType="1"/>
            </p:cNvSpPr>
            <p:nvPr/>
          </p:nvSpPr>
          <p:spPr bwMode="auto">
            <a:xfrm>
              <a:off x="1828800" y="2819400"/>
              <a:ext cx="2971800" cy="0"/>
            </a:xfrm>
            <a:prstGeom prst="line">
              <a:avLst/>
            </a:prstGeom>
            <a:noFill/>
            <a:ln w="38100">
              <a:solidFill>
                <a:schemeClr val="tx1"/>
              </a:solidFill>
              <a:prstDash val="dash"/>
              <a:round/>
              <a:headEnd/>
              <a:tailEnd/>
            </a:ln>
          </p:spPr>
          <p:txBody>
            <a:bodyPr/>
            <a:lstStyle/>
            <a:p>
              <a:endParaRPr lang="en-US">
                <a:cs typeface="Arial" pitchFamily="34" charset="0"/>
              </a:endParaRPr>
            </a:p>
          </p:txBody>
        </p:sp>
        <p:sp>
          <p:nvSpPr>
            <p:cNvPr id="23" name="Right Arrow 18"/>
            <p:cNvSpPr/>
            <p:nvPr/>
          </p:nvSpPr>
          <p:spPr>
            <a:xfrm flipH="1">
              <a:off x="4892675" y="4724400"/>
              <a:ext cx="381000" cy="533400"/>
            </a:xfrm>
            <a:prstGeom prst="rightArrow">
              <a:avLst>
                <a:gd name="adj1" fmla="val 50000"/>
                <a:gd name="adj2" fmla="val 64286"/>
              </a:avLst>
            </a:prstGeom>
            <a:gradFill flip="none" rotWithShape="1">
              <a:gsLst>
                <a:gs pos="22000">
                  <a:srgbClr val="0070C0"/>
                </a:gs>
                <a:gs pos="79000">
                  <a:schemeClr val="accent1">
                    <a:tint val="44500"/>
                    <a:satMod val="160000"/>
                  </a:schemeClr>
                </a:gs>
                <a:gs pos="100000">
                  <a:schemeClr val="accent1">
                    <a:tint val="23500"/>
                    <a:satMod val="160000"/>
                  </a:schemeClr>
                </a:gs>
              </a:gsLst>
              <a:lin ang="108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cs typeface="Arial" pitchFamily="34" charset="0"/>
              </a:endParaRPr>
            </a:p>
          </p:txBody>
        </p:sp>
        <p:sp>
          <p:nvSpPr>
            <p:cNvPr id="24" name="Right Arrow 19"/>
            <p:cNvSpPr/>
            <p:nvPr/>
          </p:nvSpPr>
          <p:spPr>
            <a:xfrm rot="5400000" flipH="1">
              <a:off x="2389981" y="2944019"/>
              <a:ext cx="630238" cy="533400"/>
            </a:xfrm>
            <a:prstGeom prst="rightArrow">
              <a:avLst>
                <a:gd name="adj1" fmla="val 50000"/>
                <a:gd name="adj2" fmla="val 64286"/>
              </a:avLst>
            </a:prstGeom>
            <a:gradFill flip="none" rotWithShape="1">
              <a:gsLst>
                <a:gs pos="22000">
                  <a:srgbClr val="0070C0"/>
                </a:gs>
                <a:gs pos="79000">
                  <a:schemeClr val="accent1">
                    <a:tint val="44500"/>
                    <a:satMod val="160000"/>
                  </a:schemeClr>
                </a:gs>
                <a:gs pos="100000">
                  <a:schemeClr val="accent1">
                    <a:tint val="23500"/>
                    <a:satMod val="160000"/>
                  </a:schemeClr>
                </a:gs>
              </a:gsLst>
              <a:lin ang="108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cs typeface="Arial" pitchFamily="34" charset="0"/>
              </a:endParaRPr>
            </a:p>
          </p:txBody>
        </p:sp>
        <p:sp>
          <p:nvSpPr>
            <p:cNvPr id="25" name="Text Box 9"/>
            <p:cNvSpPr txBox="1">
              <a:spLocks noChangeArrowheads="1"/>
            </p:cNvSpPr>
            <p:nvPr/>
          </p:nvSpPr>
          <p:spPr bwMode="auto">
            <a:xfrm>
              <a:off x="1371600" y="3429000"/>
              <a:ext cx="685800" cy="535644"/>
            </a:xfrm>
            <a:prstGeom prst="rect">
              <a:avLst/>
            </a:prstGeom>
            <a:noFill/>
            <a:ln w="9525">
              <a:noFill/>
              <a:miter lim="800000"/>
              <a:headEnd/>
              <a:tailEnd/>
            </a:ln>
          </p:spPr>
          <p:txBody>
            <a:bodyPr>
              <a:spAutoFit/>
            </a:bodyPr>
            <a:lstStyle/>
            <a:p>
              <a:pPr>
                <a:spcBef>
                  <a:spcPct val="50000"/>
                </a:spcBef>
              </a:pPr>
              <a:r>
                <a:rPr lang="en-US" sz="2400">
                  <a:cs typeface="Arial" pitchFamily="34" charset="0"/>
                </a:rPr>
                <a:t>P</a:t>
              </a:r>
              <a:r>
                <a:rPr lang="en-US" sz="2400" baseline="-25000">
                  <a:cs typeface="Arial" pitchFamily="34" charset="0"/>
                </a:rPr>
                <a:t>1</a:t>
              </a:r>
            </a:p>
          </p:txBody>
        </p:sp>
        <p:sp>
          <p:nvSpPr>
            <p:cNvPr id="26" name="Text Box 9"/>
            <p:cNvSpPr txBox="1">
              <a:spLocks noChangeArrowheads="1"/>
            </p:cNvSpPr>
            <p:nvPr/>
          </p:nvSpPr>
          <p:spPr bwMode="auto">
            <a:xfrm>
              <a:off x="1371600" y="2590800"/>
              <a:ext cx="685800" cy="535644"/>
            </a:xfrm>
            <a:prstGeom prst="rect">
              <a:avLst/>
            </a:prstGeom>
            <a:noFill/>
            <a:ln w="9525">
              <a:noFill/>
              <a:miter lim="800000"/>
              <a:headEnd/>
              <a:tailEnd/>
            </a:ln>
          </p:spPr>
          <p:txBody>
            <a:bodyPr>
              <a:spAutoFit/>
            </a:bodyPr>
            <a:lstStyle/>
            <a:p>
              <a:pPr>
                <a:spcBef>
                  <a:spcPct val="50000"/>
                </a:spcBef>
              </a:pPr>
              <a:r>
                <a:rPr lang="en-US" sz="2400" dirty="0">
                  <a:cs typeface="Arial" pitchFamily="34" charset="0"/>
                </a:rPr>
                <a:t>P</a:t>
              </a:r>
              <a:r>
                <a:rPr lang="en-US" sz="2400" baseline="-25000" dirty="0">
                  <a:cs typeface="Arial" pitchFamily="34" charset="0"/>
                </a:rPr>
                <a:t>2</a:t>
              </a:r>
            </a:p>
          </p:txBody>
        </p:sp>
      </p:grpSp>
      <p:sp>
        <p:nvSpPr>
          <p:cNvPr id="28" name="Textfeld 27"/>
          <p:cNvSpPr txBox="1"/>
          <p:nvPr/>
        </p:nvSpPr>
        <p:spPr>
          <a:xfrm>
            <a:off x="6553200" y="1515180"/>
            <a:ext cx="2316624" cy="1477328"/>
          </a:xfrm>
          <a:prstGeom prst="rect">
            <a:avLst/>
          </a:prstGeom>
          <a:noFill/>
        </p:spPr>
        <p:txBody>
          <a:bodyPr wrap="square" rtlCol="0">
            <a:spAutoFit/>
          </a:bodyPr>
          <a:lstStyle/>
          <a:p>
            <a:pPr marL="285750" indent="-285750">
              <a:buFont typeface="Wingdings" charset="2"/>
              <a:buChar char="ü"/>
            </a:pPr>
            <a:r>
              <a:rPr lang="en-US" dirty="0" smtClean="0"/>
              <a:t>If </a:t>
            </a:r>
            <a:r>
              <a:rPr lang="en-US" dirty="0"/>
              <a:t>buyers’ response </a:t>
            </a:r>
            <a:r>
              <a:rPr lang="en-US" dirty="0" smtClean="0"/>
              <a:t>is</a:t>
            </a:r>
            <a:r>
              <a:rPr lang="en-US" dirty="0"/>
              <a:t> </a:t>
            </a:r>
            <a:r>
              <a:rPr lang="en-US" dirty="0" smtClean="0"/>
              <a:t>weak</a:t>
            </a:r>
            <a:r>
              <a:rPr lang="en-US" dirty="0"/>
              <a:t>, demand is said to be relatively inelastic.</a:t>
            </a:r>
            <a:endParaRPr lang="de-DE" dirty="0"/>
          </a:p>
          <a:p>
            <a:endParaRPr lang="en-US" dirty="0"/>
          </a:p>
        </p:txBody>
      </p:sp>
    </p:spTree>
    <p:extLst>
      <p:ext uri="{BB962C8B-B14F-4D97-AF65-F5344CB8AC3E}">
        <p14:creationId xmlns:p14="http://schemas.microsoft.com/office/powerpoint/2010/main" val="2519280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en-US" dirty="0" smtClean="0"/>
              <a:t>Macroeconomics and the Dynamics of Real-World-Markets</a:t>
            </a:r>
            <a:endParaRPr lang="en-US" dirty="0"/>
          </a:p>
        </p:txBody>
      </p:sp>
      <p:sp>
        <p:nvSpPr>
          <p:cNvPr id="3" name="Untertitel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694722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T</a:t>
            </a:r>
            <a:r>
              <a:rPr lang="en-US" dirty="0" smtClean="0"/>
              <a:t>he dynamics </a:t>
            </a:r>
            <a:r>
              <a:rPr lang="en-US" dirty="0"/>
              <a:t>of </a:t>
            </a:r>
            <a:r>
              <a:rPr lang="en-US" dirty="0" smtClean="0"/>
              <a:t>real-world-markets</a:t>
            </a:r>
            <a:endParaRPr lang="en-US" dirty="0"/>
          </a:p>
        </p:txBody>
      </p:sp>
      <p:sp>
        <p:nvSpPr>
          <p:cNvPr id="3" name="Inhaltsplatzhalter 2"/>
          <p:cNvSpPr>
            <a:spLocks noGrp="1"/>
          </p:cNvSpPr>
          <p:nvPr>
            <p:ph idx="1"/>
          </p:nvPr>
        </p:nvSpPr>
        <p:spPr/>
        <p:txBody>
          <a:bodyPr/>
          <a:lstStyle/>
          <a:p>
            <a:r>
              <a:rPr lang="de-DE" dirty="0" err="1"/>
              <a:t>few</a:t>
            </a:r>
            <a:r>
              <a:rPr lang="de-DE" dirty="0"/>
              <a:t> </a:t>
            </a:r>
            <a:r>
              <a:rPr lang="de-DE" dirty="0" err="1"/>
              <a:t>if</a:t>
            </a:r>
            <a:r>
              <a:rPr lang="de-DE" dirty="0"/>
              <a:t> </a:t>
            </a:r>
            <a:r>
              <a:rPr lang="de-DE" dirty="0" err="1"/>
              <a:t>any</a:t>
            </a:r>
            <a:r>
              <a:rPr lang="de-DE" dirty="0"/>
              <a:t> </a:t>
            </a:r>
            <a:r>
              <a:rPr lang="de-DE" dirty="0" err="1"/>
              <a:t>markets</a:t>
            </a:r>
            <a:r>
              <a:rPr lang="de-DE" dirty="0"/>
              <a:t> </a:t>
            </a:r>
            <a:r>
              <a:rPr lang="de-DE" dirty="0" err="1"/>
              <a:t>truly</a:t>
            </a:r>
            <a:r>
              <a:rPr lang="de-DE" dirty="0"/>
              <a:t> </a:t>
            </a:r>
            <a:r>
              <a:rPr lang="de-DE" dirty="0" err="1"/>
              <a:t>approach</a:t>
            </a:r>
            <a:r>
              <a:rPr lang="de-DE" dirty="0"/>
              <a:t> </a:t>
            </a:r>
            <a:r>
              <a:rPr lang="de-DE" dirty="0" err="1"/>
              <a:t>perfect</a:t>
            </a:r>
            <a:r>
              <a:rPr lang="de-DE" dirty="0"/>
              <a:t> </a:t>
            </a:r>
            <a:r>
              <a:rPr lang="de-DE" dirty="0" err="1" smtClean="0"/>
              <a:t>competition</a:t>
            </a:r>
            <a:endParaRPr lang="de-DE" dirty="0" smtClean="0"/>
          </a:p>
          <a:p>
            <a:r>
              <a:rPr lang="de-DE" dirty="0" err="1" smtClean="0"/>
              <a:t>markets</a:t>
            </a:r>
            <a:r>
              <a:rPr lang="de-DE" dirty="0" smtClean="0"/>
              <a:t> </a:t>
            </a:r>
            <a:r>
              <a:rPr lang="de-DE" dirty="0" err="1" smtClean="0"/>
              <a:t>are</a:t>
            </a:r>
            <a:r>
              <a:rPr lang="de-DE" dirty="0" smtClean="0"/>
              <a:t> </a:t>
            </a:r>
            <a:r>
              <a:rPr lang="de-DE" dirty="0" err="1" smtClean="0"/>
              <a:t>characterized</a:t>
            </a:r>
            <a:r>
              <a:rPr lang="de-DE" dirty="0" smtClean="0"/>
              <a:t> </a:t>
            </a:r>
            <a:r>
              <a:rPr lang="de-DE" dirty="0" err="1"/>
              <a:t>by</a:t>
            </a:r>
            <a:r>
              <a:rPr lang="de-DE" dirty="0"/>
              <a:t> </a:t>
            </a:r>
            <a:r>
              <a:rPr lang="de-DE" dirty="0" err="1"/>
              <a:t>market</a:t>
            </a:r>
            <a:r>
              <a:rPr lang="de-DE" dirty="0"/>
              <a:t> power </a:t>
            </a:r>
          </a:p>
          <a:p>
            <a:r>
              <a:rPr lang="de-DE" dirty="0" err="1" smtClean="0"/>
              <a:t>there</a:t>
            </a:r>
            <a:r>
              <a:rPr lang="de-DE" dirty="0" smtClean="0"/>
              <a:t> </a:t>
            </a:r>
            <a:r>
              <a:rPr lang="de-DE" dirty="0" err="1"/>
              <a:t>are</a:t>
            </a:r>
            <a:r>
              <a:rPr lang="de-DE" dirty="0"/>
              <a:t> different </a:t>
            </a:r>
            <a:r>
              <a:rPr lang="de-DE" dirty="0" err="1"/>
              <a:t>brands</a:t>
            </a:r>
            <a:r>
              <a:rPr lang="de-DE" dirty="0"/>
              <a:t> </a:t>
            </a:r>
            <a:r>
              <a:rPr lang="de-DE" dirty="0" err="1"/>
              <a:t>and</a:t>
            </a:r>
            <a:r>
              <a:rPr lang="de-DE" dirty="0"/>
              <a:t> </a:t>
            </a:r>
            <a:r>
              <a:rPr lang="de-DE" dirty="0" err="1"/>
              <a:t>types</a:t>
            </a:r>
            <a:r>
              <a:rPr lang="de-DE" dirty="0"/>
              <a:t> </a:t>
            </a:r>
            <a:r>
              <a:rPr lang="de-DE" dirty="0" err="1"/>
              <a:t>of</a:t>
            </a:r>
            <a:r>
              <a:rPr lang="de-DE" dirty="0"/>
              <a:t> </a:t>
            </a:r>
            <a:r>
              <a:rPr lang="de-DE" dirty="0" err="1"/>
              <a:t>product</a:t>
            </a:r>
            <a:r>
              <a:rPr lang="de-DE" dirty="0"/>
              <a:t> </a:t>
            </a:r>
            <a:r>
              <a:rPr lang="de-DE" dirty="0" err="1"/>
              <a:t>with</a:t>
            </a:r>
            <a:r>
              <a:rPr lang="de-DE" dirty="0"/>
              <a:t> different </a:t>
            </a:r>
            <a:r>
              <a:rPr lang="de-DE" dirty="0" err="1"/>
              <a:t>characteristics</a:t>
            </a:r>
            <a:r>
              <a:rPr lang="de-DE" dirty="0"/>
              <a:t> </a:t>
            </a:r>
            <a:endParaRPr lang="de-DE" dirty="0" smtClean="0"/>
          </a:p>
          <a:p>
            <a:r>
              <a:rPr lang="de-DE" dirty="0" err="1" smtClean="0"/>
              <a:t>buyers</a:t>
            </a:r>
            <a:r>
              <a:rPr lang="de-DE" dirty="0" smtClean="0"/>
              <a:t> </a:t>
            </a:r>
            <a:r>
              <a:rPr lang="de-DE" dirty="0" err="1"/>
              <a:t>and</a:t>
            </a:r>
            <a:r>
              <a:rPr lang="de-DE" dirty="0"/>
              <a:t> </a:t>
            </a:r>
            <a:r>
              <a:rPr lang="de-DE" dirty="0" err="1"/>
              <a:t>sellers</a:t>
            </a:r>
            <a:r>
              <a:rPr lang="de-DE" dirty="0"/>
              <a:t> </a:t>
            </a:r>
            <a:r>
              <a:rPr lang="de-DE" dirty="0" err="1"/>
              <a:t>may</a:t>
            </a:r>
            <a:r>
              <a:rPr lang="de-DE" dirty="0"/>
              <a:t> </a:t>
            </a:r>
            <a:r>
              <a:rPr lang="de-DE" dirty="0" err="1"/>
              <a:t>have</a:t>
            </a:r>
            <a:r>
              <a:rPr lang="de-DE" dirty="0"/>
              <a:t> </a:t>
            </a:r>
            <a:r>
              <a:rPr lang="de-DE" dirty="0" err="1"/>
              <a:t>imperfect</a:t>
            </a:r>
            <a:r>
              <a:rPr lang="de-DE" dirty="0"/>
              <a:t> </a:t>
            </a:r>
            <a:r>
              <a:rPr lang="de-DE" dirty="0" err="1"/>
              <a:t>information</a:t>
            </a:r>
            <a:r>
              <a:rPr lang="de-DE" dirty="0"/>
              <a:t>, </a:t>
            </a:r>
            <a:r>
              <a:rPr lang="de-DE" dirty="0" err="1"/>
              <a:t>or</a:t>
            </a:r>
            <a:r>
              <a:rPr lang="de-DE" dirty="0"/>
              <a:t> </a:t>
            </a:r>
            <a:r>
              <a:rPr lang="de-DE" dirty="0" err="1"/>
              <a:t>be</a:t>
            </a:r>
            <a:r>
              <a:rPr lang="de-DE" dirty="0"/>
              <a:t> </a:t>
            </a:r>
            <a:r>
              <a:rPr lang="de-DE" dirty="0" err="1"/>
              <a:t>bound</a:t>
            </a:r>
            <a:r>
              <a:rPr lang="de-DE" dirty="0"/>
              <a:t> </a:t>
            </a:r>
            <a:r>
              <a:rPr lang="de-DE" dirty="0" err="1"/>
              <a:t>by</a:t>
            </a:r>
            <a:r>
              <a:rPr lang="de-DE" dirty="0"/>
              <a:t> </a:t>
            </a:r>
            <a:r>
              <a:rPr lang="de-DE" dirty="0" err="1"/>
              <a:t>long</a:t>
            </a:r>
            <a:r>
              <a:rPr lang="de-DE" dirty="0"/>
              <a:t>-term </a:t>
            </a:r>
            <a:r>
              <a:rPr lang="de-DE" dirty="0" err="1" smtClean="0"/>
              <a:t>contracts</a:t>
            </a:r>
            <a:r>
              <a:rPr lang="de-DE" dirty="0" smtClean="0"/>
              <a:t> </a:t>
            </a:r>
            <a:endParaRPr lang="de-DE" dirty="0"/>
          </a:p>
          <a:p>
            <a:r>
              <a:rPr lang="de-DE" dirty="0" err="1" smtClean="0"/>
              <a:t>the</a:t>
            </a:r>
            <a:r>
              <a:rPr lang="de-DE" dirty="0" smtClean="0"/>
              <a:t> </a:t>
            </a:r>
            <a:r>
              <a:rPr lang="de-DE" dirty="0" err="1"/>
              <a:t>role</a:t>
            </a:r>
            <a:r>
              <a:rPr lang="de-DE" dirty="0"/>
              <a:t> </a:t>
            </a:r>
            <a:r>
              <a:rPr lang="de-DE" dirty="0" err="1"/>
              <a:t>of</a:t>
            </a:r>
            <a:r>
              <a:rPr lang="de-DE" dirty="0"/>
              <a:t> </a:t>
            </a:r>
            <a:r>
              <a:rPr lang="de-DE" dirty="0" err="1"/>
              <a:t>assumptions</a:t>
            </a:r>
            <a:r>
              <a:rPr lang="de-DE" dirty="0"/>
              <a:t> </a:t>
            </a:r>
            <a:r>
              <a:rPr lang="de-DE" dirty="0" err="1"/>
              <a:t>and</a:t>
            </a:r>
            <a:r>
              <a:rPr lang="de-DE" dirty="0"/>
              <a:t> </a:t>
            </a:r>
            <a:r>
              <a:rPr lang="de-DE" dirty="0" err="1"/>
              <a:t>expectations</a:t>
            </a:r>
            <a:r>
              <a:rPr lang="de-DE" dirty="0"/>
              <a:t> </a:t>
            </a:r>
            <a:r>
              <a:rPr lang="de-DE" dirty="0" err="1"/>
              <a:t>can</a:t>
            </a:r>
            <a:r>
              <a:rPr lang="de-DE" dirty="0"/>
              <a:t> </a:t>
            </a:r>
            <a:r>
              <a:rPr lang="de-DE" dirty="0" err="1"/>
              <a:t>be</a:t>
            </a:r>
            <a:r>
              <a:rPr lang="de-DE" dirty="0"/>
              <a:t> </a:t>
            </a:r>
            <a:r>
              <a:rPr lang="de-DE" dirty="0" err="1" smtClean="0"/>
              <a:t>significant</a:t>
            </a:r>
            <a:r>
              <a:rPr lang="de-DE" dirty="0" smtClean="0"/>
              <a:t> </a:t>
            </a:r>
            <a:endParaRPr lang="de-DE" dirty="0"/>
          </a:p>
          <a:p>
            <a:endParaRPr lang="de-DE" dirty="0"/>
          </a:p>
          <a:p>
            <a:endParaRPr lang="de-DE" dirty="0">
              <a:effectLst/>
            </a:endParaRPr>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29</a:t>
            </a:fld>
            <a:endParaRPr lang="de-DE"/>
          </a:p>
        </p:txBody>
      </p:sp>
    </p:spTree>
    <p:extLst>
      <p:ext uri="{BB962C8B-B14F-4D97-AF65-F5344CB8AC3E}">
        <p14:creationId xmlns:p14="http://schemas.microsoft.com/office/powerpoint/2010/main" val="4275182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err="1"/>
              <a:t>How</a:t>
            </a:r>
            <a:r>
              <a:rPr lang="de-DE" dirty="0"/>
              <a:t> </a:t>
            </a:r>
            <a:r>
              <a:rPr lang="de-DE" dirty="0" err="1"/>
              <a:t>long</a:t>
            </a:r>
            <a:r>
              <a:rPr lang="de-DE" dirty="0"/>
              <a:t> will </a:t>
            </a:r>
            <a:r>
              <a:rPr lang="de-DE" dirty="0" err="1"/>
              <a:t>it</a:t>
            </a:r>
            <a:r>
              <a:rPr lang="de-DE" dirty="0"/>
              <a:t> </a:t>
            </a:r>
            <a:r>
              <a:rPr lang="de-DE" dirty="0" err="1"/>
              <a:t>take</a:t>
            </a:r>
            <a:r>
              <a:rPr lang="de-DE" dirty="0"/>
              <a:t> </a:t>
            </a:r>
            <a:r>
              <a:rPr lang="de-DE" dirty="0" err="1"/>
              <a:t>our</a:t>
            </a:r>
            <a:r>
              <a:rPr lang="de-DE" dirty="0"/>
              <a:t> </a:t>
            </a:r>
            <a:r>
              <a:rPr lang="de-DE" dirty="0" err="1"/>
              <a:t>hypothetical</a:t>
            </a:r>
            <a:r>
              <a:rPr lang="de-DE" dirty="0"/>
              <a:t> </a:t>
            </a:r>
            <a:r>
              <a:rPr lang="de-DE" dirty="0" err="1"/>
              <a:t>coffee</a:t>
            </a:r>
            <a:r>
              <a:rPr lang="de-DE" dirty="0"/>
              <a:t> </a:t>
            </a:r>
            <a:r>
              <a:rPr lang="de-DE" dirty="0" err="1"/>
              <a:t>traders</a:t>
            </a:r>
            <a:r>
              <a:rPr lang="de-DE" dirty="0"/>
              <a:t> </a:t>
            </a:r>
            <a:r>
              <a:rPr lang="de-DE" dirty="0" err="1"/>
              <a:t>to</a:t>
            </a:r>
            <a:r>
              <a:rPr lang="de-DE" dirty="0"/>
              <a:t> </a:t>
            </a:r>
            <a:r>
              <a:rPr lang="de-DE" dirty="0" err="1"/>
              <a:t>reach</a:t>
            </a:r>
            <a:r>
              <a:rPr lang="de-DE" dirty="0"/>
              <a:t> </a:t>
            </a:r>
            <a:r>
              <a:rPr lang="de-DE" dirty="0" err="1"/>
              <a:t>equilibrium</a:t>
            </a:r>
            <a:r>
              <a:rPr lang="de-DE" dirty="0"/>
              <a:t>? </a:t>
            </a:r>
            <a:br>
              <a:rPr lang="de-DE" dirty="0"/>
            </a:br>
            <a:endParaRPr lang="en-US" dirty="0"/>
          </a:p>
        </p:txBody>
      </p:sp>
      <p:sp>
        <p:nvSpPr>
          <p:cNvPr id="3" name="Inhaltsplatzhalter 2"/>
          <p:cNvSpPr>
            <a:spLocks noGrp="1"/>
          </p:cNvSpPr>
          <p:nvPr>
            <p:ph idx="1"/>
          </p:nvPr>
        </p:nvSpPr>
        <p:spPr/>
        <p:txBody>
          <a:bodyPr/>
          <a:lstStyle/>
          <a:p>
            <a:r>
              <a:rPr lang="de-DE" dirty="0" err="1"/>
              <a:t>Minutes</a:t>
            </a:r>
            <a:r>
              <a:rPr lang="de-DE" dirty="0"/>
              <a:t>? </a:t>
            </a:r>
          </a:p>
          <a:p>
            <a:r>
              <a:rPr lang="de-DE" dirty="0"/>
              <a:t>An </a:t>
            </a:r>
            <a:r>
              <a:rPr lang="de-DE" dirty="0" err="1"/>
              <a:t>hour</a:t>
            </a:r>
            <a:r>
              <a:rPr lang="de-DE" dirty="0"/>
              <a:t>? </a:t>
            </a:r>
          </a:p>
          <a:p>
            <a:r>
              <a:rPr lang="de-DE" dirty="0"/>
              <a:t>A </a:t>
            </a:r>
            <a:r>
              <a:rPr lang="de-DE" dirty="0" err="1"/>
              <a:t>day</a:t>
            </a:r>
            <a:r>
              <a:rPr lang="de-DE" dirty="0"/>
              <a:t>? </a:t>
            </a:r>
            <a:endParaRPr lang="de-DE" dirty="0" smtClean="0"/>
          </a:p>
          <a:p>
            <a:endParaRPr lang="de-DE" dirty="0"/>
          </a:p>
          <a:p>
            <a:pPr>
              <a:buFont typeface="Wingdings" charset="2"/>
              <a:buChar char="Ø"/>
            </a:pPr>
            <a:r>
              <a:rPr lang="de-DE" dirty="0" err="1"/>
              <a:t>the</a:t>
            </a:r>
            <a:r>
              <a:rPr lang="de-DE" dirty="0"/>
              <a:t> </a:t>
            </a:r>
            <a:r>
              <a:rPr lang="de-DE" dirty="0" err="1"/>
              <a:t>theory</a:t>
            </a:r>
            <a:r>
              <a:rPr lang="de-DE" dirty="0"/>
              <a:t> </a:t>
            </a:r>
            <a:r>
              <a:rPr lang="de-DE" dirty="0" err="1"/>
              <a:t>of</a:t>
            </a:r>
            <a:r>
              <a:rPr lang="de-DE" dirty="0"/>
              <a:t> </a:t>
            </a:r>
            <a:r>
              <a:rPr lang="de-DE" dirty="0" err="1"/>
              <a:t>supply</a:t>
            </a:r>
            <a:r>
              <a:rPr lang="de-DE" dirty="0"/>
              <a:t> </a:t>
            </a:r>
            <a:r>
              <a:rPr lang="de-DE" dirty="0" err="1"/>
              <a:t>and</a:t>
            </a:r>
            <a:r>
              <a:rPr lang="de-DE" dirty="0"/>
              <a:t> </a:t>
            </a:r>
            <a:r>
              <a:rPr lang="de-DE" dirty="0" err="1"/>
              <a:t>demand</a:t>
            </a:r>
            <a:r>
              <a:rPr lang="de-DE" dirty="0"/>
              <a:t> </a:t>
            </a:r>
            <a:r>
              <a:rPr lang="de-DE" dirty="0" err="1"/>
              <a:t>does</a:t>
            </a:r>
            <a:r>
              <a:rPr lang="de-DE" dirty="0"/>
              <a:t> not </a:t>
            </a:r>
            <a:r>
              <a:rPr lang="de-DE" dirty="0" err="1"/>
              <a:t>tell</a:t>
            </a:r>
            <a:r>
              <a:rPr lang="de-DE" dirty="0"/>
              <a:t> </a:t>
            </a:r>
            <a:r>
              <a:rPr lang="de-DE" dirty="0" err="1"/>
              <a:t>us</a:t>
            </a:r>
            <a:endParaRPr lang="de-DE" dirty="0"/>
          </a:p>
          <a:p>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30</a:t>
            </a:fld>
            <a:endParaRPr lang="de-DE"/>
          </a:p>
        </p:txBody>
      </p:sp>
    </p:spTree>
    <p:extLst>
      <p:ext uri="{BB962C8B-B14F-4D97-AF65-F5344CB8AC3E}">
        <p14:creationId xmlns:p14="http://schemas.microsoft.com/office/powerpoint/2010/main" val="1378302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When price adjustments are slow</a:t>
            </a:r>
            <a:endParaRPr lang="en-US" dirty="0"/>
          </a:p>
        </p:txBody>
      </p:sp>
      <p:sp>
        <p:nvSpPr>
          <p:cNvPr id="3" name="Inhaltsplatzhalter 2"/>
          <p:cNvSpPr>
            <a:spLocks noGrp="1"/>
          </p:cNvSpPr>
          <p:nvPr>
            <p:ph idx="1"/>
          </p:nvPr>
        </p:nvSpPr>
        <p:spPr/>
        <p:txBody>
          <a:bodyPr>
            <a:normAutofit/>
          </a:bodyPr>
          <a:lstStyle/>
          <a:p>
            <a:r>
              <a:rPr lang="en-US" b="1" dirty="0" smtClean="0"/>
              <a:t>quantity adjustments: </a:t>
            </a:r>
            <a:r>
              <a:rPr lang="en-US" dirty="0" smtClean="0"/>
              <a:t>a response by suppliers in which they react to unexpectedly low sales of their good primarily by reducing production levels rather than by reducing the price and to unexpectedly high sales by increasing production rather than raising the price </a:t>
            </a:r>
          </a:p>
          <a:p>
            <a:r>
              <a:rPr lang="en-US" b="1" dirty="0" smtClean="0"/>
              <a:t>menu costs: </a:t>
            </a:r>
            <a:r>
              <a:rPr lang="en-US" dirty="0" smtClean="0"/>
              <a:t>the costs to a supplier</a:t>
            </a:r>
            <a:br>
              <a:rPr lang="en-US" dirty="0" smtClean="0"/>
            </a:br>
            <a:r>
              <a:rPr lang="en-US" dirty="0" smtClean="0"/>
              <a:t>of changing prices listed on order forms, brochures, menus, and the like </a:t>
            </a:r>
          </a:p>
          <a:p>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31</a:t>
            </a:fld>
            <a:endParaRPr lang="de-DE"/>
          </a:p>
        </p:txBody>
      </p:sp>
    </p:spTree>
    <p:extLst>
      <p:ext uri="{BB962C8B-B14F-4D97-AF65-F5344CB8AC3E}">
        <p14:creationId xmlns:p14="http://schemas.microsoft.com/office/powerpoint/2010/main" val="1440597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When prices swing too much: market instability</a:t>
            </a:r>
            <a:endParaRPr lang="en-US" dirty="0"/>
          </a:p>
        </p:txBody>
      </p:sp>
      <p:sp>
        <p:nvSpPr>
          <p:cNvPr id="3" name="Inhaltsplatzhalter 2"/>
          <p:cNvSpPr>
            <a:spLocks noGrp="1"/>
          </p:cNvSpPr>
          <p:nvPr>
            <p:ph idx="1"/>
          </p:nvPr>
        </p:nvSpPr>
        <p:spPr/>
        <p:txBody>
          <a:bodyPr>
            <a:normAutofit fontScale="92500" lnSpcReduction="10000"/>
          </a:bodyPr>
          <a:lstStyle/>
          <a:p>
            <a:r>
              <a:rPr lang="de-DE" dirty="0" err="1" smtClean="0"/>
              <a:t>very</a:t>
            </a:r>
            <a:r>
              <a:rPr lang="de-DE" dirty="0" smtClean="0"/>
              <a:t> </a:t>
            </a:r>
            <a:r>
              <a:rPr lang="de-DE" dirty="0"/>
              <a:t>rapid </a:t>
            </a:r>
            <a:r>
              <a:rPr lang="de-DE" dirty="0" err="1"/>
              <a:t>adjustments</a:t>
            </a:r>
            <a:r>
              <a:rPr lang="de-DE" dirty="0"/>
              <a:t> </a:t>
            </a:r>
            <a:r>
              <a:rPr lang="de-DE" dirty="0" err="1"/>
              <a:t>of</a:t>
            </a:r>
            <a:r>
              <a:rPr lang="de-DE" dirty="0"/>
              <a:t> </a:t>
            </a:r>
            <a:r>
              <a:rPr lang="de-DE" dirty="0" err="1" smtClean="0"/>
              <a:t>prices</a:t>
            </a:r>
            <a:r>
              <a:rPr lang="de-DE" dirty="0"/>
              <a:t> </a:t>
            </a:r>
            <a:r>
              <a:rPr lang="de-DE" dirty="0" err="1" smtClean="0"/>
              <a:t>create</a:t>
            </a:r>
            <a:r>
              <a:rPr lang="de-DE" dirty="0" smtClean="0"/>
              <a:t> </a:t>
            </a:r>
            <a:r>
              <a:rPr lang="de-DE" dirty="0" err="1" smtClean="0"/>
              <a:t>problems</a:t>
            </a:r>
            <a:r>
              <a:rPr lang="de-DE" dirty="0" smtClean="0"/>
              <a:t> </a:t>
            </a:r>
            <a:endParaRPr lang="de-DE" dirty="0"/>
          </a:p>
          <a:p>
            <a:r>
              <a:rPr lang="de-DE" dirty="0" err="1"/>
              <a:t>there</a:t>
            </a:r>
            <a:r>
              <a:rPr lang="de-DE" dirty="0"/>
              <a:t> </a:t>
            </a:r>
            <a:r>
              <a:rPr lang="de-DE" dirty="0" err="1"/>
              <a:t>are</a:t>
            </a:r>
            <a:r>
              <a:rPr lang="de-DE" dirty="0"/>
              <a:t> </a:t>
            </a:r>
            <a:r>
              <a:rPr lang="de-DE" dirty="0" err="1"/>
              <a:t>markets</a:t>
            </a:r>
            <a:r>
              <a:rPr lang="de-DE" dirty="0"/>
              <a:t> in </a:t>
            </a:r>
            <a:r>
              <a:rPr lang="de-DE" dirty="0" err="1"/>
              <a:t>which</a:t>
            </a:r>
            <a:r>
              <a:rPr lang="de-DE" dirty="0"/>
              <a:t> </a:t>
            </a:r>
            <a:r>
              <a:rPr lang="de-DE" dirty="0" err="1"/>
              <a:t>buyers</a:t>
            </a:r>
            <a:r>
              <a:rPr lang="de-DE" dirty="0"/>
              <a:t> </a:t>
            </a:r>
            <a:r>
              <a:rPr lang="de-DE" dirty="0" err="1"/>
              <a:t>are</a:t>
            </a:r>
            <a:r>
              <a:rPr lang="de-DE" dirty="0"/>
              <a:t> not </a:t>
            </a:r>
            <a:r>
              <a:rPr lang="de-DE" dirty="0" err="1"/>
              <a:t>really</a:t>
            </a:r>
            <a:r>
              <a:rPr lang="de-DE" dirty="0"/>
              <a:t> </a:t>
            </a:r>
            <a:r>
              <a:rPr lang="de-DE" dirty="0" err="1"/>
              <a:t>interested</a:t>
            </a:r>
            <a:r>
              <a:rPr lang="de-DE" dirty="0"/>
              <a:t> in </a:t>
            </a:r>
            <a:r>
              <a:rPr lang="de-DE" dirty="0" err="1"/>
              <a:t>the</a:t>
            </a:r>
            <a:r>
              <a:rPr lang="de-DE" dirty="0"/>
              <a:t> item </a:t>
            </a:r>
            <a:r>
              <a:rPr lang="de-DE" dirty="0" err="1"/>
              <a:t>itself</a:t>
            </a:r>
            <a:r>
              <a:rPr lang="de-DE" dirty="0"/>
              <a:t> at all—</a:t>
            </a:r>
            <a:r>
              <a:rPr lang="de-DE" dirty="0" err="1"/>
              <a:t>only</a:t>
            </a:r>
            <a:r>
              <a:rPr lang="de-DE" dirty="0"/>
              <a:t> </a:t>
            </a:r>
            <a:r>
              <a:rPr lang="de-DE" dirty="0" smtClean="0"/>
              <a:t>in </a:t>
            </a:r>
            <a:r>
              <a:rPr lang="de-DE" dirty="0" err="1" smtClean="0"/>
              <a:t>its</a:t>
            </a:r>
            <a:r>
              <a:rPr lang="de-DE" dirty="0" smtClean="0"/>
              <a:t> </a:t>
            </a:r>
            <a:r>
              <a:rPr lang="de-DE" dirty="0" err="1"/>
              <a:t>price</a:t>
            </a:r>
            <a:r>
              <a:rPr lang="de-DE" dirty="0"/>
              <a:t> </a:t>
            </a:r>
            <a:r>
              <a:rPr lang="de-DE" dirty="0" err="1"/>
              <a:t>and</a:t>
            </a:r>
            <a:r>
              <a:rPr lang="de-DE" dirty="0"/>
              <a:t> </a:t>
            </a:r>
            <a:r>
              <a:rPr lang="de-DE" dirty="0" err="1"/>
              <a:t>the</a:t>
            </a:r>
            <a:r>
              <a:rPr lang="de-DE" dirty="0"/>
              <a:t> </a:t>
            </a:r>
            <a:r>
              <a:rPr lang="de-DE" dirty="0" err="1"/>
              <a:t>direction</a:t>
            </a:r>
            <a:r>
              <a:rPr lang="de-DE" dirty="0"/>
              <a:t> in </a:t>
            </a:r>
            <a:r>
              <a:rPr lang="de-DE" dirty="0" err="1"/>
              <a:t>which</a:t>
            </a:r>
            <a:r>
              <a:rPr lang="de-DE" dirty="0"/>
              <a:t> </a:t>
            </a:r>
            <a:r>
              <a:rPr lang="de-DE" dirty="0" err="1"/>
              <a:t>it</a:t>
            </a:r>
            <a:r>
              <a:rPr lang="de-DE" dirty="0"/>
              <a:t> </a:t>
            </a:r>
            <a:r>
              <a:rPr lang="de-DE" dirty="0" err="1"/>
              <a:t>is</a:t>
            </a:r>
            <a:r>
              <a:rPr lang="de-DE" dirty="0"/>
              <a:t> </a:t>
            </a:r>
            <a:r>
              <a:rPr lang="de-DE" dirty="0" err="1"/>
              <a:t>likely</a:t>
            </a:r>
            <a:r>
              <a:rPr lang="de-DE" dirty="0"/>
              <a:t> </a:t>
            </a:r>
            <a:r>
              <a:rPr lang="de-DE" dirty="0" err="1"/>
              <a:t>to</a:t>
            </a:r>
            <a:r>
              <a:rPr lang="de-DE" dirty="0"/>
              <a:t> </a:t>
            </a:r>
            <a:r>
              <a:rPr lang="de-DE" dirty="0" err="1"/>
              <a:t>go</a:t>
            </a:r>
            <a:r>
              <a:rPr lang="de-DE" dirty="0" smtClean="0"/>
              <a:t>.</a:t>
            </a:r>
          </a:p>
          <a:p>
            <a:r>
              <a:rPr lang="de-DE" b="1" dirty="0" err="1" smtClean="0"/>
              <a:t>speculation</a:t>
            </a:r>
            <a:r>
              <a:rPr lang="de-DE" b="1" dirty="0" smtClean="0"/>
              <a:t> </a:t>
            </a:r>
            <a:r>
              <a:rPr lang="de-DE" dirty="0" err="1"/>
              <a:t>is</a:t>
            </a:r>
            <a:r>
              <a:rPr lang="de-DE" dirty="0"/>
              <a:t> </a:t>
            </a:r>
            <a:r>
              <a:rPr lang="de-DE" dirty="0" err="1"/>
              <a:t>the</a:t>
            </a:r>
            <a:r>
              <a:rPr lang="de-DE" dirty="0"/>
              <a:t> </a:t>
            </a:r>
            <a:r>
              <a:rPr lang="de-DE" dirty="0" err="1"/>
              <a:t>buying</a:t>
            </a:r>
            <a:r>
              <a:rPr lang="de-DE" dirty="0"/>
              <a:t> </a:t>
            </a:r>
            <a:r>
              <a:rPr lang="de-DE" dirty="0" err="1"/>
              <a:t>and</a:t>
            </a:r>
            <a:r>
              <a:rPr lang="de-DE" dirty="0"/>
              <a:t> </a:t>
            </a:r>
            <a:r>
              <a:rPr lang="de-DE" dirty="0" err="1"/>
              <a:t>selling</a:t>
            </a:r>
            <a:r>
              <a:rPr lang="de-DE" dirty="0"/>
              <a:t> </a:t>
            </a:r>
            <a:r>
              <a:rPr lang="de-DE" dirty="0" err="1"/>
              <a:t>of</a:t>
            </a:r>
            <a:r>
              <a:rPr lang="de-DE" dirty="0"/>
              <a:t> </a:t>
            </a:r>
            <a:r>
              <a:rPr lang="de-DE" dirty="0" err="1"/>
              <a:t>assets</a:t>
            </a:r>
            <a:r>
              <a:rPr lang="de-DE" dirty="0"/>
              <a:t> </a:t>
            </a:r>
            <a:r>
              <a:rPr lang="de-DE" dirty="0" err="1"/>
              <a:t>with</a:t>
            </a:r>
            <a:r>
              <a:rPr lang="de-DE" dirty="0"/>
              <a:t> </a:t>
            </a:r>
            <a:r>
              <a:rPr lang="de-DE" dirty="0" err="1"/>
              <a:t>the</a:t>
            </a:r>
            <a:r>
              <a:rPr lang="de-DE" dirty="0"/>
              <a:t> </a:t>
            </a:r>
            <a:r>
              <a:rPr lang="de-DE" dirty="0" err="1"/>
              <a:t>expectation</a:t>
            </a:r>
            <a:r>
              <a:rPr lang="de-DE" dirty="0"/>
              <a:t> </a:t>
            </a:r>
            <a:r>
              <a:rPr lang="de-DE" dirty="0" err="1"/>
              <a:t>of</a:t>
            </a:r>
            <a:r>
              <a:rPr lang="de-DE" dirty="0"/>
              <a:t> </a:t>
            </a:r>
            <a:r>
              <a:rPr lang="de-DE" dirty="0" err="1"/>
              <a:t>profiting</a:t>
            </a:r>
            <a:r>
              <a:rPr lang="de-DE" dirty="0"/>
              <a:t> </a:t>
            </a:r>
            <a:r>
              <a:rPr lang="de-DE" dirty="0" err="1"/>
              <a:t>from</a:t>
            </a:r>
            <a:r>
              <a:rPr lang="de-DE" dirty="0"/>
              <a:t> </a:t>
            </a:r>
            <a:r>
              <a:rPr lang="de-DE" dirty="0" err="1"/>
              <a:t>appreciation</a:t>
            </a:r>
            <a:r>
              <a:rPr lang="de-DE" dirty="0"/>
              <a:t> </a:t>
            </a:r>
            <a:r>
              <a:rPr lang="de-DE" dirty="0" err="1"/>
              <a:t>or</a:t>
            </a:r>
            <a:r>
              <a:rPr lang="de-DE" dirty="0"/>
              <a:t> </a:t>
            </a:r>
            <a:r>
              <a:rPr lang="de-DE" dirty="0" err="1"/>
              <a:t>depreciation</a:t>
            </a:r>
            <a:r>
              <a:rPr lang="de-DE" dirty="0"/>
              <a:t> in </a:t>
            </a:r>
            <a:r>
              <a:rPr lang="de-DE" dirty="0" err="1"/>
              <a:t>their</a:t>
            </a:r>
            <a:r>
              <a:rPr lang="de-DE" dirty="0"/>
              <a:t> </a:t>
            </a:r>
            <a:r>
              <a:rPr lang="de-DE" dirty="0" err="1"/>
              <a:t>values</a:t>
            </a:r>
            <a:r>
              <a:rPr lang="de-DE" dirty="0"/>
              <a:t>, </a:t>
            </a:r>
            <a:r>
              <a:rPr lang="de-DE" dirty="0" err="1"/>
              <a:t>usually</a:t>
            </a:r>
            <a:r>
              <a:rPr lang="de-DE" dirty="0"/>
              <a:t> </a:t>
            </a:r>
            <a:r>
              <a:rPr lang="de-DE" dirty="0" err="1"/>
              <a:t>over</a:t>
            </a:r>
            <a:r>
              <a:rPr lang="de-DE" dirty="0"/>
              <a:t> a </a:t>
            </a:r>
            <a:r>
              <a:rPr lang="de-DE" dirty="0" err="1"/>
              <a:t>relatively</a:t>
            </a:r>
            <a:r>
              <a:rPr lang="de-DE" dirty="0"/>
              <a:t> </a:t>
            </a:r>
            <a:r>
              <a:rPr lang="de-DE" dirty="0" err="1"/>
              <a:t>short</a:t>
            </a:r>
            <a:r>
              <a:rPr lang="de-DE" dirty="0"/>
              <a:t> </a:t>
            </a:r>
            <a:r>
              <a:rPr lang="de-DE" dirty="0" err="1"/>
              <a:t>period</a:t>
            </a:r>
            <a:r>
              <a:rPr lang="de-DE" dirty="0"/>
              <a:t> </a:t>
            </a:r>
            <a:r>
              <a:rPr lang="de-DE" dirty="0" err="1"/>
              <a:t>of</a:t>
            </a:r>
            <a:r>
              <a:rPr lang="de-DE" dirty="0"/>
              <a:t> </a:t>
            </a:r>
            <a:r>
              <a:rPr lang="de-DE" dirty="0" smtClean="0"/>
              <a:t>time</a:t>
            </a:r>
          </a:p>
          <a:p>
            <a:r>
              <a:rPr lang="de-DE" b="1" dirty="0" err="1" smtClean="0"/>
              <a:t>speculative</a:t>
            </a:r>
            <a:r>
              <a:rPr lang="de-DE" b="1" dirty="0" smtClean="0"/>
              <a:t> </a:t>
            </a:r>
            <a:r>
              <a:rPr lang="de-DE" b="1" dirty="0" err="1"/>
              <a:t>bubble</a:t>
            </a:r>
            <a:r>
              <a:rPr lang="de-DE" b="1" dirty="0"/>
              <a:t>: </a:t>
            </a:r>
            <a:r>
              <a:rPr lang="de-DE" dirty="0" err="1" smtClean="0"/>
              <a:t>the</a:t>
            </a:r>
            <a:r>
              <a:rPr lang="de-DE" dirty="0" smtClean="0"/>
              <a:t> </a:t>
            </a:r>
            <a:r>
              <a:rPr lang="de-DE" dirty="0" err="1"/>
              <a:t>situation</a:t>
            </a:r>
            <a:r>
              <a:rPr lang="de-DE" dirty="0"/>
              <a:t> </a:t>
            </a:r>
            <a:r>
              <a:rPr lang="de-DE" dirty="0" err="1"/>
              <a:t>that</a:t>
            </a:r>
            <a:r>
              <a:rPr lang="de-DE" dirty="0"/>
              <a:t> </a:t>
            </a:r>
            <a:r>
              <a:rPr lang="de-DE" dirty="0" err="1"/>
              <a:t>occurs</a:t>
            </a:r>
            <a:r>
              <a:rPr lang="de-DE" dirty="0"/>
              <a:t> </a:t>
            </a:r>
            <a:r>
              <a:rPr lang="de-DE" dirty="0" err="1"/>
              <a:t>when</a:t>
            </a:r>
            <a:r>
              <a:rPr lang="de-DE" dirty="0"/>
              <a:t> </a:t>
            </a:r>
            <a:r>
              <a:rPr lang="de-DE" dirty="0" err="1"/>
              <a:t>mutually</a:t>
            </a:r>
            <a:r>
              <a:rPr lang="de-DE" dirty="0"/>
              <a:t> </a:t>
            </a:r>
            <a:r>
              <a:rPr lang="de-DE" dirty="0" err="1"/>
              <a:t>reinforcing</a:t>
            </a:r>
            <a:r>
              <a:rPr lang="de-DE" dirty="0"/>
              <a:t> </a:t>
            </a:r>
            <a:r>
              <a:rPr lang="de-DE" dirty="0" err="1"/>
              <a:t>investor</a:t>
            </a:r>
            <a:r>
              <a:rPr lang="de-DE" dirty="0"/>
              <a:t> </a:t>
            </a:r>
            <a:r>
              <a:rPr lang="de-DE" dirty="0" err="1"/>
              <a:t>optimism</a:t>
            </a:r>
            <a:r>
              <a:rPr lang="de-DE" dirty="0"/>
              <a:t> </a:t>
            </a:r>
            <a:r>
              <a:rPr lang="de-DE" dirty="0" err="1"/>
              <a:t>raises</a:t>
            </a:r>
            <a:r>
              <a:rPr lang="de-DE" dirty="0"/>
              <a:t> </a:t>
            </a:r>
            <a:r>
              <a:rPr lang="de-DE" dirty="0" err="1"/>
              <a:t>the</a:t>
            </a:r>
            <a:r>
              <a:rPr lang="de-DE" dirty="0"/>
              <a:t> </a:t>
            </a:r>
            <a:r>
              <a:rPr lang="de-DE" dirty="0" err="1"/>
              <a:t>value</a:t>
            </a:r>
            <a:r>
              <a:rPr lang="de-DE" dirty="0"/>
              <a:t> </a:t>
            </a:r>
            <a:r>
              <a:rPr lang="de-DE" dirty="0" err="1"/>
              <a:t>of</a:t>
            </a:r>
            <a:r>
              <a:rPr lang="de-DE" dirty="0"/>
              <a:t> an </a:t>
            </a:r>
            <a:r>
              <a:rPr lang="de-DE" dirty="0" err="1" smtClean="0"/>
              <a:t>asset</a:t>
            </a:r>
            <a:r>
              <a:rPr lang="de-DE" dirty="0"/>
              <a:t> </a:t>
            </a:r>
            <a:r>
              <a:rPr lang="de-DE" dirty="0" err="1" smtClean="0"/>
              <a:t>far</a:t>
            </a:r>
            <a:r>
              <a:rPr lang="de-DE" dirty="0" smtClean="0"/>
              <a:t> </a:t>
            </a:r>
            <a:r>
              <a:rPr lang="de-DE" dirty="0" err="1"/>
              <a:t>above</a:t>
            </a:r>
            <a:r>
              <a:rPr lang="de-DE" dirty="0"/>
              <a:t> </a:t>
            </a:r>
            <a:r>
              <a:rPr lang="de-DE" dirty="0" err="1" smtClean="0"/>
              <a:t>what</a:t>
            </a:r>
            <a:r>
              <a:rPr lang="de-DE" dirty="0"/>
              <a:t> </a:t>
            </a:r>
            <a:r>
              <a:rPr lang="de-DE" dirty="0" err="1" smtClean="0"/>
              <a:t>can</a:t>
            </a:r>
            <a:r>
              <a:rPr lang="de-DE" dirty="0" smtClean="0"/>
              <a:t> </a:t>
            </a:r>
            <a:r>
              <a:rPr lang="de-DE" dirty="0" err="1"/>
              <a:t>be</a:t>
            </a:r>
            <a:r>
              <a:rPr lang="de-DE" dirty="0"/>
              <a:t> </a:t>
            </a:r>
            <a:r>
              <a:rPr lang="de-DE" dirty="0" err="1"/>
              <a:t>justified</a:t>
            </a:r>
            <a:r>
              <a:rPr lang="de-DE" dirty="0"/>
              <a:t> </a:t>
            </a:r>
            <a:r>
              <a:rPr lang="de-DE" dirty="0" err="1"/>
              <a:t>by</a:t>
            </a:r>
            <a:r>
              <a:rPr lang="de-DE" dirty="0"/>
              <a:t> fundamental </a:t>
            </a:r>
            <a:r>
              <a:rPr lang="de-DE" dirty="0" err="1"/>
              <a:t>value</a:t>
            </a:r>
            <a:r>
              <a:rPr lang="de-DE" dirty="0"/>
              <a:t> </a:t>
            </a:r>
          </a:p>
          <a:p>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32</a:t>
            </a:fld>
            <a:endParaRPr lang="de-DE"/>
          </a:p>
        </p:txBody>
      </p:sp>
    </p:spTree>
    <p:extLst>
      <p:ext uri="{BB962C8B-B14F-4D97-AF65-F5344CB8AC3E}">
        <p14:creationId xmlns:p14="http://schemas.microsoft.com/office/powerpoint/2010/main" val="192274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a:t>Figure 4.11 The </a:t>
            </a:r>
            <a:r>
              <a:rPr lang="en-US" dirty="0" smtClean="0"/>
              <a:t>stock market bubble </a:t>
            </a:r>
            <a:r>
              <a:rPr lang="en-US" dirty="0"/>
              <a:t>of 1999–2000</a:t>
            </a:r>
            <a:r>
              <a:rPr lang="de-DE" dirty="0"/>
              <a:t/>
            </a:r>
            <a:br>
              <a:rPr lang="de-DE" dirty="0"/>
            </a:br>
            <a:endParaRPr lang="en-US" dirty="0"/>
          </a:p>
        </p:txBody>
      </p:sp>
      <p:sp>
        <p:nvSpPr>
          <p:cNvPr id="4" name="Fußzeilenplatzhalter 3"/>
          <p:cNvSpPr>
            <a:spLocks noGrp="1"/>
          </p:cNvSpPr>
          <p:nvPr>
            <p:ph type="ftr" sz="quarter" idx="11"/>
          </p:nvPr>
        </p:nvSpPr>
        <p:spPr/>
        <p:txBody>
          <a:bodyPr/>
          <a:lstStyle/>
          <a:p>
            <a:r>
              <a:rPr lang="de-DE" dirty="0" smtClean="0"/>
              <a:t>Chapter 4</a:t>
            </a:r>
            <a:endParaRPr lang="de-DE" dirty="0"/>
          </a:p>
        </p:txBody>
      </p:sp>
      <p:sp>
        <p:nvSpPr>
          <p:cNvPr id="5" name="Foliennummernplatzhalter 4"/>
          <p:cNvSpPr>
            <a:spLocks noGrp="1"/>
          </p:cNvSpPr>
          <p:nvPr>
            <p:ph type="sldNum" sz="quarter" idx="12"/>
          </p:nvPr>
        </p:nvSpPr>
        <p:spPr/>
        <p:txBody>
          <a:bodyPr/>
          <a:lstStyle/>
          <a:p>
            <a:fld id="{F58DD67E-A379-844E-9AB1-95D2EC404AD8}" type="slidenum">
              <a:rPr lang="de-DE" smtClean="0"/>
              <a:t>33</a:t>
            </a:fld>
            <a:endParaRPr lang="de-DE"/>
          </a:p>
        </p:txBody>
      </p:sp>
      <p:sp>
        <p:nvSpPr>
          <p:cNvPr id="7" name="Textfeld 6"/>
          <p:cNvSpPr txBox="1"/>
          <p:nvPr/>
        </p:nvSpPr>
        <p:spPr>
          <a:xfrm>
            <a:off x="457200" y="1124744"/>
            <a:ext cx="8593645" cy="1477328"/>
          </a:xfrm>
          <a:prstGeom prst="rect">
            <a:avLst/>
          </a:prstGeom>
          <a:noFill/>
        </p:spPr>
        <p:txBody>
          <a:bodyPr wrap="square" rtlCol="0">
            <a:spAutoFit/>
          </a:bodyPr>
          <a:lstStyle/>
          <a:p>
            <a:pPr marL="285750" indent="-285750">
              <a:buFont typeface="Wingdings" charset="2"/>
              <a:buChar char="ü"/>
            </a:pPr>
            <a:r>
              <a:rPr lang="en-US" dirty="0"/>
              <a:t>Enthusiasm about new technologies, and Internet e-commerce in particular, temporarily drove the prices of many companies’ stocks very high. During the bubble, the prices of stocks as determined by supply and demand rose far above the prices that would occur if valuation had been based on the companies’ actual performances.</a:t>
            </a:r>
            <a:endParaRPr lang="de-DE" dirty="0"/>
          </a:p>
          <a:p>
            <a:endParaRPr lang="en-US" dirty="0"/>
          </a:p>
        </p:txBody>
      </p:sp>
      <p:sp>
        <p:nvSpPr>
          <p:cNvPr id="8" name="Textfeld 7"/>
          <p:cNvSpPr txBox="1"/>
          <p:nvPr/>
        </p:nvSpPr>
        <p:spPr>
          <a:xfrm>
            <a:off x="457200" y="6211669"/>
            <a:ext cx="3023684" cy="646331"/>
          </a:xfrm>
          <a:prstGeom prst="rect">
            <a:avLst/>
          </a:prstGeom>
          <a:noFill/>
        </p:spPr>
        <p:txBody>
          <a:bodyPr wrap="none" rtlCol="0">
            <a:spAutoFit/>
          </a:bodyPr>
          <a:lstStyle/>
          <a:p>
            <a:r>
              <a:rPr lang="en-US" sz="1400" i="1" dirty="0"/>
              <a:t>Source: </a:t>
            </a:r>
            <a:r>
              <a:rPr lang="en-US" sz="1400" dirty="0"/>
              <a:t>Yahoo! Finance, Monthly data</a:t>
            </a:r>
            <a:r>
              <a:rPr lang="en-US" dirty="0"/>
              <a:t>.</a:t>
            </a:r>
            <a:endParaRPr lang="de-DE" dirty="0"/>
          </a:p>
          <a:p>
            <a:endParaRPr lang="en-US" dirty="0"/>
          </a:p>
        </p:txBody>
      </p:sp>
      <p:sp>
        <p:nvSpPr>
          <p:cNvPr id="9" name="Rechteck 8"/>
          <p:cNvSpPr/>
          <p:nvPr/>
        </p:nvSpPr>
        <p:spPr>
          <a:xfrm>
            <a:off x="3684" y="2208385"/>
            <a:ext cx="553998" cy="3946152"/>
          </a:xfrm>
          <a:prstGeom prst="rect">
            <a:avLst/>
          </a:prstGeom>
        </p:spPr>
        <p:txBody>
          <a:bodyPr vert="vert270" wrap="none">
            <a:spAutoFit/>
          </a:bodyPr>
          <a:lstStyle/>
          <a:p>
            <a:pPr>
              <a:spcBef>
                <a:spcPct val="50000"/>
              </a:spcBef>
            </a:pPr>
            <a:r>
              <a:rPr lang="en-US" sz="2400" dirty="0" err="1">
                <a:cs typeface="Arial" pitchFamily="34" charset="0"/>
              </a:rPr>
              <a:t>Nasdaq</a:t>
            </a:r>
            <a:r>
              <a:rPr lang="en-US" sz="2400" dirty="0">
                <a:cs typeface="Arial" pitchFamily="34" charset="0"/>
              </a:rPr>
              <a:t> Composite Stock Index</a:t>
            </a:r>
          </a:p>
        </p:txBody>
      </p:sp>
      <p:graphicFrame>
        <p:nvGraphicFramePr>
          <p:cNvPr id="11" name="Object 2"/>
          <p:cNvGraphicFramePr>
            <a:graphicFrameLocks noGrp="1" noChangeAspect="1"/>
          </p:cNvGraphicFramePr>
          <p:nvPr>
            <p:ph idx="4294967295"/>
            <p:extLst>
              <p:ext uri="{D42A27DB-BD31-4B8C-83A1-F6EECF244321}">
                <p14:modId xmlns:p14="http://schemas.microsoft.com/office/powerpoint/2010/main" val="875875410"/>
              </p:ext>
            </p:extLst>
          </p:nvPr>
        </p:nvGraphicFramePr>
        <p:xfrm>
          <a:off x="709331" y="2185031"/>
          <a:ext cx="8274050" cy="4260850"/>
        </p:xfrm>
        <a:graphic>
          <a:graphicData uri="http://schemas.openxmlformats.org/presentationml/2006/ole">
            <mc:AlternateContent xmlns:mc="http://schemas.openxmlformats.org/markup-compatibility/2006">
              <mc:Choice xmlns:v="urn:schemas-microsoft-com:vml" Requires="v">
                <p:oleObj spid="_x0000_s2077" name="Worksheet" r:id="rId4" imgW="8286784" imgH="4267268" progId="Excel.Sheet.8">
                  <p:embed/>
                </p:oleObj>
              </mc:Choice>
              <mc:Fallback>
                <p:oleObj name="Worksheet" r:id="rId4" imgW="8286784" imgH="4267268" progId="Excel.Shee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331" y="2185031"/>
                        <a:ext cx="8274050" cy="426085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3" name="Rechteck 12"/>
          <p:cNvSpPr/>
          <p:nvPr/>
        </p:nvSpPr>
        <p:spPr>
          <a:xfrm>
            <a:off x="1295400" y="5682293"/>
            <a:ext cx="7391400" cy="4722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2" name="Text Box 7"/>
          <p:cNvSpPr txBox="1">
            <a:spLocks noChangeArrowheads="1"/>
          </p:cNvSpPr>
          <p:nvPr/>
        </p:nvSpPr>
        <p:spPr bwMode="auto">
          <a:xfrm>
            <a:off x="1295400" y="5644078"/>
            <a:ext cx="7848600" cy="763588"/>
          </a:xfrm>
          <a:prstGeom prst="rect">
            <a:avLst/>
          </a:prstGeom>
          <a:noFill/>
          <a:ln w="9525">
            <a:noFill/>
            <a:miter lim="800000"/>
            <a:headEnd/>
            <a:tailEnd/>
          </a:ln>
        </p:spPr>
        <p:txBody>
          <a:bodyPr>
            <a:spAutoFit/>
          </a:bodyPr>
          <a:lstStyle/>
          <a:p>
            <a:pPr marL="457200" indent="-457200">
              <a:spcBef>
                <a:spcPct val="50000"/>
              </a:spcBef>
              <a:buFontTx/>
              <a:buAutoNum type="arabicPlain" startAt="1990"/>
            </a:pPr>
            <a:r>
              <a:rPr lang="en-US" sz="1700" dirty="0">
                <a:latin typeface="Helvetica" charset="0"/>
              </a:rPr>
              <a:t>  1991  1992  1993  1994 1995 1996 1997 1998  1999 2000 2001 2002</a:t>
            </a:r>
          </a:p>
          <a:p>
            <a:pPr marL="457200" indent="-457200">
              <a:spcBef>
                <a:spcPct val="50000"/>
              </a:spcBef>
            </a:pPr>
            <a:endParaRPr lang="en-US" dirty="0">
              <a:latin typeface="Helvetica" charset="0"/>
            </a:endParaRPr>
          </a:p>
        </p:txBody>
      </p:sp>
    </p:spTree>
    <p:extLst>
      <p:ext uri="{BB962C8B-B14F-4D97-AF65-F5344CB8AC3E}">
        <p14:creationId xmlns:p14="http://schemas.microsoft.com/office/powerpoint/2010/main" val="389818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From microeconomics to macroeconomics</a:t>
            </a:r>
            <a:endParaRPr lang="en-US" dirty="0"/>
          </a:p>
        </p:txBody>
      </p:sp>
      <p:sp>
        <p:nvSpPr>
          <p:cNvPr id="3" name="Inhaltsplatzhalter 2"/>
          <p:cNvSpPr>
            <a:spLocks noGrp="1"/>
          </p:cNvSpPr>
          <p:nvPr>
            <p:ph idx="1"/>
          </p:nvPr>
        </p:nvSpPr>
        <p:spPr/>
        <p:txBody>
          <a:bodyPr>
            <a:normAutofit fontScale="92500"/>
          </a:bodyPr>
          <a:lstStyle/>
          <a:p>
            <a:r>
              <a:rPr lang="de-DE" dirty="0" err="1" smtClean="0"/>
              <a:t>how</a:t>
            </a:r>
            <a:r>
              <a:rPr lang="de-DE" dirty="0" smtClean="0"/>
              <a:t> </a:t>
            </a:r>
            <a:r>
              <a:rPr lang="de-DE" dirty="0" err="1"/>
              <a:t>far</a:t>
            </a:r>
            <a:r>
              <a:rPr lang="de-DE" dirty="0"/>
              <a:t> </a:t>
            </a:r>
            <a:r>
              <a:rPr lang="de-DE" dirty="0" err="1"/>
              <a:t>does</a:t>
            </a:r>
            <a:r>
              <a:rPr lang="de-DE" dirty="0"/>
              <a:t> </a:t>
            </a:r>
            <a:r>
              <a:rPr lang="de-DE" dirty="0" err="1"/>
              <a:t>the</a:t>
            </a:r>
            <a:r>
              <a:rPr lang="de-DE" dirty="0"/>
              <a:t> </a:t>
            </a:r>
            <a:r>
              <a:rPr lang="de-DE" dirty="0" err="1"/>
              <a:t>model</a:t>
            </a:r>
            <a:r>
              <a:rPr lang="de-DE" dirty="0"/>
              <a:t> </a:t>
            </a:r>
            <a:r>
              <a:rPr lang="de-DE" dirty="0" err="1"/>
              <a:t>of</a:t>
            </a:r>
            <a:r>
              <a:rPr lang="de-DE" dirty="0"/>
              <a:t> </a:t>
            </a:r>
            <a:r>
              <a:rPr lang="de-DE" dirty="0" err="1"/>
              <a:t>supply</a:t>
            </a:r>
            <a:r>
              <a:rPr lang="de-DE" dirty="0"/>
              <a:t> </a:t>
            </a:r>
            <a:r>
              <a:rPr lang="de-DE" dirty="0" err="1"/>
              <a:t>and</a:t>
            </a:r>
            <a:r>
              <a:rPr lang="de-DE" dirty="0"/>
              <a:t> </a:t>
            </a:r>
            <a:r>
              <a:rPr lang="de-DE" dirty="0" err="1"/>
              <a:t>demand</a:t>
            </a:r>
            <a:r>
              <a:rPr lang="de-DE" dirty="0"/>
              <a:t> </a:t>
            </a:r>
            <a:r>
              <a:rPr lang="de-DE" dirty="0" err="1"/>
              <a:t>get</a:t>
            </a:r>
            <a:r>
              <a:rPr lang="de-DE" dirty="0"/>
              <a:t> </a:t>
            </a:r>
            <a:r>
              <a:rPr lang="de-DE" dirty="0" err="1"/>
              <a:t>us</a:t>
            </a:r>
            <a:r>
              <a:rPr lang="de-DE" dirty="0"/>
              <a:t> in </a:t>
            </a:r>
            <a:r>
              <a:rPr lang="de-DE" dirty="0" err="1"/>
              <a:t>explaining</a:t>
            </a:r>
            <a:r>
              <a:rPr lang="de-DE" dirty="0"/>
              <a:t> </a:t>
            </a:r>
            <a:r>
              <a:rPr lang="de-DE" dirty="0" err="1" smtClean="0"/>
              <a:t>macroeconomic</a:t>
            </a:r>
            <a:r>
              <a:rPr lang="de-DE" dirty="0" smtClean="0"/>
              <a:t> </a:t>
            </a:r>
            <a:r>
              <a:rPr lang="de-DE" dirty="0" err="1"/>
              <a:t>phenomena</a:t>
            </a:r>
            <a:r>
              <a:rPr lang="de-DE" dirty="0"/>
              <a:t>? </a:t>
            </a:r>
            <a:endParaRPr lang="de-DE" dirty="0" smtClean="0"/>
          </a:p>
          <a:p>
            <a:pPr lvl="1"/>
            <a:r>
              <a:rPr lang="de-DE" dirty="0" err="1" smtClean="0"/>
              <a:t>are</a:t>
            </a:r>
            <a:r>
              <a:rPr lang="de-DE" dirty="0" smtClean="0"/>
              <a:t> </a:t>
            </a:r>
            <a:r>
              <a:rPr lang="de-DE" dirty="0" err="1"/>
              <a:t>markets</a:t>
            </a:r>
            <a:r>
              <a:rPr lang="de-DE" dirty="0"/>
              <a:t> in </a:t>
            </a:r>
            <a:r>
              <a:rPr lang="de-DE" dirty="0" err="1"/>
              <a:t>the</a:t>
            </a:r>
            <a:r>
              <a:rPr lang="de-DE" dirty="0"/>
              <a:t> real </a:t>
            </a:r>
            <a:r>
              <a:rPr lang="de-DE" dirty="0" err="1"/>
              <a:t>world</a:t>
            </a:r>
            <a:r>
              <a:rPr lang="de-DE" dirty="0"/>
              <a:t> </a:t>
            </a:r>
            <a:r>
              <a:rPr lang="de-DE" dirty="0" err="1"/>
              <a:t>similar</a:t>
            </a:r>
            <a:r>
              <a:rPr lang="de-DE" dirty="0"/>
              <a:t> </a:t>
            </a:r>
            <a:r>
              <a:rPr lang="de-DE" dirty="0" err="1"/>
              <a:t>to</a:t>
            </a:r>
            <a:r>
              <a:rPr lang="de-DE" dirty="0"/>
              <a:t> </a:t>
            </a:r>
            <a:r>
              <a:rPr lang="de-DE" dirty="0" err="1"/>
              <a:t>the</a:t>
            </a:r>
            <a:r>
              <a:rPr lang="de-DE" dirty="0"/>
              <a:t> </a:t>
            </a:r>
            <a:r>
              <a:rPr lang="de-DE" dirty="0" err="1"/>
              <a:t>one</a:t>
            </a:r>
            <a:r>
              <a:rPr lang="de-DE" dirty="0"/>
              <a:t> </a:t>
            </a:r>
            <a:r>
              <a:rPr lang="de-DE" dirty="0" err="1"/>
              <a:t>portrayed</a:t>
            </a:r>
            <a:r>
              <a:rPr lang="de-DE" dirty="0"/>
              <a:t> in </a:t>
            </a:r>
            <a:r>
              <a:rPr lang="de-DE" dirty="0" err="1"/>
              <a:t>the</a:t>
            </a:r>
            <a:r>
              <a:rPr lang="de-DE" dirty="0"/>
              <a:t> </a:t>
            </a:r>
            <a:r>
              <a:rPr lang="de-DE" dirty="0" err="1"/>
              <a:t>model</a:t>
            </a:r>
            <a:r>
              <a:rPr lang="de-DE" dirty="0"/>
              <a:t>? </a:t>
            </a:r>
            <a:endParaRPr lang="de-DE" dirty="0" smtClean="0"/>
          </a:p>
          <a:p>
            <a:pPr lvl="1"/>
            <a:r>
              <a:rPr lang="de-DE" dirty="0" err="1" smtClean="0"/>
              <a:t>even</a:t>
            </a:r>
            <a:r>
              <a:rPr lang="de-DE" dirty="0" smtClean="0"/>
              <a:t> </a:t>
            </a:r>
            <a:r>
              <a:rPr lang="de-DE" dirty="0" err="1"/>
              <a:t>to</a:t>
            </a:r>
            <a:r>
              <a:rPr lang="de-DE" dirty="0"/>
              <a:t> </a:t>
            </a:r>
            <a:r>
              <a:rPr lang="de-DE" dirty="0" err="1"/>
              <a:t>the</a:t>
            </a:r>
            <a:r>
              <a:rPr lang="de-DE" dirty="0"/>
              <a:t> </a:t>
            </a:r>
            <a:r>
              <a:rPr lang="de-DE" dirty="0" err="1"/>
              <a:t>extent</a:t>
            </a:r>
            <a:r>
              <a:rPr lang="de-DE" dirty="0"/>
              <a:t> </a:t>
            </a:r>
            <a:r>
              <a:rPr lang="de-DE" dirty="0" err="1"/>
              <a:t>that</a:t>
            </a:r>
            <a:r>
              <a:rPr lang="de-DE" dirty="0"/>
              <a:t> individual </a:t>
            </a:r>
            <a:r>
              <a:rPr lang="de-DE" dirty="0" err="1"/>
              <a:t>markets</a:t>
            </a:r>
            <a:r>
              <a:rPr lang="de-DE" dirty="0"/>
              <a:t> do </a:t>
            </a:r>
            <a:r>
              <a:rPr lang="de-DE" dirty="0" err="1"/>
              <a:t>behave</a:t>
            </a:r>
            <a:r>
              <a:rPr lang="de-DE" dirty="0"/>
              <a:t> </a:t>
            </a:r>
            <a:r>
              <a:rPr lang="de-DE" dirty="0" err="1"/>
              <a:t>as</a:t>
            </a:r>
            <a:r>
              <a:rPr lang="de-DE" dirty="0"/>
              <a:t> </a:t>
            </a:r>
            <a:r>
              <a:rPr lang="de-DE" dirty="0" err="1"/>
              <a:t>the</a:t>
            </a:r>
            <a:r>
              <a:rPr lang="de-DE" dirty="0"/>
              <a:t> </a:t>
            </a:r>
            <a:r>
              <a:rPr lang="de-DE" dirty="0" err="1"/>
              <a:t>model</a:t>
            </a:r>
            <a:r>
              <a:rPr lang="de-DE" dirty="0"/>
              <a:t> </a:t>
            </a:r>
            <a:r>
              <a:rPr lang="de-DE" dirty="0" err="1"/>
              <a:t>predicts</a:t>
            </a:r>
            <a:r>
              <a:rPr lang="de-DE" dirty="0"/>
              <a:t>, </a:t>
            </a:r>
            <a:r>
              <a:rPr lang="de-DE" dirty="0" err="1"/>
              <a:t>might</a:t>
            </a:r>
            <a:r>
              <a:rPr lang="de-DE" dirty="0"/>
              <a:t> </a:t>
            </a:r>
            <a:r>
              <a:rPr lang="de-DE" dirty="0" err="1"/>
              <a:t>explaining</a:t>
            </a:r>
            <a:r>
              <a:rPr lang="de-DE" dirty="0"/>
              <a:t> national-level </a:t>
            </a:r>
            <a:r>
              <a:rPr lang="de-DE" dirty="0" err="1"/>
              <a:t>economic</a:t>
            </a:r>
            <a:r>
              <a:rPr lang="de-DE" dirty="0"/>
              <a:t> </a:t>
            </a:r>
            <a:r>
              <a:rPr lang="de-DE" dirty="0" err="1"/>
              <a:t>phenomena</a:t>
            </a:r>
            <a:r>
              <a:rPr lang="de-DE" dirty="0"/>
              <a:t> </a:t>
            </a:r>
            <a:r>
              <a:rPr lang="de-DE" dirty="0" err="1"/>
              <a:t>require</a:t>
            </a:r>
            <a:r>
              <a:rPr lang="de-DE" dirty="0"/>
              <a:t> different </a:t>
            </a:r>
            <a:r>
              <a:rPr lang="de-DE" dirty="0" err="1"/>
              <a:t>theoretical</a:t>
            </a:r>
            <a:r>
              <a:rPr lang="de-DE" dirty="0"/>
              <a:t> </a:t>
            </a:r>
            <a:r>
              <a:rPr lang="de-DE" dirty="0" err="1"/>
              <a:t>tools</a:t>
            </a:r>
            <a:r>
              <a:rPr lang="de-DE" dirty="0"/>
              <a:t>? In </a:t>
            </a:r>
            <a:r>
              <a:rPr lang="de-DE" dirty="0" err="1"/>
              <a:t>other</a:t>
            </a:r>
            <a:r>
              <a:rPr lang="de-DE" dirty="0"/>
              <a:t> </a:t>
            </a:r>
            <a:r>
              <a:rPr lang="de-DE" dirty="0" err="1"/>
              <a:t>words</a:t>
            </a:r>
            <a:r>
              <a:rPr lang="de-DE" dirty="0"/>
              <a:t>, </a:t>
            </a:r>
            <a:endParaRPr lang="de-DE" dirty="0" smtClean="0"/>
          </a:p>
          <a:p>
            <a:r>
              <a:rPr lang="de-DE" dirty="0" err="1" smtClean="0"/>
              <a:t>does</a:t>
            </a:r>
            <a:r>
              <a:rPr lang="de-DE" dirty="0" smtClean="0"/>
              <a:t> </a:t>
            </a:r>
            <a:r>
              <a:rPr lang="de-DE" dirty="0" err="1"/>
              <a:t>it</a:t>
            </a:r>
            <a:r>
              <a:rPr lang="de-DE" dirty="0"/>
              <a:t> </a:t>
            </a:r>
            <a:r>
              <a:rPr lang="de-DE" dirty="0" err="1"/>
              <a:t>follow</a:t>
            </a:r>
            <a:r>
              <a:rPr lang="de-DE" dirty="0"/>
              <a:t> </a:t>
            </a:r>
            <a:r>
              <a:rPr lang="de-DE" dirty="0" err="1"/>
              <a:t>that</a:t>
            </a:r>
            <a:r>
              <a:rPr lang="de-DE" dirty="0"/>
              <a:t> </a:t>
            </a:r>
            <a:r>
              <a:rPr lang="de-DE" dirty="0" err="1"/>
              <a:t>what</a:t>
            </a:r>
            <a:r>
              <a:rPr lang="de-DE" dirty="0"/>
              <a:t> </a:t>
            </a:r>
            <a:r>
              <a:rPr lang="de-DE" dirty="0" err="1"/>
              <a:t>works</a:t>
            </a:r>
            <a:r>
              <a:rPr lang="de-DE" dirty="0"/>
              <a:t> </a:t>
            </a:r>
            <a:r>
              <a:rPr lang="de-DE" dirty="0" err="1"/>
              <a:t>for</a:t>
            </a:r>
            <a:r>
              <a:rPr lang="de-DE" dirty="0"/>
              <a:t> a </a:t>
            </a:r>
            <a:r>
              <a:rPr lang="de-DE" dirty="0" err="1"/>
              <a:t>market</a:t>
            </a:r>
            <a:r>
              <a:rPr lang="de-DE" dirty="0"/>
              <a:t> </a:t>
            </a:r>
            <a:r>
              <a:rPr lang="de-DE" dirty="0" err="1"/>
              <a:t>necessarily</a:t>
            </a:r>
            <a:r>
              <a:rPr lang="de-DE" dirty="0"/>
              <a:t> </a:t>
            </a:r>
            <a:r>
              <a:rPr lang="de-DE" dirty="0" err="1"/>
              <a:t>works</a:t>
            </a:r>
            <a:r>
              <a:rPr lang="de-DE" dirty="0"/>
              <a:t> </a:t>
            </a:r>
            <a:r>
              <a:rPr lang="de-DE" dirty="0" err="1"/>
              <a:t>for</a:t>
            </a:r>
            <a:r>
              <a:rPr lang="de-DE" dirty="0"/>
              <a:t> </a:t>
            </a:r>
            <a:r>
              <a:rPr lang="de-DE" dirty="0" err="1"/>
              <a:t>entire</a:t>
            </a:r>
            <a:r>
              <a:rPr lang="de-DE" dirty="0"/>
              <a:t> </a:t>
            </a:r>
            <a:r>
              <a:rPr lang="de-DE" dirty="0" err="1"/>
              <a:t>economies</a:t>
            </a:r>
            <a:r>
              <a:rPr lang="de-DE" dirty="0"/>
              <a:t>? </a:t>
            </a:r>
          </a:p>
          <a:p>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34</a:t>
            </a:fld>
            <a:endParaRPr lang="de-DE"/>
          </a:p>
        </p:txBody>
      </p:sp>
    </p:spTree>
    <p:extLst>
      <p:ext uri="{BB962C8B-B14F-4D97-AF65-F5344CB8AC3E}">
        <p14:creationId xmlns:p14="http://schemas.microsoft.com/office/powerpoint/2010/main" val="1410532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What to </a:t>
            </a:r>
            <a:r>
              <a:rPr lang="en-US" smtClean="0"/>
              <a:t>take home</a:t>
            </a:r>
            <a:endParaRPr lang="en-US" dirty="0"/>
          </a:p>
        </p:txBody>
      </p:sp>
      <p:sp>
        <p:nvSpPr>
          <p:cNvPr id="3" name="Inhaltsplatzhalter 2"/>
          <p:cNvSpPr>
            <a:spLocks noGrp="1"/>
          </p:cNvSpPr>
          <p:nvPr>
            <p:ph idx="1"/>
          </p:nvPr>
        </p:nvSpPr>
        <p:spPr/>
        <p:txBody>
          <a:bodyPr/>
          <a:lstStyle/>
          <a:p>
            <a:r>
              <a:rPr lang="en-US" dirty="0" smtClean="0"/>
              <a:t>Classical and Keynesian economists have opposing views on how markets function</a:t>
            </a:r>
          </a:p>
          <a:p>
            <a:r>
              <a:rPr lang="en-US" dirty="0" smtClean="0"/>
              <a:t>the market in the classical view is perfectly competitive and self-correcting</a:t>
            </a:r>
          </a:p>
          <a:p>
            <a:r>
              <a:rPr lang="de-DE" dirty="0" err="1"/>
              <a:t>the</a:t>
            </a:r>
            <a:r>
              <a:rPr lang="de-DE" dirty="0"/>
              <a:t> </a:t>
            </a:r>
            <a:r>
              <a:rPr lang="de-DE" dirty="0" err="1"/>
              <a:t>price</a:t>
            </a:r>
            <a:r>
              <a:rPr lang="de-DE" dirty="0"/>
              <a:t> </a:t>
            </a:r>
            <a:r>
              <a:rPr lang="de-DE" dirty="0" err="1"/>
              <a:t>elasticity</a:t>
            </a:r>
            <a:r>
              <a:rPr lang="de-DE" dirty="0"/>
              <a:t> </a:t>
            </a:r>
            <a:r>
              <a:rPr lang="de-DE" dirty="0" err="1"/>
              <a:t>of</a:t>
            </a:r>
            <a:r>
              <a:rPr lang="de-DE" dirty="0"/>
              <a:t> </a:t>
            </a:r>
            <a:r>
              <a:rPr lang="de-DE" dirty="0" err="1"/>
              <a:t>demand</a:t>
            </a:r>
            <a:r>
              <a:rPr lang="de-DE" dirty="0"/>
              <a:t> </a:t>
            </a:r>
            <a:r>
              <a:rPr lang="de-DE" dirty="0" err="1"/>
              <a:t>measures</a:t>
            </a:r>
            <a:r>
              <a:rPr lang="de-DE" dirty="0"/>
              <a:t> </a:t>
            </a:r>
            <a:r>
              <a:rPr lang="de-DE" dirty="0" err="1"/>
              <a:t>the</a:t>
            </a:r>
            <a:r>
              <a:rPr lang="de-DE" dirty="0"/>
              <a:t> </a:t>
            </a:r>
            <a:r>
              <a:rPr lang="de-DE" dirty="0" err="1"/>
              <a:t>degree</a:t>
            </a:r>
            <a:r>
              <a:rPr lang="de-DE" dirty="0"/>
              <a:t> </a:t>
            </a:r>
            <a:r>
              <a:rPr lang="de-DE" dirty="0" err="1"/>
              <a:t>to</a:t>
            </a:r>
            <a:r>
              <a:rPr lang="de-DE" dirty="0"/>
              <a:t> </a:t>
            </a:r>
            <a:r>
              <a:rPr lang="de-DE" dirty="0" err="1"/>
              <a:t>which</a:t>
            </a:r>
            <a:r>
              <a:rPr lang="de-DE" dirty="0"/>
              <a:t> </a:t>
            </a:r>
            <a:r>
              <a:rPr lang="de-DE" dirty="0" err="1"/>
              <a:t>buyers</a:t>
            </a:r>
            <a:r>
              <a:rPr lang="de-DE" dirty="0"/>
              <a:t> </a:t>
            </a:r>
            <a:r>
              <a:rPr lang="de-DE" dirty="0" err="1"/>
              <a:t>of</a:t>
            </a:r>
            <a:r>
              <a:rPr lang="de-DE" dirty="0"/>
              <a:t> a </a:t>
            </a:r>
            <a:r>
              <a:rPr lang="de-DE" dirty="0" err="1"/>
              <a:t>good</a:t>
            </a:r>
            <a:r>
              <a:rPr lang="de-DE" dirty="0"/>
              <a:t> </a:t>
            </a:r>
            <a:r>
              <a:rPr lang="de-DE" dirty="0" err="1"/>
              <a:t>respond</a:t>
            </a:r>
            <a:r>
              <a:rPr lang="de-DE" dirty="0"/>
              <a:t> </a:t>
            </a:r>
            <a:r>
              <a:rPr lang="de-DE" dirty="0" err="1"/>
              <a:t>to</a:t>
            </a:r>
            <a:r>
              <a:rPr lang="de-DE" dirty="0"/>
              <a:t> a </a:t>
            </a:r>
            <a:r>
              <a:rPr lang="de-DE" dirty="0" err="1"/>
              <a:t>change</a:t>
            </a:r>
            <a:r>
              <a:rPr lang="de-DE" dirty="0"/>
              <a:t> in </a:t>
            </a:r>
            <a:r>
              <a:rPr lang="de-DE" dirty="0" err="1"/>
              <a:t>its</a:t>
            </a:r>
            <a:r>
              <a:rPr lang="de-DE" dirty="0"/>
              <a:t> </a:t>
            </a:r>
            <a:r>
              <a:rPr lang="de-DE" dirty="0" err="1"/>
              <a:t>price</a:t>
            </a:r>
            <a:r>
              <a:rPr lang="de-DE" dirty="0"/>
              <a:t> </a:t>
            </a:r>
            <a:endParaRPr lang="de-DE" dirty="0" smtClean="0"/>
          </a:p>
          <a:p>
            <a:r>
              <a:rPr lang="de-DE" dirty="0" err="1" smtClean="0"/>
              <a:t>price</a:t>
            </a:r>
            <a:r>
              <a:rPr lang="de-DE" dirty="0" smtClean="0"/>
              <a:t> </a:t>
            </a:r>
            <a:r>
              <a:rPr lang="de-DE" dirty="0" err="1" smtClean="0"/>
              <a:t>adjustments</a:t>
            </a:r>
            <a:r>
              <a:rPr lang="de-DE" dirty="0" smtClean="0"/>
              <a:t> </a:t>
            </a:r>
            <a:r>
              <a:rPr lang="de-DE" dirty="0" err="1" smtClean="0"/>
              <a:t>can</a:t>
            </a:r>
            <a:r>
              <a:rPr lang="de-DE" dirty="0" smtClean="0"/>
              <a:t> </a:t>
            </a:r>
            <a:r>
              <a:rPr lang="de-DE" dirty="0" err="1" smtClean="0"/>
              <a:t>be</a:t>
            </a:r>
            <a:r>
              <a:rPr lang="de-DE" dirty="0" smtClean="0"/>
              <a:t> </a:t>
            </a:r>
            <a:r>
              <a:rPr lang="de-DE" dirty="0" err="1" smtClean="0"/>
              <a:t>slow</a:t>
            </a:r>
            <a:endParaRPr lang="de-DE" dirty="0" smtClean="0"/>
          </a:p>
          <a:p>
            <a:r>
              <a:rPr lang="de-DE" dirty="0" err="1" smtClean="0"/>
              <a:t>speculation</a:t>
            </a:r>
            <a:r>
              <a:rPr lang="de-DE" dirty="0" smtClean="0"/>
              <a:t> </a:t>
            </a:r>
            <a:r>
              <a:rPr lang="de-DE" dirty="0" err="1" smtClean="0"/>
              <a:t>can</a:t>
            </a:r>
            <a:r>
              <a:rPr lang="de-DE" dirty="0" smtClean="0"/>
              <a:t> </a:t>
            </a:r>
            <a:r>
              <a:rPr lang="de-DE" dirty="0" err="1" smtClean="0"/>
              <a:t>create</a:t>
            </a:r>
            <a:r>
              <a:rPr lang="de-DE" dirty="0" smtClean="0"/>
              <a:t> </a:t>
            </a:r>
            <a:r>
              <a:rPr lang="de-DE" dirty="0" err="1" smtClean="0"/>
              <a:t>problems</a:t>
            </a:r>
            <a:endParaRPr lang="de-DE" dirty="0"/>
          </a:p>
          <a:p>
            <a:endParaRPr lang="en-US" dirty="0" smtClean="0"/>
          </a:p>
          <a:p>
            <a:endParaRPr lang="en-US" dirty="0"/>
          </a:p>
        </p:txBody>
      </p:sp>
      <p:sp>
        <p:nvSpPr>
          <p:cNvPr id="4" name="Fußzeilenplatzhalter 3"/>
          <p:cNvSpPr>
            <a:spLocks noGrp="1"/>
          </p:cNvSpPr>
          <p:nvPr>
            <p:ph type="ftr" sz="quarter" idx="11"/>
          </p:nvPr>
        </p:nvSpPr>
        <p:spPr/>
        <p:txBody>
          <a:bodyPr/>
          <a:lstStyle/>
          <a:p>
            <a:r>
              <a:rPr lang="de-DE" smtClean="0"/>
              <a:t>Chapter 4</a:t>
            </a:r>
            <a:endParaRPr lang="de-DE"/>
          </a:p>
        </p:txBody>
      </p:sp>
      <p:sp>
        <p:nvSpPr>
          <p:cNvPr id="5" name="Foliennummernplatzhalter 4"/>
          <p:cNvSpPr>
            <a:spLocks noGrp="1"/>
          </p:cNvSpPr>
          <p:nvPr>
            <p:ph type="sldNum" sz="quarter" idx="12"/>
          </p:nvPr>
        </p:nvSpPr>
        <p:spPr/>
        <p:txBody>
          <a:bodyPr/>
          <a:lstStyle/>
          <a:p>
            <a:fld id="{F58DD67E-A379-844E-9AB1-95D2EC404AD8}" type="slidenum">
              <a:rPr lang="de-DE" smtClean="0"/>
              <a:t>35</a:t>
            </a:fld>
            <a:endParaRPr lang="de-DE"/>
          </a:p>
        </p:txBody>
      </p:sp>
    </p:spTree>
    <p:extLst>
      <p:ext uri="{BB962C8B-B14F-4D97-AF65-F5344CB8AC3E}">
        <p14:creationId xmlns:p14="http://schemas.microsoft.com/office/powerpoint/2010/main" val="1234541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Macroeconomics in Context Buchvorl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oreas">
      <a:majorFont>
        <a:latin typeface="Calibri"/>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tlCol="0" anchor="ctr"/>
      <a:lstStyle>
        <a:defPPr algn="ctr">
          <a:defRPr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Macroeconomics in Context Buchvorlage.thmx</Template>
  <TotalTime>0</TotalTime>
  <Words>1707</Words>
  <Application>Microsoft Office PowerPoint</Application>
  <PresentationFormat>Bildschirmpräsentation (4:3)</PresentationFormat>
  <Paragraphs>282</Paragraphs>
  <Slides>35</Slides>
  <Notes>0</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2</vt:i4>
      </vt:variant>
      <vt:variant>
        <vt:lpstr>Folientitel</vt:lpstr>
      </vt:variant>
      <vt:variant>
        <vt:i4>35</vt:i4>
      </vt:variant>
    </vt:vector>
  </HeadingPairs>
  <TitlesOfParts>
    <vt:vector size="45" baseType="lpstr">
      <vt:lpstr>ＭＳ Ｐゴシック</vt:lpstr>
      <vt:lpstr>Arial</vt:lpstr>
      <vt:lpstr>Calibri</vt:lpstr>
      <vt:lpstr>Courier</vt:lpstr>
      <vt:lpstr>Helvetica</vt:lpstr>
      <vt:lpstr>Times New Roman</vt:lpstr>
      <vt:lpstr>Wingdings</vt:lpstr>
      <vt:lpstr>Macroeconomics in Context Buchvorlage</vt:lpstr>
      <vt:lpstr>Dokument</vt:lpstr>
      <vt:lpstr>Worksheet</vt:lpstr>
      <vt:lpstr>Supply and Demand</vt:lpstr>
      <vt:lpstr>Chapter Outline</vt:lpstr>
      <vt:lpstr>Learning goals</vt:lpstr>
      <vt:lpstr>Markets and Macroeconomics</vt:lpstr>
      <vt:lpstr>Classical and Keynesian views of markets</vt:lpstr>
      <vt:lpstr>Market competitiveness</vt:lpstr>
      <vt:lpstr>The Theory of Supply</vt:lpstr>
      <vt:lpstr>Table 4.1 A supply schedule for coffee </vt:lpstr>
      <vt:lpstr>Figure 4.1 The supply curve for cups of coffee  </vt:lpstr>
      <vt:lpstr>Figure 4.2 An increase in supply</vt:lpstr>
      <vt:lpstr>Figure 4.3 A decrease in supply</vt:lpstr>
      <vt:lpstr>The Theory of Demand</vt:lpstr>
      <vt:lpstr>Table 4.2 A demand schedule for coffee </vt:lpstr>
      <vt:lpstr>Figure 4.4 The demand curve for cups of coffee</vt:lpstr>
      <vt:lpstr>Figure 4.5 An increase in demand </vt:lpstr>
      <vt:lpstr>Figure 4.6 A decrease in demand </vt:lpstr>
      <vt:lpstr>The Theory of Market Adjustment</vt:lpstr>
      <vt:lpstr>Figure 4.7 Surplus, shortage, and equilibrium </vt:lpstr>
      <vt:lpstr>Surplus, shortage, and equilibrium </vt:lpstr>
      <vt:lpstr>Figure 4.8 Market adjustment to an increase in supply </vt:lpstr>
      <vt:lpstr>Market adjustment to an increase in supply</vt:lpstr>
      <vt:lpstr>Figure 4.9 Market adjustment to an increase in demand </vt:lpstr>
      <vt:lpstr>Market adjustment to an increase in demand </vt:lpstr>
      <vt:lpstr>Elasticity</vt:lpstr>
      <vt:lpstr>Price elasticity of supply</vt:lpstr>
      <vt:lpstr>Figure 4.10 Price elasticity of demand (a) Relatively price-elastic demand </vt:lpstr>
      <vt:lpstr>Figure 4.10 Price elasticity of demand (b) Relatively price-inelastic demand. </vt:lpstr>
      <vt:lpstr>Macroeconomics and the Dynamics of Real-World-Markets</vt:lpstr>
      <vt:lpstr>The dynamics of real-world-markets</vt:lpstr>
      <vt:lpstr>How long will it take our hypothetical coffee traders to reach equilibrium?  </vt:lpstr>
      <vt:lpstr>When price adjustments are slow</vt:lpstr>
      <vt:lpstr>When prices swing too much: market instability</vt:lpstr>
      <vt:lpstr>Figure 4.11 The stock market bubble of 1999–2000 </vt:lpstr>
      <vt:lpstr>From microeconomics to macroeconomics</vt:lpstr>
      <vt:lpstr>What to take home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Supply and Demand</dc:title>
  <dc:creator>Petra</dc:creator>
  <cp:lastModifiedBy>Sebastian Dullien</cp:lastModifiedBy>
  <cp:revision>83</cp:revision>
  <dcterms:created xsi:type="dcterms:W3CDTF">2017-05-14T20:04:10Z</dcterms:created>
  <dcterms:modified xsi:type="dcterms:W3CDTF">2017-08-20T18:10:30Z</dcterms:modified>
</cp:coreProperties>
</file>