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341" r:id="rId2"/>
    <p:sldId id="31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339" r:id="rId11"/>
    <p:sldId id="340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305" r:id="rId21"/>
    <p:sldId id="306" r:id="rId22"/>
    <p:sldId id="307" r:id="rId23"/>
    <p:sldId id="308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302" r:id="rId34"/>
    <p:sldId id="284" r:id="rId35"/>
    <p:sldId id="285" r:id="rId36"/>
    <p:sldId id="286" r:id="rId37"/>
    <p:sldId id="287" r:id="rId38"/>
    <p:sldId id="288" r:id="rId39"/>
    <p:sldId id="289" r:id="rId40"/>
    <p:sldId id="309" r:id="rId41"/>
    <p:sldId id="311" r:id="rId42"/>
    <p:sldId id="310" r:id="rId43"/>
    <p:sldId id="317" r:id="rId44"/>
    <p:sldId id="318" r:id="rId45"/>
    <p:sldId id="319" r:id="rId46"/>
    <p:sldId id="331" r:id="rId47"/>
    <p:sldId id="292" r:id="rId48"/>
    <p:sldId id="332" r:id="rId49"/>
    <p:sldId id="333" r:id="rId50"/>
    <p:sldId id="334" r:id="rId51"/>
    <p:sldId id="322" r:id="rId52"/>
    <p:sldId id="294" r:id="rId53"/>
    <p:sldId id="293" r:id="rId54"/>
    <p:sldId id="323" r:id="rId55"/>
    <p:sldId id="295" r:id="rId56"/>
    <p:sldId id="296" r:id="rId57"/>
    <p:sldId id="336" r:id="rId58"/>
    <p:sldId id="303" r:id="rId59"/>
    <p:sldId id="325" r:id="rId60"/>
    <p:sldId id="326" r:id="rId61"/>
    <p:sldId id="327" r:id="rId62"/>
    <p:sldId id="299" r:id="rId63"/>
    <p:sldId id="328" r:id="rId64"/>
    <p:sldId id="337" r:id="rId65"/>
    <p:sldId id="338" r:id="rId6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AA9624-3D1E-4A5D-9570-731B5F880E8E}">
  <a:tblStyle styleId="{7EAA9624-3D1E-4A5D-9570-731B5F880E8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  <a:tblStyle styleId="{123C9B1D-84E6-4F5C-B0EA-3C97A84F0DF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43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5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Draft%20graphs\Excel%20Data\Figure%206.1%20(Revised%20SWB%20Graph%20Data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itan\ase-gdae$\Theory%20&amp;%20Ed\JHText\Third%20Edition%20Chapters%20-%20Adrian%20and%20Josh%20(new%20organization)\Chapter%208\Figures%20tables%20and%20boxes%20(chapter%20%23.item%23)\Figure%208.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Average SWB (1-10 scale)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57150"/>
            </c:spPr>
            <c:trendlineType val="log"/>
            <c:dispRSqr val="0"/>
            <c:dispEq val="0"/>
          </c:trendline>
          <c:xVal>
            <c:numRef>
              <c:f>Sheet1!$D$2:$D$57</c:f>
              <c:numCache>
                <c:formatCode>General</c:formatCode>
                <c:ptCount val="56"/>
                <c:pt idx="0">
                  <c:v>14687.39020786</c:v>
                </c:pt>
                <c:pt idx="1">
                  <c:v>17739.954736061849</c:v>
                </c:pt>
                <c:pt idx="2">
                  <c:v>45514.175829767402</c:v>
                </c:pt>
                <c:pt idx="3">
                  <c:v>46946.335189226149</c:v>
                </c:pt>
                <c:pt idx="4">
                  <c:v>8393.5117858068388</c:v>
                </c:pt>
                <c:pt idx="5">
                  <c:v>15359.32629667517</c:v>
                </c:pt>
                <c:pt idx="6">
                  <c:v>17660.946585718269</c:v>
                </c:pt>
                <c:pt idx="7">
                  <c:v>22316.207696515001</c:v>
                </c:pt>
                <c:pt idx="8">
                  <c:v>14238.66933928565</c:v>
                </c:pt>
                <c:pt idx="9">
                  <c:v>13800.786625419711</c:v>
                </c:pt>
                <c:pt idx="10">
                  <c:v>30734.175196253909</c:v>
                </c:pt>
                <c:pt idx="11">
                  <c:v>11388.15690354692</c:v>
                </c:pt>
                <c:pt idx="12">
                  <c:v>28094.80495322177</c:v>
                </c:pt>
                <c:pt idx="13">
                  <c:v>9679.1876105239844</c:v>
                </c:pt>
                <c:pt idx="14">
                  <c:v>47268.433678688132</c:v>
                </c:pt>
                <c:pt idx="15">
                  <c:v>4200.5471023152386</c:v>
                </c:pt>
                <c:pt idx="16">
                  <c:v>56719.498471250226</c:v>
                </c:pt>
                <c:pt idx="17">
                  <c:v>6088.64982999116</c:v>
                </c:pt>
                <c:pt idx="18">
                  <c:v>14894.811147696329</c:v>
                </c:pt>
                <c:pt idx="19">
                  <c:v>37321.60198715797</c:v>
                </c:pt>
                <c:pt idx="20">
                  <c:v>25876.50867841754</c:v>
                </c:pt>
                <c:pt idx="21">
                  <c:v>10880.32007900489</c:v>
                </c:pt>
                <c:pt idx="22">
                  <c:v>34549.16023316286</c:v>
                </c:pt>
                <c:pt idx="23">
                  <c:v>71311.993547581369</c:v>
                </c:pt>
                <c:pt idx="24">
                  <c:v>3426.6456111849211</c:v>
                </c:pt>
                <c:pt idx="25">
                  <c:v>13937.94586554606</c:v>
                </c:pt>
                <c:pt idx="26">
                  <c:v>14154.25825573596</c:v>
                </c:pt>
                <c:pt idx="27">
                  <c:v>26891.443234205621</c:v>
                </c:pt>
                <c:pt idx="28">
                  <c:v>17276.64362785811</c:v>
                </c:pt>
                <c:pt idx="29">
                  <c:v>7821.3964981150402</c:v>
                </c:pt>
                <c:pt idx="30">
                  <c:v>48458.940487329717</c:v>
                </c:pt>
                <c:pt idx="31">
                  <c:v>36982.298565928453</c:v>
                </c:pt>
                <c:pt idx="32">
                  <c:v>5991.6905399016596</c:v>
                </c:pt>
                <c:pt idx="33">
                  <c:v>5041.7152639558699</c:v>
                </c:pt>
                <c:pt idx="34">
                  <c:v>12402.42270698315</c:v>
                </c:pt>
                <c:pt idx="35">
                  <c:v>7358.8241456761734</c:v>
                </c:pt>
                <c:pt idx="36">
                  <c:v>26135.32283479776</c:v>
                </c:pt>
                <c:pt idx="37">
                  <c:v>143788.24202724179</c:v>
                </c:pt>
                <c:pt idx="38">
                  <c:v>21403.081148649861</c:v>
                </c:pt>
                <c:pt idx="39">
                  <c:v>24451.37495167719</c:v>
                </c:pt>
                <c:pt idx="40">
                  <c:v>1758.7332132880349</c:v>
                </c:pt>
                <c:pt idx="41">
                  <c:v>85208.810740970846</c:v>
                </c:pt>
                <c:pt idx="42">
                  <c:v>31122.422890558952</c:v>
                </c:pt>
                <c:pt idx="43">
                  <c:v>13165.14802429177</c:v>
                </c:pt>
                <c:pt idx="44">
                  <c:v>1793.58609226363</c:v>
                </c:pt>
                <c:pt idx="45">
                  <c:v>34526.501899856281</c:v>
                </c:pt>
                <c:pt idx="46">
                  <c:v>46420.418888816239</c:v>
                </c:pt>
                <c:pt idx="47">
                  <c:v>16305.454563988729</c:v>
                </c:pt>
                <c:pt idx="48">
                  <c:v>32596.514888699079</c:v>
                </c:pt>
                <c:pt idx="49">
                  <c:v>11397.235149565249</c:v>
                </c:pt>
                <c:pt idx="50">
                  <c:v>19618.224711395262</c:v>
                </c:pt>
                <c:pt idx="51">
                  <c:v>7915.8708737254101</c:v>
                </c:pt>
                <c:pt idx="52">
                  <c:v>10891.257749859829</c:v>
                </c:pt>
                <c:pt idx="53">
                  <c:v>55836.792630873242</c:v>
                </c:pt>
                <c:pt idx="54">
                  <c:v>21200.587810884161</c:v>
                </c:pt>
                <c:pt idx="55">
                  <c:v>5995.8730114357231</c:v>
                </c:pt>
              </c:numCache>
            </c:numRef>
          </c:xVal>
          <c:yVal>
            <c:numRef>
              <c:f>Sheet1!$E$2:$E$57</c:f>
              <c:numCache>
                <c:formatCode>General</c:formatCode>
                <c:ptCount val="56"/>
                <c:pt idx="0">
                  <c:v>6.3</c:v>
                </c:pt>
                <c:pt idx="1">
                  <c:v>6.6599999999999957</c:v>
                </c:pt>
                <c:pt idx="2">
                  <c:v>7.2</c:v>
                </c:pt>
                <c:pt idx="3">
                  <c:v>6.79</c:v>
                </c:pt>
                <c:pt idx="4">
                  <c:v>5.24</c:v>
                </c:pt>
                <c:pt idx="5">
                  <c:v>7.84</c:v>
                </c:pt>
                <c:pt idx="6">
                  <c:v>5.78</c:v>
                </c:pt>
                <c:pt idx="7">
                  <c:v>7.2700000000000014</c:v>
                </c:pt>
                <c:pt idx="8">
                  <c:v>6.85</c:v>
                </c:pt>
                <c:pt idx="9">
                  <c:v>8.39</c:v>
                </c:pt>
                <c:pt idx="10">
                  <c:v>7.1599999999999966</c:v>
                </c:pt>
                <c:pt idx="11">
                  <c:v>7.92</c:v>
                </c:pt>
                <c:pt idx="12">
                  <c:v>6.25</c:v>
                </c:pt>
                <c:pt idx="13">
                  <c:v>5.45</c:v>
                </c:pt>
                <c:pt idx="14">
                  <c:v>7.3599999999999977</c:v>
                </c:pt>
                <c:pt idx="15">
                  <c:v>6.14</c:v>
                </c:pt>
                <c:pt idx="16">
                  <c:v>6.85</c:v>
                </c:pt>
                <c:pt idx="17">
                  <c:v>6.1099999999999994</c:v>
                </c:pt>
                <c:pt idx="18">
                  <c:v>5.91</c:v>
                </c:pt>
                <c:pt idx="19">
                  <c:v>6.91</c:v>
                </c:pt>
                <c:pt idx="20">
                  <c:v>7.23</c:v>
                </c:pt>
                <c:pt idx="21">
                  <c:v>6.6099999999999977</c:v>
                </c:pt>
                <c:pt idx="22">
                  <c:v>6.51</c:v>
                </c:pt>
                <c:pt idx="23">
                  <c:v>7.21</c:v>
                </c:pt>
                <c:pt idx="24">
                  <c:v>6.96</c:v>
                </c:pt>
                <c:pt idx="25">
                  <c:v>6.5</c:v>
                </c:pt>
                <c:pt idx="26">
                  <c:v>7.25</c:v>
                </c:pt>
                <c:pt idx="27">
                  <c:v>7.13</c:v>
                </c:pt>
                <c:pt idx="28">
                  <c:v>8.51</c:v>
                </c:pt>
                <c:pt idx="29">
                  <c:v>5.94</c:v>
                </c:pt>
                <c:pt idx="30">
                  <c:v>7.49</c:v>
                </c:pt>
                <c:pt idx="31">
                  <c:v>7.6499999999999977</c:v>
                </c:pt>
                <c:pt idx="32">
                  <c:v>6.25</c:v>
                </c:pt>
                <c:pt idx="33">
                  <c:v>7.54</c:v>
                </c:pt>
                <c:pt idx="34">
                  <c:v>7.14</c:v>
                </c:pt>
                <c:pt idx="35">
                  <c:v>7.33</c:v>
                </c:pt>
                <c:pt idx="36">
                  <c:v>7.09</c:v>
                </c:pt>
                <c:pt idx="37">
                  <c:v>8</c:v>
                </c:pt>
                <c:pt idx="38">
                  <c:v>6.6899999999999986</c:v>
                </c:pt>
                <c:pt idx="39">
                  <c:v>6.17</c:v>
                </c:pt>
                <c:pt idx="40">
                  <c:v>6.4700000000000024</c:v>
                </c:pt>
                <c:pt idx="41">
                  <c:v>6.96</c:v>
                </c:pt>
                <c:pt idx="42">
                  <c:v>7.35</c:v>
                </c:pt>
                <c:pt idx="43">
                  <c:v>6.63</c:v>
                </c:pt>
                <c:pt idx="44">
                  <c:v>5.81</c:v>
                </c:pt>
                <c:pt idx="45">
                  <c:v>6.79</c:v>
                </c:pt>
                <c:pt idx="46">
                  <c:v>7.55</c:v>
                </c:pt>
                <c:pt idx="47">
                  <c:v>7.57</c:v>
                </c:pt>
                <c:pt idx="48">
                  <c:v>7.4700000000000024</c:v>
                </c:pt>
                <c:pt idx="49">
                  <c:v>5.58</c:v>
                </c:pt>
                <c:pt idx="50">
                  <c:v>7.24</c:v>
                </c:pt>
                <c:pt idx="51">
                  <c:v>5.9</c:v>
                </c:pt>
                <c:pt idx="52">
                  <c:v>4.8499999999999996</c:v>
                </c:pt>
                <c:pt idx="53">
                  <c:v>7.37</c:v>
                </c:pt>
                <c:pt idx="54">
                  <c:v>7.6</c:v>
                </c:pt>
                <c:pt idx="55">
                  <c:v>7.89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2738992"/>
        <c:axId val="912715056"/>
      </c:scatterChart>
      <c:valAx>
        <c:axId val="912738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GDP per capita, 2015 PPP (in 2010 international US$)</a:t>
                </a:r>
              </a:p>
            </c:rich>
          </c:tx>
          <c:layout>
            <c:manualLayout>
              <c:xMode val="edge"/>
              <c:yMode val="edge"/>
              <c:x val="0.210894736842105"/>
              <c:y val="0.92479727938568201"/>
            </c:manualLayout>
          </c:layout>
          <c:overlay val="0"/>
        </c:title>
        <c:numFmt formatCode="###\ ##0" sourceLinked="0"/>
        <c:majorTickMark val="out"/>
        <c:minorTickMark val="none"/>
        <c:tickLblPos val="nextTo"/>
        <c:crossAx val="912715056"/>
        <c:crosses val="autoZero"/>
        <c:crossBetween val="midCat"/>
      </c:valAx>
      <c:valAx>
        <c:axId val="912715056"/>
        <c:scaling>
          <c:orientation val="minMax"/>
          <c:min val="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Average SWB (1-10 scale)</a:t>
                </a:r>
              </a:p>
            </c:rich>
          </c:tx>
          <c:layout>
            <c:manualLayout>
              <c:xMode val="edge"/>
              <c:yMode val="edge"/>
              <c:x val="1.3559319621100701E-2"/>
              <c:y val="0.25935235514915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912738992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30073343635801"/>
          <c:y val="3.06338028169016E-2"/>
          <c:w val="0.824507935339858"/>
          <c:h val="0.80144708143876398"/>
        </c:manualLayout>
      </c:layout>
      <c:scatterChart>
        <c:scatterStyle val="lineMarker"/>
        <c:varyColors val="0"/>
        <c:ser>
          <c:idx val="0"/>
          <c:order val="0"/>
          <c:tx>
            <c:strRef>
              <c:f>'[Figure 8.1.xlsx]Sheet1'!$B$1</c:f>
              <c:strCache>
                <c:ptCount val="1"/>
                <c:pt idx="0">
                  <c:v>GDP</c:v>
                </c:pt>
              </c:strCache>
            </c:strRef>
          </c:tx>
          <c:spPr>
            <a:ln w="635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'[Figure 8.1.xlsx]Sheet1'!$A$2:$A$15</c:f>
              <c:numCache>
                <c:formatCode>General</c:formatCode>
                <c:ptCount val="14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</c:numCache>
            </c:numRef>
          </c:xVal>
          <c:yVal>
            <c:numRef>
              <c:f>'[Figure 8.1.xlsx]Sheet1'!$B$2:$B$15</c:f>
              <c:numCache>
                <c:formatCode>General</c:formatCode>
                <c:ptCount val="14"/>
                <c:pt idx="0">
                  <c:v>6</c:v>
                </c:pt>
                <c:pt idx="1">
                  <c:v>6.2</c:v>
                </c:pt>
                <c:pt idx="2">
                  <c:v>7</c:v>
                </c:pt>
                <c:pt idx="3">
                  <c:v>7.2</c:v>
                </c:pt>
                <c:pt idx="4">
                  <c:v>7.6</c:v>
                </c:pt>
                <c:pt idx="5">
                  <c:v>8</c:v>
                </c:pt>
                <c:pt idx="6">
                  <c:v>8.8000000000000007</c:v>
                </c:pt>
                <c:pt idx="7">
                  <c:v>9.2000000000000011</c:v>
                </c:pt>
                <c:pt idx="8">
                  <c:v>9.8000000000000007</c:v>
                </c:pt>
                <c:pt idx="9">
                  <c:v>10.9</c:v>
                </c:pt>
                <c:pt idx="10">
                  <c:v>12</c:v>
                </c:pt>
                <c:pt idx="11">
                  <c:v>12.3</c:v>
                </c:pt>
                <c:pt idx="12">
                  <c:v>13</c:v>
                </c:pt>
                <c:pt idx="13">
                  <c:v>14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'[Figure 8.1.xlsx]Sheet1'!$C$1</c:f>
              <c:strCache>
                <c:ptCount val="1"/>
                <c:pt idx="0">
                  <c:v>EDP</c:v>
                </c:pt>
              </c:strCache>
            </c:strRef>
          </c:tx>
          <c:spPr>
            <a:ln w="63500">
              <a:solidFill>
                <a:schemeClr val="tx2"/>
              </a:solidFill>
            </a:ln>
          </c:spPr>
          <c:marker>
            <c:symbol val="none"/>
          </c:marker>
          <c:xVal>
            <c:numRef>
              <c:f>'[Figure 8.1.xlsx]Sheet1'!$A$2:$A$15</c:f>
              <c:numCache>
                <c:formatCode>General</c:formatCode>
                <c:ptCount val="14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</c:numCache>
            </c:numRef>
          </c:xVal>
          <c:yVal>
            <c:numRef>
              <c:f>'[Figure 8.1.xlsx]Sheet1'!$C$2:$C$15</c:f>
              <c:numCache>
                <c:formatCode>General</c:formatCode>
                <c:ptCount val="14"/>
                <c:pt idx="0">
                  <c:v>7</c:v>
                </c:pt>
                <c:pt idx="1">
                  <c:v>6.3</c:v>
                </c:pt>
                <c:pt idx="2">
                  <c:v>6.6</c:v>
                </c:pt>
                <c:pt idx="3">
                  <c:v>10.4</c:v>
                </c:pt>
                <c:pt idx="4">
                  <c:v>6.7</c:v>
                </c:pt>
                <c:pt idx="5">
                  <c:v>7.2</c:v>
                </c:pt>
                <c:pt idx="6">
                  <c:v>7</c:v>
                </c:pt>
                <c:pt idx="7">
                  <c:v>7.7</c:v>
                </c:pt>
                <c:pt idx="8">
                  <c:v>7.3</c:v>
                </c:pt>
                <c:pt idx="9">
                  <c:v>8</c:v>
                </c:pt>
                <c:pt idx="10">
                  <c:v>9.3000000000000007</c:v>
                </c:pt>
                <c:pt idx="11">
                  <c:v>10.1</c:v>
                </c:pt>
                <c:pt idx="12">
                  <c:v>9.3000000000000007</c:v>
                </c:pt>
                <c:pt idx="13">
                  <c:v>10.6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2736272"/>
        <c:axId val="912736816"/>
      </c:scatterChart>
      <c:valAx>
        <c:axId val="912736272"/>
        <c:scaling>
          <c:orientation val="minMax"/>
          <c:max val="1984"/>
          <c:min val="1971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de-DE"/>
          </a:p>
        </c:txPr>
        <c:crossAx val="912736816"/>
        <c:crosses val="autoZero"/>
        <c:crossBetween val="midCat"/>
      </c:valAx>
      <c:valAx>
        <c:axId val="912736816"/>
        <c:scaling>
          <c:orientation val="minMax"/>
          <c:min val="5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/>
                  <a:t>Billion Rupiah (thousands)</a:t>
                </a:r>
              </a:p>
            </c:rich>
          </c:tx>
          <c:layout>
            <c:manualLayout>
              <c:xMode val="edge"/>
              <c:yMode val="edge"/>
              <c:x val="5.2201535555719096E-3"/>
              <c:y val="0.262771945173519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de-DE"/>
          </a:p>
        </c:txPr>
        <c:crossAx val="912736272"/>
        <c:crosses val="autoZero"/>
        <c:crossBetween val="midCat"/>
      </c:valAx>
    </c:plotArea>
    <c:legend>
      <c:legendPos val="b"/>
      <c:overlay val="0"/>
      <c:spPr>
        <a:ln w="25400">
          <a:solidFill>
            <a:schemeClr val="tx1"/>
          </a:solidFill>
        </a:ln>
      </c:spPr>
      <c:txPr>
        <a:bodyPr/>
        <a:lstStyle/>
        <a:p>
          <a:pPr>
            <a:defRPr sz="1400">
              <a:latin typeface="+mn-lt"/>
            </a:defRPr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de-D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E100A-E48C-7A42-A30B-F2AF6421601C}" type="doc">
      <dgm:prSet loTypeId="urn:microsoft.com/office/officeart/2005/8/layout/radial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8D6D1A-8017-014F-90A1-319022EE76A1}">
      <dgm:prSet phldrT="[Text]" custT="1"/>
      <dgm:spPr>
        <a:solidFill>
          <a:srgbClr val="2EA0F0"/>
        </a:solidFill>
        <a:effectLst/>
      </dgm:spPr>
      <dgm:t>
        <a:bodyPr vert="vert"/>
        <a:lstStyle/>
        <a:p>
          <a:r>
            <a:rPr lang="en-US" sz="1800" dirty="0" smtClean="0"/>
            <a:t>Income, Wealth, Inequality</a:t>
          </a:r>
          <a:endParaRPr lang="en-US" sz="1800" dirty="0"/>
        </a:p>
      </dgm:t>
    </dgm:pt>
    <dgm:pt modelId="{72399154-CCCB-5F45-8B25-E5804F7A208B}" type="parTrans" cxnId="{FC192570-A2EE-624C-8C36-02D69413E1E3}">
      <dgm:prSet/>
      <dgm:spPr/>
      <dgm:t>
        <a:bodyPr/>
        <a:lstStyle/>
        <a:p>
          <a:endParaRPr lang="en-US"/>
        </a:p>
      </dgm:t>
    </dgm:pt>
    <dgm:pt modelId="{B0DAD2C8-F77C-A543-89FF-6746B2B70205}" type="sibTrans" cxnId="{FC192570-A2EE-624C-8C36-02D69413E1E3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C4D28DC6-5434-0543-A3D4-F9A3AFAE3529}">
      <dgm:prSet phldrT="[Text]" custT="1"/>
      <dgm:spPr>
        <a:solidFill>
          <a:srgbClr val="558ED5"/>
        </a:solidFill>
        <a:effectLst/>
      </dgm:spPr>
      <dgm:t>
        <a:bodyPr vert="vert270"/>
        <a:lstStyle/>
        <a:p>
          <a:r>
            <a:rPr lang="en-US" sz="1800" dirty="0" smtClean="0"/>
            <a:t>Jobs and Earnings</a:t>
          </a:r>
        </a:p>
      </dgm:t>
    </dgm:pt>
    <dgm:pt modelId="{043CE64F-BD12-E446-A0CB-303FE1892091}" type="parTrans" cxnId="{10273B0F-87AC-8243-B69B-31440C340F00}">
      <dgm:prSet/>
      <dgm:spPr/>
      <dgm:t>
        <a:bodyPr/>
        <a:lstStyle/>
        <a:p>
          <a:endParaRPr lang="en-US"/>
        </a:p>
      </dgm:t>
    </dgm:pt>
    <dgm:pt modelId="{CE2853FD-0C5E-BE4A-919B-D644404FA758}" type="sibTrans" cxnId="{10273B0F-87AC-8243-B69B-31440C340F00}">
      <dgm:prSet/>
      <dgm:spPr>
        <a:solidFill>
          <a:schemeClr val="bg1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7804D297-81EC-0E4C-AFA4-50B89BFD8353}">
      <dgm:prSet phldrT="[Text]" custT="1"/>
      <dgm:spPr>
        <a:solidFill>
          <a:srgbClr val="35D19C"/>
        </a:solidFill>
        <a:effectLst/>
      </dgm:spPr>
      <dgm:t>
        <a:bodyPr vert="vert"/>
        <a:lstStyle/>
        <a:p>
          <a:r>
            <a:rPr lang="en-US" sz="1800" dirty="0" smtClean="0"/>
            <a:t>Housing Conditions</a:t>
          </a:r>
          <a:endParaRPr lang="en-US" sz="1800" dirty="0"/>
        </a:p>
      </dgm:t>
    </dgm:pt>
    <dgm:pt modelId="{EF32F5D3-BAA8-C54A-9CC6-B72A18BDCC5E}" type="parTrans" cxnId="{51E7C5E4-BBB2-E047-9E9A-7DB5A0A349E1}">
      <dgm:prSet/>
      <dgm:spPr/>
      <dgm:t>
        <a:bodyPr/>
        <a:lstStyle/>
        <a:p>
          <a:endParaRPr lang="en-US"/>
        </a:p>
      </dgm:t>
    </dgm:pt>
    <dgm:pt modelId="{3C4D0B3C-5763-AA4C-B304-BBDB79998CB2}" type="sibTrans" cxnId="{51E7C5E4-BBB2-E047-9E9A-7DB5A0A349E1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CBD7A84E-F7C8-0148-9BB2-1E8A75B920B2}">
      <dgm:prSet phldrT="[Text]" custT="1"/>
      <dgm:spPr>
        <a:solidFill>
          <a:schemeClr val="accent4">
            <a:lumMod val="75000"/>
          </a:schemeClr>
        </a:solidFill>
        <a:effectLst/>
      </dgm:spPr>
      <dgm:t>
        <a:bodyPr vert="vert"/>
        <a:lstStyle/>
        <a:p>
          <a:r>
            <a:rPr lang="en-US" sz="1800" dirty="0" smtClean="0"/>
            <a:t>Health Status</a:t>
          </a:r>
          <a:endParaRPr lang="en-US" sz="1800" dirty="0"/>
        </a:p>
      </dgm:t>
    </dgm:pt>
    <dgm:pt modelId="{D677050A-84F3-3E4F-B334-6DC1D99AE1EA}" type="parTrans" cxnId="{3FC35DD1-549A-A147-856C-E29CFCB6D01C}">
      <dgm:prSet/>
      <dgm:spPr/>
      <dgm:t>
        <a:bodyPr/>
        <a:lstStyle/>
        <a:p>
          <a:endParaRPr lang="en-US"/>
        </a:p>
      </dgm:t>
    </dgm:pt>
    <dgm:pt modelId="{221BEF18-71B5-3445-8A33-3EE8132FEEB4}" type="sibTrans" cxnId="{3FC35DD1-549A-A147-856C-E29CFCB6D01C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FBD2B381-5D10-3D4B-9291-5B5E52E9E0BD}">
      <dgm:prSet phldrT="[Text]" custT="1"/>
      <dgm:spPr>
        <a:solidFill>
          <a:schemeClr val="accent2">
            <a:lumMod val="75000"/>
          </a:schemeClr>
        </a:solidFill>
        <a:effectLst/>
      </dgm:spPr>
      <dgm:t>
        <a:bodyPr vert="vert270"/>
        <a:lstStyle/>
        <a:p>
          <a:r>
            <a:rPr lang="en-US" sz="1800" dirty="0" smtClean="0"/>
            <a:t>Work and Life Balance</a:t>
          </a:r>
          <a:endParaRPr lang="en-US" sz="1800" dirty="0"/>
        </a:p>
      </dgm:t>
    </dgm:pt>
    <dgm:pt modelId="{CF837C73-7784-1F46-9E66-1CCF050632AA}" type="parTrans" cxnId="{B8FC4A29-2676-E941-BE41-56603B92940E}">
      <dgm:prSet/>
      <dgm:spPr/>
      <dgm:t>
        <a:bodyPr/>
        <a:lstStyle/>
        <a:p>
          <a:endParaRPr lang="en-US"/>
        </a:p>
      </dgm:t>
    </dgm:pt>
    <dgm:pt modelId="{AD8815FE-DE1C-6944-92F0-3DE65E231242}" type="sibTrans" cxnId="{B8FC4A29-2676-E941-BE41-56603B92940E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F416F7F7-B7E1-3847-9B9C-66BBF82BDFDC}">
      <dgm:prSet phldrT="[Text]"/>
      <dgm:spPr>
        <a:solidFill>
          <a:schemeClr val="accent3">
            <a:lumMod val="75000"/>
          </a:schemeClr>
        </a:solidFill>
        <a:effectLst/>
      </dgm:spPr>
      <dgm:t>
        <a:bodyPr vert="vert270"/>
        <a:lstStyle/>
        <a:p>
          <a:r>
            <a:rPr lang="en-US" dirty="0" smtClean="0"/>
            <a:t>Education and Skills</a:t>
          </a:r>
          <a:endParaRPr lang="en-US" dirty="0"/>
        </a:p>
      </dgm:t>
    </dgm:pt>
    <dgm:pt modelId="{8010E685-4AD3-4147-AA4C-A5B22AC01964}" type="parTrans" cxnId="{5EFF5AD4-9D59-8045-B9C5-A8FA0672A6E3}">
      <dgm:prSet/>
      <dgm:spPr/>
      <dgm:t>
        <a:bodyPr/>
        <a:lstStyle/>
        <a:p>
          <a:endParaRPr lang="en-US"/>
        </a:p>
      </dgm:t>
    </dgm:pt>
    <dgm:pt modelId="{D709AE3C-A891-3D48-953B-AC6E3BAB1D72}" type="sibTrans" cxnId="{5EFF5AD4-9D59-8045-B9C5-A8FA0672A6E3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27ACE259-B039-2C4F-890E-3486D1A114BF}">
      <dgm:prSet phldrT="[Text]" custT="1"/>
      <dgm:spPr>
        <a:solidFill>
          <a:srgbClr val="8F3848"/>
        </a:solidFill>
        <a:effectLst/>
      </dgm:spPr>
      <dgm:t>
        <a:bodyPr vert="vert"/>
        <a:lstStyle/>
        <a:p>
          <a:r>
            <a:rPr lang="en-US" sz="1800" dirty="0" smtClean="0"/>
            <a:t>Social Connections</a:t>
          </a:r>
          <a:endParaRPr lang="en-US" sz="1800" dirty="0"/>
        </a:p>
      </dgm:t>
    </dgm:pt>
    <dgm:pt modelId="{D44464D0-64BB-3249-9B9D-4C1D9832C92E}" type="parTrans" cxnId="{6CA43985-47F1-BE4A-BB4F-9D543787E368}">
      <dgm:prSet/>
      <dgm:spPr/>
      <dgm:t>
        <a:bodyPr/>
        <a:lstStyle/>
        <a:p>
          <a:endParaRPr lang="en-US"/>
        </a:p>
      </dgm:t>
    </dgm:pt>
    <dgm:pt modelId="{C9829E09-C4DF-C34B-82B1-7D7C70260996}" type="sibTrans" cxnId="{6CA43985-47F1-BE4A-BB4F-9D543787E368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C7244F7C-4B53-D74B-8F3E-49152EB3056A}">
      <dgm:prSet phldrT="[Text]" custT="1"/>
      <dgm:spPr>
        <a:solidFill>
          <a:srgbClr val="CC8735"/>
        </a:solidFill>
        <a:effectLst/>
      </dgm:spPr>
      <dgm:t>
        <a:bodyPr vert="vert270"/>
        <a:lstStyle/>
        <a:p>
          <a:r>
            <a:rPr lang="en-US" sz="1800" dirty="0" smtClean="0"/>
            <a:t>Civic Engagement and Governance</a:t>
          </a:r>
          <a:endParaRPr lang="en-US" sz="1800" dirty="0"/>
        </a:p>
      </dgm:t>
    </dgm:pt>
    <dgm:pt modelId="{6644BB25-871D-8E40-AF8D-5D7F3000D597}" type="parTrans" cxnId="{257E0B96-52AE-5B4B-B601-270A6DB21105}">
      <dgm:prSet/>
      <dgm:spPr/>
      <dgm:t>
        <a:bodyPr/>
        <a:lstStyle/>
        <a:p>
          <a:endParaRPr lang="en-US"/>
        </a:p>
      </dgm:t>
    </dgm:pt>
    <dgm:pt modelId="{EF004C71-5F33-C042-BA91-468405F4B59F}" type="sibTrans" cxnId="{257E0B96-52AE-5B4B-B601-270A6DB21105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623A7ADC-FACF-964C-90B7-9DA637DB1D53}">
      <dgm:prSet phldrT="[Text]" custT="1"/>
      <dgm:spPr>
        <a:solidFill>
          <a:srgbClr val="32AA57"/>
        </a:solidFill>
        <a:effectLst/>
      </dgm:spPr>
      <dgm:t>
        <a:bodyPr vert="vert270"/>
        <a:lstStyle/>
        <a:p>
          <a:r>
            <a:rPr lang="en-US" sz="1800" dirty="0" smtClean="0"/>
            <a:t>Environmental Quality</a:t>
          </a:r>
          <a:endParaRPr lang="en-US" sz="1800" dirty="0"/>
        </a:p>
      </dgm:t>
    </dgm:pt>
    <dgm:pt modelId="{3D8533FF-0A11-714A-AB01-C4B39A8244DF}" type="parTrans" cxnId="{CEFBAC60-36B5-914D-A5F3-84793A638565}">
      <dgm:prSet/>
      <dgm:spPr/>
      <dgm:t>
        <a:bodyPr/>
        <a:lstStyle/>
        <a:p>
          <a:endParaRPr lang="en-US"/>
        </a:p>
      </dgm:t>
    </dgm:pt>
    <dgm:pt modelId="{8FA4CCA0-7E62-1840-93E6-8885AB6657C5}" type="sibTrans" cxnId="{CEFBAC60-36B5-914D-A5F3-84793A638565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89BE155E-ABA8-5C42-AD7C-364057EA2265}">
      <dgm:prSet phldrT="[Text]" custT="1"/>
      <dgm:spPr>
        <a:solidFill>
          <a:schemeClr val="bg1">
            <a:lumMod val="65000"/>
          </a:schemeClr>
        </a:solidFill>
        <a:effectLst/>
      </dgm:spPr>
      <dgm:t>
        <a:bodyPr vert="vert270"/>
        <a:lstStyle/>
        <a:p>
          <a:r>
            <a:rPr lang="en-US" sz="1800" dirty="0" smtClean="0"/>
            <a:t>Personal Security</a:t>
          </a:r>
          <a:endParaRPr lang="en-US" sz="1800" dirty="0"/>
        </a:p>
      </dgm:t>
    </dgm:pt>
    <dgm:pt modelId="{453C63FF-4B41-3F4B-BE91-674E2FBC1535}" type="parTrans" cxnId="{85A284B1-AE07-6F42-B6CF-B098C72A3996}">
      <dgm:prSet/>
      <dgm:spPr/>
      <dgm:t>
        <a:bodyPr/>
        <a:lstStyle/>
        <a:p>
          <a:endParaRPr lang="en-US"/>
        </a:p>
      </dgm:t>
    </dgm:pt>
    <dgm:pt modelId="{E308ACE9-D7C7-E549-AFBD-AADAFDFCB5DB}" type="sibTrans" cxnId="{85A284B1-AE07-6F42-B6CF-B098C72A3996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74F99FD4-7572-694F-B049-3AD608E776BE}">
      <dgm:prSet phldrT="[Text]" custT="1"/>
      <dgm:spPr>
        <a:solidFill>
          <a:schemeClr val="accent6">
            <a:lumMod val="75000"/>
          </a:schemeClr>
        </a:solidFill>
        <a:effectLst/>
      </dgm:spPr>
      <dgm:t>
        <a:bodyPr vert="vert270"/>
        <a:lstStyle/>
        <a:p>
          <a:r>
            <a:rPr lang="en-US" sz="1800" dirty="0" smtClean="0"/>
            <a:t>Subjective Well-Being</a:t>
          </a:r>
          <a:endParaRPr lang="en-US" sz="1800" dirty="0"/>
        </a:p>
      </dgm:t>
    </dgm:pt>
    <dgm:pt modelId="{06E1BDAF-0FD3-6E48-A50B-E8E04D1664D5}" type="parTrans" cxnId="{961C3FEE-6314-014C-B270-DEE63B654D5A}">
      <dgm:prSet/>
      <dgm:spPr/>
      <dgm:t>
        <a:bodyPr/>
        <a:lstStyle/>
        <a:p>
          <a:endParaRPr lang="en-US"/>
        </a:p>
      </dgm:t>
    </dgm:pt>
    <dgm:pt modelId="{588E3F19-114F-9D4A-BF52-42B7CBAA65E3}" type="sibTrans" cxnId="{961C3FEE-6314-014C-B270-DEE63B654D5A}">
      <dgm:prSet/>
      <dgm:spPr>
        <a:solidFill>
          <a:srgbClr val="FFFFFF"/>
        </a:solidFill>
        <a:ln>
          <a:solidFill>
            <a:srgbClr val="FFFFFF"/>
          </a:solidFill>
        </a:ln>
        <a:effectLst/>
      </dgm:spPr>
      <dgm:t>
        <a:bodyPr/>
        <a:lstStyle/>
        <a:p>
          <a:endParaRPr lang="en-US"/>
        </a:p>
      </dgm:t>
    </dgm:pt>
    <dgm:pt modelId="{F35BCA5E-3D6F-C04F-848F-CF9C6E1BA6FB}">
      <dgm:prSet phldrT="[Text]"/>
      <dgm:spPr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Well</a:t>
          </a:r>
          <a:r>
            <a:rPr lang="en-US" dirty="0" smtClean="0"/>
            <a:t>-being</a:t>
          </a:r>
          <a:endParaRPr lang="en-US" dirty="0"/>
        </a:p>
      </dgm:t>
    </dgm:pt>
    <dgm:pt modelId="{FD6089CF-5DAF-1942-B757-D841E025F767}" type="sibTrans" cxnId="{0F9AC4F8-9E33-D842-B5FC-CEDA523E15F9}">
      <dgm:prSet/>
      <dgm:spPr/>
      <dgm:t>
        <a:bodyPr/>
        <a:lstStyle/>
        <a:p>
          <a:endParaRPr lang="en-US"/>
        </a:p>
      </dgm:t>
    </dgm:pt>
    <dgm:pt modelId="{3AA5481A-BA1F-0E4E-AABB-0AB8E641313C}" type="parTrans" cxnId="{0F9AC4F8-9E33-D842-B5FC-CEDA523E15F9}">
      <dgm:prSet/>
      <dgm:spPr/>
      <dgm:t>
        <a:bodyPr/>
        <a:lstStyle/>
        <a:p>
          <a:endParaRPr lang="en-US"/>
        </a:p>
      </dgm:t>
    </dgm:pt>
    <dgm:pt modelId="{F407802C-53E4-1847-9CA9-7D3B6839A345}" type="pres">
      <dgm:prSet presAssocID="{C56E100A-E48C-7A42-A30B-F2AF6421601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7046A5-DDD9-CA41-89B1-B143570F6BF8}" type="pres">
      <dgm:prSet presAssocID="{F35BCA5E-3D6F-C04F-848F-CF9C6E1BA6FB}" presName="centerShape" presStyleLbl="node0" presStyleIdx="0" presStyleCnt="1"/>
      <dgm:spPr/>
      <dgm:t>
        <a:bodyPr/>
        <a:lstStyle/>
        <a:p>
          <a:endParaRPr lang="en-US"/>
        </a:p>
      </dgm:t>
    </dgm:pt>
    <dgm:pt modelId="{9C95D8B9-CB6D-7E4A-B92E-13C7A1591C2A}" type="pres">
      <dgm:prSet presAssocID="{338D6D1A-8017-014F-90A1-319022EE76A1}" presName="node" presStyleLbl="node1" presStyleIdx="0" presStyleCnt="11" custAng="10800000" custScaleX="74523" custScaleY="397951" custRadScaleRad="79041" custRadScaleInc="-4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6341F-B67D-8443-9952-53E6DE016CB8}" type="pres">
      <dgm:prSet presAssocID="{338D6D1A-8017-014F-90A1-319022EE76A1}" presName="dummy" presStyleCnt="0"/>
      <dgm:spPr/>
    </dgm:pt>
    <dgm:pt modelId="{924D1CE1-130B-7540-8D29-E8F216BC2EDC}" type="pres">
      <dgm:prSet presAssocID="{B0DAD2C8-F77C-A543-89FF-6746B2B70205}" presName="sibTrans" presStyleLbl="sibTrans2D1" presStyleIdx="0" presStyleCnt="11"/>
      <dgm:spPr/>
      <dgm:t>
        <a:bodyPr/>
        <a:lstStyle/>
        <a:p>
          <a:endParaRPr lang="en-US"/>
        </a:p>
      </dgm:t>
    </dgm:pt>
    <dgm:pt modelId="{4D8AC355-84F2-9B4A-8743-8EE34EB7BF66}" type="pres">
      <dgm:prSet presAssocID="{C4D28DC6-5434-0543-A3D4-F9A3AFAE3529}" presName="node" presStyleLbl="node1" presStyleIdx="1" presStyleCnt="11" custAng="1818937" custScaleX="74523" custScaleY="397951" custRadScaleRad="82353" custRadScaleInc="153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F5DFB-C517-A944-A8F2-15ABF2FE98EA}" type="pres">
      <dgm:prSet presAssocID="{C4D28DC6-5434-0543-A3D4-F9A3AFAE3529}" presName="dummy" presStyleCnt="0"/>
      <dgm:spPr/>
    </dgm:pt>
    <dgm:pt modelId="{F4F28481-7F42-5749-99CB-B183D249060E}" type="pres">
      <dgm:prSet presAssocID="{CE2853FD-0C5E-BE4A-919B-D644404FA758}" presName="sibTrans" presStyleLbl="sibTrans2D1" presStyleIdx="1" presStyleCnt="11"/>
      <dgm:spPr/>
      <dgm:t>
        <a:bodyPr/>
        <a:lstStyle/>
        <a:p>
          <a:endParaRPr lang="en-US"/>
        </a:p>
      </dgm:t>
    </dgm:pt>
    <dgm:pt modelId="{F49081DE-B696-A641-802F-0DD5F337F7BA}" type="pres">
      <dgm:prSet presAssocID="{7804D297-81EC-0E4C-AFA4-50B89BFD8353}" presName="node" presStyleLbl="node1" presStyleIdx="2" presStyleCnt="11" custAng="15023274" custScaleX="74523" custScaleY="397986" custRadScaleRad="89144" custRadScaleInc="726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79511-DD4D-FC4E-89C3-47B391BDD7A5}" type="pres">
      <dgm:prSet presAssocID="{7804D297-81EC-0E4C-AFA4-50B89BFD8353}" presName="dummy" presStyleCnt="0"/>
      <dgm:spPr/>
    </dgm:pt>
    <dgm:pt modelId="{EC535C4E-DA23-384A-A33E-BEE2775D7C23}" type="pres">
      <dgm:prSet presAssocID="{3C4D0B3C-5763-AA4C-B304-BBDB79998CB2}" presName="sibTrans" presStyleLbl="sibTrans2D1" presStyleIdx="2" presStyleCnt="11"/>
      <dgm:spPr/>
      <dgm:t>
        <a:bodyPr/>
        <a:lstStyle/>
        <a:p>
          <a:endParaRPr lang="en-US"/>
        </a:p>
      </dgm:t>
    </dgm:pt>
    <dgm:pt modelId="{D2B744CC-2412-F247-928C-F1310EFC67AE}" type="pres">
      <dgm:prSet presAssocID="{CBD7A84E-F7C8-0148-9BB2-1E8A75B920B2}" presName="node" presStyleLbl="node1" presStyleIdx="3" presStyleCnt="11" custAng="16450945" custScaleX="74689" custScaleY="402309" custRadScaleRad="94621" custRadScaleInc="6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27DCBF-356C-5B4D-8280-C77EB3BAE6CB}" type="pres">
      <dgm:prSet presAssocID="{CBD7A84E-F7C8-0148-9BB2-1E8A75B920B2}" presName="dummy" presStyleCnt="0"/>
      <dgm:spPr/>
    </dgm:pt>
    <dgm:pt modelId="{128CDF16-9041-5F4D-BC7D-FD40248D4393}" type="pres">
      <dgm:prSet presAssocID="{221BEF18-71B5-3445-8A33-3EE8132FEEB4}" presName="sibTrans" presStyleLbl="sibTrans2D1" presStyleIdx="3" presStyleCnt="11"/>
      <dgm:spPr/>
      <dgm:t>
        <a:bodyPr/>
        <a:lstStyle/>
        <a:p>
          <a:endParaRPr lang="en-US"/>
        </a:p>
      </dgm:t>
    </dgm:pt>
    <dgm:pt modelId="{1003A377-8D8E-EC44-B55D-2BA2BA6EC438}" type="pres">
      <dgm:prSet presAssocID="{FBD2B381-5D10-3D4B-9291-5B5E52E9E0BD}" presName="node" presStyleLbl="node1" presStyleIdx="4" presStyleCnt="11" custAng="7483741" custScaleX="74523" custScaleY="397951" custRadScaleRad="91850" custRadScaleInc="-293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2F338-C557-E74F-8103-E678FA49C3DF}" type="pres">
      <dgm:prSet presAssocID="{FBD2B381-5D10-3D4B-9291-5B5E52E9E0BD}" presName="dummy" presStyleCnt="0"/>
      <dgm:spPr/>
    </dgm:pt>
    <dgm:pt modelId="{CEF84510-8553-D444-8CA9-47D57753B189}" type="pres">
      <dgm:prSet presAssocID="{AD8815FE-DE1C-6944-92F0-3DE65E231242}" presName="sibTrans" presStyleLbl="sibTrans2D1" presStyleIdx="4" presStyleCnt="11"/>
      <dgm:spPr/>
      <dgm:t>
        <a:bodyPr/>
        <a:lstStyle/>
        <a:p>
          <a:endParaRPr lang="en-US"/>
        </a:p>
      </dgm:t>
    </dgm:pt>
    <dgm:pt modelId="{35BBA980-E31F-CF43-9996-230A550D3243}" type="pres">
      <dgm:prSet presAssocID="{F416F7F7-B7E1-3847-9B9C-66BBF82BDFDC}" presName="node" presStyleLbl="node1" presStyleIdx="5" presStyleCnt="11" custAng="9780082" custScaleX="74523" custScaleY="397951" custRadScaleRad="90888" custRadScaleInc="-49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7BA28E-3D32-5648-846D-EA83F6877166}" type="pres">
      <dgm:prSet presAssocID="{F416F7F7-B7E1-3847-9B9C-66BBF82BDFDC}" presName="dummy" presStyleCnt="0"/>
      <dgm:spPr/>
    </dgm:pt>
    <dgm:pt modelId="{99DF16F2-794B-0A41-8323-A7817D56D769}" type="pres">
      <dgm:prSet presAssocID="{D709AE3C-A891-3D48-953B-AC6E3BAB1D72}" presName="sibTrans" presStyleLbl="sibTrans2D1" presStyleIdx="5" presStyleCnt="11"/>
      <dgm:spPr/>
      <dgm:t>
        <a:bodyPr/>
        <a:lstStyle/>
        <a:p>
          <a:endParaRPr lang="en-US"/>
        </a:p>
      </dgm:t>
    </dgm:pt>
    <dgm:pt modelId="{8B583831-0E65-9A41-B346-1CD8BCC7C602}" type="pres">
      <dgm:prSet presAssocID="{27ACE259-B039-2C4F-890E-3486D1A114BF}" presName="node" presStyleLbl="node1" presStyleIdx="6" presStyleCnt="11" custAng="12151853" custScaleX="74523" custScaleY="397951" custRadScaleRad="87948" custRadScaleInc="38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4B816C-D1D8-6245-8E82-0DB523CA4967}" type="pres">
      <dgm:prSet presAssocID="{27ACE259-B039-2C4F-890E-3486D1A114BF}" presName="dummy" presStyleCnt="0"/>
      <dgm:spPr/>
    </dgm:pt>
    <dgm:pt modelId="{57E6ED25-1C1A-A642-9D1C-2DF400B49D4A}" type="pres">
      <dgm:prSet presAssocID="{C9829E09-C4DF-C34B-82B1-7D7C70260996}" presName="sibTrans" presStyleLbl="sibTrans2D1" presStyleIdx="6" presStyleCnt="11"/>
      <dgm:spPr/>
      <dgm:t>
        <a:bodyPr/>
        <a:lstStyle/>
        <a:p>
          <a:endParaRPr lang="en-US"/>
        </a:p>
      </dgm:t>
    </dgm:pt>
    <dgm:pt modelId="{74A2A656-7F85-FF48-9061-BF6609ED6481}" type="pres">
      <dgm:prSet presAssocID="{C7244F7C-4B53-D74B-8F3E-49152EB3056A}" presName="node" presStyleLbl="node1" presStyleIdx="7" presStyleCnt="11" custAng="3200482" custScaleX="74523" custScaleY="397951" custRadScaleRad="90324" custRadScaleInc="264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D476E2-061D-C546-AEBF-F7195175624C}" type="pres">
      <dgm:prSet presAssocID="{C7244F7C-4B53-D74B-8F3E-49152EB3056A}" presName="dummy" presStyleCnt="0"/>
      <dgm:spPr/>
    </dgm:pt>
    <dgm:pt modelId="{AA98B1F6-B877-8442-9799-9F96D097D8F8}" type="pres">
      <dgm:prSet presAssocID="{EF004C71-5F33-C042-BA91-468405F4B59F}" presName="sibTrans" presStyleLbl="sibTrans2D1" presStyleIdx="7" presStyleCnt="11"/>
      <dgm:spPr/>
      <dgm:t>
        <a:bodyPr/>
        <a:lstStyle/>
        <a:p>
          <a:endParaRPr lang="en-US"/>
        </a:p>
      </dgm:t>
    </dgm:pt>
    <dgm:pt modelId="{01B274E1-3257-A647-9871-DF92BA3BD235}" type="pres">
      <dgm:prSet presAssocID="{89BE155E-ABA8-5C42-AD7C-364057EA2265}" presName="node" presStyleLbl="node1" presStyleIdx="8" presStyleCnt="11" custAng="5400000" custScaleX="74523" custScaleY="397951" custRadScaleRad="87883" custRadScaleInc="278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81AA0-B887-484A-9FE6-F1CECE1755E2}" type="pres">
      <dgm:prSet presAssocID="{89BE155E-ABA8-5C42-AD7C-364057EA2265}" presName="dummy" presStyleCnt="0"/>
      <dgm:spPr/>
    </dgm:pt>
    <dgm:pt modelId="{1B444D07-A106-A745-8DF1-6E6356A631F0}" type="pres">
      <dgm:prSet presAssocID="{E308ACE9-D7C7-E549-AFBD-AADAFDFCB5DB}" presName="sibTrans" presStyleLbl="sibTrans2D1" presStyleIdx="8" presStyleCnt="11"/>
      <dgm:spPr/>
      <dgm:t>
        <a:bodyPr/>
        <a:lstStyle/>
        <a:p>
          <a:endParaRPr lang="en-US"/>
        </a:p>
      </dgm:t>
    </dgm:pt>
    <dgm:pt modelId="{0DF7D384-828E-C141-BAB8-E1EF42F83D53}" type="pres">
      <dgm:prSet presAssocID="{74F99FD4-7572-694F-B049-3AD608E776BE}" presName="node" presStyleLbl="node1" presStyleIdx="9" presStyleCnt="11" custAng="4065283" custFlipVert="1" custScaleX="74523" custScaleY="397951" custRadScaleRad="88152" custRadScaleInc="-379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19BC0-B04F-5541-AD8B-167EBC382781}" type="pres">
      <dgm:prSet presAssocID="{74F99FD4-7572-694F-B049-3AD608E776BE}" presName="dummy" presStyleCnt="0"/>
      <dgm:spPr/>
    </dgm:pt>
    <dgm:pt modelId="{3FF8D9C8-F266-A841-9482-C456DD6176EC}" type="pres">
      <dgm:prSet presAssocID="{588E3F19-114F-9D4A-BF52-42B7CBAA65E3}" presName="sibTrans" presStyleLbl="sibTrans2D1" presStyleIdx="9" presStyleCnt="11"/>
      <dgm:spPr/>
      <dgm:t>
        <a:bodyPr/>
        <a:lstStyle/>
        <a:p>
          <a:endParaRPr lang="en-US"/>
        </a:p>
      </dgm:t>
    </dgm:pt>
    <dgm:pt modelId="{92CBCC99-BCFF-8342-8F25-1DCAA5842918}" type="pres">
      <dgm:prSet presAssocID="{623A7ADC-FACF-964C-90B7-9DA637DB1D53}" presName="node" presStyleLbl="node1" presStyleIdx="10" presStyleCnt="11" custAng="8689009" custScaleX="74523" custScaleY="397951" custRadScaleRad="85484" custRadScaleInc="-307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F1F4B-5F41-F947-8B5A-B81E647212BD}" type="pres">
      <dgm:prSet presAssocID="{623A7ADC-FACF-964C-90B7-9DA637DB1D53}" presName="dummy" presStyleCnt="0"/>
      <dgm:spPr/>
    </dgm:pt>
    <dgm:pt modelId="{51A3FE98-1517-E94B-82D6-48E35824976D}" type="pres">
      <dgm:prSet presAssocID="{8FA4CCA0-7E62-1840-93E6-8885AB6657C5}" presName="sibTrans" presStyleLbl="sibTrans2D1" presStyleIdx="10" presStyleCnt="11"/>
      <dgm:spPr/>
      <dgm:t>
        <a:bodyPr/>
        <a:lstStyle/>
        <a:p>
          <a:endParaRPr lang="en-US"/>
        </a:p>
      </dgm:t>
    </dgm:pt>
  </dgm:ptLst>
  <dgm:cxnLst>
    <dgm:cxn modelId="{1F3D9009-FB76-2841-8702-ECFC5F96E534}" type="presOf" srcId="{89BE155E-ABA8-5C42-AD7C-364057EA2265}" destId="{01B274E1-3257-A647-9871-DF92BA3BD235}" srcOrd="0" destOrd="0" presId="urn:microsoft.com/office/officeart/2005/8/layout/radial6"/>
    <dgm:cxn modelId="{EAA60F17-DAB7-9342-964D-A2B1A0619693}" type="presOf" srcId="{8FA4CCA0-7E62-1840-93E6-8885AB6657C5}" destId="{51A3FE98-1517-E94B-82D6-48E35824976D}" srcOrd="0" destOrd="0" presId="urn:microsoft.com/office/officeart/2005/8/layout/radial6"/>
    <dgm:cxn modelId="{51E7C5E4-BBB2-E047-9E9A-7DB5A0A349E1}" srcId="{F35BCA5E-3D6F-C04F-848F-CF9C6E1BA6FB}" destId="{7804D297-81EC-0E4C-AFA4-50B89BFD8353}" srcOrd="2" destOrd="0" parTransId="{EF32F5D3-BAA8-C54A-9CC6-B72A18BDCC5E}" sibTransId="{3C4D0B3C-5763-AA4C-B304-BBDB79998CB2}"/>
    <dgm:cxn modelId="{BA967FC2-8B1B-CF46-8D1C-3BA346701227}" type="presOf" srcId="{E308ACE9-D7C7-E549-AFBD-AADAFDFCB5DB}" destId="{1B444D07-A106-A745-8DF1-6E6356A631F0}" srcOrd="0" destOrd="0" presId="urn:microsoft.com/office/officeart/2005/8/layout/radial6"/>
    <dgm:cxn modelId="{7F9B0BEE-DB63-DF4D-817D-E488348F57C6}" type="presOf" srcId="{338D6D1A-8017-014F-90A1-319022EE76A1}" destId="{9C95D8B9-CB6D-7E4A-B92E-13C7A1591C2A}" srcOrd="0" destOrd="0" presId="urn:microsoft.com/office/officeart/2005/8/layout/radial6"/>
    <dgm:cxn modelId="{CEFBAC60-36B5-914D-A5F3-84793A638565}" srcId="{F35BCA5E-3D6F-C04F-848F-CF9C6E1BA6FB}" destId="{623A7ADC-FACF-964C-90B7-9DA637DB1D53}" srcOrd="10" destOrd="0" parTransId="{3D8533FF-0A11-714A-AB01-C4B39A8244DF}" sibTransId="{8FA4CCA0-7E62-1840-93E6-8885AB6657C5}"/>
    <dgm:cxn modelId="{3FC35DD1-549A-A147-856C-E29CFCB6D01C}" srcId="{F35BCA5E-3D6F-C04F-848F-CF9C6E1BA6FB}" destId="{CBD7A84E-F7C8-0148-9BB2-1E8A75B920B2}" srcOrd="3" destOrd="0" parTransId="{D677050A-84F3-3E4F-B334-6DC1D99AE1EA}" sibTransId="{221BEF18-71B5-3445-8A33-3EE8132FEEB4}"/>
    <dgm:cxn modelId="{F07ACFCC-B4F7-1340-AF15-63F61180BF04}" type="presOf" srcId="{D709AE3C-A891-3D48-953B-AC6E3BAB1D72}" destId="{99DF16F2-794B-0A41-8323-A7817D56D769}" srcOrd="0" destOrd="0" presId="urn:microsoft.com/office/officeart/2005/8/layout/radial6"/>
    <dgm:cxn modelId="{257E0B96-52AE-5B4B-B601-270A6DB21105}" srcId="{F35BCA5E-3D6F-C04F-848F-CF9C6E1BA6FB}" destId="{C7244F7C-4B53-D74B-8F3E-49152EB3056A}" srcOrd="7" destOrd="0" parTransId="{6644BB25-871D-8E40-AF8D-5D7F3000D597}" sibTransId="{EF004C71-5F33-C042-BA91-468405F4B59F}"/>
    <dgm:cxn modelId="{1286D005-2625-CC4E-8F20-8C8CABB4298F}" type="presOf" srcId="{FBD2B381-5D10-3D4B-9291-5B5E52E9E0BD}" destId="{1003A377-8D8E-EC44-B55D-2BA2BA6EC438}" srcOrd="0" destOrd="0" presId="urn:microsoft.com/office/officeart/2005/8/layout/radial6"/>
    <dgm:cxn modelId="{961C3FEE-6314-014C-B270-DEE63B654D5A}" srcId="{F35BCA5E-3D6F-C04F-848F-CF9C6E1BA6FB}" destId="{74F99FD4-7572-694F-B049-3AD608E776BE}" srcOrd="9" destOrd="0" parTransId="{06E1BDAF-0FD3-6E48-A50B-E8E04D1664D5}" sibTransId="{588E3F19-114F-9D4A-BF52-42B7CBAA65E3}"/>
    <dgm:cxn modelId="{4DDE58E7-9BEE-1F46-B3A0-1909A370F0E9}" type="presOf" srcId="{F416F7F7-B7E1-3847-9B9C-66BBF82BDFDC}" destId="{35BBA980-E31F-CF43-9996-230A550D3243}" srcOrd="0" destOrd="0" presId="urn:microsoft.com/office/officeart/2005/8/layout/radial6"/>
    <dgm:cxn modelId="{0F9AC4F8-9E33-D842-B5FC-CEDA523E15F9}" srcId="{C56E100A-E48C-7A42-A30B-F2AF6421601C}" destId="{F35BCA5E-3D6F-C04F-848F-CF9C6E1BA6FB}" srcOrd="0" destOrd="0" parTransId="{3AA5481A-BA1F-0E4E-AABB-0AB8E641313C}" sibTransId="{FD6089CF-5DAF-1942-B757-D841E025F767}"/>
    <dgm:cxn modelId="{E744AD29-AFBD-1D41-81B7-4A2F8CEE778B}" type="presOf" srcId="{C9829E09-C4DF-C34B-82B1-7D7C70260996}" destId="{57E6ED25-1C1A-A642-9D1C-2DF400B49D4A}" srcOrd="0" destOrd="0" presId="urn:microsoft.com/office/officeart/2005/8/layout/radial6"/>
    <dgm:cxn modelId="{FC192570-A2EE-624C-8C36-02D69413E1E3}" srcId="{F35BCA5E-3D6F-C04F-848F-CF9C6E1BA6FB}" destId="{338D6D1A-8017-014F-90A1-319022EE76A1}" srcOrd="0" destOrd="0" parTransId="{72399154-CCCB-5F45-8B25-E5804F7A208B}" sibTransId="{B0DAD2C8-F77C-A543-89FF-6746B2B70205}"/>
    <dgm:cxn modelId="{6DEEBF61-9507-114B-ADCE-2572B80AD583}" type="presOf" srcId="{7804D297-81EC-0E4C-AFA4-50B89BFD8353}" destId="{F49081DE-B696-A641-802F-0DD5F337F7BA}" srcOrd="0" destOrd="0" presId="urn:microsoft.com/office/officeart/2005/8/layout/radial6"/>
    <dgm:cxn modelId="{D8D84465-4ECF-1D48-B61E-BA793D6A475A}" type="presOf" srcId="{B0DAD2C8-F77C-A543-89FF-6746B2B70205}" destId="{924D1CE1-130B-7540-8D29-E8F216BC2EDC}" srcOrd="0" destOrd="0" presId="urn:microsoft.com/office/officeart/2005/8/layout/radial6"/>
    <dgm:cxn modelId="{5EA70046-45B9-4148-BD68-52B0476F7836}" type="presOf" srcId="{74F99FD4-7572-694F-B049-3AD608E776BE}" destId="{0DF7D384-828E-C141-BAB8-E1EF42F83D53}" srcOrd="0" destOrd="0" presId="urn:microsoft.com/office/officeart/2005/8/layout/radial6"/>
    <dgm:cxn modelId="{4BC99107-03FE-1944-A721-2923D5950E81}" type="presOf" srcId="{221BEF18-71B5-3445-8A33-3EE8132FEEB4}" destId="{128CDF16-9041-5F4D-BC7D-FD40248D4393}" srcOrd="0" destOrd="0" presId="urn:microsoft.com/office/officeart/2005/8/layout/radial6"/>
    <dgm:cxn modelId="{44C5A571-50A0-214D-A183-12242D735C46}" type="presOf" srcId="{AD8815FE-DE1C-6944-92F0-3DE65E231242}" destId="{CEF84510-8553-D444-8CA9-47D57753B189}" srcOrd="0" destOrd="0" presId="urn:microsoft.com/office/officeart/2005/8/layout/radial6"/>
    <dgm:cxn modelId="{B8FC4A29-2676-E941-BE41-56603B92940E}" srcId="{F35BCA5E-3D6F-C04F-848F-CF9C6E1BA6FB}" destId="{FBD2B381-5D10-3D4B-9291-5B5E52E9E0BD}" srcOrd="4" destOrd="0" parTransId="{CF837C73-7784-1F46-9E66-1CCF050632AA}" sibTransId="{AD8815FE-DE1C-6944-92F0-3DE65E231242}"/>
    <dgm:cxn modelId="{D52DD7B7-1675-9945-9B42-8E2B4526DE22}" type="presOf" srcId="{3C4D0B3C-5763-AA4C-B304-BBDB79998CB2}" destId="{EC535C4E-DA23-384A-A33E-BEE2775D7C23}" srcOrd="0" destOrd="0" presId="urn:microsoft.com/office/officeart/2005/8/layout/radial6"/>
    <dgm:cxn modelId="{7EC14CE7-18C9-5E49-9512-6EBFADB4B078}" type="presOf" srcId="{623A7ADC-FACF-964C-90B7-9DA637DB1D53}" destId="{92CBCC99-BCFF-8342-8F25-1DCAA5842918}" srcOrd="0" destOrd="0" presId="urn:microsoft.com/office/officeart/2005/8/layout/radial6"/>
    <dgm:cxn modelId="{DF003BC7-C781-454E-AB62-572C13E3D2BF}" type="presOf" srcId="{27ACE259-B039-2C4F-890E-3486D1A114BF}" destId="{8B583831-0E65-9A41-B346-1CD8BCC7C602}" srcOrd="0" destOrd="0" presId="urn:microsoft.com/office/officeart/2005/8/layout/radial6"/>
    <dgm:cxn modelId="{6CA43985-47F1-BE4A-BB4F-9D543787E368}" srcId="{F35BCA5E-3D6F-C04F-848F-CF9C6E1BA6FB}" destId="{27ACE259-B039-2C4F-890E-3486D1A114BF}" srcOrd="6" destOrd="0" parTransId="{D44464D0-64BB-3249-9B9D-4C1D9832C92E}" sibTransId="{C9829E09-C4DF-C34B-82B1-7D7C70260996}"/>
    <dgm:cxn modelId="{B904ED4F-A949-FA40-8DF4-128B152B5DB3}" type="presOf" srcId="{C7244F7C-4B53-D74B-8F3E-49152EB3056A}" destId="{74A2A656-7F85-FF48-9061-BF6609ED6481}" srcOrd="0" destOrd="0" presId="urn:microsoft.com/office/officeart/2005/8/layout/radial6"/>
    <dgm:cxn modelId="{991A2C6A-030D-E842-8A41-8F5FA01C3D5E}" type="presOf" srcId="{CBD7A84E-F7C8-0148-9BB2-1E8A75B920B2}" destId="{D2B744CC-2412-F247-928C-F1310EFC67AE}" srcOrd="0" destOrd="0" presId="urn:microsoft.com/office/officeart/2005/8/layout/radial6"/>
    <dgm:cxn modelId="{5BFFE53E-D485-4143-ADC8-72A75E22F510}" type="presOf" srcId="{C56E100A-E48C-7A42-A30B-F2AF6421601C}" destId="{F407802C-53E4-1847-9CA9-7D3B6839A345}" srcOrd="0" destOrd="0" presId="urn:microsoft.com/office/officeart/2005/8/layout/radial6"/>
    <dgm:cxn modelId="{B2D62A79-7206-9941-BB7F-E944E67C37E0}" type="presOf" srcId="{EF004C71-5F33-C042-BA91-468405F4B59F}" destId="{AA98B1F6-B877-8442-9799-9F96D097D8F8}" srcOrd="0" destOrd="0" presId="urn:microsoft.com/office/officeart/2005/8/layout/radial6"/>
    <dgm:cxn modelId="{E6F5C69B-2D46-2240-A72B-AB834460D126}" type="presOf" srcId="{C4D28DC6-5434-0543-A3D4-F9A3AFAE3529}" destId="{4D8AC355-84F2-9B4A-8743-8EE34EB7BF66}" srcOrd="0" destOrd="0" presId="urn:microsoft.com/office/officeart/2005/8/layout/radial6"/>
    <dgm:cxn modelId="{10273B0F-87AC-8243-B69B-31440C340F00}" srcId="{F35BCA5E-3D6F-C04F-848F-CF9C6E1BA6FB}" destId="{C4D28DC6-5434-0543-A3D4-F9A3AFAE3529}" srcOrd="1" destOrd="0" parTransId="{043CE64F-BD12-E446-A0CB-303FE1892091}" sibTransId="{CE2853FD-0C5E-BE4A-919B-D644404FA758}"/>
    <dgm:cxn modelId="{32198E94-D041-9A41-A753-8B4076950880}" type="presOf" srcId="{588E3F19-114F-9D4A-BF52-42B7CBAA65E3}" destId="{3FF8D9C8-F266-A841-9482-C456DD6176EC}" srcOrd="0" destOrd="0" presId="urn:microsoft.com/office/officeart/2005/8/layout/radial6"/>
    <dgm:cxn modelId="{4D165FEA-A759-E840-81A2-A6434E508FF6}" type="presOf" srcId="{F35BCA5E-3D6F-C04F-848F-CF9C6E1BA6FB}" destId="{927046A5-DDD9-CA41-89B1-B143570F6BF8}" srcOrd="0" destOrd="0" presId="urn:microsoft.com/office/officeart/2005/8/layout/radial6"/>
    <dgm:cxn modelId="{5EFF5AD4-9D59-8045-B9C5-A8FA0672A6E3}" srcId="{F35BCA5E-3D6F-C04F-848F-CF9C6E1BA6FB}" destId="{F416F7F7-B7E1-3847-9B9C-66BBF82BDFDC}" srcOrd="5" destOrd="0" parTransId="{8010E685-4AD3-4147-AA4C-A5B22AC01964}" sibTransId="{D709AE3C-A891-3D48-953B-AC6E3BAB1D72}"/>
    <dgm:cxn modelId="{85A284B1-AE07-6F42-B6CF-B098C72A3996}" srcId="{F35BCA5E-3D6F-C04F-848F-CF9C6E1BA6FB}" destId="{89BE155E-ABA8-5C42-AD7C-364057EA2265}" srcOrd="8" destOrd="0" parTransId="{453C63FF-4B41-3F4B-BE91-674E2FBC1535}" sibTransId="{E308ACE9-D7C7-E549-AFBD-AADAFDFCB5DB}"/>
    <dgm:cxn modelId="{EA809C8C-1819-0847-9BD9-07D12D9D746B}" type="presOf" srcId="{CE2853FD-0C5E-BE4A-919B-D644404FA758}" destId="{F4F28481-7F42-5749-99CB-B183D249060E}" srcOrd="0" destOrd="0" presId="urn:microsoft.com/office/officeart/2005/8/layout/radial6"/>
    <dgm:cxn modelId="{2486FEA0-7B33-164E-B458-D73600B1C318}" type="presParOf" srcId="{F407802C-53E4-1847-9CA9-7D3B6839A345}" destId="{927046A5-DDD9-CA41-89B1-B143570F6BF8}" srcOrd="0" destOrd="0" presId="urn:microsoft.com/office/officeart/2005/8/layout/radial6"/>
    <dgm:cxn modelId="{4505C3CB-732C-9547-8ABF-556684ED7A71}" type="presParOf" srcId="{F407802C-53E4-1847-9CA9-7D3B6839A345}" destId="{9C95D8B9-CB6D-7E4A-B92E-13C7A1591C2A}" srcOrd="1" destOrd="0" presId="urn:microsoft.com/office/officeart/2005/8/layout/radial6"/>
    <dgm:cxn modelId="{20EC2BD9-8324-794A-A7F8-FDB216262B7C}" type="presParOf" srcId="{F407802C-53E4-1847-9CA9-7D3B6839A345}" destId="{85A6341F-B67D-8443-9952-53E6DE016CB8}" srcOrd="2" destOrd="0" presId="urn:microsoft.com/office/officeart/2005/8/layout/radial6"/>
    <dgm:cxn modelId="{6D58D964-C24C-0842-81CB-35F8C50DE02E}" type="presParOf" srcId="{F407802C-53E4-1847-9CA9-7D3B6839A345}" destId="{924D1CE1-130B-7540-8D29-E8F216BC2EDC}" srcOrd="3" destOrd="0" presId="urn:microsoft.com/office/officeart/2005/8/layout/radial6"/>
    <dgm:cxn modelId="{C63CA836-E29D-9F41-A19C-FD8CA1190703}" type="presParOf" srcId="{F407802C-53E4-1847-9CA9-7D3B6839A345}" destId="{4D8AC355-84F2-9B4A-8743-8EE34EB7BF66}" srcOrd="4" destOrd="0" presId="urn:microsoft.com/office/officeart/2005/8/layout/radial6"/>
    <dgm:cxn modelId="{5E44C8C3-48BF-984D-956E-21F7083A43B8}" type="presParOf" srcId="{F407802C-53E4-1847-9CA9-7D3B6839A345}" destId="{68BF5DFB-C517-A944-A8F2-15ABF2FE98EA}" srcOrd="5" destOrd="0" presId="urn:microsoft.com/office/officeart/2005/8/layout/radial6"/>
    <dgm:cxn modelId="{DEA742DF-02A9-0D4B-8BCB-C1B5907687DC}" type="presParOf" srcId="{F407802C-53E4-1847-9CA9-7D3B6839A345}" destId="{F4F28481-7F42-5749-99CB-B183D249060E}" srcOrd="6" destOrd="0" presId="urn:microsoft.com/office/officeart/2005/8/layout/radial6"/>
    <dgm:cxn modelId="{B4129D75-54D5-D840-A984-6D73644FFAF7}" type="presParOf" srcId="{F407802C-53E4-1847-9CA9-7D3B6839A345}" destId="{F49081DE-B696-A641-802F-0DD5F337F7BA}" srcOrd="7" destOrd="0" presId="urn:microsoft.com/office/officeart/2005/8/layout/radial6"/>
    <dgm:cxn modelId="{4FDC6E5C-FD18-DF49-8B42-6DEEC5DC2B3F}" type="presParOf" srcId="{F407802C-53E4-1847-9CA9-7D3B6839A345}" destId="{67F79511-DD4D-FC4E-89C3-47B391BDD7A5}" srcOrd="8" destOrd="0" presId="urn:microsoft.com/office/officeart/2005/8/layout/radial6"/>
    <dgm:cxn modelId="{5B3A921D-BCAB-2247-A016-85D80588A97D}" type="presParOf" srcId="{F407802C-53E4-1847-9CA9-7D3B6839A345}" destId="{EC535C4E-DA23-384A-A33E-BEE2775D7C23}" srcOrd="9" destOrd="0" presId="urn:microsoft.com/office/officeart/2005/8/layout/radial6"/>
    <dgm:cxn modelId="{FCF7E5D5-D2E3-4349-BC28-CE0F45DE9888}" type="presParOf" srcId="{F407802C-53E4-1847-9CA9-7D3B6839A345}" destId="{D2B744CC-2412-F247-928C-F1310EFC67AE}" srcOrd="10" destOrd="0" presId="urn:microsoft.com/office/officeart/2005/8/layout/radial6"/>
    <dgm:cxn modelId="{348639B1-311C-8C4E-A8E3-EBCEEF496BC7}" type="presParOf" srcId="{F407802C-53E4-1847-9CA9-7D3B6839A345}" destId="{E827DCBF-356C-5B4D-8280-C77EB3BAE6CB}" srcOrd="11" destOrd="0" presId="urn:microsoft.com/office/officeart/2005/8/layout/radial6"/>
    <dgm:cxn modelId="{52C27BFD-6DB0-9944-9E14-D81280C70C5A}" type="presParOf" srcId="{F407802C-53E4-1847-9CA9-7D3B6839A345}" destId="{128CDF16-9041-5F4D-BC7D-FD40248D4393}" srcOrd="12" destOrd="0" presId="urn:microsoft.com/office/officeart/2005/8/layout/radial6"/>
    <dgm:cxn modelId="{E7CB5A0B-3D15-CB41-AE0F-4F5C43082CFF}" type="presParOf" srcId="{F407802C-53E4-1847-9CA9-7D3B6839A345}" destId="{1003A377-8D8E-EC44-B55D-2BA2BA6EC438}" srcOrd="13" destOrd="0" presId="urn:microsoft.com/office/officeart/2005/8/layout/radial6"/>
    <dgm:cxn modelId="{270CB05F-A555-FC46-989F-A35C505A228F}" type="presParOf" srcId="{F407802C-53E4-1847-9CA9-7D3B6839A345}" destId="{AB02F338-C557-E74F-8103-E678FA49C3DF}" srcOrd="14" destOrd="0" presId="urn:microsoft.com/office/officeart/2005/8/layout/radial6"/>
    <dgm:cxn modelId="{69EEAB3D-03FB-844A-B4D8-FDA945BD1AF4}" type="presParOf" srcId="{F407802C-53E4-1847-9CA9-7D3B6839A345}" destId="{CEF84510-8553-D444-8CA9-47D57753B189}" srcOrd="15" destOrd="0" presId="urn:microsoft.com/office/officeart/2005/8/layout/radial6"/>
    <dgm:cxn modelId="{0123A654-0152-9A4F-9741-70A82AAB1EDC}" type="presParOf" srcId="{F407802C-53E4-1847-9CA9-7D3B6839A345}" destId="{35BBA980-E31F-CF43-9996-230A550D3243}" srcOrd="16" destOrd="0" presId="urn:microsoft.com/office/officeart/2005/8/layout/radial6"/>
    <dgm:cxn modelId="{9FF04E1E-4C7A-604C-968B-07A6AED38E45}" type="presParOf" srcId="{F407802C-53E4-1847-9CA9-7D3B6839A345}" destId="{E97BA28E-3D32-5648-846D-EA83F6877166}" srcOrd="17" destOrd="0" presId="urn:microsoft.com/office/officeart/2005/8/layout/radial6"/>
    <dgm:cxn modelId="{438B14D2-77BB-674E-8939-27D995740183}" type="presParOf" srcId="{F407802C-53E4-1847-9CA9-7D3B6839A345}" destId="{99DF16F2-794B-0A41-8323-A7817D56D769}" srcOrd="18" destOrd="0" presId="urn:microsoft.com/office/officeart/2005/8/layout/radial6"/>
    <dgm:cxn modelId="{72D3B36B-5FE7-014A-89C4-5ABBAB0FC322}" type="presParOf" srcId="{F407802C-53E4-1847-9CA9-7D3B6839A345}" destId="{8B583831-0E65-9A41-B346-1CD8BCC7C602}" srcOrd="19" destOrd="0" presId="urn:microsoft.com/office/officeart/2005/8/layout/radial6"/>
    <dgm:cxn modelId="{38BBF570-B5EA-5244-856A-694E2902998C}" type="presParOf" srcId="{F407802C-53E4-1847-9CA9-7D3B6839A345}" destId="{EA4B816C-D1D8-6245-8E82-0DB523CA4967}" srcOrd="20" destOrd="0" presId="urn:microsoft.com/office/officeart/2005/8/layout/radial6"/>
    <dgm:cxn modelId="{12C1031B-D111-F446-8BB0-1633BD56B601}" type="presParOf" srcId="{F407802C-53E4-1847-9CA9-7D3B6839A345}" destId="{57E6ED25-1C1A-A642-9D1C-2DF400B49D4A}" srcOrd="21" destOrd="0" presId="urn:microsoft.com/office/officeart/2005/8/layout/radial6"/>
    <dgm:cxn modelId="{C5307924-44B1-E746-B05C-D80996F90E13}" type="presParOf" srcId="{F407802C-53E4-1847-9CA9-7D3B6839A345}" destId="{74A2A656-7F85-FF48-9061-BF6609ED6481}" srcOrd="22" destOrd="0" presId="urn:microsoft.com/office/officeart/2005/8/layout/radial6"/>
    <dgm:cxn modelId="{C2FB0CC8-99A0-7E45-9024-A1644BFB8D80}" type="presParOf" srcId="{F407802C-53E4-1847-9CA9-7D3B6839A345}" destId="{9ED476E2-061D-C546-AEBF-F7195175624C}" srcOrd="23" destOrd="0" presId="urn:microsoft.com/office/officeart/2005/8/layout/radial6"/>
    <dgm:cxn modelId="{C3B1D705-E730-8147-B369-EDF89E4ADBBB}" type="presParOf" srcId="{F407802C-53E4-1847-9CA9-7D3B6839A345}" destId="{AA98B1F6-B877-8442-9799-9F96D097D8F8}" srcOrd="24" destOrd="0" presId="urn:microsoft.com/office/officeart/2005/8/layout/radial6"/>
    <dgm:cxn modelId="{2F369E0A-7260-214C-9999-E3D057844AC9}" type="presParOf" srcId="{F407802C-53E4-1847-9CA9-7D3B6839A345}" destId="{01B274E1-3257-A647-9871-DF92BA3BD235}" srcOrd="25" destOrd="0" presId="urn:microsoft.com/office/officeart/2005/8/layout/radial6"/>
    <dgm:cxn modelId="{978BDAD1-CC5D-0F45-BFF8-221F8811789D}" type="presParOf" srcId="{F407802C-53E4-1847-9CA9-7D3B6839A345}" destId="{29F81AA0-B887-484A-9FE6-F1CECE1755E2}" srcOrd="26" destOrd="0" presId="urn:microsoft.com/office/officeart/2005/8/layout/radial6"/>
    <dgm:cxn modelId="{048408FB-F3A8-124D-AFF6-08CD56BBE76C}" type="presParOf" srcId="{F407802C-53E4-1847-9CA9-7D3B6839A345}" destId="{1B444D07-A106-A745-8DF1-6E6356A631F0}" srcOrd="27" destOrd="0" presId="urn:microsoft.com/office/officeart/2005/8/layout/radial6"/>
    <dgm:cxn modelId="{96E43427-2375-1F41-84F8-FED47B9FAFF7}" type="presParOf" srcId="{F407802C-53E4-1847-9CA9-7D3B6839A345}" destId="{0DF7D384-828E-C141-BAB8-E1EF42F83D53}" srcOrd="28" destOrd="0" presId="urn:microsoft.com/office/officeart/2005/8/layout/radial6"/>
    <dgm:cxn modelId="{922C81EA-35D1-904A-A62E-233E3E031DF8}" type="presParOf" srcId="{F407802C-53E4-1847-9CA9-7D3B6839A345}" destId="{CA919BC0-B04F-5541-AD8B-167EBC382781}" srcOrd="29" destOrd="0" presId="urn:microsoft.com/office/officeart/2005/8/layout/radial6"/>
    <dgm:cxn modelId="{86BB663B-EAC4-C147-94F0-BE2BA0915718}" type="presParOf" srcId="{F407802C-53E4-1847-9CA9-7D3B6839A345}" destId="{3FF8D9C8-F266-A841-9482-C456DD6176EC}" srcOrd="30" destOrd="0" presId="urn:microsoft.com/office/officeart/2005/8/layout/radial6"/>
    <dgm:cxn modelId="{BFF059B3-12E7-0848-8EF0-972AE6D5697B}" type="presParOf" srcId="{F407802C-53E4-1847-9CA9-7D3B6839A345}" destId="{92CBCC99-BCFF-8342-8F25-1DCAA5842918}" srcOrd="31" destOrd="0" presId="urn:microsoft.com/office/officeart/2005/8/layout/radial6"/>
    <dgm:cxn modelId="{B1A37597-5E47-1045-BA86-70595133FD1F}" type="presParOf" srcId="{F407802C-53E4-1847-9CA9-7D3B6839A345}" destId="{952F1F4B-5F41-F947-8B5A-B81E647212BD}" srcOrd="32" destOrd="0" presId="urn:microsoft.com/office/officeart/2005/8/layout/radial6"/>
    <dgm:cxn modelId="{9A2E7405-778A-5841-99A2-C757748AAB2B}" type="presParOf" srcId="{F407802C-53E4-1847-9CA9-7D3B6839A345}" destId="{51A3FE98-1517-E94B-82D6-48E35824976D}" srcOrd="33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58518-F2D6-CB4C-83AA-6ADBEBA6611D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DB6F6-834A-694C-A670-793C141F7D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40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329400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3274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780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8940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34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26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3240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273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0052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9770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9273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0751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5506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196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2839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4031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33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Shape 30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de-D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0918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7853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7690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9711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62095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4531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976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2665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321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2154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39324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634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7480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0" name="Shape 4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73411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4" name="Shape 4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6048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25092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2542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3787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5" name="Shape 4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45274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7" name="Shape 5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265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84490"/>
            <a:ext cx="7294611" cy="2920974"/>
          </a:xfrm>
          <a:ln>
            <a:noFill/>
          </a:ln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4062738"/>
            <a:ext cx="6400800" cy="741915"/>
          </a:xfrm>
        </p:spPr>
        <p:txBody>
          <a:bodyPr/>
          <a:lstStyle>
            <a:lvl1pPr marL="0" indent="0" algn="l">
              <a:buNone/>
              <a:defRPr sz="28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5199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buSzPct val="80000"/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701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57200" y="1773238"/>
            <a:ext cx="8229600" cy="4176712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800"/>
            </a:lvl1pPr>
          </a:lstStyle>
          <a:p>
            <a:pPr lvl="0"/>
            <a:r>
              <a:rPr lang="en-US" dirty="0" err="1" smtClean="0"/>
              <a:t>Kalukulationen</a:t>
            </a:r>
            <a:endParaRPr lang="en-US" dirty="0" smtClean="0"/>
          </a:p>
          <a:p>
            <a:pPr lvl="0"/>
            <a:r>
              <a:rPr lang="en-US" dirty="0" smtClean="0"/>
              <a:t>Plus </a:t>
            </a:r>
            <a:r>
              <a:rPr lang="en-US" dirty="0" err="1" smtClean="0"/>
              <a:t>neue</a:t>
            </a:r>
            <a:r>
              <a:rPr lang="en-US" dirty="0" smtClean="0"/>
              <a:t> were</a:t>
            </a:r>
          </a:p>
          <a:p>
            <a:pPr lvl="0"/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werte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39356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hteck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508000" y="1628775"/>
            <a:ext cx="8172450" cy="43180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r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1219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1968500" y="6356350"/>
            <a:ext cx="4419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DE" dirty="0" smtClean="0"/>
              <a:t>Chapter 6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0" y="836612"/>
            <a:ext cx="9144000" cy="5040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1"/>
          <a:lstStyle>
            <a:lvl1pPr marL="0" marR="0" lvl="0" indent="0" algn="ctr" rtl="0">
              <a:lnSpc>
                <a:spcPct val="15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stat/web/europe-2020-indicators/europe-2020-strategy/headline-indicators-scoreboard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3267456"/>
            <a:ext cx="3611881" cy="3316650"/>
          </a:xfrm>
        </p:spPr>
        <p:txBody>
          <a:bodyPr>
            <a:normAutofit/>
          </a:bodyPr>
          <a:lstStyle/>
          <a:p>
            <a:r>
              <a:rPr lang="en-US" sz="4000" dirty="0"/>
              <a:t>Macroeconomic </a:t>
            </a:r>
            <a:r>
              <a:rPr lang="en-US" sz="4000" dirty="0" smtClean="0"/>
              <a:t>Measurement </a:t>
            </a:r>
            <a:r>
              <a:rPr lang="en-US" sz="4000" dirty="0"/>
              <a:t>– </a:t>
            </a:r>
            <a:br>
              <a:rPr lang="en-US" sz="4000" dirty="0"/>
            </a:br>
            <a:r>
              <a:rPr lang="en-US" sz="4000" dirty="0"/>
              <a:t>Environmental and Social Dimensions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2474976"/>
            <a:ext cx="3611881" cy="2398709"/>
          </a:xfrm>
        </p:spPr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126" y="292608"/>
            <a:ext cx="4434074" cy="629149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781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Learning </a:t>
            </a:r>
            <a:r>
              <a:rPr lang="de-DE" dirty="0" err="1" smtClean="0"/>
              <a:t>goals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After </a:t>
            </a:r>
            <a:r>
              <a:rPr lang="de-DE" dirty="0" err="1" smtClean="0"/>
              <a:t>today‘s</a:t>
            </a:r>
            <a:r>
              <a:rPr lang="de-DE" dirty="0" smtClean="0"/>
              <a:t> </a:t>
            </a:r>
            <a:r>
              <a:rPr lang="de-DE" dirty="0" err="1" smtClean="0"/>
              <a:t>lecture</a:t>
            </a:r>
            <a:r>
              <a:rPr lang="de-DE" dirty="0" smtClean="0"/>
              <a:t>, </a:t>
            </a:r>
            <a:r>
              <a:rPr lang="de-DE" dirty="0" err="1" smtClean="0"/>
              <a:t>you</a:t>
            </a:r>
            <a:r>
              <a:rPr lang="de-DE" dirty="0" smtClean="0"/>
              <a:t> will:</a:t>
            </a:r>
          </a:p>
          <a:p>
            <a:pPr lvl="1"/>
            <a:r>
              <a:rPr lang="en-US" sz="2200" dirty="0"/>
              <a:t>Understand why GDP does not measure well-being</a:t>
            </a:r>
            <a:endParaRPr lang="de-DE" sz="2200" dirty="0"/>
          </a:p>
          <a:p>
            <a:pPr lvl="1"/>
            <a:r>
              <a:rPr lang="en-US" sz="2200" dirty="0" smtClean="0"/>
              <a:t>Be able to identify dimensions </a:t>
            </a:r>
            <a:r>
              <a:rPr lang="en-US" sz="2200" dirty="0"/>
              <a:t>of well-</a:t>
            </a:r>
            <a:r>
              <a:rPr lang="en-US" sz="2200" dirty="0" smtClean="0"/>
              <a:t>being</a:t>
            </a:r>
          </a:p>
          <a:p>
            <a:pPr lvl="1"/>
            <a:r>
              <a:rPr lang="en-US" sz="2200" dirty="0" smtClean="0"/>
              <a:t>Get to know alternative approaches to represent well-being</a:t>
            </a:r>
            <a:endParaRPr lang="de-DE" sz="2200" dirty="0"/>
          </a:p>
          <a:p>
            <a:pPr lvl="1"/>
            <a:r>
              <a:rPr lang="en-US" sz="2200" dirty="0" smtClean="0"/>
              <a:t>Be able to explain </a:t>
            </a:r>
            <a:r>
              <a:rPr lang="en-US" sz="2200" dirty="0"/>
              <a:t>and </a:t>
            </a:r>
            <a:r>
              <a:rPr lang="en-US" sz="2200" dirty="0" smtClean="0"/>
              <a:t>critique </a:t>
            </a:r>
            <a:r>
              <a:rPr lang="en-US" sz="2200" dirty="0"/>
              <a:t>the historical exclusion of household production from the national </a:t>
            </a:r>
            <a:r>
              <a:rPr lang="en-US" sz="2200" dirty="0" smtClean="0"/>
              <a:t>accounts</a:t>
            </a:r>
            <a:endParaRPr lang="de-DE" sz="2200" dirty="0"/>
          </a:p>
          <a:p>
            <a:pPr lvl="1"/>
            <a:r>
              <a:rPr lang="en-US" sz="2200" dirty="0" smtClean="0"/>
              <a:t>Know three </a:t>
            </a:r>
            <a:r>
              <a:rPr lang="en-US" sz="2200" dirty="0"/>
              <a:t>economic functions of the </a:t>
            </a:r>
            <a:r>
              <a:rPr lang="en-US" sz="2200" dirty="0" smtClean="0"/>
              <a:t>environment</a:t>
            </a:r>
            <a:endParaRPr lang="de-DE" sz="2200" dirty="0"/>
          </a:p>
          <a:p>
            <a:pPr lvl="1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0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de-DE" dirty="0"/>
              <a:t>O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utline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Broader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View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National Income Accounting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GDP is Not a Measure of Well-Being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Alternative Approaches to Representing Well-Being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Measuring Household Production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Accounting for the Environment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Conclusion: Measuring Economic Well-Being</a:t>
            </a:r>
            <a:endParaRPr lang="en-US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de-DE" sz="1200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lang="de-DE" sz="12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4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 Broader View of National Income Accounting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8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 Broader View of National Income Accounting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idx="1"/>
          </p:nvPr>
        </p:nvSpPr>
        <p:spPr>
          <a:xfrm>
            <a:off x="457200" y="1124744"/>
            <a:ext cx="8363272" cy="51029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GDP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official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barometer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living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cycles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progress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Shape 1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Shape 114"/>
          <p:cNvGrpSpPr/>
          <p:nvPr/>
        </p:nvGrpSpPr>
        <p:grpSpPr>
          <a:xfrm>
            <a:off x="5700787" y="3973085"/>
            <a:ext cx="2952328" cy="2880320"/>
            <a:chOff x="5700787" y="3973085"/>
            <a:chExt cx="2952328" cy="2880320"/>
          </a:xfrm>
        </p:grpSpPr>
        <p:sp>
          <p:nvSpPr>
            <p:cNvPr id="115" name="Shape 115"/>
            <p:cNvSpPr/>
            <p:nvPr/>
          </p:nvSpPr>
          <p:spPr>
            <a:xfrm>
              <a:off x="5700787" y="3973085"/>
              <a:ext cx="2952328" cy="288032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Shape 116"/>
            <p:cNvSpPr txBox="1"/>
            <p:nvPr/>
          </p:nvSpPr>
          <p:spPr>
            <a:xfrm rot="1207650">
              <a:off x="6198550" y="5107445"/>
              <a:ext cx="1907231" cy="58477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de-DE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Justified?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499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499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49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Activity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61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≠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49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Well-Being</a:t>
            </a:r>
          </a:p>
        </p:txBody>
      </p:sp>
      <p:sp>
        <p:nvSpPr>
          <p:cNvPr id="124" name="Shape 124"/>
          <p:cNvSpPr/>
          <p:nvPr/>
        </p:nvSpPr>
        <p:spPr>
          <a:xfrm>
            <a:off x="2843808" y="188640"/>
            <a:ext cx="3168351" cy="2664295"/>
          </a:xfrm>
          <a:prstGeom prst="triangle">
            <a:avLst>
              <a:gd name="adj" fmla="val 50000"/>
            </a:avLst>
          </a:prstGeom>
          <a:noFill/>
          <a:ln w="1270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4014896" y="426095"/>
            <a:ext cx="432047" cy="24006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/>
              <a:t>s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hould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/>
              <a:t>w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/>
              <a:t>m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easure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…?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idx="1"/>
          </p:nvPr>
        </p:nvSpPr>
        <p:spPr>
          <a:xfrm>
            <a:off x="457200" y="1124744"/>
            <a:ext cx="8363272" cy="51029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…GDP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…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outcomes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b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…Environmental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parts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excluded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well-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/>
              <a:t>b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/>
              <a:t>U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sed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/>
              <a:t>U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nit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/>
              <a:t>M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easurement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GDP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currency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(€, $, etc.)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…Education?</a:t>
            </a:r>
            <a:b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…Levels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violence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…Air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seek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combine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disparate well-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indicators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into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single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bottom-line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number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keep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variables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disaggregated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all variables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euros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environmental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capital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euros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Satellite</a:t>
            </a:r>
            <a:r>
              <a:rPr lang="de-DE" dirty="0" smtClean="0"/>
              <a:t> Accounts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Shape 243"/>
          <p:cNvSpPr txBox="1">
            <a:spLocks/>
          </p:cNvSpPr>
          <p:nvPr/>
        </p:nvSpPr>
        <p:spPr>
          <a:xfrm>
            <a:off x="457200" y="1383232"/>
            <a:ext cx="8229600" cy="14742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1">
            <a:noAutofit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E36C09"/>
              </a:buClr>
              <a:buSzPct val="25000"/>
              <a:buFont typeface="Noto Sans Symbols"/>
              <a:buNone/>
            </a:pPr>
            <a:r>
              <a:rPr lang="en-US" sz="2400" dirty="0" smtClean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Additional or parallel accounting systems that provide measures of social or environmental </a:t>
            </a:r>
            <a:r>
              <a:rPr lang="en-US" sz="2400" dirty="0" err="1" smtClean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faxtors</a:t>
            </a:r>
            <a:r>
              <a:rPr lang="en-US" sz="2400" dirty="0" smtClean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in physical terms, without necessarily including monetary valuations </a:t>
            </a:r>
          </a:p>
          <a:p>
            <a:pPr marL="0" indent="0">
              <a:lnSpc>
                <a:spcPct val="120000"/>
              </a:lnSpc>
              <a:spcBef>
                <a:spcPts val="480"/>
              </a:spcBef>
              <a:buClr>
                <a:srgbClr val="E36C09"/>
              </a:buClr>
              <a:buSzPct val="25000"/>
              <a:buFont typeface="Noto Sans Symbols"/>
              <a:buNone/>
            </a:pPr>
            <a:endParaRPr lang="en-US" sz="2400" dirty="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482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Dashboard/</a:t>
            </a:r>
            <a:r>
              <a:rPr lang="de-DE" dirty="0" err="1" smtClean="0"/>
              <a:t>scoreboard</a:t>
            </a:r>
            <a:r>
              <a:rPr lang="de-DE" dirty="0" smtClean="0"/>
              <a:t> </a:t>
            </a:r>
            <a:r>
              <a:rPr lang="de-DE" dirty="0" err="1" smtClean="0"/>
              <a:t>approach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Combining</a:t>
            </a:r>
            <a:r>
              <a:rPr lang="de-DE" dirty="0" smtClean="0"/>
              <a:t> traditional GDP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indicators</a:t>
            </a:r>
            <a:r>
              <a:rPr lang="de-DE" dirty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indicating</a:t>
            </a:r>
            <a:r>
              <a:rPr lang="de-DE" dirty="0" smtClean="0"/>
              <a:t> in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far</a:t>
            </a:r>
            <a:r>
              <a:rPr lang="de-DE" dirty="0" smtClean="0"/>
              <a:t> </a:t>
            </a:r>
            <a:r>
              <a:rPr lang="de-DE" dirty="0" err="1" smtClean="0"/>
              <a:t>certain</a:t>
            </a:r>
            <a:r>
              <a:rPr lang="de-DE" dirty="0" smtClean="0"/>
              <a:t> </a:t>
            </a:r>
            <a:r>
              <a:rPr lang="de-DE" dirty="0" err="1" smtClean="0"/>
              <a:t>goals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met</a:t>
            </a:r>
            <a:endParaRPr lang="de-DE" dirty="0" smtClean="0"/>
          </a:p>
          <a:p>
            <a:pPr lvl="1"/>
            <a:r>
              <a:rPr lang="de-DE" dirty="0" err="1" smtClean="0"/>
              <a:t>Example</a:t>
            </a:r>
            <a:r>
              <a:rPr lang="de-DE" dirty="0" smtClean="0"/>
              <a:t>: Europe 2020 (</a:t>
            </a:r>
            <a:r>
              <a:rPr lang="de-DE" dirty="0" err="1" smtClean="0"/>
              <a:t>details</a:t>
            </a:r>
            <a:r>
              <a:rPr lang="de-DE" dirty="0" smtClean="0"/>
              <a:t> </a:t>
            </a:r>
            <a:r>
              <a:rPr lang="de-DE" dirty="0" err="1" smtClean="0"/>
              <a:t>later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7012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4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Why GDP is Not a Measure of Well-Being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8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GDP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became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Political </a:t>
            </a:r>
            <a:r>
              <a:rPr lang="de-DE" dirty="0" err="1"/>
              <a:t>I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ssue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idx="1"/>
          </p:nvPr>
        </p:nvSpPr>
        <p:spPr>
          <a:xfrm>
            <a:off x="342294" y="3508149"/>
            <a:ext cx="8363272" cy="30963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SzPct val="79999"/>
              <a:buNone/>
            </a:pPr>
            <a:r>
              <a:rPr lang="en-US" sz="2000" i="1" dirty="0" smtClean="0"/>
              <a:t>Commission on the Measurement of Economic Performance and Social Progress </a:t>
            </a:r>
            <a:r>
              <a:rPr lang="en-US" sz="2000" dirty="0" smtClean="0"/>
              <a:t>established by Former French President Sarkozy (in 2008) </a:t>
            </a:r>
            <a:endParaRPr lang="en-US" sz="2000" i="1" dirty="0" smtClean="0"/>
          </a:p>
          <a:p>
            <a:pPr marL="342900" marR="0" lvl="0" indent="-342900" algn="l" rtl="0">
              <a:spcBef>
                <a:spcPts val="0"/>
              </a:spcBef>
              <a:spcAft>
                <a:spcPts val="600"/>
              </a:spcAft>
              <a:buSzPct val="79999"/>
              <a:buFont typeface="Wingdings" charset="2"/>
              <a:buChar char="§"/>
            </a:pP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Commission chaired two Nobel Prize winners: Joseph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Calibri"/>
              </a:rPr>
              <a:t>Stiglitz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 and </a:t>
            </a:r>
            <a:b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</a:b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Calibri"/>
              </a:rPr>
              <a:t>Amartya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Calibri"/>
              </a:rPr>
              <a:t>Sen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; coordinator: Jean-Paul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Calibri"/>
              </a:rPr>
              <a:t>Fitoussi</a:t>
            </a:r>
            <a:endParaRPr lang="en-US" sz="2000" b="0" i="0" u="none" strike="noStrike" cap="none" dirty="0" smtClean="0">
              <a:solidFill>
                <a:schemeClr val="dk1"/>
              </a:solidFill>
              <a:sym typeface="Calibri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600"/>
              </a:spcAft>
              <a:buSzPct val="79999"/>
              <a:buFont typeface="Wingdings" charset="2"/>
              <a:buChar char="§"/>
            </a:pP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Conclusion: shift emphasis from measuring economic production to measuring economic well-being</a:t>
            </a:r>
            <a:endParaRPr lang="en-US" sz="2000" dirty="0" smtClean="0"/>
          </a:p>
          <a:p>
            <a:pPr marL="342900" marR="0" lvl="0" indent="-342900" algn="l" rtl="0">
              <a:spcBef>
                <a:spcPts val="360"/>
              </a:spcBef>
              <a:spcAft>
                <a:spcPts val="600"/>
              </a:spcAft>
              <a:buSzPct val="79999"/>
              <a:buFont typeface="Wingdings" charset="2"/>
              <a:buChar char="§"/>
            </a:pPr>
            <a:r>
              <a:rPr lang="en-US" sz="2000" b="0" i="0" u="none" strike="noStrike" cap="none" dirty="0" smtClean="0">
                <a:solidFill>
                  <a:schemeClr val="dk1"/>
                </a:solidFill>
                <a:sym typeface="Calibri"/>
              </a:rPr>
              <a:t>Distinguish between current well-being and sustainability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Shape 18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Shape 18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Shape 183" descr="440px-Amartya_Sen_20071128_cologne.jpg"/>
          <p:cNvPicPr preferRelativeResize="0"/>
          <p:nvPr/>
        </p:nvPicPr>
        <p:blipFill rotWithShape="1">
          <a:blip r:embed="rId3">
            <a:alphaModFix/>
          </a:blip>
          <a:srcRect t="26367" b="26366"/>
          <a:stretch/>
        </p:blipFill>
        <p:spPr>
          <a:xfrm>
            <a:off x="3234441" y="1028751"/>
            <a:ext cx="2816352" cy="1597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 descr="1280px-Empfang_Joseph_E._Stiglitz_im_Rathaus_Köln-147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785" y="1028751"/>
            <a:ext cx="1950720" cy="195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 descr="440px-Jean-Paul_Fitoussi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4503" y="1028751"/>
            <a:ext cx="2011680" cy="16093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455560" y="2995844"/>
            <a:ext cx="21811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Joseph </a:t>
            </a:r>
            <a:r>
              <a:rPr lang="en-US" dirty="0" err="1" smtClean="0">
                <a:latin typeface="Calibri"/>
                <a:cs typeface="Calibri"/>
              </a:rPr>
              <a:t>Stiglitz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sz="1000" dirty="0">
                <a:latin typeface="Calibri"/>
                <a:cs typeface="Calibri"/>
              </a:rPr>
              <a:t>© </a:t>
            </a:r>
            <a:r>
              <a:rPr lang="en-US" sz="1000" dirty="0" err="1">
                <a:latin typeface="Calibri"/>
                <a:cs typeface="Calibri"/>
              </a:rPr>
              <a:t>Raimond</a:t>
            </a:r>
            <a:r>
              <a:rPr lang="en-US" sz="1000" dirty="0">
                <a:latin typeface="Calibri"/>
                <a:cs typeface="Calibri"/>
              </a:rPr>
              <a:t> </a:t>
            </a:r>
            <a:r>
              <a:rPr lang="en-US" sz="1000" dirty="0" err="1">
                <a:latin typeface="Calibri"/>
                <a:cs typeface="Calibri"/>
              </a:rPr>
              <a:t>Spekking</a:t>
            </a:r>
            <a:r>
              <a:rPr lang="en-US" sz="1000" dirty="0">
                <a:latin typeface="Calibri"/>
                <a:cs typeface="Calibri"/>
              </a:rPr>
              <a:t> / CC BY-SA 4.0 (via Wikimedia Commons</a:t>
            </a:r>
            <a:r>
              <a:rPr lang="en-US" sz="1000" dirty="0" smtClean="0">
                <a:latin typeface="Calibri"/>
                <a:cs typeface="Calibri"/>
              </a:rPr>
              <a:t>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258495" y="2637431"/>
            <a:ext cx="1905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alibri"/>
                <a:cs typeface="Calibri"/>
              </a:rPr>
              <a:t>Amartya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Sen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sz="1000" dirty="0">
                <a:latin typeface="Calibri"/>
                <a:cs typeface="Calibri"/>
              </a:rPr>
              <a:t>© </a:t>
            </a:r>
            <a:r>
              <a:rPr lang="en-US" sz="1000" dirty="0" smtClean="0">
                <a:latin typeface="Calibri"/>
                <a:cs typeface="Calibri"/>
              </a:rPr>
              <a:t>Photo: Elke </a:t>
            </a:r>
            <a:r>
              <a:rPr lang="en-US" sz="1000" dirty="0" err="1" smtClean="0">
                <a:latin typeface="Calibri"/>
                <a:cs typeface="Calibri"/>
              </a:rPr>
              <a:t>Wetzig</a:t>
            </a:r>
            <a:r>
              <a:rPr lang="en-US" sz="1000" dirty="0">
                <a:latin typeface="Calibri"/>
                <a:cs typeface="Calibri"/>
              </a:rPr>
              <a:t>/  CC BY-SA 3.0 </a:t>
            </a:r>
            <a:r>
              <a:rPr lang="en-US" sz="1000" dirty="0" smtClean="0">
                <a:latin typeface="Calibri"/>
                <a:cs typeface="Calibri"/>
              </a:rPr>
              <a:t>(via </a:t>
            </a:r>
            <a:r>
              <a:rPr lang="en-US" sz="1000" dirty="0">
                <a:latin typeface="Calibri"/>
                <a:cs typeface="Calibri"/>
              </a:rPr>
              <a:t>Wikimedia </a:t>
            </a:r>
            <a:r>
              <a:rPr lang="en-US" sz="1000" dirty="0" smtClean="0">
                <a:latin typeface="Calibri"/>
                <a:cs typeface="Calibri"/>
              </a:rPr>
              <a:t>Commons)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606924" y="2628966"/>
            <a:ext cx="19797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Jean-Paul </a:t>
            </a:r>
            <a:r>
              <a:rPr lang="en-US" dirty="0" err="1" smtClean="0">
                <a:latin typeface="Calibri"/>
                <a:cs typeface="Calibri"/>
              </a:rPr>
              <a:t>Fitoussi</a:t>
            </a:r>
            <a:endParaRPr lang="en-US" dirty="0">
              <a:latin typeface="Calibri"/>
              <a:cs typeface="Calibri"/>
            </a:endParaRPr>
          </a:p>
          <a:p>
            <a:r>
              <a:rPr lang="en-US" sz="1000" dirty="0">
                <a:latin typeface="Calibri"/>
                <a:cs typeface="Calibri"/>
              </a:rPr>
              <a:t>© </a:t>
            </a:r>
            <a:r>
              <a:rPr lang="en-US" sz="1000" dirty="0" smtClean="0">
                <a:latin typeface="Calibri"/>
                <a:cs typeface="Calibri"/>
              </a:rPr>
              <a:t> Andreas </a:t>
            </a:r>
            <a:r>
              <a:rPr lang="en-US" sz="1000" dirty="0" err="1" smtClean="0">
                <a:latin typeface="Calibri"/>
                <a:cs typeface="Calibri"/>
              </a:rPr>
              <a:t>Caranti</a:t>
            </a:r>
            <a:r>
              <a:rPr lang="en-US" sz="1000" dirty="0">
                <a:latin typeface="Calibri"/>
                <a:cs typeface="Calibri"/>
              </a:rPr>
              <a:t>/ CC BY-SA </a:t>
            </a:r>
            <a:r>
              <a:rPr lang="en-US" sz="1000" dirty="0" smtClean="0">
                <a:latin typeface="Calibri"/>
                <a:cs typeface="Calibri"/>
              </a:rPr>
              <a:t>2.0 (via Wikimedia Commons)</a:t>
            </a:r>
            <a:endParaRPr lang="en-US" sz="1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Stiglitz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-Sen-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Fitoussi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Commission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Well-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Multi-Dimensional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living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consumption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wealth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including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voice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governance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connections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relationships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Environment (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Char char="▪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Insecurity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Stiglitz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-Sen-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Fitoussi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Commission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Well-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Multi-Dimensional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Shape 2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Shape 199"/>
          <p:cNvGrpSpPr/>
          <p:nvPr/>
        </p:nvGrpSpPr>
        <p:grpSpPr>
          <a:xfrm>
            <a:off x="0" y="1226907"/>
            <a:ext cx="8811788" cy="5074899"/>
            <a:chOff x="0" y="590"/>
            <a:chExt cx="8811788" cy="5074899"/>
          </a:xfrm>
        </p:grpSpPr>
        <p:sp>
          <p:nvSpPr>
            <p:cNvPr id="200" name="Shape 200"/>
            <p:cNvSpPr/>
            <p:nvPr/>
          </p:nvSpPr>
          <p:spPr>
            <a:xfrm>
              <a:off x="1514179" y="223519"/>
              <a:ext cx="4154697" cy="4154697"/>
            </a:xfrm>
            <a:prstGeom prst="blockArc">
              <a:avLst>
                <a:gd name="adj1" fmla="val 13755549"/>
                <a:gd name="adj2" fmla="val 17872431"/>
                <a:gd name="adj3" fmla="val 3435"/>
              </a:avLst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828279" y="613193"/>
              <a:ext cx="4154697" cy="4154697"/>
            </a:xfrm>
            <a:prstGeom prst="blockArc">
              <a:avLst>
                <a:gd name="adj1" fmla="val 11769953"/>
                <a:gd name="adj2" fmla="val 15092234"/>
                <a:gd name="adj3" fmla="val 343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861134" y="484285"/>
              <a:ext cx="4154697" cy="4154697"/>
            </a:xfrm>
            <a:prstGeom prst="blockArc">
              <a:avLst>
                <a:gd name="adj1" fmla="val 8605356"/>
                <a:gd name="adj2" fmla="val 11545917"/>
                <a:gd name="adj3" fmla="val 3435"/>
              </a:avLst>
            </a:prstGeom>
            <a:solidFill>
              <a:srgbClr val="BF504D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1006201" y="709218"/>
              <a:ext cx="4154697" cy="4154697"/>
            </a:xfrm>
            <a:prstGeom prst="blockArc">
              <a:avLst>
                <a:gd name="adj1" fmla="val 3687125"/>
                <a:gd name="adj2" fmla="val 9056355"/>
                <a:gd name="adj3" fmla="val 3435"/>
              </a:avLst>
            </a:prstGeom>
            <a:solidFill>
              <a:srgbClr val="F7954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3230864" y="1134854"/>
              <a:ext cx="4154697" cy="3660122"/>
            </a:xfrm>
            <a:prstGeom prst="blockArc">
              <a:avLst>
                <a:gd name="adj1" fmla="val 2104837"/>
                <a:gd name="adj2" fmla="val 7662896"/>
                <a:gd name="adj3" fmla="val 3435"/>
              </a:avLst>
            </a:prstGeom>
            <a:solidFill>
              <a:srgbClr val="49ACC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3904526" y="279356"/>
              <a:ext cx="4154697" cy="4154697"/>
            </a:xfrm>
            <a:prstGeom prst="blockArc">
              <a:avLst>
                <a:gd name="adj1" fmla="val 211340"/>
                <a:gd name="adj2" fmla="val 3645917"/>
                <a:gd name="adj3" fmla="val 3435"/>
              </a:avLst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3903380" y="509970"/>
              <a:ext cx="4154697" cy="4154697"/>
            </a:xfrm>
            <a:prstGeom prst="blockArc">
              <a:avLst>
                <a:gd name="adj1" fmla="val 17766434"/>
                <a:gd name="adj2" fmla="val 21422822"/>
                <a:gd name="adj3" fmla="val 343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3451732" y="208166"/>
              <a:ext cx="4154697" cy="4154697"/>
            </a:xfrm>
            <a:prstGeom prst="blockArc">
              <a:avLst>
                <a:gd name="adj1" fmla="val 14473092"/>
                <a:gd name="adj2" fmla="val 18683795"/>
                <a:gd name="adj3" fmla="val 3435"/>
              </a:avLst>
            </a:prstGeom>
            <a:solidFill>
              <a:srgbClr val="BF504D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3491882" y="1829916"/>
              <a:ext cx="2108367" cy="1415658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9" name="Shape 209"/>
            <p:cNvSpPr txBox="1"/>
            <p:nvPr/>
          </p:nvSpPr>
          <p:spPr>
            <a:xfrm>
              <a:off x="3800644" y="2037233"/>
              <a:ext cx="1490840" cy="1001022"/>
            </a:xfrm>
            <a:prstGeom prst="rect">
              <a:avLst/>
            </a:prstGeom>
            <a:noFill/>
            <a:ln>
              <a:noFill/>
            </a:ln>
          </p:spPr>
          <p:txBody>
            <a:bodyPr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Well-being</a:t>
              </a:r>
            </a:p>
          </p:txBody>
        </p:sp>
        <p:sp>
          <p:nvSpPr>
            <p:cNvPr id="210" name="Shape 210"/>
            <p:cNvSpPr/>
            <p:nvPr/>
          </p:nvSpPr>
          <p:spPr>
            <a:xfrm>
              <a:off x="3627198" y="590"/>
              <a:ext cx="1837736" cy="990960"/>
            </a:xfrm>
            <a:prstGeom prst="ellipse">
              <a:avLst/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1" name="Shape 211"/>
            <p:cNvSpPr txBox="1"/>
            <p:nvPr/>
          </p:nvSpPr>
          <p:spPr>
            <a:xfrm>
              <a:off x="3896328" y="145714"/>
              <a:ext cx="1299475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Material living standards</a:t>
              </a:r>
            </a:p>
          </p:txBody>
        </p:sp>
        <p:sp>
          <p:nvSpPr>
            <p:cNvPr id="212" name="Shape 212"/>
            <p:cNvSpPr/>
            <p:nvPr/>
          </p:nvSpPr>
          <p:spPr>
            <a:xfrm>
              <a:off x="6162010" y="258472"/>
              <a:ext cx="1434326" cy="990960"/>
            </a:xfrm>
            <a:prstGeom prst="ellipse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3" name="Shape 213"/>
            <p:cNvSpPr txBox="1"/>
            <p:nvPr/>
          </p:nvSpPr>
          <p:spPr>
            <a:xfrm>
              <a:off x="6372062" y="403595"/>
              <a:ext cx="1014221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Health</a:t>
              </a:r>
            </a:p>
          </p:txBody>
        </p:sp>
        <p:sp>
          <p:nvSpPr>
            <p:cNvPr id="214" name="Shape 214"/>
            <p:cNvSpPr/>
            <p:nvPr/>
          </p:nvSpPr>
          <p:spPr>
            <a:xfrm>
              <a:off x="7227599" y="1986659"/>
              <a:ext cx="1584188" cy="990960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5" name="Shape 215"/>
            <p:cNvSpPr txBox="1"/>
            <p:nvPr/>
          </p:nvSpPr>
          <p:spPr>
            <a:xfrm>
              <a:off x="7459597" y="2131783"/>
              <a:ext cx="1120190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Education</a:t>
              </a:r>
            </a:p>
          </p:txBody>
        </p:sp>
        <p:sp>
          <p:nvSpPr>
            <p:cNvPr id="216" name="Shape 216"/>
            <p:cNvSpPr/>
            <p:nvPr/>
          </p:nvSpPr>
          <p:spPr>
            <a:xfrm>
              <a:off x="5580105" y="3642844"/>
              <a:ext cx="2797797" cy="990960"/>
            </a:xfrm>
            <a:prstGeom prst="ellipse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7" name="Shape 217"/>
            <p:cNvSpPr txBox="1"/>
            <p:nvPr/>
          </p:nvSpPr>
          <p:spPr>
            <a:xfrm>
              <a:off x="5989833" y="3787967"/>
              <a:ext cx="1978341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activities (including work)</a:t>
              </a:r>
            </a:p>
          </p:txBody>
        </p:sp>
        <p:sp>
          <p:nvSpPr>
            <p:cNvPr id="218" name="Shape 218"/>
            <p:cNvSpPr/>
            <p:nvPr/>
          </p:nvSpPr>
          <p:spPr>
            <a:xfrm>
              <a:off x="2627785" y="4084530"/>
              <a:ext cx="2862933" cy="990960"/>
            </a:xfrm>
            <a:prstGeom prst="ellipse">
              <a:avLst/>
            </a:prstGeom>
            <a:solidFill>
              <a:srgbClr val="F7954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9" name="Shape 219"/>
            <p:cNvSpPr txBox="1"/>
            <p:nvPr/>
          </p:nvSpPr>
          <p:spPr>
            <a:xfrm>
              <a:off x="3047052" y="4229653"/>
              <a:ext cx="2024399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Political voice and governanc</a:t>
              </a:r>
              <a:r>
                <a:rPr lang="de-DE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</a:p>
          </p:txBody>
        </p:sp>
        <p:sp>
          <p:nvSpPr>
            <p:cNvPr id="220" name="Shape 220"/>
            <p:cNvSpPr/>
            <p:nvPr/>
          </p:nvSpPr>
          <p:spPr>
            <a:xfrm>
              <a:off x="0" y="3282803"/>
              <a:ext cx="2597822" cy="990960"/>
            </a:xfrm>
            <a:prstGeom prst="ellipse">
              <a:avLst/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1" name="Shape 221"/>
            <p:cNvSpPr txBox="1"/>
            <p:nvPr/>
          </p:nvSpPr>
          <p:spPr>
            <a:xfrm>
              <a:off x="380442" y="3427926"/>
              <a:ext cx="1836938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Social connections and relationships</a:t>
              </a:r>
            </a:p>
          </p:txBody>
        </p:sp>
        <p:sp>
          <p:nvSpPr>
            <p:cNvPr id="222" name="Shape 222"/>
            <p:cNvSpPr/>
            <p:nvPr/>
          </p:nvSpPr>
          <p:spPr>
            <a:xfrm>
              <a:off x="0" y="1626621"/>
              <a:ext cx="1889365" cy="990960"/>
            </a:xfrm>
            <a:prstGeom prst="ellipse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3" name="Shape 223"/>
            <p:cNvSpPr txBox="1"/>
            <p:nvPr/>
          </p:nvSpPr>
          <p:spPr>
            <a:xfrm>
              <a:off x="276690" y="1771744"/>
              <a:ext cx="1335983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Environment</a:t>
              </a:r>
            </a:p>
          </p:txBody>
        </p:sp>
        <p:sp>
          <p:nvSpPr>
            <p:cNvPr id="224" name="Shape 224"/>
            <p:cNvSpPr/>
            <p:nvPr/>
          </p:nvSpPr>
          <p:spPr>
            <a:xfrm>
              <a:off x="1178925" y="258473"/>
              <a:ext cx="2160254" cy="990960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5" name="Shape 225"/>
            <p:cNvSpPr txBox="1"/>
            <p:nvPr/>
          </p:nvSpPr>
          <p:spPr>
            <a:xfrm>
              <a:off x="1495287" y="403596"/>
              <a:ext cx="1527530" cy="700714"/>
            </a:xfrm>
            <a:prstGeom prst="rect">
              <a:avLst/>
            </a:prstGeom>
            <a:noFill/>
            <a:ln>
              <a:noFill/>
            </a:ln>
          </p:spPr>
          <p:txBody>
            <a:bodyPr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de-DE" sz="1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Insecurity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vs. </a:t>
            </a:r>
            <a:r>
              <a:rPr lang="de-DE" dirty="0" err="1"/>
              <a:t>S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ubjective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/>
              <a:t>W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ell-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Shape 23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expectancy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Literacy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rates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pollution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figures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well-</a:t>
            </a:r>
            <a:r>
              <a:rPr lang="de-DE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Shape 23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Subjective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Well-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Shape 24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Shape 243"/>
          <p:cNvSpPr txBox="1">
            <a:spLocks noGrp="1"/>
          </p:cNvSpPr>
          <p:nvPr>
            <p:ph type="body" sz="quarter" idx="13"/>
          </p:nvPr>
        </p:nvSpPr>
        <p:spPr>
          <a:xfrm>
            <a:off x="457200" y="1383232"/>
            <a:ext cx="8229600" cy="11358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1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welfare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survey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asking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people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their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own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degree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life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satisfaction</a:t>
            </a:r>
            <a:r>
              <a:rPr lang="de-DE" sz="2400" b="0" i="0" u="none" strike="noStrike" cap="none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400" b="0" i="0" u="none" strike="noStrike" cap="none" dirty="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683568" y="3140967"/>
            <a:ext cx="8003231" cy="3096343"/>
          </a:xfrm>
          <a:prstGeom prst="rect">
            <a:avLst/>
          </a:prstGeom>
          <a:noFill/>
          <a:ln w="76200" cap="flat" cmpd="sng">
            <a:solidFill>
              <a:srgbClr val="E46C0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Shape 245"/>
          <p:cNvSpPr txBox="1"/>
          <p:nvPr/>
        </p:nvSpPr>
        <p:spPr>
          <a:xfrm>
            <a:off x="1021066" y="3331592"/>
            <a:ext cx="748883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Questionnaire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869008" y="3722857"/>
            <a:ext cx="7519416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de-D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things considered, how satisfied are you with your life as a whole these days?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Please cross the box next to the number that matches your opinion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1506575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2159213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2811850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3464489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4117126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4769764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5422403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6075041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6727678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380314" y="5374800"/>
            <a:ext cx="324053" cy="324047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1496948" y="5837471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258" name="Shape 258"/>
          <p:cNvSpPr/>
          <p:nvPr/>
        </p:nvSpPr>
        <p:spPr>
          <a:xfrm>
            <a:off x="2150655" y="5837853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259" name="Shape 259"/>
          <p:cNvSpPr/>
          <p:nvPr/>
        </p:nvSpPr>
        <p:spPr>
          <a:xfrm>
            <a:off x="2804361" y="5840910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260" name="Shape 260"/>
          <p:cNvSpPr/>
          <p:nvPr/>
        </p:nvSpPr>
        <p:spPr>
          <a:xfrm>
            <a:off x="3458069" y="5838235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</a:p>
        </p:txBody>
      </p:sp>
      <p:sp>
        <p:nvSpPr>
          <p:cNvPr id="261" name="Shape 261"/>
          <p:cNvSpPr/>
          <p:nvPr/>
        </p:nvSpPr>
        <p:spPr>
          <a:xfrm>
            <a:off x="4111776" y="5838617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</a:p>
        </p:txBody>
      </p:sp>
      <p:sp>
        <p:nvSpPr>
          <p:cNvPr id="262" name="Shape 262"/>
          <p:cNvSpPr/>
          <p:nvPr/>
        </p:nvSpPr>
        <p:spPr>
          <a:xfrm>
            <a:off x="4765482" y="5838998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</a:p>
        </p:txBody>
      </p:sp>
      <p:sp>
        <p:nvSpPr>
          <p:cNvPr id="263" name="Shape 263"/>
          <p:cNvSpPr/>
          <p:nvPr/>
        </p:nvSpPr>
        <p:spPr>
          <a:xfrm>
            <a:off x="5419189" y="5839380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</a:p>
        </p:txBody>
      </p:sp>
      <p:sp>
        <p:nvSpPr>
          <p:cNvPr id="264" name="Shape 264"/>
          <p:cNvSpPr/>
          <p:nvPr/>
        </p:nvSpPr>
        <p:spPr>
          <a:xfrm>
            <a:off x="6072896" y="5839762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</a:p>
        </p:txBody>
      </p:sp>
      <p:sp>
        <p:nvSpPr>
          <p:cNvPr id="265" name="Shape 265"/>
          <p:cNvSpPr/>
          <p:nvPr/>
        </p:nvSpPr>
        <p:spPr>
          <a:xfrm>
            <a:off x="6726603" y="5840144"/>
            <a:ext cx="324053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</a:p>
        </p:txBody>
      </p:sp>
      <p:sp>
        <p:nvSpPr>
          <p:cNvPr id="266" name="Shape 266"/>
          <p:cNvSpPr/>
          <p:nvPr/>
        </p:nvSpPr>
        <p:spPr>
          <a:xfrm>
            <a:off x="7380314" y="5840526"/>
            <a:ext cx="432045" cy="324047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50000"/>
              </a:lnSpc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683568" y="4115962"/>
            <a:ext cx="504056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☞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841104" y="4797151"/>
            <a:ext cx="225478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at all satisfied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6388100" y="4798800"/>
            <a:ext cx="225478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Completely satisfied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Is there a correlation between SWB results with standard economic measures of welfare?</a:t>
            </a:r>
          </a:p>
        </p:txBody>
      </p:sp>
      <p:sp>
        <p:nvSpPr>
          <p:cNvPr id="275" name="Shape 27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SWB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countries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GDP?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GDP per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capita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a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particular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country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time, do SWB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276" name="Shape 27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Shape 27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Average Subjective Well-being and GDP per Capita</a:t>
            </a:r>
          </a:p>
        </p:txBody>
      </p:sp>
      <p:sp>
        <p:nvSpPr>
          <p:cNvPr id="284" name="Shape 28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Shape 28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Shape 286"/>
          <p:cNvSpPr txBox="1"/>
          <p:nvPr/>
        </p:nvSpPr>
        <p:spPr>
          <a:xfrm>
            <a:off x="427839" y="5857461"/>
            <a:ext cx="6494574" cy="738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Sources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SWB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World Values Survey online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2010–2014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survey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wave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b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GDP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World Development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Indicators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online </a:t>
            </a:r>
            <a:r>
              <a:rPr lang="de-DE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database</a:t>
            </a:r>
            <a:r>
              <a:rPr lang="de-DE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28292"/>
              </p:ext>
            </p:extLst>
          </p:nvPr>
        </p:nvGraphicFramePr>
        <p:xfrm>
          <a:off x="914400" y="914400"/>
          <a:ext cx="7239000" cy="49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Missing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Misleading</a:t>
            </a:r>
            <a:r>
              <a:rPr lang="de-DE" dirty="0"/>
              <a:t> Elements </a:t>
            </a:r>
            <a:r>
              <a:rPr lang="de-DE" dirty="0" err="1"/>
              <a:t>of</a:t>
            </a:r>
            <a:r>
              <a:rPr lang="de-DE" dirty="0"/>
              <a:t> GDP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Household production </a:t>
            </a:r>
          </a:p>
          <a:p>
            <a:pPr lvl="1"/>
            <a:r>
              <a:rPr lang="en-US" dirty="0" smtClean="0"/>
              <a:t>E.g. unpaid child care or gardening</a:t>
            </a:r>
          </a:p>
          <a:p>
            <a:r>
              <a:rPr lang="en-US" dirty="0" smtClean="0"/>
              <a:t>Significant services provided for free</a:t>
            </a:r>
          </a:p>
          <a:p>
            <a:pPr lvl="1"/>
            <a:r>
              <a:rPr lang="en-US" dirty="0" smtClean="0"/>
              <a:t>E.g. internet services such as Wikipedia, Gmail or YouTube</a:t>
            </a:r>
            <a:br>
              <a:rPr lang="en-US" dirty="0" smtClean="0"/>
            </a:br>
            <a:r>
              <a:rPr lang="en-US" dirty="0" smtClean="0"/>
              <a:t>(main product sold advertising, which is an intermediate input)</a:t>
            </a:r>
          </a:p>
          <a:p>
            <a:r>
              <a:rPr lang="en-US" dirty="0" smtClean="0"/>
              <a:t>Leisure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overwork might increase GDP while reducing well-being (Vice versa)</a:t>
            </a:r>
          </a:p>
          <a:p>
            <a:pPr lvl="1"/>
            <a:endParaRPr lang="en-US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275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Missing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Misleading</a:t>
            </a:r>
            <a:r>
              <a:rPr lang="de-DE" dirty="0"/>
              <a:t> Elements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smtClean="0"/>
              <a:t>GDP (</a:t>
            </a:r>
            <a:r>
              <a:rPr lang="de-DE" dirty="0" err="1" smtClean="0"/>
              <a:t>cont</a:t>
            </a:r>
            <a:r>
              <a:rPr lang="de-DE" dirty="0" smtClean="0"/>
              <a:t>.)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and social capital formation</a:t>
            </a:r>
          </a:p>
          <a:p>
            <a:pPr lvl="1"/>
            <a:r>
              <a:rPr lang="en-US" dirty="0" smtClean="0"/>
              <a:t>Social and political factors that affect well-being (e.g. health and education levels, political participation, </a:t>
            </a:r>
            <a:r>
              <a:rPr lang="en-US" dirty="0"/>
              <a:t>g</a:t>
            </a:r>
            <a:r>
              <a:rPr lang="en-US" dirty="0" smtClean="0"/>
              <a:t>overnment effectiveness, issues of trust, corruption, other aspects of economic and social culture</a:t>
            </a:r>
            <a:r>
              <a:rPr lang="mr-IN" dirty="0" smtClean="0"/>
              <a:t>…</a:t>
            </a:r>
            <a:r>
              <a:rPr lang="de-DE" dirty="0" smtClean="0"/>
              <a:t>)</a:t>
            </a:r>
          </a:p>
          <a:p>
            <a:r>
              <a:rPr lang="en-US" dirty="0" smtClean="0"/>
              <a:t>Interactions between economy and natural world</a:t>
            </a:r>
          </a:p>
          <a:p>
            <a:pPr lvl="1"/>
            <a:r>
              <a:rPr lang="en-US" dirty="0" smtClean="0"/>
              <a:t>E.g. </a:t>
            </a:r>
            <a:r>
              <a:rPr lang="en-US" dirty="0"/>
              <a:t>e</a:t>
            </a:r>
            <a:r>
              <a:rPr lang="en-US" dirty="0" smtClean="0"/>
              <a:t>conomic degradation and resource depletion</a:t>
            </a:r>
          </a:p>
          <a:p>
            <a:pPr lvl="1"/>
            <a:endParaRPr lang="en-US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31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Missing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Misleading</a:t>
            </a:r>
            <a:r>
              <a:rPr lang="de-DE" dirty="0"/>
              <a:t> Elements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smtClean="0"/>
              <a:t>GDP (</a:t>
            </a:r>
            <a:r>
              <a:rPr lang="de-DE" dirty="0" err="1" smtClean="0"/>
              <a:t>cont</a:t>
            </a:r>
            <a:r>
              <a:rPr lang="de-DE" dirty="0" smtClean="0"/>
              <a:t>.)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Defensive expenditure</a:t>
            </a:r>
          </a:p>
          <a:p>
            <a:pPr lvl="1"/>
            <a:r>
              <a:rPr lang="en-US" dirty="0" smtClean="0"/>
              <a:t>Money spent to counteract economic activities that have caused harm to human or environmental health</a:t>
            </a:r>
          </a:p>
          <a:p>
            <a:pPr lvl="1"/>
            <a:r>
              <a:rPr lang="en-US" dirty="0" smtClean="0"/>
              <a:t>E.g. money spent cleaning up after </a:t>
            </a:r>
            <a:r>
              <a:rPr lang="en-US" dirty="0" err="1" smtClean="0"/>
              <a:t>Deepwater</a:t>
            </a:r>
            <a:r>
              <a:rPr lang="en-US" dirty="0" smtClean="0"/>
              <a:t> Horizon oil Spill in the Gulf of Mexico</a:t>
            </a:r>
          </a:p>
          <a:p>
            <a:r>
              <a:rPr lang="en-US" dirty="0" smtClean="0"/>
              <a:t>Products or production methods that reduce rather than increase, well-being</a:t>
            </a:r>
          </a:p>
          <a:p>
            <a:pPr lvl="1"/>
            <a:r>
              <a:rPr lang="en-US" dirty="0" smtClean="0"/>
              <a:t>E.g. unhealthy foods, drugs, dangerous equipment 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342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Missing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Misleading</a:t>
            </a:r>
            <a:r>
              <a:rPr lang="de-DE" dirty="0"/>
              <a:t> Elements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smtClean="0"/>
              <a:t>GDP (</a:t>
            </a:r>
            <a:r>
              <a:rPr lang="de-DE" dirty="0" err="1" smtClean="0"/>
              <a:t>cont</a:t>
            </a:r>
            <a:r>
              <a:rPr lang="de-DE" dirty="0" smtClean="0"/>
              <a:t>.)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Financial debt</a:t>
            </a:r>
          </a:p>
          <a:p>
            <a:pPr lvl="1"/>
            <a:r>
              <a:rPr lang="en-US" dirty="0" smtClean="0"/>
              <a:t>Debt-financed consumption increases GDP but might reduce future consumption</a:t>
            </a:r>
          </a:p>
          <a:p>
            <a:r>
              <a:rPr lang="en-US" dirty="0" smtClean="0"/>
              <a:t>Rising inequality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rising GDP might contribute to a rise in inequality if the gains are not equally shared; hence, rising GDP does not necessarily lead to a rise in well-being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423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4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Alternative Approaches to Representing Well-Being</a:t>
            </a:r>
          </a:p>
        </p:txBody>
      </p:sp>
      <p:sp>
        <p:nvSpPr>
          <p:cNvPr id="300" name="Shape 300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8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Europe 2020</a:t>
            </a:r>
          </a:p>
        </p:txBody>
      </p:sp>
      <p:sp>
        <p:nvSpPr>
          <p:cNvPr id="307" name="Shape 307"/>
          <p:cNvSpPr txBox="1">
            <a:spLocks noGrp="1"/>
          </p:cNvSpPr>
          <p:nvPr>
            <p:ph idx="1"/>
          </p:nvPr>
        </p:nvSpPr>
        <p:spPr>
          <a:xfrm>
            <a:off x="452307" y="1391604"/>
            <a:ext cx="7828395" cy="464448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 fontScale="92500"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Ten-year job and growth strategy launched in in 2010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conditions for smart, sustainable and inclusive growth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Five headline targets to achieve by the end of 2020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Employment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Climate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inclusion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poverty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reduction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Shape 30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Europe 2020</a:t>
            </a:r>
          </a:p>
        </p:txBody>
      </p:sp>
      <p:sp>
        <p:nvSpPr>
          <p:cNvPr id="315" name="Shape 31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Scoreboard of nine headline indicators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de-DE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onitored</a:t>
            </a:r>
            <a:r>
              <a:rPr lang="de-DE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a </a:t>
            </a:r>
            <a:r>
              <a:rPr lang="de-DE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regular</a:t>
            </a:r>
            <a:r>
              <a:rPr lang="de-DE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Member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formulate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national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reach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targets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Shape 31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Shape 3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6.1 Europe 2020 goals and actual developments 2008-2014, EU 28 </a:t>
            </a:r>
          </a:p>
        </p:txBody>
      </p:sp>
      <p:sp>
        <p:nvSpPr>
          <p:cNvPr id="324" name="Shape 32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3" name="Shape 323"/>
          <p:cNvGraphicFramePr/>
          <p:nvPr/>
        </p:nvGraphicFramePr>
        <p:xfrm>
          <a:off x="457200" y="1484312"/>
          <a:ext cx="8362950" cy="2587762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2674650"/>
                <a:gridCol w="2520275"/>
                <a:gridCol w="936100"/>
                <a:gridCol w="1224125"/>
                <a:gridCol w="1007800"/>
              </a:tblGrid>
              <a:tr h="1008575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u="none" strike="noStrike" cap="none"/>
                        <a:t>Employment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75% of the population aged 20-64 should be employed 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Noto Sans Symbols"/>
                        <a:buNone/>
                      </a:pPr>
                      <a:endParaRPr sz="1800" b="0" u="none" strike="noStrike" cap="none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Indicator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Unit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2008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2014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Target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Employment rate – </a:t>
                      </a:r>
                      <a:br>
                        <a:rPr lang="de-DE" sz="1800" u="none" strike="noStrike" cap="none"/>
                      </a:br>
                      <a:r>
                        <a:rPr lang="de-DE" sz="1800" u="none" strike="noStrike" cap="none"/>
                        <a:t>age group 20-64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% of population </a:t>
                      </a:r>
                      <a:br>
                        <a:rPr lang="de-DE" sz="1800" u="none" strike="noStrike" cap="none"/>
                      </a:br>
                      <a:r>
                        <a:rPr lang="de-DE" sz="1800" u="none" strike="noStrike" cap="none"/>
                        <a:t>aged 20-64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70.3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69.2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75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6.1 Europe 2020 goals and actual developments 2008-2014, EU 28 </a:t>
            </a:r>
          </a:p>
        </p:txBody>
      </p:sp>
      <p:sp>
        <p:nvSpPr>
          <p:cNvPr id="332" name="Shape 33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Shape 33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31" name="Shape 331"/>
          <p:cNvGraphicFramePr/>
          <p:nvPr/>
        </p:nvGraphicFramePr>
        <p:xfrm>
          <a:off x="457200" y="1484312"/>
          <a:ext cx="8362950" cy="2359152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2674650"/>
                <a:gridCol w="2304250"/>
                <a:gridCol w="1296150"/>
                <a:gridCol w="936100"/>
                <a:gridCol w="1151800"/>
              </a:tblGrid>
              <a:tr h="1008575">
                <a:tc gridSpan="5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de-DE" sz="180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Research and Development</a:t>
                      </a:r>
                    </a:p>
                    <a:p>
                      <a:pPr marL="285750" marR="0" lvl="0" indent="-28575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3% of the EU's GDP should be invested in R&amp;D</a:t>
                      </a:r>
                    </a:p>
                    <a:p>
                      <a:pPr marL="285750" marR="0" lvl="0" indent="-2857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None/>
                      </a:pPr>
                      <a:endParaRPr sz="1800" b="0" i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Indicator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2008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Gross</a:t>
                      </a:r>
                      <a:r>
                        <a:rPr lang="de-DE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domestic</a:t>
                      </a:r>
                      <a:r>
                        <a:rPr lang="de-DE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expenditure</a:t>
                      </a:r>
                      <a:r>
                        <a:rPr lang="de-DE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on R&amp;D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of GDP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1.85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2.03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6.1 Europe 2020 goals and actual developments 2008-2014, EU 28 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39" name="Shape 339"/>
          <p:cNvGraphicFramePr/>
          <p:nvPr/>
        </p:nvGraphicFramePr>
        <p:xfrm>
          <a:off x="457200" y="1484312"/>
          <a:ext cx="8362975" cy="4739640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3466725"/>
                <a:gridCol w="1728200"/>
                <a:gridCol w="1080125"/>
                <a:gridCol w="1080125"/>
                <a:gridCol w="1007800"/>
              </a:tblGrid>
              <a:tr h="370850">
                <a:tc gridSpan="5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Environment</a:t>
                      </a:r>
                    </a:p>
                    <a:p>
                      <a:pPr marL="285750" marR="0" lvl="0" indent="-285750" algn="just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Greenhouse gas emissions should be reduced by 20% compared to 1990</a:t>
                      </a:r>
                    </a:p>
                    <a:p>
                      <a:pPr marL="285750" marR="0" lvl="0" indent="-285750" algn="just" rtl="0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The share of renewable energy sources in final energy consumption should be increased to 20%</a:t>
                      </a:r>
                    </a:p>
                    <a:p>
                      <a:pPr marL="285750" marR="0" lvl="0" indent="-285750" algn="just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Energy efficiency should improve by 20%</a:t>
                      </a:r>
                    </a:p>
                    <a:p>
                      <a:pPr marL="285750" marR="0" lvl="0" indent="-285750" algn="just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None/>
                      </a:pPr>
                      <a:endParaRPr sz="1800" b="0" i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Indicator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Unit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2008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2014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Target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Greenhouse gas emissions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Index 1990 = 100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 dirty="0" smtClean="0"/>
                        <a:t>90.3</a:t>
                      </a:r>
                      <a:endParaRPr lang="de-DE" sz="1800" u="none" strike="noStrike" cap="none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77.3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80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Share of renewable energy in gross final energy consumption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%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 dirty="0" smtClean="0"/>
                        <a:t>11</a:t>
                      </a:r>
                      <a:endParaRPr lang="de-DE" sz="1800" u="none" strike="noStrike" cap="none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16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20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Primary energy consumption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million tonnes of oil equivalent (TOE)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 dirty="0" smtClean="0"/>
                        <a:t>1693</a:t>
                      </a:r>
                      <a:endParaRPr lang="de-DE" sz="1800" u="none" strike="noStrike" cap="none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/>
                        <a:t>1507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22860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de-DE" sz="1800" u="none" strike="noStrike" cap="none" dirty="0"/>
                        <a:t>1483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6.1 Europe 2020 goals and actual developments 2008-2014, EU 28 </a:t>
            </a:r>
          </a:p>
        </p:txBody>
      </p:sp>
      <p:sp>
        <p:nvSpPr>
          <p:cNvPr id="348" name="Shape 34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7" name="Shape 347"/>
          <p:cNvGraphicFramePr/>
          <p:nvPr/>
        </p:nvGraphicFramePr>
        <p:xfrm>
          <a:off x="457200" y="1484312"/>
          <a:ext cx="8362925" cy="3703320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3250700"/>
                <a:gridCol w="2016225"/>
                <a:gridCol w="1008100"/>
                <a:gridCol w="936100"/>
                <a:gridCol w="1151800"/>
              </a:tblGrid>
              <a:tr h="370850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Education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The share of early school leavers should be under 10% and at least 40% of individuals 30-34 years old should have completed a tertiary or equivalent education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None/>
                      </a:pPr>
                      <a:endParaRPr sz="18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Indicator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Unit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2008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2014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Target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Early leavers from education and training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% of population aged 18-24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14.7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11.2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10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Tertiary educational attainment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% of population aged 30-34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31.1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37.9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40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6.1 Europe 2020 goals and actual developments 2008-2014, EU 28 </a:t>
            </a:r>
          </a:p>
        </p:txBody>
      </p:sp>
      <p:sp>
        <p:nvSpPr>
          <p:cNvPr id="356" name="Shape 35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5" name="Shape 355"/>
          <p:cNvGraphicFramePr/>
          <p:nvPr/>
        </p:nvGraphicFramePr>
        <p:xfrm>
          <a:off x="457200" y="1484312"/>
          <a:ext cx="8363000" cy="3483864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1672600"/>
                <a:gridCol w="1672600"/>
                <a:gridCol w="1672600"/>
                <a:gridCol w="1672600"/>
                <a:gridCol w="1672600"/>
              </a:tblGrid>
              <a:tr h="370850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Poverty and social exclusion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Char char="✓"/>
                      </a:pPr>
                      <a:r>
                        <a:rPr lang="de-DE" sz="1800" b="0" u="none" strike="noStrike" cap="none"/>
                        <a:t>Poverty should be reduced by lifting at least 20 million people out of the risk of poverty or social exclusion in the EU-27</a:t>
                      </a:r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Noto Sans Symbols"/>
                        <a:buNone/>
                      </a:pPr>
                      <a:endParaRPr sz="18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1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Indicator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Unit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2008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2014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Target</a:t>
                      </a:r>
                    </a:p>
                  </a:txBody>
                  <a:tcPr marL="68575" marR="68575" marT="0" marB="0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People at risk of poverty or social exclusion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Cumulative difference from 2008 in thousand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0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4,725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de-DE" sz="1800" u="none" strike="noStrike" cap="none"/>
                        <a:t>-20,000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358" name="Shape 358"/>
          <p:cNvSpPr/>
          <p:nvPr/>
        </p:nvSpPr>
        <p:spPr>
          <a:xfrm>
            <a:off x="457200" y="5517232"/>
            <a:ext cx="8363272" cy="738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Eurostat, “Europe 2020 Headline Indicators: Scoreboard”, </a:t>
            </a:r>
            <a:r>
              <a:rPr lang="de-DE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http://ec.europa.eu/eurostat/web/europe-2020-indicators/europe-2020-strategy/headline-indicators-scoreboard</a:t>
            </a:r>
            <a:r>
              <a:rPr lang="de-DE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October 10, 2016.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Better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Life Index (BLI)</a:t>
            </a:r>
          </a:p>
        </p:txBody>
      </p:sp>
      <p:sp>
        <p:nvSpPr>
          <p:cNvPr id="364" name="Shape 36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Mixed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approach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OECD</a:t>
            </a:r>
          </a:p>
          <a:p>
            <a:pPr marR="0" lvl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Combines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large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dimensions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cannot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measured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monetary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into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Well-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11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built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four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indicators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combined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into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default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all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indicators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weighted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equally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SzPct val="80000"/>
            </a:pP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 OECD countries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covered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Shape 36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Better Life Index (BLI)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593324"/>
              </p:ext>
            </p:extLst>
          </p:nvPr>
        </p:nvGraphicFramePr>
        <p:xfrm>
          <a:off x="781050" y="1133370"/>
          <a:ext cx="8362950" cy="4743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76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The Better Life Index (BLI)</a:t>
            </a:r>
          </a:p>
        </p:txBody>
      </p:sp>
      <p:sp>
        <p:nvSpPr>
          <p:cNvPr id="2" name="Text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81" name="Shape 38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Shape 38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Shape 383"/>
          <p:cNvSpPr txBox="1"/>
          <p:nvPr/>
        </p:nvSpPr>
        <p:spPr>
          <a:xfrm>
            <a:off x="457200" y="1124744"/>
            <a:ext cx="7416824" cy="2169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well-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being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OECD countries</a:t>
            </a: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flower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country</a:t>
            </a:r>
            <a:endParaRPr lang="de-DE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petal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eleven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topics</a:t>
            </a:r>
            <a:endParaRPr lang="de-DE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✓"/>
            </a:pP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length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petal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country’s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 in a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width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importance</a:t>
            </a:r>
            <a:r>
              <a:rPr lang="de-DE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assigned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lang="de-D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</a:t>
            </a:r>
            <a:endParaRPr lang="de-DE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Noto Sans Symbols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91643"/>
            <a:ext cx="5808584" cy="323609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265784" y="5553380"/>
            <a:ext cx="2554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Source: www.oecdbetterlifeindex.org</a:t>
            </a:r>
            <a:br>
              <a:rPr lang="de-DE" dirty="0" smtClean="0">
                <a:latin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</a:rPr>
              <a:t>Accessed: </a:t>
            </a:r>
            <a:r>
              <a:rPr lang="de-DE" dirty="0" smtClean="0">
                <a:latin typeface="Calibri" panose="020F0502020204030204" pitchFamily="34" charset="0"/>
              </a:rPr>
              <a:t>7/4/2017.</a:t>
            </a:r>
            <a:endParaRPr lang="de-D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Human Development Index (HDI)</a:t>
            </a:r>
          </a:p>
        </p:txBody>
      </p:sp>
      <p:sp>
        <p:nvSpPr>
          <p:cNvPr id="389" name="Shape 389"/>
          <p:cNvSpPr txBox="1">
            <a:spLocks noGrp="1"/>
          </p:cNvSpPr>
          <p:nvPr>
            <p:ph idx="1"/>
          </p:nvPr>
        </p:nvSpPr>
        <p:spPr>
          <a:xfrm>
            <a:off x="457200" y="2996951"/>
            <a:ext cx="8363272" cy="3230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80000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United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Development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(UNDP)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featured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an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annual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basis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Human Development Report</a:t>
            </a:r>
          </a:p>
          <a:p>
            <a: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80000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GDP vs. HDI =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commodity-centred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vs. human-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centred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80000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HDI: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endParaRPr lang="de-D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Shape 39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Shape 392"/>
          <p:cNvSpPr txBox="1"/>
          <p:nvPr/>
        </p:nvSpPr>
        <p:spPr>
          <a:xfrm>
            <a:off x="1328754" y="2175275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Shape 393"/>
          <p:cNvSpPr txBox="1"/>
          <p:nvPr/>
        </p:nvSpPr>
        <p:spPr>
          <a:xfrm>
            <a:off x="2267743" y="1621278"/>
            <a:ext cx="6257035" cy="1107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1" indent="0" algn="r" rtl="0">
              <a:spcBef>
                <a:spcPts val="0"/>
              </a:spcBef>
              <a:buSzPct val="25000"/>
              <a:buNone/>
            </a:pPr>
            <a:r>
              <a:rPr lang="de-D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index just as vulgar as GDP but it stands for better things. (Amartya Sen)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1968500" y="980728"/>
            <a:ext cx="685553" cy="14465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8800" dirty="0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</a:p>
        </p:txBody>
      </p:sp>
      <p:sp>
        <p:nvSpPr>
          <p:cNvPr id="395" name="Shape 395"/>
          <p:cNvSpPr/>
          <p:nvPr/>
        </p:nvSpPr>
        <p:spPr>
          <a:xfrm>
            <a:off x="8344022" y="980728"/>
            <a:ext cx="685553" cy="14465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8800" dirty="0">
                <a:solidFill>
                  <a:srgbClr val="E4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Human Development Index (HDI)</a:t>
            </a:r>
          </a:p>
        </p:txBody>
      </p:sp>
      <p:sp>
        <p:nvSpPr>
          <p:cNvPr id="402" name="Shape 40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Shape 40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1" name="Shape 401"/>
          <p:cNvGraphicFramePr/>
          <p:nvPr/>
        </p:nvGraphicFramePr>
        <p:xfrm>
          <a:off x="330492" y="1484782"/>
          <a:ext cx="8362950" cy="4666130"/>
        </p:xfrm>
        <a:graphic>
          <a:graphicData uri="http://schemas.openxmlformats.org/drawingml/2006/table">
            <a:tbl>
              <a:tblPr firstRow="1" bandRow="1">
                <a:noFill/>
                <a:tableStyleId>{123C9B1D-84E6-4F5C-B0EA-3C97A84F0DFA}</a:tableStyleId>
              </a:tblPr>
              <a:tblGrid>
                <a:gridCol w="1505200"/>
                <a:gridCol w="2304250"/>
                <a:gridCol w="1296150"/>
                <a:gridCol w="1166600"/>
                <a:gridCol w="2090750"/>
              </a:tblGrid>
              <a:tr h="72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b="1" u="none" strike="noStrike" cap="none"/>
                        <a:t>Dimensions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b="1"/>
                        <a:t>Long and healthy life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b="1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b="1"/>
                        <a:t>Knowledge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b="1"/>
                        <a:t>A decent standard of living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Indicators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Life expectancy at birth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Mean years of schooling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Expected years 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GNI per capita</a:t>
                      </a:r>
                      <a:br>
                        <a:rPr lang="de-DE" sz="1800"/>
                      </a:br>
                      <a:r>
                        <a:rPr lang="de-DE" sz="1800"/>
                        <a:t>(PPP US$)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>
                      <a:solidFill>
                        <a:srgbClr val="E36C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5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Dimension</a:t>
                      </a:r>
                      <a:br>
                        <a:rPr lang="de-DE" sz="1800"/>
                      </a:br>
                      <a:r>
                        <a:rPr lang="de-DE" sz="1800"/>
                        <a:t>Index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Life expectancy index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Education index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/>
                        <a:t>GNI index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dirty="0"/>
                        <a:t>Human Development Index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04" name="Shape 404"/>
          <p:cNvCxnSpPr/>
          <p:nvPr/>
        </p:nvCxnSpPr>
        <p:spPr>
          <a:xfrm>
            <a:off x="2987824" y="3284983"/>
            <a:ext cx="0" cy="64807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05" name="Shape 405"/>
          <p:cNvCxnSpPr/>
          <p:nvPr/>
        </p:nvCxnSpPr>
        <p:spPr>
          <a:xfrm>
            <a:off x="5436096" y="3284983"/>
            <a:ext cx="0" cy="64807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06" name="Shape 406"/>
          <p:cNvCxnSpPr/>
          <p:nvPr/>
        </p:nvCxnSpPr>
        <p:spPr>
          <a:xfrm>
            <a:off x="7740352" y="3284983"/>
            <a:ext cx="0" cy="64807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07" name="Shape 407"/>
          <p:cNvCxnSpPr/>
          <p:nvPr/>
        </p:nvCxnSpPr>
        <p:spPr>
          <a:xfrm>
            <a:off x="2987824" y="4653135"/>
            <a:ext cx="1152128" cy="72008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08" name="Shape 408"/>
          <p:cNvCxnSpPr/>
          <p:nvPr/>
        </p:nvCxnSpPr>
        <p:spPr>
          <a:xfrm>
            <a:off x="5436096" y="4653135"/>
            <a:ext cx="0" cy="72008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09" name="Shape 409"/>
          <p:cNvCxnSpPr/>
          <p:nvPr/>
        </p:nvCxnSpPr>
        <p:spPr>
          <a:xfrm flipH="1">
            <a:off x="6732240" y="4653135"/>
            <a:ext cx="1008112" cy="72008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 txBox="1">
            <a:spLocks noGrp="1"/>
          </p:cNvSpPr>
          <p:nvPr>
            <p:ph type="title"/>
          </p:nvPr>
        </p:nvSpPr>
        <p:spPr>
          <a:xfrm>
            <a:off x="457202" y="274637"/>
            <a:ext cx="8363269" cy="850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Human Development Index (HDI)</a:t>
            </a:r>
          </a:p>
        </p:txBody>
      </p:sp>
      <p:sp>
        <p:nvSpPr>
          <p:cNvPr id="415" name="Shape 41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Shape 4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7" name="Shape 417"/>
          <p:cNvGraphicFramePr/>
          <p:nvPr/>
        </p:nvGraphicFramePr>
        <p:xfrm>
          <a:off x="457200" y="1484312"/>
          <a:ext cx="8362950" cy="3032195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1393825"/>
                <a:gridCol w="1393825"/>
                <a:gridCol w="1393825"/>
                <a:gridCol w="1393825"/>
                <a:gridCol w="1393825"/>
                <a:gridCol w="1393825"/>
              </a:tblGrid>
              <a:tr h="370850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u="none" strike="noStrike"/>
                        <a:t>Similar income, different HDI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Income per capita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Life expectancy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Mean Years of Schooling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Expected Years of Schooling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HDI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Poland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23,177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77.4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11.8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15.5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0.843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Equatorial Guinea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21, 056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57.6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5.5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0.587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</a:tr>
              <a:tr h="370850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b="1" u="none" strike="noStrike"/>
                        <a:t>Similar HDI, different income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Paraguay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7,643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72.9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7.7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11.9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0.679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Gabon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16,367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64.4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7.8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12.5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400" u="none" strike="noStrike"/>
                        <a:t>0.684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18" name="Shape 418"/>
          <p:cNvSpPr txBox="1"/>
          <p:nvPr/>
        </p:nvSpPr>
        <p:spPr>
          <a:xfrm>
            <a:off x="410241" y="5910692"/>
            <a:ext cx="327447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Human Development Report 2015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52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Table 6.2 Selected countries as ranked in the </a:t>
            </a:r>
            <a:br>
              <a:rPr lang="de-DE" sz="252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252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Human Development Index </a:t>
            </a:r>
          </a:p>
        </p:txBody>
      </p:sp>
      <p:sp>
        <p:nvSpPr>
          <p:cNvPr id="425" name="Shape 42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Shape 4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24" name="Shape 424"/>
          <p:cNvGraphicFramePr/>
          <p:nvPr/>
        </p:nvGraphicFramePr>
        <p:xfrm>
          <a:off x="467545" y="1196750"/>
          <a:ext cx="8219275" cy="4676210"/>
        </p:xfrm>
        <a:graphic>
          <a:graphicData uri="http://schemas.openxmlformats.org/drawingml/2006/table">
            <a:tbl>
              <a:tblPr firstRow="1" bandRow="1">
                <a:noFill/>
                <a:tableStyleId>{7EAA9624-3D1E-4A5D-9570-731B5F880E8E}</a:tableStyleId>
              </a:tblPr>
              <a:tblGrid>
                <a:gridCol w="1512175"/>
                <a:gridCol w="6707100"/>
              </a:tblGrid>
              <a:tr h="692850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800" u="none" strike="noStrike"/>
                        <a:t>Human Development Index (Scale: 0 - 1)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u="none" strike="noStrike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b="1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0.90 –   1.00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Norway, Australia, Switzerland, Denmark, Netherlands, Germany, Ireland, United States, Canada, New Zealand, Singapore, Sweden, United Kingdom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0.85 – &lt;0.90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Korea, Iceland, Israel, Luxembourg, Japan, Belgium, France, Austria, Finland, Slovenia, Spain, Italy, Czech Republic, Greece, Estonia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0.80 – &lt;0.85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Poland, Argentina, Portugal, Hungary, Latvia, Croatia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0.75 – &lt;0.80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Russia, Romania, Bulgaria, Turkey, Mexico, Brazil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0.70 – &lt;0.75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Ukraine, Algeria, Albania, China, Thailand, Libya, Tunisia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0.65 –  &lt;0.70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Egypt, Indonesia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0.60 –  &lt;0.65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India, South Africa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0.55 –  &lt;0.60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Syria, Ghana, Bangladesh</a:t>
                      </a:r>
                    </a:p>
                  </a:txBody>
                  <a:tcPr marL="9525" marR="9525" marT="9525" marB="0" anchor="b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0.50 –  &lt;0.55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Pakistan, Nigeria</a:t>
                      </a:r>
                    </a:p>
                  </a:txBody>
                  <a:tcPr marL="9525" marR="9525" marT="9525" marB="0" anchor="b"/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0.45 –  &lt;0.50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de-DE" sz="1600" u="none" strike="noStrike"/>
                        <a:t>Haiti, Afghanistan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27" name="Shape 427"/>
          <p:cNvSpPr txBox="1"/>
          <p:nvPr/>
        </p:nvSpPr>
        <p:spPr>
          <a:xfrm>
            <a:off x="457200" y="5964032"/>
            <a:ext cx="4249843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e-DE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UNDP, Human Development Report, 2011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Human Development Index</a:t>
            </a:r>
          </a:p>
        </p:txBody>
      </p:sp>
      <p:sp>
        <p:nvSpPr>
          <p:cNvPr id="433" name="Shape 43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de-DE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indices</a:t>
            </a:r>
            <a:endParaRPr lang="de-DE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Inequality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adjusted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HDI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Gender Development Index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Gender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Inequality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Index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</a:pP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Multidimensional </a:t>
            </a:r>
            <a:r>
              <a:rPr lang="de-DE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Poverty</a:t>
            </a:r>
            <a:r>
              <a:rPr lang="de-DE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Index</a:t>
            </a:r>
          </a:p>
        </p:txBody>
      </p:sp>
      <p:sp>
        <p:nvSpPr>
          <p:cNvPr id="434" name="Shape 43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Shape 43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Alternatives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Genuine Progress Indicator (GPI)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Computed for the US 1950 until 2004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Single figure for well-being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Adds up personal consumption (adjusted for inequality), the value of household and volunteer work, services from consumer durables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Subtracts costs of crime, accidents, pollution and resource depletion</a:t>
            </a:r>
          </a:p>
          <a:p>
            <a:pPr lvl="0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03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Alternatives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Happy Planet </a:t>
            </a: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Index (HPI)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Similar to HDI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Designed to compare success of different countries, to see how efficiently (in environmental terms) each country promotes well-being of its inhabitants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Average subjective well-being (scaled between 0 and 1) multiplied by life expectancy = happy life years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HPI = Happy life years / Ecological Footprint</a:t>
            </a: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4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Alternatives (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cont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National Welfare </a:t>
            </a: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Index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Proposed in Germany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Similar to the Genuine Progress Indicator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It also includes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	+ public spending on health and education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	</a:t>
            </a: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− costs of alcohol, tobacco and drug abuse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	− </a:t>
            </a: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usage of nuclear energy</a:t>
            </a:r>
          </a:p>
          <a:p>
            <a:pPr lvl="1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Index with 100 in its base year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457200" lvl="1" indent="0">
              <a:buNone/>
            </a:pPr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457200" lvl="1" indent="0">
              <a:buNone/>
            </a:pPr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Regional Quality of Development Index</a:t>
            </a:r>
          </a:p>
          <a:p>
            <a:pPr lvl="0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Gross National Happiness</a:t>
            </a:r>
          </a:p>
          <a:p>
            <a:pPr lvl="0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03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Alternatives (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cont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02633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Regional 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Quality of Development </a:t>
            </a: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Index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Developed in Italy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Composite Index of 45 variables pertaining to environment, education, culture, working conditions, health, and political participation</a:t>
            </a: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898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Alternatives (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cont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026330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Fleurbaey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/</a:t>
            </a:r>
            <a:r>
              <a:rPr lang="en-US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Gaulier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Indicator</a:t>
            </a:r>
          </a:p>
          <a:p>
            <a:pPr lvl="1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Developed in France</a:t>
            </a:r>
          </a:p>
          <a:p>
            <a:pPr lvl="1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Similar to GPI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includes 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more monetary values of nonmonetary factors (job security, healthy life expectancy, environmental sustainability) using subjective valuations of these factors to create adjusted “equivalent incomes”</a:t>
            </a:r>
          </a:p>
          <a:p>
            <a:pPr lvl="1"/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They are aggregated and then reduced by the degree of inequality in the </a:t>
            </a:r>
            <a:r>
              <a:rPr lang="en-US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equivalet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incomes</a:t>
            </a: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1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Other National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Accounting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Alternatives (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cont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02633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Gross National Happiness (GNH)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Developed in Bhutan (1972)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Holistic approach to improve quality of people’s lives</a:t>
            </a:r>
          </a:p>
          <a:p>
            <a:pPr lvl="1"/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 2010 formally defined along nine dimensions of welfare. Including 33 distinct indicators</a:t>
            </a:r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1"/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de-D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94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Summing-up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There is not necessarily a positive correlation between the total final purchases in an economy and other measures of well-being</a:t>
            </a:r>
          </a:p>
          <a:p>
            <a:pPr lvl="0">
              <a:spcBef>
                <a:spcPts val="1680"/>
              </a:spcBef>
            </a:pP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Often, GDP is rising while other measures stay flat or fall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189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4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Measuring Household Production</a:t>
            </a:r>
          </a:p>
        </p:txBody>
      </p:sp>
      <p:sp>
        <p:nvSpPr>
          <p:cNvPr id="457" name="Shape 457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8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Household Production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countries use time-use surveys to aid understanding of unpaid productive activities</a:t>
            </a:r>
          </a:p>
          <a:p>
            <a:r>
              <a:rPr lang="en-US" dirty="0"/>
              <a:t>In 1921, economists estimated household services in the US to be about 25 to 30 percent of marketed production</a:t>
            </a:r>
          </a:p>
          <a:p>
            <a:r>
              <a:rPr lang="en-US" dirty="0"/>
              <a:t>In the early 2000s, household services in Germany were around €820 billion</a:t>
            </a:r>
            <a:r>
              <a:rPr lang="mr-IN" dirty="0"/>
              <a:t>–</a:t>
            </a:r>
            <a:r>
              <a:rPr lang="en-US" dirty="0"/>
              <a:t> if included, the German GDP would have been 34 percent higher than reported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88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Neglecting </a:t>
            </a:r>
            <a:r>
              <a:rPr lang="en-US" sz="3100" dirty="0" smtClean="0"/>
              <a:t>Household Production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457200">
              <a:buFont typeface="Wingdings" charset="2"/>
              <a:buChar char="ü"/>
            </a:pPr>
            <a:r>
              <a:rPr lang="en-US" dirty="0" smtClean="0"/>
              <a:t>leads </a:t>
            </a:r>
            <a:r>
              <a:rPr lang="en-US" dirty="0"/>
              <a:t>to an understatement of the level of GDP</a:t>
            </a:r>
          </a:p>
          <a:p>
            <a:pPr marL="514350" indent="-457200">
              <a:buFont typeface="Wingdings" charset="2"/>
              <a:buChar char="ü"/>
            </a:pPr>
            <a:r>
              <a:rPr lang="en-US" dirty="0"/>
              <a:t>gives a wrong impression about growth </a:t>
            </a:r>
            <a:r>
              <a:rPr lang="en-US" dirty="0" smtClean="0"/>
              <a:t>trends</a:t>
            </a:r>
          </a:p>
          <a:p>
            <a:pPr marL="514350" indent="-457200">
              <a:buFont typeface="Wingdings" charset="2"/>
              <a:buChar char="ü"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Major shift during the 20</a:t>
            </a:r>
            <a:r>
              <a:rPr lang="en-US" baseline="30000" dirty="0"/>
              <a:t>th</a:t>
            </a:r>
            <a:r>
              <a:rPr lang="en-US" dirty="0"/>
              <a:t> century:</a:t>
            </a:r>
          </a:p>
          <a:p>
            <a:pPr lvl="1"/>
            <a:r>
              <a:rPr lang="en-US" dirty="0"/>
              <a:t>large proportion of women shifted from unpaid full-time homemakers to paid employment outside the home</a:t>
            </a:r>
          </a:p>
          <a:p>
            <a:pPr lvl="1"/>
            <a:r>
              <a:rPr lang="en-US" dirty="0"/>
              <a:t>In 1870, 40 percent of all US workers were women working at full-time homemakers; by 2000, only 16 percent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charset="2"/>
              <a:buChar char="Ø"/>
            </a:pPr>
            <a:r>
              <a:rPr lang="en-US" dirty="0"/>
              <a:t>Increase in work outside the home and substitutes for home production (e.g. paid child care and prepared foods) counted as an increase in </a:t>
            </a:r>
            <a:r>
              <a:rPr lang="en-US" dirty="0" smtClean="0"/>
              <a:t>GDP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8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Household Production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ü"/>
            </a:pPr>
            <a:r>
              <a:rPr lang="en-US" dirty="0"/>
              <a:t>makes comparison between countries difficult</a:t>
            </a:r>
          </a:p>
          <a:p>
            <a:pPr lvl="1"/>
            <a:r>
              <a:rPr lang="en-US" dirty="0"/>
              <a:t>household production more important in the global South than in the global North</a:t>
            </a:r>
          </a:p>
          <a:p>
            <a:pPr lvl="1"/>
            <a:r>
              <a:rPr lang="en-US" dirty="0"/>
              <a:t> important activity unreported in national income </a:t>
            </a:r>
            <a:r>
              <a:rPr lang="en-US" dirty="0" smtClean="0"/>
              <a:t>accounts</a:t>
            </a:r>
          </a:p>
          <a:p>
            <a:pPr lvl="1"/>
            <a:endParaRPr lang="en-US" dirty="0"/>
          </a:p>
          <a:p>
            <a:pPr marL="57150" indent="0">
              <a:buNone/>
            </a:pPr>
            <a:r>
              <a:rPr lang="en-US" dirty="0"/>
              <a:t>Why does this matter?</a:t>
            </a:r>
          </a:p>
          <a:p>
            <a:pPr marL="514350" indent="-457200"/>
            <a:r>
              <a:rPr lang="en-US" dirty="0"/>
              <a:t>economic decisions are based on national accounts</a:t>
            </a:r>
          </a:p>
          <a:p>
            <a:pPr marL="914400" lvl="1" indent="-457200"/>
            <a:r>
              <a:rPr lang="en-US" dirty="0"/>
              <a:t>e.g. European pension systems: payments based on market wages and years in paid work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95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Time-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Use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Surveys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determine value of household production, find out how much time people spend in unpaid productive activities</a:t>
            </a:r>
          </a:p>
          <a:p>
            <a:r>
              <a:rPr lang="en-US" dirty="0" smtClean="0"/>
              <a:t>In the EU, many states conduct time-use surveys</a:t>
            </a:r>
          </a:p>
          <a:p>
            <a:r>
              <a:rPr lang="en-US" dirty="0" smtClean="0"/>
              <a:t>Adults in national samples are asked to report in detail how they used time on one particular day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51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1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Harmonised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European Time</a:t>
            </a:r>
            <a:r>
              <a:rPr lang="de-D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Survey </a:t>
            </a:r>
            <a:r>
              <a:rPr lang="mr-IN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Questionnaire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71" name="Shape 47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Shape 47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lang="de-DE" sz="12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Shape 474"/>
          <p:cNvSpPr txBox="1"/>
          <p:nvPr/>
        </p:nvSpPr>
        <p:spPr>
          <a:xfrm>
            <a:off x="341697" y="5786868"/>
            <a:ext cx="8229599" cy="2754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</a:pP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Eurostat</a:t>
            </a: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Harmonised</a:t>
            </a: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European time </a:t>
            </a: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surveys</a:t>
            </a:r>
            <a: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2008 </a:t>
            </a:r>
            <a:r>
              <a:rPr lang="de-D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guidelines</a:t>
            </a:r>
            <a: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</a:t>
            </a:r>
            <a:r>
              <a:rPr lang="de-D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ec.europa.eu/eurostat/ramon/statmanuals/files/KS-RA-08-014-EN.pdf. </a:t>
            </a:r>
            <a:r>
              <a:rPr lang="de-DE" dirty="0">
                <a:latin typeface="Calibri" panose="020F0502020204030204" pitchFamily="34" charset="0"/>
              </a:rPr>
              <a:t>Accessed: </a:t>
            </a:r>
            <a:r>
              <a:rPr lang="de-DE" dirty="0" smtClean="0">
                <a:latin typeface="Calibri" panose="020F0502020204030204" pitchFamily="34" charset="0"/>
              </a:rPr>
              <a:t>7/4/2017.</a:t>
            </a:r>
            <a:endParaRPr lang="de-DE" dirty="0">
              <a:latin typeface="Calibri" panose="020F0502020204030204" pitchFamily="34" charset="0"/>
            </a:endParaRPr>
          </a:p>
          <a:p>
            <a:pPr lvl="0">
              <a:buSzPct val="25000"/>
            </a:pPr>
            <a: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de-D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de-D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79935"/>
            <a:ext cx="8425086" cy="4606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Harmonized</a:t>
            </a:r>
            <a:r>
              <a:rPr lang="de-D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European Time </a:t>
            </a:r>
            <a:r>
              <a:rPr lang="de-D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lang="de-D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Survey </a:t>
            </a:r>
            <a:r>
              <a:rPr lang="de-D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D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Males in 15 EU countries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64" name="Shape 46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Shape 46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53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57825"/>
            <a:ext cx="6058745" cy="506991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007894" y="5737599"/>
            <a:ext cx="581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 smtClean="0">
                <a:latin typeface="Calibri" panose="020F0502020204030204" pitchFamily="34" charset="0"/>
              </a:rPr>
              <a:t>Source: https</a:t>
            </a:r>
            <a:r>
              <a:rPr lang="de-DE" dirty="0">
                <a:latin typeface="Calibri" panose="020F0502020204030204" pitchFamily="34" charset="0"/>
              </a:rPr>
              <a:t>://</a:t>
            </a:r>
            <a:r>
              <a:rPr lang="de-DE" dirty="0" smtClean="0">
                <a:latin typeface="Calibri" panose="020F0502020204030204" pitchFamily="34" charset="0"/>
              </a:rPr>
              <a:t>www.h5.scb.se/tus/tus/StatMeanMact1.html</a:t>
            </a:r>
          </a:p>
          <a:p>
            <a:pPr algn="r"/>
            <a:r>
              <a:rPr lang="de-DE" dirty="0" smtClean="0">
                <a:latin typeface="Calibri" panose="020F0502020204030204" pitchFamily="34" charset="0"/>
              </a:rPr>
              <a:t>Accessed: 7/4/2017.</a:t>
            </a:r>
            <a:endParaRPr lang="de-D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Methods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of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Valuing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Household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Production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use measured in terms of hours spent on various activities</a:t>
            </a:r>
          </a:p>
          <a:p>
            <a:pPr lvl="1"/>
            <a:r>
              <a:rPr lang="en-US" dirty="0" smtClean="0"/>
              <a:t>assign a monetary value to these hours using market or quasi-market prices</a:t>
            </a:r>
          </a:p>
          <a:p>
            <a:r>
              <a:rPr lang="en-US" dirty="0" smtClean="0"/>
              <a:t>Two methods:</a:t>
            </a:r>
          </a:p>
          <a:p>
            <a:pPr lvl="1"/>
            <a:r>
              <a:rPr lang="en-US" dirty="0" smtClean="0"/>
              <a:t>Replacement-cost method</a:t>
            </a:r>
          </a:p>
          <a:p>
            <a:pPr lvl="1"/>
            <a:r>
              <a:rPr lang="en-US" dirty="0" smtClean="0"/>
              <a:t>Opportunity-cost method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54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58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Valuing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Household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Production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Shape 48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eplacement-cost method (for estimating the value of household production): 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valuing hours at the amount it would be necessary to pay someone to do the work 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endParaRPr lang="en-US" sz="24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1680"/>
              </a:spcBef>
              <a:spcAft>
                <a:spcPts val="0"/>
              </a:spcAft>
              <a:buSzPct val="80000"/>
              <a:buFont typeface="Wingdings" charset="2"/>
              <a:buChar char="§"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pportunity-cost method (for estimating the value of household production): 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valuing hours at the amount that the unpaid worker could have earned at a paid job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Shape 48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Shape 48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4800" b="1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Accounting for the Environment</a:t>
            </a:r>
          </a:p>
        </p:txBody>
      </p:sp>
      <p:sp>
        <p:nvSpPr>
          <p:cNvPr id="488" name="Shape 48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25000"/>
              <a:buFont typeface="Noto Sans Symbols"/>
              <a:buNone/>
            </a:pPr>
            <a:endParaRPr sz="28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for the Environment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9100" y="1137568"/>
            <a:ext cx="8363272" cy="51870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The natural environment underpins all economic activities</a:t>
            </a:r>
          </a:p>
          <a:p>
            <a:pPr marL="0" indent="0">
              <a:buNone/>
            </a:pPr>
            <a:r>
              <a:rPr lang="en-US" dirty="0"/>
              <a:t>e.g.: a developing country depending heavily on natural resources</a:t>
            </a:r>
          </a:p>
          <a:p>
            <a:pPr lvl="1" indent="-342900">
              <a:lnSpc>
                <a:spcPct val="130000"/>
              </a:lnSpc>
            </a:pPr>
            <a:r>
              <a:rPr lang="en-US" dirty="0"/>
              <a:t>forests cut </a:t>
            </a:r>
            <a:r>
              <a:rPr lang="en-US" dirty="0" smtClean="0"/>
              <a:t>down</a:t>
            </a:r>
          </a:p>
          <a:p>
            <a:pPr lvl="1" indent="-342900">
              <a:lnSpc>
                <a:spcPct val="130000"/>
              </a:lnSpc>
            </a:pPr>
            <a:r>
              <a:rPr lang="en-US" dirty="0" smtClean="0"/>
              <a:t>soil fertility depleted			country becomes poorer	</a:t>
            </a:r>
          </a:p>
          <a:p>
            <a:pPr lvl="1" indent="-342900">
              <a:lnSpc>
                <a:spcPct val="130000"/>
              </a:lnSpc>
            </a:pPr>
            <a:r>
              <a:rPr lang="en-US" dirty="0" smtClean="0"/>
              <a:t>water supplies polluted</a:t>
            </a:r>
          </a:p>
          <a:p>
            <a:pPr marL="0" indent="0">
              <a:lnSpc>
                <a:spcPct val="130000"/>
              </a:lnSpc>
              <a:buNone/>
            </a:pPr>
            <a:endParaRPr lang="en-US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dirty="0" smtClean="0"/>
              <a:t>National </a:t>
            </a:r>
            <a:r>
              <a:rPr lang="en-US" dirty="0"/>
              <a:t>accounting: record market value of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timber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agricultural produce			positive contribution to GDP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industrial output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57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eschweifte Klammer rechts 6"/>
          <p:cNvSpPr/>
          <p:nvPr/>
        </p:nvSpPr>
        <p:spPr>
          <a:xfrm>
            <a:off x="3689997" y="2365701"/>
            <a:ext cx="618233" cy="1403770"/>
          </a:xfrm>
          <a:prstGeom prst="rightBrace">
            <a:avLst>
              <a:gd name="adj1" fmla="val 8333"/>
              <a:gd name="adj2" fmla="val 45313"/>
            </a:avLst>
          </a:prstGeom>
          <a:noFill/>
          <a:ln w="571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Geschweifte Klammer rechts 7"/>
          <p:cNvSpPr/>
          <p:nvPr/>
        </p:nvSpPr>
        <p:spPr>
          <a:xfrm>
            <a:off x="3679316" y="4657160"/>
            <a:ext cx="618233" cy="1403770"/>
          </a:xfrm>
          <a:prstGeom prst="rightBrace">
            <a:avLst>
              <a:gd name="adj1" fmla="val 8333"/>
              <a:gd name="adj2" fmla="val 45313"/>
            </a:avLst>
          </a:prstGeom>
          <a:noFill/>
          <a:ln w="571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7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Natural World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58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691500"/>
              </p:ext>
            </p:extLst>
          </p:nvPr>
        </p:nvGraphicFramePr>
        <p:xfrm>
          <a:off x="433416" y="1341674"/>
          <a:ext cx="8360286" cy="5303520"/>
        </p:xfrm>
        <a:graphic>
          <a:graphicData uri="http://schemas.openxmlformats.org/drawingml/2006/table">
            <a:tbl>
              <a:tblPr firstRow="1" bandRow="1">
                <a:tableStyleId>{123C9B1D-84E6-4F5C-B0EA-3C97A84F0DFA}</a:tableStyleId>
              </a:tblPr>
              <a:tblGrid>
                <a:gridCol w="2786762"/>
                <a:gridCol w="2786762"/>
                <a:gridCol w="2786762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400" noProof="0" dirty="0" smtClean="0"/>
                        <a:t>Resource functions</a:t>
                      </a:r>
                      <a:endParaRPr lang="en-US" sz="2400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noProof="0" dirty="0" smtClean="0"/>
                        <a:t>Environmental service</a:t>
                      </a:r>
                      <a:r>
                        <a:rPr lang="en-US" sz="2400" baseline="0" noProof="0" dirty="0" smtClean="0"/>
                        <a:t> functions</a:t>
                      </a:r>
                      <a:endParaRPr lang="en-US" sz="2400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noProof="0" dirty="0" smtClean="0"/>
                        <a:t>Sink functions</a:t>
                      </a:r>
                      <a:endParaRPr lang="en-US" sz="2400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652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inputs into human production processes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basic habitat of clean air, drinkable water, and suitable climate </a:t>
                      </a:r>
                      <a:endParaRPr lang="en-US" sz="24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None/>
                        <a:tabLst/>
                        <a:defRPr/>
                      </a:pPr>
                      <a:endParaRPr lang="en-US" sz="24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Water filtration provided by wetlands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erosion control provided by tree-covered hillsides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absorbs (up to a point) the pollution and waste generated by economic activity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79646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342900" indent="-342900">
                        <a:buSzPct val="70000"/>
                        <a:buFont typeface="Wingdings" charset="2"/>
                        <a:buChar char="§"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 exhaust dissipates into the atmosphere</a:t>
                      </a:r>
                    </a:p>
                    <a:p>
                      <a:pPr marL="342900" indent="-342900">
                        <a:buSzPct val="70000"/>
                        <a:buFont typeface="Wingdings" charset="2"/>
                        <a:buChar char="§"/>
                      </a:pPr>
                      <a:r>
                        <a:rPr lang="mr-IN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</a:t>
                      </a:r>
                      <a:endParaRPr lang="en-US" sz="24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402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Mineral ores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Crude petroleum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Fish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Soil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Forests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70000"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mr-IN" sz="2400" b="0" i="0" u="none" strike="noStrike" cap="none" noProof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</a:t>
                      </a:r>
                      <a:endParaRPr lang="en-US" sz="18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cap="none" noProof="0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Gerade Verbindung 6"/>
          <p:cNvCxnSpPr/>
          <p:nvPr/>
        </p:nvCxnSpPr>
        <p:spPr>
          <a:xfrm>
            <a:off x="525780" y="4160520"/>
            <a:ext cx="8196318" cy="65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1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for the Environment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the past, environmental functions were treated as</a:t>
            </a:r>
          </a:p>
          <a:p>
            <a:pPr lvl="1"/>
            <a:r>
              <a:rPr lang="en-US" dirty="0" smtClean="0"/>
              <a:t>provided for free</a:t>
            </a:r>
          </a:p>
          <a:p>
            <a:pPr lvl="1"/>
            <a:r>
              <a:rPr lang="en-US" dirty="0" smtClean="0"/>
              <a:t>in unlimited amounts</a:t>
            </a:r>
          </a:p>
          <a:p>
            <a:pPr marL="0" indent="0">
              <a:buNone/>
            </a:pPr>
            <a:r>
              <a:rPr lang="en-US" dirty="0" smtClean="0"/>
              <a:t>Recently:</a:t>
            </a:r>
          </a:p>
          <a:p>
            <a:pPr lvl="1" indent="-342900"/>
            <a:r>
              <a:rPr lang="en-US" dirty="0" smtClean="0"/>
              <a:t>depletion of resources</a:t>
            </a:r>
          </a:p>
          <a:p>
            <a:pPr lvl="1" indent="-342900"/>
            <a:r>
              <a:rPr lang="en-US" dirty="0" smtClean="0"/>
              <a:t>degradation of environmental services</a:t>
            </a:r>
          </a:p>
          <a:p>
            <a:pPr lvl="1" indent="-342900"/>
            <a:r>
              <a:rPr lang="en-US" dirty="0" smtClean="0"/>
              <a:t>overuse of environmental sink function</a:t>
            </a:r>
          </a:p>
          <a:p>
            <a:pPr marL="0" indent="0">
              <a:buNone/>
            </a:pPr>
            <a:r>
              <a:rPr lang="en-US" dirty="0" smtClean="0"/>
              <a:t>became apparent!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59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393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Environmentally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Adjusted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Net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Domestic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Product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GDP less depreciation of both manufactured and natural capital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estimate natural capital depreciation in monetary terms (rather than physical units e.g. biomass volume or habitat area)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estimate all types of natural capital depreciation in monetary terms rather difficult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60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74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Environmentally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Adjusted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Net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Domestic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Product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EDP estimate for Indonesia, 1971-84</a:t>
            </a:r>
          </a:p>
          <a:p>
            <a:r>
              <a:rPr lang="en-US" dirty="0" smtClean="0"/>
              <a:t>deducted the value of depreciation for three categories of natural capital</a:t>
            </a:r>
          </a:p>
          <a:p>
            <a:pPr lvl="1"/>
            <a:r>
              <a:rPr lang="en-US" dirty="0" smtClean="0"/>
              <a:t>oil</a:t>
            </a:r>
          </a:p>
          <a:p>
            <a:pPr lvl="1"/>
            <a:r>
              <a:rPr lang="en-US" dirty="0" smtClean="0"/>
              <a:t>forests</a:t>
            </a:r>
          </a:p>
          <a:p>
            <a:pPr lvl="1"/>
            <a:r>
              <a:rPr lang="en-US" dirty="0" smtClean="0"/>
              <a:t>soil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61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310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1859B"/>
              </a:buClr>
              <a:buSzPct val="25000"/>
              <a:buFont typeface="Calibri"/>
              <a:buNone/>
            </a:pP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Figure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6.3 </a:t>
            </a:r>
            <a:r>
              <a:rPr lang="de-DE" sz="2800" b="1" i="0" u="none" strike="noStrike" cap="none" dirty="0" err="1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Indonesian</a:t>
            </a:r>
            <a:r>
              <a:rPr lang="de-DE" sz="2800" b="1" i="0" u="none" strike="noStrike" cap="none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GDP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Adjusted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Resource</a:t>
            </a:r>
            <a:r>
              <a:rPr lang="de-DE" sz="28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800" b="1" i="0" u="none" strike="noStrike" cap="none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Depreciation</a:t>
            </a:r>
            <a:endParaRPr lang="de-DE" sz="2800" b="1" i="0" u="none" strike="noStrike" cap="none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Shape 5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Chapter 6</a:t>
            </a:r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Shape 5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62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784143"/>
              </p:ext>
            </p:extLst>
          </p:nvPr>
        </p:nvGraphicFramePr>
        <p:xfrm>
          <a:off x="524037" y="1090243"/>
          <a:ext cx="6277333" cy="47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685069" y="5903893"/>
            <a:ext cx="7335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Source: Robert </a:t>
            </a:r>
            <a:r>
              <a:rPr lang="de-DE" dirty="0" err="1">
                <a:latin typeface="+mn-lt"/>
              </a:rPr>
              <a:t>Repetto</a:t>
            </a:r>
            <a:r>
              <a:rPr lang="de-DE" dirty="0">
                <a:latin typeface="+mn-lt"/>
              </a:rPr>
              <a:t>, et al., </a:t>
            </a:r>
            <a:r>
              <a:rPr lang="de-DE" dirty="0" err="1">
                <a:latin typeface="+mn-lt"/>
              </a:rPr>
              <a:t>Wasting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Assets</a:t>
            </a:r>
            <a:r>
              <a:rPr lang="de-DE" dirty="0">
                <a:latin typeface="+mn-lt"/>
              </a:rPr>
              <a:t>: </a:t>
            </a:r>
            <a:r>
              <a:rPr lang="de-DE" dirty="0" smtClean="0">
                <a:latin typeface="+mn-lt"/>
              </a:rPr>
              <a:t>Natural Resources </a:t>
            </a:r>
            <a:r>
              <a:rPr lang="de-DE" dirty="0">
                <a:latin typeface="+mn-lt"/>
              </a:rPr>
              <a:t>in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National Income Accounts. Washington, D.C.: World </a:t>
            </a:r>
          </a:p>
          <a:p>
            <a:r>
              <a:rPr lang="de-DE" dirty="0">
                <a:latin typeface="+mn-lt"/>
              </a:rPr>
              <a:t>Resources Institute, 1989.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Indonesian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GDP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Adjusted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for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Resource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Depreciation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mr-IN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–</a:t>
            </a:r>
            <a:r>
              <a:rPr lang="de-DE" dirty="0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Main </a:t>
            </a:r>
            <a:r>
              <a:rPr lang="de-DE" dirty="0" err="1" smtClean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Findings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Natural capital depreciation can amount to a significant portion of GDP; here: 20 percent</a:t>
            </a:r>
          </a:p>
          <a:p>
            <a:pPr lvl="1"/>
            <a:r>
              <a:rPr lang="en-US" dirty="0" smtClean="0"/>
              <a:t>natural capital depreciation offsets about 20 percent of total economic production</a:t>
            </a:r>
          </a:p>
          <a:p>
            <a:pPr lvl="1"/>
            <a:r>
              <a:rPr lang="en-US" dirty="0" smtClean="0"/>
              <a:t>GDP presents overly positive assessment of social welfare</a:t>
            </a:r>
          </a:p>
          <a:p>
            <a:r>
              <a:rPr lang="en-US" dirty="0" smtClean="0"/>
              <a:t>Differences in GDP growth rates	</a:t>
            </a:r>
          </a:p>
          <a:p>
            <a:pPr lvl="1"/>
            <a:r>
              <a:rPr lang="en-US" dirty="0" smtClean="0"/>
              <a:t>GDP growth rate: 7.1 percent vs. EDP growth rate 4.0 percent</a:t>
            </a:r>
          </a:p>
          <a:p>
            <a:r>
              <a:rPr lang="en-US" dirty="0" smtClean="0"/>
              <a:t>Monetization of natural capital to be approached carefully</a:t>
            </a:r>
          </a:p>
          <a:p>
            <a:pPr lvl="1"/>
            <a:r>
              <a:rPr lang="en-US" dirty="0" smtClean="0"/>
              <a:t>Spike in 1974 due to oil crisis and rise in oil prices!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63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018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Valuing</a:t>
            </a:r>
            <a:r>
              <a:rPr lang="de-DE" dirty="0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 Environmental </a:t>
            </a:r>
            <a:r>
              <a:rPr lang="de-DE" dirty="0" err="1">
                <a:solidFill>
                  <a:srgbClr val="31859B"/>
                </a:solidFill>
                <a:ea typeface="Calibri"/>
                <a:cs typeface="Calibri"/>
                <a:sym typeface="Calibri"/>
              </a:rPr>
              <a:t>Factors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/>
              <a:t>damage-cost</a:t>
            </a:r>
            <a:r>
              <a:rPr lang="de-DE" b="1" dirty="0"/>
              <a:t> </a:t>
            </a:r>
            <a:r>
              <a:rPr lang="de-DE" b="1" dirty="0" err="1"/>
              <a:t>approach</a:t>
            </a:r>
            <a:r>
              <a:rPr lang="de-DE" b="1" dirty="0"/>
              <a:t>: </a:t>
            </a:r>
            <a:r>
              <a:rPr lang="de-DE" dirty="0" err="1"/>
              <a:t>assigning</a:t>
            </a:r>
            <a:r>
              <a:rPr lang="de-DE" dirty="0"/>
              <a:t> a </a:t>
            </a:r>
            <a:r>
              <a:rPr lang="de-DE" dirty="0" err="1"/>
              <a:t>monetary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an environmental </a:t>
            </a:r>
            <a:r>
              <a:rPr lang="de-DE" dirty="0" err="1"/>
              <a:t>service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equal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damage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service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withdrawn</a:t>
            </a:r>
            <a:r>
              <a:rPr lang="de-DE" dirty="0"/>
              <a:t> </a:t>
            </a:r>
            <a:endParaRPr lang="de-DE" dirty="0" smtClean="0"/>
          </a:p>
          <a:p>
            <a:endParaRPr lang="de-DE" dirty="0"/>
          </a:p>
          <a:p>
            <a:r>
              <a:rPr lang="de-DE" b="1" dirty="0" err="1"/>
              <a:t>maintenance-cost</a:t>
            </a:r>
            <a:r>
              <a:rPr lang="de-DE" b="1" dirty="0"/>
              <a:t> </a:t>
            </a:r>
            <a:r>
              <a:rPr lang="de-DE" b="1" dirty="0" err="1"/>
              <a:t>approach</a:t>
            </a:r>
            <a:r>
              <a:rPr lang="de-DE" b="1" dirty="0"/>
              <a:t>: </a:t>
            </a:r>
            <a:r>
              <a:rPr lang="de-DE" dirty="0" err="1"/>
              <a:t>assigning</a:t>
            </a:r>
            <a:r>
              <a:rPr lang="de-DE" dirty="0"/>
              <a:t> a </a:t>
            </a:r>
            <a:r>
              <a:rPr lang="de-DE" dirty="0" err="1"/>
              <a:t>monetary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an environmental </a:t>
            </a:r>
            <a:r>
              <a:rPr lang="de-DE" dirty="0" err="1"/>
              <a:t>service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equal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maintain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an alternative </a:t>
            </a:r>
            <a:r>
              <a:rPr lang="de-DE" dirty="0" err="1"/>
              <a:t>method</a:t>
            </a:r>
            <a:r>
              <a:rPr lang="de-DE" dirty="0"/>
              <a:t>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64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6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home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GDP is not to be confused with national well-being</a:t>
            </a:r>
          </a:p>
          <a:p>
            <a:r>
              <a:rPr lang="en-US" dirty="0" smtClean="0"/>
              <a:t>there are many missing and misleading elements of </a:t>
            </a:r>
            <a:r>
              <a:rPr lang="en-US" smtClean="0"/>
              <a:t>GDP </a:t>
            </a:r>
          </a:p>
          <a:p>
            <a:pPr lvl="1"/>
            <a:r>
              <a:rPr lang="en-US" smtClean="0"/>
              <a:t>(</a:t>
            </a:r>
            <a:r>
              <a:rPr lang="en-US" dirty="0" smtClean="0"/>
              <a:t>household production, significant services provided for free, human and social capital formation, interactions between the economy and the natural world, defensive expenditure, production methods that reduce, rather than increase well-being, financial debt, </a:t>
            </a:r>
            <a:r>
              <a:rPr lang="en-US" smtClean="0"/>
              <a:t>rising inequality)</a:t>
            </a:r>
            <a:endParaRPr lang="en-US" dirty="0" smtClean="0"/>
          </a:p>
          <a:p>
            <a:r>
              <a:rPr lang="en-US" dirty="0" smtClean="0"/>
              <a:t>there are many alternative indicators that adjust and/or supplement GDP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65</a:t>
            </a:fld>
            <a:endParaRPr lang="de-D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45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pter_5_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Chapter_5_Vorlage.thmx</Template>
  <TotalTime>0</TotalTime>
  <Words>3067</Words>
  <Application>Microsoft Office PowerPoint</Application>
  <PresentationFormat>Bildschirmpräsentation (4:3)</PresentationFormat>
  <Paragraphs>657</Paragraphs>
  <Slides>65</Slides>
  <Notes>36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65</vt:i4>
      </vt:variant>
    </vt:vector>
  </HeadingPairs>
  <TitlesOfParts>
    <vt:vector size="72" baseType="lpstr">
      <vt:lpstr>Arial</vt:lpstr>
      <vt:lpstr>Calibri</vt:lpstr>
      <vt:lpstr>Courier</vt:lpstr>
      <vt:lpstr>Noto Sans Symbols</vt:lpstr>
      <vt:lpstr>Times New Roman</vt:lpstr>
      <vt:lpstr>Wingdings</vt:lpstr>
      <vt:lpstr>Chapter_5_Vorlage</vt:lpstr>
      <vt:lpstr>Macroeconomic Measurement –  Environmental and Social Dimensions</vt:lpstr>
      <vt:lpstr>Learning goals</vt:lpstr>
      <vt:lpstr>Chapter Outline</vt:lpstr>
      <vt:lpstr>A Broader View of National Income Accounting</vt:lpstr>
      <vt:lpstr>A Broader View of National Income Accounting</vt:lpstr>
      <vt:lpstr>PowerPoint-Präsentation</vt:lpstr>
      <vt:lpstr>What should we measure…?</vt:lpstr>
      <vt:lpstr>What Should be Used as the Unit of Measurement?</vt:lpstr>
      <vt:lpstr>Should we seek to combine disparate well-being indicators into a single “bottom-line” number, or keep variables disaggregated?</vt:lpstr>
      <vt:lpstr>Satellite Accounts</vt:lpstr>
      <vt:lpstr>Dashboard/scoreboard approach</vt:lpstr>
      <vt:lpstr>Why GDP is Not a Measure of Well-Being</vt:lpstr>
      <vt:lpstr>Limitations of GDP became a Political Issue</vt:lpstr>
      <vt:lpstr>Stiglitz-Sen-Fitoussi Commission: Well-being is Multi-Dimensional</vt:lpstr>
      <vt:lpstr>Stiglitz-Sen-Fitoussi Commission: Well-being is Multi-Dimensional</vt:lpstr>
      <vt:lpstr>Objective vs. Subjective Well-being</vt:lpstr>
      <vt:lpstr>Subjective Well-being</vt:lpstr>
      <vt:lpstr>Is there a correlation between SWB results with standard economic measures of welfare?</vt:lpstr>
      <vt:lpstr>Average Subjective Well-being and GDP per Capita</vt:lpstr>
      <vt:lpstr>Missing and Misleading Elements of GDP</vt:lpstr>
      <vt:lpstr>Missing and Misleading Elements of GDP (cont.)</vt:lpstr>
      <vt:lpstr>Missing and Misleading Elements of GDP (cont.)</vt:lpstr>
      <vt:lpstr>Missing and Misleading Elements of GDP (cont.)</vt:lpstr>
      <vt:lpstr>Alternative Approaches to Representing Well-Being</vt:lpstr>
      <vt:lpstr>Europe 2020</vt:lpstr>
      <vt:lpstr>Europe 2020</vt:lpstr>
      <vt:lpstr>Table 6.1 Europe 2020 goals and actual developments 2008-2014, EU 28 </vt:lpstr>
      <vt:lpstr>Table 6.1 Europe 2020 goals and actual developments 2008-2014, EU 28 </vt:lpstr>
      <vt:lpstr>Table 6.1 Europe 2020 goals and actual developments 2008-2014, EU 28 </vt:lpstr>
      <vt:lpstr>Table 6.1 Europe 2020 goals and actual developments 2008-2014, EU 28 </vt:lpstr>
      <vt:lpstr>Table 6.1 Europe 2020 goals and actual developments 2008-2014, EU 28 </vt:lpstr>
      <vt:lpstr>The Better Life Index (BLI)</vt:lpstr>
      <vt:lpstr>The Better Life Index (BLI)</vt:lpstr>
      <vt:lpstr>The Better Life Index (BLI)</vt:lpstr>
      <vt:lpstr>Human Development Index (HDI)</vt:lpstr>
      <vt:lpstr>Human Development Index (HDI)</vt:lpstr>
      <vt:lpstr>Human Development Index (HDI)</vt:lpstr>
      <vt:lpstr>Table 6.2 Selected countries as ranked in the  Human Development Index </vt:lpstr>
      <vt:lpstr>Human Development Index</vt:lpstr>
      <vt:lpstr>Other National Accounting Alternatives</vt:lpstr>
      <vt:lpstr>Other National Accounting Alternatives</vt:lpstr>
      <vt:lpstr>Other National Accounting Alternatives (cont.)</vt:lpstr>
      <vt:lpstr>Other National Accounting Alternatives (cont.)</vt:lpstr>
      <vt:lpstr>Other National Accounting Alternatives (cont.)</vt:lpstr>
      <vt:lpstr>Other National Accounting Alternatives (cont.)</vt:lpstr>
      <vt:lpstr>Summing-up</vt:lpstr>
      <vt:lpstr>Measuring Household Production</vt:lpstr>
      <vt:lpstr>Measuring Household Production</vt:lpstr>
      <vt:lpstr>Neglecting Household Production  </vt:lpstr>
      <vt:lpstr>Measuring Household Production</vt:lpstr>
      <vt:lpstr>Time-Use Surveys</vt:lpstr>
      <vt:lpstr>Harmonised European Time Use Survey – Questionnaire</vt:lpstr>
      <vt:lpstr>Results from the Harmonized European Time Use Survey for Males in 15 EU countries</vt:lpstr>
      <vt:lpstr>Methods of Valuing Household Production</vt:lpstr>
      <vt:lpstr>Methods of Valuing Household Production</vt:lpstr>
      <vt:lpstr>Accounting for the Environment</vt:lpstr>
      <vt:lpstr>Accounting for the Environment</vt:lpstr>
      <vt:lpstr>Economic Functions of the Natural World</vt:lpstr>
      <vt:lpstr>Accounting for the Environment</vt:lpstr>
      <vt:lpstr>Environmentally Adjusted Net Domestic Product</vt:lpstr>
      <vt:lpstr>Environmentally Adjusted Net Domestic Product</vt:lpstr>
      <vt:lpstr>Figure 6.3 Indonesian GDP Adjusted for Resource Depreciation</vt:lpstr>
      <vt:lpstr>Indonesian GDP Adjusted for Resource Depreciation – Main Findings</vt:lpstr>
      <vt:lpstr>Valuing Environmental Factors</vt:lpstr>
      <vt:lpstr>What to take home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 Management –  Environmental and Social Dimensions</dc:title>
  <dc:creator>Sebastian Dullien</dc:creator>
  <cp:lastModifiedBy>Sebastian Dullien</cp:lastModifiedBy>
  <cp:revision>152</cp:revision>
  <dcterms:modified xsi:type="dcterms:W3CDTF">2017-08-20T18:10:26Z</dcterms:modified>
</cp:coreProperties>
</file>