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charts/chart10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303" r:id="rId2"/>
    <p:sldId id="257" r:id="rId3"/>
    <p:sldId id="283" r:id="rId4"/>
    <p:sldId id="258" r:id="rId5"/>
    <p:sldId id="302" r:id="rId6"/>
    <p:sldId id="259" r:id="rId7"/>
    <p:sldId id="271" r:id="rId8"/>
    <p:sldId id="272" r:id="rId9"/>
    <p:sldId id="273" r:id="rId10"/>
    <p:sldId id="261" r:id="rId11"/>
    <p:sldId id="274" r:id="rId12"/>
    <p:sldId id="275" r:id="rId13"/>
    <p:sldId id="276" r:id="rId14"/>
    <p:sldId id="284" r:id="rId15"/>
    <p:sldId id="265" r:id="rId16"/>
    <p:sldId id="262" r:id="rId17"/>
    <p:sldId id="285" r:id="rId18"/>
    <p:sldId id="286" r:id="rId19"/>
    <p:sldId id="300" r:id="rId20"/>
    <p:sldId id="279" r:id="rId21"/>
    <p:sldId id="280" r:id="rId22"/>
    <p:sldId id="287" r:id="rId23"/>
    <p:sldId id="288" r:id="rId24"/>
    <p:sldId id="281" r:id="rId25"/>
    <p:sldId id="282" r:id="rId26"/>
    <p:sldId id="301" r:id="rId27"/>
    <p:sldId id="263" r:id="rId28"/>
    <p:sldId id="289" r:id="rId29"/>
    <p:sldId id="290" r:id="rId30"/>
    <p:sldId id="291" r:id="rId31"/>
    <p:sldId id="293" r:id="rId32"/>
    <p:sldId id="295" r:id="rId33"/>
    <p:sldId id="296" r:id="rId34"/>
    <p:sldId id="268" r:id="rId35"/>
    <p:sldId id="292" r:id="rId36"/>
    <p:sldId id="294" r:id="rId37"/>
    <p:sldId id="297" r:id="rId38"/>
    <p:sldId id="298" r:id="rId39"/>
    <p:sldId id="299" r:id="rId40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53" autoAdjust="0"/>
  </p:normalViewPr>
  <p:slideViewPr>
    <p:cSldViewPr snapToGrid="0" snapToObjects="1">
      <p:cViewPr varScale="1">
        <p:scale>
          <a:sx n="66" d="100"/>
          <a:sy n="66" d="100"/>
        </p:scale>
        <p:origin x="128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7\Value%20added%20by%20sector%20fina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7\Value%20added%20by%20sector%20fina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7\Value%20added%20by%20sector%20fina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7\Value%20added%20by%20sector%20fina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7\Value%20added%20by%20sector%20final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7\Value%20added%20by%20sector%20final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Draft%20graphs\CH%207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Dropbox\HTW\EU%20ed%20Macro%20in%20Context\Draft%20graphs\CH%207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Dropbox\HTW\EU%20ed%20Macro%20in%20Context\Draft%20graphs\CH%207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Dropbox\HTW\EU%20ed%20Macro%20in%20Context\Draft%20graphs\CH%20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Bulgaria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/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Graphics!$B$4:$D$4</c:f>
              <c:strCache>
                <c:ptCount val="3"/>
                <c:pt idx="0">
                  <c:v>Primary Sector</c:v>
                </c:pt>
                <c:pt idx="1">
                  <c:v>Secondary Sector</c:v>
                </c:pt>
                <c:pt idx="2">
                  <c:v>Tertiary Sector</c:v>
                </c:pt>
              </c:strCache>
            </c:strRef>
          </c:cat>
          <c:val>
            <c:numRef>
              <c:f>Graphics!$B$5:$D$5</c:f>
              <c:numCache>
                <c:formatCode>0.0%</c:formatCode>
                <c:ptCount val="3"/>
                <c:pt idx="0">
                  <c:v>5.0999999999999997E-2</c:v>
                </c:pt>
                <c:pt idx="1">
                  <c:v>0.27700000000000002</c:v>
                </c:pt>
                <c:pt idx="2">
                  <c:v>0.67200000000000004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Czech Republic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-0.14829594954041"/>
                  <c:y val="4.774406966393990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62986304174361"/>
                  <c:y val="-7.995618751199809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/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Graphics!$B$4:$D$4</c:f>
              <c:strCache>
                <c:ptCount val="3"/>
                <c:pt idx="0">
                  <c:v>Primary Sector</c:v>
                </c:pt>
                <c:pt idx="1">
                  <c:v>Secondary Sector</c:v>
                </c:pt>
                <c:pt idx="2">
                  <c:v>Tertiary Sector</c:v>
                </c:pt>
              </c:strCache>
            </c:strRef>
          </c:cat>
          <c:val>
            <c:numRef>
              <c:f>Graphics!$B$6:$D$6</c:f>
              <c:numCache>
                <c:formatCode>0.0%</c:formatCode>
                <c:ptCount val="3"/>
                <c:pt idx="0">
                  <c:v>2.5000000000000001E-2</c:v>
                </c:pt>
                <c:pt idx="1">
                  <c:v>0.378</c:v>
                </c:pt>
                <c:pt idx="2">
                  <c:v>0.59699999999999998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Denmark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6262149577025101"/>
          <c:y val="0.28565453127105001"/>
          <c:w val="0.47475668698896201"/>
          <c:h val="0.595688760137367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/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Graphics!$B$4:$D$4</c:f>
              <c:strCache>
                <c:ptCount val="3"/>
                <c:pt idx="0">
                  <c:v>Primary Sector</c:v>
                </c:pt>
                <c:pt idx="1">
                  <c:v>Secondary Sector</c:v>
                </c:pt>
                <c:pt idx="2">
                  <c:v>Tertiary Sector</c:v>
                </c:pt>
              </c:strCache>
            </c:strRef>
          </c:cat>
          <c:val>
            <c:numRef>
              <c:f>Graphics!$B$7:$D$7</c:f>
              <c:numCache>
                <c:formatCode>0.0%</c:formatCode>
                <c:ptCount val="3"/>
                <c:pt idx="0">
                  <c:v>1.0999999999999999E-2</c:v>
                </c:pt>
                <c:pt idx="1">
                  <c:v>0.23200000000000001</c:v>
                </c:pt>
                <c:pt idx="2">
                  <c:v>0.75600000000000001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Germany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/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Graphics!$B$4:$D$4</c:f>
              <c:strCache>
                <c:ptCount val="3"/>
                <c:pt idx="0">
                  <c:v>Primary Sector</c:v>
                </c:pt>
                <c:pt idx="1">
                  <c:v>Secondary Sector</c:v>
                </c:pt>
                <c:pt idx="2">
                  <c:v>Tertiary Sector</c:v>
                </c:pt>
              </c:strCache>
            </c:strRef>
          </c:cat>
          <c:val>
            <c:numRef>
              <c:f>Graphics!$B$9:$D$9</c:f>
              <c:numCache>
                <c:formatCode>0.0%</c:formatCode>
                <c:ptCount val="3"/>
                <c:pt idx="0">
                  <c:v>5.0000000000000001E-3</c:v>
                </c:pt>
                <c:pt idx="1">
                  <c:v>0.30399999999999999</c:v>
                </c:pt>
                <c:pt idx="2">
                  <c:v>0.69099999999999995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United Kingdom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4618135117303799"/>
          <c:y val="0.23303535189258301"/>
          <c:w val="0.45946509725460799"/>
          <c:h val="0.5779509856200679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/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Graphics!$B$4:$D$4</c:f>
              <c:strCache>
                <c:ptCount val="3"/>
                <c:pt idx="0">
                  <c:v>Primary Sector</c:v>
                </c:pt>
                <c:pt idx="1">
                  <c:v>Secondary Sector</c:v>
                </c:pt>
                <c:pt idx="2">
                  <c:v>Tertiary Sector</c:v>
                </c:pt>
              </c:strCache>
            </c:strRef>
          </c:cat>
          <c:val>
            <c:numRef>
              <c:f>Graphics!$B$10:$D$10</c:f>
              <c:numCache>
                <c:formatCode>0.0%</c:formatCode>
                <c:ptCount val="3"/>
                <c:pt idx="0">
                  <c:v>7.0000000000000001E-3</c:v>
                </c:pt>
                <c:pt idx="1">
                  <c:v>0.19400000000000001</c:v>
                </c:pt>
                <c:pt idx="2">
                  <c:v>0.79900000000000004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de-DE" dirty="0" smtClean="0"/>
              <a:t>European</a:t>
            </a:r>
            <a:r>
              <a:rPr lang="de-DE" baseline="0" dirty="0" smtClean="0"/>
              <a:t> Union 28</a:t>
            </a:r>
            <a:endParaRPr lang="de-DE" dirty="0"/>
          </a:p>
        </c:rich>
      </c:tx>
      <c:layout>
        <c:manualLayout>
          <c:xMode val="edge"/>
          <c:yMode val="edge"/>
          <c:x val="0.26825683374943998"/>
          <c:y val="4.8605723764103799E-3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explosion val="1"/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-0.15640003840983299"/>
                  <c:y val="0.1120958979448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Graphics!$B$4:$D$4</c:f>
              <c:strCache>
                <c:ptCount val="3"/>
                <c:pt idx="0">
                  <c:v>Primary Sector</c:v>
                </c:pt>
                <c:pt idx="1">
                  <c:v>Secondary Sector</c:v>
                </c:pt>
                <c:pt idx="2">
                  <c:v>Tertiary Sector</c:v>
                </c:pt>
              </c:strCache>
            </c:strRef>
          </c:cat>
          <c:val>
            <c:numRef>
              <c:f>Graphics!$B$8:$D$8</c:f>
              <c:numCache>
                <c:formatCode>0.0%</c:formatCode>
                <c:ptCount val="3"/>
                <c:pt idx="0">
                  <c:v>1.4999999999999999E-2</c:v>
                </c:pt>
                <c:pt idx="1">
                  <c:v>0.24399999999999999</c:v>
                </c:pt>
                <c:pt idx="2">
                  <c:v>0.74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de-D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>
                  <a:alpha val="5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tx1">
                  <a:alpha val="18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tx1">
                  <a:alpha val="5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>
                        <a:latin typeface="+mn-lt"/>
                      </a:rPr>
                      <a:t>Solid </a:t>
                    </a:r>
                    <a:r>
                      <a:rPr lang="en-US" dirty="0" err="1">
                        <a:latin typeface="+mn-lt"/>
                      </a:rPr>
                      <a:t>fuels</a:t>
                    </a:r>
                    <a:r>
                      <a:rPr lang="en-US" dirty="0">
                        <a:latin typeface="+mn-lt"/>
                      </a:rPr>
                      <a:t> 17%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>
                        <a:latin typeface="+mn-lt"/>
                      </a:rPr>
                      <a:t>Petroleum </a:t>
                    </a:r>
                    <a:r>
                      <a:rPr lang="en-US" dirty="0" err="1">
                        <a:latin typeface="+mn-lt"/>
                      </a:rPr>
                      <a:t>products</a:t>
                    </a:r>
                    <a:r>
                      <a:rPr lang="en-US" dirty="0">
                        <a:latin typeface="+mn-lt"/>
                      </a:rPr>
                      <a:t> 34%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>
                        <a:latin typeface="+mn-lt"/>
                      </a:rPr>
                      <a:t>Gas 21%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err="1">
                        <a:latin typeface="+mn-lt"/>
                      </a:rPr>
                      <a:t>Nuclear</a:t>
                    </a:r>
                    <a:r>
                      <a:rPr lang="en-US" dirty="0">
                        <a:latin typeface="+mn-lt"/>
                      </a:rPr>
                      <a:t> </a:t>
                    </a:r>
                    <a:r>
                      <a:rPr lang="en-US" dirty="0" err="1">
                        <a:latin typeface="+mn-lt"/>
                      </a:rPr>
                      <a:t>heat</a:t>
                    </a:r>
                    <a:r>
                      <a:rPr lang="en-US" dirty="0">
                        <a:latin typeface="+mn-lt"/>
                      </a:rPr>
                      <a:t> 14%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5893719806763298E-2"/>
                  <c:y val="-7.0390656874537898E-3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>
                        <a:latin typeface="+mn-lt"/>
                      </a:rPr>
                      <a:t>Renewable</a:t>
                    </a:r>
                    <a:r>
                      <a:rPr lang="en-US" dirty="0">
                        <a:latin typeface="+mn-lt"/>
                      </a:rPr>
                      <a:t> </a:t>
                    </a:r>
                    <a:r>
                      <a:rPr lang="en-US" dirty="0" err="1">
                        <a:latin typeface="+mn-lt"/>
                      </a:rPr>
                      <a:t>energies</a:t>
                    </a:r>
                    <a:r>
                      <a:rPr lang="en-US" dirty="0">
                        <a:latin typeface="+mn-lt"/>
                      </a:rPr>
                      <a:t> 13%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9.756038647342985E-2"/>
                  <c:y val="-1.9285356074868178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>
                        <a:latin typeface="+mn-lt"/>
                      </a:rPr>
                      <a:t>Waste</a:t>
                    </a:r>
                    <a:r>
                      <a:rPr lang="en-US" dirty="0">
                        <a:latin typeface="+mn-lt"/>
                      </a:rPr>
                      <a:t> (non-</a:t>
                    </a:r>
                    <a:r>
                      <a:rPr lang="en-US" dirty="0" err="1">
                        <a:latin typeface="+mn-lt"/>
                      </a:rPr>
                      <a:t>renewable</a:t>
                    </a:r>
                    <a:r>
                      <a:rPr lang="en-US" dirty="0">
                        <a:latin typeface="+mn-lt"/>
                      </a:rPr>
                      <a:t>) 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4453345410628011"/>
                      <c:h val="6.8704081016717905E-2"/>
                    </c:manualLayout>
                  </c15:layout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>
                    <a:latin typeface="Arial" pitchFamily="34" charset="0"/>
                    <a:cs typeface="Arial" pitchFamily="34" charset="0"/>
                  </a:defRPr>
                </a:pPr>
                <a:endParaRPr lang="de-D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'Figure 7.2'!$A$5:$A$11</c:f>
              <c:strCache>
                <c:ptCount val="7"/>
                <c:pt idx="0">
                  <c:v>Solid fuels</c:v>
                </c:pt>
                <c:pt idx="1">
                  <c:v>Petroleum products</c:v>
                </c:pt>
                <c:pt idx="2">
                  <c:v>Gas</c:v>
                </c:pt>
                <c:pt idx="3">
                  <c:v>Nuclear heat</c:v>
                </c:pt>
                <c:pt idx="4">
                  <c:v>Renewable energies</c:v>
                </c:pt>
                <c:pt idx="5">
                  <c:v>Electrical energy</c:v>
                </c:pt>
                <c:pt idx="6">
                  <c:v>Waste (non-renewable)</c:v>
                </c:pt>
              </c:strCache>
            </c:strRef>
          </c:cat>
          <c:val>
            <c:numRef>
              <c:f>'Figure 7.2'!$B$5:$B$11</c:f>
              <c:numCache>
                <c:formatCode>#,##0.0</c:formatCode>
                <c:ptCount val="7"/>
                <c:pt idx="0">
                  <c:v>16.72036034929776</c:v>
                </c:pt>
                <c:pt idx="1">
                  <c:v>34.445290821079638</c:v>
                </c:pt>
                <c:pt idx="2">
                  <c:v>21.353131863037429</c:v>
                </c:pt>
                <c:pt idx="3">
                  <c:v>14.0810496990935</c:v>
                </c:pt>
                <c:pt idx="4">
                  <c:v>12.531107351020809</c:v>
                </c:pt>
                <c:pt idx="5">
                  <c:v>8.29736924513617E-2</c:v>
                </c:pt>
                <c:pt idx="6">
                  <c:v>0.78606131634447296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042145339897597E-2"/>
          <c:y val="8.4375000000000006E-2"/>
          <c:w val="0.80752131604964295"/>
          <c:h val="0.66875000000000195"/>
        </c:manualLayout>
      </c:layout>
      <c:scatterChart>
        <c:scatterStyle val="smoothMarker"/>
        <c:varyColors val="0"/>
        <c:ser>
          <c:idx val="4"/>
          <c:order val="0"/>
          <c:tx>
            <c:strRef>
              <c:f>'Figure 7.3'!$B$6</c:f>
              <c:strCache>
                <c:ptCount val="1"/>
                <c:pt idx="0">
                  <c:v>Ireland </c:v>
                </c:pt>
              </c:strCache>
            </c:strRef>
          </c:tx>
          <c:spPr>
            <a:ln w="31750">
              <a:solidFill>
                <a:srgbClr val="000000"/>
              </a:solidFill>
            </a:ln>
          </c:spPr>
          <c:marker>
            <c:symbol val="none"/>
          </c:marker>
          <c:xVal>
            <c:numRef>
              <c:f>'Figure 7.3'!$A$7:$A$82</c:f>
              <c:numCache>
                <c:formatCode>m/d/yyyy</c:formatCode>
                <c:ptCount val="76"/>
                <c:pt idx="0">
                  <c:v>35431</c:v>
                </c:pt>
                <c:pt idx="1">
                  <c:v>35521</c:v>
                </c:pt>
                <c:pt idx="2">
                  <c:v>35612</c:v>
                </c:pt>
                <c:pt idx="3">
                  <c:v>35704</c:v>
                </c:pt>
                <c:pt idx="4">
                  <c:v>35796</c:v>
                </c:pt>
                <c:pt idx="5">
                  <c:v>35886</c:v>
                </c:pt>
                <c:pt idx="6">
                  <c:v>35977</c:v>
                </c:pt>
                <c:pt idx="7">
                  <c:v>36069</c:v>
                </c:pt>
                <c:pt idx="8">
                  <c:v>36161</c:v>
                </c:pt>
                <c:pt idx="9">
                  <c:v>36251</c:v>
                </c:pt>
                <c:pt idx="10">
                  <c:v>36342</c:v>
                </c:pt>
                <c:pt idx="11">
                  <c:v>36434</c:v>
                </c:pt>
                <c:pt idx="12">
                  <c:v>36526</c:v>
                </c:pt>
                <c:pt idx="13">
                  <c:v>36617</c:v>
                </c:pt>
                <c:pt idx="14">
                  <c:v>36708</c:v>
                </c:pt>
                <c:pt idx="15">
                  <c:v>36800</c:v>
                </c:pt>
                <c:pt idx="16">
                  <c:v>36892</c:v>
                </c:pt>
                <c:pt idx="17">
                  <c:v>36982</c:v>
                </c:pt>
                <c:pt idx="18">
                  <c:v>37073</c:v>
                </c:pt>
                <c:pt idx="19">
                  <c:v>37165</c:v>
                </c:pt>
                <c:pt idx="20">
                  <c:v>37257</c:v>
                </c:pt>
                <c:pt idx="21">
                  <c:v>37347</c:v>
                </c:pt>
                <c:pt idx="22">
                  <c:v>37438</c:v>
                </c:pt>
                <c:pt idx="23">
                  <c:v>37530</c:v>
                </c:pt>
                <c:pt idx="24">
                  <c:v>37622</c:v>
                </c:pt>
                <c:pt idx="25">
                  <c:v>37712</c:v>
                </c:pt>
                <c:pt idx="26">
                  <c:v>37803</c:v>
                </c:pt>
                <c:pt idx="27">
                  <c:v>37895</c:v>
                </c:pt>
                <c:pt idx="28">
                  <c:v>37987</c:v>
                </c:pt>
                <c:pt idx="29">
                  <c:v>38078</c:v>
                </c:pt>
                <c:pt idx="30">
                  <c:v>38169</c:v>
                </c:pt>
                <c:pt idx="31">
                  <c:v>38261</c:v>
                </c:pt>
                <c:pt idx="32">
                  <c:v>38353</c:v>
                </c:pt>
                <c:pt idx="33">
                  <c:v>38443</c:v>
                </c:pt>
                <c:pt idx="34">
                  <c:v>38534</c:v>
                </c:pt>
                <c:pt idx="35">
                  <c:v>38626</c:v>
                </c:pt>
                <c:pt idx="36">
                  <c:v>38718</c:v>
                </c:pt>
                <c:pt idx="37">
                  <c:v>38808</c:v>
                </c:pt>
                <c:pt idx="38">
                  <c:v>38899</c:v>
                </c:pt>
                <c:pt idx="39">
                  <c:v>38991</c:v>
                </c:pt>
                <c:pt idx="40">
                  <c:v>39083</c:v>
                </c:pt>
                <c:pt idx="41">
                  <c:v>39173</c:v>
                </c:pt>
                <c:pt idx="42">
                  <c:v>39264</c:v>
                </c:pt>
                <c:pt idx="43">
                  <c:v>39356</c:v>
                </c:pt>
                <c:pt idx="44">
                  <c:v>39448</c:v>
                </c:pt>
                <c:pt idx="45">
                  <c:v>39539</c:v>
                </c:pt>
                <c:pt idx="46">
                  <c:v>39630</c:v>
                </c:pt>
                <c:pt idx="47">
                  <c:v>39722</c:v>
                </c:pt>
                <c:pt idx="48">
                  <c:v>39814</c:v>
                </c:pt>
                <c:pt idx="49">
                  <c:v>39904</c:v>
                </c:pt>
                <c:pt idx="50">
                  <c:v>39995</c:v>
                </c:pt>
                <c:pt idx="51">
                  <c:v>40087</c:v>
                </c:pt>
                <c:pt idx="52">
                  <c:v>40179</c:v>
                </c:pt>
                <c:pt idx="53">
                  <c:v>40269</c:v>
                </c:pt>
                <c:pt idx="54">
                  <c:v>40360</c:v>
                </c:pt>
                <c:pt idx="55">
                  <c:v>40452</c:v>
                </c:pt>
                <c:pt idx="56">
                  <c:v>40544</c:v>
                </c:pt>
                <c:pt idx="57">
                  <c:v>40634</c:v>
                </c:pt>
                <c:pt idx="58">
                  <c:v>40725</c:v>
                </c:pt>
                <c:pt idx="59">
                  <c:v>40817</c:v>
                </c:pt>
                <c:pt idx="60">
                  <c:v>40909</c:v>
                </c:pt>
                <c:pt idx="61">
                  <c:v>41000</c:v>
                </c:pt>
                <c:pt idx="62">
                  <c:v>41091</c:v>
                </c:pt>
                <c:pt idx="63">
                  <c:v>41183</c:v>
                </c:pt>
                <c:pt idx="64">
                  <c:v>41275</c:v>
                </c:pt>
                <c:pt idx="65">
                  <c:v>41365</c:v>
                </c:pt>
                <c:pt idx="66">
                  <c:v>41456</c:v>
                </c:pt>
                <c:pt idx="67">
                  <c:v>41548</c:v>
                </c:pt>
                <c:pt idx="68">
                  <c:v>41640</c:v>
                </c:pt>
                <c:pt idx="69">
                  <c:v>41730</c:v>
                </c:pt>
                <c:pt idx="70">
                  <c:v>41821</c:v>
                </c:pt>
                <c:pt idx="71">
                  <c:v>41913</c:v>
                </c:pt>
                <c:pt idx="72">
                  <c:v>42005</c:v>
                </c:pt>
                <c:pt idx="73">
                  <c:v>42095</c:v>
                </c:pt>
                <c:pt idx="74">
                  <c:v>42186</c:v>
                </c:pt>
                <c:pt idx="75">
                  <c:v>42278</c:v>
                </c:pt>
              </c:numCache>
            </c:numRef>
          </c:xVal>
          <c:yVal>
            <c:numRef>
              <c:f>'Figure 7.3'!$B$7:$B$82</c:f>
              <c:numCache>
                <c:formatCode>General</c:formatCode>
                <c:ptCount val="76"/>
                <c:pt idx="0">
                  <c:v>5.3</c:v>
                </c:pt>
                <c:pt idx="1">
                  <c:v>5.3</c:v>
                </c:pt>
                <c:pt idx="2">
                  <c:v>5.4</c:v>
                </c:pt>
                <c:pt idx="3">
                  <c:v>5.5</c:v>
                </c:pt>
                <c:pt idx="4">
                  <c:v>5.6</c:v>
                </c:pt>
                <c:pt idx="5">
                  <c:v>5.6</c:v>
                </c:pt>
                <c:pt idx="6">
                  <c:v>5.8</c:v>
                </c:pt>
                <c:pt idx="7">
                  <c:v>5.7</c:v>
                </c:pt>
                <c:pt idx="8">
                  <c:v>5.9</c:v>
                </c:pt>
                <c:pt idx="9">
                  <c:v>5.9</c:v>
                </c:pt>
                <c:pt idx="10">
                  <c:v>6.1</c:v>
                </c:pt>
                <c:pt idx="11">
                  <c:v>6.1</c:v>
                </c:pt>
                <c:pt idx="12">
                  <c:v>6.2</c:v>
                </c:pt>
                <c:pt idx="13">
                  <c:v>6.3</c:v>
                </c:pt>
                <c:pt idx="14">
                  <c:v>6.4</c:v>
                </c:pt>
                <c:pt idx="15">
                  <c:v>6.5</c:v>
                </c:pt>
                <c:pt idx="16">
                  <c:v>6.5</c:v>
                </c:pt>
                <c:pt idx="17">
                  <c:v>6.6</c:v>
                </c:pt>
                <c:pt idx="18">
                  <c:v>6.7</c:v>
                </c:pt>
                <c:pt idx="19">
                  <c:v>6.7</c:v>
                </c:pt>
                <c:pt idx="20">
                  <c:v>6.3</c:v>
                </c:pt>
                <c:pt idx="21">
                  <c:v>6.3</c:v>
                </c:pt>
                <c:pt idx="22">
                  <c:v>6.4</c:v>
                </c:pt>
                <c:pt idx="23">
                  <c:v>6.5</c:v>
                </c:pt>
                <c:pt idx="24">
                  <c:v>6.7</c:v>
                </c:pt>
                <c:pt idx="25">
                  <c:v>6.7</c:v>
                </c:pt>
                <c:pt idx="26">
                  <c:v>6.8</c:v>
                </c:pt>
                <c:pt idx="27">
                  <c:v>6.9</c:v>
                </c:pt>
                <c:pt idx="28">
                  <c:v>7.4</c:v>
                </c:pt>
                <c:pt idx="29">
                  <c:v>7.6</c:v>
                </c:pt>
                <c:pt idx="30">
                  <c:v>7.7</c:v>
                </c:pt>
                <c:pt idx="31">
                  <c:v>7.8</c:v>
                </c:pt>
                <c:pt idx="32">
                  <c:v>8.3000000000000007</c:v>
                </c:pt>
                <c:pt idx="33">
                  <c:v>8.5</c:v>
                </c:pt>
                <c:pt idx="34">
                  <c:v>8.6</c:v>
                </c:pt>
                <c:pt idx="35">
                  <c:v>8.9</c:v>
                </c:pt>
                <c:pt idx="36">
                  <c:v>9.1</c:v>
                </c:pt>
                <c:pt idx="37">
                  <c:v>9.3000000000000007</c:v>
                </c:pt>
                <c:pt idx="38">
                  <c:v>9.4</c:v>
                </c:pt>
                <c:pt idx="39">
                  <c:v>9.7000000000000011</c:v>
                </c:pt>
                <c:pt idx="40">
                  <c:v>7.8</c:v>
                </c:pt>
                <c:pt idx="41">
                  <c:v>8</c:v>
                </c:pt>
                <c:pt idx="42">
                  <c:v>8.2000000000000011</c:v>
                </c:pt>
                <c:pt idx="43">
                  <c:v>8.5</c:v>
                </c:pt>
                <c:pt idx="44">
                  <c:v>5.6</c:v>
                </c:pt>
                <c:pt idx="45">
                  <c:v>5.8</c:v>
                </c:pt>
                <c:pt idx="46">
                  <c:v>5.9</c:v>
                </c:pt>
                <c:pt idx="47">
                  <c:v>6.1</c:v>
                </c:pt>
                <c:pt idx="48">
                  <c:v>2.4</c:v>
                </c:pt>
                <c:pt idx="49">
                  <c:v>2.4</c:v>
                </c:pt>
                <c:pt idx="50">
                  <c:v>2.4</c:v>
                </c:pt>
                <c:pt idx="51">
                  <c:v>2.5</c:v>
                </c:pt>
                <c:pt idx="52">
                  <c:v>1.5</c:v>
                </c:pt>
                <c:pt idx="53">
                  <c:v>1.5</c:v>
                </c:pt>
                <c:pt idx="54">
                  <c:v>1.6</c:v>
                </c:pt>
                <c:pt idx="55">
                  <c:v>1.6</c:v>
                </c:pt>
                <c:pt idx="56">
                  <c:v>1.6</c:v>
                </c:pt>
                <c:pt idx="57">
                  <c:v>1.6</c:v>
                </c:pt>
                <c:pt idx="58">
                  <c:v>1.6</c:v>
                </c:pt>
                <c:pt idx="59">
                  <c:v>1.7</c:v>
                </c:pt>
                <c:pt idx="60">
                  <c:v>2.1</c:v>
                </c:pt>
                <c:pt idx="61">
                  <c:v>2.2000000000000002</c:v>
                </c:pt>
                <c:pt idx="62">
                  <c:v>2.2000000000000002</c:v>
                </c:pt>
                <c:pt idx="63">
                  <c:v>2.2999999999999998</c:v>
                </c:pt>
                <c:pt idx="64">
                  <c:v>2.4</c:v>
                </c:pt>
                <c:pt idx="65">
                  <c:v>2.5</c:v>
                </c:pt>
                <c:pt idx="66">
                  <c:v>2.5</c:v>
                </c:pt>
                <c:pt idx="67">
                  <c:v>2.5</c:v>
                </c:pt>
                <c:pt idx="68">
                  <c:v>2.6</c:v>
                </c:pt>
                <c:pt idx="69">
                  <c:v>2.6</c:v>
                </c:pt>
                <c:pt idx="70">
                  <c:v>2.7</c:v>
                </c:pt>
                <c:pt idx="71">
                  <c:v>2.7</c:v>
                </c:pt>
                <c:pt idx="72">
                  <c:v>2.5</c:v>
                </c:pt>
                <c:pt idx="73">
                  <c:v>2.5</c:v>
                </c:pt>
                <c:pt idx="74">
                  <c:v>2.5</c:v>
                </c:pt>
                <c:pt idx="75">
                  <c:v>2.5</c:v>
                </c:pt>
              </c:numCache>
            </c:numRef>
          </c:yVal>
          <c:smooth val="1"/>
        </c:ser>
        <c:ser>
          <c:idx val="5"/>
          <c:order val="1"/>
          <c:tx>
            <c:strRef>
              <c:f>'Figure 7.3'!$C$6</c:f>
              <c:strCache>
                <c:ptCount val="1"/>
                <c:pt idx="0">
                  <c:v>Euro Area </c:v>
                </c:pt>
              </c:strCache>
            </c:strRef>
          </c:tx>
          <c:spPr>
            <a:ln w="31750">
              <a:solidFill>
                <a:schemeClr val="accent1"/>
              </a:solidFill>
            </a:ln>
          </c:spPr>
          <c:marker>
            <c:symbol val="none"/>
          </c:marker>
          <c:xVal>
            <c:numRef>
              <c:f>'Figure 7.3'!$A$7:$A$82</c:f>
              <c:numCache>
                <c:formatCode>m/d/yyyy</c:formatCode>
                <c:ptCount val="76"/>
                <c:pt idx="0">
                  <c:v>35431</c:v>
                </c:pt>
                <c:pt idx="1">
                  <c:v>35521</c:v>
                </c:pt>
                <c:pt idx="2">
                  <c:v>35612</c:v>
                </c:pt>
                <c:pt idx="3">
                  <c:v>35704</c:v>
                </c:pt>
                <c:pt idx="4">
                  <c:v>35796</c:v>
                </c:pt>
                <c:pt idx="5">
                  <c:v>35886</c:v>
                </c:pt>
                <c:pt idx="6">
                  <c:v>35977</c:v>
                </c:pt>
                <c:pt idx="7">
                  <c:v>36069</c:v>
                </c:pt>
                <c:pt idx="8">
                  <c:v>36161</c:v>
                </c:pt>
                <c:pt idx="9">
                  <c:v>36251</c:v>
                </c:pt>
                <c:pt idx="10">
                  <c:v>36342</c:v>
                </c:pt>
                <c:pt idx="11">
                  <c:v>36434</c:v>
                </c:pt>
                <c:pt idx="12">
                  <c:v>36526</c:v>
                </c:pt>
                <c:pt idx="13">
                  <c:v>36617</c:v>
                </c:pt>
                <c:pt idx="14">
                  <c:v>36708</c:v>
                </c:pt>
                <c:pt idx="15">
                  <c:v>36800</c:v>
                </c:pt>
                <c:pt idx="16">
                  <c:v>36892</c:v>
                </c:pt>
                <c:pt idx="17">
                  <c:v>36982</c:v>
                </c:pt>
                <c:pt idx="18">
                  <c:v>37073</c:v>
                </c:pt>
                <c:pt idx="19">
                  <c:v>37165</c:v>
                </c:pt>
                <c:pt idx="20">
                  <c:v>37257</c:v>
                </c:pt>
                <c:pt idx="21">
                  <c:v>37347</c:v>
                </c:pt>
                <c:pt idx="22">
                  <c:v>37438</c:v>
                </c:pt>
                <c:pt idx="23">
                  <c:v>37530</c:v>
                </c:pt>
                <c:pt idx="24">
                  <c:v>37622</c:v>
                </c:pt>
                <c:pt idx="25">
                  <c:v>37712</c:v>
                </c:pt>
                <c:pt idx="26">
                  <c:v>37803</c:v>
                </c:pt>
                <c:pt idx="27">
                  <c:v>37895</c:v>
                </c:pt>
                <c:pt idx="28">
                  <c:v>37987</c:v>
                </c:pt>
                <c:pt idx="29">
                  <c:v>38078</c:v>
                </c:pt>
                <c:pt idx="30">
                  <c:v>38169</c:v>
                </c:pt>
                <c:pt idx="31">
                  <c:v>38261</c:v>
                </c:pt>
                <c:pt idx="32">
                  <c:v>38353</c:v>
                </c:pt>
                <c:pt idx="33">
                  <c:v>38443</c:v>
                </c:pt>
                <c:pt idx="34">
                  <c:v>38534</c:v>
                </c:pt>
                <c:pt idx="35">
                  <c:v>38626</c:v>
                </c:pt>
                <c:pt idx="36">
                  <c:v>38718</c:v>
                </c:pt>
                <c:pt idx="37">
                  <c:v>38808</c:v>
                </c:pt>
                <c:pt idx="38">
                  <c:v>38899</c:v>
                </c:pt>
                <c:pt idx="39">
                  <c:v>38991</c:v>
                </c:pt>
                <c:pt idx="40">
                  <c:v>39083</c:v>
                </c:pt>
                <c:pt idx="41">
                  <c:v>39173</c:v>
                </c:pt>
                <c:pt idx="42">
                  <c:v>39264</c:v>
                </c:pt>
                <c:pt idx="43">
                  <c:v>39356</c:v>
                </c:pt>
                <c:pt idx="44">
                  <c:v>39448</c:v>
                </c:pt>
                <c:pt idx="45">
                  <c:v>39539</c:v>
                </c:pt>
                <c:pt idx="46">
                  <c:v>39630</c:v>
                </c:pt>
                <c:pt idx="47">
                  <c:v>39722</c:v>
                </c:pt>
                <c:pt idx="48">
                  <c:v>39814</c:v>
                </c:pt>
                <c:pt idx="49">
                  <c:v>39904</c:v>
                </c:pt>
                <c:pt idx="50">
                  <c:v>39995</c:v>
                </c:pt>
                <c:pt idx="51">
                  <c:v>40087</c:v>
                </c:pt>
                <c:pt idx="52">
                  <c:v>40179</c:v>
                </c:pt>
                <c:pt idx="53">
                  <c:v>40269</c:v>
                </c:pt>
                <c:pt idx="54">
                  <c:v>40360</c:v>
                </c:pt>
                <c:pt idx="55">
                  <c:v>40452</c:v>
                </c:pt>
                <c:pt idx="56">
                  <c:v>40544</c:v>
                </c:pt>
                <c:pt idx="57">
                  <c:v>40634</c:v>
                </c:pt>
                <c:pt idx="58">
                  <c:v>40725</c:v>
                </c:pt>
                <c:pt idx="59">
                  <c:v>40817</c:v>
                </c:pt>
                <c:pt idx="60">
                  <c:v>40909</c:v>
                </c:pt>
                <c:pt idx="61">
                  <c:v>41000</c:v>
                </c:pt>
                <c:pt idx="62">
                  <c:v>41091</c:v>
                </c:pt>
                <c:pt idx="63">
                  <c:v>41183</c:v>
                </c:pt>
                <c:pt idx="64">
                  <c:v>41275</c:v>
                </c:pt>
                <c:pt idx="65">
                  <c:v>41365</c:v>
                </c:pt>
                <c:pt idx="66">
                  <c:v>41456</c:v>
                </c:pt>
                <c:pt idx="67">
                  <c:v>41548</c:v>
                </c:pt>
                <c:pt idx="68">
                  <c:v>41640</c:v>
                </c:pt>
                <c:pt idx="69">
                  <c:v>41730</c:v>
                </c:pt>
                <c:pt idx="70">
                  <c:v>41821</c:v>
                </c:pt>
                <c:pt idx="71">
                  <c:v>41913</c:v>
                </c:pt>
                <c:pt idx="72">
                  <c:v>42005</c:v>
                </c:pt>
                <c:pt idx="73">
                  <c:v>42095</c:v>
                </c:pt>
                <c:pt idx="74">
                  <c:v>42186</c:v>
                </c:pt>
                <c:pt idx="75">
                  <c:v>42278</c:v>
                </c:pt>
              </c:numCache>
            </c:numRef>
          </c:xVal>
          <c:yVal>
            <c:numRef>
              <c:f>'Figure 7.3'!$C$7:$C$82</c:f>
              <c:numCache>
                <c:formatCode>General</c:formatCode>
                <c:ptCount val="76"/>
                <c:pt idx="0">
                  <c:v>5.2</c:v>
                </c:pt>
                <c:pt idx="1">
                  <c:v>5.2</c:v>
                </c:pt>
                <c:pt idx="2">
                  <c:v>5.2</c:v>
                </c:pt>
                <c:pt idx="3">
                  <c:v>5.2</c:v>
                </c:pt>
                <c:pt idx="4">
                  <c:v>5.0999999999999996</c:v>
                </c:pt>
                <c:pt idx="5">
                  <c:v>5</c:v>
                </c:pt>
                <c:pt idx="6">
                  <c:v>5.0999999999999996</c:v>
                </c:pt>
                <c:pt idx="7">
                  <c:v>5</c:v>
                </c:pt>
                <c:pt idx="8">
                  <c:v>5.0999999999999996</c:v>
                </c:pt>
                <c:pt idx="9">
                  <c:v>5.0999999999999996</c:v>
                </c:pt>
                <c:pt idx="10">
                  <c:v>5.0999999999999996</c:v>
                </c:pt>
                <c:pt idx="11">
                  <c:v>5.0999999999999996</c:v>
                </c:pt>
                <c:pt idx="12">
                  <c:v>5.2</c:v>
                </c:pt>
                <c:pt idx="13">
                  <c:v>5.0999999999999996</c:v>
                </c:pt>
                <c:pt idx="14">
                  <c:v>5.0999999999999996</c:v>
                </c:pt>
                <c:pt idx="15">
                  <c:v>5.0999999999999996</c:v>
                </c:pt>
                <c:pt idx="16">
                  <c:v>5.0999999999999996</c:v>
                </c:pt>
                <c:pt idx="17">
                  <c:v>5.0999999999999996</c:v>
                </c:pt>
                <c:pt idx="18">
                  <c:v>5.0999999999999996</c:v>
                </c:pt>
                <c:pt idx="19">
                  <c:v>5.2</c:v>
                </c:pt>
                <c:pt idx="20">
                  <c:v>5.2</c:v>
                </c:pt>
                <c:pt idx="21">
                  <c:v>5.0999999999999996</c:v>
                </c:pt>
                <c:pt idx="22">
                  <c:v>5.0999999999999996</c:v>
                </c:pt>
                <c:pt idx="23">
                  <c:v>5.2</c:v>
                </c:pt>
                <c:pt idx="24">
                  <c:v>5.2</c:v>
                </c:pt>
                <c:pt idx="25">
                  <c:v>5.3</c:v>
                </c:pt>
                <c:pt idx="26">
                  <c:v>5.2</c:v>
                </c:pt>
                <c:pt idx="27">
                  <c:v>5.2</c:v>
                </c:pt>
                <c:pt idx="28">
                  <c:v>5.3</c:v>
                </c:pt>
                <c:pt idx="29">
                  <c:v>5.3</c:v>
                </c:pt>
                <c:pt idx="30">
                  <c:v>5.3</c:v>
                </c:pt>
                <c:pt idx="31">
                  <c:v>5.3</c:v>
                </c:pt>
                <c:pt idx="32">
                  <c:v>5.3</c:v>
                </c:pt>
                <c:pt idx="33">
                  <c:v>5.3</c:v>
                </c:pt>
                <c:pt idx="34">
                  <c:v>5.4</c:v>
                </c:pt>
                <c:pt idx="35">
                  <c:v>5.4</c:v>
                </c:pt>
                <c:pt idx="36">
                  <c:v>5.4</c:v>
                </c:pt>
                <c:pt idx="37">
                  <c:v>5.5</c:v>
                </c:pt>
                <c:pt idx="38">
                  <c:v>5.6</c:v>
                </c:pt>
                <c:pt idx="39">
                  <c:v>5.6</c:v>
                </c:pt>
                <c:pt idx="40">
                  <c:v>5.6</c:v>
                </c:pt>
                <c:pt idx="41">
                  <c:v>5.5</c:v>
                </c:pt>
                <c:pt idx="42">
                  <c:v>5.5</c:v>
                </c:pt>
                <c:pt idx="43">
                  <c:v>5.5</c:v>
                </c:pt>
                <c:pt idx="44">
                  <c:v>5.6</c:v>
                </c:pt>
                <c:pt idx="45">
                  <c:v>5.6</c:v>
                </c:pt>
                <c:pt idx="46">
                  <c:v>5.6</c:v>
                </c:pt>
                <c:pt idx="47">
                  <c:v>5.5</c:v>
                </c:pt>
                <c:pt idx="48">
                  <c:v>5.6</c:v>
                </c:pt>
                <c:pt idx="49">
                  <c:v>5.6</c:v>
                </c:pt>
                <c:pt idx="50">
                  <c:v>5.5</c:v>
                </c:pt>
                <c:pt idx="51">
                  <c:v>5.4</c:v>
                </c:pt>
                <c:pt idx="52">
                  <c:v>5.2</c:v>
                </c:pt>
                <c:pt idx="53">
                  <c:v>5.2</c:v>
                </c:pt>
                <c:pt idx="54">
                  <c:v>5.0999999999999996</c:v>
                </c:pt>
                <c:pt idx="55">
                  <c:v>5</c:v>
                </c:pt>
                <c:pt idx="56">
                  <c:v>5</c:v>
                </c:pt>
                <c:pt idx="57">
                  <c:v>5</c:v>
                </c:pt>
                <c:pt idx="58">
                  <c:v>4.9000000000000004</c:v>
                </c:pt>
                <c:pt idx="59">
                  <c:v>4.9000000000000004</c:v>
                </c:pt>
                <c:pt idx="60">
                  <c:v>4.8</c:v>
                </c:pt>
                <c:pt idx="61">
                  <c:v>4.8</c:v>
                </c:pt>
                <c:pt idx="62">
                  <c:v>4.7</c:v>
                </c:pt>
                <c:pt idx="63">
                  <c:v>4.7</c:v>
                </c:pt>
                <c:pt idx="64">
                  <c:v>4.5999999999999996</c:v>
                </c:pt>
                <c:pt idx="65">
                  <c:v>4.5999999999999996</c:v>
                </c:pt>
                <c:pt idx="66">
                  <c:v>4.5999999999999996</c:v>
                </c:pt>
                <c:pt idx="67">
                  <c:v>4.5999999999999996</c:v>
                </c:pt>
                <c:pt idx="68">
                  <c:v>4.5999999999999996</c:v>
                </c:pt>
                <c:pt idx="69">
                  <c:v>4.5999999999999996</c:v>
                </c:pt>
                <c:pt idx="70">
                  <c:v>4.5</c:v>
                </c:pt>
                <c:pt idx="71">
                  <c:v>4.5</c:v>
                </c:pt>
                <c:pt idx="72">
                  <c:v>4.5</c:v>
                </c:pt>
                <c:pt idx="73">
                  <c:v>4.5</c:v>
                </c:pt>
                <c:pt idx="74">
                  <c:v>4.5</c:v>
                </c:pt>
                <c:pt idx="75">
                  <c:v>4.5</c:v>
                </c:pt>
              </c:numCache>
            </c:numRef>
          </c:yVal>
          <c:smooth val="1"/>
        </c:ser>
        <c:ser>
          <c:idx val="6"/>
          <c:order val="2"/>
          <c:tx>
            <c:strRef>
              <c:f>'Figure 7.3'!$B$6</c:f>
              <c:strCache>
                <c:ptCount val="1"/>
                <c:pt idx="0">
                  <c:v>Ireland </c:v>
                </c:pt>
              </c:strCache>
            </c:strRef>
          </c:tx>
          <c:spPr>
            <a:ln w="31750">
              <a:solidFill>
                <a:srgbClr val="000000"/>
              </a:solidFill>
            </a:ln>
          </c:spPr>
          <c:marker>
            <c:symbol val="none"/>
          </c:marker>
          <c:xVal>
            <c:numRef>
              <c:f>'Figure 7.3'!$A$7:$A$82</c:f>
              <c:numCache>
                <c:formatCode>m/d/yyyy</c:formatCode>
                <c:ptCount val="76"/>
                <c:pt idx="0">
                  <c:v>35431</c:v>
                </c:pt>
                <c:pt idx="1">
                  <c:v>35521</c:v>
                </c:pt>
                <c:pt idx="2">
                  <c:v>35612</c:v>
                </c:pt>
                <c:pt idx="3">
                  <c:v>35704</c:v>
                </c:pt>
                <c:pt idx="4">
                  <c:v>35796</c:v>
                </c:pt>
                <c:pt idx="5">
                  <c:v>35886</c:v>
                </c:pt>
                <c:pt idx="6">
                  <c:v>35977</c:v>
                </c:pt>
                <c:pt idx="7">
                  <c:v>36069</c:v>
                </c:pt>
                <c:pt idx="8">
                  <c:v>36161</c:v>
                </c:pt>
                <c:pt idx="9">
                  <c:v>36251</c:v>
                </c:pt>
                <c:pt idx="10">
                  <c:v>36342</c:v>
                </c:pt>
                <c:pt idx="11">
                  <c:v>36434</c:v>
                </c:pt>
                <c:pt idx="12">
                  <c:v>36526</c:v>
                </c:pt>
                <c:pt idx="13">
                  <c:v>36617</c:v>
                </c:pt>
                <c:pt idx="14">
                  <c:v>36708</c:v>
                </c:pt>
                <c:pt idx="15">
                  <c:v>36800</c:v>
                </c:pt>
                <c:pt idx="16">
                  <c:v>36892</c:v>
                </c:pt>
                <c:pt idx="17">
                  <c:v>36982</c:v>
                </c:pt>
                <c:pt idx="18">
                  <c:v>37073</c:v>
                </c:pt>
                <c:pt idx="19">
                  <c:v>37165</c:v>
                </c:pt>
                <c:pt idx="20">
                  <c:v>37257</c:v>
                </c:pt>
                <c:pt idx="21">
                  <c:v>37347</c:v>
                </c:pt>
                <c:pt idx="22">
                  <c:v>37438</c:v>
                </c:pt>
                <c:pt idx="23">
                  <c:v>37530</c:v>
                </c:pt>
                <c:pt idx="24">
                  <c:v>37622</c:v>
                </c:pt>
                <c:pt idx="25">
                  <c:v>37712</c:v>
                </c:pt>
                <c:pt idx="26">
                  <c:v>37803</c:v>
                </c:pt>
                <c:pt idx="27">
                  <c:v>37895</c:v>
                </c:pt>
                <c:pt idx="28">
                  <c:v>37987</c:v>
                </c:pt>
                <c:pt idx="29">
                  <c:v>38078</c:v>
                </c:pt>
                <c:pt idx="30">
                  <c:v>38169</c:v>
                </c:pt>
                <c:pt idx="31">
                  <c:v>38261</c:v>
                </c:pt>
                <c:pt idx="32">
                  <c:v>38353</c:v>
                </c:pt>
                <c:pt idx="33">
                  <c:v>38443</c:v>
                </c:pt>
                <c:pt idx="34">
                  <c:v>38534</c:v>
                </c:pt>
                <c:pt idx="35">
                  <c:v>38626</c:v>
                </c:pt>
                <c:pt idx="36">
                  <c:v>38718</c:v>
                </c:pt>
                <c:pt idx="37">
                  <c:v>38808</c:v>
                </c:pt>
                <c:pt idx="38">
                  <c:v>38899</c:v>
                </c:pt>
                <c:pt idx="39">
                  <c:v>38991</c:v>
                </c:pt>
                <c:pt idx="40">
                  <c:v>39083</c:v>
                </c:pt>
                <c:pt idx="41">
                  <c:v>39173</c:v>
                </c:pt>
                <c:pt idx="42">
                  <c:v>39264</c:v>
                </c:pt>
                <c:pt idx="43">
                  <c:v>39356</c:v>
                </c:pt>
                <c:pt idx="44">
                  <c:v>39448</c:v>
                </c:pt>
                <c:pt idx="45">
                  <c:v>39539</c:v>
                </c:pt>
                <c:pt idx="46">
                  <c:v>39630</c:v>
                </c:pt>
                <c:pt idx="47">
                  <c:v>39722</c:v>
                </c:pt>
                <c:pt idx="48">
                  <c:v>39814</c:v>
                </c:pt>
                <c:pt idx="49">
                  <c:v>39904</c:v>
                </c:pt>
                <c:pt idx="50">
                  <c:v>39995</c:v>
                </c:pt>
                <c:pt idx="51">
                  <c:v>40087</c:v>
                </c:pt>
                <c:pt idx="52">
                  <c:v>40179</c:v>
                </c:pt>
                <c:pt idx="53">
                  <c:v>40269</c:v>
                </c:pt>
                <c:pt idx="54">
                  <c:v>40360</c:v>
                </c:pt>
                <c:pt idx="55">
                  <c:v>40452</c:v>
                </c:pt>
                <c:pt idx="56">
                  <c:v>40544</c:v>
                </c:pt>
                <c:pt idx="57">
                  <c:v>40634</c:v>
                </c:pt>
                <c:pt idx="58">
                  <c:v>40725</c:v>
                </c:pt>
                <c:pt idx="59">
                  <c:v>40817</c:v>
                </c:pt>
                <c:pt idx="60">
                  <c:v>40909</c:v>
                </c:pt>
                <c:pt idx="61">
                  <c:v>41000</c:v>
                </c:pt>
                <c:pt idx="62">
                  <c:v>41091</c:v>
                </c:pt>
                <c:pt idx="63">
                  <c:v>41183</c:v>
                </c:pt>
                <c:pt idx="64">
                  <c:v>41275</c:v>
                </c:pt>
                <c:pt idx="65">
                  <c:v>41365</c:v>
                </c:pt>
                <c:pt idx="66">
                  <c:v>41456</c:v>
                </c:pt>
                <c:pt idx="67">
                  <c:v>41548</c:v>
                </c:pt>
                <c:pt idx="68">
                  <c:v>41640</c:v>
                </c:pt>
                <c:pt idx="69">
                  <c:v>41730</c:v>
                </c:pt>
                <c:pt idx="70">
                  <c:v>41821</c:v>
                </c:pt>
                <c:pt idx="71">
                  <c:v>41913</c:v>
                </c:pt>
                <c:pt idx="72">
                  <c:v>42005</c:v>
                </c:pt>
                <c:pt idx="73">
                  <c:v>42095</c:v>
                </c:pt>
                <c:pt idx="74">
                  <c:v>42186</c:v>
                </c:pt>
                <c:pt idx="75">
                  <c:v>42278</c:v>
                </c:pt>
              </c:numCache>
            </c:numRef>
          </c:xVal>
          <c:yVal>
            <c:numRef>
              <c:f>'Figure 7.3'!$B$7:$B$82</c:f>
              <c:numCache>
                <c:formatCode>General</c:formatCode>
                <c:ptCount val="76"/>
                <c:pt idx="0">
                  <c:v>5.3</c:v>
                </c:pt>
                <c:pt idx="1">
                  <c:v>5.3</c:v>
                </c:pt>
                <c:pt idx="2">
                  <c:v>5.4</c:v>
                </c:pt>
                <c:pt idx="3">
                  <c:v>5.5</c:v>
                </c:pt>
                <c:pt idx="4">
                  <c:v>5.6</c:v>
                </c:pt>
                <c:pt idx="5">
                  <c:v>5.6</c:v>
                </c:pt>
                <c:pt idx="6">
                  <c:v>5.8</c:v>
                </c:pt>
                <c:pt idx="7">
                  <c:v>5.7</c:v>
                </c:pt>
                <c:pt idx="8">
                  <c:v>5.9</c:v>
                </c:pt>
                <c:pt idx="9">
                  <c:v>5.9</c:v>
                </c:pt>
                <c:pt idx="10">
                  <c:v>6.1</c:v>
                </c:pt>
                <c:pt idx="11">
                  <c:v>6.1</c:v>
                </c:pt>
                <c:pt idx="12">
                  <c:v>6.2</c:v>
                </c:pt>
                <c:pt idx="13">
                  <c:v>6.3</c:v>
                </c:pt>
                <c:pt idx="14">
                  <c:v>6.4</c:v>
                </c:pt>
                <c:pt idx="15">
                  <c:v>6.5</c:v>
                </c:pt>
                <c:pt idx="16">
                  <c:v>6.5</c:v>
                </c:pt>
                <c:pt idx="17">
                  <c:v>6.6</c:v>
                </c:pt>
                <c:pt idx="18">
                  <c:v>6.7</c:v>
                </c:pt>
                <c:pt idx="19">
                  <c:v>6.7</c:v>
                </c:pt>
                <c:pt idx="20">
                  <c:v>6.3</c:v>
                </c:pt>
                <c:pt idx="21">
                  <c:v>6.3</c:v>
                </c:pt>
                <c:pt idx="22">
                  <c:v>6.4</c:v>
                </c:pt>
                <c:pt idx="23">
                  <c:v>6.5</c:v>
                </c:pt>
                <c:pt idx="24">
                  <c:v>6.7</c:v>
                </c:pt>
                <c:pt idx="25">
                  <c:v>6.7</c:v>
                </c:pt>
                <c:pt idx="26">
                  <c:v>6.8</c:v>
                </c:pt>
                <c:pt idx="27">
                  <c:v>6.9</c:v>
                </c:pt>
                <c:pt idx="28">
                  <c:v>7.4</c:v>
                </c:pt>
                <c:pt idx="29">
                  <c:v>7.6</c:v>
                </c:pt>
                <c:pt idx="30">
                  <c:v>7.7</c:v>
                </c:pt>
                <c:pt idx="31">
                  <c:v>7.8</c:v>
                </c:pt>
                <c:pt idx="32">
                  <c:v>8.3000000000000007</c:v>
                </c:pt>
                <c:pt idx="33">
                  <c:v>8.5</c:v>
                </c:pt>
                <c:pt idx="34">
                  <c:v>8.6</c:v>
                </c:pt>
                <c:pt idx="35">
                  <c:v>8.9</c:v>
                </c:pt>
                <c:pt idx="36">
                  <c:v>9.1</c:v>
                </c:pt>
                <c:pt idx="37">
                  <c:v>9.3000000000000007</c:v>
                </c:pt>
                <c:pt idx="38">
                  <c:v>9.4</c:v>
                </c:pt>
                <c:pt idx="39">
                  <c:v>9.7000000000000011</c:v>
                </c:pt>
                <c:pt idx="40">
                  <c:v>7.8</c:v>
                </c:pt>
                <c:pt idx="41">
                  <c:v>8</c:v>
                </c:pt>
                <c:pt idx="42">
                  <c:v>8.2000000000000011</c:v>
                </c:pt>
                <c:pt idx="43">
                  <c:v>8.5</c:v>
                </c:pt>
                <c:pt idx="44">
                  <c:v>5.6</c:v>
                </c:pt>
                <c:pt idx="45">
                  <c:v>5.8</c:v>
                </c:pt>
                <c:pt idx="46">
                  <c:v>5.9</c:v>
                </c:pt>
                <c:pt idx="47">
                  <c:v>6.1</c:v>
                </c:pt>
                <c:pt idx="48">
                  <c:v>2.4</c:v>
                </c:pt>
                <c:pt idx="49">
                  <c:v>2.4</c:v>
                </c:pt>
                <c:pt idx="50">
                  <c:v>2.4</c:v>
                </c:pt>
                <c:pt idx="51">
                  <c:v>2.5</c:v>
                </c:pt>
                <c:pt idx="52">
                  <c:v>1.5</c:v>
                </c:pt>
                <c:pt idx="53">
                  <c:v>1.5</c:v>
                </c:pt>
                <c:pt idx="54">
                  <c:v>1.6</c:v>
                </c:pt>
                <c:pt idx="55">
                  <c:v>1.6</c:v>
                </c:pt>
                <c:pt idx="56">
                  <c:v>1.6</c:v>
                </c:pt>
                <c:pt idx="57">
                  <c:v>1.6</c:v>
                </c:pt>
                <c:pt idx="58">
                  <c:v>1.6</c:v>
                </c:pt>
                <c:pt idx="59">
                  <c:v>1.7</c:v>
                </c:pt>
                <c:pt idx="60">
                  <c:v>2.1</c:v>
                </c:pt>
                <c:pt idx="61">
                  <c:v>2.2000000000000002</c:v>
                </c:pt>
                <c:pt idx="62">
                  <c:v>2.2000000000000002</c:v>
                </c:pt>
                <c:pt idx="63">
                  <c:v>2.2999999999999998</c:v>
                </c:pt>
                <c:pt idx="64">
                  <c:v>2.4</c:v>
                </c:pt>
                <c:pt idx="65">
                  <c:v>2.5</c:v>
                </c:pt>
                <c:pt idx="66">
                  <c:v>2.5</c:v>
                </c:pt>
                <c:pt idx="67">
                  <c:v>2.5</c:v>
                </c:pt>
                <c:pt idx="68">
                  <c:v>2.6</c:v>
                </c:pt>
                <c:pt idx="69">
                  <c:v>2.6</c:v>
                </c:pt>
                <c:pt idx="70">
                  <c:v>2.7</c:v>
                </c:pt>
                <c:pt idx="71">
                  <c:v>2.7</c:v>
                </c:pt>
                <c:pt idx="72">
                  <c:v>2.5</c:v>
                </c:pt>
                <c:pt idx="73">
                  <c:v>2.5</c:v>
                </c:pt>
                <c:pt idx="74">
                  <c:v>2.5</c:v>
                </c:pt>
                <c:pt idx="75">
                  <c:v>2.5</c:v>
                </c:pt>
              </c:numCache>
            </c:numRef>
          </c:yVal>
          <c:smooth val="1"/>
        </c:ser>
        <c:ser>
          <c:idx val="7"/>
          <c:order val="3"/>
          <c:tx>
            <c:strRef>
              <c:f>'Figure 7.3'!$C$6</c:f>
              <c:strCache>
                <c:ptCount val="1"/>
                <c:pt idx="0">
                  <c:v>Euro Area </c:v>
                </c:pt>
              </c:strCache>
            </c:strRef>
          </c:tx>
          <c:spPr>
            <a:ln w="31750">
              <a:solidFill>
                <a:schemeClr val="accent1"/>
              </a:solidFill>
            </a:ln>
          </c:spPr>
          <c:marker>
            <c:symbol val="none"/>
          </c:marker>
          <c:xVal>
            <c:numRef>
              <c:f>'Figure 7.3'!$A$7:$A$82</c:f>
              <c:numCache>
                <c:formatCode>m/d/yyyy</c:formatCode>
                <c:ptCount val="76"/>
                <c:pt idx="0">
                  <c:v>35431</c:v>
                </c:pt>
                <c:pt idx="1">
                  <c:v>35521</c:v>
                </c:pt>
                <c:pt idx="2">
                  <c:v>35612</c:v>
                </c:pt>
                <c:pt idx="3">
                  <c:v>35704</c:v>
                </c:pt>
                <c:pt idx="4">
                  <c:v>35796</c:v>
                </c:pt>
                <c:pt idx="5">
                  <c:v>35886</c:v>
                </c:pt>
                <c:pt idx="6">
                  <c:v>35977</c:v>
                </c:pt>
                <c:pt idx="7">
                  <c:v>36069</c:v>
                </c:pt>
                <c:pt idx="8">
                  <c:v>36161</c:v>
                </c:pt>
                <c:pt idx="9">
                  <c:v>36251</c:v>
                </c:pt>
                <c:pt idx="10">
                  <c:v>36342</c:v>
                </c:pt>
                <c:pt idx="11">
                  <c:v>36434</c:v>
                </c:pt>
                <c:pt idx="12">
                  <c:v>36526</c:v>
                </c:pt>
                <c:pt idx="13">
                  <c:v>36617</c:v>
                </c:pt>
                <c:pt idx="14">
                  <c:v>36708</c:v>
                </c:pt>
                <c:pt idx="15">
                  <c:v>36800</c:v>
                </c:pt>
                <c:pt idx="16">
                  <c:v>36892</c:v>
                </c:pt>
                <c:pt idx="17">
                  <c:v>36982</c:v>
                </c:pt>
                <c:pt idx="18">
                  <c:v>37073</c:v>
                </c:pt>
                <c:pt idx="19">
                  <c:v>37165</c:v>
                </c:pt>
                <c:pt idx="20">
                  <c:v>37257</c:v>
                </c:pt>
                <c:pt idx="21">
                  <c:v>37347</c:v>
                </c:pt>
                <c:pt idx="22">
                  <c:v>37438</c:v>
                </c:pt>
                <c:pt idx="23">
                  <c:v>37530</c:v>
                </c:pt>
                <c:pt idx="24">
                  <c:v>37622</c:v>
                </c:pt>
                <c:pt idx="25">
                  <c:v>37712</c:v>
                </c:pt>
                <c:pt idx="26">
                  <c:v>37803</c:v>
                </c:pt>
                <c:pt idx="27">
                  <c:v>37895</c:v>
                </c:pt>
                <c:pt idx="28">
                  <c:v>37987</c:v>
                </c:pt>
                <c:pt idx="29">
                  <c:v>38078</c:v>
                </c:pt>
                <c:pt idx="30">
                  <c:v>38169</c:v>
                </c:pt>
                <c:pt idx="31">
                  <c:v>38261</c:v>
                </c:pt>
                <c:pt idx="32">
                  <c:v>38353</c:v>
                </c:pt>
                <c:pt idx="33">
                  <c:v>38443</c:v>
                </c:pt>
                <c:pt idx="34">
                  <c:v>38534</c:v>
                </c:pt>
                <c:pt idx="35">
                  <c:v>38626</c:v>
                </c:pt>
                <c:pt idx="36">
                  <c:v>38718</c:v>
                </c:pt>
                <c:pt idx="37">
                  <c:v>38808</c:v>
                </c:pt>
                <c:pt idx="38">
                  <c:v>38899</c:v>
                </c:pt>
                <c:pt idx="39">
                  <c:v>38991</c:v>
                </c:pt>
                <c:pt idx="40">
                  <c:v>39083</c:v>
                </c:pt>
                <c:pt idx="41">
                  <c:v>39173</c:v>
                </c:pt>
                <c:pt idx="42">
                  <c:v>39264</c:v>
                </c:pt>
                <c:pt idx="43">
                  <c:v>39356</c:v>
                </c:pt>
                <c:pt idx="44">
                  <c:v>39448</c:v>
                </c:pt>
                <c:pt idx="45">
                  <c:v>39539</c:v>
                </c:pt>
                <c:pt idx="46">
                  <c:v>39630</c:v>
                </c:pt>
                <c:pt idx="47">
                  <c:v>39722</c:v>
                </c:pt>
                <c:pt idx="48">
                  <c:v>39814</c:v>
                </c:pt>
                <c:pt idx="49">
                  <c:v>39904</c:v>
                </c:pt>
                <c:pt idx="50">
                  <c:v>39995</c:v>
                </c:pt>
                <c:pt idx="51">
                  <c:v>40087</c:v>
                </c:pt>
                <c:pt idx="52">
                  <c:v>40179</c:v>
                </c:pt>
                <c:pt idx="53">
                  <c:v>40269</c:v>
                </c:pt>
                <c:pt idx="54">
                  <c:v>40360</c:v>
                </c:pt>
                <c:pt idx="55">
                  <c:v>40452</c:v>
                </c:pt>
                <c:pt idx="56">
                  <c:v>40544</c:v>
                </c:pt>
                <c:pt idx="57">
                  <c:v>40634</c:v>
                </c:pt>
                <c:pt idx="58">
                  <c:v>40725</c:v>
                </c:pt>
                <c:pt idx="59">
                  <c:v>40817</c:v>
                </c:pt>
                <c:pt idx="60">
                  <c:v>40909</c:v>
                </c:pt>
                <c:pt idx="61">
                  <c:v>41000</c:v>
                </c:pt>
                <c:pt idx="62">
                  <c:v>41091</c:v>
                </c:pt>
                <c:pt idx="63">
                  <c:v>41183</c:v>
                </c:pt>
                <c:pt idx="64">
                  <c:v>41275</c:v>
                </c:pt>
                <c:pt idx="65">
                  <c:v>41365</c:v>
                </c:pt>
                <c:pt idx="66">
                  <c:v>41456</c:v>
                </c:pt>
                <c:pt idx="67">
                  <c:v>41548</c:v>
                </c:pt>
                <c:pt idx="68">
                  <c:v>41640</c:v>
                </c:pt>
                <c:pt idx="69">
                  <c:v>41730</c:v>
                </c:pt>
                <c:pt idx="70">
                  <c:v>41821</c:v>
                </c:pt>
                <c:pt idx="71">
                  <c:v>41913</c:v>
                </c:pt>
                <c:pt idx="72">
                  <c:v>42005</c:v>
                </c:pt>
                <c:pt idx="73">
                  <c:v>42095</c:v>
                </c:pt>
                <c:pt idx="74">
                  <c:v>42186</c:v>
                </c:pt>
                <c:pt idx="75">
                  <c:v>42278</c:v>
                </c:pt>
              </c:numCache>
            </c:numRef>
          </c:xVal>
          <c:yVal>
            <c:numRef>
              <c:f>'Figure 7.3'!$C$7:$C$82</c:f>
              <c:numCache>
                <c:formatCode>General</c:formatCode>
                <c:ptCount val="76"/>
                <c:pt idx="0">
                  <c:v>5.2</c:v>
                </c:pt>
                <c:pt idx="1">
                  <c:v>5.2</c:v>
                </c:pt>
                <c:pt idx="2">
                  <c:v>5.2</c:v>
                </c:pt>
                <c:pt idx="3">
                  <c:v>5.2</c:v>
                </c:pt>
                <c:pt idx="4">
                  <c:v>5.0999999999999996</c:v>
                </c:pt>
                <c:pt idx="5">
                  <c:v>5</c:v>
                </c:pt>
                <c:pt idx="6">
                  <c:v>5.0999999999999996</c:v>
                </c:pt>
                <c:pt idx="7">
                  <c:v>5</c:v>
                </c:pt>
                <c:pt idx="8">
                  <c:v>5.0999999999999996</c:v>
                </c:pt>
                <c:pt idx="9">
                  <c:v>5.0999999999999996</c:v>
                </c:pt>
                <c:pt idx="10">
                  <c:v>5.0999999999999996</c:v>
                </c:pt>
                <c:pt idx="11">
                  <c:v>5.0999999999999996</c:v>
                </c:pt>
                <c:pt idx="12">
                  <c:v>5.2</c:v>
                </c:pt>
                <c:pt idx="13">
                  <c:v>5.0999999999999996</c:v>
                </c:pt>
                <c:pt idx="14">
                  <c:v>5.0999999999999996</c:v>
                </c:pt>
                <c:pt idx="15">
                  <c:v>5.0999999999999996</c:v>
                </c:pt>
                <c:pt idx="16">
                  <c:v>5.0999999999999996</c:v>
                </c:pt>
                <c:pt idx="17">
                  <c:v>5.0999999999999996</c:v>
                </c:pt>
                <c:pt idx="18">
                  <c:v>5.0999999999999996</c:v>
                </c:pt>
                <c:pt idx="19">
                  <c:v>5.2</c:v>
                </c:pt>
                <c:pt idx="20">
                  <c:v>5.2</c:v>
                </c:pt>
                <c:pt idx="21">
                  <c:v>5.0999999999999996</c:v>
                </c:pt>
                <c:pt idx="22">
                  <c:v>5.0999999999999996</c:v>
                </c:pt>
                <c:pt idx="23">
                  <c:v>5.2</c:v>
                </c:pt>
                <c:pt idx="24">
                  <c:v>5.2</c:v>
                </c:pt>
                <c:pt idx="25">
                  <c:v>5.3</c:v>
                </c:pt>
                <c:pt idx="26">
                  <c:v>5.2</c:v>
                </c:pt>
                <c:pt idx="27">
                  <c:v>5.2</c:v>
                </c:pt>
                <c:pt idx="28">
                  <c:v>5.3</c:v>
                </c:pt>
                <c:pt idx="29">
                  <c:v>5.3</c:v>
                </c:pt>
                <c:pt idx="30">
                  <c:v>5.3</c:v>
                </c:pt>
                <c:pt idx="31">
                  <c:v>5.3</c:v>
                </c:pt>
                <c:pt idx="32">
                  <c:v>5.3</c:v>
                </c:pt>
                <c:pt idx="33">
                  <c:v>5.3</c:v>
                </c:pt>
                <c:pt idx="34">
                  <c:v>5.4</c:v>
                </c:pt>
                <c:pt idx="35">
                  <c:v>5.4</c:v>
                </c:pt>
                <c:pt idx="36">
                  <c:v>5.4</c:v>
                </c:pt>
                <c:pt idx="37">
                  <c:v>5.5</c:v>
                </c:pt>
                <c:pt idx="38">
                  <c:v>5.6</c:v>
                </c:pt>
                <c:pt idx="39">
                  <c:v>5.6</c:v>
                </c:pt>
                <c:pt idx="40">
                  <c:v>5.6</c:v>
                </c:pt>
                <c:pt idx="41">
                  <c:v>5.5</c:v>
                </c:pt>
                <c:pt idx="42">
                  <c:v>5.5</c:v>
                </c:pt>
                <c:pt idx="43">
                  <c:v>5.5</c:v>
                </c:pt>
                <c:pt idx="44">
                  <c:v>5.6</c:v>
                </c:pt>
                <c:pt idx="45">
                  <c:v>5.6</c:v>
                </c:pt>
                <c:pt idx="46">
                  <c:v>5.6</c:v>
                </c:pt>
                <c:pt idx="47">
                  <c:v>5.5</c:v>
                </c:pt>
                <c:pt idx="48">
                  <c:v>5.6</c:v>
                </c:pt>
                <c:pt idx="49">
                  <c:v>5.6</c:v>
                </c:pt>
                <c:pt idx="50">
                  <c:v>5.5</c:v>
                </c:pt>
                <c:pt idx="51">
                  <c:v>5.4</c:v>
                </c:pt>
                <c:pt idx="52">
                  <c:v>5.2</c:v>
                </c:pt>
                <c:pt idx="53">
                  <c:v>5.2</c:v>
                </c:pt>
                <c:pt idx="54">
                  <c:v>5.0999999999999996</c:v>
                </c:pt>
                <c:pt idx="55">
                  <c:v>5</c:v>
                </c:pt>
                <c:pt idx="56">
                  <c:v>5</c:v>
                </c:pt>
                <c:pt idx="57">
                  <c:v>5</c:v>
                </c:pt>
                <c:pt idx="58">
                  <c:v>4.9000000000000004</c:v>
                </c:pt>
                <c:pt idx="59">
                  <c:v>4.9000000000000004</c:v>
                </c:pt>
                <c:pt idx="60">
                  <c:v>4.8</c:v>
                </c:pt>
                <c:pt idx="61">
                  <c:v>4.8</c:v>
                </c:pt>
                <c:pt idx="62">
                  <c:v>4.7</c:v>
                </c:pt>
                <c:pt idx="63">
                  <c:v>4.7</c:v>
                </c:pt>
                <c:pt idx="64">
                  <c:v>4.5999999999999996</c:v>
                </c:pt>
                <c:pt idx="65">
                  <c:v>4.5999999999999996</c:v>
                </c:pt>
                <c:pt idx="66">
                  <c:v>4.5999999999999996</c:v>
                </c:pt>
                <c:pt idx="67">
                  <c:v>4.5999999999999996</c:v>
                </c:pt>
                <c:pt idx="68">
                  <c:v>4.5999999999999996</c:v>
                </c:pt>
                <c:pt idx="69">
                  <c:v>4.5999999999999996</c:v>
                </c:pt>
                <c:pt idx="70">
                  <c:v>4.5</c:v>
                </c:pt>
                <c:pt idx="71">
                  <c:v>4.5</c:v>
                </c:pt>
                <c:pt idx="72">
                  <c:v>4.5</c:v>
                </c:pt>
                <c:pt idx="73">
                  <c:v>4.5</c:v>
                </c:pt>
                <c:pt idx="74">
                  <c:v>4.5</c:v>
                </c:pt>
                <c:pt idx="75">
                  <c:v>4.5</c:v>
                </c:pt>
              </c:numCache>
            </c:numRef>
          </c:yVal>
          <c:smooth val="1"/>
        </c:ser>
        <c:ser>
          <c:idx val="2"/>
          <c:order val="4"/>
          <c:tx>
            <c:strRef>
              <c:f>'Figure 7.3'!$B$6</c:f>
              <c:strCache>
                <c:ptCount val="1"/>
                <c:pt idx="0">
                  <c:v>Ireland </c:v>
                </c:pt>
              </c:strCache>
            </c:strRef>
          </c:tx>
          <c:spPr>
            <a:ln w="31750">
              <a:solidFill>
                <a:srgbClr val="000000"/>
              </a:solidFill>
            </a:ln>
          </c:spPr>
          <c:marker>
            <c:symbol val="none"/>
          </c:marker>
          <c:xVal>
            <c:numRef>
              <c:f>'Figure 7.3'!$A$7:$A$82</c:f>
              <c:numCache>
                <c:formatCode>m/d/yyyy</c:formatCode>
                <c:ptCount val="76"/>
                <c:pt idx="0">
                  <c:v>35431</c:v>
                </c:pt>
                <c:pt idx="1">
                  <c:v>35521</c:v>
                </c:pt>
                <c:pt idx="2">
                  <c:v>35612</c:v>
                </c:pt>
                <c:pt idx="3">
                  <c:v>35704</c:v>
                </c:pt>
                <c:pt idx="4">
                  <c:v>35796</c:v>
                </c:pt>
                <c:pt idx="5">
                  <c:v>35886</c:v>
                </c:pt>
                <c:pt idx="6">
                  <c:v>35977</c:v>
                </c:pt>
                <c:pt idx="7">
                  <c:v>36069</c:v>
                </c:pt>
                <c:pt idx="8">
                  <c:v>36161</c:v>
                </c:pt>
                <c:pt idx="9">
                  <c:v>36251</c:v>
                </c:pt>
                <c:pt idx="10">
                  <c:v>36342</c:v>
                </c:pt>
                <c:pt idx="11">
                  <c:v>36434</c:v>
                </c:pt>
                <c:pt idx="12">
                  <c:v>36526</c:v>
                </c:pt>
                <c:pt idx="13">
                  <c:v>36617</c:v>
                </c:pt>
                <c:pt idx="14">
                  <c:v>36708</c:v>
                </c:pt>
                <c:pt idx="15">
                  <c:v>36800</c:v>
                </c:pt>
                <c:pt idx="16">
                  <c:v>36892</c:v>
                </c:pt>
                <c:pt idx="17">
                  <c:v>36982</c:v>
                </c:pt>
                <c:pt idx="18">
                  <c:v>37073</c:v>
                </c:pt>
                <c:pt idx="19">
                  <c:v>37165</c:v>
                </c:pt>
                <c:pt idx="20">
                  <c:v>37257</c:v>
                </c:pt>
                <c:pt idx="21">
                  <c:v>37347</c:v>
                </c:pt>
                <c:pt idx="22">
                  <c:v>37438</c:v>
                </c:pt>
                <c:pt idx="23">
                  <c:v>37530</c:v>
                </c:pt>
                <c:pt idx="24">
                  <c:v>37622</c:v>
                </c:pt>
                <c:pt idx="25">
                  <c:v>37712</c:v>
                </c:pt>
                <c:pt idx="26">
                  <c:v>37803</c:v>
                </c:pt>
                <c:pt idx="27">
                  <c:v>37895</c:v>
                </c:pt>
                <c:pt idx="28">
                  <c:v>37987</c:v>
                </c:pt>
                <c:pt idx="29">
                  <c:v>38078</c:v>
                </c:pt>
                <c:pt idx="30">
                  <c:v>38169</c:v>
                </c:pt>
                <c:pt idx="31">
                  <c:v>38261</c:v>
                </c:pt>
                <c:pt idx="32">
                  <c:v>38353</c:v>
                </c:pt>
                <c:pt idx="33">
                  <c:v>38443</c:v>
                </c:pt>
                <c:pt idx="34">
                  <c:v>38534</c:v>
                </c:pt>
                <c:pt idx="35">
                  <c:v>38626</c:v>
                </c:pt>
                <c:pt idx="36">
                  <c:v>38718</c:v>
                </c:pt>
                <c:pt idx="37">
                  <c:v>38808</c:v>
                </c:pt>
                <c:pt idx="38">
                  <c:v>38899</c:v>
                </c:pt>
                <c:pt idx="39">
                  <c:v>38991</c:v>
                </c:pt>
                <c:pt idx="40">
                  <c:v>39083</c:v>
                </c:pt>
                <c:pt idx="41">
                  <c:v>39173</c:v>
                </c:pt>
                <c:pt idx="42">
                  <c:v>39264</c:v>
                </c:pt>
                <c:pt idx="43">
                  <c:v>39356</c:v>
                </c:pt>
                <c:pt idx="44">
                  <c:v>39448</c:v>
                </c:pt>
                <c:pt idx="45">
                  <c:v>39539</c:v>
                </c:pt>
                <c:pt idx="46">
                  <c:v>39630</c:v>
                </c:pt>
                <c:pt idx="47">
                  <c:v>39722</c:v>
                </c:pt>
                <c:pt idx="48">
                  <c:v>39814</c:v>
                </c:pt>
                <c:pt idx="49">
                  <c:v>39904</c:v>
                </c:pt>
                <c:pt idx="50">
                  <c:v>39995</c:v>
                </c:pt>
                <c:pt idx="51">
                  <c:v>40087</c:v>
                </c:pt>
                <c:pt idx="52">
                  <c:v>40179</c:v>
                </c:pt>
                <c:pt idx="53">
                  <c:v>40269</c:v>
                </c:pt>
                <c:pt idx="54">
                  <c:v>40360</c:v>
                </c:pt>
                <c:pt idx="55">
                  <c:v>40452</c:v>
                </c:pt>
                <c:pt idx="56">
                  <c:v>40544</c:v>
                </c:pt>
                <c:pt idx="57">
                  <c:v>40634</c:v>
                </c:pt>
                <c:pt idx="58">
                  <c:v>40725</c:v>
                </c:pt>
                <c:pt idx="59">
                  <c:v>40817</c:v>
                </c:pt>
                <c:pt idx="60">
                  <c:v>40909</c:v>
                </c:pt>
                <c:pt idx="61">
                  <c:v>41000</c:v>
                </c:pt>
                <c:pt idx="62">
                  <c:v>41091</c:v>
                </c:pt>
                <c:pt idx="63">
                  <c:v>41183</c:v>
                </c:pt>
                <c:pt idx="64">
                  <c:v>41275</c:v>
                </c:pt>
                <c:pt idx="65">
                  <c:v>41365</c:v>
                </c:pt>
                <c:pt idx="66">
                  <c:v>41456</c:v>
                </c:pt>
                <c:pt idx="67">
                  <c:v>41548</c:v>
                </c:pt>
                <c:pt idx="68">
                  <c:v>41640</c:v>
                </c:pt>
                <c:pt idx="69">
                  <c:v>41730</c:v>
                </c:pt>
                <c:pt idx="70">
                  <c:v>41821</c:v>
                </c:pt>
                <c:pt idx="71">
                  <c:v>41913</c:v>
                </c:pt>
                <c:pt idx="72">
                  <c:v>42005</c:v>
                </c:pt>
                <c:pt idx="73">
                  <c:v>42095</c:v>
                </c:pt>
                <c:pt idx="74">
                  <c:v>42186</c:v>
                </c:pt>
                <c:pt idx="75">
                  <c:v>42278</c:v>
                </c:pt>
              </c:numCache>
            </c:numRef>
          </c:xVal>
          <c:yVal>
            <c:numRef>
              <c:f>'Figure 7.3'!$B$7:$B$82</c:f>
              <c:numCache>
                <c:formatCode>General</c:formatCode>
                <c:ptCount val="76"/>
                <c:pt idx="0">
                  <c:v>5.3</c:v>
                </c:pt>
                <c:pt idx="1">
                  <c:v>5.3</c:v>
                </c:pt>
                <c:pt idx="2">
                  <c:v>5.4</c:v>
                </c:pt>
                <c:pt idx="3">
                  <c:v>5.5</c:v>
                </c:pt>
                <c:pt idx="4">
                  <c:v>5.6</c:v>
                </c:pt>
                <c:pt idx="5">
                  <c:v>5.6</c:v>
                </c:pt>
                <c:pt idx="6">
                  <c:v>5.8</c:v>
                </c:pt>
                <c:pt idx="7">
                  <c:v>5.7</c:v>
                </c:pt>
                <c:pt idx="8">
                  <c:v>5.9</c:v>
                </c:pt>
                <c:pt idx="9">
                  <c:v>5.9</c:v>
                </c:pt>
                <c:pt idx="10">
                  <c:v>6.1</c:v>
                </c:pt>
                <c:pt idx="11">
                  <c:v>6.1</c:v>
                </c:pt>
                <c:pt idx="12">
                  <c:v>6.2</c:v>
                </c:pt>
                <c:pt idx="13">
                  <c:v>6.3</c:v>
                </c:pt>
                <c:pt idx="14">
                  <c:v>6.4</c:v>
                </c:pt>
                <c:pt idx="15">
                  <c:v>6.5</c:v>
                </c:pt>
                <c:pt idx="16">
                  <c:v>6.5</c:v>
                </c:pt>
                <c:pt idx="17">
                  <c:v>6.6</c:v>
                </c:pt>
                <c:pt idx="18">
                  <c:v>6.7</c:v>
                </c:pt>
                <c:pt idx="19">
                  <c:v>6.7</c:v>
                </c:pt>
                <c:pt idx="20">
                  <c:v>6.3</c:v>
                </c:pt>
                <c:pt idx="21">
                  <c:v>6.3</c:v>
                </c:pt>
                <c:pt idx="22">
                  <c:v>6.4</c:v>
                </c:pt>
                <c:pt idx="23">
                  <c:v>6.5</c:v>
                </c:pt>
                <c:pt idx="24">
                  <c:v>6.7</c:v>
                </c:pt>
                <c:pt idx="25">
                  <c:v>6.7</c:v>
                </c:pt>
                <c:pt idx="26">
                  <c:v>6.8</c:v>
                </c:pt>
                <c:pt idx="27">
                  <c:v>6.9</c:v>
                </c:pt>
                <c:pt idx="28">
                  <c:v>7.4</c:v>
                </c:pt>
                <c:pt idx="29">
                  <c:v>7.6</c:v>
                </c:pt>
                <c:pt idx="30">
                  <c:v>7.7</c:v>
                </c:pt>
                <c:pt idx="31">
                  <c:v>7.8</c:v>
                </c:pt>
                <c:pt idx="32">
                  <c:v>8.3000000000000007</c:v>
                </c:pt>
                <c:pt idx="33">
                  <c:v>8.5</c:v>
                </c:pt>
                <c:pt idx="34">
                  <c:v>8.6</c:v>
                </c:pt>
                <c:pt idx="35">
                  <c:v>8.9</c:v>
                </c:pt>
                <c:pt idx="36">
                  <c:v>9.1</c:v>
                </c:pt>
                <c:pt idx="37">
                  <c:v>9.3000000000000007</c:v>
                </c:pt>
                <c:pt idx="38">
                  <c:v>9.4</c:v>
                </c:pt>
                <c:pt idx="39">
                  <c:v>9.7000000000000011</c:v>
                </c:pt>
                <c:pt idx="40">
                  <c:v>7.8</c:v>
                </c:pt>
                <c:pt idx="41">
                  <c:v>8</c:v>
                </c:pt>
                <c:pt idx="42">
                  <c:v>8.2000000000000011</c:v>
                </c:pt>
                <c:pt idx="43">
                  <c:v>8.5</c:v>
                </c:pt>
                <c:pt idx="44">
                  <c:v>5.6</c:v>
                </c:pt>
                <c:pt idx="45">
                  <c:v>5.8</c:v>
                </c:pt>
                <c:pt idx="46">
                  <c:v>5.9</c:v>
                </c:pt>
                <c:pt idx="47">
                  <c:v>6.1</c:v>
                </c:pt>
                <c:pt idx="48">
                  <c:v>2.4</c:v>
                </c:pt>
                <c:pt idx="49">
                  <c:v>2.4</c:v>
                </c:pt>
                <c:pt idx="50">
                  <c:v>2.4</c:v>
                </c:pt>
                <c:pt idx="51">
                  <c:v>2.5</c:v>
                </c:pt>
                <c:pt idx="52">
                  <c:v>1.5</c:v>
                </c:pt>
                <c:pt idx="53">
                  <c:v>1.5</c:v>
                </c:pt>
                <c:pt idx="54">
                  <c:v>1.6</c:v>
                </c:pt>
                <c:pt idx="55">
                  <c:v>1.6</c:v>
                </c:pt>
                <c:pt idx="56">
                  <c:v>1.6</c:v>
                </c:pt>
                <c:pt idx="57">
                  <c:v>1.6</c:v>
                </c:pt>
                <c:pt idx="58">
                  <c:v>1.6</c:v>
                </c:pt>
                <c:pt idx="59">
                  <c:v>1.7</c:v>
                </c:pt>
                <c:pt idx="60">
                  <c:v>2.1</c:v>
                </c:pt>
                <c:pt idx="61">
                  <c:v>2.2000000000000002</c:v>
                </c:pt>
                <c:pt idx="62">
                  <c:v>2.2000000000000002</c:v>
                </c:pt>
                <c:pt idx="63">
                  <c:v>2.2999999999999998</c:v>
                </c:pt>
                <c:pt idx="64">
                  <c:v>2.4</c:v>
                </c:pt>
                <c:pt idx="65">
                  <c:v>2.5</c:v>
                </c:pt>
                <c:pt idx="66">
                  <c:v>2.5</c:v>
                </c:pt>
                <c:pt idx="67">
                  <c:v>2.5</c:v>
                </c:pt>
                <c:pt idx="68">
                  <c:v>2.6</c:v>
                </c:pt>
                <c:pt idx="69">
                  <c:v>2.6</c:v>
                </c:pt>
                <c:pt idx="70">
                  <c:v>2.7</c:v>
                </c:pt>
                <c:pt idx="71">
                  <c:v>2.7</c:v>
                </c:pt>
                <c:pt idx="72">
                  <c:v>2.5</c:v>
                </c:pt>
                <c:pt idx="73">
                  <c:v>2.5</c:v>
                </c:pt>
                <c:pt idx="74">
                  <c:v>2.5</c:v>
                </c:pt>
                <c:pt idx="75">
                  <c:v>2.5</c:v>
                </c:pt>
              </c:numCache>
            </c:numRef>
          </c:yVal>
          <c:smooth val="1"/>
        </c:ser>
        <c:ser>
          <c:idx val="3"/>
          <c:order val="5"/>
          <c:tx>
            <c:strRef>
              <c:f>'Figure 7.3'!$C$6</c:f>
              <c:strCache>
                <c:ptCount val="1"/>
                <c:pt idx="0">
                  <c:v>Euro Area </c:v>
                </c:pt>
              </c:strCache>
            </c:strRef>
          </c:tx>
          <c:spPr>
            <a:ln w="31750">
              <a:solidFill>
                <a:schemeClr val="accent1"/>
              </a:solidFill>
            </a:ln>
          </c:spPr>
          <c:marker>
            <c:symbol val="none"/>
          </c:marker>
          <c:xVal>
            <c:numRef>
              <c:f>'Figure 7.3'!$A$7:$A$82</c:f>
              <c:numCache>
                <c:formatCode>m/d/yyyy</c:formatCode>
                <c:ptCount val="76"/>
                <c:pt idx="0">
                  <c:v>35431</c:v>
                </c:pt>
                <c:pt idx="1">
                  <c:v>35521</c:v>
                </c:pt>
                <c:pt idx="2">
                  <c:v>35612</c:v>
                </c:pt>
                <c:pt idx="3">
                  <c:v>35704</c:v>
                </c:pt>
                <c:pt idx="4">
                  <c:v>35796</c:v>
                </c:pt>
                <c:pt idx="5">
                  <c:v>35886</c:v>
                </c:pt>
                <c:pt idx="6">
                  <c:v>35977</c:v>
                </c:pt>
                <c:pt idx="7">
                  <c:v>36069</c:v>
                </c:pt>
                <c:pt idx="8">
                  <c:v>36161</c:v>
                </c:pt>
                <c:pt idx="9">
                  <c:v>36251</c:v>
                </c:pt>
                <c:pt idx="10">
                  <c:v>36342</c:v>
                </c:pt>
                <c:pt idx="11">
                  <c:v>36434</c:v>
                </c:pt>
                <c:pt idx="12">
                  <c:v>36526</c:v>
                </c:pt>
                <c:pt idx="13">
                  <c:v>36617</c:v>
                </c:pt>
                <c:pt idx="14">
                  <c:v>36708</c:v>
                </c:pt>
                <c:pt idx="15">
                  <c:v>36800</c:v>
                </c:pt>
                <c:pt idx="16">
                  <c:v>36892</c:v>
                </c:pt>
                <c:pt idx="17">
                  <c:v>36982</c:v>
                </c:pt>
                <c:pt idx="18">
                  <c:v>37073</c:v>
                </c:pt>
                <c:pt idx="19">
                  <c:v>37165</c:v>
                </c:pt>
                <c:pt idx="20">
                  <c:v>37257</c:v>
                </c:pt>
                <c:pt idx="21">
                  <c:v>37347</c:v>
                </c:pt>
                <c:pt idx="22">
                  <c:v>37438</c:v>
                </c:pt>
                <c:pt idx="23">
                  <c:v>37530</c:v>
                </c:pt>
                <c:pt idx="24">
                  <c:v>37622</c:v>
                </c:pt>
                <c:pt idx="25">
                  <c:v>37712</c:v>
                </c:pt>
                <c:pt idx="26">
                  <c:v>37803</c:v>
                </c:pt>
                <c:pt idx="27">
                  <c:v>37895</c:v>
                </c:pt>
                <c:pt idx="28">
                  <c:v>37987</c:v>
                </c:pt>
                <c:pt idx="29">
                  <c:v>38078</c:v>
                </c:pt>
                <c:pt idx="30">
                  <c:v>38169</c:v>
                </c:pt>
                <c:pt idx="31">
                  <c:v>38261</c:v>
                </c:pt>
                <c:pt idx="32">
                  <c:v>38353</c:v>
                </c:pt>
                <c:pt idx="33">
                  <c:v>38443</c:v>
                </c:pt>
                <c:pt idx="34">
                  <c:v>38534</c:v>
                </c:pt>
                <c:pt idx="35">
                  <c:v>38626</c:v>
                </c:pt>
                <c:pt idx="36">
                  <c:v>38718</c:v>
                </c:pt>
                <c:pt idx="37">
                  <c:v>38808</c:v>
                </c:pt>
                <c:pt idx="38">
                  <c:v>38899</c:v>
                </c:pt>
                <c:pt idx="39">
                  <c:v>38991</c:v>
                </c:pt>
                <c:pt idx="40">
                  <c:v>39083</c:v>
                </c:pt>
                <c:pt idx="41">
                  <c:v>39173</c:v>
                </c:pt>
                <c:pt idx="42">
                  <c:v>39264</c:v>
                </c:pt>
                <c:pt idx="43">
                  <c:v>39356</c:v>
                </c:pt>
                <c:pt idx="44">
                  <c:v>39448</c:v>
                </c:pt>
                <c:pt idx="45">
                  <c:v>39539</c:v>
                </c:pt>
                <c:pt idx="46">
                  <c:v>39630</c:v>
                </c:pt>
                <c:pt idx="47">
                  <c:v>39722</c:v>
                </c:pt>
                <c:pt idx="48">
                  <c:v>39814</c:v>
                </c:pt>
                <c:pt idx="49">
                  <c:v>39904</c:v>
                </c:pt>
                <c:pt idx="50">
                  <c:v>39995</c:v>
                </c:pt>
                <c:pt idx="51">
                  <c:v>40087</c:v>
                </c:pt>
                <c:pt idx="52">
                  <c:v>40179</c:v>
                </c:pt>
                <c:pt idx="53">
                  <c:v>40269</c:v>
                </c:pt>
                <c:pt idx="54">
                  <c:v>40360</c:v>
                </c:pt>
                <c:pt idx="55">
                  <c:v>40452</c:v>
                </c:pt>
                <c:pt idx="56">
                  <c:v>40544</c:v>
                </c:pt>
                <c:pt idx="57">
                  <c:v>40634</c:v>
                </c:pt>
                <c:pt idx="58">
                  <c:v>40725</c:v>
                </c:pt>
                <c:pt idx="59">
                  <c:v>40817</c:v>
                </c:pt>
                <c:pt idx="60">
                  <c:v>40909</c:v>
                </c:pt>
                <c:pt idx="61">
                  <c:v>41000</c:v>
                </c:pt>
                <c:pt idx="62">
                  <c:v>41091</c:v>
                </c:pt>
                <c:pt idx="63">
                  <c:v>41183</c:v>
                </c:pt>
                <c:pt idx="64">
                  <c:v>41275</c:v>
                </c:pt>
                <c:pt idx="65">
                  <c:v>41365</c:v>
                </c:pt>
                <c:pt idx="66">
                  <c:v>41456</c:v>
                </c:pt>
                <c:pt idx="67">
                  <c:v>41548</c:v>
                </c:pt>
                <c:pt idx="68">
                  <c:v>41640</c:v>
                </c:pt>
                <c:pt idx="69">
                  <c:v>41730</c:v>
                </c:pt>
                <c:pt idx="70">
                  <c:v>41821</c:v>
                </c:pt>
                <c:pt idx="71">
                  <c:v>41913</c:v>
                </c:pt>
                <c:pt idx="72">
                  <c:v>42005</c:v>
                </c:pt>
                <c:pt idx="73">
                  <c:v>42095</c:v>
                </c:pt>
                <c:pt idx="74">
                  <c:v>42186</c:v>
                </c:pt>
                <c:pt idx="75">
                  <c:v>42278</c:v>
                </c:pt>
              </c:numCache>
            </c:numRef>
          </c:xVal>
          <c:yVal>
            <c:numRef>
              <c:f>'Figure 7.3'!$C$7:$C$82</c:f>
              <c:numCache>
                <c:formatCode>General</c:formatCode>
                <c:ptCount val="76"/>
                <c:pt idx="0">
                  <c:v>5.2</c:v>
                </c:pt>
                <c:pt idx="1">
                  <c:v>5.2</c:v>
                </c:pt>
                <c:pt idx="2">
                  <c:v>5.2</c:v>
                </c:pt>
                <c:pt idx="3">
                  <c:v>5.2</c:v>
                </c:pt>
                <c:pt idx="4">
                  <c:v>5.0999999999999996</c:v>
                </c:pt>
                <c:pt idx="5">
                  <c:v>5</c:v>
                </c:pt>
                <c:pt idx="6">
                  <c:v>5.0999999999999996</c:v>
                </c:pt>
                <c:pt idx="7">
                  <c:v>5</c:v>
                </c:pt>
                <c:pt idx="8">
                  <c:v>5.0999999999999996</c:v>
                </c:pt>
                <c:pt idx="9">
                  <c:v>5.0999999999999996</c:v>
                </c:pt>
                <c:pt idx="10">
                  <c:v>5.0999999999999996</c:v>
                </c:pt>
                <c:pt idx="11">
                  <c:v>5.0999999999999996</c:v>
                </c:pt>
                <c:pt idx="12">
                  <c:v>5.2</c:v>
                </c:pt>
                <c:pt idx="13">
                  <c:v>5.0999999999999996</c:v>
                </c:pt>
                <c:pt idx="14">
                  <c:v>5.0999999999999996</c:v>
                </c:pt>
                <c:pt idx="15">
                  <c:v>5.0999999999999996</c:v>
                </c:pt>
                <c:pt idx="16">
                  <c:v>5.0999999999999996</c:v>
                </c:pt>
                <c:pt idx="17">
                  <c:v>5.0999999999999996</c:v>
                </c:pt>
                <c:pt idx="18">
                  <c:v>5.0999999999999996</c:v>
                </c:pt>
                <c:pt idx="19">
                  <c:v>5.2</c:v>
                </c:pt>
                <c:pt idx="20">
                  <c:v>5.2</c:v>
                </c:pt>
                <c:pt idx="21">
                  <c:v>5.0999999999999996</c:v>
                </c:pt>
                <c:pt idx="22">
                  <c:v>5.0999999999999996</c:v>
                </c:pt>
                <c:pt idx="23">
                  <c:v>5.2</c:v>
                </c:pt>
                <c:pt idx="24">
                  <c:v>5.2</c:v>
                </c:pt>
                <c:pt idx="25">
                  <c:v>5.3</c:v>
                </c:pt>
                <c:pt idx="26">
                  <c:v>5.2</c:v>
                </c:pt>
                <c:pt idx="27">
                  <c:v>5.2</c:v>
                </c:pt>
                <c:pt idx="28">
                  <c:v>5.3</c:v>
                </c:pt>
                <c:pt idx="29">
                  <c:v>5.3</c:v>
                </c:pt>
                <c:pt idx="30">
                  <c:v>5.3</c:v>
                </c:pt>
                <c:pt idx="31">
                  <c:v>5.3</c:v>
                </c:pt>
                <c:pt idx="32">
                  <c:v>5.3</c:v>
                </c:pt>
                <c:pt idx="33">
                  <c:v>5.3</c:v>
                </c:pt>
                <c:pt idx="34">
                  <c:v>5.4</c:v>
                </c:pt>
                <c:pt idx="35">
                  <c:v>5.4</c:v>
                </c:pt>
                <c:pt idx="36">
                  <c:v>5.4</c:v>
                </c:pt>
                <c:pt idx="37">
                  <c:v>5.5</c:v>
                </c:pt>
                <c:pt idx="38">
                  <c:v>5.6</c:v>
                </c:pt>
                <c:pt idx="39">
                  <c:v>5.6</c:v>
                </c:pt>
                <c:pt idx="40">
                  <c:v>5.6</c:v>
                </c:pt>
                <c:pt idx="41">
                  <c:v>5.5</c:v>
                </c:pt>
                <c:pt idx="42">
                  <c:v>5.5</c:v>
                </c:pt>
                <c:pt idx="43">
                  <c:v>5.5</c:v>
                </c:pt>
                <c:pt idx="44">
                  <c:v>5.6</c:v>
                </c:pt>
                <c:pt idx="45">
                  <c:v>5.6</c:v>
                </c:pt>
                <c:pt idx="46">
                  <c:v>5.6</c:v>
                </c:pt>
                <c:pt idx="47">
                  <c:v>5.5</c:v>
                </c:pt>
                <c:pt idx="48">
                  <c:v>5.6</c:v>
                </c:pt>
                <c:pt idx="49">
                  <c:v>5.6</c:v>
                </c:pt>
                <c:pt idx="50">
                  <c:v>5.5</c:v>
                </c:pt>
                <c:pt idx="51">
                  <c:v>5.4</c:v>
                </c:pt>
                <c:pt idx="52">
                  <c:v>5.2</c:v>
                </c:pt>
                <c:pt idx="53">
                  <c:v>5.2</c:v>
                </c:pt>
                <c:pt idx="54">
                  <c:v>5.0999999999999996</c:v>
                </c:pt>
                <c:pt idx="55">
                  <c:v>5</c:v>
                </c:pt>
                <c:pt idx="56">
                  <c:v>5</c:v>
                </c:pt>
                <c:pt idx="57">
                  <c:v>5</c:v>
                </c:pt>
                <c:pt idx="58">
                  <c:v>4.9000000000000004</c:v>
                </c:pt>
                <c:pt idx="59">
                  <c:v>4.9000000000000004</c:v>
                </c:pt>
                <c:pt idx="60">
                  <c:v>4.8</c:v>
                </c:pt>
                <c:pt idx="61">
                  <c:v>4.8</c:v>
                </c:pt>
                <c:pt idx="62">
                  <c:v>4.7</c:v>
                </c:pt>
                <c:pt idx="63">
                  <c:v>4.7</c:v>
                </c:pt>
                <c:pt idx="64">
                  <c:v>4.5999999999999996</c:v>
                </c:pt>
                <c:pt idx="65">
                  <c:v>4.5999999999999996</c:v>
                </c:pt>
                <c:pt idx="66">
                  <c:v>4.5999999999999996</c:v>
                </c:pt>
                <c:pt idx="67">
                  <c:v>4.5999999999999996</c:v>
                </c:pt>
                <c:pt idx="68">
                  <c:v>4.5999999999999996</c:v>
                </c:pt>
                <c:pt idx="69">
                  <c:v>4.5999999999999996</c:v>
                </c:pt>
                <c:pt idx="70">
                  <c:v>4.5</c:v>
                </c:pt>
                <c:pt idx="71">
                  <c:v>4.5</c:v>
                </c:pt>
                <c:pt idx="72">
                  <c:v>4.5</c:v>
                </c:pt>
                <c:pt idx="73">
                  <c:v>4.5</c:v>
                </c:pt>
                <c:pt idx="74">
                  <c:v>4.5</c:v>
                </c:pt>
                <c:pt idx="75">
                  <c:v>4.5</c:v>
                </c:pt>
              </c:numCache>
            </c:numRef>
          </c:yVal>
          <c:smooth val="1"/>
        </c:ser>
        <c:ser>
          <c:idx val="0"/>
          <c:order val="6"/>
          <c:tx>
            <c:strRef>
              <c:f>'Figure 7.3'!$B$6</c:f>
              <c:strCache>
                <c:ptCount val="1"/>
                <c:pt idx="0">
                  <c:v>Ireland </c:v>
                </c:pt>
              </c:strCache>
            </c:strRef>
          </c:tx>
          <c:spPr>
            <a:ln w="57150">
              <a:solidFill>
                <a:srgbClr val="000000"/>
              </a:solidFill>
            </a:ln>
          </c:spPr>
          <c:marker>
            <c:symbol val="none"/>
          </c:marker>
          <c:xVal>
            <c:numRef>
              <c:f>'Figure 7.3'!$A$7:$A$82</c:f>
              <c:numCache>
                <c:formatCode>m/d/yyyy</c:formatCode>
                <c:ptCount val="76"/>
                <c:pt idx="0">
                  <c:v>35431</c:v>
                </c:pt>
                <c:pt idx="1">
                  <c:v>35521</c:v>
                </c:pt>
                <c:pt idx="2">
                  <c:v>35612</c:v>
                </c:pt>
                <c:pt idx="3">
                  <c:v>35704</c:v>
                </c:pt>
                <c:pt idx="4">
                  <c:v>35796</c:v>
                </c:pt>
                <c:pt idx="5">
                  <c:v>35886</c:v>
                </c:pt>
                <c:pt idx="6">
                  <c:v>35977</c:v>
                </c:pt>
                <c:pt idx="7">
                  <c:v>36069</c:v>
                </c:pt>
                <c:pt idx="8">
                  <c:v>36161</c:v>
                </c:pt>
                <c:pt idx="9">
                  <c:v>36251</c:v>
                </c:pt>
                <c:pt idx="10">
                  <c:v>36342</c:v>
                </c:pt>
                <c:pt idx="11">
                  <c:v>36434</c:v>
                </c:pt>
                <c:pt idx="12">
                  <c:v>36526</c:v>
                </c:pt>
                <c:pt idx="13">
                  <c:v>36617</c:v>
                </c:pt>
                <c:pt idx="14">
                  <c:v>36708</c:v>
                </c:pt>
                <c:pt idx="15">
                  <c:v>36800</c:v>
                </c:pt>
                <c:pt idx="16">
                  <c:v>36892</c:v>
                </c:pt>
                <c:pt idx="17">
                  <c:v>36982</c:v>
                </c:pt>
                <c:pt idx="18">
                  <c:v>37073</c:v>
                </c:pt>
                <c:pt idx="19">
                  <c:v>37165</c:v>
                </c:pt>
                <c:pt idx="20">
                  <c:v>37257</c:v>
                </c:pt>
                <c:pt idx="21">
                  <c:v>37347</c:v>
                </c:pt>
                <c:pt idx="22">
                  <c:v>37438</c:v>
                </c:pt>
                <c:pt idx="23">
                  <c:v>37530</c:v>
                </c:pt>
                <c:pt idx="24">
                  <c:v>37622</c:v>
                </c:pt>
                <c:pt idx="25">
                  <c:v>37712</c:v>
                </c:pt>
                <c:pt idx="26">
                  <c:v>37803</c:v>
                </c:pt>
                <c:pt idx="27">
                  <c:v>37895</c:v>
                </c:pt>
                <c:pt idx="28">
                  <c:v>37987</c:v>
                </c:pt>
                <c:pt idx="29">
                  <c:v>38078</c:v>
                </c:pt>
                <c:pt idx="30">
                  <c:v>38169</c:v>
                </c:pt>
                <c:pt idx="31">
                  <c:v>38261</c:v>
                </c:pt>
                <c:pt idx="32">
                  <c:v>38353</c:v>
                </c:pt>
                <c:pt idx="33">
                  <c:v>38443</c:v>
                </c:pt>
                <c:pt idx="34">
                  <c:v>38534</c:v>
                </c:pt>
                <c:pt idx="35">
                  <c:v>38626</c:v>
                </c:pt>
                <c:pt idx="36">
                  <c:v>38718</c:v>
                </c:pt>
                <c:pt idx="37">
                  <c:v>38808</c:v>
                </c:pt>
                <c:pt idx="38">
                  <c:v>38899</c:v>
                </c:pt>
                <c:pt idx="39">
                  <c:v>38991</c:v>
                </c:pt>
                <c:pt idx="40">
                  <c:v>39083</c:v>
                </c:pt>
                <c:pt idx="41">
                  <c:v>39173</c:v>
                </c:pt>
                <c:pt idx="42">
                  <c:v>39264</c:v>
                </c:pt>
                <c:pt idx="43">
                  <c:v>39356</c:v>
                </c:pt>
                <c:pt idx="44">
                  <c:v>39448</c:v>
                </c:pt>
                <c:pt idx="45">
                  <c:v>39539</c:v>
                </c:pt>
                <c:pt idx="46">
                  <c:v>39630</c:v>
                </c:pt>
                <c:pt idx="47">
                  <c:v>39722</c:v>
                </c:pt>
                <c:pt idx="48">
                  <c:v>39814</c:v>
                </c:pt>
                <c:pt idx="49">
                  <c:v>39904</c:v>
                </c:pt>
                <c:pt idx="50">
                  <c:v>39995</c:v>
                </c:pt>
                <c:pt idx="51">
                  <c:v>40087</c:v>
                </c:pt>
                <c:pt idx="52">
                  <c:v>40179</c:v>
                </c:pt>
                <c:pt idx="53">
                  <c:v>40269</c:v>
                </c:pt>
                <c:pt idx="54">
                  <c:v>40360</c:v>
                </c:pt>
                <c:pt idx="55">
                  <c:v>40452</c:v>
                </c:pt>
                <c:pt idx="56">
                  <c:v>40544</c:v>
                </c:pt>
                <c:pt idx="57">
                  <c:v>40634</c:v>
                </c:pt>
                <c:pt idx="58">
                  <c:v>40725</c:v>
                </c:pt>
                <c:pt idx="59">
                  <c:v>40817</c:v>
                </c:pt>
                <c:pt idx="60">
                  <c:v>40909</c:v>
                </c:pt>
                <c:pt idx="61">
                  <c:v>41000</c:v>
                </c:pt>
                <c:pt idx="62">
                  <c:v>41091</c:v>
                </c:pt>
                <c:pt idx="63">
                  <c:v>41183</c:v>
                </c:pt>
                <c:pt idx="64">
                  <c:v>41275</c:v>
                </c:pt>
                <c:pt idx="65">
                  <c:v>41365</c:v>
                </c:pt>
                <c:pt idx="66">
                  <c:v>41456</c:v>
                </c:pt>
                <c:pt idx="67">
                  <c:v>41548</c:v>
                </c:pt>
                <c:pt idx="68">
                  <c:v>41640</c:v>
                </c:pt>
                <c:pt idx="69">
                  <c:v>41730</c:v>
                </c:pt>
                <c:pt idx="70">
                  <c:v>41821</c:v>
                </c:pt>
                <c:pt idx="71">
                  <c:v>41913</c:v>
                </c:pt>
                <c:pt idx="72">
                  <c:v>42005</c:v>
                </c:pt>
                <c:pt idx="73">
                  <c:v>42095</c:v>
                </c:pt>
                <c:pt idx="74">
                  <c:v>42186</c:v>
                </c:pt>
                <c:pt idx="75">
                  <c:v>42278</c:v>
                </c:pt>
              </c:numCache>
            </c:numRef>
          </c:xVal>
          <c:yVal>
            <c:numRef>
              <c:f>'Figure 7.3'!$B$7:$B$82</c:f>
              <c:numCache>
                <c:formatCode>General</c:formatCode>
                <c:ptCount val="76"/>
                <c:pt idx="0">
                  <c:v>5.3</c:v>
                </c:pt>
                <c:pt idx="1">
                  <c:v>5.3</c:v>
                </c:pt>
                <c:pt idx="2">
                  <c:v>5.4</c:v>
                </c:pt>
                <c:pt idx="3">
                  <c:v>5.5</c:v>
                </c:pt>
                <c:pt idx="4">
                  <c:v>5.6</c:v>
                </c:pt>
                <c:pt idx="5">
                  <c:v>5.6</c:v>
                </c:pt>
                <c:pt idx="6">
                  <c:v>5.8</c:v>
                </c:pt>
                <c:pt idx="7">
                  <c:v>5.7</c:v>
                </c:pt>
                <c:pt idx="8">
                  <c:v>5.9</c:v>
                </c:pt>
                <c:pt idx="9">
                  <c:v>5.9</c:v>
                </c:pt>
                <c:pt idx="10">
                  <c:v>6.1</c:v>
                </c:pt>
                <c:pt idx="11">
                  <c:v>6.1</c:v>
                </c:pt>
                <c:pt idx="12">
                  <c:v>6.2</c:v>
                </c:pt>
                <c:pt idx="13">
                  <c:v>6.3</c:v>
                </c:pt>
                <c:pt idx="14">
                  <c:v>6.4</c:v>
                </c:pt>
                <c:pt idx="15">
                  <c:v>6.5</c:v>
                </c:pt>
                <c:pt idx="16">
                  <c:v>6.5</c:v>
                </c:pt>
                <c:pt idx="17">
                  <c:v>6.6</c:v>
                </c:pt>
                <c:pt idx="18">
                  <c:v>6.7</c:v>
                </c:pt>
                <c:pt idx="19">
                  <c:v>6.7</c:v>
                </c:pt>
                <c:pt idx="20">
                  <c:v>6.3</c:v>
                </c:pt>
                <c:pt idx="21">
                  <c:v>6.3</c:v>
                </c:pt>
                <c:pt idx="22">
                  <c:v>6.4</c:v>
                </c:pt>
                <c:pt idx="23">
                  <c:v>6.5</c:v>
                </c:pt>
                <c:pt idx="24">
                  <c:v>6.7</c:v>
                </c:pt>
                <c:pt idx="25">
                  <c:v>6.7</c:v>
                </c:pt>
                <c:pt idx="26">
                  <c:v>6.8</c:v>
                </c:pt>
                <c:pt idx="27">
                  <c:v>6.9</c:v>
                </c:pt>
                <c:pt idx="28">
                  <c:v>7.4</c:v>
                </c:pt>
                <c:pt idx="29">
                  <c:v>7.6</c:v>
                </c:pt>
                <c:pt idx="30">
                  <c:v>7.7</c:v>
                </c:pt>
                <c:pt idx="31">
                  <c:v>7.8</c:v>
                </c:pt>
                <c:pt idx="32">
                  <c:v>8.3000000000000007</c:v>
                </c:pt>
                <c:pt idx="33">
                  <c:v>8.5</c:v>
                </c:pt>
                <c:pt idx="34">
                  <c:v>8.6</c:v>
                </c:pt>
                <c:pt idx="35">
                  <c:v>8.9</c:v>
                </c:pt>
                <c:pt idx="36">
                  <c:v>9.1</c:v>
                </c:pt>
                <c:pt idx="37">
                  <c:v>9.3000000000000007</c:v>
                </c:pt>
                <c:pt idx="38">
                  <c:v>9.4</c:v>
                </c:pt>
                <c:pt idx="39">
                  <c:v>9.7000000000000011</c:v>
                </c:pt>
                <c:pt idx="40">
                  <c:v>7.8</c:v>
                </c:pt>
                <c:pt idx="41">
                  <c:v>8</c:v>
                </c:pt>
                <c:pt idx="42">
                  <c:v>8.2000000000000011</c:v>
                </c:pt>
                <c:pt idx="43">
                  <c:v>8.5</c:v>
                </c:pt>
                <c:pt idx="44">
                  <c:v>5.6</c:v>
                </c:pt>
                <c:pt idx="45">
                  <c:v>5.8</c:v>
                </c:pt>
                <c:pt idx="46">
                  <c:v>5.9</c:v>
                </c:pt>
                <c:pt idx="47">
                  <c:v>6.1</c:v>
                </c:pt>
                <c:pt idx="48">
                  <c:v>2.4</c:v>
                </c:pt>
                <c:pt idx="49">
                  <c:v>2.4</c:v>
                </c:pt>
                <c:pt idx="50">
                  <c:v>2.4</c:v>
                </c:pt>
                <c:pt idx="51">
                  <c:v>2.5</c:v>
                </c:pt>
                <c:pt idx="52">
                  <c:v>1.5</c:v>
                </c:pt>
                <c:pt idx="53">
                  <c:v>1.5</c:v>
                </c:pt>
                <c:pt idx="54">
                  <c:v>1.6</c:v>
                </c:pt>
                <c:pt idx="55">
                  <c:v>1.6</c:v>
                </c:pt>
                <c:pt idx="56">
                  <c:v>1.6</c:v>
                </c:pt>
                <c:pt idx="57">
                  <c:v>1.6</c:v>
                </c:pt>
                <c:pt idx="58">
                  <c:v>1.6</c:v>
                </c:pt>
                <c:pt idx="59">
                  <c:v>1.7</c:v>
                </c:pt>
                <c:pt idx="60">
                  <c:v>2.1</c:v>
                </c:pt>
                <c:pt idx="61">
                  <c:v>2.2000000000000002</c:v>
                </c:pt>
                <c:pt idx="62">
                  <c:v>2.2000000000000002</c:v>
                </c:pt>
                <c:pt idx="63">
                  <c:v>2.2999999999999998</c:v>
                </c:pt>
                <c:pt idx="64">
                  <c:v>2.4</c:v>
                </c:pt>
                <c:pt idx="65">
                  <c:v>2.5</c:v>
                </c:pt>
                <c:pt idx="66">
                  <c:v>2.5</c:v>
                </c:pt>
                <c:pt idx="67">
                  <c:v>2.5</c:v>
                </c:pt>
                <c:pt idx="68">
                  <c:v>2.6</c:v>
                </c:pt>
                <c:pt idx="69">
                  <c:v>2.6</c:v>
                </c:pt>
                <c:pt idx="70">
                  <c:v>2.7</c:v>
                </c:pt>
                <c:pt idx="71">
                  <c:v>2.7</c:v>
                </c:pt>
                <c:pt idx="72">
                  <c:v>2.5</c:v>
                </c:pt>
                <c:pt idx="73">
                  <c:v>2.5</c:v>
                </c:pt>
                <c:pt idx="74">
                  <c:v>2.5</c:v>
                </c:pt>
                <c:pt idx="75">
                  <c:v>2.5</c:v>
                </c:pt>
              </c:numCache>
            </c:numRef>
          </c:yVal>
          <c:smooth val="1"/>
        </c:ser>
        <c:ser>
          <c:idx val="1"/>
          <c:order val="7"/>
          <c:tx>
            <c:strRef>
              <c:f>'Figure 7.3'!$C$6</c:f>
              <c:strCache>
                <c:ptCount val="1"/>
                <c:pt idx="0">
                  <c:v>Euro Area </c:v>
                </c:pt>
              </c:strCache>
            </c:strRef>
          </c:tx>
          <c:spPr>
            <a:ln w="57150">
              <a:solidFill>
                <a:schemeClr val="accent1"/>
              </a:solidFill>
            </a:ln>
          </c:spPr>
          <c:marker>
            <c:symbol val="none"/>
          </c:marker>
          <c:xVal>
            <c:numRef>
              <c:f>'Figure 7.3'!$A$7:$A$82</c:f>
              <c:numCache>
                <c:formatCode>m/d/yyyy</c:formatCode>
                <c:ptCount val="76"/>
                <c:pt idx="0">
                  <c:v>35431</c:v>
                </c:pt>
                <c:pt idx="1">
                  <c:v>35521</c:v>
                </c:pt>
                <c:pt idx="2">
                  <c:v>35612</c:v>
                </c:pt>
                <c:pt idx="3">
                  <c:v>35704</c:v>
                </c:pt>
                <c:pt idx="4">
                  <c:v>35796</c:v>
                </c:pt>
                <c:pt idx="5">
                  <c:v>35886</c:v>
                </c:pt>
                <c:pt idx="6">
                  <c:v>35977</c:v>
                </c:pt>
                <c:pt idx="7">
                  <c:v>36069</c:v>
                </c:pt>
                <c:pt idx="8">
                  <c:v>36161</c:v>
                </c:pt>
                <c:pt idx="9">
                  <c:v>36251</c:v>
                </c:pt>
                <c:pt idx="10">
                  <c:v>36342</c:v>
                </c:pt>
                <c:pt idx="11">
                  <c:v>36434</c:v>
                </c:pt>
                <c:pt idx="12">
                  <c:v>36526</c:v>
                </c:pt>
                <c:pt idx="13">
                  <c:v>36617</c:v>
                </c:pt>
                <c:pt idx="14">
                  <c:v>36708</c:v>
                </c:pt>
                <c:pt idx="15">
                  <c:v>36800</c:v>
                </c:pt>
                <c:pt idx="16">
                  <c:v>36892</c:v>
                </c:pt>
                <c:pt idx="17">
                  <c:v>36982</c:v>
                </c:pt>
                <c:pt idx="18">
                  <c:v>37073</c:v>
                </c:pt>
                <c:pt idx="19">
                  <c:v>37165</c:v>
                </c:pt>
                <c:pt idx="20">
                  <c:v>37257</c:v>
                </c:pt>
                <c:pt idx="21">
                  <c:v>37347</c:v>
                </c:pt>
                <c:pt idx="22">
                  <c:v>37438</c:v>
                </c:pt>
                <c:pt idx="23">
                  <c:v>37530</c:v>
                </c:pt>
                <c:pt idx="24">
                  <c:v>37622</c:v>
                </c:pt>
                <c:pt idx="25">
                  <c:v>37712</c:v>
                </c:pt>
                <c:pt idx="26">
                  <c:v>37803</c:v>
                </c:pt>
                <c:pt idx="27">
                  <c:v>37895</c:v>
                </c:pt>
                <c:pt idx="28">
                  <c:v>37987</c:v>
                </c:pt>
                <c:pt idx="29">
                  <c:v>38078</c:v>
                </c:pt>
                <c:pt idx="30">
                  <c:v>38169</c:v>
                </c:pt>
                <c:pt idx="31">
                  <c:v>38261</c:v>
                </c:pt>
                <c:pt idx="32">
                  <c:v>38353</c:v>
                </c:pt>
                <c:pt idx="33">
                  <c:v>38443</c:v>
                </c:pt>
                <c:pt idx="34">
                  <c:v>38534</c:v>
                </c:pt>
                <c:pt idx="35">
                  <c:v>38626</c:v>
                </c:pt>
                <c:pt idx="36">
                  <c:v>38718</c:v>
                </c:pt>
                <c:pt idx="37">
                  <c:v>38808</c:v>
                </c:pt>
                <c:pt idx="38">
                  <c:v>38899</c:v>
                </c:pt>
                <c:pt idx="39">
                  <c:v>38991</c:v>
                </c:pt>
                <c:pt idx="40">
                  <c:v>39083</c:v>
                </c:pt>
                <c:pt idx="41">
                  <c:v>39173</c:v>
                </c:pt>
                <c:pt idx="42">
                  <c:v>39264</c:v>
                </c:pt>
                <c:pt idx="43">
                  <c:v>39356</c:v>
                </c:pt>
                <c:pt idx="44">
                  <c:v>39448</c:v>
                </c:pt>
                <c:pt idx="45">
                  <c:v>39539</c:v>
                </c:pt>
                <c:pt idx="46">
                  <c:v>39630</c:v>
                </c:pt>
                <c:pt idx="47">
                  <c:v>39722</c:v>
                </c:pt>
                <c:pt idx="48">
                  <c:v>39814</c:v>
                </c:pt>
                <c:pt idx="49">
                  <c:v>39904</c:v>
                </c:pt>
                <c:pt idx="50">
                  <c:v>39995</c:v>
                </c:pt>
                <c:pt idx="51">
                  <c:v>40087</c:v>
                </c:pt>
                <c:pt idx="52">
                  <c:v>40179</c:v>
                </c:pt>
                <c:pt idx="53">
                  <c:v>40269</c:v>
                </c:pt>
                <c:pt idx="54">
                  <c:v>40360</c:v>
                </c:pt>
                <c:pt idx="55">
                  <c:v>40452</c:v>
                </c:pt>
                <c:pt idx="56">
                  <c:v>40544</c:v>
                </c:pt>
                <c:pt idx="57">
                  <c:v>40634</c:v>
                </c:pt>
                <c:pt idx="58">
                  <c:v>40725</c:v>
                </c:pt>
                <c:pt idx="59">
                  <c:v>40817</c:v>
                </c:pt>
                <c:pt idx="60">
                  <c:v>40909</c:v>
                </c:pt>
                <c:pt idx="61">
                  <c:v>41000</c:v>
                </c:pt>
                <c:pt idx="62">
                  <c:v>41091</c:v>
                </c:pt>
                <c:pt idx="63">
                  <c:v>41183</c:v>
                </c:pt>
                <c:pt idx="64">
                  <c:v>41275</c:v>
                </c:pt>
                <c:pt idx="65">
                  <c:v>41365</c:v>
                </c:pt>
                <c:pt idx="66">
                  <c:v>41456</c:v>
                </c:pt>
                <c:pt idx="67">
                  <c:v>41548</c:v>
                </c:pt>
                <c:pt idx="68">
                  <c:v>41640</c:v>
                </c:pt>
                <c:pt idx="69">
                  <c:v>41730</c:v>
                </c:pt>
                <c:pt idx="70">
                  <c:v>41821</c:v>
                </c:pt>
                <c:pt idx="71">
                  <c:v>41913</c:v>
                </c:pt>
                <c:pt idx="72">
                  <c:v>42005</c:v>
                </c:pt>
                <c:pt idx="73">
                  <c:v>42095</c:v>
                </c:pt>
                <c:pt idx="74">
                  <c:v>42186</c:v>
                </c:pt>
                <c:pt idx="75">
                  <c:v>42278</c:v>
                </c:pt>
              </c:numCache>
            </c:numRef>
          </c:xVal>
          <c:yVal>
            <c:numRef>
              <c:f>'Figure 7.3'!$C$7:$C$82</c:f>
              <c:numCache>
                <c:formatCode>General</c:formatCode>
                <c:ptCount val="76"/>
                <c:pt idx="0">
                  <c:v>5.2</c:v>
                </c:pt>
                <c:pt idx="1">
                  <c:v>5.2</c:v>
                </c:pt>
                <c:pt idx="2">
                  <c:v>5.2</c:v>
                </c:pt>
                <c:pt idx="3">
                  <c:v>5.2</c:v>
                </c:pt>
                <c:pt idx="4">
                  <c:v>5.0999999999999996</c:v>
                </c:pt>
                <c:pt idx="5">
                  <c:v>5</c:v>
                </c:pt>
                <c:pt idx="6">
                  <c:v>5.0999999999999996</c:v>
                </c:pt>
                <c:pt idx="7">
                  <c:v>5</c:v>
                </c:pt>
                <c:pt idx="8">
                  <c:v>5.0999999999999996</c:v>
                </c:pt>
                <c:pt idx="9">
                  <c:v>5.0999999999999996</c:v>
                </c:pt>
                <c:pt idx="10">
                  <c:v>5.0999999999999996</c:v>
                </c:pt>
                <c:pt idx="11">
                  <c:v>5.0999999999999996</c:v>
                </c:pt>
                <c:pt idx="12">
                  <c:v>5.2</c:v>
                </c:pt>
                <c:pt idx="13">
                  <c:v>5.0999999999999996</c:v>
                </c:pt>
                <c:pt idx="14">
                  <c:v>5.0999999999999996</c:v>
                </c:pt>
                <c:pt idx="15">
                  <c:v>5.0999999999999996</c:v>
                </c:pt>
                <c:pt idx="16">
                  <c:v>5.0999999999999996</c:v>
                </c:pt>
                <c:pt idx="17">
                  <c:v>5.0999999999999996</c:v>
                </c:pt>
                <c:pt idx="18">
                  <c:v>5.0999999999999996</c:v>
                </c:pt>
                <c:pt idx="19">
                  <c:v>5.2</c:v>
                </c:pt>
                <c:pt idx="20">
                  <c:v>5.2</c:v>
                </c:pt>
                <c:pt idx="21">
                  <c:v>5.0999999999999996</c:v>
                </c:pt>
                <c:pt idx="22">
                  <c:v>5.0999999999999996</c:v>
                </c:pt>
                <c:pt idx="23">
                  <c:v>5.2</c:v>
                </c:pt>
                <c:pt idx="24">
                  <c:v>5.2</c:v>
                </c:pt>
                <c:pt idx="25">
                  <c:v>5.3</c:v>
                </c:pt>
                <c:pt idx="26">
                  <c:v>5.2</c:v>
                </c:pt>
                <c:pt idx="27">
                  <c:v>5.2</c:v>
                </c:pt>
                <c:pt idx="28">
                  <c:v>5.3</c:v>
                </c:pt>
                <c:pt idx="29">
                  <c:v>5.3</c:v>
                </c:pt>
                <c:pt idx="30">
                  <c:v>5.3</c:v>
                </c:pt>
                <c:pt idx="31">
                  <c:v>5.3</c:v>
                </c:pt>
                <c:pt idx="32">
                  <c:v>5.3</c:v>
                </c:pt>
                <c:pt idx="33">
                  <c:v>5.3</c:v>
                </c:pt>
                <c:pt idx="34">
                  <c:v>5.4</c:v>
                </c:pt>
                <c:pt idx="35">
                  <c:v>5.4</c:v>
                </c:pt>
                <c:pt idx="36">
                  <c:v>5.4</c:v>
                </c:pt>
                <c:pt idx="37">
                  <c:v>5.5</c:v>
                </c:pt>
                <c:pt idx="38">
                  <c:v>5.6</c:v>
                </c:pt>
                <c:pt idx="39">
                  <c:v>5.6</c:v>
                </c:pt>
                <c:pt idx="40">
                  <c:v>5.6</c:v>
                </c:pt>
                <c:pt idx="41">
                  <c:v>5.5</c:v>
                </c:pt>
                <c:pt idx="42">
                  <c:v>5.5</c:v>
                </c:pt>
                <c:pt idx="43">
                  <c:v>5.5</c:v>
                </c:pt>
                <c:pt idx="44">
                  <c:v>5.6</c:v>
                </c:pt>
                <c:pt idx="45">
                  <c:v>5.6</c:v>
                </c:pt>
                <c:pt idx="46">
                  <c:v>5.6</c:v>
                </c:pt>
                <c:pt idx="47">
                  <c:v>5.5</c:v>
                </c:pt>
                <c:pt idx="48">
                  <c:v>5.6</c:v>
                </c:pt>
                <c:pt idx="49">
                  <c:v>5.6</c:v>
                </c:pt>
                <c:pt idx="50">
                  <c:v>5.5</c:v>
                </c:pt>
                <c:pt idx="51">
                  <c:v>5.4</c:v>
                </c:pt>
                <c:pt idx="52">
                  <c:v>5.2</c:v>
                </c:pt>
                <c:pt idx="53">
                  <c:v>5.2</c:v>
                </c:pt>
                <c:pt idx="54">
                  <c:v>5.0999999999999996</c:v>
                </c:pt>
                <c:pt idx="55">
                  <c:v>5</c:v>
                </c:pt>
                <c:pt idx="56">
                  <c:v>5</c:v>
                </c:pt>
                <c:pt idx="57">
                  <c:v>5</c:v>
                </c:pt>
                <c:pt idx="58">
                  <c:v>4.9000000000000004</c:v>
                </c:pt>
                <c:pt idx="59">
                  <c:v>4.9000000000000004</c:v>
                </c:pt>
                <c:pt idx="60">
                  <c:v>4.8</c:v>
                </c:pt>
                <c:pt idx="61">
                  <c:v>4.8</c:v>
                </c:pt>
                <c:pt idx="62">
                  <c:v>4.7</c:v>
                </c:pt>
                <c:pt idx="63">
                  <c:v>4.7</c:v>
                </c:pt>
                <c:pt idx="64">
                  <c:v>4.5999999999999996</c:v>
                </c:pt>
                <c:pt idx="65">
                  <c:v>4.5999999999999996</c:v>
                </c:pt>
                <c:pt idx="66">
                  <c:v>4.5999999999999996</c:v>
                </c:pt>
                <c:pt idx="67">
                  <c:v>4.5999999999999996</c:v>
                </c:pt>
                <c:pt idx="68">
                  <c:v>4.5999999999999996</c:v>
                </c:pt>
                <c:pt idx="69">
                  <c:v>4.5999999999999996</c:v>
                </c:pt>
                <c:pt idx="70">
                  <c:v>4.5</c:v>
                </c:pt>
                <c:pt idx="71">
                  <c:v>4.5</c:v>
                </c:pt>
                <c:pt idx="72">
                  <c:v>4.5</c:v>
                </c:pt>
                <c:pt idx="73">
                  <c:v>4.5</c:v>
                </c:pt>
                <c:pt idx="74">
                  <c:v>4.5</c:v>
                </c:pt>
                <c:pt idx="75">
                  <c:v>4.5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4319760"/>
        <c:axId val="1044324112"/>
      </c:scatterChart>
      <c:valAx>
        <c:axId val="10443197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47418241469816302"/>
              <c:y val="0.91909728783902001"/>
            </c:manualLayout>
          </c:layout>
          <c:overlay val="0"/>
          <c:spPr>
            <a:noFill/>
            <a:ln w="25400">
              <a:noFill/>
            </a:ln>
          </c:spPr>
        </c:title>
        <c:numFmt formatCode="yyyy;@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2700000" vert="horz"/>
          <a:lstStyle/>
          <a:p>
            <a:pPr>
              <a:defRPr/>
            </a:pPr>
            <a:endParaRPr lang="de-DE"/>
          </a:p>
        </c:txPr>
        <c:crossAx val="1044324112"/>
        <c:crosses val="autoZero"/>
        <c:crossBetween val="midCat"/>
        <c:majorUnit val="730"/>
      </c:valAx>
      <c:valAx>
        <c:axId val="1044324112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de-DE"/>
          </a:p>
        </c:txPr>
        <c:crossAx val="1044319760"/>
        <c:crosses val="autoZero"/>
        <c:crossBetween val="midCat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8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5131578947368"/>
          <c:y val="5.5837563451776803E-2"/>
          <c:w val="0.87006578947368496"/>
          <c:h val="0.7461928934010170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'Figure 7.4'!$B$4</c:f>
              <c:strCache>
                <c:ptCount val="1"/>
                <c:pt idx="0">
                  <c:v>Germany</c:v>
                </c:pt>
              </c:strCache>
            </c:strRef>
          </c:tx>
          <c:spPr>
            <a:ln w="508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'Figure 7.4'!$A$5:$A$59</c:f>
              <c:numCache>
                <c:formatCode>General</c:formatCode>
                <c:ptCount val="55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</c:numCache>
            </c:numRef>
          </c:xVal>
          <c:yVal>
            <c:numRef>
              <c:f>'Figure 7.4'!$B$5:$B$59</c:f>
              <c:numCache>
                <c:formatCode>General</c:formatCode>
                <c:ptCount val="55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10.064</c:v>
                </c:pt>
                <c:pt idx="32">
                  <c:v>9.3160000000000007</c:v>
                </c:pt>
                <c:pt idx="33">
                  <c:v>8.6640000000000015</c:v>
                </c:pt>
                <c:pt idx="34">
                  <c:v>8.2240000000000002</c:v>
                </c:pt>
                <c:pt idx="35">
                  <c:v>8.0400000000000009</c:v>
                </c:pt>
                <c:pt idx="36">
                  <c:v>7.84</c:v>
                </c:pt>
                <c:pt idx="37">
                  <c:v>7.7119999999999997</c:v>
                </c:pt>
                <c:pt idx="38">
                  <c:v>7.7619999999999987</c:v>
                </c:pt>
                <c:pt idx="39">
                  <c:v>7.7370000000000001</c:v>
                </c:pt>
                <c:pt idx="40">
                  <c:v>7.8279999999999834</c:v>
                </c:pt>
                <c:pt idx="41">
                  <c:v>7.8479999999999936</c:v>
                </c:pt>
                <c:pt idx="42">
                  <c:v>7.6869999999999976</c:v>
                </c:pt>
                <c:pt idx="43">
                  <c:v>7.4809999999999999</c:v>
                </c:pt>
                <c:pt idx="44">
                  <c:v>7.3649999999999807</c:v>
                </c:pt>
                <c:pt idx="45">
                  <c:v>7.2430000000000003</c:v>
                </c:pt>
                <c:pt idx="46">
                  <c:v>7.1669999999999936</c:v>
                </c:pt>
                <c:pt idx="47">
                  <c:v>7.274</c:v>
                </c:pt>
                <c:pt idx="48">
                  <c:v>7.4580000000000002</c:v>
                </c:pt>
                <c:pt idx="49">
                  <c:v>7.2770000000000001</c:v>
                </c:pt>
                <c:pt idx="50">
                  <c:v>7.1379999999999946</c:v>
                </c:pt>
                <c:pt idx="51">
                  <c:v>7.2850000000000001</c:v>
                </c:pt>
                <c:pt idx="52">
                  <c:v>7.4169999999999998</c:v>
                </c:pt>
                <c:pt idx="53">
                  <c:v>7.4509999999999996</c:v>
                </c:pt>
                <c:pt idx="54">
                  <c:v>7.4909999999999997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'Figure 7.4'!$C$4</c:f>
              <c:strCache>
                <c:ptCount val="1"/>
                <c:pt idx="0">
                  <c:v>West Germany</c:v>
                </c:pt>
              </c:strCache>
            </c:strRef>
          </c:tx>
          <c:spPr>
            <a:ln w="41275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Ref>
              <c:f>'Figure 7.4'!$A$5:$A$59</c:f>
              <c:numCache>
                <c:formatCode>General</c:formatCode>
                <c:ptCount val="55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</c:numCache>
            </c:numRef>
          </c:xVal>
          <c:yVal>
            <c:numRef>
              <c:f>'Figure 7.4'!$C$5:$C$59</c:f>
              <c:numCache>
                <c:formatCode>General</c:formatCode>
                <c:ptCount val="55"/>
                <c:pt idx="0">
                  <c:v>9.0541890000000027</c:v>
                </c:pt>
                <c:pt idx="1">
                  <c:v>9.3185520000000004</c:v>
                </c:pt>
                <c:pt idx="2">
                  <c:v>9.3590060000000097</c:v>
                </c:pt>
                <c:pt idx="3">
                  <c:v>9.2978550000000002</c:v>
                </c:pt>
                <c:pt idx="4">
                  <c:v>9.2997360000000047</c:v>
                </c:pt>
                <c:pt idx="5">
                  <c:v>9.4634340000000101</c:v>
                </c:pt>
                <c:pt idx="6">
                  <c:v>9.3637100000000046</c:v>
                </c:pt>
                <c:pt idx="7">
                  <c:v>8.8603860000000108</c:v>
                </c:pt>
                <c:pt idx="8">
                  <c:v>8.926241000000001</c:v>
                </c:pt>
                <c:pt idx="9">
                  <c:v>9.2978550000000002</c:v>
                </c:pt>
                <c:pt idx="10">
                  <c:v>9.5180000000000007</c:v>
                </c:pt>
                <c:pt idx="11">
                  <c:v>9.4520000000000106</c:v>
                </c:pt>
                <c:pt idx="12">
                  <c:v>9.2710000000000008</c:v>
                </c:pt>
                <c:pt idx="13">
                  <c:v>9.327</c:v>
                </c:pt>
                <c:pt idx="14">
                  <c:v>9.11</c:v>
                </c:pt>
                <c:pt idx="15">
                  <c:v>8.5510000000000002</c:v>
                </c:pt>
                <c:pt idx="16">
                  <c:v>8.3550000000000093</c:v>
                </c:pt>
                <c:pt idx="17">
                  <c:v>8.3880000000000035</c:v>
                </c:pt>
                <c:pt idx="18">
                  <c:v>8.3660000000000032</c:v>
                </c:pt>
                <c:pt idx="19">
                  <c:v>8.4700000000000006</c:v>
                </c:pt>
                <c:pt idx="20">
                  <c:v>8.5580000000000016</c:v>
                </c:pt>
                <c:pt idx="21">
                  <c:v>8.4210000000000012</c:v>
                </c:pt>
                <c:pt idx="22">
                  <c:v>8.1920000000000002</c:v>
                </c:pt>
                <c:pt idx="23">
                  <c:v>7.9340000000000002</c:v>
                </c:pt>
                <c:pt idx="24">
                  <c:v>7.9169999999999998</c:v>
                </c:pt>
                <c:pt idx="25">
                  <c:v>8.0389999999999997</c:v>
                </c:pt>
                <c:pt idx="26">
                  <c:v>8.1940000000000008</c:v>
                </c:pt>
                <c:pt idx="27">
                  <c:v>8.2230000000000008</c:v>
                </c:pt>
                <c:pt idx="28">
                  <c:v>8.2430000000000003</c:v>
                </c:pt>
                <c:pt idx="29">
                  <c:v>8.3660000000000032</c:v>
                </c:pt>
                <c:pt idx="30">
                  <c:v>8.6</c:v>
                </c:pt>
                <c:pt idx="31">
                  <c:v>8.734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'Figure 7.4'!$D$4</c:f>
              <c:strCache>
                <c:ptCount val="1"/>
                <c:pt idx="0">
                  <c:v>France</c:v>
                </c:pt>
              </c:strCache>
            </c:strRef>
          </c:tx>
          <c:spPr>
            <a:ln w="50800">
              <a:solidFill>
                <a:schemeClr val="accent1"/>
              </a:solidFill>
              <a:prstDash val="solid"/>
            </a:ln>
          </c:spPr>
          <c:marker>
            <c:symbol val="none"/>
          </c:marker>
          <c:xVal>
            <c:numRef>
              <c:f>'Figure 7.4'!$A$5:$A$59</c:f>
              <c:numCache>
                <c:formatCode>General</c:formatCode>
                <c:ptCount val="55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</c:numCache>
            </c:numRef>
          </c:xVal>
          <c:yVal>
            <c:numRef>
              <c:f>'Figure 7.4'!$D$5:$D$59</c:f>
              <c:numCache>
                <c:formatCode>General</c:formatCode>
                <c:ptCount val="55"/>
                <c:pt idx="0">
                  <c:v>4.5759999999999996</c:v>
                </c:pt>
                <c:pt idx="1">
                  <c:v>4.5960000000000001</c:v>
                </c:pt>
                <c:pt idx="2">
                  <c:v>4.6279999999999797</c:v>
                </c:pt>
                <c:pt idx="3">
                  <c:v>4.7249999999999837</c:v>
                </c:pt>
                <c:pt idx="4">
                  <c:v>4.8099999999999996</c:v>
                </c:pt>
                <c:pt idx="5">
                  <c:v>4.7569999999999997</c:v>
                </c:pt>
                <c:pt idx="6">
                  <c:v>4.7759999999999998</c:v>
                </c:pt>
                <c:pt idx="7">
                  <c:v>4.7489999999999997</c:v>
                </c:pt>
                <c:pt idx="8">
                  <c:v>4.6559999999999837</c:v>
                </c:pt>
                <c:pt idx="9">
                  <c:v>4.7809999999999997</c:v>
                </c:pt>
                <c:pt idx="10">
                  <c:v>4.8899999999999997</c:v>
                </c:pt>
                <c:pt idx="11">
                  <c:v>4.9459999999999997</c:v>
                </c:pt>
                <c:pt idx="12">
                  <c:v>5.0030000000000001</c:v>
                </c:pt>
                <c:pt idx="13">
                  <c:v>5.1099999999999994</c:v>
                </c:pt>
                <c:pt idx="14">
                  <c:v>5.1710000000000003</c:v>
                </c:pt>
                <c:pt idx="15">
                  <c:v>5.0519999999999996</c:v>
                </c:pt>
                <c:pt idx="16">
                  <c:v>5.0380000000000003</c:v>
                </c:pt>
                <c:pt idx="17">
                  <c:v>5.0380000000000003</c:v>
                </c:pt>
                <c:pt idx="18">
                  <c:v>4.9870000000000001</c:v>
                </c:pt>
                <c:pt idx="19">
                  <c:v>4.9059999999999997</c:v>
                </c:pt>
                <c:pt idx="20">
                  <c:v>4.8439999999999976</c:v>
                </c:pt>
                <c:pt idx="21">
                  <c:v>4.6779999999999946</c:v>
                </c:pt>
                <c:pt idx="22">
                  <c:v>4.5949999999999944</c:v>
                </c:pt>
                <c:pt idx="23">
                  <c:v>4.5010000000000003</c:v>
                </c:pt>
                <c:pt idx="24">
                  <c:v>4.3529999999999847</c:v>
                </c:pt>
                <c:pt idx="25">
                  <c:v>4.2320000000000002</c:v>
                </c:pt>
                <c:pt idx="26">
                  <c:v>4.149</c:v>
                </c:pt>
                <c:pt idx="27">
                  <c:v>4.0430000000000001</c:v>
                </c:pt>
                <c:pt idx="28">
                  <c:v>3.98</c:v>
                </c:pt>
                <c:pt idx="29">
                  <c:v>3.996999999999999</c:v>
                </c:pt>
                <c:pt idx="30">
                  <c:v>4.0090000000000003</c:v>
                </c:pt>
                <c:pt idx="31">
                  <c:v>3.944</c:v>
                </c:pt>
                <c:pt idx="32">
                  <c:v>3.8119999999999981</c:v>
                </c:pt>
                <c:pt idx="33">
                  <c:v>3.6389999999999998</c:v>
                </c:pt>
                <c:pt idx="34">
                  <c:v>3.5470000000000002</c:v>
                </c:pt>
                <c:pt idx="35">
                  <c:v>3.5579999999999998</c:v>
                </c:pt>
                <c:pt idx="36">
                  <c:v>3.53</c:v>
                </c:pt>
                <c:pt idx="37">
                  <c:v>3.496999999999999</c:v>
                </c:pt>
                <c:pt idx="38">
                  <c:v>3.4959999999999991</c:v>
                </c:pt>
                <c:pt idx="39">
                  <c:v>3.4809999999999999</c:v>
                </c:pt>
                <c:pt idx="40">
                  <c:v>3.496999999999999</c:v>
                </c:pt>
                <c:pt idx="41">
                  <c:v>3.5179999999999998</c:v>
                </c:pt>
                <c:pt idx="42">
                  <c:v>3.4569999999999981</c:v>
                </c:pt>
                <c:pt idx="43">
                  <c:v>3.3860000000000001</c:v>
                </c:pt>
                <c:pt idx="44">
                  <c:v>3.2759999999999998</c:v>
                </c:pt>
                <c:pt idx="45">
                  <c:v>3.206</c:v>
                </c:pt>
                <c:pt idx="46">
                  <c:v>3.1459999999999999</c:v>
                </c:pt>
                <c:pt idx="47">
                  <c:v>3.113</c:v>
                </c:pt>
                <c:pt idx="48">
                  <c:v>3.0750000000000002</c:v>
                </c:pt>
                <c:pt idx="49">
                  <c:v>2.9329999999999981</c:v>
                </c:pt>
                <c:pt idx="50">
                  <c:v>2.8039999999999998</c:v>
                </c:pt>
                <c:pt idx="51">
                  <c:v>2.778</c:v>
                </c:pt>
                <c:pt idx="52">
                  <c:v>2.76</c:v>
                </c:pt>
                <c:pt idx="53">
                  <c:v>2.726</c:v>
                </c:pt>
                <c:pt idx="54">
                  <c:v>2.6869999999999998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'Figure 7.4'!$E$4</c:f>
              <c:strCache>
                <c:ptCount val="1"/>
                <c:pt idx="0">
                  <c:v>United Kingdom</c:v>
                </c:pt>
              </c:strCache>
            </c:strRef>
          </c:tx>
          <c:spPr>
            <a:ln w="50800">
              <a:solidFill>
                <a:srgbClr val="808080"/>
              </a:solidFill>
              <a:prstDash val="solid"/>
            </a:ln>
          </c:spPr>
          <c:marker>
            <c:symbol val="none"/>
          </c:marker>
          <c:xVal>
            <c:numRef>
              <c:f>'Figure 7.4'!$A$5:$A$59</c:f>
              <c:numCache>
                <c:formatCode>General</c:formatCode>
                <c:ptCount val="55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</c:numCache>
            </c:numRef>
          </c:xVal>
          <c:yVal>
            <c:numRef>
              <c:f>'Figure 7.4'!$E$5:$E$59</c:f>
              <c:numCache>
                <c:formatCode>General</c:formatCode>
                <c:ptCount val="55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6.0370720000000002</c:v>
                </c:pt>
                <c:pt idx="20">
                  <c:v>5.7175589999999996</c:v>
                </c:pt>
                <c:pt idx="21">
                  <c:v>5.2391529999999999</c:v>
                </c:pt>
                <c:pt idx="22">
                  <c:v>4.948137</c:v>
                </c:pt>
                <c:pt idx="23">
                  <c:v>4.7175690000000001</c:v>
                </c:pt>
                <c:pt idx="24">
                  <c:v>4.6813000000000002</c:v>
                </c:pt>
                <c:pt idx="25">
                  <c:v>4.6614389999999997</c:v>
                </c:pt>
                <c:pt idx="26">
                  <c:v>4.5560860000000014</c:v>
                </c:pt>
                <c:pt idx="27">
                  <c:v>4.5647209999999836</c:v>
                </c:pt>
                <c:pt idx="28">
                  <c:v>4.6588479999999937</c:v>
                </c:pt>
                <c:pt idx="29">
                  <c:v>4.6700739999999996</c:v>
                </c:pt>
                <c:pt idx="30">
                  <c:v>4.5111809999999846</c:v>
                </c:pt>
                <c:pt idx="31">
                  <c:v>4.1096310000000003</c:v>
                </c:pt>
                <c:pt idx="32">
                  <c:v>3.8453849999999998</c:v>
                </c:pt>
                <c:pt idx="33">
                  <c:v>3.706353</c:v>
                </c:pt>
                <c:pt idx="34">
                  <c:v>3.9965139999999999</c:v>
                </c:pt>
                <c:pt idx="35">
                  <c:v>4.0764700000000014</c:v>
                </c:pt>
                <c:pt idx="36">
                  <c:v>4.1302399999999997</c:v>
                </c:pt>
                <c:pt idx="37">
                  <c:v>4.1341599999999854</c:v>
                </c:pt>
                <c:pt idx="38">
                  <c:v>4.1018400000000002</c:v>
                </c:pt>
                <c:pt idx="39">
                  <c:v>3.9480400000000002</c:v>
                </c:pt>
                <c:pt idx="40">
                  <c:v>3.8111199999999981</c:v>
                </c:pt>
                <c:pt idx="41">
                  <c:v>3.6289500000000001</c:v>
                </c:pt>
                <c:pt idx="42">
                  <c:v>3.449249999999997</c:v>
                </c:pt>
                <c:pt idx="43">
                  <c:v>3.2574900000000002</c:v>
                </c:pt>
                <c:pt idx="44">
                  <c:v>3.12046</c:v>
                </c:pt>
                <c:pt idx="45">
                  <c:v>2.9783900000000001</c:v>
                </c:pt>
                <c:pt idx="46">
                  <c:v>2.9185999999999992</c:v>
                </c:pt>
                <c:pt idx="47">
                  <c:v>2.8261699999999998</c:v>
                </c:pt>
                <c:pt idx="48">
                  <c:v>2.747370000000001</c:v>
                </c:pt>
                <c:pt idx="49">
                  <c:v>2.5697199999999998</c:v>
                </c:pt>
                <c:pt idx="50">
                  <c:v>2.5108000000000001</c:v>
                </c:pt>
                <c:pt idx="51">
                  <c:v>2.50231</c:v>
                </c:pt>
                <c:pt idx="52">
                  <c:v>2.5173000000000001</c:v>
                </c:pt>
                <c:pt idx="53">
                  <c:v>2.4939200000000001</c:v>
                </c:pt>
                <c:pt idx="54">
                  <c:v>2.4896199999999991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4327376"/>
        <c:axId val="1044327920"/>
      </c:scatterChart>
      <c:valAx>
        <c:axId val="1044327376"/>
        <c:scaling>
          <c:orientation val="minMax"/>
          <c:max val="2015"/>
          <c:min val="196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4934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de-DE"/>
          </a:p>
        </c:txPr>
        <c:crossAx val="1044327920"/>
        <c:crosses val="autoZero"/>
        <c:crossBetween val="midCat"/>
        <c:majorUnit val="5"/>
      </c:valAx>
      <c:valAx>
        <c:axId val="1044327920"/>
        <c:scaling>
          <c:orientation val="minMax"/>
        </c:scaling>
        <c:delete val="0"/>
        <c:axPos val="l"/>
        <c:majorGridlines>
          <c:spPr>
            <a:ln w="4934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1"/>
                </a:pPr>
                <a:r>
                  <a:rPr lang="en-US" sz="1800" b="1"/>
                  <a:t>Million workers</a:t>
                </a:r>
              </a:p>
            </c:rich>
          </c:tx>
          <c:layout>
            <c:manualLayout>
              <c:xMode val="edge"/>
              <c:yMode val="edge"/>
              <c:x val="1.6447368421052599E-2"/>
              <c:y val="0.29949238578680298"/>
            </c:manualLayout>
          </c:layout>
          <c:overlay val="0"/>
          <c:spPr>
            <a:noFill/>
            <a:ln w="39472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493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de-DE"/>
          </a:p>
        </c:txPr>
        <c:crossAx val="1044327376"/>
        <c:crosses val="autoZero"/>
        <c:crossBetween val="midCat"/>
      </c:valAx>
      <c:spPr>
        <a:noFill/>
        <a:ln w="19736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de-D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430539220572102"/>
          <c:y val="2.41625480505217E-2"/>
          <c:w val="0.69402797435130803"/>
          <c:h val="0.82441107411467496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'Figure 7.5'!$D$2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'Figure 7.5'!$A$3:$A$15</c:f>
              <c:strCache>
                <c:ptCount val="13"/>
                <c:pt idx="0">
                  <c:v>Austria</c:v>
                </c:pt>
                <c:pt idx="1">
                  <c:v>Belgium</c:v>
                </c:pt>
                <c:pt idx="2">
                  <c:v>Denmark</c:v>
                </c:pt>
                <c:pt idx="3">
                  <c:v>Finland</c:v>
                </c:pt>
                <c:pt idx="4">
                  <c:v>France</c:v>
                </c:pt>
                <c:pt idx="5">
                  <c:v>Germany</c:v>
                </c:pt>
                <c:pt idx="6">
                  <c:v>Greece</c:v>
                </c:pt>
                <c:pt idx="7">
                  <c:v>Ireland**</c:v>
                </c:pt>
                <c:pt idx="8">
                  <c:v>Italy</c:v>
                </c:pt>
                <c:pt idx="9">
                  <c:v>Netherlands</c:v>
                </c:pt>
                <c:pt idx="10">
                  <c:v>Portugal</c:v>
                </c:pt>
                <c:pt idx="11">
                  <c:v>Spain</c:v>
                </c:pt>
                <c:pt idx="12">
                  <c:v>United Kingdom*</c:v>
                </c:pt>
              </c:strCache>
            </c:strRef>
          </c:cat>
          <c:val>
            <c:numRef>
              <c:f>'Figure 7.5'!$D$3:$D$15</c:f>
              <c:numCache>
                <c:formatCode>General</c:formatCode>
                <c:ptCount val="13"/>
                <c:pt idx="0">
                  <c:v>89.090970000000013</c:v>
                </c:pt>
                <c:pt idx="1">
                  <c:v>111.8844</c:v>
                </c:pt>
                <c:pt idx="2">
                  <c:v>308.04960000000011</c:v>
                </c:pt>
                <c:pt idx="3">
                  <c:v>126.8981</c:v>
                </c:pt>
                <c:pt idx="4">
                  <c:v>104.7414</c:v>
                </c:pt>
                <c:pt idx="5">
                  <c:v>93.577079999999981</c:v>
                </c:pt>
                <c:pt idx="6">
                  <c:v>114.9541</c:v>
                </c:pt>
                <c:pt idx="7">
                  <c:v>207.39259999999999</c:v>
                </c:pt>
                <c:pt idx="8">
                  <c:v>90.174299999999974</c:v>
                </c:pt>
                <c:pt idx="9">
                  <c:v>277.04469999999998</c:v>
                </c:pt>
                <c:pt idx="10">
                  <c:v>141.32550000000001</c:v>
                </c:pt>
                <c:pt idx="11">
                  <c:v>127.2941</c:v>
                </c:pt>
                <c:pt idx="12">
                  <c:v>155.75</c:v>
                </c:pt>
              </c:numCache>
            </c:numRef>
          </c:val>
        </c:ser>
        <c:ser>
          <c:idx val="0"/>
          <c:order val="1"/>
          <c:tx>
            <c:strRef>
              <c:f>'Figure 7.5'!$C$2</c:f>
              <c:strCache>
                <c:ptCount val="1"/>
                <c:pt idx="0">
                  <c:v>1995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'Figure 7.5'!$A$3:$A$15</c:f>
              <c:strCache>
                <c:ptCount val="13"/>
                <c:pt idx="0">
                  <c:v>Austria</c:v>
                </c:pt>
                <c:pt idx="1">
                  <c:v>Belgium</c:v>
                </c:pt>
                <c:pt idx="2">
                  <c:v>Denmark</c:v>
                </c:pt>
                <c:pt idx="3">
                  <c:v>Finland</c:v>
                </c:pt>
                <c:pt idx="4">
                  <c:v>France</c:v>
                </c:pt>
                <c:pt idx="5">
                  <c:v>Germany</c:v>
                </c:pt>
                <c:pt idx="6">
                  <c:v>Greece</c:v>
                </c:pt>
                <c:pt idx="7">
                  <c:v>Ireland**</c:v>
                </c:pt>
                <c:pt idx="8">
                  <c:v>Italy</c:v>
                </c:pt>
                <c:pt idx="9">
                  <c:v>Netherlands</c:v>
                </c:pt>
                <c:pt idx="10">
                  <c:v>Portugal</c:v>
                </c:pt>
                <c:pt idx="11">
                  <c:v>Spain</c:v>
                </c:pt>
                <c:pt idx="12">
                  <c:v>United Kingdom*</c:v>
                </c:pt>
              </c:strCache>
            </c:strRef>
          </c:cat>
          <c:val>
            <c:numRef>
              <c:f>'Figure 7.5'!$C$3:$C$15</c:f>
              <c:numCache>
                <c:formatCode>General</c:formatCode>
                <c:ptCount val="13"/>
                <c:pt idx="0">
                  <c:v>65.794160000000105</c:v>
                </c:pt>
                <c:pt idx="1">
                  <c:v>63.615190000000013</c:v>
                </c:pt>
                <c:pt idx="2">
                  <c:v>192.5249</c:v>
                </c:pt>
                <c:pt idx="3">
                  <c:v>70.950999999999993</c:v>
                </c:pt>
                <c:pt idx="4">
                  <c:v>66.411379999999994</c:v>
                </c:pt>
                <c:pt idx="5">
                  <c:v>97.213170000000005</c:v>
                </c:pt>
                <c:pt idx="6">
                  <c:v>17.00221999999998</c:v>
                </c:pt>
                <c:pt idx="7">
                  <c:v>110.7572</c:v>
                </c:pt>
                <c:pt idx="8">
                  <c:v>38.45223</c:v>
                </c:pt>
                <c:pt idx="9">
                  <c:v>147.59219999999999</c:v>
                </c:pt>
                <c:pt idx="10">
                  <c:v>55.095310000000012</c:v>
                </c:pt>
                <c:pt idx="11">
                  <c:v>79.721909999999994</c:v>
                </c:pt>
                <c:pt idx="12">
                  <c:v>111.1799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44305072"/>
        <c:axId val="1044305616"/>
      </c:barChart>
      <c:catAx>
        <c:axId val="1044305072"/>
        <c:scaling>
          <c:orientation val="minMax"/>
        </c:scaling>
        <c:delete val="0"/>
        <c:axPos val="l"/>
        <c:numFmt formatCode="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de-DE"/>
          </a:p>
        </c:txPr>
        <c:crossAx val="1044305616"/>
        <c:crosses val="autoZero"/>
        <c:auto val="1"/>
        <c:lblAlgn val="ctr"/>
        <c:lblOffset val="100"/>
        <c:noMultiLvlLbl val="0"/>
      </c:catAx>
      <c:valAx>
        <c:axId val="1044305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de-DE"/>
          </a:p>
        </c:txPr>
        <c:crossAx val="104430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5738090966477303"/>
          <c:y val="0.49505740118564301"/>
          <c:w val="0.235449151134589"/>
          <c:h val="0.10955544889673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+mn-lt"/>
        </a:defRPr>
      </a:pPr>
      <a:endParaRPr lang="de-D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0.68224</cdr:x>
      <cdr:y>0.63566</cdr:y>
    </cdr:from>
    <cdr:to>
      <cdr:x>0.74162</cdr:x>
      <cdr:y>0.69767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5562600" y="3124200"/>
          <a:ext cx="484148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DE" sz="1600" b="1" dirty="0">
              <a:latin typeface="Arial" panose="020B0604020202020204" pitchFamily="34" charset="0"/>
              <a:cs typeface="Arial" panose="020B0604020202020204" pitchFamily="34" charset="0"/>
            </a:rPr>
            <a:t>Ireland</a:t>
          </a:r>
        </a:p>
      </cdr:txBody>
    </cdr:sp>
  </cdr:relSizeAnchor>
  <cdr:relSizeAnchor xmlns:cdr="http://schemas.openxmlformats.org/drawingml/2006/chartDrawing">
    <cdr:from>
      <cdr:x>0.72951</cdr:x>
      <cdr:y>0.43556</cdr:y>
    </cdr:from>
    <cdr:to>
      <cdr:x>0.85104</cdr:x>
      <cdr:y>0.48167</cdr:y>
    </cdr:to>
    <cdr:sp macro="" textlink="">
      <cdr:nvSpPr>
        <cdr:cNvPr id="5" name="Textfeld 1"/>
        <cdr:cNvSpPr txBox="1"/>
      </cdr:nvSpPr>
      <cdr:spPr>
        <a:xfrm xmlns:a="http://schemas.openxmlformats.org/drawingml/2006/main">
          <a:off x="6670675" y="2489200"/>
          <a:ext cx="1111250" cy="2635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6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Euro</a:t>
          </a:r>
          <a:r>
            <a:rPr lang="de-DE" sz="1600" b="1" baseline="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 Area</a:t>
          </a:r>
          <a:endParaRPr lang="de-DE" sz="1600" b="1"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0.33462</cdr:x>
      <cdr:y>0.20416</cdr:y>
    </cdr:from>
    <cdr:to>
      <cdr:x>0.52929</cdr:x>
      <cdr:y>0.29716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2598482" y="942332"/>
          <a:ext cx="1511704" cy="4292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DE" sz="1800" b="1" dirty="0">
              <a:latin typeface="Arial" panose="020B0604020202020204" pitchFamily="34" charset="0"/>
              <a:cs typeface="Arial" panose="020B0604020202020204" pitchFamily="34" charset="0"/>
            </a:rPr>
            <a:t>West Germany</a:t>
          </a:r>
        </a:p>
      </cdr:txBody>
    </cdr:sp>
  </cdr:relSizeAnchor>
  <cdr:relSizeAnchor xmlns:cdr="http://schemas.openxmlformats.org/drawingml/2006/chartDrawing">
    <cdr:from>
      <cdr:x>0.73904</cdr:x>
      <cdr:y>0.22252</cdr:y>
    </cdr:from>
    <cdr:to>
      <cdr:x>0.93371</cdr:x>
      <cdr:y>0.27761</cdr:y>
    </cdr:to>
    <cdr:sp macro="" textlink="">
      <cdr:nvSpPr>
        <cdr:cNvPr id="3" name="Textfeld 1"/>
        <cdr:cNvSpPr txBox="1"/>
      </cdr:nvSpPr>
      <cdr:spPr>
        <a:xfrm xmlns:a="http://schemas.openxmlformats.org/drawingml/2006/main">
          <a:off x="6689725" y="1308100"/>
          <a:ext cx="1762125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800" b="1">
              <a:latin typeface="Arial" panose="020B0604020202020204" pitchFamily="34" charset="0"/>
              <a:cs typeface="Arial" panose="020B0604020202020204" pitchFamily="34" charset="0"/>
            </a:rPr>
            <a:t>Germany</a:t>
          </a:r>
        </a:p>
      </cdr:txBody>
    </cdr:sp>
  </cdr:relSizeAnchor>
  <cdr:relSizeAnchor xmlns:cdr="http://schemas.openxmlformats.org/drawingml/2006/chartDrawing">
    <cdr:from>
      <cdr:x>0.16661</cdr:x>
      <cdr:y>0.42344</cdr:y>
    </cdr:from>
    <cdr:to>
      <cdr:x>0.36128</cdr:x>
      <cdr:y>0.47853</cdr:y>
    </cdr:to>
    <cdr:sp macro="" textlink="">
      <cdr:nvSpPr>
        <cdr:cNvPr id="4" name="Textfeld 1"/>
        <cdr:cNvSpPr txBox="1"/>
      </cdr:nvSpPr>
      <cdr:spPr>
        <a:xfrm xmlns:a="http://schemas.openxmlformats.org/drawingml/2006/main">
          <a:off x="1508125" y="2489200"/>
          <a:ext cx="1762125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8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France</a:t>
          </a:r>
        </a:p>
      </cdr:txBody>
    </cdr:sp>
  </cdr:relSizeAnchor>
  <cdr:relSizeAnchor xmlns:cdr="http://schemas.openxmlformats.org/drawingml/2006/chartDrawing">
    <cdr:from>
      <cdr:x>0.63276</cdr:x>
      <cdr:y>0.47853</cdr:y>
    </cdr:from>
    <cdr:to>
      <cdr:x>0.82743</cdr:x>
      <cdr:y>0.53362</cdr:y>
    </cdr:to>
    <cdr:sp macro="" textlink="">
      <cdr:nvSpPr>
        <cdr:cNvPr id="5" name="Textfeld 1"/>
        <cdr:cNvSpPr txBox="1"/>
      </cdr:nvSpPr>
      <cdr:spPr>
        <a:xfrm xmlns:a="http://schemas.openxmlformats.org/drawingml/2006/main">
          <a:off x="5727700" y="2813050"/>
          <a:ext cx="1762125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800" b="1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United Kingdom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0.07356</cdr:x>
      <cdr:y>0.9424</cdr:y>
    </cdr:from>
    <cdr:to>
      <cdr:x>0.55402</cdr:x>
      <cdr:y>0.9968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609600" y="5610226"/>
          <a:ext cx="3981450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DE" sz="14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* blue bar refers</a:t>
          </a:r>
          <a:r>
            <a:rPr lang="de-DE" sz="1400" baseline="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to 1997 data; ** blue bar refers to 2001 data</a:t>
          </a:r>
          <a:endParaRPr lang="de-DE" sz="1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6B8E1-9FA6-0D4E-9710-2EAF0A61EDDC}" type="datetimeFigureOut">
              <a:rPr lang="de-DE" smtClean="0"/>
              <a:t>20.08.2017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10A39-5967-4745-AFD7-A3E76ADBE9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803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0E5E3-BAE6-184C-A970-41F043B58CE1}" type="datetimeFigureOut">
              <a:rPr lang="de-DE" smtClean="0"/>
              <a:t>20.08.2017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F9AA2-84E2-554F-BA89-0F20A23A61F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6398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653136"/>
            <a:ext cx="7294611" cy="2204864"/>
          </a:xfrm>
        </p:spPr>
        <p:txBody>
          <a:bodyPr anchor="t" anchorCtr="0">
            <a:normAutofit/>
          </a:bodyPr>
          <a:lstStyle>
            <a:lvl1pPr>
              <a:defRPr sz="4800" b="1" baseline="0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3937581"/>
            <a:ext cx="6400800" cy="936103"/>
          </a:xfr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E46C0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 dirty="0"/>
          </a:p>
        </p:txBody>
      </p:sp>
      <p:sp>
        <p:nvSpPr>
          <p:cNvPr id="7" name="Textfeld 6"/>
          <p:cNvSpPr txBox="1"/>
          <p:nvPr userDrawn="1"/>
        </p:nvSpPr>
        <p:spPr>
          <a:xfrm>
            <a:off x="4639582" y="11317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886971"/>
          </a:xfrm>
        </p:spPr>
        <p:txBody>
          <a:bodyPr/>
          <a:lstStyle>
            <a:lvl1pPr>
              <a:lnSpc>
                <a:spcPct val="100000"/>
              </a:lnSpc>
              <a:buClr>
                <a:schemeClr val="accent6">
                  <a:lumMod val="75000"/>
                </a:schemeClr>
              </a:buClr>
              <a:buSzPct val="80000"/>
              <a:defRPr sz="2800"/>
            </a:lvl1pPr>
            <a:lvl2pPr>
              <a:defRPr sz="2400"/>
            </a:lvl2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150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31859C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56792"/>
            <a:ext cx="8229600" cy="3649189"/>
          </a:xfrm>
        </p:spPr>
        <p:txBody>
          <a:bodyPr anchor="t" anchorCtr="1"/>
          <a:lstStyle>
            <a:lvl1pPr marL="0" indent="0" algn="l">
              <a:lnSpc>
                <a:spcPct val="120000"/>
              </a:lnSpc>
              <a:buFontTx/>
              <a:buNone/>
              <a:defRPr sz="2800" baseline="0">
                <a:solidFill>
                  <a:schemeClr val="accent6">
                    <a:lumMod val="75000"/>
                  </a:schemeClr>
                </a:solidFill>
                <a:latin typeface="+mn-lt"/>
                <a:cs typeface="Courier"/>
              </a:defRPr>
            </a:lvl1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 smtClean="0"/>
              <a:t>Definition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5842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444279" y="1722439"/>
            <a:ext cx="3699722" cy="4338636"/>
          </a:xfrm>
        </p:spPr>
        <p:txBody>
          <a:bodyPr/>
          <a:lstStyle/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57200" y="1722438"/>
            <a:ext cx="4760913" cy="4338637"/>
          </a:xfrm>
        </p:spPr>
        <p:txBody>
          <a:bodyPr/>
          <a:lstStyle>
            <a:lvl1pPr>
              <a:lnSpc>
                <a:spcPct val="100000"/>
              </a:lnSpc>
              <a:buClrTx/>
              <a:defRPr sz="2800"/>
            </a:lvl1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1346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7990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4747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3965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9117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3585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9877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3086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482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085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de-DE" dirty="0" smtClean="0"/>
              <a:t>Mastertitelformat bearbeiten</a:t>
            </a:r>
            <a:br>
              <a:rPr lang="de-DE" dirty="0" smtClean="0"/>
            </a:br>
            <a:r>
              <a:rPr lang="de-DE" dirty="0" err="1" smtClean="0"/>
              <a:t>hhhhhhhhhkkllööüäääääääää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10776"/>
            <a:ext cx="8363272" cy="441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968500" y="6356350"/>
            <a:ext cx="441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Chapter 7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694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ClrTx/>
        <a:buSzPct val="100000"/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340352"/>
            <a:ext cx="3611881" cy="2022761"/>
          </a:xfrm>
        </p:spPr>
        <p:txBody>
          <a:bodyPr>
            <a:noAutofit/>
          </a:bodyPr>
          <a:lstStyle/>
          <a:p>
            <a:r>
              <a:rPr lang="de-DE" sz="4000" dirty="0" smtClean="0"/>
              <a:t>The </a:t>
            </a:r>
            <a:r>
              <a:rPr lang="de-DE" sz="4000" dirty="0" err="1" smtClean="0"/>
              <a:t>Structure</a:t>
            </a:r>
            <a:r>
              <a:rPr lang="de-DE" sz="4000" dirty="0" smtClean="0"/>
              <a:t> of </a:t>
            </a:r>
            <a:r>
              <a:rPr lang="de-DE" sz="4000" dirty="0" err="1" smtClean="0"/>
              <a:t>the</a:t>
            </a:r>
            <a:r>
              <a:rPr lang="de-DE" sz="4000" dirty="0" smtClean="0"/>
              <a:t> European Economy</a:t>
            </a:r>
            <a:endParaRPr lang="en-US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3694175"/>
            <a:ext cx="3611881" cy="1179509"/>
          </a:xfrm>
        </p:spPr>
        <p:txBody>
          <a:bodyPr/>
          <a:lstStyle/>
          <a:p>
            <a:r>
              <a:rPr lang="en-US" dirty="0" smtClean="0"/>
              <a:t>Chapter 7</a:t>
            </a:r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740" y="280709"/>
            <a:ext cx="4442460" cy="630339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85799" y="6584106"/>
            <a:ext cx="4623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© Dünhaupt, Dullien, Goodwin, Harris, Nelson, Roach, </a:t>
            </a:r>
            <a:r>
              <a:rPr lang="de-DE" sz="1400" dirty="0" err="1" smtClean="0"/>
              <a:t>Torras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08223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outline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Three Major Productive Sectors in an Economy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Primary Sector in the European Union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Secondary (Industrial) Sector in the European Union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Tertiary (Service) Sector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Concluding Thoughts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461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goals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e-DE" dirty="0"/>
              <a:t>After </a:t>
            </a:r>
            <a:r>
              <a:rPr lang="de-DE" dirty="0" err="1"/>
              <a:t>today‘s</a:t>
            </a:r>
            <a:r>
              <a:rPr lang="de-DE" dirty="0"/>
              <a:t> </a:t>
            </a:r>
            <a:r>
              <a:rPr lang="de-DE" dirty="0" err="1"/>
              <a:t>lecture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 smtClean="0"/>
              <a:t>able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/>
              <a:t>:</a:t>
            </a:r>
            <a:endParaRPr lang="en-US" dirty="0" smtClean="0"/>
          </a:p>
          <a:p>
            <a:pPr lvl="1"/>
            <a:r>
              <a:rPr lang="en-US" dirty="0" smtClean="0"/>
              <a:t>Explain </a:t>
            </a:r>
            <a:r>
              <a:rPr lang="en-US" dirty="0"/>
              <a:t>what is meant by the primary, secondary, and tertiary sectors of an economy.</a:t>
            </a:r>
            <a:endParaRPr lang="de-DE" dirty="0"/>
          </a:p>
          <a:p>
            <a:pPr lvl="1"/>
            <a:r>
              <a:rPr lang="en-US" dirty="0" smtClean="0"/>
              <a:t>Describe </a:t>
            </a:r>
            <a:r>
              <a:rPr lang="en-US" dirty="0"/>
              <a:t>the relative magnitude of these sectors in the </a:t>
            </a:r>
            <a:r>
              <a:rPr lang="en-US" dirty="0" smtClean="0"/>
              <a:t>European Union, </a:t>
            </a:r>
            <a:r>
              <a:rPr lang="en-US" dirty="0"/>
              <a:t>and how this has changed over time.</a:t>
            </a:r>
            <a:endParaRPr lang="de-DE" dirty="0"/>
          </a:p>
          <a:p>
            <a:pPr lvl="1"/>
            <a:r>
              <a:rPr lang="en-US" dirty="0" smtClean="0"/>
              <a:t>Describe </a:t>
            </a:r>
            <a:r>
              <a:rPr lang="en-US" dirty="0"/>
              <a:t>some major characteristics of agriculture, energy, and other primary sector industries in the </a:t>
            </a:r>
            <a:r>
              <a:rPr lang="en-US" dirty="0" smtClean="0"/>
              <a:t>European Union.</a:t>
            </a:r>
            <a:endParaRPr lang="de-DE" dirty="0"/>
          </a:p>
          <a:p>
            <a:pPr lvl="1"/>
            <a:r>
              <a:rPr lang="en-US" dirty="0" smtClean="0"/>
              <a:t>Describe </a:t>
            </a:r>
            <a:r>
              <a:rPr lang="en-US" dirty="0"/>
              <a:t>some major characteristics of construction, textile manufacturing, and automobile manufacturing industries in the </a:t>
            </a:r>
            <a:r>
              <a:rPr lang="en-US" dirty="0" smtClean="0"/>
              <a:t>European Union.</a:t>
            </a:r>
            <a:endParaRPr lang="de-DE" dirty="0"/>
          </a:p>
          <a:p>
            <a:pPr lvl="1"/>
            <a:r>
              <a:rPr lang="en-US" dirty="0" smtClean="0"/>
              <a:t>Discuss </a:t>
            </a:r>
            <a:r>
              <a:rPr lang="en-US" dirty="0"/>
              <a:t>various explanations given for the decline in manufacturing employment in the </a:t>
            </a:r>
            <a:r>
              <a:rPr lang="en-US" dirty="0" smtClean="0"/>
              <a:t>European Union.</a:t>
            </a:r>
            <a:endParaRPr lang="de-DE" dirty="0"/>
          </a:p>
          <a:p>
            <a:pPr lvl="1"/>
            <a:r>
              <a:rPr lang="en-US" dirty="0" smtClean="0"/>
              <a:t>Describe </a:t>
            </a:r>
            <a:r>
              <a:rPr lang="en-US" dirty="0"/>
              <a:t>some major characteristics of service industries in the </a:t>
            </a:r>
            <a:r>
              <a:rPr lang="en-US" dirty="0" smtClean="0"/>
              <a:t>European Union, </a:t>
            </a:r>
            <a:r>
              <a:rPr lang="en-US" dirty="0"/>
              <a:t>especially health care, education, financial and insurance, and retail services.</a:t>
            </a:r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000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Three Major Productive Sectors in an Economy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9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 quick </a:t>
            </a:r>
            <a:r>
              <a:rPr lang="de-DE" dirty="0" err="1" smtClean="0"/>
              <a:t>review</a:t>
            </a:r>
            <a:r>
              <a:rPr lang="de-DE" dirty="0" smtClean="0"/>
              <a:t> of </a:t>
            </a:r>
            <a:r>
              <a:rPr lang="de-DE" dirty="0" err="1" smtClean="0"/>
              <a:t>categories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Chapter 1, we described </a:t>
            </a:r>
            <a:r>
              <a:rPr lang="en-US" b="1" dirty="0"/>
              <a:t>four essential economic activities</a:t>
            </a:r>
            <a:r>
              <a:rPr lang="en-US" dirty="0"/>
              <a:t>: production, </a:t>
            </a:r>
            <a:r>
              <a:rPr lang="en-US" dirty="0" smtClean="0"/>
              <a:t>distribution, and </a:t>
            </a:r>
            <a:r>
              <a:rPr lang="en-US" dirty="0"/>
              <a:t>consumption of goods and services, and resource maintenance.</a:t>
            </a:r>
          </a:p>
          <a:p>
            <a:r>
              <a:rPr lang="en-US" dirty="0" smtClean="0"/>
              <a:t>In </a:t>
            </a:r>
            <a:r>
              <a:rPr lang="en-US" dirty="0"/>
              <a:t>Chapter 3, we defined the </a:t>
            </a:r>
            <a:r>
              <a:rPr lang="en-US" b="1" dirty="0"/>
              <a:t>three economic spheres</a:t>
            </a:r>
            <a:r>
              <a:rPr lang="en-US" dirty="0"/>
              <a:t>: core, business, and public purpose.</a:t>
            </a:r>
          </a:p>
          <a:p>
            <a:r>
              <a:rPr lang="en-US" dirty="0" smtClean="0"/>
              <a:t>In </a:t>
            </a:r>
            <a:r>
              <a:rPr lang="en-US" dirty="0"/>
              <a:t>Chapter 5, we saw that the European national accounts classify the </a:t>
            </a:r>
            <a:r>
              <a:rPr lang="en-US" dirty="0" smtClean="0"/>
              <a:t>economy into </a:t>
            </a:r>
            <a:r>
              <a:rPr lang="en-US" b="1" dirty="0"/>
              <a:t>five accounting sectors</a:t>
            </a:r>
            <a:r>
              <a:rPr lang="en-US" dirty="0"/>
              <a:t>: households, nonfinancial corporations, </a:t>
            </a:r>
            <a:r>
              <a:rPr lang="en-US" dirty="0" smtClean="0"/>
              <a:t>government, financial </a:t>
            </a:r>
            <a:r>
              <a:rPr lang="en-US" dirty="0"/>
              <a:t>corporations, and the foreign sector</a:t>
            </a:r>
            <a:r>
              <a:rPr lang="en-US" dirty="0" smtClean="0"/>
              <a:t>.</a:t>
            </a:r>
          </a:p>
          <a:p>
            <a:r>
              <a:rPr lang="en-US" dirty="0" smtClean="0"/>
              <a:t>Now, we look at </a:t>
            </a:r>
            <a:r>
              <a:rPr lang="en-US" b="1" dirty="0" smtClean="0"/>
              <a:t>three output sectors</a:t>
            </a:r>
            <a:endParaRPr lang="de-DE" b="1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4018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 sectors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primary sector: </a:t>
            </a:r>
            <a:r>
              <a:rPr lang="en-US" dirty="0" smtClean="0"/>
              <a:t>involves the harvesting and extraction of natural resources and simple processing of these raw materials into products that are generally sold to manufacturers as inputs </a:t>
            </a:r>
          </a:p>
          <a:p>
            <a:r>
              <a:rPr lang="en-US" b="1" dirty="0" smtClean="0"/>
              <a:t>secondary sector: </a:t>
            </a:r>
            <a:r>
              <a:rPr lang="en-US" dirty="0" smtClean="0"/>
              <a:t>involves converting the outputs of the primary sector into products suitable for use or consumption. It includes manufacturing, construction, and utilities. </a:t>
            </a:r>
          </a:p>
          <a:p>
            <a:r>
              <a:rPr lang="en-US" b="1" dirty="0" smtClean="0"/>
              <a:t>tertiary sector:</a:t>
            </a:r>
            <a:r>
              <a:rPr lang="en-US" dirty="0" smtClean="0"/>
              <a:t> involves the provision of services rather than of tangible goods 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154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ea typeface="Calibri"/>
                <a:cs typeface="Times New Roman"/>
              </a:rPr>
              <a:t>Table 7.1 Value </a:t>
            </a:r>
            <a:r>
              <a:rPr lang="en-GB" dirty="0" smtClean="0">
                <a:ea typeface="Calibri"/>
                <a:cs typeface="Times New Roman"/>
              </a:rPr>
              <a:t>added </a:t>
            </a:r>
            <a:r>
              <a:rPr lang="en-GB" dirty="0">
                <a:ea typeface="Calibri"/>
                <a:cs typeface="Times New Roman"/>
              </a:rPr>
              <a:t>by o</a:t>
            </a:r>
            <a:r>
              <a:rPr lang="en-GB" dirty="0" smtClean="0">
                <a:ea typeface="Calibri"/>
                <a:cs typeface="Times New Roman"/>
              </a:rPr>
              <a:t>utput sector </a:t>
            </a:r>
            <a:r>
              <a:rPr lang="en-GB" dirty="0">
                <a:ea typeface="Calibri"/>
                <a:cs typeface="Times New Roman"/>
              </a:rPr>
              <a:t>in the European Union, 2015</a:t>
            </a:r>
            <a:r>
              <a:rPr lang="de-DE" dirty="0">
                <a:ea typeface="Calibri"/>
                <a:cs typeface="Times New Roman"/>
              </a:rPr>
              <a:t/>
            </a:r>
            <a:br>
              <a:rPr lang="de-DE" dirty="0">
                <a:ea typeface="Calibri"/>
                <a:cs typeface="Times New Roman"/>
              </a:rPr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7</a:t>
            </a:fld>
            <a:endParaRPr lang="de-DE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118049"/>
              </p:ext>
            </p:extLst>
          </p:nvPr>
        </p:nvGraphicFramePr>
        <p:xfrm>
          <a:off x="292100" y="1397000"/>
          <a:ext cx="8794426" cy="301752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564342"/>
                <a:gridCol w="5463513"/>
                <a:gridCol w="1432326"/>
                <a:gridCol w="1334245"/>
              </a:tblGrid>
              <a:tr h="42862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Industry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Value Added in billion EUR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Percent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of</a:t>
                      </a:r>
                      <a:r>
                        <a:rPr lang="de-DE" sz="1800" dirty="0">
                          <a:effectLst/>
                        </a:rPr>
                        <a:t> Value </a:t>
                      </a:r>
                      <a:r>
                        <a:rPr lang="de-DE" sz="1800" dirty="0" err="1">
                          <a:effectLst/>
                        </a:rPr>
                        <a:t>Added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3812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i="1" dirty="0">
                          <a:effectLst/>
                        </a:rPr>
                        <a:t>Primary </a:t>
                      </a:r>
                      <a:r>
                        <a:rPr lang="de-DE" sz="1800" i="1" dirty="0" err="1">
                          <a:effectLst/>
                        </a:rPr>
                        <a:t>Sector</a:t>
                      </a:r>
                      <a:endParaRPr lang="de-DE" sz="18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</a:tr>
              <a:tr h="22225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Agriculture</a:t>
                      </a:r>
                      <a:r>
                        <a:rPr lang="de-DE" sz="1800" dirty="0">
                          <a:effectLst/>
                        </a:rPr>
                        <a:t>. </a:t>
                      </a:r>
                      <a:r>
                        <a:rPr lang="de-DE" sz="1800" dirty="0" err="1">
                          <a:effectLst/>
                        </a:rPr>
                        <a:t>forestry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and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fishing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197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1.5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0637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</a:rPr>
                        <a:t>Total </a:t>
                      </a:r>
                      <a:r>
                        <a:rPr lang="de-DE" sz="1800" b="1" dirty="0" err="1">
                          <a:effectLst/>
                        </a:rPr>
                        <a:t>primary</a:t>
                      </a:r>
                      <a:r>
                        <a:rPr lang="de-DE" sz="1800" b="1" dirty="0">
                          <a:effectLst/>
                        </a:rPr>
                        <a:t> </a:t>
                      </a:r>
                      <a:r>
                        <a:rPr lang="de-DE" sz="1800" b="1" dirty="0" err="1">
                          <a:effectLst/>
                        </a:rPr>
                        <a:t>sector</a:t>
                      </a:r>
                      <a:endParaRPr lang="de-D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</a:rPr>
                        <a:t>197</a:t>
                      </a:r>
                      <a:endParaRPr lang="de-D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</a:rPr>
                        <a:t>1.5</a:t>
                      </a:r>
                      <a:endParaRPr lang="de-D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6289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i="1" dirty="0" err="1">
                          <a:effectLst/>
                        </a:rPr>
                        <a:t>Secondary</a:t>
                      </a:r>
                      <a:r>
                        <a:rPr lang="de-DE" sz="1800" i="1" dirty="0">
                          <a:effectLst/>
                        </a:rPr>
                        <a:t> </a:t>
                      </a:r>
                      <a:r>
                        <a:rPr lang="de-DE" sz="1800" i="1" dirty="0" err="1">
                          <a:effectLst/>
                        </a:rPr>
                        <a:t>Sector</a:t>
                      </a:r>
                      <a:endParaRPr lang="de-DE" sz="18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</a:tr>
              <a:tr h="222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Manufacturing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2034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15.6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Industry other than construction and manufacturing (e.g. utilities)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447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3.4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9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Construction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709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5.4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08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</a:rPr>
                        <a:t>Total </a:t>
                      </a:r>
                      <a:r>
                        <a:rPr lang="de-DE" sz="1800" b="1" dirty="0" err="1">
                          <a:effectLst/>
                        </a:rPr>
                        <a:t>secondary</a:t>
                      </a:r>
                      <a:r>
                        <a:rPr lang="de-DE" sz="1800" b="1" dirty="0">
                          <a:effectLst/>
                        </a:rPr>
                        <a:t> </a:t>
                      </a:r>
                      <a:r>
                        <a:rPr lang="de-DE" sz="1800" b="1" dirty="0" err="1">
                          <a:effectLst/>
                        </a:rPr>
                        <a:t>sector</a:t>
                      </a:r>
                      <a:endParaRPr lang="de-D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</a:rPr>
                        <a:t>3191</a:t>
                      </a:r>
                      <a:endParaRPr lang="de-D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</a:rPr>
                        <a:t>24.4</a:t>
                      </a:r>
                      <a:endParaRPr lang="de-D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634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8801046"/>
              </p:ext>
            </p:extLst>
          </p:nvPr>
        </p:nvGraphicFramePr>
        <p:xfrm>
          <a:off x="206174" y="544106"/>
          <a:ext cx="8480626" cy="55168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14300"/>
                <a:gridCol w="5955182"/>
                <a:gridCol w="1225599"/>
                <a:gridCol w="1185545"/>
              </a:tblGrid>
              <a:tr h="64390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Industry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Value Added in billion EUR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Percent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of</a:t>
                      </a:r>
                      <a:r>
                        <a:rPr lang="de-DE" sz="1800" dirty="0">
                          <a:effectLst/>
                        </a:rPr>
                        <a:t> Value </a:t>
                      </a:r>
                      <a:r>
                        <a:rPr lang="de-DE" sz="1800" dirty="0" err="1">
                          <a:effectLst/>
                        </a:rPr>
                        <a:t>Added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084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i="1" dirty="0" err="1">
                          <a:effectLst/>
                        </a:rPr>
                        <a:t>Tertiary</a:t>
                      </a:r>
                      <a:r>
                        <a:rPr lang="de-DE" sz="1800" i="1" dirty="0">
                          <a:effectLst/>
                        </a:rPr>
                        <a:t> </a:t>
                      </a:r>
                      <a:r>
                        <a:rPr lang="de-DE" sz="1800" i="1" dirty="0" err="1">
                          <a:effectLst/>
                        </a:rPr>
                        <a:t>Sector</a:t>
                      </a:r>
                      <a:endParaRPr lang="de-DE" sz="18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Wholesale and retail trade. transport. </a:t>
                      </a:r>
                      <a:r>
                        <a:rPr lang="en-GB" sz="1800" dirty="0" err="1">
                          <a:effectLst/>
                        </a:rPr>
                        <a:t>accomodation</a:t>
                      </a:r>
                      <a:r>
                        <a:rPr lang="en-GB" sz="1800" dirty="0">
                          <a:effectLst/>
                        </a:rPr>
                        <a:t> and food service activities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2487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19.0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Information </a:t>
                      </a:r>
                      <a:r>
                        <a:rPr lang="de-DE" sz="1800" dirty="0" err="1">
                          <a:effectLst/>
                        </a:rPr>
                        <a:t>and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communication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653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5.0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Financial </a:t>
                      </a:r>
                      <a:r>
                        <a:rPr lang="de-DE" sz="1800" dirty="0" err="1">
                          <a:effectLst/>
                        </a:rPr>
                        <a:t>and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insurance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activities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697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5.3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Real </a:t>
                      </a:r>
                      <a:r>
                        <a:rPr lang="de-DE" sz="1800" dirty="0" err="1">
                          <a:effectLst/>
                        </a:rPr>
                        <a:t>estate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activities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1455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11.1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Professional. scientific and technical activities; administrative and support service activities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1420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10.9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Public administration. defence. education. human health and social work activities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2505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19.1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Arts. entertainment and recreation; other service activities; activities of household and extra-territorial organizations and bodies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477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3.6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</a:rPr>
                        <a:t>Total </a:t>
                      </a:r>
                      <a:r>
                        <a:rPr lang="de-DE" sz="1800" b="1" dirty="0" err="1">
                          <a:effectLst/>
                        </a:rPr>
                        <a:t>tertiary</a:t>
                      </a:r>
                      <a:r>
                        <a:rPr lang="de-DE" sz="1800" b="1" dirty="0">
                          <a:effectLst/>
                        </a:rPr>
                        <a:t> </a:t>
                      </a:r>
                      <a:r>
                        <a:rPr lang="de-DE" sz="1800" b="1" dirty="0" err="1">
                          <a:effectLst/>
                        </a:rPr>
                        <a:t>sector</a:t>
                      </a:r>
                      <a:endParaRPr lang="de-D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</a:rPr>
                        <a:t>9694</a:t>
                      </a:r>
                      <a:endParaRPr lang="de-D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</a:rPr>
                        <a:t>74.0</a:t>
                      </a:r>
                      <a:endParaRPr lang="de-D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084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</a:rPr>
                        <a:t>Total Economy</a:t>
                      </a:r>
                      <a:endParaRPr lang="de-D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</a:rPr>
                        <a:t>26164</a:t>
                      </a:r>
                      <a:endParaRPr lang="de-D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</a:rPr>
                        <a:t>100.0</a:t>
                      </a:r>
                      <a:endParaRPr lang="de-D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8</a:t>
            </a:fld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206174" y="6429087"/>
            <a:ext cx="704405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ea typeface="Calibri"/>
                <a:cs typeface="Times New Roman"/>
              </a:rPr>
              <a:t>Source: Eurostat, Gross value added and income by A*10 industry breakdowns, 2016. </a:t>
            </a:r>
            <a:endParaRPr lang="de-DE" sz="14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28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7.1 The </a:t>
            </a:r>
            <a:r>
              <a:rPr lang="en-US" dirty="0" smtClean="0"/>
              <a:t>size </a:t>
            </a:r>
            <a:r>
              <a:rPr lang="en-US" dirty="0"/>
              <a:t>of the </a:t>
            </a:r>
            <a:r>
              <a:rPr lang="en-US" dirty="0" smtClean="0"/>
              <a:t>different economic sectors </a:t>
            </a:r>
            <a:r>
              <a:rPr lang="en-US" dirty="0"/>
              <a:t>in </a:t>
            </a:r>
            <a:r>
              <a:rPr lang="en-US" dirty="0" smtClean="0"/>
              <a:t>selected </a:t>
            </a:r>
            <a:r>
              <a:rPr lang="en-US" dirty="0"/>
              <a:t>EU countries, in </a:t>
            </a:r>
            <a:r>
              <a:rPr lang="en-US" dirty="0" smtClean="0"/>
              <a:t>percent </a:t>
            </a:r>
            <a:r>
              <a:rPr lang="en-US" dirty="0"/>
              <a:t>of </a:t>
            </a:r>
            <a:r>
              <a:rPr lang="en-US" dirty="0" smtClean="0"/>
              <a:t>value </a:t>
            </a:r>
            <a:r>
              <a:rPr lang="en-US" dirty="0"/>
              <a:t>a</a:t>
            </a:r>
            <a:r>
              <a:rPr lang="en-US" dirty="0" smtClean="0"/>
              <a:t>dded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Chapter 7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9</a:t>
            </a:fld>
            <a:endParaRPr lang="de-DE" dirty="0"/>
          </a:p>
        </p:txBody>
      </p:sp>
      <p:grpSp>
        <p:nvGrpSpPr>
          <p:cNvPr id="6" name="Gruppieren 9"/>
          <p:cNvGrpSpPr/>
          <p:nvPr/>
        </p:nvGrpSpPr>
        <p:grpSpPr>
          <a:xfrm>
            <a:off x="-89695" y="1252295"/>
            <a:ext cx="9233695" cy="4921759"/>
            <a:chOff x="-443705" y="564357"/>
            <a:chExt cx="10230161" cy="5524659"/>
          </a:xfrm>
        </p:grpSpPr>
        <p:graphicFrame>
          <p:nvGraphicFramePr>
            <p:cNvPr id="7" name="Chart 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68958143"/>
                </p:ext>
              </p:extLst>
            </p:nvPr>
          </p:nvGraphicFramePr>
          <p:xfrm>
            <a:off x="6141306" y="565415"/>
            <a:ext cx="3545775" cy="28014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8" name="Chart 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72248027"/>
                </p:ext>
              </p:extLst>
            </p:nvPr>
          </p:nvGraphicFramePr>
          <p:xfrm>
            <a:off x="2939786" y="566473"/>
            <a:ext cx="3539213" cy="279876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9" name="Chart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95273354"/>
                </p:ext>
              </p:extLst>
            </p:nvPr>
          </p:nvGraphicFramePr>
          <p:xfrm>
            <a:off x="6340055" y="3104674"/>
            <a:ext cx="3446401" cy="29843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0" name="Char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97209276"/>
                </p:ext>
              </p:extLst>
            </p:nvPr>
          </p:nvGraphicFramePr>
          <p:xfrm>
            <a:off x="3059799" y="3182629"/>
            <a:ext cx="3461139" cy="27828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1" name="Chart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25993221"/>
                </p:ext>
              </p:extLst>
            </p:nvPr>
          </p:nvGraphicFramePr>
          <p:xfrm>
            <a:off x="107794" y="3306127"/>
            <a:ext cx="3457617" cy="278288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12" name="Chart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9078637"/>
                </p:ext>
              </p:extLst>
            </p:nvPr>
          </p:nvGraphicFramePr>
          <p:xfrm>
            <a:off x="-443705" y="564357"/>
            <a:ext cx="3461352" cy="27828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  <p:sp>
        <p:nvSpPr>
          <p:cNvPr id="3" name="Textfeld 2"/>
          <p:cNvSpPr txBox="1"/>
          <p:nvPr/>
        </p:nvSpPr>
        <p:spPr>
          <a:xfrm>
            <a:off x="1060822" y="6127200"/>
            <a:ext cx="1903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Primary Sector</a:t>
            </a:r>
          </a:p>
        </p:txBody>
      </p:sp>
      <p:sp>
        <p:nvSpPr>
          <p:cNvPr id="13" name="Rechteck 12"/>
          <p:cNvSpPr/>
          <p:nvPr/>
        </p:nvSpPr>
        <p:spPr>
          <a:xfrm>
            <a:off x="618563" y="6127911"/>
            <a:ext cx="319741" cy="323999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3072551" y="6127911"/>
            <a:ext cx="319741" cy="3239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5534164" y="6127200"/>
            <a:ext cx="319741" cy="323999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392292" y="61272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Secondary Sector</a:t>
            </a:r>
            <a:endParaRPr lang="en-US" dirty="0"/>
          </a:p>
        </p:txBody>
      </p:sp>
      <p:sp>
        <p:nvSpPr>
          <p:cNvPr id="17" name="Textfeld 16"/>
          <p:cNvSpPr txBox="1"/>
          <p:nvPr/>
        </p:nvSpPr>
        <p:spPr>
          <a:xfrm>
            <a:off x="6026571" y="6127200"/>
            <a:ext cx="2274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Tertiary Sector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63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The Primary Sector in the European Union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37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food system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food, or land, is a renewable, but also exhaustible resource</a:t>
            </a:r>
          </a:p>
          <a:p>
            <a:r>
              <a:rPr lang="en-US" dirty="0" smtClean="0"/>
              <a:t>about 4 percent of the European workforce is employed in agriculture (the share varies greatly between countries)</a:t>
            </a:r>
          </a:p>
          <a:p>
            <a:r>
              <a:rPr lang="en-US" dirty="0" smtClean="0"/>
              <a:t>agricultural productivity has increased and replaced human labor</a:t>
            </a:r>
          </a:p>
          <a:p>
            <a:r>
              <a:rPr lang="en-US" dirty="0" smtClean="0"/>
              <a:t>most products are not obtained directly from farmers but undergo significant processing prior to being sold to consumers</a:t>
            </a:r>
          </a:p>
          <a:p>
            <a:r>
              <a:rPr lang="en-US" dirty="0" smtClean="0"/>
              <a:t>impact of agriculture extends into secondary and tertiary sectors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704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the EU as a whole, water is relatively abundant</a:t>
            </a:r>
          </a:p>
          <a:p>
            <a:r>
              <a:rPr lang="en-US" dirty="0" smtClean="0"/>
              <a:t>in Northern Europe, rivers have frequently been overexploited, leading to damage in the rivers’ ecosystems</a:t>
            </a:r>
          </a:p>
          <a:p>
            <a:r>
              <a:rPr lang="en-US" dirty="0" smtClean="0"/>
              <a:t>in recent years the number of regions which have experienced water scarcity has risen</a:t>
            </a:r>
          </a:p>
          <a:p>
            <a:r>
              <a:rPr lang="en-US" dirty="0" smtClean="0"/>
              <a:t>problem of overexploitation carries the danger of permanently damaging the natural water supply</a:t>
            </a:r>
          </a:p>
          <a:p>
            <a:r>
              <a:rPr lang="en-US" dirty="0" smtClean="0"/>
              <a:t>overexploitation of natural resources can be eventually cured by technological innovations and policy interventions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692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energy system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EU </a:t>
            </a:r>
            <a:r>
              <a:rPr lang="de-DE" dirty="0" err="1" smtClean="0"/>
              <a:t>ranks</a:t>
            </a:r>
            <a:r>
              <a:rPr lang="de-DE" dirty="0" smtClean="0"/>
              <a:t> </a:t>
            </a:r>
            <a:r>
              <a:rPr lang="de-DE" dirty="0" err="1" smtClean="0"/>
              <a:t>third</a:t>
            </a:r>
            <a:r>
              <a:rPr lang="de-DE" dirty="0" smtClean="0"/>
              <a:t> in total (global) </a:t>
            </a:r>
            <a:r>
              <a:rPr lang="de-DE" dirty="0" err="1" smtClean="0"/>
              <a:t>energy</a:t>
            </a:r>
            <a:r>
              <a:rPr lang="de-DE" dirty="0" smtClean="0"/>
              <a:t> </a:t>
            </a:r>
            <a:r>
              <a:rPr lang="de-DE" dirty="0" err="1" smtClean="0"/>
              <a:t>consumption</a:t>
            </a:r>
            <a:endParaRPr lang="de-DE" dirty="0" smtClean="0"/>
          </a:p>
          <a:p>
            <a:r>
              <a:rPr lang="de-DE" dirty="0" smtClean="0"/>
              <a:t>EU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heavily</a:t>
            </a:r>
            <a:r>
              <a:rPr lang="de-DE" dirty="0" smtClean="0"/>
              <a:t> </a:t>
            </a:r>
            <a:r>
              <a:rPr lang="de-DE" dirty="0" err="1" smtClean="0"/>
              <a:t>dependent</a:t>
            </a:r>
            <a:r>
              <a:rPr lang="de-DE" dirty="0" smtClean="0"/>
              <a:t> on fossil </a:t>
            </a:r>
            <a:r>
              <a:rPr lang="de-DE" dirty="0" err="1" smtClean="0"/>
              <a:t>fuels</a:t>
            </a:r>
            <a:endParaRPr lang="de-DE" dirty="0" smtClean="0"/>
          </a:p>
          <a:p>
            <a:r>
              <a:rPr lang="de-DE" dirty="0" smtClean="0"/>
              <a:t>European countries </a:t>
            </a:r>
            <a:r>
              <a:rPr lang="de-DE" dirty="0" err="1" smtClean="0"/>
              <a:t>differ</a:t>
            </a:r>
            <a:r>
              <a:rPr lang="de-DE" dirty="0" smtClean="0"/>
              <a:t> </a:t>
            </a:r>
            <a:r>
              <a:rPr lang="de-DE" dirty="0" err="1" smtClean="0"/>
              <a:t>strongly</a:t>
            </a:r>
            <a:r>
              <a:rPr lang="de-DE" dirty="0" smtClean="0"/>
              <a:t> in </a:t>
            </a:r>
            <a:r>
              <a:rPr lang="de-DE" dirty="0" err="1" smtClean="0"/>
              <a:t>their</a:t>
            </a:r>
            <a:r>
              <a:rPr lang="de-DE" dirty="0" smtClean="0"/>
              <a:t> </a:t>
            </a:r>
            <a:r>
              <a:rPr lang="de-DE" dirty="0" err="1" smtClean="0"/>
              <a:t>primary</a:t>
            </a:r>
            <a:r>
              <a:rPr lang="de-DE" dirty="0" smtClean="0"/>
              <a:t> </a:t>
            </a:r>
            <a:r>
              <a:rPr lang="de-DE" dirty="0" err="1" smtClean="0"/>
              <a:t>source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energy</a:t>
            </a:r>
            <a:endParaRPr lang="de-DE" dirty="0" smtClean="0"/>
          </a:p>
          <a:p>
            <a:r>
              <a:rPr lang="de-DE" dirty="0" smtClean="0"/>
              <a:t>European </a:t>
            </a:r>
            <a:r>
              <a:rPr lang="de-DE" dirty="0"/>
              <a:t>Union </a:t>
            </a:r>
            <a:r>
              <a:rPr lang="de-DE" dirty="0" err="1"/>
              <a:t>member</a:t>
            </a:r>
            <a:r>
              <a:rPr lang="de-DE" dirty="0"/>
              <a:t> </a:t>
            </a:r>
            <a:r>
              <a:rPr lang="de-DE" dirty="0" err="1"/>
              <a:t>states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all </a:t>
            </a:r>
            <a:r>
              <a:rPr lang="de-DE" dirty="0" err="1"/>
              <a:t>committed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reduce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CO2 </a:t>
            </a:r>
            <a:r>
              <a:rPr lang="de-DE" dirty="0" err="1"/>
              <a:t>emissions</a:t>
            </a:r>
            <a:r>
              <a:rPr lang="de-DE" dirty="0"/>
              <a:t> </a:t>
            </a:r>
            <a:r>
              <a:rPr lang="de-DE" dirty="0" err="1"/>
              <a:t>substantially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coming</a:t>
            </a:r>
            <a:r>
              <a:rPr lang="de-DE" dirty="0"/>
              <a:t> </a:t>
            </a:r>
            <a:r>
              <a:rPr lang="de-DE" dirty="0" err="1" smtClean="0"/>
              <a:t>decades</a:t>
            </a:r>
            <a:endParaRPr lang="de-DE" dirty="0" smtClean="0"/>
          </a:p>
          <a:p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trend</a:t>
            </a:r>
            <a:r>
              <a:rPr lang="de-DE" dirty="0" smtClean="0"/>
              <a:t> </a:t>
            </a:r>
            <a:r>
              <a:rPr lang="de-DE" dirty="0" err="1"/>
              <a:t>toward</a:t>
            </a:r>
            <a:r>
              <a:rPr lang="de-DE" dirty="0"/>
              <a:t> </a:t>
            </a:r>
            <a:r>
              <a:rPr lang="de-DE" dirty="0" err="1"/>
              <a:t>renewable</a:t>
            </a:r>
            <a:r>
              <a:rPr lang="de-DE" dirty="0"/>
              <a:t> </a:t>
            </a:r>
            <a:r>
              <a:rPr lang="de-DE" dirty="0" err="1"/>
              <a:t>energies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 smtClean="0"/>
              <a:t>continue</a:t>
            </a:r>
            <a:r>
              <a:rPr lang="de-DE" dirty="0" smtClean="0"/>
              <a:t> </a:t>
            </a:r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057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energy </a:t>
            </a:r>
            <a:r>
              <a:rPr lang="en-US" dirty="0" smtClean="0"/>
              <a:t>system (cont.)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renewable</a:t>
            </a:r>
            <a:r>
              <a:rPr lang="de-DE" dirty="0" smtClean="0"/>
              <a:t> </a:t>
            </a:r>
            <a:r>
              <a:rPr lang="de-DE" dirty="0" err="1" smtClean="0"/>
              <a:t>energies</a:t>
            </a:r>
            <a:r>
              <a:rPr lang="de-DE" dirty="0" smtClean="0"/>
              <a:t> </a:t>
            </a:r>
            <a:r>
              <a:rPr lang="de-DE" dirty="0" err="1" smtClean="0"/>
              <a:t>lower</a:t>
            </a:r>
            <a:r>
              <a:rPr lang="de-DE" dirty="0" smtClean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smtClean="0"/>
              <a:t>EUs </a:t>
            </a:r>
            <a:r>
              <a:rPr lang="de-DE" dirty="0" err="1"/>
              <a:t>dependence</a:t>
            </a:r>
            <a:r>
              <a:rPr lang="de-DE" dirty="0"/>
              <a:t> on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parts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 smtClean="0"/>
              <a:t>world</a:t>
            </a:r>
            <a:endParaRPr lang="de-DE" dirty="0"/>
          </a:p>
          <a:p>
            <a:r>
              <a:rPr lang="de-DE" dirty="0" err="1" smtClean="0"/>
              <a:t>most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regions‘s</a:t>
            </a:r>
            <a:r>
              <a:rPr lang="de-DE" dirty="0" smtClean="0"/>
              <a:t> </a:t>
            </a:r>
            <a:r>
              <a:rPr lang="de-DE" dirty="0" err="1" smtClean="0"/>
              <a:t>oil</a:t>
            </a:r>
            <a:r>
              <a:rPr lang="de-DE" dirty="0" smtClean="0"/>
              <a:t> </a:t>
            </a:r>
            <a:r>
              <a:rPr lang="de-DE" dirty="0" err="1" smtClean="0"/>
              <a:t>imports</a:t>
            </a:r>
            <a:r>
              <a:rPr lang="de-DE" dirty="0" smtClean="0"/>
              <a:t> </a:t>
            </a:r>
            <a:r>
              <a:rPr lang="de-DE" dirty="0" err="1" smtClean="0"/>
              <a:t>come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neighbouring</a:t>
            </a:r>
            <a:r>
              <a:rPr lang="de-DE" dirty="0" smtClean="0"/>
              <a:t> countries</a:t>
            </a:r>
            <a:endParaRPr lang="de-DE" dirty="0"/>
          </a:p>
          <a:p>
            <a:r>
              <a:rPr lang="de-DE" dirty="0" err="1"/>
              <a:t>fluctuations</a:t>
            </a:r>
            <a:r>
              <a:rPr lang="de-DE" dirty="0"/>
              <a:t> in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supply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prices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significant</a:t>
            </a:r>
            <a:r>
              <a:rPr lang="de-DE" dirty="0"/>
              <a:t> </a:t>
            </a:r>
            <a:r>
              <a:rPr lang="de-DE" dirty="0" err="1"/>
              <a:t>impacts</a:t>
            </a:r>
            <a:r>
              <a:rPr lang="de-DE" dirty="0"/>
              <a:t> on </a:t>
            </a:r>
            <a:r>
              <a:rPr lang="de-DE" dirty="0" err="1"/>
              <a:t>economy-wide</a:t>
            </a:r>
            <a:r>
              <a:rPr lang="de-DE" dirty="0"/>
              <a:t> variables such </a:t>
            </a:r>
            <a:r>
              <a:rPr lang="de-DE" dirty="0" err="1"/>
              <a:t>as</a:t>
            </a:r>
            <a:r>
              <a:rPr lang="de-DE" dirty="0"/>
              <a:t> GDP </a:t>
            </a:r>
            <a:r>
              <a:rPr lang="de-DE" dirty="0" err="1"/>
              <a:t>growth</a:t>
            </a:r>
            <a:r>
              <a:rPr lang="de-DE" dirty="0"/>
              <a:t>, </a:t>
            </a:r>
            <a:r>
              <a:rPr lang="de-DE" dirty="0" err="1"/>
              <a:t>inflation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 smtClean="0"/>
              <a:t>employment</a:t>
            </a:r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519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Figure 7.2 Energy </a:t>
            </a:r>
            <a:r>
              <a:rPr lang="en-US" dirty="0" smtClean="0"/>
              <a:t>consumption </a:t>
            </a:r>
            <a:r>
              <a:rPr lang="en-US" dirty="0"/>
              <a:t>in the European Union,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energy source</a:t>
            </a:r>
            <a:r>
              <a:rPr lang="en-US" dirty="0"/>
              <a:t>, 2014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15</a:t>
            </a:fld>
            <a:endParaRPr lang="de-DE"/>
          </a:p>
        </p:txBody>
      </p:sp>
      <p:graphicFrame>
        <p:nvGraphicFramePr>
          <p:cNvPr id="6" name="Char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6641939"/>
              </p:ext>
            </p:extLst>
          </p:nvPr>
        </p:nvGraphicFramePr>
        <p:xfrm>
          <a:off x="0" y="1124745"/>
          <a:ext cx="8280000" cy="5268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438975" y="6106504"/>
            <a:ext cx="49493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/>
              <a:t>Eurostat, Simplified energy balances - annual data,  2016.</a:t>
            </a:r>
            <a:endParaRPr lang="de-DE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3630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Secondary (Industrial) Sector in the European Union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7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Facts about the secondary (industrial) sector in the European Union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2015: EU world’s second largest manufacturer by value added</a:t>
            </a:r>
          </a:p>
          <a:p>
            <a:r>
              <a:rPr lang="en-US" dirty="0" smtClean="0"/>
              <a:t>2.1 million manufacturing enterprises, which together employ about 33.5 million people</a:t>
            </a:r>
          </a:p>
          <a:p>
            <a:r>
              <a:rPr lang="en-US" dirty="0" smtClean="0"/>
              <a:t>comprises construction and utilities and manufacturing</a:t>
            </a:r>
          </a:p>
          <a:p>
            <a:pPr lvl="1"/>
            <a:r>
              <a:rPr lang="en-US" dirty="0" smtClean="0"/>
              <a:t>these industries comprise 24 percent of GDP in the EU</a:t>
            </a:r>
          </a:p>
          <a:p>
            <a:pPr lvl="1"/>
            <a:r>
              <a:rPr lang="en-US" dirty="0" smtClean="0"/>
              <a:t>employ about 23 percent of the workforce, with about 16 percent in manufacturing and the rest in construction and utilities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208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Construction and housing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particularly affected by macroeconomic conditions</a:t>
            </a:r>
          </a:p>
          <a:p>
            <a:r>
              <a:rPr lang="en-US" dirty="0" smtClean="0"/>
              <a:t>has a very strong impact on the economy as a whole</a:t>
            </a:r>
          </a:p>
          <a:p>
            <a:r>
              <a:rPr lang="en-US" dirty="0" smtClean="0"/>
              <a:t>sensitive to changes in financing conditions of households, changes in house prices, and changes in government’s investment spending</a:t>
            </a:r>
          </a:p>
          <a:p>
            <a:r>
              <a:rPr lang="en-US" dirty="0" smtClean="0"/>
              <a:t>some euro-area countries experienced a real estate boom in the early 2000s</a:t>
            </a:r>
          </a:p>
          <a:p>
            <a:pPr lvl="1"/>
            <a:r>
              <a:rPr lang="en-US" dirty="0" smtClean="0"/>
              <a:t>strong economic growth but ended in recession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341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7.3 Value </a:t>
            </a:r>
            <a:r>
              <a:rPr lang="en-US" dirty="0" smtClean="0"/>
              <a:t>added </a:t>
            </a:r>
            <a:r>
              <a:rPr lang="en-US" dirty="0"/>
              <a:t>in </a:t>
            </a:r>
            <a:r>
              <a:rPr lang="en-US" dirty="0" smtClean="0"/>
              <a:t>construction </a:t>
            </a:r>
            <a:r>
              <a:rPr lang="en-US" dirty="0"/>
              <a:t>as a </a:t>
            </a:r>
            <a:r>
              <a:rPr lang="en-US" dirty="0" smtClean="0"/>
              <a:t>share </a:t>
            </a:r>
            <a:r>
              <a:rPr lang="en-US" dirty="0"/>
              <a:t>of GDP, Ireland and Euro Area, 1995-2015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19</a:t>
            </a:fld>
            <a:endParaRPr lang="de-DE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2275310"/>
              </p:ext>
            </p:extLst>
          </p:nvPr>
        </p:nvGraphicFramePr>
        <p:xfrm>
          <a:off x="457200" y="1441450"/>
          <a:ext cx="8153400" cy="491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522011" y="6063962"/>
            <a:ext cx="289297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Sources: </a:t>
            </a:r>
            <a:r>
              <a:rPr lang="en-US" sz="1400" dirty="0" err="1"/>
              <a:t>Macrobond</a:t>
            </a:r>
            <a:r>
              <a:rPr lang="en-US" sz="1400" dirty="0"/>
              <a:t> database, 2016.</a:t>
            </a:r>
            <a:endParaRPr lang="de-DE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41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 smtClean="0">
                <a:ea typeface="Calibri"/>
                <a:cs typeface="Times New Roman"/>
              </a:rPr>
              <a:t>Table 7.2 </a:t>
            </a:r>
            <a:r>
              <a:rPr lang="de-DE" dirty="0">
                <a:ea typeface="Calibri"/>
                <a:cs typeface="Times New Roman"/>
              </a:rPr>
              <a:t>Manufacturing </a:t>
            </a:r>
            <a:r>
              <a:rPr lang="de-DE" dirty="0" err="1" smtClean="0">
                <a:ea typeface="Calibri"/>
                <a:cs typeface="Times New Roman"/>
              </a:rPr>
              <a:t>industries</a:t>
            </a:r>
            <a:r>
              <a:rPr lang="de-DE" dirty="0" smtClean="0">
                <a:ea typeface="Calibri"/>
                <a:cs typeface="Times New Roman"/>
              </a:rPr>
              <a:t> </a:t>
            </a:r>
            <a:r>
              <a:rPr lang="de-DE" dirty="0">
                <a:ea typeface="Calibri"/>
                <a:cs typeface="Times New Roman"/>
              </a:rPr>
              <a:t>in </a:t>
            </a:r>
            <a:r>
              <a:rPr lang="de-DE" dirty="0" err="1">
                <a:ea typeface="Calibri"/>
                <a:cs typeface="Times New Roman"/>
              </a:rPr>
              <a:t>the</a:t>
            </a:r>
            <a:r>
              <a:rPr lang="de-DE" dirty="0">
                <a:ea typeface="Calibri"/>
                <a:cs typeface="Times New Roman"/>
              </a:rPr>
              <a:t> European Union, </a:t>
            </a:r>
            <a:r>
              <a:rPr lang="de-DE" dirty="0" err="1" smtClean="0">
                <a:ea typeface="Calibri"/>
                <a:cs typeface="Times New Roman"/>
              </a:rPr>
              <a:t>value</a:t>
            </a:r>
            <a:r>
              <a:rPr lang="de-DE" dirty="0" smtClean="0">
                <a:ea typeface="Calibri"/>
                <a:cs typeface="Times New Roman"/>
              </a:rPr>
              <a:t> </a:t>
            </a:r>
            <a:r>
              <a:rPr lang="de-DE" dirty="0" err="1">
                <a:ea typeface="Calibri"/>
                <a:cs typeface="Times New Roman"/>
              </a:rPr>
              <a:t>a</a:t>
            </a:r>
            <a:r>
              <a:rPr lang="de-DE" dirty="0" err="1" smtClean="0">
                <a:ea typeface="Calibri"/>
                <a:cs typeface="Times New Roman"/>
              </a:rPr>
              <a:t>dded</a:t>
            </a:r>
            <a:r>
              <a:rPr lang="de-DE" dirty="0" smtClean="0">
                <a:ea typeface="Calibri"/>
                <a:cs typeface="Times New Roman"/>
              </a:rPr>
              <a:t> </a:t>
            </a:r>
            <a:r>
              <a:rPr lang="de-DE" dirty="0" err="1">
                <a:ea typeface="Calibri"/>
                <a:cs typeface="Times New Roman"/>
              </a:rPr>
              <a:t>and</a:t>
            </a:r>
            <a:r>
              <a:rPr lang="de-DE" dirty="0">
                <a:ea typeface="Calibri"/>
                <a:cs typeface="Times New Roman"/>
              </a:rPr>
              <a:t> </a:t>
            </a:r>
            <a:r>
              <a:rPr lang="de-DE" dirty="0" err="1" smtClean="0">
                <a:ea typeface="Calibri"/>
                <a:cs typeface="Times New Roman"/>
              </a:rPr>
              <a:t>employment</a:t>
            </a:r>
            <a:r>
              <a:rPr lang="de-DE" dirty="0" smtClean="0">
                <a:ea typeface="Calibri"/>
                <a:cs typeface="Times New Roman"/>
              </a:rPr>
              <a:t>, </a:t>
            </a:r>
            <a:r>
              <a:rPr lang="de-DE" dirty="0">
                <a:ea typeface="Calibri"/>
                <a:cs typeface="Times New Roman"/>
              </a:rPr>
              <a:t>2013</a:t>
            </a:r>
            <a:br>
              <a:rPr lang="de-DE" dirty="0">
                <a:ea typeface="Calibri"/>
                <a:cs typeface="Times New Roman"/>
              </a:rPr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20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-254000" y="5842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674759"/>
              </p:ext>
            </p:extLst>
          </p:nvPr>
        </p:nvGraphicFramePr>
        <p:xfrm>
          <a:off x="457200" y="1825280"/>
          <a:ext cx="7918955" cy="43230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5021079"/>
                <a:gridCol w="1372707"/>
                <a:gridCol w="1525169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Gross</a:t>
                      </a:r>
                      <a:r>
                        <a:rPr lang="de-DE" sz="1800" dirty="0">
                          <a:effectLst/>
                        </a:rPr>
                        <a:t> Value </a:t>
                      </a:r>
                      <a:r>
                        <a:rPr lang="de-DE" sz="1800" dirty="0" err="1">
                          <a:effectLst/>
                        </a:rPr>
                        <a:t>Added</a:t>
                      </a:r>
                      <a:r>
                        <a:rPr lang="de-DE" sz="1800" dirty="0">
                          <a:effectLst/>
                        </a:rPr>
                        <a:t> in </a:t>
                      </a:r>
                      <a:r>
                        <a:rPr lang="de-DE" sz="1800" dirty="0" err="1">
                          <a:effectLst/>
                        </a:rPr>
                        <a:t>billion</a:t>
                      </a:r>
                      <a:r>
                        <a:rPr lang="de-DE" sz="1800" dirty="0">
                          <a:effectLst/>
                        </a:rPr>
                        <a:t> EUR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Employment</a:t>
                      </a:r>
                      <a:r>
                        <a:rPr lang="de-DE" sz="1800" dirty="0">
                          <a:effectLst/>
                        </a:rPr>
                        <a:t> in </a:t>
                      </a:r>
                      <a:r>
                        <a:rPr lang="de-DE" sz="1800" dirty="0" err="1">
                          <a:effectLst/>
                        </a:rPr>
                        <a:t>million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 err="1">
                          <a:effectLst/>
                        </a:rPr>
                        <a:t>m</a:t>
                      </a:r>
                      <a:r>
                        <a:rPr lang="de-DE" sz="1800" b="1" dirty="0" err="1" smtClean="0">
                          <a:effectLst/>
                        </a:rPr>
                        <a:t>anufacture</a:t>
                      </a:r>
                      <a:r>
                        <a:rPr lang="de-DE" sz="1800" b="1" dirty="0" smtClean="0">
                          <a:effectLst/>
                        </a:rPr>
                        <a:t> </a:t>
                      </a:r>
                      <a:r>
                        <a:rPr lang="de-DE" sz="1800" b="1" dirty="0" err="1">
                          <a:effectLst/>
                        </a:rPr>
                        <a:t>of</a:t>
                      </a:r>
                      <a:r>
                        <a:rPr lang="de-DE" sz="1800" b="1" dirty="0">
                          <a:effectLst/>
                        </a:rPr>
                        <a:t>…</a:t>
                      </a:r>
                      <a:endParaRPr lang="de-D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indent="228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food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products</a:t>
                      </a:r>
                      <a:r>
                        <a:rPr lang="de-DE" sz="1800" dirty="0">
                          <a:effectLst/>
                        </a:rPr>
                        <a:t>; </a:t>
                      </a:r>
                      <a:r>
                        <a:rPr lang="de-DE" sz="1800" dirty="0" err="1">
                          <a:effectLst/>
                        </a:rPr>
                        <a:t>beverages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and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tobacco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products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251.4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4.8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34950" indent="-63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textiles, </a:t>
                      </a:r>
                      <a:r>
                        <a:rPr lang="de-DE" sz="1800" dirty="0" err="1">
                          <a:effectLst/>
                        </a:rPr>
                        <a:t>wearing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apparel</a:t>
                      </a:r>
                      <a:r>
                        <a:rPr lang="de-DE" sz="1800" dirty="0">
                          <a:effectLst/>
                        </a:rPr>
                        <a:t>, </a:t>
                      </a:r>
                      <a:r>
                        <a:rPr lang="de-DE" sz="1800" dirty="0" err="1">
                          <a:effectLst/>
                        </a:rPr>
                        <a:t>leather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and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 smtClean="0">
                          <a:effectLst/>
                        </a:rPr>
                        <a:t>related</a:t>
                      </a:r>
                      <a:r>
                        <a:rPr lang="de-DE" sz="1800" baseline="0" dirty="0" smtClean="0">
                          <a:effectLst/>
                        </a:rPr>
                        <a:t> </a:t>
                      </a:r>
                      <a:r>
                        <a:rPr lang="de-DE" sz="1800" dirty="0" err="1" smtClean="0">
                          <a:effectLst/>
                        </a:rPr>
                        <a:t>products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66.2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2.4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228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wood, paper, printing and reproduction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112.4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2.5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228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coke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and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refined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petroleum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products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24.3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0.1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228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chemicals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and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chemical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products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126.2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1.2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0663" indent="7938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basic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pharmaceutical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products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and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pharmaceutical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preparations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103.6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0.6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34950" indent="-63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rubber</a:t>
                      </a:r>
                      <a:r>
                        <a:rPr lang="de-DE" sz="1800" dirty="0">
                          <a:effectLst/>
                        </a:rPr>
                        <a:t>, </a:t>
                      </a:r>
                      <a:r>
                        <a:rPr lang="de-DE" sz="1800" dirty="0" err="1">
                          <a:effectLst/>
                        </a:rPr>
                        <a:t>plastic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products</a:t>
                      </a:r>
                      <a:r>
                        <a:rPr lang="de-DE" sz="1800" dirty="0">
                          <a:effectLst/>
                        </a:rPr>
                        <a:t>, </a:t>
                      </a:r>
                      <a:r>
                        <a:rPr lang="de-DE" sz="1800" dirty="0" err="1">
                          <a:effectLst/>
                        </a:rPr>
                        <a:t>other</a:t>
                      </a:r>
                      <a:r>
                        <a:rPr lang="de-DE" sz="1800" dirty="0">
                          <a:effectLst/>
                        </a:rPr>
                        <a:t> non-metallic </a:t>
                      </a:r>
                      <a:r>
                        <a:rPr lang="de-DE" sz="1800" dirty="0" err="1">
                          <a:effectLst/>
                        </a:rPr>
                        <a:t>mineral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products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152.5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2.9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457200" y="6136699"/>
            <a:ext cx="688720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Source: </a:t>
            </a:r>
            <a:r>
              <a:rPr lang="de-DE" sz="1400" dirty="0" err="1"/>
              <a:t>Eurostat</a:t>
            </a:r>
            <a:r>
              <a:rPr lang="de-DE" sz="1400" dirty="0"/>
              <a:t>: National Accounts </a:t>
            </a:r>
            <a:r>
              <a:rPr lang="de-DE" sz="1400" dirty="0" err="1"/>
              <a:t>employment</a:t>
            </a:r>
            <a:r>
              <a:rPr lang="de-DE" sz="1400" dirty="0"/>
              <a:t> </a:t>
            </a:r>
            <a:r>
              <a:rPr lang="de-DE" sz="1400" dirty="0" err="1"/>
              <a:t>data</a:t>
            </a:r>
            <a:r>
              <a:rPr lang="de-DE" sz="1400" dirty="0"/>
              <a:t> </a:t>
            </a:r>
            <a:r>
              <a:rPr lang="de-DE" sz="1400" dirty="0" err="1"/>
              <a:t>by</a:t>
            </a:r>
            <a:r>
              <a:rPr lang="de-DE" sz="1400" dirty="0"/>
              <a:t> </a:t>
            </a:r>
            <a:r>
              <a:rPr lang="de-DE" sz="1400" dirty="0" err="1"/>
              <a:t>industry</a:t>
            </a:r>
            <a:r>
              <a:rPr lang="de-DE" sz="1400" dirty="0"/>
              <a:t> (</a:t>
            </a:r>
            <a:r>
              <a:rPr lang="de-DE" sz="1400" dirty="0" err="1"/>
              <a:t>up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NACE A*64), 2016.</a:t>
            </a:r>
            <a:endParaRPr lang="de-DE" sz="14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06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>
                <a:ea typeface="Calibri"/>
                <a:cs typeface="Times New Roman"/>
              </a:rPr>
              <a:t>Table </a:t>
            </a:r>
            <a:r>
              <a:rPr lang="de-DE" dirty="0" smtClean="0">
                <a:ea typeface="Calibri"/>
                <a:cs typeface="Times New Roman"/>
              </a:rPr>
              <a:t>7.2 </a:t>
            </a:r>
            <a:r>
              <a:rPr lang="de-DE" dirty="0">
                <a:ea typeface="Calibri"/>
                <a:cs typeface="Times New Roman"/>
              </a:rPr>
              <a:t>Manufacturing </a:t>
            </a:r>
            <a:r>
              <a:rPr lang="de-DE" dirty="0" err="1" smtClean="0">
                <a:ea typeface="Calibri"/>
                <a:cs typeface="Times New Roman"/>
              </a:rPr>
              <a:t>industries</a:t>
            </a:r>
            <a:r>
              <a:rPr lang="de-DE" dirty="0" smtClean="0">
                <a:ea typeface="Calibri"/>
                <a:cs typeface="Times New Roman"/>
              </a:rPr>
              <a:t> </a:t>
            </a:r>
            <a:r>
              <a:rPr lang="de-DE" dirty="0">
                <a:ea typeface="Calibri"/>
                <a:cs typeface="Times New Roman"/>
              </a:rPr>
              <a:t>in </a:t>
            </a:r>
            <a:r>
              <a:rPr lang="de-DE" dirty="0" err="1">
                <a:ea typeface="Calibri"/>
                <a:cs typeface="Times New Roman"/>
              </a:rPr>
              <a:t>the</a:t>
            </a:r>
            <a:r>
              <a:rPr lang="de-DE" dirty="0">
                <a:ea typeface="Calibri"/>
                <a:cs typeface="Times New Roman"/>
              </a:rPr>
              <a:t> European Union, </a:t>
            </a:r>
            <a:r>
              <a:rPr lang="de-DE" dirty="0" err="1" smtClean="0">
                <a:ea typeface="Calibri"/>
                <a:cs typeface="Times New Roman"/>
              </a:rPr>
              <a:t>value</a:t>
            </a:r>
            <a:r>
              <a:rPr lang="de-DE" dirty="0" smtClean="0">
                <a:ea typeface="Calibri"/>
                <a:cs typeface="Times New Roman"/>
              </a:rPr>
              <a:t> </a:t>
            </a:r>
            <a:r>
              <a:rPr lang="de-DE" dirty="0" err="1">
                <a:ea typeface="Calibri"/>
                <a:cs typeface="Times New Roman"/>
              </a:rPr>
              <a:t>a</a:t>
            </a:r>
            <a:r>
              <a:rPr lang="de-DE" dirty="0" err="1" smtClean="0">
                <a:ea typeface="Calibri"/>
                <a:cs typeface="Times New Roman"/>
              </a:rPr>
              <a:t>dded</a:t>
            </a:r>
            <a:r>
              <a:rPr lang="de-DE" dirty="0" smtClean="0">
                <a:ea typeface="Calibri"/>
                <a:cs typeface="Times New Roman"/>
              </a:rPr>
              <a:t> </a:t>
            </a:r>
            <a:r>
              <a:rPr lang="de-DE" dirty="0" err="1">
                <a:ea typeface="Calibri"/>
                <a:cs typeface="Times New Roman"/>
              </a:rPr>
              <a:t>and</a:t>
            </a:r>
            <a:r>
              <a:rPr lang="de-DE" dirty="0">
                <a:ea typeface="Calibri"/>
                <a:cs typeface="Times New Roman"/>
              </a:rPr>
              <a:t> </a:t>
            </a:r>
            <a:r>
              <a:rPr lang="de-DE" dirty="0" err="1" smtClean="0">
                <a:ea typeface="Calibri"/>
                <a:cs typeface="Times New Roman"/>
              </a:rPr>
              <a:t>employment</a:t>
            </a:r>
            <a:r>
              <a:rPr lang="de-DE" dirty="0" smtClean="0">
                <a:ea typeface="Calibri"/>
                <a:cs typeface="Times New Roman"/>
              </a:rPr>
              <a:t>, </a:t>
            </a:r>
            <a:r>
              <a:rPr lang="de-DE" dirty="0">
                <a:ea typeface="Calibri"/>
                <a:cs typeface="Times New Roman"/>
              </a:rPr>
              <a:t>2013</a:t>
            </a:r>
            <a:br>
              <a:rPr lang="de-DE" dirty="0">
                <a:ea typeface="Calibri"/>
                <a:cs typeface="Times New Roman"/>
              </a:rPr>
            </a:br>
            <a:endParaRPr lang="en-US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2441537"/>
              </p:ext>
            </p:extLst>
          </p:nvPr>
        </p:nvGraphicFramePr>
        <p:xfrm>
          <a:off x="457200" y="1498918"/>
          <a:ext cx="8254887" cy="47091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5242572"/>
                <a:gridCol w="1535690"/>
                <a:gridCol w="1476625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 smtClean="0">
                          <a:effectLst/>
                          <a:latin typeface="Calibri"/>
                        </a:rPr>
                        <a:t>manufacture</a:t>
                      </a:r>
                      <a:r>
                        <a:rPr lang="de-DE" sz="1800" dirty="0" smtClean="0">
                          <a:effectLst/>
                          <a:latin typeface="Calibri"/>
                        </a:rPr>
                        <a:t> </a:t>
                      </a:r>
                      <a:r>
                        <a:rPr lang="de-DE" sz="1800" dirty="0" err="1" smtClean="0">
                          <a:effectLst/>
                          <a:latin typeface="Calibri"/>
                        </a:rPr>
                        <a:t>of</a:t>
                      </a:r>
                      <a:endParaRPr lang="de-DE" sz="18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Gross</a:t>
                      </a:r>
                      <a:r>
                        <a:rPr lang="de-DE" sz="1800" dirty="0">
                          <a:effectLst/>
                        </a:rPr>
                        <a:t> Value </a:t>
                      </a:r>
                      <a:r>
                        <a:rPr lang="de-DE" sz="1800" dirty="0" err="1">
                          <a:effectLst/>
                        </a:rPr>
                        <a:t>Added</a:t>
                      </a:r>
                      <a:r>
                        <a:rPr lang="de-DE" sz="1800" dirty="0">
                          <a:effectLst/>
                        </a:rPr>
                        <a:t> in </a:t>
                      </a:r>
                      <a:r>
                        <a:rPr lang="de-DE" sz="1800" dirty="0" err="1">
                          <a:effectLst/>
                        </a:rPr>
                        <a:t>billion</a:t>
                      </a:r>
                      <a:r>
                        <a:rPr lang="de-DE" sz="1800" dirty="0">
                          <a:effectLst/>
                        </a:rPr>
                        <a:t> EUR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Employment</a:t>
                      </a:r>
                      <a:r>
                        <a:rPr lang="de-DE" sz="1800" dirty="0">
                          <a:effectLst/>
                        </a:rPr>
                        <a:t> in </a:t>
                      </a:r>
                      <a:r>
                        <a:rPr lang="de-DE" sz="1800" dirty="0" err="1">
                          <a:effectLst/>
                        </a:rPr>
                        <a:t>million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marL="234950" indent="-63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basic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metals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and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fabricated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metal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products</a:t>
                      </a:r>
                      <a:r>
                        <a:rPr lang="de-DE" sz="1800" dirty="0">
                          <a:effectLst/>
                        </a:rPr>
                        <a:t>, </a:t>
                      </a:r>
                      <a:r>
                        <a:rPr lang="de-DE" sz="1800" dirty="0" err="1">
                          <a:effectLst/>
                        </a:rPr>
                        <a:t>except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machinery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and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equipment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238.5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4.7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228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computer</a:t>
                      </a:r>
                      <a:r>
                        <a:rPr lang="de-DE" sz="1800" dirty="0">
                          <a:effectLst/>
                        </a:rPr>
                        <a:t>, electronic </a:t>
                      </a:r>
                      <a:r>
                        <a:rPr lang="de-DE" sz="1800" dirty="0" err="1">
                          <a:effectLst/>
                        </a:rPr>
                        <a:t>and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optical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products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101.8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1.2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228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electrical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equipment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93.5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1.5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228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other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machinery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and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equipment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209.5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3.0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228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motor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vehicles</a:t>
                      </a:r>
                      <a:r>
                        <a:rPr lang="de-DE" sz="1800" dirty="0">
                          <a:effectLst/>
                        </a:rPr>
                        <a:t>, </a:t>
                      </a:r>
                      <a:r>
                        <a:rPr lang="de-DE" sz="1800" dirty="0" err="1">
                          <a:effectLst/>
                        </a:rPr>
                        <a:t>trailers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and</a:t>
                      </a:r>
                      <a:r>
                        <a:rPr lang="de-DE" sz="1800" dirty="0">
                          <a:effectLst/>
                        </a:rPr>
                        <a:t> semi-trailers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182.2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2.4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228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other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transport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equipment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58.2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0.7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228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furniture</a:t>
                      </a:r>
                      <a:r>
                        <a:rPr lang="de-DE" sz="1800" dirty="0">
                          <a:effectLst/>
                        </a:rPr>
                        <a:t>; </a:t>
                      </a:r>
                      <a:r>
                        <a:rPr lang="de-DE" sz="1800" dirty="0" err="1">
                          <a:effectLst/>
                        </a:rPr>
                        <a:t>other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manufacturing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84.1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2.1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 err="1">
                          <a:effectLst/>
                        </a:rPr>
                        <a:t>Repair</a:t>
                      </a:r>
                      <a:r>
                        <a:rPr lang="de-DE" sz="1800" b="1" dirty="0">
                          <a:effectLst/>
                        </a:rPr>
                        <a:t> </a:t>
                      </a:r>
                      <a:r>
                        <a:rPr lang="de-DE" sz="1800" b="1" dirty="0" err="1">
                          <a:effectLst/>
                        </a:rPr>
                        <a:t>and</a:t>
                      </a:r>
                      <a:r>
                        <a:rPr lang="de-DE" sz="1800" b="1" dirty="0">
                          <a:effectLst/>
                        </a:rPr>
                        <a:t> </a:t>
                      </a:r>
                      <a:r>
                        <a:rPr lang="de-DE" sz="1800" b="1" dirty="0" err="1">
                          <a:effectLst/>
                        </a:rPr>
                        <a:t>installation</a:t>
                      </a:r>
                      <a:r>
                        <a:rPr lang="de-DE" sz="1800" b="1" dirty="0">
                          <a:effectLst/>
                        </a:rPr>
                        <a:t> </a:t>
                      </a:r>
                      <a:r>
                        <a:rPr lang="de-DE" sz="1800" b="1" dirty="0" err="1">
                          <a:effectLst/>
                        </a:rPr>
                        <a:t>of</a:t>
                      </a:r>
                      <a:r>
                        <a:rPr lang="de-DE" sz="1800" b="1" dirty="0">
                          <a:effectLst/>
                        </a:rPr>
                        <a:t> </a:t>
                      </a:r>
                      <a:r>
                        <a:rPr lang="de-DE" sz="1800" b="1" dirty="0" err="1">
                          <a:effectLst/>
                        </a:rPr>
                        <a:t>machinery</a:t>
                      </a:r>
                      <a:r>
                        <a:rPr lang="de-DE" sz="1800" b="1" dirty="0">
                          <a:effectLst/>
                        </a:rPr>
                        <a:t> </a:t>
                      </a:r>
                      <a:r>
                        <a:rPr lang="de-DE" sz="1800" b="1" dirty="0" err="1">
                          <a:effectLst/>
                        </a:rPr>
                        <a:t>and</a:t>
                      </a:r>
                      <a:r>
                        <a:rPr lang="de-DE" sz="1800" b="1" dirty="0">
                          <a:effectLst/>
                        </a:rPr>
                        <a:t> </a:t>
                      </a:r>
                      <a:r>
                        <a:rPr lang="de-DE" sz="1800" b="1" dirty="0" err="1">
                          <a:effectLst/>
                        </a:rPr>
                        <a:t>equipment</a:t>
                      </a:r>
                      <a:endParaRPr lang="de-DE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79.8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1.4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>
                        <a:effectLst/>
                        <a:latin typeface="Calibri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  <a:latin typeface="Calibri"/>
                      </a:endParaRPr>
                    </a:p>
                  </a:txBody>
                  <a:tcPr marL="44450" marR="4445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Manufacturing Total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1884.0</a:t>
                      </a:r>
                      <a:endParaRPr lang="de-DE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31.5</a:t>
                      </a:r>
                      <a:endParaRPr lang="de-DE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21</a:t>
            </a:fld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457200" y="6409031"/>
            <a:ext cx="688720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Source: </a:t>
            </a:r>
            <a:r>
              <a:rPr lang="de-DE" sz="1400" dirty="0" err="1"/>
              <a:t>Eurostat</a:t>
            </a:r>
            <a:r>
              <a:rPr lang="de-DE" sz="1400" dirty="0"/>
              <a:t>: National Accounts </a:t>
            </a:r>
            <a:r>
              <a:rPr lang="de-DE" sz="1400" dirty="0" err="1"/>
              <a:t>employment</a:t>
            </a:r>
            <a:r>
              <a:rPr lang="de-DE" sz="1400" dirty="0"/>
              <a:t> </a:t>
            </a:r>
            <a:r>
              <a:rPr lang="de-DE" sz="1400" dirty="0" err="1"/>
              <a:t>data</a:t>
            </a:r>
            <a:r>
              <a:rPr lang="de-DE" sz="1400" dirty="0"/>
              <a:t> </a:t>
            </a:r>
            <a:r>
              <a:rPr lang="de-DE" sz="1400" dirty="0" err="1"/>
              <a:t>by</a:t>
            </a:r>
            <a:r>
              <a:rPr lang="de-DE" sz="1400" dirty="0"/>
              <a:t> </a:t>
            </a:r>
            <a:r>
              <a:rPr lang="de-DE" sz="1400" dirty="0" err="1"/>
              <a:t>industry</a:t>
            </a:r>
            <a:r>
              <a:rPr lang="de-DE" sz="1400" dirty="0"/>
              <a:t> (</a:t>
            </a:r>
            <a:r>
              <a:rPr lang="de-DE" sz="1400" dirty="0" err="1"/>
              <a:t>up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NACE A*64), 2016.</a:t>
            </a:r>
            <a:endParaRPr lang="de-DE" sz="14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8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Textiles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one of the central drivers of industrialization</a:t>
            </a:r>
          </a:p>
          <a:p>
            <a:r>
              <a:rPr lang="en-US" dirty="0" smtClean="0"/>
              <a:t>textiles productions: one of the first steps toward industrialization</a:t>
            </a:r>
          </a:p>
          <a:p>
            <a:r>
              <a:rPr lang="en-US" dirty="0" smtClean="0"/>
              <a:t>competition of cheap textiles from third countries led to decline of Western textile industries</a:t>
            </a:r>
          </a:p>
          <a:p>
            <a:r>
              <a:rPr lang="en-US" dirty="0" smtClean="0"/>
              <a:t>labor intensive (production requires large number of labor hours in proportion to the cost of other inputs)</a:t>
            </a:r>
          </a:p>
          <a:p>
            <a:r>
              <a:rPr lang="en-US" dirty="0" smtClean="0"/>
              <a:t>can be produced with large number of unskilled laborers</a:t>
            </a:r>
          </a:p>
          <a:p>
            <a:r>
              <a:rPr lang="en-US" dirty="0" smtClean="0"/>
              <a:t>countries with large population of poor people can compete on the international market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450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Automobiles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2015, EU second largest producer in the world</a:t>
            </a:r>
          </a:p>
          <a:p>
            <a:r>
              <a:rPr lang="en-US" dirty="0" smtClean="0"/>
              <a:t>among the world’s biggest exporters</a:t>
            </a:r>
          </a:p>
          <a:p>
            <a:r>
              <a:rPr lang="en-US" dirty="0" smtClean="0"/>
              <a:t>cross-border production sharing:</a:t>
            </a:r>
          </a:p>
          <a:p>
            <a:pPr lvl="1"/>
            <a:r>
              <a:rPr lang="en-US" dirty="0" smtClean="0"/>
              <a:t>no tariffs and no customs controls between EU countries</a:t>
            </a:r>
          </a:p>
          <a:p>
            <a:pPr lvl="1"/>
            <a:r>
              <a:rPr lang="en-US" dirty="0" smtClean="0"/>
              <a:t>because  of countries with high-skill and high-wage workers and others with low-wage workers differences in costs could be used to increase competitiveness </a:t>
            </a:r>
          </a:p>
          <a:p>
            <a:r>
              <a:rPr lang="en-US" dirty="0" smtClean="0"/>
              <a:t>challenge: recent technological innovations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1288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>
                <a:ea typeface="Calibri"/>
                <a:cs typeface="Times New Roman"/>
              </a:rPr>
              <a:t>Where</a:t>
            </a:r>
            <a:r>
              <a:rPr lang="de-DE" dirty="0" smtClean="0">
                <a:ea typeface="Calibri"/>
                <a:cs typeface="Times New Roman"/>
              </a:rPr>
              <a:t> </a:t>
            </a:r>
            <a:r>
              <a:rPr lang="de-DE" dirty="0" err="1" smtClean="0">
                <a:ea typeface="Calibri"/>
                <a:cs typeface="Times New Roman"/>
              </a:rPr>
              <a:t>have</a:t>
            </a:r>
            <a:r>
              <a:rPr lang="de-DE" dirty="0" smtClean="0">
                <a:ea typeface="Calibri"/>
                <a:cs typeface="Times New Roman"/>
              </a:rPr>
              <a:t> all </a:t>
            </a:r>
            <a:r>
              <a:rPr lang="de-DE" dirty="0" err="1" smtClean="0">
                <a:ea typeface="Calibri"/>
                <a:cs typeface="Times New Roman"/>
              </a:rPr>
              <a:t>the</a:t>
            </a:r>
            <a:r>
              <a:rPr lang="de-DE" dirty="0" smtClean="0">
                <a:ea typeface="Calibri"/>
                <a:cs typeface="Times New Roman"/>
              </a:rPr>
              <a:t> </a:t>
            </a:r>
            <a:r>
              <a:rPr lang="de-DE" dirty="0" err="1" smtClean="0">
                <a:ea typeface="Calibri"/>
                <a:cs typeface="Times New Roman"/>
              </a:rPr>
              <a:t>manufacturig</a:t>
            </a:r>
            <a:r>
              <a:rPr lang="de-DE" dirty="0" smtClean="0">
                <a:ea typeface="Calibri"/>
                <a:cs typeface="Times New Roman"/>
              </a:rPr>
              <a:t> </a:t>
            </a:r>
            <a:r>
              <a:rPr lang="de-DE" dirty="0" err="1" smtClean="0">
                <a:ea typeface="Calibri"/>
                <a:cs typeface="Times New Roman"/>
              </a:rPr>
              <a:t>jobs</a:t>
            </a:r>
            <a:r>
              <a:rPr lang="de-DE" dirty="0" smtClean="0">
                <a:ea typeface="Calibri"/>
                <a:cs typeface="Times New Roman"/>
              </a:rPr>
              <a:t> </a:t>
            </a:r>
            <a:r>
              <a:rPr lang="de-DE" dirty="0" err="1" smtClean="0">
                <a:ea typeface="Calibri"/>
                <a:cs typeface="Times New Roman"/>
              </a:rPr>
              <a:t>gone</a:t>
            </a:r>
            <a:r>
              <a:rPr lang="de-DE" dirty="0" smtClean="0">
                <a:ea typeface="Calibri"/>
                <a:cs typeface="Times New Roman"/>
              </a:rPr>
              <a:t>?</a:t>
            </a:r>
            <a:endParaRPr lang="de-DE" dirty="0">
              <a:ea typeface="Calibri"/>
              <a:cs typeface="Times New Roman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strong increase in productivity in the secondary sector</a:t>
            </a:r>
          </a:p>
          <a:p>
            <a:pPr lvl="1"/>
            <a:r>
              <a:rPr lang="en-US" dirty="0" smtClean="0"/>
              <a:t>industries managed to substitute manufactured capital for human labor </a:t>
            </a:r>
          </a:p>
          <a:p>
            <a:r>
              <a:rPr lang="en-US" dirty="0" smtClean="0"/>
              <a:t>manufacturing productivity has been growing faster than overall business productivity </a:t>
            </a:r>
          </a:p>
          <a:p>
            <a:r>
              <a:rPr lang="en-US" dirty="0" smtClean="0"/>
              <a:t>at the same time, rise in international specialization and even stronger productivity growth in poorer countries </a:t>
            </a:r>
          </a:p>
          <a:p>
            <a:endParaRPr lang="en-US" dirty="0">
              <a:effectLst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504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Figure 7.4 Employment in </a:t>
            </a:r>
            <a:r>
              <a:rPr lang="en-US" dirty="0" smtClean="0"/>
              <a:t>manufacturing </a:t>
            </a:r>
            <a:r>
              <a:rPr lang="en-US" dirty="0"/>
              <a:t>in Germany, France and the United Kingdom, 1960-2014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25</a:t>
            </a:fld>
            <a:endParaRPr lang="de-DE"/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5984102"/>
              </p:ext>
            </p:extLst>
          </p:nvPr>
        </p:nvGraphicFramePr>
        <p:xfrm>
          <a:off x="457200" y="1622617"/>
          <a:ext cx="7765471" cy="4615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372731" y="6405862"/>
            <a:ext cx="25324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/>
              <a:t>AMECO database, 2016.</a:t>
            </a:r>
            <a:endParaRPr lang="de-DE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84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937519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Why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 of </a:t>
            </a:r>
            <a:r>
              <a:rPr lang="de-DE" dirty="0" err="1" smtClean="0"/>
              <a:t>manufacturing</a:t>
            </a:r>
            <a:r>
              <a:rPr lang="de-DE" dirty="0" smtClean="0"/>
              <a:t> </a:t>
            </a:r>
            <a:r>
              <a:rPr lang="de-DE" dirty="0" err="1" smtClean="0"/>
              <a:t>jobs</a:t>
            </a:r>
            <a:r>
              <a:rPr lang="de-DE" dirty="0" smtClean="0"/>
              <a:t> </a:t>
            </a:r>
            <a:r>
              <a:rPr lang="de-DE" dirty="0" err="1" smtClean="0"/>
              <a:t>seen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a </a:t>
            </a:r>
            <a:r>
              <a:rPr lang="de-DE" dirty="0" err="1" smtClean="0"/>
              <a:t>problem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37590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Tertiary (Service) Sector</a:t>
            </a:r>
            <a:br>
              <a:rPr lang="en-US" dirty="0"/>
            </a:b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0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Facts about the </a:t>
            </a:r>
            <a:r>
              <a:rPr lang="en-US" dirty="0" smtClean="0"/>
              <a:t>tertiary sector </a:t>
            </a:r>
            <a:r>
              <a:rPr lang="en-US" dirty="0"/>
              <a:t>in the European Union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includes a variety of industries</a:t>
            </a:r>
          </a:p>
          <a:p>
            <a:r>
              <a:rPr lang="en-US" dirty="0" smtClean="0"/>
              <a:t>employment trends, wages, and other measures vary considerably across industries</a:t>
            </a:r>
          </a:p>
          <a:p>
            <a:r>
              <a:rPr lang="en-US" dirty="0" smtClean="0"/>
              <a:t>trade in services is expanding rapidly</a:t>
            </a:r>
          </a:p>
          <a:p>
            <a:r>
              <a:rPr lang="en-US" dirty="0" smtClean="0"/>
              <a:t>in 2015, the EU exported more in services than the region imported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716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Retail services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2000 to 2011, hypermarkets have increased their market share</a:t>
            </a:r>
          </a:p>
          <a:p>
            <a:r>
              <a:rPr lang="en-US" dirty="0" smtClean="0"/>
              <a:t>concentration among retailers has increased</a:t>
            </a:r>
          </a:p>
          <a:p>
            <a:r>
              <a:rPr lang="en-US" dirty="0" smtClean="0"/>
              <a:t>structure differs widely between EU member states because of different preferences, regulations and traditions</a:t>
            </a:r>
          </a:p>
          <a:p>
            <a:r>
              <a:rPr lang="en-US" dirty="0" smtClean="0"/>
              <a:t>in some countries, the retail industry is oligopolistic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690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financial sector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</a:t>
            </a:r>
            <a:r>
              <a:rPr lang="en-US" dirty="0" smtClean="0"/>
              <a:t>inancial institutions:</a:t>
            </a:r>
          </a:p>
          <a:p>
            <a:pPr lvl="1"/>
            <a:r>
              <a:rPr lang="en-US" dirty="0" smtClean="0"/>
              <a:t>monetary financial institutions (e.g. banks and credit institutions): accept deposits from the general public and make loans</a:t>
            </a:r>
          </a:p>
          <a:p>
            <a:pPr lvl="1"/>
            <a:r>
              <a:rPr lang="en-US" dirty="0" smtClean="0"/>
              <a:t>other financial institutions (e.g. insurance companies</a:t>
            </a:r>
            <a:r>
              <a:rPr lang="en-US" dirty="0"/>
              <a:t> </a:t>
            </a:r>
            <a:r>
              <a:rPr lang="en-US" dirty="0" smtClean="0"/>
              <a:t>and pension funds): sell financial products and invest revenues in a variety of financial assets</a:t>
            </a:r>
          </a:p>
          <a:p>
            <a:r>
              <a:rPr lang="en-US" dirty="0"/>
              <a:t>manage financial </a:t>
            </a:r>
            <a:r>
              <a:rPr lang="en-US" dirty="0" smtClean="0"/>
              <a:t>assets</a:t>
            </a:r>
          </a:p>
          <a:p>
            <a:pPr lvl="1"/>
            <a:r>
              <a:rPr lang="en-US" dirty="0" smtClean="0"/>
              <a:t>stocks, bonds, foreign currencies, money market accounts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58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The role of financial institutions in standard economic theory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lnSpc>
                <a:spcPct val="100000"/>
              </a:lnSpc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r>
              <a:rPr lang="en-US" sz="2800" dirty="0" smtClean="0"/>
              <a:t>principal function: intermediate </a:t>
            </a:r>
            <a:r>
              <a:rPr lang="en-US" sz="2800" dirty="0"/>
              <a:t>the movement of funds throughout the economy </a:t>
            </a:r>
            <a:endParaRPr lang="en-US" sz="2800" dirty="0" smtClean="0"/>
          </a:p>
          <a:p>
            <a:pPr lvl="1"/>
            <a:r>
              <a:rPr lang="en-US" dirty="0" smtClean="0">
                <a:sym typeface="Wingdings"/>
              </a:rPr>
              <a:t>move funds between savers and investors</a:t>
            </a:r>
          </a:p>
          <a:p>
            <a:pPr lvl="1"/>
            <a:r>
              <a:rPr lang="en-US" dirty="0" smtClean="0">
                <a:sym typeface="Wingdings"/>
              </a:rPr>
              <a:t>facilitate activities in the real economy</a:t>
            </a:r>
          </a:p>
          <a:p>
            <a:pPr>
              <a:buFont typeface="Wingdings" charset="2"/>
              <a:buChar char="Ø"/>
            </a:pPr>
            <a:endParaRPr lang="en-US" dirty="0" smtClean="0">
              <a:sym typeface="Wingdings"/>
            </a:endParaRPr>
          </a:p>
          <a:p>
            <a:pPr>
              <a:buFont typeface="Wingdings" charset="2"/>
              <a:buChar char="Ø"/>
            </a:pPr>
            <a:r>
              <a:rPr lang="en-US" dirty="0" smtClean="0">
                <a:sym typeface="Wingdings"/>
              </a:rPr>
              <a:t>there is no reason to expect the financial sector to grow significantly over time relative to the size of the overall economy</a:t>
            </a:r>
          </a:p>
          <a:p>
            <a:pPr lvl="1"/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59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Financialization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32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457200" y="1556793"/>
            <a:ext cx="8229600" cy="1825614"/>
          </a:xfrm>
        </p:spPr>
        <p:txBody>
          <a:bodyPr/>
          <a:lstStyle/>
          <a:p>
            <a:r>
              <a:rPr lang="en-US" dirty="0" smtClean="0"/>
              <a:t>a process in which the financial sector of the economy is increasingly able to generate and circulate profits that a not closely related to the real economy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67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Financialization has affected many economies in recent decades</a:t>
            </a:r>
            <a:br>
              <a:rPr lang="en-US" dirty="0"/>
            </a:b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huge increases in debt throughout the </a:t>
            </a:r>
            <a:r>
              <a:rPr lang="en-US" dirty="0" smtClean="0"/>
              <a:t>economy</a:t>
            </a:r>
            <a:endParaRPr lang="en-US" dirty="0"/>
          </a:p>
          <a:p>
            <a:r>
              <a:rPr lang="en-US" dirty="0"/>
              <a:t>inflation in the price of assets, unconnected with any inflation in the price of real goods and </a:t>
            </a:r>
            <a:r>
              <a:rPr lang="en-US" dirty="0" smtClean="0"/>
              <a:t>services</a:t>
            </a:r>
          </a:p>
          <a:p>
            <a:r>
              <a:rPr lang="en-US" dirty="0" smtClean="0"/>
              <a:t>“Finance mostly finances finance” (</a:t>
            </a:r>
            <a:r>
              <a:rPr lang="en-US" dirty="0" err="1" smtClean="0"/>
              <a:t>Toporowski</a:t>
            </a:r>
            <a:r>
              <a:rPr lang="en-US" dirty="0" smtClean="0"/>
              <a:t>)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companies substituted financial investing for “real” investing</a:t>
            </a:r>
          </a:p>
          <a:p>
            <a:pPr marL="857250" lvl="1" indent="-457200">
              <a:buFont typeface="Arial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55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Figure 7.5 Household </a:t>
            </a:r>
            <a:r>
              <a:rPr lang="en-US" dirty="0" smtClean="0"/>
              <a:t>debt </a:t>
            </a:r>
            <a:r>
              <a:rPr lang="en-US" dirty="0"/>
              <a:t>as a </a:t>
            </a:r>
            <a:r>
              <a:rPr lang="en-US" dirty="0" smtClean="0"/>
              <a:t>share </a:t>
            </a:r>
            <a:r>
              <a:rPr lang="en-US" dirty="0"/>
              <a:t>of </a:t>
            </a:r>
            <a:r>
              <a:rPr lang="en-US" dirty="0" smtClean="0"/>
              <a:t>net disposable income </a:t>
            </a:r>
            <a:r>
              <a:rPr lang="en-US" dirty="0"/>
              <a:t>in </a:t>
            </a:r>
            <a:r>
              <a:rPr lang="en-US" dirty="0" smtClean="0"/>
              <a:t>selected </a:t>
            </a:r>
            <a:r>
              <a:rPr lang="en-US"/>
              <a:t>European </a:t>
            </a:r>
            <a:r>
              <a:rPr lang="en-US" smtClean="0"/>
              <a:t>countries</a:t>
            </a:r>
            <a:r>
              <a:rPr lang="en-US" dirty="0"/>
              <a:t>, 1995 and 2014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34</a:t>
            </a:fld>
            <a:endParaRPr lang="de-DE"/>
          </a:p>
        </p:txBody>
      </p:sp>
      <p:graphicFrame>
        <p:nvGraphicFramePr>
          <p:cNvPr id="6" name="Diagram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7813114"/>
              </p:ext>
            </p:extLst>
          </p:nvPr>
        </p:nvGraphicFramePr>
        <p:xfrm>
          <a:off x="141101" y="1210407"/>
          <a:ext cx="7307988" cy="5249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6490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markets differ from other markets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increase in the price of an asset can spur people to borrow more, which causes prices to increase</a:t>
            </a:r>
          </a:p>
          <a:p>
            <a:r>
              <a:rPr lang="en-US" dirty="0" smtClean="0"/>
              <a:t>the value of an asset is what you think someone else is willing to pay for it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529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Corporations and the stock market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modern stock markets play a small role in financing investment in the real world</a:t>
            </a:r>
          </a:p>
          <a:p>
            <a:r>
              <a:rPr lang="en-US" dirty="0" smtClean="0"/>
              <a:t>majority of transactions consist of investors transacting with other investors</a:t>
            </a:r>
          </a:p>
          <a:p>
            <a:r>
              <a:rPr lang="en-US" dirty="0" smtClean="0"/>
              <a:t>only small proportion of stock purchases actually finances new investments in productive activities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618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services: health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 the EU, health care systems are universal, covering everyone</a:t>
            </a:r>
          </a:p>
          <a:p>
            <a:r>
              <a:rPr lang="en-US" dirty="0" smtClean="0"/>
              <a:t>in 2013, spending on health care varied between 9 and 11 percent of GDP</a:t>
            </a:r>
          </a:p>
          <a:p>
            <a:r>
              <a:rPr lang="en-US" dirty="0" smtClean="0"/>
              <a:t>important differences in the organization of health-care systems:</a:t>
            </a:r>
          </a:p>
          <a:p>
            <a:pPr lvl="1"/>
            <a:r>
              <a:rPr lang="en-US" dirty="0" smtClean="0"/>
              <a:t>in the UK, largest part run by the government</a:t>
            </a:r>
          </a:p>
          <a:p>
            <a:pPr lvl="1"/>
            <a:r>
              <a:rPr lang="en-US" dirty="0" smtClean="0"/>
              <a:t>in Germany, every resident has to </a:t>
            </a:r>
            <a:r>
              <a:rPr lang="en-US" smtClean="0"/>
              <a:t>have an insurance</a:t>
            </a:r>
            <a:endParaRPr lang="en-US" dirty="0" smtClean="0"/>
          </a:p>
          <a:p>
            <a:pPr lvl="1"/>
            <a:r>
              <a:rPr lang="en-US" dirty="0" smtClean="0"/>
              <a:t>in Spain, parallel system of government-run provision and private clinics</a:t>
            </a:r>
          </a:p>
          <a:p>
            <a:r>
              <a:rPr lang="en-US" dirty="0" smtClean="0"/>
              <a:t>government plays a large role in trying to limit costs (e.g. negotiating drug prices with pharmaceutical companies)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18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services: education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financing of education systems differ a lot between European countries</a:t>
            </a:r>
          </a:p>
          <a:p>
            <a:pPr lvl="1"/>
            <a:r>
              <a:rPr lang="en-US" dirty="0" smtClean="0"/>
              <a:t>in most EU countries, less than 10 percent of spending on primary and secondary education is paid for by the private sector</a:t>
            </a:r>
          </a:p>
          <a:p>
            <a:r>
              <a:rPr lang="en-US" dirty="0" smtClean="0"/>
              <a:t>huge differences in educational attainment</a:t>
            </a:r>
            <a:endParaRPr lang="en-US" dirty="0"/>
          </a:p>
          <a:p>
            <a:pPr lvl="1"/>
            <a:r>
              <a:rPr lang="en-US" dirty="0" smtClean="0"/>
              <a:t>PISA test measures performance of 15-year-olds</a:t>
            </a:r>
          </a:p>
          <a:p>
            <a:pPr lvl="1"/>
            <a:r>
              <a:rPr lang="en-US" dirty="0" smtClean="0"/>
              <a:t>performance seems not related to spending on education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868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</a:t>
            </a:r>
            <a:r>
              <a:rPr lang="en-US" smtClean="0"/>
              <a:t>take home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/>
              <a:t>three</a:t>
            </a:r>
            <a:r>
              <a:rPr lang="de-DE" dirty="0"/>
              <a:t> </a:t>
            </a:r>
            <a:r>
              <a:rPr lang="de-DE" dirty="0" err="1"/>
              <a:t>productive</a:t>
            </a:r>
            <a:r>
              <a:rPr lang="de-DE" dirty="0"/>
              <a:t> </a:t>
            </a:r>
            <a:r>
              <a:rPr lang="de-DE" dirty="0" err="1"/>
              <a:t>sectors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constitute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national </a:t>
            </a:r>
            <a:r>
              <a:rPr lang="de-DE" dirty="0" err="1"/>
              <a:t>economy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called</a:t>
            </a:r>
            <a:r>
              <a:rPr lang="de-DE" dirty="0"/>
              <a:t> </a:t>
            </a:r>
            <a:r>
              <a:rPr lang="de-DE" dirty="0" err="1" smtClean="0"/>
              <a:t>primary</a:t>
            </a:r>
            <a:r>
              <a:rPr lang="de-DE" dirty="0"/>
              <a:t>, </a:t>
            </a:r>
            <a:r>
              <a:rPr lang="de-DE" dirty="0" err="1"/>
              <a:t>secondary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 smtClean="0"/>
              <a:t>tertiary</a:t>
            </a:r>
            <a:endParaRPr lang="de-DE" dirty="0" smtClean="0"/>
          </a:p>
          <a:p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/>
              <a:t>tertiary</a:t>
            </a:r>
            <a:r>
              <a:rPr lang="de-DE" dirty="0"/>
              <a:t> </a:t>
            </a:r>
            <a:r>
              <a:rPr lang="de-DE" dirty="0" err="1"/>
              <a:t>sector</a:t>
            </a:r>
            <a:r>
              <a:rPr lang="de-DE" dirty="0"/>
              <a:t> </a:t>
            </a:r>
            <a:r>
              <a:rPr lang="de-DE" dirty="0" err="1"/>
              <a:t>dominates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economy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smtClean="0"/>
              <a:t>EU (</a:t>
            </a:r>
            <a:r>
              <a:rPr lang="de-DE" dirty="0" err="1"/>
              <a:t>contributing</a:t>
            </a:r>
            <a:r>
              <a:rPr lang="de-DE" dirty="0"/>
              <a:t> 74 </a:t>
            </a:r>
            <a:r>
              <a:rPr lang="de-DE" dirty="0" err="1"/>
              <a:t>percent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total </a:t>
            </a:r>
            <a:r>
              <a:rPr lang="de-DE" dirty="0" smtClean="0"/>
              <a:t>GDP)</a:t>
            </a:r>
          </a:p>
          <a:p>
            <a:r>
              <a:rPr lang="de-DE" dirty="0" smtClean="0"/>
              <a:t>in 2015, </a:t>
            </a:r>
            <a:r>
              <a:rPr lang="de-DE" dirty="0" err="1" smtClean="0"/>
              <a:t>the</a:t>
            </a:r>
            <a:r>
              <a:rPr lang="de-DE" dirty="0" smtClean="0"/>
              <a:t> EU </a:t>
            </a:r>
            <a:r>
              <a:rPr lang="de-DE" dirty="0"/>
              <a:t>was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world’s</a:t>
            </a:r>
            <a:r>
              <a:rPr lang="de-DE" dirty="0"/>
              <a:t> </a:t>
            </a:r>
            <a:r>
              <a:rPr lang="de-DE" dirty="0" err="1"/>
              <a:t>second</a:t>
            </a:r>
            <a:r>
              <a:rPr lang="de-DE" dirty="0"/>
              <a:t> </a:t>
            </a:r>
            <a:r>
              <a:rPr lang="de-DE" dirty="0" err="1"/>
              <a:t>largest</a:t>
            </a:r>
            <a:r>
              <a:rPr lang="de-DE" dirty="0"/>
              <a:t> </a:t>
            </a:r>
            <a:r>
              <a:rPr lang="de-DE" dirty="0" err="1"/>
              <a:t>manufacturer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 </a:t>
            </a:r>
            <a:r>
              <a:rPr lang="de-DE" dirty="0" err="1"/>
              <a:t>added</a:t>
            </a:r>
            <a:r>
              <a:rPr lang="de-DE" dirty="0"/>
              <a:t> </a:t>
            </a:r>
          </a:p>
          <a:p>
            <a:r>
              <a:rPr lang="de-DE" dirty="0" err="1"/>
              <a:t>e</a:t>
            </a:r>
            <a:r>
              <a:rPr lang="de-DE" dirty="0" err="1" smtClean="0"/>
              <a:t>mployment</a:t>
            </a:r>
            <a:r>
              <a:rPr lang="de-DE" dirty="0" smtClean="0"/>
              <a:t> </a:t>
            </a:r>
            <a:r>
              <a:rPr lang="de-DE" dirty="0" err="1"/>
              <a:t>trends</a:t>
            </a:r>
            <a:r>
              <a:rPr lang="de-DE" dirty="0"/>
              <a:t>, </a:t>
            </a:r>
            <a:r>
              <a:rPr lang="de-DE" dirty="0" err="1"/>
              <a:t>wages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measures</a:t>
            </a:r>
            <a:r>
              <a:rPr lang="de-DE" dirty="0"/>
              <a:t> </a:t>
            </a:r>
            <a:r>
              <a:rPr lang="de-DE" dirty="0" err="1"/>
              <a:t>vary</a:t>
            </a:r>
            <a:r>
              <a:rPr lang="de-DE" dirty="0"/>
              <a:t> </a:t>
            </a:r>
            <a:r>
              <a:rPr lang="de-DE" dirty="0" err="1"/>
              <a:t>considerably</a:t>
            </a:r>
            <a:r>
              <a:rPr lang="de-DE" dirty="0"/>
              <a:t> </a:t>
            </a:r>
            <a:r>
              <a:rPr lang="de-DE" dirty="0" err="1"/>
              <a:t>across</a:t>
            </a:r>
            <a:r>
              <a:rPr lang="de-DE" dirty="0"/>
              <a:t> different </a:t>
            </a:r>
            <a:r>
              <a:rPr lang="de-DE" dirty="0" err="1" smtClean="0"/>
              <a:t>industries</a:t>
            </a:r>
            <a:r>
              <a:rPr lang="de-DE" dirty="0" smtClean="0"/>
              <a:t> </a:t>
            </a:r>
            <a:r>
              <a:rPr lang="de-DE" dirty="0" err="1" smtClean="0"/>
              <a:t>within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sectors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247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Macroeconomics in Context Buchvorl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oreas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effectLst/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Macroeconomics in Context Buchvorlage.thmx</Template>
  <TotalTime>0</TotalTime>
  <Words>2204</Words>
  <Application>Microsoft Office PowerPoint</Application>
  <PresentationFormat>Bildschirmpräsentation (4:3)</PresentationFormat>
  <Paragraphs>357</Paragraphs>
  <Slides>39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39</vt:i4>
      </vt:variant>
    </vt:vector>
  </HeadingPairs>
  <TitlesOfParts>
    <vt:vector size="45" baseType="lpstr">
      <vt:lpstr>Arial</vt:lpstr>
      <vt:lpstr>Calibri</vt:lpstr>
      <vt:lpstr>Courier</vt:lpstr>
      <vt:lpstr>Times New Roman</vt:lpstr>
      <vt:lpstr>Wingdings</vt:lpstr>
      <vt:lpstr>Macroeconomics in Context Buchvorlage</vt:lpstr>
      <vt:lpstr>The Structure of the European Economy</vt:lpstr>
      <vt:lpstr>Chapter outline</vt:lpstr>
      <vt:lpstr>Learning goals</vt:lpstr>
      <vt:lpstr>The Three Major Productive Sectors in an Economy</vt:lpstr>
      <vt:lpstr>A quick review of categories</vt:lpstr>
      <vt:lpstr>Output sectors</vt:lpstr>
      <vt:lpstr>Table 7.1 Value added by output sector in the European Union, 2015 </vt:lpstr>
      <vt:lpstr>PowerPoint-Präsentation</vt:lpstr>
      <vt:lpstr>Figure 7.1 The size of the different economic sectors in selected EU countries, in percent of value added </vt:lpstr>
      <vt:lpstr>The Primary Sector in the European Union </vt:lpstr>
      <vt:lpstr>The food system</vt:lpstr>
      <vt:lpstr>Water</vt:lpstr>
      <vt:lpstr>The energy system</vt:lpstr>
      <vt:lpstr>The energy system (cont.)</vt:lpstr>
      <vt:lpstr>Figure 7.2 Energy consumption in the European Union,  by energy source, 2014 </vt:lpstr>
      <vt:lpstr>The Secondary (Industrial) Sector in the European Union </vt:lpstr>
      <vt:lpstr>Facts about the secondary (industrial) sector in the European Union</vt:lpstr>
      <vt:lpstr>Construction and housing</vt:lpstr>
      <vt:lpstr>Figure 7.3 Value added in construction as a share of GDP, Ireland and Euro Area, 1995-2015 </vt:lpstr>
      <vt:lpstr>Table 7.2 Manufacturing industries in the European Union, value added and employment, 2013 </vt:lpstr>
      <vt:lpstr>Table 7.2 Manufacturing industries in the European Union, value added and employment, 2013 </vt:lpstr>
      <vt:lpstr>Textiles</vt:lpstr>
      <vt:lpstr>Automobiles</vt:lpstr>
      <vt:lpstr>Where have all the manufacturig jobs gone?</vt:lpstr>
      <vt:lpstr>Figure 7.4 Employment in manufacturing in Germany, France and the United Kingdom, 1960-2014</vt:lpstr>
      <vt:lpstr>Why is the loss of manufacturing jobs seen as a problem?</vt:lpstr>
      <vt:lpstr>The Tertiary (Service) Sector </vt:lpstr>
      <vt:lpstr>Facts about the tertiary sector in the European Union</vt:lpstr>
      <vt:lpstr>Retail services</vt:lpstr>
      <vt:lpstr>The financial sector</vt:lpstr>
      <vt:lpstr>The role of financial institutions in standard economic theory</vt:lpstr>
      <vt:lpstr>Financialization</vt:lpstr>
      <vt:lpstr>Financialization has affected many economies in recent decades </vt:lpstr>
      <vt:lpstr>Figure 7.5 Household debt as a share of net disposable income in selected European countries, 1995 and 2014 </vt:lpstr>
      <vt:lpstr>Financial markets differ from other markets</vt:lpstr>
      <vt:lpstr>Corporations and the stock market</vt:lpstr>
      <vt:lpstr>Human services: health</vt:lpstr>
      <vt:lpstr>Human services: education</vt:lpstr>
      <vt:lpstr>What to take home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Structure of the European Economy</dc:title>
  <dc:creator>Petra</dc:creator>
  <cp:lastModifiedBy>Sebastian Dullien</cp:lastModifiedBy>
  <cp:revision>101</cp:revision>
  <dcterms:created xsi:type="dcterms:W3CDTF">2017-05-24T20:18:45Z</dcterms:created>
  <dcterms:modified xsi:type="dcterms:W3CDTF">2017-08-20T18:11:04Z</dcterms:modified>
</cp:coreProperties>
</file>