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charts/chart3.xml" ContentType="application/vnd.openxmlformats-officedocument.drawingml.chart+xml"/>
  <Override PartName="/ppt/theme/themeOverride1.xml" ContentType="application/vnd.openxmlformats-officedocument.themeOverride+xml"/>
  <Override PartName="/ppt/charts/chart4.xml" ContentType="application/vnd.openxmlformats-officedocument.drawingml.chart+xml"/>
  <Override PartName="/ppt/theme/themeOverride2.xml" ContentType="application/vnd.openxmlformats-officedocument.themeOverride+xml"/>
  <Override PartName="/ppt/charts/chart5.xml" ContentType="application/vnd.openxmlformats-officedocument.drawingml.chart+xml"/>
  <Override PartName="/ppt/theme/themeOverride3.xml" ContentType="application/vnd.openxmlformats-officedocument.themeOverride+xml"/>
  <Override PartName="/ppt/charts/chart6.xml" ContentType="application/vnd.openxmlformats-officedocument.drawingml.chart+xml"/>
  <Override PartName="/ppt/drawings/drawing2.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47"/>
  </p:notesMasterIdLst>
  <p:handoutMasterIdLst>
    <p:handoutMasterId r:id="rId48"/>
  </p:handoutMasterIdLst>
  <p:sldIdLst>
    <p:sldId id="320" r:id="rId2"/>
    <p:sldId id="290" r:id="rId3"/>
    <p:sldId id="291" r:id="rId4"/>
    <p:sldId id="277" r:id="rId5"/>
    <p:sldId id="278" r:id="rId6"/>
    <p:sldId id="293" r:id="rId7"/>
    <p:sldId id="294" r:id="rId8"/>
    <p:sldId id="295" r:id="rId9"/>
    <p:sldId id="266" r:id="rId10"/>
    <p:sldId id="296" r:id="rId11"/>
    <p:sldId id="297" r:id="rId12"/>
    <p:sldId id="275" r:id="rId13"/>
    <p:sldId id="276" r:id="rId14"/>
    <p:sldId id="298" r:id="rId15"/>
    <p:sldId id="299" r:id="rId16"/>
    <p:sldId id="267" r:id="rId17"/>
    <p:sldId id="268" r:id="rId18"/>
    <p:sldId id="281" r:id="rId19"/>
    <p:sldId id="318" r:id="rId20"/>
    <p:sldId id="282" r:id="rId21"/>
    <p:sldId id="317" r:id="rId22"/>
    <p:sldId id="313" r:id="rId23"/>
    <p:sldId id="269" r:id="rId24"/>
    <p:sldId id="270" r:id="rId25"/>
    <p:sldId id="271" r:id="rId26"/>
    <p:sldId id="284" r:id="rId27"/>
    <p:sldId id="300" r:id="rId28"/>
    <p:sldId id="307" r:id="rId29"/>
    <p:sldId id="272" r:id="rId30"/>
    <p:sldId id="301" r:id="rId31"/>
    <p:sldId id="273" r:id="rId32"/>
    <p:sldId id="302" r:id="rId33"/>
    <p:sldId id="303" r:id="rId34"/>
    <p:sldId id="286" r:id="rId35"/>
    <p:sldId id="315" r:id="rId36"/>
    <p:sldId id="306" r:id="rId37"/>
    <p:sldId id="316" r:id="rId38"/>
    <p:sldId id="274" r:id="rId39"/>
    <p:sldId id="309" r:id="rId40"/>
    <p:sldId id="310" r:id="rId41"/>
    <p:sldId id="311" r:id="rId42"/>
    <p:sldId id="312" r:id="rId43"/>
    <p:sldId id="289" r:id="rId44"/>
    <p:sldId id="292" r:id="rId45"/>
    <p:sldId id="319" r:id="rId46"/>
  </p:sldIdLst>
  <p:sldSz cx="9144000" cy="6858000" type="screen4x3"/>
  <p:notesSz cx="6858000" cy="9144000"/>
  <p:defaultText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Helle Formatvorlage 1 - Akz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FD0F851-EC5A-4D38-B0AD-8093EC10F338}" styleName="Helle Formatvorlage 1 - Akz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66" d="100"/>
          <a:sy n="66" d="100"/>
        </p:scale>
        <p:origin x="1280" y="4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D:\Dropbox\HTW\EU%20ed%20Macro%20in%20Context\Figures%20and%20Data%20SD\Chapter%208.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D:\Dropbox\HTW\EU%20ed%20Macro%20in%20Context\Figures%20and%20Data%20SD\Chapter%208.xlsx" TargetMode="External"/></Relationships>
</file>

<file path=ppt/charts/_rels/chart3.xml.rels><?xml version="1.0" encoding="UTF-8" standalone="yes"?>
<Relationships xmlns="http://schemas.openxmlformats.org/package/2006/relationships"><Relationship Id="rId2" Type="http://schemas.openxmlformats.org/officeDocument/2006/relationships/oleObject" Target="file:///D:\Dropbox\HTW\EU%20ed%20Macro%20in%20Context\Figures%20and%20Data%20SD\Chapter%208.xlsx" TargetMode="External"/><Relationship Id="rId1" Type="http://schemas.openxmlformats.org/officeDocument/2006/relationships/themeOverride" Target="../theme/themeOverride1.xml"/></Relationships>
</file>

<file path=ppt/charts/_rels/chart4.xml.rels><?xml version="1.0" encoding="UTF-8" standalone="yes"?>
<Relationships xmlns="http://schemas.openxmlformats.org/package/2006/relationships"><Relationship Id="rId2" Type="http://schemas.openxmlformats.org/officeDocument/2006/relationships/oleObject" Target="file:///D:\Dropbox\HTW\EU%20ed%20Macro%20in%20Context\Figures%20and%20Data%20SD\Chapter%208.xlsx" TargetMode="External"/><Relationship Id="rId1" Type="http://schemas.openxmlformats.org/officeDocument/2006/relationships/themeOverride" Target="../theme/themeOverride2.xml"/></Relationships>
</file>

<file path=ppt/charts/_rels/chart5.xml.rels><?xml version="1.0" encoding="UTF-8" standalone="yes"?>
<Relationships xmlns="http://schemas.openxmlformats.org/package/2006/relationships"><Relationship Id="rId2" Type="http://schemas.openxmlformats.org/officeDocument/2006/relationships/oleObject" Target="file:///D:\Dropbox\HTW\EU%20ed%20Macro%20in%20Context\Figures%20and%20Data%20SD\Chapter%208.xlsx" TargetMode="External"/><Relationship Id="rId1" Type="http://schemas.openxmlformats.org/officeDocument/2006/relationships/themeOverride" Target="../theme/themeOverride3.xml"/></Relationships>
</file>

<file path=ppt/charts/_rels/chart6.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D:\Dropbox\HTW\EU%20ed%20Macro%20in%20Context\Figures%20and%20Data%20SD\Chapter%208.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'Figure 8.2'!$B$3</c:f>
              <c:strCache>
                <c:ptCount val="1"/>
                <c:pt idx="0">
                  <c:v>Women</c:v>
                </c:pt>
              </c:strCache>
            </c:strRef>
          </c:tx>
          <c:spPr>
            <a:ln w="28575" cap="rnd">
              <a:solidFill>
                <a:schemeClr val="accent1"/>
              </a:solidFill>
              <a:round/>
            </a:ln>
            <a:effectLst/>
          </c:spPr>
          <c:marker>
            <c:symbol val="none"/>
          </c:marker>
          <c:cat>
            <c:numRef>
              <c:f>'Figure 8.2'!$A$4:$A$58</c:f>
              <c:numCache>
                <c:formatCode>General</c:formatCode>
                <c:ptCount val="55"/>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pt idx="53">
                  <c:v>2013</c:v>
                </c:pt>
                <c:pt idx="54">
                  <c:v>2014</c:v>
                </c:pt>
              </c:numCache>
            </c:numRef>
          </c:cat>
          <c:val>
            <c:numRef>
              <c:f>'Figure 8.2'!$B$4:$B$58</c:f>
              <c:numCache>
                <c:formatCode>#,##0.0_ ;\-#,##0.0\ </c:formatCode>
                <c:ptCount val="55"/>
                <c:pt idx="0">
                  <c:v>41.968474385438171</c:v>
                </c:pt>
                <c:pt idx="1">
                  <c:v>42.367899090535147</c:v>
                </c:pt>
                <c:pt idx="2">
                  <c:v>42.475033044499931</c:v>
                </c:pt>
                <c:pt idx="3">
                  <c:v>43.858652540435898</c:v>
                </c:pt>
                <c:pt idx="4">
                  <c:v>44.225071262756202</c:v>
                </c:pt>
                <c:pt idx="5">
                  <c:v>44.824718442809733</c:v>
                </c:pt>
                <c:pt idx="6">
                  <c:v>45.564342888622427</c:v>
                </c:pt>
                <c:pt idx="7">
                  <c:v>46.921973777073497</c:v>
                </c:pt>
                <c:pt idx="8">
                  <c:v>49.851634059743247</c:v>
                </c:pt>
                <c:pt idx="9">
                  <c:v>50.426468118884429</c:v>
                </c:pt>
                <c:pt idx="10">
                  <c:v>47.56433483118532</c:v>
                </c:pt>
                <c:pt idx="11">
                  <c:v>46.941573437950552</c:v>
                </c:pt>
                <c:pt idx="12">
                  <c:v>46.173891250740873</c:v>
                </c:pt>
                <c:pt idx="13">
                  <c:v>47.188871090046121</c:v>
                </c:pt>
                <c:pt idx="14">
                  <c:v>47.585204649260497</c:v>
                </c:pt>
                <c:pt idx="15">
                  <c:v>47.790300972039063</c:v>
                </c:pt>
                <c:pt idx="16">
                  <c:v>48.718505374080301</c:v>
                </c:pt>
                <c:pt idx="17">
                  <c:v>50.194638424801752</c:v>
                </c:pt>
                <c:pt idx="18">
                  <c:v>51.381625573597077</c:v>
                </c:pt>
                <c:pt idx="19">
                  <c:v>52.242933318706257</c:v>
                </c:pt>
                <c:pt idx="20">
                  <c:v>52.676224130260493</c:v>
                </c:pt>
                <c:pt idx="21">
                  <c:v>53.136005859801777</c:v>
                </c:pt>
                <c:pt idx="22">
                  <c:v>53.89838766678713</c:v>
                </c:pt>
                <c:pt idx="23">
                  <c:v>54.142856669985512</c:v>
                </c:pt>
                <c:pt idx="24">
                  <c:v>54.932001768848529</c:v>
                </c:pt>
                <c:pt idx="25">
                  <c:v>55.585332985373427</c:v>
                </c:pt>
                <c:pt idx="26">
                  <c:v>56.481011263830297</c:v>
                </c:pt>
                <c:pt idx="27">
                  <c:v>57.471423198445393</c:v>
                </c:pt>
                <c:pt idx="28">
                  <c:v>56.905801261739242</c:v>
                </c:pt>
                <c:pt idx="29">
                  <c:v>57.758865305388781</c:v>
                </c:pt>
                <c:pt idx="30">
                  <c:v>58.1334207785819</c:v>
                </c:pt>
                <c:pt idx="31">
                  <c:v>56.994302590911303</c:v>
                </c:pt>
                <c:pt idx="32">
                  <c:v>57.434739498118653</c:v>
                </c:pt>
                <c:pt idx="33">
                  <c:v>57.229935799739152</c:v>
                </c:pt>
                <c:pt idx="34">
                  <c:v>57.849598809399097</c:v>
                </c:pt>
                <c:pt idx="35">
                  <c:v>58.080969489218923</c:v>
                </c:pt>
                <c:pt idx="36">
                  <c:v>58.129596518922661</c:v>
                </c:pt>
                <c:pt idx="37">
                  <c:v>58.593074116820809</c:v>
                </c:pt>
                <c:pt idx="38">
                  <c:v>58.701795884752158</c:v>
                </c:pt>
                <c:pt idx="39">
                  <c:v>59.000813517473837</c:v>
                </c:pt>
                <c:pt idx="40">
                  <c:v>59.147366921196543</c:v>
                </c:pt>
                <c:pt idx="41">
                  <c:v>59.180770731681761</c:v>
                </c:pt>
                <c:pt idx="42">
                  <c:v>59.445618437322821</c:v>
                </c:pt>
                <c:pt idx="43">
                  <c:v>59.494841557792263</c:v>
                </c:pt>
                <c:pt idx="44">
                  <c:v>59.907485474793468</c:v>
                </c:pt>
                <c:pt idx="45">
                  <c:v>60.251654121122932</c:v>
                </c:pt>
                <c:pt idx="46">
                  <c:v>60.72138045852585</c:v>
                </c:pt>
                <c:pt idx="47">
                  <c:v>60.946674459303949</c:v>
                </c:pt>
                <c:pt idx="48">
                  <c:v>61.435260438319773</c:v>
                </c:pt>
                <c:pt idx="49">
                  <c:v>61.580074143353947</c:v>
                </c:pt>
                <c:pt idx="50">
                  <c:v>61.751220063928542</c:v>
                </c:pt>
                <c:pt idx="51">
                  <c:v>61.800532793454963</c:v>
                </c:pt>
                <c:pt idx="52">
                  <c:v>62.28978734809202</c:v>
                </c:pt>
                <c:pt idx="53">
                  <c:v>62.613700787273302</c:v>
                </c:pt>
                <c:pt idx="54">
                  <c:v>62.811019068719368</c:v>
                </c:pt>
              </c:numCache>
            </c:numRef>
          </c:val>
          <c:smooth val="0"/>
        </c:ser>
        <c:ser>
          <c:idx val="1"/>
          <c:order val="1"/>
          <c:tx>
            <c:strRef>
              <c:f>'Figure 8.2'!$C$3</c:f>
              <c:strCache>
                <c:ptCount val="1"/>
                <c:pt idx="0">
                  <c:v>Men</c:v>
                </c:pt>
              </c:strCache>
            </c:strRef>
          </c:tx>
          <c:spPr>
            <a:ln w="38100" cap="rnd">
              <a:solidFill>
                <a:schemeClr val="tx1"/>
              </a:solidFill>
              <a:round/>
            </a:ln>
            <a:effectLst/>
          </c:spPr>
          <c:marker>
            <c:symbol val="none"/>
          </c:marker>
          <c:cat>
            <c:numRef>
              <c:f>'Figure 8.2'!$A$4:$A$58</c:f>
              <c:numCache>
                <c:formatCode>General</c:formatCode>
                <c:ptCount val="55"/>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pt idx="53">
                  <c:v>2013</c:v>
                </c:pt>
                <c:pt idx="54">
                  <c:v>2014</c:v>
                </c:pt>
              </c:numCache>
            </c:numRef>
          </c:cat>
          <c:val>
            <c:numRef>
              <c:f>'Figure 8.2'!$C$4:$C$58</c:f>
              <c:numCache>
                <c:formatCode>#,##0.0_ ;\-#,##0.0\ </c:formatCode>
                <c:ptCount val="55"/>
                <c:pt idx="0">
                  <c:v>89.801819864281313</c:v>
                </c:pt>
                <c:pt idx="1">
                  <c:v>89.636427841557932</c:v>
                </c:pt>
                <c:pt idx="2">
                  <c:v>89.079265528184948</c:v>
                </c:pt>
                <c:pt idx="3">
                  <c:v>88.412439531018407</c:v>
                </c:pt>
                <c:pt idx="4">
                  <c:v>88.0617652267495</c:v>
                </c:pt>
                <c:pt idx="5">
                  <c:v>87.686788091855206</c:v>
                </c:pt>
                <c:pt idx="6">
                  <c:v>87.742132007809062</c:v>
                </c:pt>
                <c:pt idx="7">
                  <c:v>88.276753046525272</c:v>
                </c:pt>
                <c:pt idx="8">
                  <c:v>86.718306529140904</c:v>
                </c:pt>
                <c:pt idx="9">
                  <c:v>86.475678026425285</c:v>
                </c:pt>
                <c:pt idx="10">
                  <c:v>86.075939059840863</c:v>
                </c:pt>
                <c:pt idx="11">
                  <c:v>85.804699215393399</c:v>
                </c:pt>
                <c:pt idx="12">
                  <c:v>85.69724268845917</c:v>
                </c:pt>
                <c:pt idx="13">
                  <c:v>85.5776981738301</c:v>
                </c:pt>
                <c:pt idx="14">
                  <c:v>85.394771008322081</c:v>
                </c:pt>
                <c:pt idx="15">
                  <c:v>84.804649011440631</c:v>
                </c:pt>
                <c:pt idx="16">
                  <c:v>84.689178774233056</c:v>
                </c:pt>
                <c:pt idx="17">
                  <c:v>84.758380386287925</c:v>
                </c:pt>
                <c:pt idx="18">
                  <c:v>84.638597340649994</c:v>
                </c:pt>
                <c:pt idx="19">
                  <c:v>84.607876068883769</c:v>
                </c:pt>
                <c:pt idx="20">
                  <c:v>84.066315161859549</c:v>
                </c:pt>
                <c:pt idx="21">
                  <c:v>83.815760462730438</c:v>
                </c:pt>
                <c:pt idx="22">
                  <c:v>83.297348213885755</c:v>
                </c:pt>
                <c:pt idx="23">
                  <c:v>82.834623185105599</c:v>
                </c:pt>
                <c:pt idx="24">
                  <c:v>82.722843776719031</c:v>
                </c:pt>
                <c:pt idx="25">
                  <c:v>82.520129317118673</c:v>
                </c:pt>
                <c:pt idx="26">
                  <c:v>82.413805440752299</c:v>
                </c:pt>
                <c:pt idx="27">
                  <c:v>82.33744733237225</c:v>
                </c:pt>
                <c:pt idx="28">
                  <c:v>82.383314469098977</c:v>
                </c:pt>
                <c:pt idx="29">
                  <c:v>82.369628090644611</c:v>
                </c:pt>
                <c:pt idx="30">
                  <c:v>82.243668283230804</c:v>
                </c:pt>
                <c:pt idx="31">
                  <c:v>82.477342183861694</c:v>
                </c:pt>
                <c:pt idx="32">
                  <c:v>82.010352117307761</c:v>
                </c:pt>
                <c:pt idx="33">
                  <c:v>81.7466759033979</c:v>
                </c:pt>
                <c:pt idx="34">
                  <c:v>81.428765533640458</c:v>
                </c:pt>
                <c:pt idx="35">
                  <c:v>81.199471369537832</c:v>
                </c:pt>
                <c:pt idx="36">
                  <c:v>81.236304635166022</c:v>
                </c:pt>
                <c:pt idx="37">
                  <c:v>81.272156577918508</c:v>
                </c:pt>
                <c:pt idx="38">
                  <c:v>81.253217950799282</c:v>
                </c:pt>
                <c:pt idx="39">
                  <c:v>81.090415503974384</c:v>
                </c:pt>
                <c:pt idx="40">
                  <c:v>80.889534944334955</c:v>
                </c:pt>
                <c:pt idx="41">
                  <c:v>80.580738751610895</c:v>
                </c:pt>
                <c:pt idx="42">
                  <c:v>80.398522792591038</c:v>
                </c:pt>
                <c:pt idx="43">
                  <c:v>80.067366698256322</c:v>
                </c:pt>
                <c:pt idx="44">
                  <c:v>80.116762411828262</c:v>
                </c:pt>
                <c:pt idx="45">
                  <c:v>80.213676135153733</c:v>
                </c:pt>
                <c:pt idx="46">
                  <c:v>80.382310446593138</c:v>
                </c:pt>
                <c:pt idx="47">
                  <c:v>80.357350001270277</c:v>
                </c:pt>
                <c:pt idx="48">
                  <c:v>80.451759616748163</c:v>
                </c:pt>
                <c:pt idx="49">
                  <c:v>79.917718541240703</c:v>
                </c:pt>
                <c:pt idx="50">
                  <c:v>79.739295731833721</c:v>
                </c:pt>
                <c:pt idx="51">
                  <c:v>79.523921518681377</c:v>
                </c:pt>
                <c:pt idx="52">
                  <c:v>79.660104956907645</c:v>
                </c:pt>
                <c:pt idx="53">
                  <c:v>79.631223335912594</c:v>
                </c:pt>
                <c:pt idx="54">
                  <c:v>79.677024039748545</c:v>
                </c:pt>
              </c:numCache>
            </c:numRef>
          </c:val>
          <c:smooth val="0"/>
        </c:ser>
        <c:dLbls>
          <c:showLegendKey val="0"/>
          <c:showVal val="0"/>
          <c:showCatName val="0"/>
          <c:showSerName val="0"/>
          <c:showPercent val="0"/>
          <c:showBubbleSize val="0"/>
        </c:dLbls>
        <c:smooth val="0"/>
        <c:axId val="912746064"/>
        <c:axId val="912764560"/>
      </c:lineChart>
      <c:catAx>
        <c:axId val="912746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de-DE"/>
          </a:p>
        </c:txPr>
        <c:crossAx val="912764560"/>
        <c:crosses val="autoZero"/>
        <c:auto val="1"/>
        <c:lblAlgn val="ctr"/>
        <c:lblOffset val="100"/>
        <c:tickLblSkip val="5"/>
        <c:noMultiLvlLbl val="0"/>
      </c:catAx>
      <c:valAx>
        <c:axId val="912764560"/>
        <c:scaling>
          <c:orientation val="minMax"/>
        </c:scaling>
        <c:delete val="0"/>
        <c:axPos val="l"/>
        <c:majorGridlines>
          <c:spPr>
            <a:ln w="9525" cap="flat" cmpd="sng" algn="ctr">
              <a:solidFill>
                <a:schemeClr val="tx1">
                  <a:lumMod val="15000"/>
                  <a:lumOff val="85000"/>
                </a:schemeClr>
              </a:solidFill>
              <a:round/>
            </a:ln>
            <a:effectLst/>
          </c:spPr>
        </c:majorGridlines>
        <c:numFmt formatCode="#,##0_ ;\-#,##0\ "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de-DE"/>
          </a:p>
        </c:txPr>
        <c:crossAx val="91274606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de-DE"/>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'Figure 8.3'!$B$3</c:f>
              <c:strCache>
                <c:ptCount val="1"/>
                <c:pt idx="0">
                  <c:v>Men</c:v>
                </c:pt>
              </c:strCache>
            </c:strRef>
          </c:tx>
          <c:spPr>
            <a:solidFill>
              <a:schemeClr val="accent1"/>
            </a:solidFill>
            <a:ln>
              <a:noFill/>
            </a:ln>
            <a:effectLst/>
          </c:spPr>
          <c:invertIfNegative val="0"/>
          <c:cat>
            <c:strRef>
              <c:f>'Figure 8.3'!$A$4:$A$11</c:f>
              <c:strCache>
                <c:ptCount val="8"/>
                <c:pt idx="0">
                  <c:v>Sweden</c:v>
                </c:pt>
                <c:pt idx="1">
                  <c:v>Netherlands</c:v>
                </c:pt>
                <c:pt idx="2">
                  <c:v>Germany</c:v>
                </c:pt>
                <c:pt idx="3">
                  <c:v>United Kingdom</c:v>
                </c:pt>
                <c:pt idx="4">
                  <c:v>France</c:v>
                </c:pt>
                <c:pt idx="5">
                  <c:v>Czech Republic</c:v>
                </c:pt>
                <c:pt idx="6">
                  <c:v>Romania</c:v>
                </c:pt>
                <c:pt idx="7">
                  <c:v>Italy</c:v>
                </c:pt>
              </c:strCache>
            </c:strRef>
          </c:cat>
          <c:val>
            <c:numRef>
              <c:f>'Figure 8.3'!$B$4:$B$11</c:f>
              <c:numCache>
                <c:formatCode>#,##0.0_ ;\-#,##0.0\ </c:formatCode>
                <c:ptCount val="8"/>
                <c:pt idx="0">
                  <c:v>83.615275312363636</c:v>
                </c:pt>
                <c:pt idx="1">
                  <c:v>84.160673405677699</c:v>
                </c:pt>
                <c:pt idx="2">
                  <c:v>82.523392695442183</c:v>
                </c:pt>
                <c:pt idx="3">
                  <c:v>83.095246860115694</c:v>
                </c:pt>
                <c:pt idx="4">
                  <c:v>75.279295718200473</c:v>
                </c:pt>
                <c:pt idx="5">
                  <c:v>81.22432351102816</c:v>
                </c:pt>
                <c:pt idx="6">
                  <c:v>75.3</c:v>
                </c:pt>
                <c:pt idx="7">
                  <c:v>74.714099676317801</c:v>
                </c:pt>
              </c:numCache>
            </c:numRef>
          </c:val>
        </c:ser>
        <c:ser>
          <c:idx val="1"/>
          <c:order val="1"/>
          <c:tx>
            <c:strRef>
              <c:f>'Figure 8.3'!$C$3</c:f>
              <c:strCache>
                <c:ptCount val="1"/>
                <c:pt idx="0">
                  <c:v>Women</c:v>
                </c:pt>
              </c:strCache>
            </c:strRef>
          </c:tx>
          <c:spPr>
            <a:solidFill>
              <a:schemeClr val="tx1"/>
            </a:solidFill>
            <a:ln>
              <a:noFill/>
            </a:ln>
            <a:effectLst/>
          </c:spPr>
          <c:invertIfNegative val="0"/>
          <c:cat>
            <c:strRef>
              <c:f>'Figure 8.3'!$A$4:$A$11</c:f>
              <c:strCache>
                <c:ptCount val="8"/>
                <c:pt idx="0">
                  <c:v>Sweden</c:v>
                </c:pt>
                <c:pt idx="1">
                  <c:v>Netherlands</c:v>
                </c:pt>
                <c:pt idx="2">
                  <c:v>Germany</c:v>
                </c:pt>
                <c:pt idx="3">
                  <c:v>United Kingdom</c:v>
                </c:pt>
                <c:pt idx="4">
                  <c:v>France</c:v>
                </c:pt>
                <c:pt idx="5">
                  <c:v>Czech Republic</c:v>
                </c:pt>
                <c:pt idx="6">
                  <c:v>Romania</c:v>
                </c:pt>
                <c:pt idx="7">
                  <c:v>Italy</c:v>
                </c:pt>
              </c:strCache>
            </c:strRef>
          </c:cat>
          <c:val>
            <c:numRef>
              <c:f>'Figure 8.3'!$C$4:$C$11</c:f>
              <c:numCache>
                <c:formatCode>#,##0.0_ ;\-#,##0.0\ </c:formatCode>
                <c:ptCount val="8"/>
                <c:pt idx="0">
                  <c:v>79.330702509269258</c:v>
                </c:pt>
                <c:pt idx="1">
                  <c:v>73.847816259140998</c:v>
                </c:pt>
                <c:pt idx="2">
                  <c:v>72.90632872738378</c:v>
                </c:pt>
                <c:pt idx="3">
                  <c:v>72.149981865666632</c:v>
                </c:pt>
                <c:pt idx="4">
                  <c:v>67.371631799483069</c:v>
                </c:pt>
                <c:pt idx="5">
                  <c:v>65.602330797057164</c:v>
                </c:pt>
                <c:pt idx="6">
                  <c:v>56.7</c:v>
                </c:pt>
                <c:pt idx="7">
                  <c:v>55.17722433708748</c:v>
                </c:pt>
              </c:numCache>
            </c:numRef>
          </c:val>
        </c:ser>
        <c:dLbls>
          <c:showLegendKey val="0"/>
          <c:showVal val="0"/>
          <c:showCatName val="0"/>
          <c:showSerName val="0"/>
          <c:showPercent val="0"/>
          <c:showBubbleSize val="0"/>
        </c:dLbls>
        <c:gapWidth val="182"/>
        <c:axId val="912749328"/>
        <c:axId val="912764016"/>
      </c:barChart>
      <c:catAx>
        <c:axId val="91274932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de-DE"/>
          </a:p>
        </c:txPr>
        <c:crossAx val="912764016"/>
        <c:crosses val="autoZero"/>
        <c:auto val="1"/>
        <c:lblAlgn val="ctr"/>
        <c:lblOffset val="100"/>
        <c:noMultiLvlLbl val="0"/>
      </c:catAx>
      <c:valAx>
        <c:axId val="912764016"/>
        <c:scaling>
          <c:orientation val="minMax"/>
        </c:scaling>
        <c:delete val="0"/>
        <c:axPos val="b"/>
        <c:majorGridlines>
          <c:spPr>
            <a:ln w="9525" cap="flat" cmpd="sng" algn="ctr">
              <a:solidFill>
                <a:schemeClr val="tx1">
                  <a:lumMod val="15000"/>
                  <a:lumOff val="85000"/>
                </a:schemeClr>
              </a:solidFill>
              <a:round/>
            </a:ln>
            <a:effectLst/>
          </c:spPr>
        </c:majorGridlines>
        <c:numFmt formatCode="#,##0_ ;\-#,##0\ "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de-DE"/>
          </a:p>
        </c:txPr>
        <c:crossAx val="912749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chart>
  <c:spPr>
    <a:noFill/>
    <a:ln>
      <a:noFill/>
    </a:ln>
    <a:effectLst/>
  </c:spPr>
  <c:txPr>
    <a:bodyPr/>
    <a:lstStyle/>
    <a:p>
      <a:pPr>
        <a:defRPr/>
      </a:pPr>
      <a:endParaRPr lang="de-DE"/>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9752411521808203E-2"/>
          <c:y val="5.1068006431568697E-2"/>
          <c:w val="0.89210508718257397"/>
          <c:h val="0.79755537205927896"/>
        </c:manualLayout>
      </c:layout>
      <c:barChart>
        <c:barDir val="col"/>
        <c:grouping val="percentStacked"/>
        <c:varyColors val="0"/>
        <c:ser>
          <c:idx val="1"/>
          <c:order val="1"/>
          <c:spPr>
            <a:solidFill>
              <a:schemeClr val="bg2">
                <a:lumMod val="90000"/>
              </a:schemeClr>
            </a:solidFill>
            <a:ln w="50800">
              <a:solidFill>
                <a:schemeClr val="bg2">
                  <a:lumMod val="90000"/>
                </a:schemeClr>
              </a:solidFill>
            </a:ln>
            <a:effectLst/>
          </c:spPr>
          <c:invertIfNegative val="0"/>
          <c:cat>
            <c:numRef>
              <c:f>'Figure 8.4'!$A$2:$A$255</c:f>
              <c:numCache>
                <c:formatCode>m/d/yyyy</c:formatCode>
                <c:ptCount val="254"/>
                <c:pt idx="0">
                  <c:v>34700</c:v>
                </c:pt>
                <c:pt idx="1">
                  <c:v>34731</c:v>
                </c:pt>
                <c:pt idx="2">
                  <c:v>34759</c:v>
                </c:pt>
                <c:pt idx="3">
                  <c:v>34790</c:v>
                </c:pt>
                <c:pt idx="4">
                  <c:v>34820</c:v>
                </c:pt>
                <c:pt idx="5">
                  <c:v>34851</c:v>
                </c:pt>
                <c:pt idx="6">
                  <c:v>34881</c:v>
                </c:pt>
                <c:pt idx="7">
                  <c:v>34912</c:v>
                </c:pt>
                <c:pt idx="8">
                  <c:v>34943</c:v>
                </c:pt>
                <c:pt idx="9">
                  <c:v>34973</c:v>
                </c:pt>
                <c:pt idx="10">
                  <c:v>35004</c:v>
                </c:pt>
                <c:pt idx="11">
                  <c:v>35034</c:v>
                </c:pt>
                <c:pt idx="12">
                  <c:v>35065</c:v>
                </c:pt>
                <c:pt idx="13">
                  <c:v>35096</c:v>
                </c:pt>
                <c:pt idx="14">
                  <c:v>35125</c:v>
                </c:pt>
                <c:pt idx="15">
                  <c:v>35156</c:v>
                </c:pt>
                <c:pt idx="16">
                  <c:v>35186</c:v>
                </c:pt>
                <c:pt idx="17">
                  <c:v>35217</c:v>
                </c:pt>
                <c:pt idx="18">
                  <c:v>35247</c:v>
                </c:pt>
                <c:pt idx="19">
                  <c:v>35278</c:v>
                </c:pt>
                <c:pt idx="20">
                  <c:v>35309</c:v>
                </c:pt>
                <c:pt idx="21">
                  <c:v>35339</c:v>
                </c:pt>
                <c:pt idx="22">
                  <c:v>35370</c:v>
                </c:pt>
                <c:pt idx="23">
                  <c:v>35400</c:v>
                </c:pt>
                <c:pt idx="24">
                  <c:v>35431</c:v>
                </c:pt>
                <c:pt idx="25">
                  <c:v>35462</c:v>
                </c:pt>
                <c:pt idx="26">
                  <c:v>35490</c:v>
                </c:pt>
                <c:pt idx="27">
                  <c:v>35521</c:v>
                </c:pt>
                <c:pt idx="28">
                  <c:v>35551</c:v>
                </c:pt>
                <c:pt idx="29">
                  <c:v>35582</c:v>
                </c:pt>
                <c:pt idx="30">
                  <c:v>35612</c:v>
                </c:pt>
                <c:pt idx="31">
                  <c:v>35643</c:v>
                </c:pt>
                <c:pt idx="32">
                  <c:v>35674</c:v>
                </c:pt>
                <c:pt idx="33">
                  <c:v>35704</c:v>
                </c:pt>
                <c:pt idx="34">
                  <c:v>35735</c:v>
                </c:pt>
                <c:pt idx="35">
                  <c:v>35765</c:v>
                </c:pt>
                <c:pt idx="36">
                  <c:v>35796</c:v>
                </c:pt>
                <c:pt idx="37">
                  <c:v>35827</c:v>
                </c:pt>
                <c:pt idx="38">
                  <c:v>35855</c:v>
                </c:pt>
                <c:pt idx="39">
                  <c:v>35886</c:v>
                </c:pt>
                <c:pt idx="40">
                  <c:v>35916</c:v>
                </c:pt>
                <c:pt idx="41">
                  <c:v>35947</c:v>
                </c:pt>
                <c:pt idx="42">
                  <c:v>35977</c:v>
                </c:pt>
                <c:pt idx="43">
                  <c:v>36008</c:v>
                </c:pt>
                <c:pt idx="44">
                  <c:v>36039</c:v>
                </c:pt>
                <c:pt idx="45">
                  <c:v>36069</c:v>
                </c:pt>
                <c:pt idx="46">
                  <c:v>36100</c:v>
                </c:pt>
                <c:pt idx="47">
                  <c:v>36130</c:v>
                </c:pt>
                <c:pt idx="48">
                  <c:v>36161</c:v>
                </c:pt>
                <c:pt idx="49">
                  <c:v>36192</c:v>
                </c:pt>
                <c:pt idx="50">
                  <c:v>36220</c:v>
                </c:pt>
                <c:pt idx="51">
                  <c:v>36251</c:v>
                </c:pt>
                <c:pt idx="52">
                  <c:v>36281</c:v>
                </c:pt>
                <c:pt idx="53">
                  <c:v>36312</c:v>
                </c:pt>
                <c:pt idx="54">
                  <c:v>36342</c:v>
                </c:pt>
                <c:pt idx="55">
                  <c:v>36373</c:v>
                </c:pt>
                <c:pt idx="56">
                  <c:v>36404</c:v>
                </c:pt>
                <c:pt idx="57">
                  <c:v>36434</c:v>
                </c:pt>
                <c:pt idx="58">
                  <c:v>36465</c:v>
                </c:pt>
                <c:pt idx="59">
                  <c:v>36495</c:v>
                </c:pt>
                <c:pt idx="60">
                  <c:v>36526</c:v>
                </c:pt>
                <c:pt idx="61">
                  <c:v>36557</c:v>
                </c:pt>
                <c:pt idx="62">
                  <c:v>36586</c:v>
                </c:pt>
                <c:pt idx="63">
                  <c:v>36617</c:v>
                </c:pt>
                <c:pt idx="64">
                  <c:v>36647</c:v>
                </c:pt>
                <c:pt idx="65">
                  <c:v>36678</c:v>
                </c:pt>
                <c:pt idx="66">
                  <c:v>36708</c:v>
                </c:pt>
                <c:pt idx="67">
                  <c:v>36739</c:v>
                </c:pt>
                <c:pt idx="68">
                  <c:v>36770</c:v>
                </c:pt>
                <c:pt idx="69">
                  <c:v>36800</c:v>
                </c:pt>
                <c:pt idx="70">
                  <c:v>36831</c:v>
                </c:pt>
                <c:pt idx="71">
                  <c:v>36861</c:v>
                </c:pt>
                <c:pt idx="72">
                  <c:v>36892</c:v>
                </c:pt>
                <c:pt idx="73">
                  <c:v>36923</c:v>
                </c:pt>
                <c:pt idx="74">
                  <c:v>36951</c:v>
                </c:pt>
                <c:pt idx="75">
                  <c:v>36982</c:v>
                </c:pt>
                <c:pt idx="76">
                  <c:v>37012</c:v>
                </c:pt>
                <c:pt idx="77">
                  <c:v>37043</c:v>
                </c:pt>
                <c:pt idx="78">
                  <c:v>37073</c:v>
                </c:pt>
                <c:pt idx="79">
                  <c:v>37104</c:v>
                </c:pt>
                <c:pt idx="80">
                  <c:v>37135</c:v>
                </c:pt>
                <c:pt idx="81">
                  <c:v>37165</c:v>
                </c:pt>
                <c:pt idx="82">
                  <c:v>37196</c:v>
                </c:pt>
                <c:pt idx="83">
                  <c:v>37226</c:v>
                </c:pt>
                <c:pt idx="84">
                  <c:v>37257</c:v>
                </c:pt>
                <c:pt idx="85">
                  <c:v>37288</c:v>
                </c:pt>
                <c:pt idx="86">
                  <c:v>37316</c:v>
                </c:pt>
                <c:pt idx="87">
                  <c:v>37347</c:v>
                </c:pt>
                <c:pt idx="88">
                  <c:v>37377</c:v>
                </c:pt>
                <c:pt idx="89">
                  <c:v>37408</c:v>
                </c:pt>
                <c:pt idx="90">
                  <c:v>37438</c:v>
                </c:pt>
                <c:pt idx="91">
                  <c:v>37469</c:v>
                </c:pt>
                <c:pt idx="92">
                  <c:v>37500</c:v>
                </c:pt>
                <c:pt idx="93">
                  <c:v>37530</c:v>
                </c:pt>
                <c:pt idx="94">
                  <c:v>37561</c:v>
                </c:pt>
                <c:pt idx="95">
                  <c:v>37591</c:v>
                </c:pt>
                <c:pt idx="96">
                  <c:v>37622</c:v>
                </c:pt>
                <c:pt idx="97">
                  <c:v>37653</c:v>
                </c:pt>
                <c:pt idx="98">
                  <c:v>37681</c:v>
                </c:pt>
                <c:pt idx="99">
                  <c:v>37712</c:v>
                </c:pt>
                <c:pt idx="100">
                  <c:v>37742</c:v>
                </c:pt>
                <c:pt idx="101">
                  <c:v>37773</c:v>
                </c:pt>
                <c:pt idx="102">
                  <c:v>37803</c:v>
                </c:pt>
                <c:pt idx="103">
                  <c:v>37834</c:v>
                </c:pt>
                <c:pt idx="104">
                  <c:v>37865</c:v>
                </c:pt>
                <c:pt idx="105">
                  <c:v>37895</c:v>
                </c:pt>
                <c:pt idx="106">
                  <c:v>37926</c:v>
                </c:pt>
                <c:pt idx="107">
                  <c:v>37956</c:v>
                </c:pt>
                <c:pt idx="108">
                  <c:v>37987</c:v>
                </c:pt>
                <c:pt idx="109">
                  <c:v>38018</c:v>
                </c:pt>
                <c:pt idx="110">
                  <c:v>38047</c:v>
                </c:pt>
                <c:pt idx="111">
                  <c:v>38078</c:v>
                </c:pt>
                <c:pt idx="112">
                  <c:v>38108</c:v>
                </c:pt>
                <c:pt idx="113">
                  <c:v>38139</c:v>
                </c:pt>
                <c:pt idx="114">
                  <c:v>38169</c:v>
                </c:pt>
                <c:pt idx="115">
                  <c:v>38200</c:v>
                </c:pt>
                <c:pt idx="116">
                  <c:v>38231</c:v>
                </c:pt>
                <c:pt idx="117">
                  <c:v>38261</c:v>
                </c:pt>
                <c:pt idx="118">
                  <c:v>38292</c:v>
                </c:pt>
                <c:pt idx="119">
                  <c:v>38322</c:v>
                </c:pt>
                <c:pt idx="120">
                  <c:v>38353</c:v>
                </c:pt>
                <c:pt idx="121">
                  <c:v>38384</c:v>
                </c:pt>
                <c:pt idx="122">
                  <c:v>38412</c:v>
                </c:pt>
                <c:pt idx="123">
                  <c:v>38443</c:v>
                </c:pt>
                <c:pt idx="124">
                  <c:v>38473</c:v>
                </c:pt>
                <c:pt idx="125">
                  <c:v>38504</c:v>
                </c:pt>
                <c:pt idx="126">
                  <c:v>38534</c:v>
                </c:pt>
                <c:pt idx="127">
                  <c:v>38565</c:v>
                </c:pt>
                <c:pt idx="128">
                  <c:v>38596</c:v>
                </c:pt>
                <c:pt idx="129">
                  <c:v>38626</c:v>
                </c:pt>
                <c:pt idx="130">
                  <c:v>38657</c:v>
                </c:pt>
                <c:pt idx="131">
                  <c:v>38687</c:v>
                </c:pt>
                <c:pt idx="132">
                  <c:v>38718</c:v>
                </c:pt>
                <c:pt idx="133">
                  <c:v>38749</c:v>
                </c:pt>
                <c:pt idx="134">
                  <c:v>38777</c:v>
                </c:pt>
                <c:pt idx="135">
                  <c:v>38808</c:v>
                </c:pt>
                <c:pt idx="136">
                  <c:v>38838</c:v>
                </c:pt>
                <c:pt idx="137">
                  <c:v>38869</c:v>
                </c:pt>
                <c:pt idx="138">
                  <c:v>38899</c:v>
                </c:pt>
                <c:pt idx="139">
                  <c:v>38930</c:v>
                </c:pt>
                <c:pt idx="140">
                  <c:v>38961</c:v>
                </c:pt>
                <c:pt idx="141">
                  <c:v>38991</c:v>
                </c:pt>
                <c:pt idx="142">
                  <c:v>39022</c:v>
                </c:pt>
                <c:pt idx="143">
                  <c:v>39052</c:v>
                </c:pt>
                <c:pt idx="144">
                  <c:v>39083</c:v>
                </c:pt>
                <c:pt idx="145">
                  <c:v>39114</c:v>
                </c:pt>
                <c:pt idx="146">
                  <c:v>39142</c:v>
                </c:pt>
                <c:pt idx="147">
                  <c:v>39173</c:v>
                </c:pt>
                <c:pt idx="148">
                  <c:v>39203</c:v>
                </c:pt>
                <c:pt idx="149">
                  <c:v>39234</c:v>
                </c:pt>
                <c:pt idx="150">
                  <c:v>39264</c:v>
                </c:pt>
                <c:pt idx="151">
                  <c:v>39295</c:v>
                </c:pt>
                <c:pt idx="152">
                  <c:v>39326</c:v>
                </c:pt>
                <c:pt idx="153">
                  <c:v>39356</c:v>
                </c:pt>
                <c:pt idx="154">
                  <c:v>39387</c:v>
                </c:pt>
                <c:pt idx="155">
                  <c:v>39417</c:v>
                </c:pt>
                <c:pt idx="156">
                  <c:v>39448</c:v>
                </c:pt>
                <c:pt idx="157">
                  <c:v>39479</c:v>
                </c:pt>
                <c:pt idx="158">
                  <c:v>39508</c:v>
                </c:pt>
                <c:pt idx="159">
                  <c:v>39539</c:v>
                </c:pt>
                <c:pt idx="160">
                  <c:v>39569</c:v>
                </c:pt>
                <c:pt idx="161">
                  <c:v>39600</c:v>
                </c:pt>
                <c:pt idx="162">
                  <c:v>39630</c:v>
                </c:pt>
                <c:pt idx="163">
                  <c:v>39661</c:v>
                </c:pt>
                <c:pt idx="164">
                  <c:v>39692</c:v>
                </c:pt>
                <c:pt idx="165">
                  <c:v>39722</c:v>
                </c:pt>
                <c:pt idx="166">
                  <c:v>39753</c:v>
                </c:pt>
                <c:pt idx="167">
                  <c:v>39783</c:v>
                </c:pt>
                <c:pt idx="168">
                  <c:v>39814</c:v>
                </c:pt>
                <c:pt idx="169">
                  <c:v>39845</c:v>
                </c:pt>
                <c:pt idx="170">
                  <c:v>39873</c:v>
                </c:pt>
                <c:pt idx="171">
                  <c:v>39904</c:v>
                </c:pt>
                <c:pt idx="172">
                  <c:v>39934</c:v>
                </c:pt>
                <c:pt idx="173">
                  <c:v>39965</c:v>
                </c:pt>
                <c:pt idx="174">
                  <c:v>39995</c:v>
                </c:pt>
                <c:pt idx="175">
                  <c:v>40026</c:v>
                </c:pt>
                <c:pt idx="176">
                  <c:v>40057</c:v>
                </c:pt>
                <c:pt idx="177">
                  <c:v>40087</c:v>
                </c:pt>
                <c:pt idx="178">
                  <c:v>40118</c:v>
                </c:pt>
                <c:pt idx="179">
                  <c:v>40148</c:v>
                </c:pt>
                <c:pt idx="180">
                  <c:v>40179</c:v>
                </c:pt>
                <c:pt idx="181">
                  <c:v>40210</c:v>
                </c:pt>
                <c:pt idx="182">
                  <c:v>40238</c:v>
                </c:pt>
                <c:pt idx="183">
                  <c:v>40269</c:v>
                </c:pt>
                <c:pt idx="184">
                  <c:v>40299</c:v>
                </c:pt>
                <c:pt idx="185">
                  <c:v>40330</c:v>
                </c:pt>
                <c:pt idx="186">
                  <c:v>40360</c:v>
                </c:pt>
                <c:pt idx="187">
                  <c:v>40391</c:v>
                </c:pt>
                <c:pt idx="188">
                  <c:v>40422</c:v>
                </c:pt>
                <c:pt idx="189">
                  <c:v>40452</c:v>
                </c:pt>
                <c:pt idx="190">
                  <c:v>40483</c:v>
                </c:pt>
                <c:pt idx="191">
                  <c:v>40513</c:v>
                </c:pt>
                <c:pt idx="192">
                  <c:v>40544</c:v>
                </c:pt>
                <c:pt idx="193">
                  <c:v>40575</c:v>
                </c:pt>
                <c:pt idx="194">
                  <c:v>40603</c:v>
                </c:pt>
                <c:pt idx="195">
                  <c:v>40634</c:v>
                </c:pt>
                <c:pt idx="196">
                  <c:v>40664</c:v>
                </c:pt>
                <c:pt idx="197">
                  <c:v>40695</c:v>
                </c:pt>
                <c:pt idx="198">
                  <c:v>40725</c:v>
                </c:pt>
                <c:pt idx="199">
                  <c:v>40756</c:v>
                </c:pt>
                <c:pt idx="200">
                  <c:v>40787</c:v>
                </c:pt>
                <c:pt idx="201">
                  <c:v>40817</c:v>
                </c:pt>
                <c:pt idx="202">
                  <c:v>40848</c:v>
                </c:pt>
                <c:pt idx="203">
                  <c:v>40878</c:v>
                </c:pt>
                <c:pt idx="204">
                  <c:v>40909</c:v>
                </c:pt>
                <c:pt idx="205">
                  <c:v>40940</c:v>
                </c:pt>
                <c:pt idx="206">
                  <c:v>40969</c:v>
                </c:pt>
                <c:pt idx="207">
                  <c:v>41000</c:v>
                </c:pt>
                <c:pt idx="208">
                  <c:v>41030</c:v>
                </c:pt>
                <c:pt idx="209">
                  <c:v>41061</c:v>
                </c:pt>
                <c:pt idx="210">
                  <c:v>41091</c:v>
                </c:pt>
                <c:pt idx="211">
                  <c:v>41122</c:v>
                </c:pt>
                <c:pt idx="212">
                  <c:v>41153</c:v>
                </c:pt>
                <c:pt idx="213">
                  <c:v>41183</c:v>
                </c:pt>
                <c:pt idx="214">
                  <c:v>41214</c:v>
                </c:pt>
                <c:pt idx="215">
                  <c:v>41244</c:v>
                </c:pt>
                <c:pt idx="216">
                  <c:v>41275</c:v>
                </c:pt>
                <c:pt idx="217">
                  <c:v>41306</c:v>
                </c:pt>
                <c:pt idx="218">
                  <c:v>41334</c:v>
                </c:pt>
                <c:pt idx="219">
                  <c:v>41365</c:v>
                </c:pt>
                <c:pt idx="220">
                  <c:v>41395</c:v>
                </c:pt>
                <c:pt idx="221">
                  <c:v>41426</c:v>
                </c:pt>
                <c:pt idx="222">
                  <c:v>41456</c:v>
                </c:pt>
                <c:pt idx="223">
                  <c:v>41487</c:v>
                </c:pt>
                <c:pt idx="224">
                  <c:v>41518</c:v>
                </c:pt>
                <c:pt idx="225">
                  <c:v>41548</c:v>
                </c:pt>
                <c:pt idx="226">
                  <c:v>41579</c:v>
                </c:pt>
                <c:pt idx="227">
                  <c:v>41609</c:v>
                </c:pt>
                <c:pt idx="228">
                  <c:v>41640</c:v>
                </c:pt>
                <c:pt idx="229">
                  <c:v>41671</c:v>
                </c:pt>
                <c:pt idx="230">
                  <c:v>41699</c:v>
                </c:pt>
                <c:pt idx="231">
                  <c:v>41730</c:v>
                </c:pt>
                <c:pt idx="232">
                  <c:v>41760</c:v>
                </c:pt>
                <c:pt idx="233">
                  <c:v>41791</c:v>
                </c:pt>
                <c:pt idx="234">
                  <c:v>41821</c:v>
                </c:pt>
                <c:pt idx="235">
                  <c:v>41852</c:v>
                </c:pt>
                <c:pt idx="236">
                  <c:v>41883</c:v>
                </c:pt>
                <c:pt idx="237">
                  <c:v>41913</c:v>
                </c:pt>
                <c:pt idx="238">
                  <c:v>41944</c:v>
                </c:pt>
                <c:pt idx="239">
                  <c:v>41974</c:v>
                </c:pt>
                <c:pt idx="240">
                  <c:v>42005</c:v>
                </c:pt>
                <c:pt idx="241">
                  <c:v>42036</c:v>
                </c:pt>
                <c:pt idx="242">
                  <c:v>42064</c:v>
                </c:pt>
                <c:pt idx="243">
                  <c:v>42095</c:v>
                </c:pt>
                <c:pt idx="244">
                  <c:v>42125</c:v>
                </c:pt>
                <c:pt idx="245">
                  <c:v>42156</c:v>
                </c:pt>
                <c:pt idx="246">
                  <c:v>42186</c:v>
                </c:pt>
                <c:pt idx="247">
                  <c:v>42217</c:v>
                </c:pt>
                <c:pt idx="248">
                  <c:v>42248</c:v>
                </c:pt>
                <c:pt idx="249">
                  <c:v>42278</c:v>
                </c:pt>
                <c:pt idx="250">
                  <c:v>42309</c:v>
                </c:pt>
                <c:pt idx="251">
                  <c:v>42339</c:v>
                </c:pt>
                <c:pt idx="252">
                  <c:v>42370</c:v>
                </c:pt>
                <c:pt idx="253">
                  <c:v>42401</c:v>
                </c:pt>
              </c:numCache>
            </c:numRef>
          </c:cat>
          <c:val>
            <c:numRef>
              <c:f>'Figure 8.4'!$D$2:$D$255</c:f>
              <c:numCache>
                <c:formatCode>General</c:formatCode>
                <c:ptCount val="25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1</c:v>
                </c:pt>
                <c:pt idx="158">
                  <c:v>1</c:v>
                </c:pt>
                <c:pt idx="159">
                  <c:v>1</c:v>
                </c:pt>
                <c:pt idx="160">
                  <c:v>1</c:v>
                </c:pt>
                <c:pt idx="161">
                  <c:v>1</c:v>
                </c:pt>
                <c:pt idx="162">
                  <c:v>1</c:v>
                </c:pt>
                <c:pt idx="163">
                  <c:v>1</c:v>
                </c:pt>
                <c:pt idx="164">
                  <c:v>1</c:v>
                </c:pt>
                <c:pt idx="165">
                  <c:v>1</c:v>
                </c:pt>
                <c:pt idx="166">
                  <c:v>1</c:v>
                </c:pt>
                <c:pt idx="167">
                  <c:v>1</c:v>
                </c:pt>
                <c:pt idx="168">
                  <c:v>1</c:v>
                </c:pt>
                <c:pt idx="169">
                  <c:v>1</c:v>
                </c:pt>
                <c:pt idx="170">
                  <c:v>1</c:v>
                </c:pt>
                <c:pt idx="171">
                  <c:v>1</c:v>
                </c:pt>
                <c:pt idx="172">
                  <c:v>1</c:v>
                </c:pt>
                <c:pt idx="173">
                  <c:v>1</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1</c:v>
                </c:pt>
                <c:pt idx="202">
                  <c:v>1</c:v>
                </c:pt>
                <c:pt idx="203">
                  <c:v>1</c:v>
                </c:pt>
                <c:pt idx="204">
                  <c:v>1</c:v>
                </c:pt>
                <c:pt idx="205">
                  <c:v>1</c:v>
                </c:pt>
                <c:pt idx="206">
                  <c:v>1</c:v>
                </c:pt>
                <c:pt idx="207">
                  <c:v>1</c:v>
                </c:pt>
                <c:pt idx="208">
                  <c:v>1</c:v>
                </c:pt>
                <c:pt idx="209">
                  <c:v>1</c:v>
                </c:pt>
                <c:pt idx="210">
                  <c:v>1</c:v>
                </c:pt>
                <c:pt idx="211">
                  <c:v>1</c:v>
                </c:pt>
                <c:pt idx="212">
                  <c:v>1</c:v>
                </c:pt>
                <c:pt idx="213">
                  <c:v>1</c:v>
                </c:pt>
                <c:pt idx="214">
                  <c:v>1</c:v>
                </c:pt>
                <c:pt idx="215">
                  <c:v>1</c:v>
                </c:pt>
                <c:pt idx="216">
                  <c:v>1</c:v>
                </c:pt>
                <c:pt idx="217">
                  <c:v>1</c:v>
                </c:pt>
                <c:pt idx="218">
                  <c:v>1</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numCache>
            </c:numRef>
          </c:val>
        </c:ser>
        <c:dLbls>
          <c:showLegendKey val="0"/>
          <c:showVal val="0"/>
          <c:showCatName val="0"/>
          <c:showSerName val="0"/>
          <c:showPercent val="0"/>
          <c:showBubbleSize val="0"/>
        </c:dLbls>
        <c:gapWidth val="0"/>
        <c:overlap val="100"/>
        <c:axId val="912754224"/>
        <c:axId val="912765104"/>
      </c:barChart>
      <c:lineChart>
        <c:grouping val="standard"/>
        <c:varyColors val="0"/>
        <c:ser>
          <c:idx val="0"/>
          <c:order val="0"/>
          <c:tx>
            <c:v>Euro area</c:v>
          </c:tx>
          <c:spPr>
            <a:ln w="28575" cap="rnd">
              <a:solidFill>
                <a:schemeClr val="accent1"/>
              </a:solidFill>
              <a:round/>
            </a:ln>
            <a:effectLst/>
          </c:spPr>
          <c:marker>
            <c:symbol val="none"/>
          </c:marker>
          <c:cat>
            <c:numRef>
              <c:f>'Figure 8.4'!$A$2:$A$255</c:f>
              <c:numCache>
                <c:formatCode>m/d/yyyy</c:formatCode>
                <c:ptCount val="254"/>
                <c:pt idx="0">
                  <c:v>34700</c:v>
                </c:pt>
                <c:pt idx="1">
                  <c:v>34731</c:v>
                </c:pt>
                <c:pt idx="2">
                  <c:v>34759</c:v>
                </c:pt>
                <c:pt idx="3">
                  <c:v>34790</c:v>
                </c:pt>
                <c:pt idx="4">
                  <c:v>34820</c:v>
                </c:pt>
                <c:pt idx="5">
                  <c:v>34851</c:v>
                </c:pt>
                <c:pt idx="6">
                  <c:v>34881</c:v>
                </c:pt>
                <c:pt idx="7">
                  <c:v>34912</c:v>
                </c:pt>
                <c:pt idx="8">
                  <c:v>34943</c:v>
                </c:pt>
                <c:pt idx="9">
                  <c:v>34973</c:v>
                </c:pt>
                <c:pt idx="10">
                  <c:v>35004</c:v>
                </c:pt>
                <c:pt idx="11">
                  <c:v>35034</c:v>
                </c:pt>
                <c:pt idx="12">
                  <c:v>35065</c:v>
                </c:pt>
                <c:pt idx="13">
                  <c:v>35096</c:v>
                </c:pt>
                <c:pt idx="14">
                  <c:v>35125</c:v>
                </c:pt>
                <c:pt idx="15">
                  <c:v>35156</c:v>
                </c:pt>
                <c:pt idx="16">
                  <c:v>35186</c:v>
                </c:pt>
                <c:pt idx="17">
                  <c:v>35217</c:v>
                </c:pt>
                <c:pt idx="18">
                  <c:v>35247</c:v>
                </c:pt>
                <c:pt idx="19">
                  <c:v>35278</c:v>
                </c:pt>
                <c:pt idx="20">
                  <c:v>35309</c:v>
                </c:pt>
                <c:pt idx="21">
                  <c:v>35339</c:v>
                </c:pt>
                <c:pt idx="22">
                  <c:v>35370</c:v>
                </c:pt>
                <c:pt idx="23">
                  <c:v>35400</c:v>
                </c:pt>
                <c:pt idx="24">
                  <c:v>35431</c:v>
                </c:pt>
                <c:pt idx="25">
                  <c:v>35462</c:v>
                </c:pt>
                <c:pt idx="26">
                  <c:v>35490</c:v>
                </c:pt>
                <c:pt idx="27">
                  <c:v>35521</c:v>
                </c:pt>
                <c:pt idx="28">
                  <c:v>35551</c:v>
                </c:pt>
                <c:pt idx="29">
                  <c:v>35582</c:v>
                </c:pt>
                <c:pt idx="30">
                  <c:v>35612</c:v>
                </c:pt>
                <c:pt idx="31">
                  <c:v>35643</c:v>
                </c:pt>
                <c:pt idx="32">
                  <c:v>35674</c:v>
                </c:pt>
                <c:pt idx="33">
                  <c:v>35704</c:v>
                </c:pt>
                <c:pt idx="34">
                  <c:v>35735</c:v>
                </c:pt>
                <c:pt idx="35">
                  <c:v>35765</c:v>
                </c:pt>
                <c:pt idx="36">
                  <c:v>35796</c:v>
                </c:pt>
                <c:pt idx="37">
                  <c:v>35827</c:v>
                </c:pt>
                <c:pt idx="38">
                  <c:v>35855</c:v>
                </c:pt>
                <c:pt idx="39">
                  <c:v>35886</c:v>
                </c:pt>
                <c:pt idx="40">
                  <c:v>35916</c:v>
                </c:pt>
                <c:pt idx="41">
                  <c:v>35947</c:v>
                </c:pt>
                <c:pt idx="42">
                  <c:v>35977</c:v>
                </c:pt>
                <c:pt idx="43">
                  <c:v>36008</c:v>
                </c:pt>
                <c:pt idx="44">
                  <c:v>36039</c:v>
                </c:pt>
                <c:pt idx="45">
                  <c:v>36069</c:v>
                </c:pt>
                <c:pt idx="46">
                  <c:v>36100</c:v>
                </c:pt>
                <c:pt idx="47">
                  <c:v>36130</c:v>
                </c:pt>
                <c:pt idx="48">
                  <c:v>36161</c:v>
                </c:pt>
                <c:pt idx="49">
                  <c:v>36192</c:v>
                </c:pt>
                <c:pt idx="50">
                  <c:v>36220</c:v>
                </c:pt>
                <c:pt idx="51">
                  <c:v>36251</c:v>
                </c:pt>
                <c:pt idx="52">
                  <c:v>36281</c:v>
                </c:pt>
                <c:pt idx="53">
                  <c:v>36312</c:v>
                </c:pt>
                <c:pt idx="54">
                  <c:v>36342</c:v>
                </c:pt>
                <c:pt idx="55">
                  <c:v>36373</c:v>
                </c:pt>
                <c:pt idx="56">
                  <c:v>36404</c:v>
                </c:pt>
                <c:pt idx="57">
                  <c:v>36434</c:v>
                </c:pt>
                <c:pt idx="58">
                  <c:v>36465</c:v>
                </c:pt>
                <c:pt idx="59">
                  <c:v>36495</c:v>
                </c:pt>
                <c:pt idx="60">
                  <c:v>36526</c:v>
                </c:pt>
                <c:pt idx="61">
                  <c:v>36557</c:v>
                </c:pt>
                <c:pt idx="62">
                  <c:v>36586</c:v>
                </c:pt>
                <c:pt idx="63">
                  <c:v>36617</c:v>
                </c:pt>
                <c:pt idx="64">
                  <c:v>36647</c:v>
                </c:pt>
                <c:pt idx="65">
                  <c:v>36678</c:v>
                </c:pt>
                <c:pt idx="66">
                  <c:v>36708</c:v>
                </c:pt>
                <c:pt idx="67">
                  <c:v>36739</c:v>
                </c:pt>
                <c:pt idx="68">
                  <c:v>36770</c:v>
                </c:pt>
                <c:pt idx="69">
                  <c:v>36800</c:v>
                </c:pt>
                <c:pt idx="70">
                  <c:v>36831</c:v>
                </c:pt>
                <c:pt idx="71">
                  <c:v>36861</c:v>
                </c:pt>
                <c:pt idx="72">
                  <c:v>36892</c:v>
                </c:pt>
                <c:pt idx="73">
                  <c:v>36923</c:v>
                </c:pt>
                <c:pt idx="74">
                  <c:v>36951</c:v>
                </c:pt>
                <c:pt idx="75">
                  <c:v>36982</c:v>
                </c:pt>
                <c:pt idx="76">
                  <c:v>37012</c:v>
                </c:pt>
                <c:pt idx="77">
                  <c:v>37043</c:v>
                </c:pt>
                <c:pt idx="78">
                  <c:v>37073</c:v>
                </c:pt>
                <c:pt idx="79">
                  <c:v>37104</c:v>
                </c:pt>
                <c:pt idx="80">
                  <c:v>37135</c:v>
                </c:pt>
                <c:pt idx="81">
                  <c:v>37165</c:v>
                </c:pt>
                <c:pt idx="82">
                  <c:v>37196</c:v>
                </c:pt>
                <c:pt idx="83">
                  <c:v>37226</c:v>
                </c:pt>
                <c:pt idx="84">
                  <c:v>37257</c:v>
                </c:pt>
                <c:pt idx="85">
                  <c:v>37288</c:v>
                </c:pt>
                <c:pt idx="86">
                  <c:v>37316</c:v>
                </c:pt>
                <c:pt idx="87">
                  <c:v>37347</c:v>
                </c:pt>
                <c:pt idx="88">
                  <c:v>37377</c:v>
                </c:pt>
                <c:pt idx="89">
                  <c:v>37408</c:v>
                </c:pt>
                <c:pt idx="90">
                  <c:v>37438</c:v>
                </c:pt>
                <c:pt idx="91">
                  <c:v>37469</c:v>
                </c:pt>
                <c:pt idx="92">
                  <c:v>37500</c:v>
                </c:pt>
                <c:pt idx="93">
                  <c:v>37530</c:v>
                </c:pt>
                <c:pt idx="94">
                  <c:v>37561</c:v>
                </c:pt>
                <c:pt idx="95">
                  <c:v>37591</c:v>
                </c:pt>
                <c:pt idx="96">
                  <c:v>37622</c:v>
                </c:pt>
                <c:pt idx="97">
                  <c:v>37653</c:v>
                </c:pt>
                <c:pt idx="98">
                  <c:v>37681</c:v>
                </c:pt>
                <c:pt idx="99">
                  <c:v>37712</c:v>
                </c:pt>
                <c:pt idx="100">
                  <c:v>37742</c:v>
                </c:pt>
                <c:pt idx="101">
                  <c:v>37773</c:v>
                </c:pt>
                <c:pt idx="102">
                  <c:v>37803</c:v>
                </c:pt>
                <c:pt idx="103">
                  <c:v>37834</c:v>
                </c:pt>
                <c:pt idx="104">
                  <c:v>37865</c:v>
                </c:pt>
                <c:pt idx="105">
                  <c:v>37895</c:v>
                </c:pt>
                <c:pt idx="106">
                  <c:v>37926</c:v>
                </c:pt>
                <c:pt idx="107">
                  <c:v>37956</c:v>
                </c:pt>
                <c:pt idx="108">
                  <c:v>37987</c:v>
                </c:pt>
                <c:pt idx="109">
                  <c:v>38018</c:v>
                </c:pt>
                <c:pt idx="110">
                  <c:v>38047</c:v>
                </c:pt>
                <c:pt idx="111">
                  <c:v>38078</c:v>
                </c:pt>
                <c:pt idx="112">
                  <c:v>38108</c:v>
                </c:pt>
                <c:pt idx="113">
                  <c:v>38139</c:v>
                </c:pt>
                <c:pt idx="114">
                  <c:v>38169</c:v>
                </c:pt>
                <c:pt idx="115">
                  <c:v>38200</c:v>
                </c:pt>
                <c:pt idx="116">
                  <c:v>38231</c:v>
                </c:pt>
                <c:pt idx="117">
                  <c:v>38261</c:v>
                </c:pt>
                <c:pt idx="118">
                  <c:v>38292</c:v>
                </c:pt>
                <c:pt idx="119">
                  <c:v>38322</c:v>
                </c:pt>
                <c:pt idx="120">
                  <c:v>38353</c:v>
                </c:pt>
                <c:pt idx="121">
                  <c:v>38384</c:v>
                </c:pt>
                <c:pt idx="122">
                  <c:v>38412</c:v>
                </c:pt>
                <c:pt idx="123">
                  <c:v>38443</c:v>
                </c:pt>
                <c:pt idx="124">
                  <c:v>38473</c:v>
                </c:pt>
                <c:pt idx="125">
                  <c:v>38504</c:v>
                </c:pt>
                <c:pt idx="126">
                  <c:v>38534</c:v>
                </c:pt>
                <c:pt idx="127">
                  <c:v>38565</c:v>
                </c:pt>
                <c:pt idx="128">
                  <c:v>38596</c:v>
                </c:pt>
                <c:pt idx="129">
                  <c:v>38626</c:v>
                </c:pt>
                <c:pt idx="130">
                  <c:v>38657</c:v>
                </c:pt>
                <c:pt idx="131">
                  <c:v>38687</c:v>
                </c:pt>
                <c:pt idx="132">
                  <c:v>38718</c:v>
                </c:pt>
                <c:pt idx="133">
                  <c:v>38749</c:v>
                </c:pt>
                <c:pt idx="134">
                  <c:v>38777</c:v>
                </c:pt>
                <c:pt idx="135">
                  <c:v>38808</c:v>
                </c:pt>
                <c:pt idx="136">
                  <c:v>38838</c:v>
                </c:pt>
                <c:pt idx="137">
                  <c:v>38869</c:v>
                </c:pt>
                <c:pt idx="138">
                  <c:v>38899</c:v>
                </c:pt>
                <c:pt idx="139">
                  <c:v>38930</c:v>
                </c:pt>
                <c:pt idx="140">
                  <c:v>38961</c:v>
                </c:pt>
                <c:pt idx="141">
                  <c:v>38991</c:v>
                </c:pt>
                <c:pt idx="142">
                  <c:v>39022</c:v>
                </c:pt>
                <c:pt idx="143">
                  <c:v>39052</c:v>
                </c:pt>
                <c:pt idx="144">
                  <c:v>39083</c:v>
                </c:pt>
                <c:pt idx="145">
                  <c:v>39114</c:v>
                </c:pt>
                <c:pt idx="146">
                  <c:v>39142</c:v>
                </c:pt>
                <c:pt idx="147">
                  <c:v>39173</c:v>
                </c:pt>
                <c:pt idx="148">
                  <c:v>39203</c:v>
                </c:pt>
                <c:pt idx="149">
                  <c:v>39234</c:v>
                </c:pt>
                <c:pt idx="150">
                  <c:v>39264</c:v>
                </c:pt>
                <c:pt idx="151">
                  <c:v>39295</c:v>
                </c:pt>
                <c:pt idx="152">
                  <c:v>39326</c:v>
                </c:pt>
                <c:pt idx="153">
                  <c:v>39356</c:v>
                </c:pt>
                <c:pt idx="154">
                  <c:v>39387</c:v>
                </c:pt>
                <c:pt idx="155">
                  <c:v>39417</c:v>
                </c:pt>
                <c:pt idx="156">
                  <c:v>39448</c:v>
                </c:pt>
                <c:pt idx="157">
                  <c:v>39479</c:v>
                </c:pt>
                <c:pt idx="158">
                  <c:v>39508</c:v>
                </c:pt>
                <c:pt idx="159">
                  <c:v>39539</c:v>
                </c:pt>
                <c:pt idx="160">
                  <c:v>39569</c:v>
                </c:pt>
                <c:pt idx="161">
                  <c:v>39600</c:v>
                </c:pt>
                <c:pt idx="162">
                  <c:v>39630</c:v>
                </c:pt>
                <c:pt idx="163">
                  <c:v>39661</c:v>
                </c:pt>
                <c:pt idx="164">
                  <c:v>39692</c:v>
                </c:pt>
                <c:pt idx="165">
                  <c:v>39722</c:v>
                </c:pt>
                <c:pt idx="166">
                  <c:v>39753</c:v>
                </c:pt>
                <c:pt idx="167">
                  <c:v>39783</c:v>
                </c:pt>
                <c:pt idx="168">
                  <c:v>39814</c:v>
                </c:pt>
                <c:pt idx="169">
                  <c:v>39845</c:v>
                </c:pt>
                <c:pt idx="170">
                  <c:v>39873</c:v>
                </c:pt>
                <c:pt idx="171">
                  <c:v>39904</c:v>
                </c:pt>
                <c:pt idx="172">
                  <c:v>39934</c:v>
                </c:pt>
                <c:pt idx="173">
                  <c:v>39965</c:v>
                </c:pt>
                <c:pt idx="174">
                  <c:v>39995</c:v>
                </c:pt>
                <c:pt idx="175">
                  <c:v>40026</c:v>
                </c:pt>
                <c:pt idx="176">
                  <c:v>40057</c:v>
                </c:pt>
                <c:pt idx="177">
                  <c:v>40087</c:v>
                </c:pt>
                <c:pt idx="178">
                  <c:v>40118</c:v>
                </c:pt>
                <c:pt idx="179">
                  <c:v>40148</c:v>
                </c:pt>
                <c:pt idx="180">
                  <c:v>40179</c:v>
                </c:pt>
                <c:pt idx="181">
                  <c:v>40210</c:v>
                </c:pt>
                <c:pt idx="182">
                  <c:v>40238</c:v>
                </c:pt>
                <c:pt idx="183">
                  <c:v>40269</c:v>
                </c:pt>
                <c:pt idx="184">
                  <c:v>40299</c:v>
                </c:pt>
                <c:pt idx="185">
                  <c:v>40330</c:v>
                </c:pt>
                <c:pt idx="186">
                  <c:v>40360</c:v>
                </c:pt>
                <c:pt idx="187">
                  <c:v>40391</c:v>
                </c:pt>
                <c:pt idx="188">
                  <c:v>40422</c:v>
                </c:pt>
                <c:pt idx="189">
                  <c:v>40452</c:v>
                </c:pt>
                <c:pt idx="190">
                  <c:v>40483</c:v>
                </c:pt>
                <c:pt idx="191">
                  <c:v>40513</c:v>
                </c:pt>
                <c:pt idx="192">
                  <c:v>40544</c:v>
                </c:pt>
                <c:pt idx="193">
                  <c:v>40575</c:v>
                </c:pt>
                <c:pt idx="194">
                  <c:v>40603</c:v>
                </c:pt>
                <c:pt idx="195">
                  <c:v>40634</c:v>
                </c:pt>
                <c:pt idx="196">
                  <c:v>40664</c:v>
                </c:pt>
                <c:pt idx="197">
                  <c:v>40695</c:v>
                </c:pt>
                <c:pt idx="198">
                  <c:v>40725</c:v>
                </c:pt>
                <c:pt idx="199">
                  <c:v>40756</c:v>
                </c:pt>
                <c:pt idx="200">
                  <c:v>40787</c:v>
                </c:pt>
                <c:pt idx="201">
                  <c:v>40817</c:v>
                </c:pt>
                <c:pt idx="202">
                  <c:v>40848</c:v>
                </c:pt>
                <c:pt idx="203">
                  <c:v>40878</c:v>
                </c:pt>
                <c:pt idx="204">
                  <c:v>40909</c:v>
                </c:pt>
                <c:pt idx="205">
                  <c:v>40940</c:v>
                </c:pt>
                <c:pt idx="206">
                  <c:v>40969</c:v>
                </c:pt>
                <c:pt idx="207">
                  <c:v>41000</c:v>
                </c:pt>
                <c:pt idx="208">
                  <c:v>41030</c:v>
                </c:pt>
                <c:pt idx="209">
                  <c:v>41061</c:v>
                </c:pt>
                <c:pt idx="210">
                  <c:v>41091</c:v>
                </c:pt>
                <c:pt idx="211">
                  <c:v>41122</c:v>
                </c:pt>
                <c:pt idx="212">
                  <c:v>41153</c:v>
                </c:pt>
                <c:pt idx="213">
                  <c:v>41183</c:v>
                </c:pt>
                <c:pt idx="214">
                  <c:v>41214</c:v>
                </c:pt>
                <c:pt idx="215">
                  <c:v>41244</c:v>
                </c:pt>
                <c:pt idx="216">
                  <c:v>41275</c:v>
                </c:pt>
                <c:pt idx="217">
                  <c:v>41306</c:v>
                </c:pt>
                <c:pt idx="218">
                  <c:v>41334</c:v>
                </c:pt>
                <c:pt idx="219">
                  <c:v>41365</c:v>
                </c:pt>
                <c:pt idx="220">
                  <c:v>41395</c:v>
                </c:pt>
                <c:pt idx="221">
                  <c:v>41426</c:v>
                </c:pt>
                <c:pt idx="222">
                  <c:v>41456</c:v>
                </c:pt>
                <c:pt idx="223">
                  <c:v>41487</c:v>
                </c:pt>
                <c:pt idx="224">
                  <c:v>41518</c:v>
                </c:pt>
                <c:pt idx="225">
                  <c:v>41548</c:v>
                </c:pt>
                <c:pt idx="226">
                  <c:v>41579</c:v>
                </c:pt>
                <c:pt idx="227">
                  <c:v>41609</c:v>
                </c:pt>
                <c:pt idx="228">
                  <c:v>41640</c:v>
                </c:pt>
                <c:pt idx="229">
                  <c:v>41671</c:v>
                </c:pt>
                <c:pt idx="230">
                  <c:v>41699</c:v>
                </c:pt>
                <c:pt idx="231">
                  <c:v>41730</c:v>
                </c:pt>
                <c:pt idx="232">
                  <c:v>41760</c:v>
                </c:pt>
                <c:pt idx="233">
                  <c:v>41791</c:v>
                </c:pt>
                <c:pt idx="234">
                  <c:v>41821</c:v>
                </c:pt>
                <c:pt idx="235">
                  <c:v>41852</c:v>
                </c:pt>
                <c:pt idx="236">
                  <c:v>41883</c:v>
                </c:pt>
                <c:pt idx="237">
                  <c:v>41913</c:v>
                </c:pt>
                <c:pt idx="238">
                  <c:v>41944</c:v>
                </c:pt>
                <c:pt idx="239">
                  <c:v>41974</c:v>
                </c:pt>
                <c:pt idx="240">
                  <c:v>42005</c:v>
                </c:pt>
                <c:pt idx="241">
                  <c:v>42036</c:v>
                </c:pt>
                <c:pt idx="242">
                  <c:v>42064</c:v>
                </c:pt>
                <c:pt idx="243">
                  <c:v>42095</c:v>
                </c:pt>
                <c:pt idx="244">
                  <c:v>42125</c:v>
                </c:pt>
                <c:pt idx="245">
                  <c:v>42156</c:v>
                </c:pt>
                <c:pt idx="246">
                  <c:v>42186</c:v>
                </c:pt>
                <c:pt idx="247">
                  <c:v>42217</c:v>
                </c:pt>
                <c:pt idx="248">
                  <c:v>42248</c:v>
                </c:pt>
                <c:pt idx="249">
                  <c:v>42278</c:v>
                </c:pt>
                <c:pt idx="250">
                  <c:v>42309</c:v>
                </c:pt>
                <c:pt idx="251">
                  <c:v>42339</c:v>
                </c:pt>
                <c:pt idx="252">
                  <c:v>42370</c:v>
                </c:pt>
                <c:pt idx="253">
                  <c:v>42401</c:v>
                </c:pt>
              </c:numCache>
            </c:numRef>
          </c:cat>
          <c:val>
            <c:numRef>
              <c:f>'Figure 8.4'!$B$2:$B$255</c:f>
              <c:numCache>
                <c:formatCode>General</c:formatCode>
                <c:ptCount val="254"/>
                <c:pt idx="0">
                  <c:v>10.9</c:v>
                </c:pt>
                <c:pt idx="1">
                  <c:v>10.8</c:v>
                </c:pt>
                <c:pt idx="2">
                  <c:v>10.8</c:v>
                </c:pt>
                <c:pt idx="3">
                  <c:v>10.7</c:v>
                </c:pt>
                <c:pt idx="4">
                  <c:v>10.7</c:v>
                </c:pt>
                <c:pt idx="5">
                  <c:v>10.8</c:v>
                </c:pt>
                <c:pt idx="6">
                  <c:v>10.8</c:v>
                </c:pt>
                <c:pt idx="7">
                  <c:v>10.9</c:v>
                </c:pt>
                <c:pt idx="8">
                  <c:v>10.9</c:v>
                </c:pt>
                <c:pt idx="9">
                  <c:v>11</c:v>
                </c:pt>
                <c:pt idx="10">
                  <c:v>11</c:v>
                </c:pt>
                <c:pt idx="11">
                  <c:v>11</c:v>
                </c:pt>
                <c:pt idx="12">
                  <c:v>10.9</c:v>
                </c:pt>
                <c:pt idx="13">
                  <c:v>10.9</c:v>
                </c:pt>
                <c:pt idx="14">
                  <c:v>10.9</c:v>
                </c:pt>
                <c:pt idx="15">
                  <c:v>11</c:v>
                </c:pt>
                <c:pt idx="16">
                  <c:v>11</c:v>
                </c:pt>
                <c:pt idx="17">
                  <c:v>11</c:v>
                </c:pt>
                <c:pt idx="18">
                  <c:v>11</c:v>
                </c:pt>
                <c:pt idx="19">
                  <c:v>11</c:v>
                </c:pt>
                <c:pt idx="20">
                  <c:v>11</c:v>
                </c:pt>
                <c:pt idx="21">
                  <c:v>11</c:v>
                </c:pt>
                <c:pt idx="22">
                  <c:v>11</c:v>
                </c:pt>
                <c:pt idx="23">
                  <c:v>11</c:v>
                </c:pt>
                <c:pt idx="24">
                  <c:v>11</c:v>
                </c:pt>
                <c:pt idx="25">
                  <c:v>11</c:v>
                </c:pt>
                <c:pt idx="26">
                  <c:v>11</c:v>
                </c:pt>
                <c:pt idx="27">
                  <c:v>11</c:v>
                </c:pt>
                <c:pt idx="28">
                  <c:v>11</c:v>
                </c:pt>
                <c:pt idx="29">
                  <c:v>11</c:v>
                </c:pt>
                <c:pt idx="30">
                  <c:v>10.9</c:v>
                </c:pt>
                <c:pt idx="31">
                  <c:v>10.9</c:v>
                </c:pt>
                <c:pt idx="32">
                  <c:v>10.8</c:v>
                </c:pt>
                <c:pt idx="33">
                  <c:v>10.8</c:v>
                </c:pt>
                <c:pt idx="34">
                  <c:v>10.8</c:v>
                </c:pt>
                <c:pt idx="35">
                  <c:v>10.7</c:v>
                </c:pt>
                <c:pt idx="36">
                  <c:v>10.6</c:v>
                </c:pt>
                <c:pt idx="37">
                  <c:v>10.6</c:v>
                </c:pt>
                <c:pt idx="38">
                  <c:v>10.5</c:v>
                </c:pt>
                <c:pt idx="39">
                  <c:v>10.6</c:v>
                </c:pt>
                <c:pt idx="40">
                  <c:v>10.5</c:v>
                </c:pt>
                <c:pt idx="41">
                  <c:v>10.5</c:v>
                </c:pt>
                <c:pt idx="42">
                  <c:v>10.4</c:v>
                </c:pt>
                <c:pt idx="43">
                  <c:v>10.3</c:v>
                </c:pt>
                <c:pt idx="44">
                  <c:v>10.3</c:v>
                </c:pt>
                <c:pt idx="45">
                  <c:v>10.199999999999999</c:v>
                </c:pt>
                <c:pt idx="46">
                  <c:v>10.1</c:v>
                </c:pt>
                <c:pt idx="47">
                  <c:v>10</c:v>
                </c:pt>
                <c:pt idx="48">
                  <c:v>9.9</c:v>
                </c:pt>
                <c:pt idx="49">
                  <c:v>9.8000000000000007</c:v>
                </c:pt>
                <c:pt idx="50">
                  <c:v>9.7000000000000011</c:v>
                </c:pt>
                <c:pt idx="51">
                  <c:v>9.7000000000000011</c:v>
                </c:pt>
                <c:pt idx="52">
                  <c:v>9.6</c:v>
                </c:pt>
                <c:pt idx="53">
                  <c:v>9.6</c:v>
                </c:pt>
                <c:pt idx="54">
                  <c:v>9.5</c:v>
                </c:pt>
                <c:pt idx="55">
                  <c:v>9.4</c:v>
                </c:pt>
                <c:pt idx="56">
                  <c:v>9.3000000000000007</c:v>
                </c:pt>
                <c:pt idx="57">
                  <c:v>9.2000000000000011</c:v>
                </c:pt>
                <c:pt idx="58">
                  <c:v>9.2000000000000011</c:v>
                </c:pt>
                <c:pt idx="59">
                  <c:v>9.1</c:v>
                </c:pt>
                <c:pt idx="60">
                  <c:v>9</c:v>
                </c:pt>
                <c:pt idx="61">
                  <c:v>8.9</c:v>
                </c:pt>
                <c:pt idx="62">
                  <c:v>8.8000000000000007</c:v>
                </c:pt>
                <c:pt idx="63">
                  <c:v>8.7000000000000011</c:v>
                </c:pt>
                <c:pt idx="64">
                  <c:v>8.6</c:v>
                </c:pt>
                <c:pt idx="65">
                  <c:v>8.6</c:v>
                </c:pt>
                <c:pt idx="66">
                  <c:v>8.5</c:v>
                </c:pt>
                <c:pt idx="67">
                  <c:v>8.5</c:v>
                </c:pt>
                <c:pt idx="68">
                  <c:v>8.4</c:v>
                </c:pt>
                <c:pt idx="69">
                  <c:v>8.3000000000000007</c:v>
                </c:pt>
                <c:pt idx="70">
                  <c:v>8.2000000000000011</c:v>
                </c:pt>
                <c:pt idx="71">
                  <c:v>8.1</c:v>
                </c:pt>
                <c:pt idx="72">
                  <c:v>8.1</c:v>
                </c:pt>
                <c:pt idx="73">
                  <c:v>8.1</c:v>
                </c:pt>
                <c:pt idx="74">
                  <c:v>8</c:v>
                </c:pt>
                <c:pt idx="75">
                  <c:v>8</c:v>
                </c:pt>
                <c:pt idx="76">
                  <c:v>8</c:v>
                </c:pt>
                <c:pt idx="77">
                  <c:v>8</c:v>
                </c:pt>
                <c:pt idx="78">
                  <c:v>8</c:v>
                </c:pt>
                <c:pt idx="79">
                  <c:v>8</c:v>
                </c:pt>
                <c:pt idx="80">
                  <c:v>8</c:v>
                </c:pt>
                <c:pt idx="81">
                  <c:v>8.1</c:v>
                </c:pt>
                <c:pt idx="82">
                  <c:v>8.1</c:v>
                </c:pt>
                <c:pt idx="83">
                  <c:v>8.1</c:v>
                </c:pt>
                <c:pt idx="84">
                  <c:v>8.1</c:v>
                </c:pt>
                <c:pt idx="85">
                  <c:v>8.2000000000000011</c:v>
                </c:pt>
                <c:pt idx="86">
                  <c:v>8.2000000000000011</c:v>
                </c:pt>
                <c:pt idx="87">
                  <c:v>8.3000000000000007</c:v>
                </c:pt>
                <c:pt idx="88">
                  <c:v>8.3000000000000007</c:v>
                </c:pt>
                <c:pt idx="89">
                  <c:v>8.4</c:v>
                </c:pt>
                <c:pt idx="90">
                  <c:v>8.4</c:v>
                </c:pt>
                <c:pt idx="91">
                  <c:v>8.5</c:v>
                </c:pt>
                <c:pt idx="92">
                  <c:v>8.5</c:v>
                </c:pt>
                <c:pt idx="93">
                  <c:v>8.6</c:v>
                </c:pt>
                <c:pt idx="94">
                  <c:v>8.6</c:v>
                </c:pt>
                <c:pt idx="95">
                  <c:v>8.7000000000000011</c:v>
                </c:pt>
                <c:pt idx="96">
                  <c:v>8.8000000000000007</c:v>
                </c:pt>
                <c:pt idx="97">
                  <c:v>8.8000000000000007</c:v>
                </c:pt>
                <c:pt idx="98">
                  <c:v>8.8000000000000007</c:v>
                </c:pt>
                <c:pt idx="99">
                  <c:v>8.8000000000000007</c:v>
                </c:pt>
                <c:pt idx="100">
                  <c:v>8.9</c:v>
                </c:pt>
                <c:pt idx="101">
                  <c:v>8.9</c:v>
                </c:pt>
                <c:pt idx="102">
                  <c:v>8.9</c:v>
                </c:pt>
                <c:pt idx="103">
                  <c:v>8.8000000000000007</c:v>
                </c:pt>
                <c:pt idx="104">
                  <c:v>8.9</c:v>
                </c:pt>
                <c:pt idx="105">
                  <c:v>8.9</c:v>
                </c:pt>
                <c:pt idx="106">
                  <c:v>8.9</c:v>
                </c:pt>
                <c:pt idx="107">
                  <c:v>9</c:v>
                </c:pt>
                <c:pt idx="108">
                  <c:v>9</c:v>
                </c:pt>
                <c:pt idx="109">
                  <c:v>9.1</c:v>
                </c:pt>
                <c:pt idx="110">
                  <c:v>9.1</c:v>
                </c:pt>
                <c:pt idx="111">
                  <c:v>9.1</c:v>
                </c:pt>
                <c:pt idx="112">
                  <c:v>9.1</c:v>
                </c:pt>
                <c:pt idx="113">
                  <c:v>9.1</c:v>
                </c:pt>
                <c:pt idx="114">
                  <c:v>9.1</c:v>
                </c:pt>
                <c:pt idx="115">
                  <c:v>9</c:v>
                </c:pt>
                <c:pt idx="116">
                  <c:v>9.1</c:v>
                </c:pt>
                <c:pt idx="117">
                  <c:v>9.1</c:v>
                </c:pt>
                <c:pt idx="118">
                  <c:v>9.1</c:v>
                </c:pt>
                <c:pt idx="119">
                  <c:v>9.1</c:v>
                </c:pt>
                <c:pt idx="120">
                  <c:v>9</c:v>
                </c:pt>
                <c:pt idx="121">
                  <c:v>9</c:v>
                </c:pt>
                <c:pt idx="122">
                  <c:v>9</c:v>
                </c:pt>
                <c:pt idx="123">
                  <c:v>9.1</c:v>
                </c:pt>
                <c:pt idx="124">
                  <c:v>9.1</c:v>
                </c:pt>
                <c:pt idx="125">
                  <c:v>9.1</c:v>
                </c:pt>
                <c:pt idx="126">
                  <c:v>9</c:v>
                </c:pt>
                <c:pt idx="127">
                  <c:v>9</c:v>
                </c:pt>
                <c:pt idx="128">
                  <c:v>9</c:v>
                </c:pt>
                <c:pt idx="129">
                  <c:v>8.9</c:v>
                </c:pt>
                <c:pt idx="130">
                  <c:v>8.9</c:v>
                </c:pt>
                <c:pt idx="131">
                  <c:v>8.8000000000000007</c:v>
                </c:pt>
                <c:pt idx="132">
                  <c:v>8.8000000000000007</c:v>
                </c:pt>
                <c:pt idx="133">
                  <c:v>8.7000000000000011</c:v>
                </c:pt>
                <c:pt idx="134">
                  <c:v>8.7000000000000011</c:v>
                </c:pt>
                <c:pt idx="135">
                  <c:v>8.5</c:v>
                </c:pt>
                <c:pt idx="136">
                  <c:v>8.5</c:v>
                </c:pt>
                <c:pt idx="137">
                  <c:v>8.3000000000000007</c:v>
                </c:pt>
                <c:pt idx="138">
                  <c:v>8.3000000000000007</c:v>
                </c:pt>
                <c:pt idx="139">
                  <c:v>8.3000000000000007</c:v>
                </c:pt>
                <c:pt idx="140">
                  <c:v>8.2000000000000011</c:v>
                </c:pt>
                <c:pt idx="141">
                  <c:v>8.1</c:v>
                </c:pt>
                <c:pt idx="142">
                  <c:v>8</c:v>
                </c:pt>
                <c:pt idx="143">
                  <c:v>7.9</c:v>
                </c:pt>
                <c:pt idx="144">
                  <c:v>7.9</c:v>
                </c:pt>
                <c:pt idx="145">
                  <c:v>7.8</c:v>
                </c:pt>
                <c:pt idx="146">
                  <c:v>7.7</c:v>
                </c:pt>
                <c:pt idx="147">
                  <c:v>7.5</c:v>
                </c:pt>
                <c:pt idx="148">
                  <c:v>7.5</c:v>
                </c:pt>
                <c:pt idx="149">
                  <c:v>7.5</c:v>
                </c:pt>
                <c:pt idx="150">
                  <c:v>7.5</c:v>
                </c:pt>
                <c:pt idx="151">
                  <c:v>7.5</c:v>
                </c:pt>
                <c:pt idx="152">
                  <c:v>7.4</c:v>
                </c:pt>
                <c:pt idx="153">
                  <c:v>7.4</c:v>
                </c:pt>
                <c:pt idx="154">
                  <c:v>7.3</c:v>
                </c:pt>
                <c:pt idx="155">
                  <c:v>7.3</c:v>
                </c:pt>
                <c:pt idx="156">
                  <c:v>7.3</c:v>
                </c:pt>
                <c:pt idx="157">
                  <c:v>7.3</c:v>
                </c:pt>
                <c:pt idx="158">
                  <c:v>7.2</c:v>
                </c:pt>
                <c:pt idx="159">
                  <c:v>7.4</c:v>
                </c:pt>
                <c:pt idx="160">
                  <c:v>7.4</c:v>
                </c:pt>
                <c:pt idx="161">
                  <c:v>7.5</c:v>
                </c:pt>
                <c:pt idx="162">
                  <c:v>7.5</c:v>
                </c:pt>
                <c:pt idx="163">
                  <c:v>7.6</c:v>
                </c:pt>
                <c:pt idx="164">
                  <c:v>7.6</c:v>
                </c:pt>
                <c:pt idx="165">
                  <c:v>7.8</c:v>
                </c:pt>
                <c:pt idx="166">
                  <c:v>8</c:v>
                </c:pt>
                <c:pt idx="167">
                  <c:v>8.3000000000000007</c:v>
                </c:pt>
                <c:pt idx="168">
                  <c:v>8.7000000000000011</c:v>
                </c:pt>
                <c:pt idx="169">
                  <c:v>9</c:v>
                </c:pt>
                <c:pt idx="170">
                  <c:v>9.2000000000000011</c:v>
                </c:pt>
                <c:pt idx="171">
                  <c:v>9.4</c:v>
                </c:pt>
                <c:pt idx="172">
                  <c:v>9.5</c:v>
                </c:pt>
                <c:pt idx="173">
                  <c:v>9.6</c:v>
                </c:pt>
                <c:pt idx="174">
                  <c:v>9.6</c:v>
                </c:pt>
                <c:pt idx="175">
                  <c:v>9.7000000000000011</c:v>
                </c:pt>
                <c:pt idx="176">
                  <c:v>9.8000000000000007</c:v>
                </c:pt>
                <c:pt idx="177">
                  <c:v>9.9</c:v>
                </c:pt>
                <c:pt idx="178">
                  <c:v>9.9</c:v>
                </c:pt>
                <c:pt idx="179">
                  <c:v>10</c:v>
                </c:pt>
                <c:pt idx="180">
                  <c:v>10</c:v>
                </c:pt>
                <c:pt idx="181">
                  <c:v>10</c:v>
                </c:pt>
                <c:pt idx="182">
                  <c:v>10</c:v>
                </c:pt>
                <c:pt idx="183">
                  <c:v>10.1</c:v>
                </c:pt>
                <c:pt idx="184">
                  <c:v>10.1</c:v>
                </c:pt>
                <c:pt idx="185">
                  <c:v>10.1</c:v>
                </c:pt>
                <c:pt idx="186">
                  <c:v>10</c:v>
                </c:pt>
                <c:pt idx="187">
                  <c:v>10</c:v>
                </c:pt>
                <c:pt idx="188">
                  <c:v>10</c:v>
                </c:pt>
                <c:pt idx="189">
                  <c:v>10</c:v>
                </c:pt>
                <c:pt idx="190">
                  <c:v>10</c:v>
                </c:pt>
                <c:pt idx="191">
                  <c:v>10</c:v>
                </c:pt>
                <c:pt idx="192">
                  <c:v>10</c:v>
                </c:pt>
                <c:pt idx="193">
                  <c:v>9.9</c:v>
                </c:pt>
                <c:pt idx="194">
                  <c:v>9.9</c:v>
                </c:pt>
                <c:pt idx="195">
                  <c:v>9.8000000000000007</c:v>
                </c:pt>
                <c:pt idx="196">
                  <c:v>9.9</c:v>
                </c:pt>
                <c:pt idx="197">
                  <c:v>9.9</c:v>
                </c:pt>
                <c:pt idx="198">
                  <c:v>10</c:v>
                </c:pt>
                <c:pt idx="199">
                  <c:v>10.1</c:v>
                </c:pt>
                <c:pt idx="200">
                  <c:v>10.3</c:v>
                </c:pt>
                <c:pt idx="201">
                  <c:v>10.4</c:v>
                </c:pt>
                <c:pt idx="202">
                  <c:v>10.5</c:v>
                </c:pt>
                <c:pt idx="203">
                  <c:v>10.7</c:v>
                </c:pt>
                <c:pt idx="204">
                  <c:v>10.7</c:v>
                </c:pt>
                <c:pt idx="205">
                  <c:v>10.9</c:v>
                </c:pt>
                <c:pt idx="206">
                  <c:v>11</c:v>
                </c:pt>
                <c:pt idx="207">
                  <c:v>11.1</c:v>
                </c:pt>
                <c:pt idx="208">
                  <c:v>11.2</c:v>
                </c:pt>
                <c:pt idx="209">
                  <c:v>11.3</c:v>
                </c:pt>
                <c:pt idx="210">
                  <c:v>11.4</c:v>
                </c:pt>
                <c:pt idx="211">
                  <c:v>11.5</c:v>
                </c:pt>
                <c:pt idx="212">
                  <c:v>11.6</c:v>
                </c:pt>
                <c:pt idx="213">
                  <c:v>11.7</c:v>
                </c:pt>
                <c:pt idx="214">
                  <c:v>11.8</c:v>
                </c:pt>
                <c:pt idx="215">
                  <c:v>11.8</c:v>
                </c:pt>
                <c:pt idx="216">
                  <c:v>12</c:v>
                </c:pt>
                <c:pt idx="217">
                  <c:v>12</c:v>
                </c:pt>
                <c:pt idx="218">
                  <c:v>12</c:v>
                </c:pt>
                <c:pt idx="219">
                  <c:v>12.1</c:v>
                </c:pt>
                <c:pt idx="220">
                  <c:v>12.1</c:v>
                </c:pt>
                <c:pt idx="221">
                  <c:v>12.1</c:v>
                </c:pt>
                <c:pt idx="222">
                  <c:v>12</c:v>
                </c:pt>
                <c:pt idx="223">
                  <c:v>12</c:v>
                </c:pt>
                <c:pt idx="224">
                  <c:v>12</c:v>
                </c:pt>
                <c:pt idx="225">
                  <c:v>11.9</c:v>
                </c:pt>
                <c:pt idx="226">
                  <c:v>11.9</c:v>
                </c:pt>
                <c:pt idx="227">
                  <c:v>11.9</c:v>
                </c:pt>
                <c:pt idx="228">
                  <c:v>11.9</c:v>
                </c:pt>
                <c:pt idx="229">
                  <c:v>11.9</c:v>
                </c:pt>
                <c:pt idx="230">
                  <c:v>11.8</c:v>
                </c:pt>
                <c:pt idx="231">
                  <c:v>11.7</c:v>
                </c:pt>
                <c:pt idx="232">
                  <c:v>11.7</c:v>
                </c:pt>
                <c:pt idx="233">
                  <c:v>11.5</c:v>
                </c:pt>
                <c:pt idx="234">
                  <c:v>11.6</c:v>
                </c:pt>
                <c:pt idx="235">
                  <c:v>11.5</c:v>
                </c:pt>
                <c:pt idx="236">
                  <c:v>11.5</c:v>
                </c:pt>
                <c:pt idx="237">
                  <c:v>11.5</c:v>
                </c:pt>
                <c:pt idx="238">
                  <c:v>11.5</c:v>
                </c:pt>
                <c:pt idx="239">
                  <c:v>11.3</c:v>
                </c:pt>
                <c:pt idx="240">
                  <c:v>11.3</c:v>
                </c:pt>
                <c:pt idx="241">
                  <c:v>11.2</c:v>
                </c:pt>
                <c:pt idx="242">
                  <c:v>11.2</c:v>
                </c:pt>
                <c:pt idx="243">
                  <c:v>11.1</c:v>
                </c:pt>
                <c:pt idx="244">
                  <c:v>11</c:v>
                </c:pt>
                <c:pt idx="245">
                  <c:v>11</c:v>
                </c:pt>
                <c:pt idx="246">
                  <c:v>10.8</c:v>
                </c:pt>
                <c:pt idx="247">
                  <c:v>10.7</c:v>
                </c:pt>
                <c:pt idx="248">
                  <c:v>10.6</c:v>
                </c:pt>
                <c:pt idx="249">
                  <c:v>10.6</c:v>
                </c:pt>
                <c:pt idx="250">
                  <c:v>10.5</c:v>
                </c:pt>
                <c:pt idx="251">
                  <c:v>10.4</c:v>
                </c:pt>
                <c:pt idx="252">
                  <c:v>10.4</c:v>
                </c:pt>
                <c:pt idx="253">
                  <c:v>10.3</c:v>
                </c:pt>
              </c:numCache>
            </c:numRef>
          </c:val>
          <c:smooth val="0"/>
        </c:ser>
        <c:ser>
          <c:idx val="2"/>
          <c:order val="2"/>
          <c:tx>
            <c:v>EU28</c:v>
          </c:tx>
          <c:spPr>
            <a:ln w="28575" cap="rnd">
              <a:solidFill>
                <a:sysClr val="windowText" lastClr="000000"/>
              </a:solidFill>
              <a:round/>
            </a:ln>
            <a:effectLst/>
          </c:spPr>
          <c:marker>
            <c:symbol val="none"/>
          </c:marker>
          <c:val>
            <c:numRef>
              <c:f>'Figure 8.4'!$C$2:$C$261</c:f>
              <c:numCache>
                <c:formatCode>General</c:formatCode>
                <c:ptCount val="260"/>
                <c:pt idx="60">
                  <c:v>9.18</c:v>
                </c:pt>
                <c:pt idx="61">
                  <c:v>9.15</c:v>
                </c:pt>
                <c:pt idx="62">
                  <c:v>9.120000000000001</c:v>
                </c:pt>
                <c:pt idx="63">
                  <c:v>9.09</c:v>
                </c:pt>
                <c:pt idx="64">
                  <c:v>9.0500000000000007</c:v>
                </c:pt>
                <c:pt idx="65">
                  <c:v>9</c:v>
                </c:pt>
                <c:pt idx="66">
                  <c:v>8.9600000000000026</c:v>
                </c:pt>
                <c:pt idx="67">
                  <c:v>8.92</c:v>
                </c:pt>
                <c:pt idx="68">
                  <c:v>8.89</c:v>
                </c:pt>
                <c:pt idx="69">
                  <c:v>8.82</c:v>
                </c:pt>
                <c:pt idx="70">
                  <c:v>8.7800000000000011</c:v>
                </c:pt>
                <c:pt idx="71">
                  <c:v>8.7299999999999986</c:v>
                </c:pt>
                <c:pt idx="72">
                  <c:v>8.69</c:v>
                </c:pt>
                <c:pt idx="73">
                  <c:v>8.67</c:v>
                </c:pt>
                <c:pt idx="74">
                  <c:v>8.66</c:v>
                </c:pt>
                <c:pt idx="75">
                  <c:v>8.67</c:v>
                </c:pt>
                <c:pt idx="76">
                  <c:v>8.7199999999999989</c:v>
                </c:pt>
                <c:pt idx="77">
                  <c:v>8.7199999999999989</c:v>
                </c:pt>
                <c:pt idx="78">
                  <c:v>8.7199999999999989</c:v>
                </c:pt>
                <c:pt idx="79">
                  <c:v>8.7399999999999984</c:v>
                </c:pt>
                <c:pt idx="80">
                  <c:v>8.76</c:v>
                </c:pt>
                <c:pt idx="81">
                  <c:v>8.8000000000000007</c:v>
                </c:pt>
                <c:pt idx="82">
                  <c:v>8.84</c:v>
                </c:pt>
                <c:pt idx="83">
                  <c:v>8.8800000000000008</c:v>
                </c:pt>
                <c:pt idx="84">
                  <c:v>8.8700000000000028</c:v>
                </c:pt>
                <c:pt idx="85">
                  <c:v>8.91</c:v>
                </c:pt>
                <c:pt idx="86">
                  <c:v>8.92</c:v>
                </c:pt>
                <c:pt idx="87">
                  <c:v>9</c:v>
                </c:pt>
                <c:pt idx="88">
                  <c:v>9</c:v>
                </c:pt>
                <c:pt idx="89">
                  <c:v>9.0500000000000007</c:v>
                </c:pt>
                <c:pt idx="90">
                  <c:v>9.120000000000001</c:v>
                </c:pt>
                <c:pt idx="91">
                  <c:v>9.15</c:v>
                </c:pt>
                <c:pt idx="92">
                  <c:v>9.16</c:v>
                </c:pt>
                <c:pt idx="93">
                  <c:v>9.1299999999999972</c:v>
                </c:pt>
                <c:pt idx="94">
                  <c:v>9.120000000000001</c:v>
                </c:pt>
                <c:pt idx="95">
                  <c:v>9.11</c:v>
                </c:pt>
                <c:pt idx="96">
                  <c:v>9.1399999999999988</c:v>
                </c:pt>
                <c:pt idx="97">
                  <c:v>9.1299999999999972</c:v>
                </c:pt>
                <c:pt idx="98">
                  <c:v>9.15</c:v>
                </c:pt>
                <c:pt idx="99">
                  <c:v>9.1399999999999988</c:v>
                </c:pt>
                <c:pt idx="100">
                  <c:v>9.15</c:v>
                </c:pt>
                <c:pt idx="101">
                  <c:v>9.2100000000000009</c:v>
                </c:pt>
                <c:pt idx="102">
                  <c:v>9.2100000000000009</c:v>
                </c:pt>
                <c:pt idx="103">
                  <c:v>9.18</c:v>
                </c:pt>
                <c:pt idx="104">
                  <c:v>9.18</c:v>
                </c:pt>
                <c:pt idx="105">
                  <c:v>9.18</c:v>
                </c:pt>
                <c:pt idx="106">
                  <c:v>9.2100000000000009</c:v>
                </c:pt>
                <c:pt idx="107">
                  <c:v>9.26</c:v>
                </c:pt>
                <c:pt idx="108">
                  <c:v>9.31</c:v>
                </c:pt>
                <c:pt idx="109">
                  <c:v>9.33</c:v>
                </c:pt>
                <c:pt idx="110">
                  <c:v>9.34</c:v>
                </c:pt>
                <c:pt idx="111">
                  <c:v>9.2800000000000011</c:v>
                </c:pt>
                <c:pt idx="112">
                  <c:v>9.27</c:v>
                </c:pt>
                <c:pt idx="113">
                  <c:v>9.2199999999999989</c:v>
                </c:pt>
                <c:pt idx="114">
                  <c:v>9.2000000000000011</c:v>
                </c:pt>
                <c:pt idx="115">
                  <c:v>9.19</c:v>
                </c:pt>
                <c:pt idx="116">
                  <c:v>9.2199999999999989</c:v>
                </c:pt>
                <c:pt idx="117">
                  <c:v>9.2000000000000011</c:v>
                </c:pt>
                <c:pt idx="118">
                  <c:v>9.2000000000000011</c:v>
                </c:pt>
                <c:pt idx="119">
                  <c:v>9.15</c:v>
                </c:pt>
                <c:pt idx="120">
                  <c:v>9.0400000000000009</c:v>
                </c:pt>
                <c:pt idx="121">
                  <c:v>9.08</c:v>
                </c:pt>
                <c:pt idx="122">
                  <c:v>9.0500000000000007</c:v>
                </c:pt>
                <c:pt idx="123">
                  <c:v>9.09</c:v>
                </c:pt>
                <c:pt idx="124">
                  <c:v>9.07</c:v>
                </c:pt>
                <c:pt idx="125">
                  <c:v>9.07</c:v>
                </c:pt>
                <c:pt idx="126">
                  <c:v>8.98</c:v>
                </c:pt>
                <c:pt idx="127">
                  <c:v>8.92</c:v>
                </c:pt>
                <c:pt idx="128">
                  <c:v>8.94</c:v>
                </c:pt>
                <c:pt idx="129">
                  <c:v>8.94</c:v>
                </c:pt>
                <c:pt idx="130">
                  <c:v>8.85</c:v>
                </c:pt>
                <c:pt idx="131">
                  <c:v>8.76</c:v>
                </c:pt>
                <c:pt idx="132">
                  <c:v>8.68</c:v>
                </c:pt>
                <c:pt idx="133">
                  <c:v>8.59</c:v>
                </c:pt>
                <c:pt idx="134">
                  <c:v>8.52</c:v>
                </c:pt>
                <c:pt idx="135">
                  <c:v>8.43</c:v>
                </c:pt>
                <c:pt idx="136">
                  <c:v>8.34</c:v>
                </c:pt>
                <c:pt idx="137">
                  <c:v>8.2199999999999989</c:v>
                </c:pt>
                <c:pt idx="138">
                  <c:v>8.18</c:v>
                </c:pt>
                <c:pt idx="139">
                  <c:v>8.1399999999999988</c:v>
                </c:pt>
                <c:pt idx="140">
                  <c:v>8.0500000000000007</c:v>
                </c:pt>
                <c:pt idx="141">
                  <c:v>7.95</c:v>
                </c:pt>
                <c:pt idx="142">
                  <c:v>7.8599999999999977</c:v>
                </c:pt>
                <c:pt idx="143">
                  <c:v>7.75</c:v>
                </c:pt>
                <c:pt idx="144">
                  <c:v>7.6499999999999977</c:v>
                </c:pt>
                <c:pt idx="145">
                  <c:v>7.52</c:v>
                </c:pt>
                <c:pt idx="146">
                  <c:v>7.4</c:v>
                </c:pt>
                <c:pt idx="147">
                  <c:v>7.27</c:v>
                </c:pt>
                <c:pt idx="148">
                  <c:v>7.22</c:v>
                </c:pt>
                <c:pt idx="149">
                  <c:v>7.1499999999999986</c:v>
                </c:pt>
                <c:pt idx="150">
                  <c:v>7.1899999999999986</c:v>
                </c:pt>
                <c:pt idx="151">
                  <c:v>7.1499999999999986</c:v>
                </c:pt>
                <c:pt idx="152">
                  <c:v>7.07</c:v>
                </c:pt>
                <c:pt idx="153">
                  <c:v>7.01</c:v>
                </c:pt>
                <c:pt idx="154">
                  <c:v>6.94</c:v>
                </c:pt>
                <c:pt idx="155">
                  <c:v>6.92</c:v>
                </c:pt>
                <c:pt idx="156">
                  <c:v>6.87</c:v>
                </c:pt>
                <c:pt idx="157">
                  <c:v>6.81</c:v>
                </c:pt>
                <c:pt idx="158">
                  <c:v>6.77</c:v>
                </c:pt>
                <c:pt idx="159">
                  <c:v>6.83</c:v>
                </c:pt>
                <c:pt idx="160">
                  <c:v>6.8599999999999977</c:v>
                </c:pt>
                <c:pt idx="161">
                  <c:v>6.95</c:v>
                </c:pt>
                <c:pt idx="162">
                  <c:v>6.95</c:v>
                </c:pt>
                <c:pt idx="163">
                  <c:v>7.02</c:v>
                </c:pt>
                <c:pt idx="164">
                  <c:v>7.08</c:v>
                </c:pt>
                <c:pt idx="165">
                  <c:v>7.23</c:v>
                </c:pt>
                <c:pt idx="166">
                  <c:v>7.43</c:v>
                </c:pt>
                <c:pt idx="167">
                  <c:v>7.68</c:v>
                </c:pt>
                <c:pt idx="168">
                  <c:v>8.0400000000000009</c:v>
                </c:pt>
                <c:pt idx="169">
                  <c:v>8.35</c:v>
                </c:pt>
                <c:pt idx="170">
                  <c:v>8.61</c:v>
                </c:pt>
                <c:pt idx="171">
                  <c:v>8.7800000000000011</c:v>
                </c:pt>
                <c:pt idx="172">
                  <c:v>8.91</c:v>
                </c:pt>
                <c:pt idx="173">
                  <c:v>8.99</c:v>
                </c:pt>
                <c:pt idx="174">
                  <c:v>9.09</c:v>
                </c:pt>
                <c:pt idx="175">
                  <c:v>9.19</c:v>
                </c:pt>
                <c:pt idx="176">
                  <c:v>9.3000000000000007</c:v>
                </c:pt>
                <c:pt idx="177">
                  <c:v>9.36</c:v>
                </c:pt>
                <c:pt idx="178">
                  <c:v>9.4</c:v>
                </c:pt>
                <c:pt idx="179">
                  <c:v>9.48</c:v>
                </c:pt>
                <c:pt idx="180">
                  <c:v>9.59</c:v>
                </c:pt>
                <c:pt idx="181">
                  <c:v>9.67</c:v>
                </c:pt>
                <c:pt idx="182">
                  <c:v>9.7000000000000011</c:v>
                </c:pt>
                <c:pt idx="183">
                  <c:v>9.7100000000000009</c:v>
                </c:pt>
                <c:pt idx="184">
                  <c:v>9.68</c:v>
                </c:pt>
                <c:pt idx="185">
                  <c:v>9.620000000000001</c:v>
                </c:pt>
                <c:pt idx="186">
                  <c:v>9.57</c:v>
                </c:pt>
                <c:pt idx="187">
                  <c:v>9.56</c:v>
                </c:pt>
                <c:pt idx="188">
                  <c:v>9.57</c:v>
                </c:pt>
                <c:pt idx="189">
                  <c:v>9.620000000000001</c:v>
                </c:pt>
                <c:pt idx="190">
                  <c:v>9.57</c:v>
                </c:pt>
                <c:pt idx="191">
                  <c:v>9.56</c:v>
                </c:pt>
                <c:pt idx="192">
                  <c:v>9.51</c:v>
                </c:pt>
                <c:pt idx="193">
                  <c:v>9.4700000000000006</c:v>
                </c:pt>
                <c:pt idx="194">
                  <c:v>9.4499999999999993</c:v>
                </c:pt>
                <c:pt idx="195">
                  <c:v>9.4499999999999993</c:v>
                </c:pt>
                <c:pt idx="196">
                  <c:v>9.51</c:v>
                </c:pt>
                <c:pt idx="197">
                  <c:v>9.5500000000000007</c:v>
                </c:pt>
                <c:pt idx="198">
                  <c:v>9.620000000000001</c:v>
                </c:pt>
                <c:pt idx="199">
                  <c:v>9.7000000000000011</c:v>
                </c:pt>
                <c:pt idx="200">
                  <c:v>9.81</c:v>
                </c:pt>
                <c:pt idx="201">
                  <c:v>9.89</c:v>
                </c:pt>
                <c:pt idx="202">
                  <c:v>9.99</c:v>
                </c:pt>
                <c:pt idx="203">
                  <c:v>10.06</c:v>
                </c:pt>
                <c:pt idx="204">
                  <c:v>10.08</c:v>
                </c:pt>
                <c:pt idx="205">
                  <c:v>10.18</c:v>
                </c:pt>
                <c:pt idx="206">
                  <c:v>10.29</c:v>
                </c:pt>
                <c:pt idx="207">
                  <c:v>10.35</c:v>
                </c:pt>
                <c:pt idx="208">
                  <c:v>10.43</c:v>
                </c:pt>
                <c:pt idx="209">
                  <c:v>10.48</c:v>
                </c:pt>
                <c:pt idx="210">
                  <c:v>10.53</c:v>
                </c:pt>
                <c:pt idx="211">
                  <c:v>10.55</c:v>
                </c:pt>
                <c:pt idx="212">
                  <c:v>10.62</c:v>
                </c:pt>
                <c:pt idx="213">
                  <c:v>10.72</c:v>
                </c:pt>
                <c:pt idx="214">
                  <c:v>10.78</c:v>
                </c:pt>
                <c:pt idx="215">
                  <c:v>10.82</c:v>
                </c:pt>
                <c:pt idx="216">
                  <c:v>10.92</c:v>
                </c:pt>
                <c:pt idx="217">
                  <c:v>10.94</c:v>
                </c:pt>
                <c:pt idx="218">
                  <c:v>10.95</c:v>
                </c:pt>
                <c:pt idx="219">
                  <c:v>10.99</c:v>
                </c:pt>
                <c:pt idx="220">
                  <c:v>10.95</c:v>
                </c:pt>
                <c:pt idx="221">
                  <c:v>10.94</c:v>
                </c:pt>
                <c:pt idx="222">
                  <c:v>10.92</c:v>
                </c:pt>
                <c:pt idx="223">
                  <c:v>10.87</c:v>
                </c:pt>
                <c:pt idx="224">
                  <c:v>10.84</c:v>
                </c:pt>
                <c:pt idx="225">
                  <c:v>10.73</c:v>
                </c:pt>
                <c:pt idx="226">
                  <c:v>10.7</c:v>
                </c:pt>
                <c:pt idx="227">
                  <c:v>10.65</c:v>
                </c:pt>
                <c:pt idx="228">
                  <c:v>10.61</c:v>
                </c:pt>
                <c:pt idx="229">
                  <c:v>10.55</c:v>
                </c:pt>
                <c:pt idx="230">
                  <c:v>10.47</c:v>
                </c:pt>
                <c:pt idx="231">
                  <c:v>10.36</c:v>
                </c:pt>
                <c:pt idx="232">
                  <c:v>10.28</c:v>
                </c:pt>
                <c:pt idx="233">
                  <c:v>10.18</c:v>
                </c:pt>
                <c:pt idx="234">
                  <c:v>10.16</c:v>
                </c:pt>
                <c:pt idx="235">
                  <c:v>10.07</c:v>
                </c:pt>
                <c:pt idx="236">
                  <c:v>10.07</c:v>
                </c:pt>
                <c:pt idx="237">
                  <c:v>10.050000000000001</c:v>
                </c:pt>
                <c:pt idx="238">
                  <c:v>10.02</c:v>
                </c:pt>
                <c:pt idx="239">
                  <c:v>9.85</c:v>
                </c:pt>
                <c:pt idx="240">
                  <c:v>9.81</c:v>
                </c:pt>
                <c:pt idx="241">
                  <c:v>9.7299999999999986</c:v>
                </c:pt>
                <c:pt idx="242">
                  <c:v>9.69</c:v>
                </c:pt>
                <c:pt idx="243">
                  <c:v>9.620000000000001</c:v>
                </c:pt>
                <c:pt idx="244">
                  <c:v>9.58</c:v>
                </c:pt>
                <c:pt idx="245">
                  <c:v>9.5</c:v>
                </c:pt>
                <c:pt idx="246">
                  <c:v>9.36</c:v>
                </c:pt>
                <c:pt idx="247">
                  <c:v>9.27</c:v>
                </c:pt>
                <c:pt idx="248">
                  <c:v>9.2000000000000011</c:v>
                </c:pt>
                <c:pt idx="249">
                  <c:v>9.120000000000001</c:v>
                </c:pt>
                <c:pt idx="250">
                  <c:v>9.0300000000000011</c:v>
                </c:pt>
                <c:pt idx="251">
                  <c:v>8.98</c:v>
                </c:pt>
                <c:pt idx="252">
                  <c:v>8.91</c:v>
                </c:pt>
                <c:pt idx="253">
                  <c:v>8.86</c:v>
                </c:pt>
                <c:pt idx="254">
                  <c:v>8.7399999999999984</c:v>
                </c:pt>
                <c:pt idx="255">
                  <c:v>8.66</c:v>
                </c:pt>
                <c:pt idx="256">
                  <c:v>8.620000000000001</c:v>
                </c:pt>
                <c:pt idx="257">
                  <c:v>8.6</c:v>
                </c:pt>
                <c:pt idx="258">
                  <c:v>8.58</c:v>
                </c:pt>
                <c:pt idx="259">
                  <c:v>8.57</c:v>
                </c:pt>
              </c:numCache>
            </c:numRef>
          </c:val>
          <c:smooth val="0"/>
        </c:ser>
        <c:dLbls>
          <c:showLegendKey val="0"/>
          <c:showVal val="0"/>
          <c:showCatName val="0"/>
          <c:showSerName val="0"/>
          <c:showPercent val="0"/>
          <c:showBubbleSize val="0"/>
        </c:dLbls>
        <c:marker val="1"/>
        <c:smooth val="0"/>
        <c:axId val="912748240"/>
        <c:axId val="912760752"/>
      </c:lineChart>
      <c:dateAx>
        <c:axId val="912748240"/>
        <c:scaling>
          <c:orientation val="minMax"/>
        </c:scaling>
        <c:delete val="0"/>
        <c:axPos val="b"/>
        <c:numFmt formatCode="yyyy" sourceLinked="0"/>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de-DE"/>
          </a:p>
        </c:txPr>
        <c:crossAx val="912760752"/>
        <c:crosses val="autoZero"/>
        <c:auto val="1"/>
        <c:lblOffset val="100"/>
        <c:baseTimeUnit val="months"/>
        <c:majorUnit val="24"/>
        <c:majorTimeUnit val="months"/>
      </c:dateAx>
      <c:valAx>
        <c:axId val="912760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de-DE"/>
          </a:p>
        </c:txPr>
        <c:crossAx val="912748240"/>
        <c:crosses val="autoZero"/>
        <c:crossBetween val="between"/>
      </c:valAx>
      <c:valAx>
        <c:axId val="912765104"/>
        <c:scaling>
          <c:orientation val="minMax"/>
        </c:scaling>
        <c:delete val="0"/>
        <c:axPos val="r"/>
        <c:numFmt formatCode="0%" sourceLinked="1"/>
        <c:majorTickMark val="out"/>
        <c:minorTickMark val="none"/>
        <c:tickLblPos val="none"/>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912754224"/>
        <c:crosses val="max"/>
        <c:crossBetween val="between"/>
      </c:valAx>
      <c:dateAx>
        <c:axId val="912754224"/>
        <c:scaling>
          <c:orientation val="minMax"/>
        </c:scaling>
        <c:delete val="1"/>
        <c:axPos val="b"/>
        <c:numFmt formatCode="m/d/yyyy" sourceLinked="1"/>
        <c:majorTickMark val="out"/>
        <c:minorTickMark val="none"/>
        <c:tickLblPos val="nextTo"/>
        <c:crossAx val="912765104"/>
        <c:crosses val="autoZero"/>
        <c:auto val="1"/>
        <c:lblOffset val="100"/>
        <c:baseTimeUnit val="months"/>
      </c:dateAx>
      <c:spPr>
        <a:noFill/>
        <a:ln>
          <a:noFill/>
        </a:ln>
        <a:effectLst/>
      </c:spPr>
    </c:plotArea>
    <c:legend>
      <c:legendPos val="r"/>
      <c:legendEntry>
        <c:idx val="0"/>
        <c:delete val="1"/>
      </c:legendEntry>
      <c:layout>
        <c:manualLayout>
          <c:xMode val="edge"/>
          <c:yMode val="edge"/>
          <c:x val="0.154447732250029"/>
          <c:y val="0.526588229270609"/>
          <c:w val="0.39119982613638299"/>
          <c:h val="6.4419720862945701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chart>
  <c:spPr>
    <a:noFill/>
    <a:ln>
      <a:noFill/>
    </a:ln>
    <a:effectLst/>
  </c:spPr>
  <c:txPr>
    <a:bodyPr/>
    <a:lstStyle/>
    <a:p>
      <a:pPr>
        <a:defRPr/>
      </a:pPr>
      <a:endParaRPr lang="de-DE"/>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9752411521808203E-2"/>
          <c:y val="5.1068006431568697E-2"/>
          <c:w val="0.89210508718257397"/>
          <c:h val="0.79755537205927896"/>
        </c:manualLayout>
      </c:layout>
      <c:barChart>
        <c:barDir val="col"/>
        <c:grouping val="percentStacked"/>
        <c:varyColors val="0"/>
        <c:ser>
          <c:idx val="1"/>
          <c:order val="1"/>
          <c:spPr>
            <a:solidFill>
              <a:schemeClr val="bg2">
                <a:lumMod val="90000"/>
              </a:schemeClr>
            </a:solidFill>
            <a:ln w="50800">
              <a:solidFill>
                <a:schemeClr val="bg2">
                  <a:lumMod val="90000"/>
                </a:schemeClr>
              </a:solidFill>
            </a:ln>
            <a:effectLst/>
          </c:spPr>
          <c:invertIfNegative val="0"/>
          <c:cat>
            <c:numRef>
              <c:f>'Figure 8.5'!$A$2:$A$255</c:f>
              <c:numCache>
                <c:formatCode>m/d/yyyy</c:formatCode>
                <c:ptCount val="254"/>
                <c:pt idx="0">
                  <c:v>34700</c:v>
                </c:pt>
                <c:pt idx="1">
                  <c:v>34731</c:v>
                </c:pt>
                <c:pt idx="2">
                  <c:v>34759</c:v>
                </c:pt>
                <c:pt idx="3">
                  <c:v>34790</c:v>
                </c:pt>
                <c:pt idx="4">
                  <c:v>34820</c:v>
                </c:pt>
                <c:pt idx="5">
                  <c:v>34851</c:v>
                </c:pt>
                <c:pt idx="6">
                  <c:v>34881</c:v>
                </c:pt>
                <c:pt idx="7">
                  <c:v>34912</c:v>
                </c:pt>
                <c:pt idx="8">
                  <c:v>34943</c:v>
                </c:pt>
                <c:pt idx="9">
                  <c:v>34973</c:v>
                </c:pt>
                <c:pt idx="10">
                  <c:v>35004</c:v>
                </c:pt>
                <c:pt idx="11">
                  <c:v>35034</c:v>
                </c:pt>
                <c:pt idx="12">
                  <c:v>35065</c:v>
                </c:pt>
                <c:pt idx="13">
                  <c:v>35096</c:v>
                </c:pt>
                <c:pt idx="14">
                  <c:v>35125</c:v>
                </c:pt>
                <c:pt idx="15">
                  <c:v>35156</c:v>
                </c:pt>
                <c:pt idx="16">
                  <c:v>35186</c:v>
                </c:pt>
                <c:pt idx="17">
                  <c:v>35217</c:v>
                </c:pt>
                <c:pt idx="18">
                  <c:v>35247</c:v>
                </c:pt>
                <c:pt idx="19">
                  <c:v>35278</c:v>
                </c:pt>
                <c:pt idx="20">
                  <c:v>35309</c:v>
                </c:pt>
                <c:pt idx="21">
                  <c:v>35339</c:v>
                </c:pt>
                <c:pt idx="22">
                  <c:v>35370</c:v>
                </c:pt>
                <c:pt idx="23">
                  <c:v>35400</c:v>
                </c:pt>
                <c:pt idx="24">
                  <c:v>35431</c:v>
                </c:pt>
                <c:pt idx="25">
                  <c:v>35462</c:v>
                </c:pt>
                <c:pt idx="26">
                  <c:v>35490</c:v>
                </c:pt>
                <c:pt idx="27">
                  <c:v>35521</c:v>
                </c:pt>
                <c:pt idx="28">
                  <c:v>35551</c:v>
                </c:pt>
                <c:pt idx="29">
                  <c:v>35582</c:v>
                </c:pt>
                <c:pt idx="30">
                  <c:v>35612</c:v>
                </c:pt>
                <c:pt idx="31">
                  <c:v>35643</c:v>
                </c:pt>
                <c:pt idx="32">
                  <c:v>35674</c:v>
                </c:pt>
                <c:pt idx="33">
                  <c:v>35704</c:v>
                </c:pt>
                <c:pt idx="34">
                  <c:v>35735</c:v>
                </c:pt>
                <c:pt idx="35">
                  <c:v>35765</c:v>
                </c:pt>
                <c:pt idx="36">
                  <c:v>35796</c:v>
                </c:pt>
                <c:pt idx="37">
                  <c:v>35827</c:v>
                </c:pt>
                <c:pt idx="38">
                  <c:v>35855</c:v>
                </c:pt>
                <c:pt idx="39">
                  <c:v>35886</c:v>
                </c:pt>
                <c:pt idx="40">
                  <c:v>35916</c:v>
                </c:pt>
                <c:pt idx="41">
                  <c:v>35947</c:v>
                </c:pt>
                <c:pt idx="42">
                  <c:v>35977</c:v>
                </c:pt>
                <c:pt idx="43">
                  <c:v>36008</c:v>
                </c:pt>
                <c:pt idx="44">
                  <c:v>36039</c:v>
                </c:pt>
                <c:pt idx="45">
                  <c:v>36069</c:v>
                </c:pt>
                <c:pt idx="46">
                  <c:v>36100</c:v>
                </c:pt>
                <c:pt idx="47">
                  <c:v>36130</c:v>
                </c:pt>
                <c:pt idx="48">
                  <c:v>36161</c:v>
                </c:pt>
                <c:pt idx="49">
                  <c:v>36192</c:v>
                </c:pt>
                <c:pt idx="50">
                  <c:v>36220</c:v>
                </c:pt>
                <c:pt idx="51">
                  <c:v>36251</c:v>
                </c:pt>
                <c:pt idx="52">
                  <c:v>36281</c:v>
                </c:pt>
                <c:pt idx="53">
                  <c:v>36312</c:v>
                </c:pt>
                <c:pt idx="54">
                  <c:v>36342</c:v>
                </c:pt>
                <c:pt idx="55">
                  <c:v>36373</c:v>
                </c:pt>
                <c:pt idx="56">
                  <c:v>36404</c:v>
                </c:pt>
                <c:pt idx="57">
                  <c:v>36434</c:v>
                </c:pt>
                <c:pt idx="58">
                  <c:v>36465</c:v>
                </c:pt>
                <c:pt idx="59">
                  <c:v>36495</c:v>
                </c:pt>
                <c:pt idx="60">
                  <c:v>36526</c:v>
                </c:pt>
                <c:pt idx="61">
                  <c:v>36557</c:v>
                </c:pt>
                <c:pt idx="62">
                  <c:v>36586</c:v>
                </c:pt>
                <c:pt idx="63">
                  <c:v>36617</c:v>
                </c:pt>
                <c:pt idx="64">
                  <c:v>36647</c:v>
                </c:pt>
                <c:pt idx="65">
                  <c:v>36678</c:v>
                </c:pt>
                <c:pt idx="66">
                  <c:v>36708</c:v>
                </c:pt>
                <c:pt idx="67">
                  <c:v>36739</c:v>
                </c:pt>
                <c:pt idx="68">
                  <c:v>36770</c:v>
                </c:pt>
                <c:pt idx="69">
                  <c:v>36800</c:v>
                </c:pt>
                <c:pt idx="70">
                  <c:v>36831</c:v>
                </c:pt>
                <c:pt idx="71">
                  <c:v>36861</c:v>
                </c:pt>
                <c:pt idx="72">
                  <c:v>36892</c:v>
                </c:pt>
                <c:pt idx="73">
                  <c:v>36923</c:v>
                </c:pt>
                <c:pt idx="74">
                  <c:v>36951</c:v>
                </c:pt>
                <c:pt idx="75">
                  <c:v>36982</c:v>
                </c:pt>
                <c:pt idx="76">
                  <c:v>37012</c:v>
                </c:pt>
                <c:pt idx="77">
                  <c:v>37043</c:v>
                </c:pt>
                <c:pt idx="78">
                  <c:v>37073</c:v>
                </c:pt>
                <c:pt idx="79">
                  <c:v>37104</c:v>
                </c:pt>
                <c:pt idx="80">
                  <c:v>37135</c:v>
                </c:pt>
                <c:pt idx="81">
                  <c:v>37165</c:v>
                </c:pt>
                <c:pt idx="82">
                  <c:v>37196</c:v>
                </c:pt>
                <c:pt idx="83">
                  <c:v>37226</c:v>
                </c:pt>
                <c:pt idx="84">
                  <c:v>37257</c:v>
                </c:pt>
                <c:pt idx="85">
                  <c:v>37288</c:v>
                </c:pt>
                <c:pt idx="86">
                  <c:v>37316</c:v>
                </c:pt>
                <c:pt idx="87">
                  <c:v>37347</c:v>
                </c:pt>
                <c:pt idx="88">
                  <c:v>37377</c:v>
                </c:pt>
                <c:pt idx="89">
                  <c:v>37408</c:v>
                </c:pt>
                <c:pt idx="90">
                  <c:v>37438</c:v>
                </c:pt>
                <c:pt idx="91">
                  <c:v>37469</c:v>
                </c:pt>
                <c:pt idx="92">
                  <c:v>37500</c:v>
                </c:pt>
                <c:pt idx="93">
                  <c:v>37530</c:v>
                </c:pt>
                <c:pt idx="94">
                  <c:v>37561</c:v>
                </c:pt>
                <c:pt idx="95">
                  <c:v>37591</c:v>
                </c:pt>
                <c:pt idx="96">
                  <c:v>37622</c:v>
                </c:pt>
                <c:pt idx="97">
                  <c:v>37653</c:v>
                </c:pt>
                <c:pt idx="98">
                  <c:v>37681</c:v>
                </c:pt>
                <c:pt idx="99">
                  <c:v>37712</c:v>
                </c:pt>
                <c:pt idx="100">
                  <c:v>37742</c:v>
                </c:pt>
                <c:pt idx="101">
                  <c:v>37773</c:v>
                </c:pt>
                <c:pt idx="102">
                  <c:v>37803</c:v>
                </c:pt>
                <c:pt idx="103">
                  <c:v>37834</c:v>
                </c:pt>
                <c:pt idx="104">
                  <c:v>37865</c:v>
                </c:pt>
                <c:pt idx="105">
                  <c:v>37895</c:v>
                </c:pt>
                <c:pt idx="106">
                  <c:v>37926</c:v>
                </c:pt>
                <c:pt idx="107">
                  <c:v>37956</c:v>
                </c:pt>
                <c:pt idx="108">
                  <c:v>37987</c:v>
                </c:pt>
                <c:pt idx="109">
                  <c:v>38018</c:v>
                </c:pt>
                <c:pt idx="110">
                  <c:v>38047</c:v>
                </c:pt>
                <c:pt idx="111">
                  <c:v>38078</c:v>
                </c:pt>
                <c:pt idx="112">
                  <c:v>38108</c:v>
                </c:pt>
                <c:pt idx="113">
                  <c:v>38139</c:v>
                </c:pt>
                <c:pt idx="114">
                  <c:v>38169</c:v>
                </c:pt>
                <c:pt idx="115">
                  <c:v>38200</c:v>
                </c:pt>
                <c:pt idx="116">
                  <c:v>38231</c:v>
                </c:pt>
                <c:pt idx="117">
                  <c:v>38261</c:v>
                </c:pt>
                <c:pt idx="118">
                  <c:v>38292</c:v>
                </c:pt>
                <c:pt idx="119">
                  <c:v>38322</c:v>
                </c:pt>
                <c:pt idx="120">
                  <c:v>38353</c:v>
                </c:pt>
                <c:pt idx="121">
                  <c:v>38384</c:v>
                </c:pt>
                <c:pt idx="122">
                  <c:v>38412</c:v>
                </c:pt>
                <c:pt idx="123">
                  <c:v>38443</c:v>
                </c:pt>
                <c:pt idx="124">
                  <c:v>38473</c:v>
                </c:pt>
                <c:pt idx="125">
                  <c:v>38504</c:v>
                </c:pt>
                <c:pt idx="126">
                  <c:v>38534</c:v>
                </c:pt>
                <c:pt idx="127">
                  <c:v>38565</c:v>
                </c:pt>
                <c:pt idx="128">
                  <c:v>38596</c:v>
                </c:pt>
                <c:pt idx="129">
                  <c:v>38626</c:v>
                </c:pt>
                <c:pt idx="130">
                  <c:v>38657</c:v>
                </c:pt>
                <c:pt idx="131">
                  <c:v>38687</c:v>
                </c:pt>
                <c:pt idx="132">
                  <c:v>38718</c:v>
                </c:pt>
                <c:pt idx="133">
                  <c:v>38749</c:v>
                </c:pt>
                <c:pt idx="134">
                  <c:v>38777</c:v>
                </c:pt>
                <c:pt idx="135">
                  <c:v>38808</c:v>
                </c:pt>
                <c:pt idx="136">
                  <c:v>38838</c:v>
                </c:pt>
                <c:pt idx="137">
                  <c:v>38869</c:v>
                </c:pt>
                <c:pt idx="138">
                  <c:v>38899</c:v>
                </c:pt>
                <c:pt idx="139">
                  <c:v>38930</c:v>
                </c:pt>
                <c:pt idx="140">
                  <c:v>38961</c:v>
                </c:pt>
                <c:pt idx="141">
                  <c:v>38991</c:v>
                </c:pt>
                <c:pt idx="142">
                  <c:v>39022</c:v>
                </c:pt>
                <c:pt idx="143">
                  <c:v>39052</c:v>
                </c:pt>
                <c:pt idx="144">
                  <c:v>39083</c:v>
                </c:pt>
                <c:pt idx="145">
                  <c:v>39114</c:v>
                </c:pt>
                <c:pt idx="146">
                  <c:v>39142</c:v>
                </c:pt>
                <c:pt idx="147">
                  <c:v>39173</c:v>
                </c:pt>
                <c:pt idx="148">
                  <c:v>39203</c:v>
                </c:pt>
                <c:pt idx="149">
                  <c:v>39234</c:v>
                </c:pt>
                <c:pt idx="150">
                  <c:v>39264</c:v>
                </c:pt>
                <c:pt idx="151">
                  <c:v>39295</c:v>
                </c:pt>
                <c:pt idx="152">
                  <c:v>39326</c:v>
                </c:pt>
                <c:pt idx="153">
                  <c:v>39356</c:v>
                </c:pt>
                <c:pt idx="154">
                  <c:v>39387</c:v>
                </c:pt>
                <c:pt idx="155">
                  <c:v>39417</c:v>
                </c:pt>
                <c:pt idx="156">
                  <c:v>39448</c:v>
                </c:pt>
                <c:pt idx="157">
                  <c:v>39479</c:v>
                </c:pt>
                <c:pt idx="158">
                  <c:v>39508</c:v>
                </c:pt>
                <c:pt idx="159">
                  <c:v>39539</c:v>
                </c:pt>
                <c:pt idx="160">
                  <c:v>39569</c:v>
                </c:pt>
                <c:pt idx="161">
                  <c:v>39600</c:v>
                </c:pt>
                <c:pt idx="162">
                  <c:v>39630</c:v>
                </c:pt>
                <c:pt idx="163">
                  <c:v>39661</c:v>
                </c:pt>
                <c:pt idx="164">
                  <c:v>39692</c:v>
                </c:pt>
                <c:pt idx="165">
                  <c:v>39722</c:v>
                </c:pt>
                <c:pt idx="166">
                  <c:v>39753</c:v>
                </c:pt>
                <c:pt idx="167">
                  <c:v>39783</c:v>
                </c:pt>
                <c:pt idx="168">
                  <c:v>39814</c:v>
                </c:pt>
                <c:pt idx="169">
                  <c:v>39845</c:v>
                </c:pt>
                <c:pt idx="170">
                  <c:v>39873</c:v>
                </c:pt>
                <c:pt idx="171">
                  <c:v>39904</c:v>
                </c:pt>
                <c:pt idx="172">
                  <c:v>39934</c:v>
                </c:pt>
                <c:pt idx="173">
                  <c:v>39965</c:v>
                </c:pt>
                <c:pt idx="174">
                  <c:v>39995</c:v>
                </c:pt>
                <c:pt idx="175">
                  <c:v>40026</c:v>
                </c:pt>
                <c:pt idx="176">
                  <c:v>40057</c:v>
                </c:pt>
                <c:pt idx="177">
                  <c:v>40087</c:v>
                </c:pt>
                <c:pt idx="178">
                  <c:v>40118</c:v>
                </c:pt>
                <c:pt idx="179">
                  <c:v>40148</c:v>
                </c:pt>
                <c:pt idx="180">
                  <c:v>40179</c:v>
                </c:pt>
                <c:pt idx="181">
                  <c:v>40210</c:v>
                </c:pt>
                <c:pt idx="182">
                  <c:v>40238</c:v>
                </c:pt>
                <c:pt idx="183">
                  <c:v>40269</c:v>
                </c:pt>
                <c:pt idx="184">
                  <c:v>40299</c:v>
                </c:pt>
                <c:pt idx="185">
                  <c:v>40330</c:v>
                </c:pt>
                <c:pt idx="186">
                  <c:v>40360</c:v>
                </c:pt>
                <c:pt idx="187">
                  <c:v>40391</c:v>
                </c:pt>
                <c:pt idx="188">
                  <c:v>40422</c:v>
                </c:pt>
                <c:pt idx="189">
                  <c:v>40452</c:v>
                </c:pt>
                <c:pt idx="190">
                  <c:v>40483</c:v>
                </c:pt>
                <c:pt idx="191">
                  <c:v>40513</c:v>
                </c:pt>
                <c:pt idx="192">
                  <c:v>40544</c:v>
                </c:pt>
                <c:pt idx="193">
                  <c:v>40575</c:v>
                </c:pt>
                <c:pt idx="194">
                  <c:v>40603</c:v>
                </c:pt>
                <c:pt idx="195">
                  <c:v>40634</c:v>
                </c:pt>
                <c:pt idx="196">
                  <c:v>40664</c:v>
                </c:pt>
                <c:pt idx="197">
                  <c:v>40695</c:v>
                </c:pt>
                <c:pt idx="198">
                  <c:v>40725</c:v>
                </c:pt>
                <c:pt idx="199">
                  <c:v>40756</c:v>
                </c:pt>
                <c:pt idx="200">
                  <c:v>40787</c:v>
                </c:pt>
                <c:pt idx="201">
                  <c:v>40817</c:v>
                </c:pt>
                <c:pt idx="202">
                  <c:v>40848</c:v>
                </c:pt>
                <c:pt idx="203">
                  <c:v>40878</c:v>
                </c:pt>
                <c:pt idx="204">
                  <c:v>40909</c:v>
                </c:pt>
                <c:pt idx="205">
                  <c:v>40940</c:v>
                </c:pt>
                <c:pt idx="206">
                  <c:v>40969</c:v>
                </c:pt>
                <c:pt idx="207">
                  <c:v>41000</c:v>
                </c:pt>
                <c:pt idx="208">
                  <c:v>41030</c:v>
                </c:pt>
                <c:pt idx="209">
                  <c:v>41061</c:v>
                </c:pt>
                <c:pt idx="210">
                  <c:v>41091</c:v>
                </c:pt>
                <c:pt idx="211">
                  <c:v>41122</c:v>
                </c:pt>
                <c:pt idx="212">
                  <c:v>41153</c:v>
                </c:pt>
                <c:pt idx="213">
                  <c:v>41183</c:v>
                </c:pt>
                <c:pt idx="214">
                  <c:v>41214</c:v>
                </c:pt>
                <c:pt idx="215">
                  <c:v>41244</c:v>
                </c:pt>
                <c:pt idx="216">
                  <c:v>41275</c:v>
                </c:pt>
                <c:pt idx="217">
                  <c:v>41306</c:v>
                </c:pt>
                <c:pt idx="218">
                  <c:v>41334</c:v>
                </c:pt>
                <c:pt idx="219">
                  <c:v>41365</c:v>
                </c:pt>
                <c:pt idx="220">
                  <c:v>41395</c:v>
                </c:pt>
                <c:pt idx="221">
                  <c:v>41426</c:v>
                </c:pt>
                <c:pt idx="222">
                  <c:v>41456</c:v>
                </c:pt>
                <c:pt idx="223">
                  <c:v>41487</c:v>
                </c:pt>
                <c:pt idx="224">
                  <c:v>41518</c:v>
                </c:pt>
                <c:pt idx="225">
                  <c:v>41548</c:v>
                </c:pt>
                <c:pt idx="226">
                  <c:v>41579</c:v>
                </c:pt>
                <c:pt idx="227">
                  <c:v>41609</c:v>
                </c:pt>
                <c:pt idx="228">
                  <c:v>41640</c:v>
                </c:pt>
                <c:pt idx="229">
                  <c:v>41671</c:v>
                </c:pt>
                <c:pt idx="230">
                  <c:v>41699</c:v>
                </c:pt>
                <c:pt idx="231">
                  <c:v>41730</c:v>
                </c:pt>
                <c:pt idx="232">
                  <c:v>41760</c:v>
                </c:pt>
                <c:pt idx="233">
                  <c:v>41791</c:v>
                </c:pt>
                <c:pt idx="234">
                  <c:v>41821</c:v>
                </c:pt>
                <c:pt idx="235">
                  <c:v>41852</c:v>
                </c:pt>
                <c:pt idx="236">
                  <c:v>41883</c:v>
                </c:pt>
                <c:pt idx="237">
                  <c:v>41913</c:v>
                </c:pt>
                <c:pt idx="238">
                  <c:v>41944</c:v>
                </c:pt>
                <c:pt idx="239">
                  <c:v>41974</c:v>
                </c:pt>
                <c:pt idx="240">
                  <c:v>42005</c:v>
                </c:pt>
                <c:pt idx="241">
                  <c:v>42036</c:v>
                </c:pt>
                <c:pt idx="242">
                  <c:v>42064</c:v>
                </c:pt>
                <c:pt idx="243">
                  <c:v>42095</c:v>
                </c:pt>
                <c:pt idx="244">
                  <c:v>42125</c:v>
                </c:pt>
                <c:pt idx="245">
                  <c:v>42156</c:v>
                </c:pt>
                <c:pt idx="246">
                  <c:v>42186</c:v>
                </c:pt>
                <c:pt idx="247">
                  <c:v>42217</c:v>
                </c:pt>
                <c:pt idx="248">
                  <c:v>42248</c:v>
                </c:pt>
                <c:pt idx="249">
                  <c:v>42278</c:v>
                </c:pt>
                <c:pt idx="250">
                  <c:v>42309</c:v>
                </c:pt>
                <c:pt idx="251">
                  <c:v>42339</c:v>
                </c:pt>
                <c:pt idx="252">
                  <c:v>42370</c:v>
                </c:pt>
                <c:pt idx="253">
                  <c:v>42401</c:v>
                </c:pt>
              </c:numCache>
            </c:numRef>
          </c:cat>
          <c:val>
            <c:numRef>
              <c:f>'Figure 8.5'!$F$2:$F$255</c:f>
              <c:numCache>
                <c:formatCode>General</c:formatCode>
                <c:ptCount val="25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1</c:v>
                </c:pt>
                <c:pt idx="158">
                  <c:v>1</c:v>
                </c:pt>
                <c:pt idx="159">
                  <c:v>1</c:v>
                </c:pt>
                <c:pt idx="160">
                  <c:v>1</c:v>
                </c:pt>
                <c:pt idx="161">
                  <c:v>1</c:v>
                </c:pt>
                <c:pt idx="162">
                  <c:v>1</c:v>
                </c:pt>
                <c:pt idx="163">
                  <c:v>1</c:v>
                </c:pt>
                <c:pt idx="164">
                  <c:v>1</c:v>
                </c:pt>
                <c:pt idx="165">
                  <c:v>1</c:v>
                </c:pt>
                <c:pt idx="166">
                  <c:v>1</c:v>
                </c:pt>
                <c:pt idx="167">
                  <c:v>1</c:v>
                </c:pt>
                <c:pt idx="168">
                  <c:v>1</c:v>
                </c:pt>
                <c:pt idx="169">
                  <c:v>1</c:v>
                </c:pt>
                <c:pt idx="170">
                  <c:v>1</c:v>
                </c:pt>
                <c:pt idx="171">
                  <c:v>1</c:v>
                </c:pt>
                <c:pt idx="172">
                  <c:v>1</c:v>
                </c:pt>
                <c:pt idx="173">
                  <c:v>1</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1</c:v>
                </c:pt>
                <c:pt idx="202">
                  <c:v>1</c:v>
                </c:pt>
                <c:pt idx="203">
                  <c:v>1</c:v>
                </c:pt>
                <c:pt idx="204">
                  <c:v>1</c:v>
                </c:pt>
                <c:pt idx="205">
                  <c:v>1</c:v>
                </c:pt>
                <c:pt idx="206">
                  <c:v>1</c:v>
                </c:pt>
                <c:pt idx="207">
                  <c:v>1</c:v>
                </c:pt>
                <c:pt idx="208">
                  <c:v>1</c:v>
                </c:pt>
                <c:pt idx="209">
                  <c:v>1</c:v>
                </c:pt>
                <c:pt idx="210">
                  <c:v>1</c:v>
                </c:pt>
                <c:pt idx="211">
                  <c:v>1</c:v>
                </c:pt>
                <c:pt idx="212">
                  <c:v>1</c:v>
                </c:pt>
                <c:pt idx="213">
                  <c:v>1</c:v>
                </c:pt>
                <c:pt idx="214">
                  <c:v>1</c:v>
                </c:pt>
                <c:pt idx="215">
                  <c:v>1</c:v>
                </c:pt>
                <c:pt idx="216">
                  <c:v>1</c:v>
                </c:pt>
                <c:pt idx="217">
                  <c:v>1</c:v>
                </c:pt>
                <c:pt idx="218">
                  <c:v>1</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numCache>
            </c:numRef>
          </c:val>
        </c:ser>
        <c:dLbls>
          <c:showLegendKey val="0"/>
          <c:showVal val="0"/>
          <c:showCatName val="0"/>
          <c:showSerName val="0"/>
          <c:showPercent val="0"/>
          <c:showBubbleSize val="0"/>
        </c:dLbls>
        <c:gapWidth val="0"/>
        <c:overlap val="100"/>
        <c:axId val="912744432"/>
        <c:axId val="912769456"/>
      </c:barChart>
      <c:lineChart>
        <c:grouping val="standard"/>
        <c:varyColors val="0"/>
        <c:ser>
          <c:idx val="0"/>
          <c:order val="0"/>
          <c:tx>
            <c:v>Greece</c:v>
          </c:tx>
          <c:spPr>
            <a:ln w="28575" cap="rnd">
              <a:solidFill>
                <a:schemeClr val="accent1"/>
              </a:solidFill>
              <a:round/>
            </a:ln>
            <a:effectLst/>
          </c:spPr>
          <c:marker>
            <c:symbol val="none"/>
          </c:marker>
          <c:cat>
            <c:numRef>
              <c:f>'Figure 8.5'!$A$2:$A$255</c:f>
              <c:numCache>
                <c:formatCode>m/d/yyyy</c:formatCode>
                <c:ptCount val="254"/>
                <c:pt idx="0">
                  <c:v>34700</c:v>
                </c:pt>
                <c:pt idx="1">
                  <c:v>34731</c:v>
                </c:pt>
                <c:pt idx="2">
                  <c:v>34759</c:v>
                </c:pt>
                <c:pt idx="3">
                  <c:v>34790</c:v>
                </c:pt>
                <c:pt idx="4">
                  <c:v>34820</c:v>
                </c:pt>
                <c:pt idx="5">
                  <c:v>34851</c:v>
                </c:pt>
                <c:pt idx="6">
                  <c:v>34881</c:v>
                </c:pt>
                <c:pt idx="7">
                  <c:v>34912</c:v>
                </c:pt>
                <c:pt idx="8">
                  <c:v>34943</c:v>
                </c:pt>
                <c:pt idx="9">
                  <c:v>34973</c:v>
                </c:pt>
                <c:pt idx="10">
                  <c:v>35004</c:v>
                </c:pt>
                <c:pt idx="11">
                  <c:v>35034</c:v>
                </c:pt>
                <c:pt idx="12">
                  <c:v>35065</c:v>
                </c:pt>
                <c:pt idx="13">
                  <c:v>35096</c:v>
                </c:pt>
                <c:pt idx="14">
                  <c:v>35125</c:v>
                </c:pt>
                <c:pt idx="15">
                  <c:v>35156</c:v>
                </c:pt>
                <c:pt idx="16">
                  <c:v>35186</c:v>
                </c:pt>
                <c:pt idx="17">
                  <c:v>35217</c:v>
                </c:pt>
                <c:pt idx="18">
                  <c:v>35247</c:v>
                </c:pt>
                <c:pt idx="19">
                  <c:v>35278</c:v>
                </c:pt>
                <c:pt idx="20">
                  <c:v>35309</c:v>
                </c:pt>
                <c:pt idx="21">
                  <c:v>35339</c:v>
                </c:pt>
                <c:pt idx="22">
                  <c:v>35370</c:v>
                </c:pt>
                <c:pt idx="23">
                  <c:v>35400</c:v>
                </c:pt>
                <c:pt idx="24">
                  <c:v>35431</c:v>
                </c:pt>
                <c:pt idx="25">
                  <c:v>35462</c:v>
                </c:pt>
                <c:pt idx="26">
                  <c:v>35490</c:v>
                </c:pt>
                <c:pt idx="27">
                  <c:v>35521</c:v>
                </c:pt>
                <c:pt idx="28">
                  <c:v>35551</c:v>
                </c:pt>
                <c:pt idx="29">
                  <c:v>35582</c:v>
                </c:pt>
                <c:pt idx="30">
                  <c:v>35612</c:v>
                </c:pt>
                <c:pt idx="31">
                  <c:v>35643</c:v>
                </c:pt>
                <c:pt idx="32">
                  <c:v>35674</c:v>
                </c:pt>
                <c:pt idx="33">
                  <c:v>35704</c:v>
                </c:pt>
                <c:pt idx="34">
                  <c:v>35735</c:v>
                </c:pt>
                <c:pt idx="35">
                  <c:v>35765</c:v>
                </c:pt>
                <c:pt idx="36">
                  <c:v>35796</c:v>
                </c:pt>
                <c:pt idx="37">
                  <c:v>35827</c:v>
                </c:pt>
                <c:pt idx="38">
                  <c:v>35855</c:v>
                </c:pt>
                <c:pt idx="39">
                  <c:v>35886</c:v>
                </c:pt>
                <c:pt idx="40">
                  <c:v>35916</c:v>
                </c:pt>
                <c:pt idx="41">
                  <c:v>35947</c:v>
                </c:pt>
                <c:pt idx="42">
                  <c:v>35977</c:v>
                </c:pt>
                <c:pt idx="43">
                  <c:v>36008</c:v>
                </c:pt>
                <c:pt idx="44">
                  <c:v>36039</c:v>
                </c:pt>
                <c:pt idx="45">
                  <c:v>36069</c:v>
                </c:pt>
                <c:pt idx="46">
                  <c:v>36100</c:v>
                </c:pt>
                <c:pt idx="47">
                  <c:v>36130</c:v>
                </c:pt>
                <c:pt idx="48">
                  <c:v>36161</c:v>
                </c:pt>
                <c:pt idx="49">
                  <c:v>36192</c:v>
                </c:pt>
                <c:pt idx="50">
                  <c:v>36220</c:v>
                </c:pt>
                <c:pt idx="51">
                  <c:v>36251</c:v>
                </c:pt>
                <c:pt idx="52">
                  <c:v>36281</c:v>
                </c:pt>
                <c:pt idx="53">
                  <c:v>36312</c:v>
                </c:pt>
                <c:pt idx="54">
                  <c:v>36342</c:v>
                </c:pt>
                <c:pt idx="55">
                  <c:v>36373</c:v>
                </c:pt>
                <c:pt idx="56">
                  <c:v>36404</c:v>
                </c:pt>
                <c:pt idx="57">
                  <c:v>36434</c:v>
                </c:pt>
                <c:pt idx="58">
                  <c:v>36465</c:v>
                </c:pt>
                <c:pt idx="59">
                  <c:v>36495</c:v>
                </c:pt>
                <c:pt idx="60">
                  <c:v>36526</c:v>
                </c:pt>
                <c:pt idx="61">
                  <c:v>36557</c:v>
                </c:pt>
                <c:pt idx="62">
                  <c:v>36586</c:v>
                </c:pt>
                <c:pt idx="63">
                  <c:v>36617</c:v>
                </c:pt>
                <c:pt idx="64">
                  <c:v>36647</c:v>
                </c:pt>
                <c:pt idx="65">
                  <c:v>36678</c:v>
                </c:pt>
                <c:pt idx="66">
                  <c:v>36708</c:v>
                </c:pt>
                <c:pt idx="67">
                  <c:v>36739</c:v>
                </c:pt>
                <c:pt idx="68">
                  <c:v>36770</c:v>
                </c:pt>
                <c:pt idx="69">
                  <c:v>36800</c:v>
                </c:pt>
                <c:pt idx="70">
                  <c:v>36831</c:v>
                </c:pt>
                <c:pt idx="71">
                  <c:v>36861</c:v>
                </c:pt>
                <c:pt idx="72">
                  <c:v>36892</c:v>
                </c:pt>
                <c:pt idx="73">
                  <c:v>36923</c:v>
                </c:pt>
                <c:pt idx="74">
                  <c:v>36951</c:v>
                </c:pt>
                <c:pt idx="75">
                  <c:v>36982</c:v>
                </c:pt>
                <c:pt idx="76">
                  <c:v>37012</c:v>
                </c:pt>
                <c:pt idx="77">
                  <c:v>37043</c:v>
                </c:pt>
                <c:pt idx="78">
                  <c:v>37073</c:v>
                </c:pt>
                <c:pt idx="79">
                  <c:v>37104</c:v>
                </c:pt>
                <c:pt idx="80">
                  <c:v>37135</c:v>
                </c:pt>
                <c:pt idx="81">
                  <c:v>37165</c:v>
                </c:pt>
                <c:pt idx="82">
                  <c:v>37196</c:v>
                </c:pt>
                <c:pt idx="83">
                  <c:v>37226</c:v>
                </c:pt>
                <c:pt idx="84">
                  <c:v>37257</c:v>
                </c:pt>
                <c:pt idx="85">
                  <c:v>37288</c:v>
                </c:pt>
                <c:pt idx="86">
                  <c:v>37316</c:v>
                </c:pt>
                <c:pt idx="87">
                  <c:v>37347</c:v>
                </c:pt>
                <c:pt idx="88">
                  <c:v>37377</c:v>
                </c:pt>
                <c:pt idx="89">
                  <c:v>37408</c:v>
                </c:pt>
                <c:pt idx="90">
                  <c:v>37438</c:v>
                </c:pt>
                <c:pt idx="91">
                  <c:v>37469</c:v>
                </c:pt>
                <c:pt idx="92">
                  <c:v>37500</c:v>
                </c:pt>
                <c:pt idx="93">
                  <c:v>37530</c:v>
                </c:pt>
                <c:pt idx="94">
                  <c:v>37561</c:v>
                </c:pt>
                <c:pt idx="95">
                  <c:v>37591</c:v>
                </c:pt>
                <c:pt idx="96">
                  <c:v>37622</c:v>
                </c:pt>
                <c:pt idx="97">
                  <c:v>37653</c:v>
                </c:pt>
                <c:pt idx="98">
                  <c:v>37681</c:v>
                </c:pt>
                <c:pt idx="99">
                  <c:v>37712</c:v>
                </c:pt>
                <c:pt idx="100">
                  <c:v>37742</c:v>
                </c:pt>
                <c:pt idx="101">
                  <c:v>37773</c:v>
                </c:pt>
                <c:pt idx="102">
                  <c:v>37803</c:v>
                </c:pt>
                <c:pt idx="103">
                  <c:v>37834</c:v>
                </c:pt>
                <c:pt idx="104">
                  <c:v>37865</c:v>
                </c:pt>
                <c:pt idx="105">
                  <c:v>37895</c:v>
                </c:pt>
                <c:pt idx="106">
                  <c:v>37926</c:v>
                </c:pt>
                <c:pt idx="107">
                  <c:v>37956</c:v>
                </c:pt>
                <c:pt idx="108">
                  <c:v>37987</c:v>
                </c:pt>
                <c:pt idx="109">
                  <c:v>38018</c:v>
                </c:pt>
                <c:pt idx="110">
                  <c:v>38047</c:v>
                </c:pt>
                <c:pt idx="111">
                  <c:v>38078</c:v>
                </c:pt>
                <c:pt idx="112">
                  <c:v>38108</c:v>
                </c:pt>
                <c:pt idx="113">
                  <c:v>38139</c:v>
                </c:pt>
                <c:pt idx="114">
                  <c:v>38169</c:v>
                </c:pt>
                <c:pt idx="115">
                  <c:v>38200</c:v>
                </c:pt>
                <c:pt idx="116">
                  <c:v>38231</c:v>
                </c:pt>
                <c:pt idx="117">
                  <c:v>38261</c:v>
                </c:pt>
                <c:pt idx="118">
                  <c:v>38292</c:v>
                </c:pt>
                <c:pt idx="119">
                  <c:v>38322</c:v>
                </c:pt>
                <c:pt idx="120">
                  <c:v>38353</c:v>
                </c:pt>
                <c:pt idx="121">
                  <c:v>38384</c:v>
                </c:pt>
                <c:pt idx="122">
                  <c:v>38412</c:v>
                </c:pt>
                <c:pt idx="123">
                  <c:v>38443</c:v>
                </c:pt>
                <c:pt idx="124">
                  <c:v>38473</c:v>
                </c:pt>
                <c:pt idx="125">
                  <c:v>38504</c:v>
                </c:pt>
                <c:pt idx="126">
                  <c:v>38534</c:v>
                </c:pt>
                <c:pt idx="127">
                  <c:v>38565</c:v>
                </c:pt>
                <c:pt idx="128">
                  <c:v>38596</c:v>
                </c:pt>
                <c:pt idx="129">
                  <c:v>38626</c:v>
                </c:pt>
                <c:pt idx="130">
                  <c:v>38657</c:v>
                </c:pt>
                <c:pt idx="131">
                  <c:v>38687</c:v>
                </c:pt>
                <c:pt idx="132">
                  <c:v>38718</c:v>
                </c:pt>
                <c:pt idx="133">
                  <c:v>38749</c:v>
                </c:pt>
                <c:pt idx="134">
                  <c:v>38777</c:v>
                </c:pt>
                <c:pt idx="135">
                  <c:v>38808</c:v>
                </c:pt>
                <c:pt idx="136">
                  <c:v>38838</c:v>
                </c:pt>
                <c:pt idx="137">
                  <c:v>38869</c:v>
                </c:pt>
                <c:pt idx="138">
                  <c:v>38899</c:v>
                </c:pt>
                <c:pt idx="139">
                  <c:v>38930</c:v>
                </c:pt>
                <c:pt idx="140">
                  <c:v>38961</c:v>
                </c:pt>
                <c:pt idx="141">
                  <c:v>38991</c:v>
                </c:pt>
                <c:pt idx="142">
                  <c:v>39022</c:v>
                </c:pt>
                <c:pt idx="143">
                  <c:v>39052</c:v>
                </c:pt>
                <c:pt idx="144">
                  <c:v>39083</c:v>
                </c:pt>
                <c:pt idx="145">
                  <c:v>39114</c:v>
                </c:pt>
                <c:pt idx="146">
                  <c:v>39142</c:v>
                </c:pt>
                <c:pt idx="147">
                  <c:v>39173</c:v>
                </c:pt>
                <c:pt idx="148">
                  <c:v>39203</c:v>
                </c:pt>
                <c:pt idx="149">
                  <c:v>39234</c:v>
                </c:pt>
                <c:pt idx="150">
                  <c:v>39264</c:v>
                </c:pt>
                <c:pt idx="151">
                  <c:v>39295</c:v>
                </c:pt>
                <c:pt idx="152">
                  <c:v>39326</c:v>
                </c:pt>
                <c:pt idx="153">
                  <c:v>39356</c:v>
                </c:pt>
                <c:pt idx="154">
                  <c:v>39387</c:v>
                </c:pt>
                <c:pt idx="155">
                  <c:v>39417</c:v>
                </c:pt>
                <c:pt idx="156">
                  <c:v>39448</c:v>
                </c:pt>
                <c:pt idx="157">
                  <c:v>39479</c:v>
                </c:pt>
                <c:pt idx="158">
                  <c:v>39508</c:v>
                </c:pt>
                <c:pt idx="159">
                  <c:v>39539</c:v>
                </c:pt>
                <c:pt idx="160">
                  <c:v>39569</c:v>
                </c:pt>
                <c:pt idx="161">
                  <c:v>39600</c:v>
                </c:pt>
                <c:pt idx="162">
                  <c:v>39630</c:v>
                </c:pt>
                <c:pt idx="163">
                  <c:v>39661</c:v>
                </c:pt>
                <c:pt idx="164">
                  <c:v>39692</c:v>
                </c:pt>
                <c:pt idx="165">
                  <c:v>39722</c:v>
                </c:pt>
                <c:pt idx="166">
                  <c:v>39753</c:v>
                </c:pt>
                <c:pt idx="167">
                  <c:v>39783</c:v>
                </c:pt>
                <c:pt idx="168">
                  <c:v>39814</c:v>
                </c:pt>
                <c:pt idx="169">
                  <c:v>39845</c:v>
                </c:pt>
                <c:pt idx="170">
                  <c:v>39873</c:v>
                </c:pt>
                <c:pt idx="171">
                  <c:v>39904</c:v>
                </c:pt>
                <c:pt idx="172">
                  <c:v>39934</c:v>
                </c:pt>
                <c:pt idx="173">
                  <c:v>39965</c:v>
                </c:pt>
                <c:pt idx="174">
                  <c:v>39995</c:v>
                </c:pt>
                <c:pt idx="175">
                  <c:v>40026</c:v>
                </c:pt>
                <c:pt idx="176">
                  <c:v>40057</c:v>
                </c:pt>
                <c:pt idx="177">
                  <c:v>40087</c:v>
                </c:pt>
                <c:pt idx="178">
                  <c:v>40118</c:v>
                </c:pt>
                <c:pt idx="179">
                  <c:v>40148</c:v>
                </c:pt>
                <c:pt idx="180">
                  <c:v>40179</c:v>
                </c:pt>
                <c:pt idx="181">
                  <c:v>40210</c:v>
                </c:pt>
                <c:pt idx="182">
                  <c:v>40238</c:v>
                </c:pt>
                <c:pt idx="183">
                  <c:v>40269</c:v>
                </c:pt>
                <c:pt idx="184">
                  <c:v>40299</c:v>
                </c:pt>
                <c:pt idx="185">
                  <c:v>40330</c:v>
                </c:pt>
                <c:pt idx="186">
                  <c:v>40360</c:v>
                </c:pt>
                <c:pt idx="187">
                  <c:v>40391</c:v>
                </c:pt>
                <c:pt idx="188">
                  <c:v>40422</c:v>
                </c:pt>
                <c:pt idx="189">
                  <c:v>40452</c:v>
                </c:pt>
                <c:pt idx="190">
                  <c:v>40483</c:v>
                </c:pt>
                <c:pt idx="191">
                  <c:v>40513</c:v>
                </c:pt>
                <c:pt idx="192">
                  <c:v>40544</c:v>
                </c:pt>
                <c:pt idx="193">
                  <c:v>40575</c:v>
                </c:pt>
                <c:pt idx="194">
                  <c:v>40603</c:v>
                </c:pt>
                <c:pt idx="195">
                  <c:v>40634</c:v>
                </c:pt>
                <c:pt idx="196">
                  <c:v>40664</c:v>
                </c:pt>
                <c:pt idx="197">
                  <c:v>40695</c:v>
                </c:pt>
                <c:pt idx="198">
                  <c:v>40725</c:v>
                </c:pt>
                <c:pt idx="199">
                  <c:v>40756</c:v>
                </c:pt>
                <c:pt idx="200">
                  <c:v>40787</c:v>
                </c:pt>
                <c:pt idx="201">
                  <c:v>40817</c:v>
                </c:pt>
                <c:pt idx="202">
                  <c:v>40848</c:v>
                </c:pt>
                <c:pt idx="203">
                  <c:v>40878</c:v>
                </c:pt>
                <c:pt idx="204">
                  <c:v>40909</c:v>
                </c:pt>
                <c:pt idx="205">
                  <c:v>40940</c:v>
                </c:pt>
                <c:pt idx="206">
                  <c:v>40969</c:v>
                </c:pt>
                <c:pt idx="207">
                  <c:v>41000</c:v>
                </c:pt>
                <c:pt idx="208">
                  <c:v>41030</c:v>
                </c:pt>
                <c:pt idx="209">
                  <c:v>41061</c:v>
                </c:pt>
                <c:pt idx="210">
                  <c:v>41091</c:v>
                </c:pt>
                <c:pt idx="211">
                  <c:v>41122</c:v>
                </c:pt>
                <c:pt idx="212">
                  <c:v>41153</c:v>
                </c:pt>
                <c:pt idx="213">
                  <c:v>41183</c:v>
                </c:pt>
                <c:pt idx="214">
                  <c:v>41214</c:v>
                </c:pt>
                <c:pt idx="215">
                  <c:v>41244</c:v>
                </c:pt>
                <c:pt idx="216">
                  <c:v>41275</c:v>
                </c:pt>
                <c:pt idx="217">
                  <c:v>41306</c:v>
                </c:pt>
                <c:pt idx="218">
                  <c:v>41334</c:v>
                </c:pt>
                <c:pt idx="219">
                  <c:v>41365</c:v>
                </c:pt>
                <c:pt idx="220">
                  <c:v>41395</c:v>
                </c:pt>
                <c:pt idx="221">
                  <c:v>41426</c:v>
                </c:pt>
                <c:pt idx="222">
                  <c:v>41456</c:v>
                </c:pt>
                <c:pt idx="223">
                  <c:v>41487</c:v>
                </c:pt>
                <c:pt idx="224">
                  <c:v>41518</c:v>
                </c:pt>
                <c:pt idx="225">
                  <c:v>41548</c:v>
                </c:pt>
                <c:pt idx="226">
                  <c:v>41579</c:v>
                </c:pt>
                <c:pt idx="227">
                  <c:v>41609</c:v>
                </c:pt>
                <c:pt idx="228">
                  <c:v>41640</c:v>
                </c:pt>
                <c:pt idx="229">
                  <c:v>41671</c:v>
                </c:pt>
                <c:pt idx="230">
                  <c:v>41699</c:v>
                </c:pt>
                <c:pt idx="231">
                  <c:v>41730</c:v>
                </c:pt>
                <c:pt idx="232">
                  <c:v>41760</c:v>
                </c:pt>
                <c:pt idx="233">
                  <c:v>41791</c:v>
                </c:pt>
                <c:pt idx="234">
                  <c:v>41821</c:v>
                </c:pt>
                <c:pt idx="235">
                  <c:v>41852</c:v>
                </c:pt>
                <c:pt idx="236">
                  <c:v>41883</c:v>
                </c:pt>
                <c:pt idx="237">
                  <c:v>41913</c:v>
                </c:pt>
                <c:pt idx="238">
                  <c:v>41944</c:v>
                </c:pt>
                <c:pt idx="239">
                  <c:v>41974</c:v>
                </c:pt>
                <c:pt idx="240">
                  <c:v>42005</c:v>
                </c:pt>
                <c:pt idx="241">
                  <c:v>42036</c:v>
                </c:pt>
                <c:pt idx="242">
                  <c:v>42064</c:v>
                </c:pt>
                <c:pt idx="243">
                  <c:v>42095</c:v>
                </c:pt>
                <c:pt idx="244">
                  <c:v>42125</c:v>
                </c:pt>
                <c:pt idx="245">
                  <c:v>42156</c:v>
                </c:pt>
                <c:pt idx="246">
                  <c:v>42186</c:v>
                </c:pt>
                <c:pt idx="247">
                  <c:v>42217</c:v>
                </c:pt>
                <c:pt idx="248">
                  <c:v>42248</c:v>
                </c:pt>
                <c:pt idx="249">
                  <c:v>42278</c:v>
                </c:pt>
                <c:pt idx="250">
                  <c:v>42309</c:v>
                </c:pt>
                <c:pt idx="251">
                  <c:v>42339</c:v>
                </c:pt>
                <c:pt idx="252">
                  <c:v>42370</c:v>
                </c:pt>
                <c:pt idx="253">
                  <c:v>42401</c:v>
                </c:pt>
              </c:numCache>
            </c:numRef>
          </c:cat>
          <c:val>
            <c:numRef>
              <c:f>'Figure 8.5'!$C$2:$C$255</c:f>
              <c:numCache>
                <c:formatCode>General</c:formatCode>
                <c:ptCount val="254"/>
                <c:pt idx="0">
                  <c:v>8.8800000000000008</c:v>
                </c:pt>
                <c:pt idx="1">
                  <c:v>8.8800000000000008</c:v>
                </c:pt>
                <c:pt idx="2">
                  <c:v>8.8800000000000008</c:v>
                </c:pt>
                <c:pt idx="3">
                  <c:v>9.0500000000000007</c:v>
                </c:pt>
                <c:pt idx="4">
                  <c:v>9.0500000000000007</c:v>
                </c:pt>
                <c:pt idx="5">
                  <c:v>9.06</c:v>
                </c:pt>
                <c:pt idx="6">
                  <c:v>9.06</c:v>
                </c:pt>
                <c:pt idx="7">
                  <c:v>9.06</c:v>
                </c:pt>
                <c:pt idx="8">
                  <c:v>9.06</c:v>
                </c:pt>
                <c:pt idx="9">
                  <c:v>9.06</c:v>
                </c:pt>
                <c:pt idx="10">
                  <c:v>9.06</c:v>
                </c:pt>
                <c:pt idx="11">
                  <c:v>9.06</c:v>
                </c:pt>
                <c:pt idx="12">
                  <c:v>9.06</c:v>
                </c:pt>
                <c:pt idx="13">
                  <c:v>9.06</c:v>
                </c:pt>
                <c:pt idx="14">
                  <c:v>9.06</c:v>
                </c:pt>
                <c:pt idx="15">
                  <c:v>9.66</c:v>
                </c:pt>
                <c:pt idx="16">
                  <c:v>9.67</c:v>
                </c:pt>
                <c:pt idx="17">
                  <c:v>9.68</c:v>
                </c:pt>
                <c:pt idx="18">
                  <c:v>9.68</c:v>
                </c:pt>
                <c:pt idx="19">
                  <c:v>9.68</c:v>
                </c:pt>
                <c:pt idx="20">
                  <c:v>9.68</c:v>
                </c:pt>
                <c:pt idx="21">
                  <c:v>9.68</c:v>
                </c:pt>
                <c:pt idx="22">
                  <c:v>9.68</c:v>
                </c:pt>
                <c:pt idx="23">
                  <c:v>9.68</c:v>
                </c:pt>
                <c:pt idx="24">
                  <c:v>9.68</c:v>
                </c:pt>
                <c:pt idx="25">
                  <c:v>9.68</c:v>
                </c:pt>
                <c:pt idx="26">
                  <c:v>9.68</c:v>
                </c:pt>
                <c:pt idx="27">
                  <c:v>9.58</c:v>
                </c:pt>
                <c:pt idx="28">
                  <c:v>9.6</c:v>
                </c:pt>
                <c:pt idx="29">
                  <c:v>9.620000000000001</c:v>
                </c:pt>
                <c:pt idx="30">
                  <c:v>9.620000000000001</c:v>
                </c:pt>
                <c:pt idx="31">
                  <c:v>9.620000000000001</c:v>
                </c:pt>
                <c:pt idx="32">
                  <c:v>9.620000000000001</c:v>
                </c:pt>
                <c:pt idx="33">
                  <c:v>9.620000000000001</c:v>
                </c:pt>
                <c:pt idx="34">
                  <c:v>9.620000000000001</c:v>
                </c:pt>
                <c:pt idx="35">
                  <c:v>9.620000000000001</c:v>
                </c:pt>
                <c:pt idx="36">
                  <c:v>9.620000000000001</c:v>
                </c:pt>
                <c:pt idx="37">
                  <c:v>9.620000000000001</c:v>
                </c:pt>
                <c:pt idx="38">
                  <c:v>9.620000000000001</c:v>
                </c:pt>
                <c:pt idx="39">
                  <c:v>10.94</c:v>
                </c:pt>
                <c:pt idx="40">
                  <c:v>10.96</c:v>
                </c:pt>
                <c:pt idx="41">
                  <c:v>10.91</c:v>
                </c:pt>
                <c:pt idx="42">
                  <c:v>11.03</c:v>
                </c:pt>
                <c:pt idx="43">
                  <c:v>11.17</c:v>
                </c:pt>
                <c:pt idx="44">
                  <c:v>11.13</c:v>
                </c:pt>
                <c:pt idx="45">
                  <c:v>11.08</c:v>
                </c:pt>
                <c:pt idx="46">
                  <c:v>11.41</c:v>
                </c:pt>
                <c:pt idx="47">
                  <c:v>11.37</c:v>
                </c:pt>
                <c:pt idx="48">
                  <c:v>11.35</c:v>
                </c:pt>
                <c:pt idx="49">
                  <c:v>11.45</c:v>
                </c:pt>
                <c:pt idx="50">
                  <c:v>11.43</c:v>
                </c:pt>
                <c:pt idx="51">
                  <c:v>12.06</c:v>
                </c:pt>
                <c:pt idx="52">
                  <c:v>12.03</c:v>
                </c:pt>
                <c:pt idx="53">
                  <c:v>11.98</c:v>
                </c:pt>
                <c:pt idx="54">
                  <c:v>12.04</c:v>
                </c:pt>
                <c:pt idx="55">
                  <c:v>12.07</c:v>
                </c:pt>
                <c:pt idx="56">
                  <c:v>12.04</c:v>
                </c:pt>
                <c:pt idx="57">
                  <c:v>12.28</c:v>
                </c:pt>
                <c:pt idx="58">
                  <c:v>12.37</c:v>
                </c:pt>
                <c:pt idx="59">
                  <c:v>12.33</c:v>
                </c:pt>
                <c:pt idx="60">
                  <c:v>11.52</c:v>
                </c:pt>
                <c:pt idx="61">
                  <c:v>11.58</c:v>
                </c:pt>
                <c:pt idx="62">
                  <c:v>11.56</c:v>
                </c:pt>
                <c:pt idx="63">
                  <c:v>11.51</c:v>
                </c:pt>
                <c:pt idx="64">
                  <c:v>11.47</c:v>
                </c:pt>
                <c:pt idx="65">
                  <c:v>11.41</c:v>
                </c:pt>
                <c:pt idx="66">
                  <c:v>11.29</c:v>
                </c:pt>
                <c:pt idx="67">
                  <c:v>11.25</c:v>
                </c:pt>
                <c:pt idx="68">
                  <c:v>11.2</c:v>
                </c:pt>
                <c:pt idx="69">
                  <c:v>10.63</c:v>
                </c:pt>
                <c:pt idx="70">
                  <c:v>10.66</c:v>
                </c:pt>
                <c:pt idx="71">
                  <c:v>10.65</c:v>
                </c:pt>
                <c:pt idx="72">
                  <c:v>10.51</c:v>
                </c:pt>
                <c:pt idx="73">
                  <c:v>10.51</c:v>
                </c:pt>
                <c:pt idx="74">
                  <c:v>10.5</c:v>
                </c:pt>
                <c:pt idx="75">
                  <c:v>10.73</c:v>
                </c:pt>
                <c:pt idx="76">
                  <c:v>10.68</c:v>
                </c:pt>
                <c:pt idx="77">
                  <c:v>10.66</c:v>
                </c:pt>
                <c:pt idx="78">
                  <c:v>10.67</c:v>
                </c:pt>
                <c:pt idx="79">
                  <c:v>10.63</c:v>
                </c:pt>
                <c:pt idx="80">
                  <c:v>10.59</c:v>
                </c:pt>
                <c:pt idx="81">
                  <c:v>10.91</c:v>
                </c:pt>
                <c:pt idx="82">
                  <c:v>10.87</c:v>
                </c:pt>
                <c:pt idx="83">
                  <c:v>10.83</c:v>
                </c:pt>
                <c:pt idx="84">
                  <c:v>10.74</c:v>
                </c:pt>
                <c:pt idx="85">
                  <c:v>10.71</c:v>
                </c:pt>
                <c:pt idx="86">
                  <c:v>10.67</c:v>
                </c:pt>
                <c:pt idx="87">
                  <c:v>10.34</c:v>
                </c:pt>
                <c:pt idx="88">
                  <c:v>10.32</c:v>
                </c:pt>
                <c:pt idx="89">
                  <c:v>10.27</c:v>
                </c:pt>
                <c:pt idx="90">
                  <c:v>10.28</c:v>
                </c:pt>
                <c:pt idx="91">
                  <c:v>10.24</c:v>
                </c:pt>
                <c:pt idx="92">
                  <c:v>10.220000000000001</c:v>
                </c:pt>
                <c:pt idx="93">
                  <c:v>10.01</c:v>
                </c:pt>
                <c:pt idx="94">
                  <c:v>9.99</c:v>
                </c:pt>
                <c:pt idx="95">
                  <c:v>9.9700000000000006</c:v>
                </c:pt>
                <c:pt idx="96">
                  <c:v>9.8000000000000007</c:v>
                </c:pt>
                <c:pt idx="97">
                  <c:v>9.7199999999999989</c:v>
                </c:pt>
                <c:pt idx="98">
                  <c:v>9.69</c:v>
                </c:pt>
                <c:pt idx="99">
                  <c:v>9.7299999999999986</c:v>
                </c:pt>
                <c:pt idx="100">
                  <c:v>9.7000000000000011</c:v>
                </c:pt>
                <c:pt idx="101">
                  <c:v>9.7000000000000011</c:v>
                </c:pt>
                <c:pt idx="102">
                  <c:v>9.69</c:v>
                </c:pt>
                <c:pt idx="103">
                  <c:v>9.68</c:v>
                </c:pt>
                <c:pt idx="104">
                  <c:v>9.7000000000000011</c:v>
                </c:pt>
                <c:pt idx="105">
                  <c:v>9.85</c:v>
                </c:pt>
                <c:pt idx="106">
                  <c:v>9.85</c:v>
                </c:pt>
                <c:pt idx="107">
                  <c:v>9.8800000000000008</c:v>
                </c:pt>
                <c:pt idx="108">
                  <c:v>11.1</c:v>
                </c:pt>
                <c:pt idx="109">
                  <c:v>10.88</c:v>
                </c:pt>
                <c:pt idx="110">
                  <c:v>10.8</c:v>
                </c:pt>
                <c:pt idx="111">
                  <c:v>10.61</c:v>
                </c:pt>
                <c:pt idx="112">
                  <c:v>10.59</c:v>
                </c:pt>
                <c:pt idx="113">
                  <c:v>10.49</c:v>
                </c:pt>
                <c:pt idx="114">
                  <c:v>10.49</c:v>
                </c:pt>
                <c:pt idx="115">
                  <c:v>10.44</c:v>
                </c:pt>
                <c:pt idx="116">
                  <c:v>10.39</c:v>
                </c:pt>
                <c:pt idx="117">
                  <c:v>10.38</c:v>
                </c:pt>
                <c:pt idx="118">
                  <c:v>10.43</c:v>
                </c:pt>
                <c:pt idx="119">
                  <c:v>10.34</c:v>
                </c:pt>
                <c:pt idx="120">
                  <c:v>10.26</c:v>
                </c:pt>
                <c:pt idx="121">
                  <c:v>10.130000000000001</c:v>
                </c:pt>
                <c:pt idx="122">
                  <c:v>10.02</c:v>
                </c:pt>
                <c:pt idx="123">
                  <c:v>10.08</c:v>
                </c:pt>
                <c:pt idx="124">
                  <c:v>10.050000000000001</c:v>
                </c:pt>
                <c:pt idx="125">
                  <c:v>10</c:v>
                </c:pt>
                <c:pt idx="126">
                  <c:v>10.09</c:v>
                </c:pt>
                <c:pt idx="127">
                  <c:v>10.119999999999999</c:v>
                </c:pt>
                <c:pt idx="128">
                  <c:v>10.119999999999999</c:v>
                </c:pt>
                <c:pt idx="129">
                  <c:v>10.01</c:v>
                </c:pt>
                <c:pt idx="130">
                  <c:v>9.76</c:v>
                </c:pt>
                <c:pt idx="131">
                  <c:v>9.67</c:v>
                </c:pt>
                <c:pt idx="132">
                  <c:v>9.49</c:v>
                </c:pt>
                <c:pt idx="133">
                  <c:v>9.5300000000000011</c:v>
                </c:pt>
                <c:pt idx="134">
                  <c:v>9.27</c:v>
                </c:pt>
                <c:pt idx="135">
                  <c:v>9.2299999999999986</c:v>
                </c:pt>
                <c:pt idx="136">
                  <c:v>9.0400000000000009</c:v>
                </c:pt>
                <c:pt idx="137">
                  <c:v>8.89</c:v>
                </c:pt>
                <c:pt idx="138">
                  <c:v>8.7399999999999984</c:v>
                </c:pt>
                <c:pt idx="139">
                  <c:v>8.65</c:v>
                </c:pt>
                <c:pt idx="140">
                  <c:v>8.57</c:v>
                </c:pt>
                <c:pt idx="141">
                  <c:v>8.51</c:v>
                </c:pt>
                <c:pt idx="142">
                  <c:v>8.9700000000000006</c:v>
                </c:pt>
                <c:pt idx="143">
                  <c:v>8.9700000000000006</c:v>
                </c:pt>
                <c:pt idx="144">
                  <c:v>8.9</c:v>
                </c:pt>
                <c:pt idx="145">
                  <c:v>8.89</c:v>
                </c:pt>
                <c:pt idx="146">
                  <c:v>8.86</c:v>
                </c:pt>
                <c:pt idx="147">
                  <c:v>8.58</c:v>
                </c:pt>
                <c:pt idx="148">
                  <c:v>8.39</c:v>
                </c:pt>
                <c:pt idx="149">
                  <c:v>8.25</c:v>
                </c:pt>
                <c:pt idx="150">
                  <c:v>8.2000000000000011</c:v>
                </c:pt>
                <c:pt idx="151">
                  <c:v>8.2199999999999989</c:v>
                </c:pt>
                <c:pt idx="152">
                  <c:v>8.2199999999999989</c:v>
                </c:pt>
                <c:pt idx="153">
                  <c:v>8.19</c:v>
                </c:pt>
                <c:pt idx="154">
                  <c:v>8.0300000000000011</c:v>
                </c:pt>
                <c:pt idx="155">
                  <c:v>8.1</c:v>
                </c:pt>
                <c:pt idx="156">
                  <c:v>7.8599999999999977</c:v>
                </c:pt>
                <c:pt idx="157">
                  <c:v>8.0500000000000007</c:v>
                </c:pt>
                <c:pt idx="158">
                  <c:v>8.19</c:v>
                </c:pt>
                <c:pt idx="159">
                  <c:v>7.92</c:v>
                </c:pt>
                <c:pt idx="160">
                  <c:v>7.3</c:v>
                </c:pt>
                <c:pt idx="161">
                  <c:v>7.42</c:v>
                </c:pt>
                <c:pt idx="162">
                  <c:v>7.47</c:v>
                </c:pt>
                <c:pt idx="163">
                  <c:v>7.56</c:v>
                </c:pt>
                <c:pt idx="164">
                  <c:v>7.6</c:v>
                </c:pt>
                <c:pt idx="165">
                  <c:v>7.6499999999999977</c:v>
                </c:pt>
                <c:pt idx="166">
                  <c:v>7.8599999999999977</c:v>
                </c:pt>
                <c:pt idx="167">
                  <c:v>8.6299999999999972</c:v>
                </c:pt>
                <c:pt idx="168">
                  <c:v>9.1</c:v>
                </c:pt>
                <c:pt idx="169">
                  <c:v>9.08</c:v>
                </c:pt>
                <c:pt idx="170">
                  <c:v>9.1299999999999972</c:v>
                </c:pt>
                <c:pt idx="171">
                  <c:v>9.2199999999999989</c:v>
                </c:pt>
                <c:pt idx="172">
                  <c:v>9.2399999999999984</c:v>
                </c:pt>
                <c:pt idx="173">
                  <c:v>9.41</c:v>
                </c:pt>
                <c:pt idx="174">
                  <c:v>9.61</c:v>
                </c:pt>
                <c:pt idx="175">
                  <c:v>9.7000000000000011</c:v>
                </c:pt>
                <c:pt idx="176">
                  <c:v>9.93</c:v>
                </c:pt>
                <c:pt idx="177">
                  <c:v>10.119999999999999</c:v>
                </c:pt>
                <c:pt idx="178">
                  <c:v>10.51</c:v>
                </c:pt>
                <c:pt idx="179">
                  <c:v>10.67</c:v>
                </c:pt>
                <c:pt idx="180">
                  <c:v>11.06</c:v>
                </c:pt>
                <c:pt idx="181">
                  <c:v>11.38</c:v>
                </c:pt>
                <c:pt idx="182">
                  <c:v>11.64</c:v>
                </c:pt>
                <c:pt idx="183">
                  <c:v>11.93</c:v>
                </c:pt>
                <c:pt idx="184">
                  <c:v>12.24</c:v>
                </c:pt>
                <c:pt idx="185">
                  <c:v>12.49</c:v>
                </c:pt>
                <c:pt idx="186">
                  <c:v>12.69</c:v>
                </c:pt>
                <c:pt idx="187">
                  <c:v>12.93</c:v>
                </c:pt>
                <c:pt idx="188">
                  <c:v>13.37</c:v>
                </c:pt>
                <c:pt idx="189">
                  <c:v>13.92</c:v>
                </c:pt>
                <c:pt idx="190">
                  <c:v>14.26</c:v>
                </c:pt>
                <c:pt idx="191">
                  <c:v>14.74</c:v>
                </c:pt>
                <c:pt idx="192">
                  <c:v>15.06</c:v>
                </c:pt>
                <c:pt idx="193">
                  <c:v>15.42</c:v>
                </c:pt>
                <c:pt idx="194">
                  <c:v>16.04</c:v>
                </c:pt>
                <c:pt idx="195">
                  <c:v>16.37</c:v>
                </c:pt>
                <c:pt idx="196">
                  <c:v>16.96</c:v>
                </c:pt>
                <c:pt idx="197">
                  <c:v>17.260000000000002</c:v>
                </c:pt>
                <c:pt idx="198">
                  <c:v>17.809999999999999</c:v>
                </c:pt>
                <c:pt idx="199">
                  <c:v>18.649999999999999</c:v>
                </c:pt>
                <c:pt idx="200">
                  <c:v>19.13</c:v>
                </c:pt>
                <c:pt idx="201">
                  <c:v>20.21</c:v>
                </c:pt>
                <c:pt idx="202">
                  <c:v>20.58</c:v>
                </c:pt>
                <c:pt idx="203">
                  <c:v>21.27</c:v>
                </c:pt>
                <c:pt idx="204">
                  <c:v>21.47</c:v>
                </c:pt>
                <c:pt idx="205">
                  <c:v>22.13</c:v>
                </c:pt>
                <c:pt idx="206">
                  <c:v>22.65</c:v>
                </c:pt>
                <c:pt idx="207">
                  <c:v>23.48</c:v>
                </c:pt>
                <c:pt idx="208">
                  <c:v>24.08</c:v>
                </c:pt>
                <c:pt idx="209">
                  <c:v>24.91</c:v>
                </c:pt>
                <c:pt idx="210">
                  <c:v>25.28</c:v>
                </c:pt>
                <c:pt idx="211">
                  <c:v>25.66</c:v>
                </c:pt>
                <c:pt idx="212">
                  <c:v>26.05</c:v>
                </c:pt>
                <c:pt idx="213">
                  <c:v>26.06</c:v>
                </c:pt>
                <c:pt idx="214">
                  <c:v>26.45</c:v>
                </c:pt>
                <c:pt idx="215">
                  <c:v>26.38</c:v>
                </c:pt>
                <c:pt idx="216">
                  <c:v>26.67</c:v>
                </c:pt>
                <c:pt idx="217">
                  <c:v>26.74</c:v>
                </c:pt>
                <c:pt idx="218">
                  <c:v>27.11</c:v>
                </c:pt>
                <c:pt idx="219">
                  <c:v>27.56</c:v>
                </c:pt>
                <c:pt idx="220">
                  <c:v>27.79</c:v>
                </c:pt>
                <c:pt idx="221">
                  <c:v>27.79</c:v>
                </c:pt>
                <c:pt idx="222">
                  <c:v>27.91</c:v>
                </c:pt>
                <c:pt idx="223">
                  <c:v>27.74</c:v>
                </c:pt>
                <c:pt idx="224">
                  <c:v>27.9</c:v>
                </c:pt>
                <c:pt idx="225">
                  <c:v>27.72</c:v>
                </c:pt>
                <c:pt idx="226">
                  <c:v>27.69</c:v>
                </c:pt>
                <c:pt idx="227">
                  <c:v>27.49</c:v>
                </c:pt>
                <c:pt idx="228">
                  <c:v>27.12</c:v>
                </c:pt>
                <c:pt idx="229">
                  <c:v>27.13</c:v>
                </c:pt>
                <c:pt idx="230">
                  <c:v>26.91</c:v>
                </c:pt>
                <c:pt idx="231">
                  <c:v>27.13</c:v>
                </c:pt>
                <c:pt idx="232">
                  <c:v>27.09</c:v>
                </c:pt>
                <c:pt idx="233">
                  <c:v>26.69</c:v>
                </c:pt>
                <c:pt idx="234">
                  <c:v>26.35</c:v>
                </c:pt>
                <c:pt idx="235">
                  <c:v>26.23</c:v>
                </c:pt>
                <c:pt idx="236">
                  <c:v>26.11</c:v>
                </c:pt>
                <c:pt idx="237">
                  <c:v>26.07</c:v>
                </c:pt>
                <c:pt idx="238">
                  <c:v>25.87</c:v>
                </c:pt>
                <c:pt idx="239">
                  <c:v>25.87</c:v>
                </c:pt>
                <c:pt idx="240">
                  <c:v>25.82</c:v>
                </c:pt>
                <c:pt idx="241">
                  <c:v>25.79</c:v>
                </c:pt>
                <c:pt idx="242">
                  <c:v>25.7</c:v>
                </c:pt>
                <c:pt idx="243">
                  <c:v>25.31</c:v>
                </c:pt>
                <c:pt idx="244">
                  <c:v>25.05</c:v>
                </c:pt>
                <c:pt idx="245">
                  <c:v>24.91</c:v>
                </c:pt>
                <c:pt idx="246">
                  <c:v>24.84</c:v>
                </c:pt>
                <c:pt idx="247">
                  <c:v>24.65</c:v>
                </c:pt>
                <c:pt idx="248">
                  <c:v>24.74</c:v>
                </c:pt>
                <c:pt idx="249">
                  <c:v>24.53</c:v>
                </c:pt>
                <c:pt idx="250">
                  <c:v>24.46</c:v>
                </c:pt>
                <c:pt idx="251">
                  <c:v>24.16</c:v>
                </c:pt>
                <c:pt idx="252">
                  <c:v>24.31</c:v>
                </c:pt>
                <c:pt idx="253">
                  <c:v>23.94</c:v>
                </c:pt>
              </c:numCache>
            </c:numRef>
          </c:val>
          <c:smooth val="0"/>
        </c:ser>
        <c:ser>
          <c:idx val="2"/>
          <c:order val="2"/>
          <c:tx>
            <c:v>Euro area</c:v>
          </c:tx>
          <c:spPr>
            <a:ln w="28575" cap="rnd">
              <a:solidFill>
                <a:sysClr val="windowText" lastClr="000000"/>
              </a:solidFill>
              <a:round/>
            </a:ln>
            <a:effectLst/>
          </c:spPr>
          <c:marker>
            <c:symbol val="none"/>
          </c:marker>
          <c:val>
            <c:numRef>
              <c:f>'Figure 8.5'!$E$2:$E$261</c:f>
              <c:numCache>
                <c:formatCode>General</c:formatCode>
                <c:ptCount val="260"/>
                <c:pt idx="0">
                  <c:v>10.9</c:v>
                </c:pt>
                <c:pt idx="1">
                  <c:v>10.8</c:v>
                </c:pt>
                <c:pt idx="2">
                  <c:v>10.8</c:v>
                </c:pt>
                <c:pt idx="3">
                  <c:v>10.7</c:v>
                </c:pt>
                <c:pt idx="4">
                  <c:v>10.7</c:v>
                </c:pt>
                <c:pt idx="5">
                  <c:v>10.8</c:v>
                </c:pt>
                <c:pt idx="6">
                  <c:v>10.8</c:v>
                </c:pt>
                <c:pt idx="7">
                  <c:v>10.9</c:v>
                </c:pt>
                <c:pt idx="8">
                  <c:v>10.9</c:v>
                </c:pt>
                <c:pt idx="9">
                  <c:v>11</c:v>
                </c:pt>
                <c:pt idx="10">
                  <c:v>11</c:v>
                </c:pt>
                <c:pt idx="11">
                  <c:v>11</c:v>
                </c:pt>
                <c:pt idx="12">
                  <c:v>10.9</c:v>
                </c:pt>
                <c:pt idx="13">
                  <c:v>10.9</c:v>
                </c:pt>
                <c:pt idx="14">
                  <c:v>10.9</c:v>
                </c:pt>
                <c:pt idx="15">
                  <c:v>11</c:v>
                </c:pt>
                <c:pt idx="16">
                  <c:v>11</c:v>
                </c:pt>
                <c:pt idx="17">
                  <c:v>11</c:v>
                </c:pt>
                <c:pt idx="18">
                  <c:v>11</c:v>
                </c:pt>
                <c:pt idx="19">
                  <c:v>11</c:v>
                </c:pt>
                <c:pt idx="20">
                  <c:v>11</c:v>
                </c:pt>
                <c:pt idx="21">
                  <c:v>11</c:v>
                </c:pt>
                <c:pt idx="22">
                  <c:v>11</c:v>
                </c:pt>
                <c:pt idx="23">
                  <c:v>11</c:v>
                </c:pt>
                <c:pt idx="24">
                  <c:v>11</c:v>
                </c:pt>
                <c:pt idx="25">
                  <c:v>11</c:v>
                </c:pt>
                <c:pt idx="26">
                  <c:v>11</c:v>
                </c:pt>
                <c:pt idx="27">
                  <c:v>11</c:v>
                </c:pt>
                <c:pt idx="28">
                  <c:v>11</c:v>
                </c:pt>
                <c:pt idx="29">
                  <c:v>11</c:v>
                </c:pt>
                <c:pt idx="30">
                  <c:v>10.9</c:v>
                </c:pt>
                <c:pt idx="31">
                  <c:v>10.9</c:v>
                </c:pt>
                <c:pt idx="32">
                  <c:v>10.8</c:v>
                </c:pt>
                <c:pt idx="33">
                  <c:v>10.8</c:v>
                </c:pt>
                <c:pt idx="34">
                  <c:v>10.8</c:v>
                </c:pt>
                <c:pt idx="35">
                  <c:v>10.7</c:v>
                </c:pt>
                <c:pt idx="36">
                  <c:v>10.6</c:v>
                </c:pt>
                <c:pt idx="37">
                  <c:v>10.6</c:v>
                </c:pt>
                <c:pt idx="38">
                  <c:v>10.5</c:v>
                </c:pt>
                <c:pt idx="39">
                  <c:v>10.6</c:v>
                </c:pt>
                <c:pt idx="40">
                  <c:v>10.5</c:v>
                </c:pt>
                <c:pt idx="41">
                  <c:v>10.5</c:v>
                </c:pt>
                <c:pt idx="42">
                  <c:v>10.4</c:v>
                </c:pt>
                <c:pt idx="43">
                  <c:v>10.3</c:v>
                </c:pt>
                <c:pt idx="44">
                  <c:v>10.3</c:v>
                </c:pt>
                <c:pt idx="45">
                  <c:v>10.199999999999999</c:v>
                </c:pt>
                <c:pt idx="46">
                  <c:v>10.1</c:v>
                </c:pt>
                <c:pt idx="47">
                  <c:v>10</c:v>
                </c:pt>
                <c:pt idx="48">
                  <c:v>9.9</c:v>
                </c:pt>
                <c:pt idx="49">
                  <c:v>9.8000000000000007</c:v>
                </c:pt>
                <c:pt idx="50">
                  <c:v>9.7000000000000011</c:v>
                </c:pt>
                <c:pt idx="51">
                  <c:v>9.7000000000000011</c:v>
                </c:pt>
                <c:pt idx="52">
                  <c:v>9.6</c:v>
                </c:pt>
                <c:pt idx="53">
                  <c:v>9.6</c:v>
                </c:pt>
                <c:pt idx="54">
                  <c:v>9.5</c:v>
                </c:pt>
                <c:pt idx="55">
                  <c:v>9.4</c:v>
                </c:pt>
                <c:pt idx="56">
                  <c:v>9.3000000000000007</c:v>
                </c:pt>
                <c:pt idx="57">
                  <c:v>9.2000000000000011</c:v>
                </c:pt>
                <c:pt idx="58">
                  <c:v>9.2000000000000011</c:v>
                </c:pt>
                <c:pt idx="59">
                  <c:v>9.1</c:v>
                </c:pt>
                <c:pt idx="60">
                  <c:v>9</c:v>
                </c:pt>
                <c:pt idx="61">
                  <c:v>8.9</c:v>
                </c:pt>
                <c:pt idx="62">
                  <c:v>8.8000000000000007</c:v>
                </c:pt>
                <c:pt idx="63">
                  <c:v>8.7000000000000011</c:v>
                </c:pt>
                <c:pt idx="64">
                  <c:v>8.6</c:v>
                </c:pt>
                <c:pt idx="65">
                  <c:v>8.6</c:v>
                </c:pt>
                <c:pt idx="66">
                  <c:v>8.5</c:v>
                </c:pt>
                <c:pt idx="67">
                  <c:v>8.5</c:v>
                </c:pt>
                <c:pt idx="68">
                  <c:v>8.4</c:v>
                </c:pt>
                <c:pt idx="69">
                  <c:v>8.3000000000000007</c:v>
                </c:pt>
                <c:pt idx="70">
                  <c:v>8.2000000000000011</c:v>
                </c:pt>
                <c:pt idx="71">
                  <c:v>8.1</c:v>
                </c:pt>
                <c:pt idx="72">
                  <c:v>8.1</c:v>
                </c:pt>
                <c:pt idx="73">
                  <c:v>8.1</c:v>
                </c:pt>
                <c:pt idx="74">
                  <c:v>8</c:v>
                </c:pt>
                <c:pt idx="75">
                  <c:v>8</c:v>
                </c:pt>
                <c:pt idx="76">
                  <c:v>8</c:v>
                </c:pt>
                <c:pt idx="77">
                  <c:v>8</c:v>
                </c:pt>
                <c:pt idx="78">
                  <c:v>8</c:v>
                </c:pt>
                <c:pt idx="79">
                  <c:v>8</c:v>
                </c:pt>
                <c:pt idx="80">
                  <c:v>8.1</c:v>
                </c:pt>
                <c:pt idx="81">
                  <c:v>8.1</c:v>
                </c:pt>
                <c:pt idx="82">
                  <c:v>8.1</c:v>
                </c:pt>
                <c:pt idx="83">
                  <c:v>8.1</c:v>
                </c:pt>
                <c:pt idx="84">
                  <c:v>8.1</c:v>
                </c:pt>
                <c:pt idx="85">
                  <c:v>8.2000000000000011</c:v>
                </c:pt>
                <c:pt idx="86">
                  <c:v>8.2000000000000011</c:v>
                </c:pt>
                <c:pt idx="87">
                  <c:v>8.3000000000000007</c:v>
                </c:pt>
                <c:pt idx="88">
                  <c:v>8.3000000000000007</c:v>
                </c:pt>
                <c:pt idx="89">
                  <c:v>8.4</c:v>
                </c:pt>
                <c:pt idx="90">
                  <c:v>8.4</c:v>
                </c:pt>
                <c:pt idx="91">
                  <c:v>8.5</c:v>
                </c:pt>
                <c:pt idx="92">
                  <c:v>8.5</c:v>
                </c:pt>
                <c:pt idx="93">
                  <c:v>8.6</c:v>
                </c:pt>
                <c:pt idx="94">
                  <c:v>8.6</c:v>
                </c:pt>
                <c:pt idx="95">
                  <c:v>8.7000000000000011</c:v>
                </c:pt>
                <c:pt idx="96">
                  <c:v>8.8000000000000007</c:v>
                </c:pt>
                <c:pt idx="97">
                  <c:v>8.8000000000000007</c:v>
                </c:pt>
                <c:pt idx="98">
                  <c:v>8.8000000000000007</c:v>
                </c:pt>
                <c:pt idx="99">
                  <c:v>8.8000000000000007</c:v>
                </c:pt>
                <c:pt idx="100">
                  <c:v>8.9</c:v>
                </c:pt>
                <c:pt idx="101">
                  <c:v>8.9</c:v>
                </c:pt>
                <c:pt idx="102">
                  <c:v>8.9</c:v>
                </c:pt>
                <c:pt idx="103">
                  <c:v>8.8000000000000007</c:v>
                </c:pt>
                <c:pt idx="104">
                  <c:v>8.9</c:v>
                </c:pt>
                <c:pt idx="105">
                  <c:v>8.9</c:v>
                </c:pt>
                <c:pt idx="106">
                  <c:v>8.9</c:v>
                </c:pt>
                <c:pt idx="107">
                  <c:v>9</c:v>
                </c:pt>
                <c:pt idx="108">
                  <c:v>9</c:v>
                </c:pt>
                <c:pt idx="109">
                  <c:v>9.1</c:v>
                </c:pt>
                <c:pt idx="110">
                  <c:v>9.1</c:v>
                </c:pt>
                <c:pt idx="111">
                  <c:v>9.1</c:v>
                </c:pt>
                <c:pt idx="112">
                  <c:v>9.1</c:v>
                </c:pt>
                <c:pt idx="113">
                  <c:v>9.1</c:v>
                </c:pt>
                <c:pt idx="114">
                  <c:v>9.1</c:v>
                </c:pt>
                <c:pt idx="115">
                  <c:v>9.1</c:v>
                </c:pt>
                <c:pt idx="116">
                  <c:v>9.1</c:v>
                </c:pt>
                <c:pt idx="117">
                  <c:v>9.1</c:v>
                </c:pt>
                <c:pt idx="118">
                  <c:v>9.1</c:v>
                </c:pt>
                <c:pt idx="119">
                  <c:v>9.1</c:v>
                </c:pt>
                <c:pt idx="120">
                  <c:v>9</c:v>
                </c:pt>
                <c:pt idx="121">
                  <c:v>9</c:v>
                </c:pt>
                <c:pt idx="122">
                  <c:v>9</c:v>
                </c:pt>
                <c:pt idx="123">
                  <c:v>9.1</c:v>
                </c:pt>
                <c:pt idx="124">
                  <c:v>9.1</c:v>
                </c:pt>
                <c:pt idx="125">
                  <c:v>9.1</c:v>
                </c:pt>
                <c:pt idx="126">
                  <c:v>9</c:v>
                </c:pt>
                <c:pt idx="127">
                  <c:v>9</c:v>
                </c:pt>
                <c:pt idx="128">
                  <c:v>9</c:v>
                </c:pt>
                <c:pt idx="129">
                  <c:v>8.9</c:v>
                </c:pt>
                <c:pt idx="130">
                  <c:v>8.9</c:v>
                </c:pt>
                <c:pt idx="131">
                  <c:v>8.8000000000000007</c:v>
                </c:pt>
                <c:pt idx="132">
                  <c:v>8.8000000000000007</c:v>
                </c:pt>
                <c:pt idx="133">
                  <c:v>8.7000000000000011</c:v>
                </c:pt>
                <c:pt idx="134">
                  <c:v>8.7000000000000011</c:v>
                </c:pt>
                <c:pt idx="135">
                  <c:v>8.5</c:v>
                </c:pt>
                <c:pt idx="136">
                  <c:v>8.5</c:v>
                </c:pt>
                <c:pt idx="137">
                  <c:v>8.3000000000000007</c:v>
                </c:pt>
                <c:pt idx="138">
                  <c:v>8.3000000000000007</c:v>
                </c:pt>
                <c:pt idx="139">
                  <c:v>8.2000000000000011</c:v>
                </c:pt>
                <c:pt idx="140">
                  <c:v>8.2000000000000011</c:v>
                </c:pt>
                <c:pt idx="141">
                  <c:v>8.1</c:v>
                </c:pt>
                <c:pt idx="142">
                  <c:v>8</c:v>
                </c:pt>
                <c:pt idx="143">
                  <c:v>7.9</c:v>
                </c:pt>
                <c:pt idx="144">
                  <c:v>7.9</c:v>
                </c:pt>
                <c:pt idx="145">
                  <c:v>7.8</c:v>
                </c:pt>
                <c:pt idx="146">
                  <c:v>7.7</c:v>
                </c:pt>
                <c:pt idx="147">
                  <c:v>7.6</c:v>
                </c:pt>
                <c:pt idx="148">
                  <c:v>7.5</c:v>
                </c:pt>
                <c:pt idx="149">
                  <c:v>7.5</c:v>
                </c:pt>
                <c:pt idx="150">
                  <c:v>7.5</c:v>
                </c:pt>
                <c:pt idx="151">
                  <c:v>7.5</c:v>
                </c:pt>
                <c:pt idx="152">
                  <c:v>7.4</c:v>
                </c:pt>
                <c:pt idx="153">
                  <c:v>7.4</c:v>
                </c:pt>
                <c:pt idx="154">
                  <c:v>7.3</c:v>
                </c:pt>
                <c:pt idx="155">
                  <c:v>7.3</c:v>
                </c:pt>
                <c:pt idx="156">
                  <c:v>7.3</c:v>
                </c:pt>
                <c:pt idx="157">
                  <c:v>7.3</c:v>
                </c:pt>
                <c:pt idx="158">
                  <c:v>7.2</c:v>
                </c:pt>
                <c:pt idx="159">
                  <c:v>7.4</c:v>
                </c:pt>
                <c:pt idx="160">
                  <c:v>7.4</c:v>
                </c:pt>
                <c:pt idx="161">
                  <c:v>7.5</c:v>
                </c:pt>
                <c:pt idx="162">
                  <c:v>7.5</c:v>
                </c:pt>
                <c:pt idx="163">
                  <c:v>7.6</c:v>
                </c:pt>
                <c:pt idx="164">
                  <c:v>7.6</c:v>
                </c:pt>
                <c:pt idx="165">
                  <c:v>7.8</c:v>
                </c:pt>
                <c:pt idx="166">
                  <c:v>8</c:v>
                </c:pt>
                <c:pt idx="167">
                  <c:v>8.3000000000000007</c:v>
                </c:pt>
                <c:pt idx="168">
                  <c:v>8.7000000000000011</c:v>
                </c:pt>
                <c:pt idx="169">
                  <c:v>9</c:v>
                </c:pt>
                <c:pt idx="170">
                  <c:v>9.3000000000000007</c:v>
                </c:pt>
                <c:pt idx="171">
                  <c:v>9.4</c:v>
                </c:pt>
                <c:pt idx="172">
                  <c:v>9.5</c:v>
                </c:pt>
                <c:pt idx="173">
                  <c:v>9.6</c:v>
                </c:pt>
                <c:pt idx="174">
                  <c:v>9.6</c:v>
                </c:pt>
                <c:pt idx="175">
                  <c:v>9.7000000000000011</c:v>
                </c:pt>
                <c:pt idx="176">
                  <c:v>9.8000000000000007</c:v>
                </c:pt>
                <c:pt idx="177">
                  <c:v>9.9</c:v>
                </c:pt>
                <c:pt idx="178">
                  <c:v>9.9</c:v>
                </c:pt>
                <c:pt idx="179">
                  <c:v>10</c:v>
                </c:pt>
                <c:pt idx="180">
                  <c:v>10</c:v>
                </c:pt>
                <c:pt idx="181">
                  <c:v>10</c:v>
                </c:pt>
                <c:pt idx="182">
                  <c:v>10.1</c:v>
                </c:pt>
                <c:pt idx="183">
                  <c:v>10.1</c:v>
                </c:pt>
                <c:pt idx="184">
                  <c:v>10.1</c:v>
                </c:pt>
                <c:pt idx="185">
                  <c:v>10.1</c:v>
                </c:pt>
                <c:pt idx="186">
                  <c:v>10</c:v>
                </c:pt>
                <c:pt idx="187">
                  <c:v>10</c:v>
                </c:pt>
                <c:pt idx="188">
                  <c:v>10</c:v>
                </c:pt>
                <c:pt idx="189">
                  <c:v>10</c:v>
                </c:pt>
                <c:pt idx="190">
                  <c:v>10</c:v>
                </c:pt>
                <c:pt idx="191">
                  <c:v>10</c:v>
                </c:pt>
                <c:pt idx="192">
                  <c:v>9.9</c:v>
                </c:pt>
                <c:pt idx="193">
                  <c:v>9.9</c:v>
                </c:pt>
                <c:pt idx="194">
                  <c:v>9.9</c:v>
                </c:pt>
                <c:pt idx="195">
                  <c:v>9.8000000000000007</c:v>
                </c:pt>
                <c:pt idx="196">
                  <c:v>9.9</c:v>
                </c:pt>
                <c:pt idx="197">
                  <c:v>9.9</c:v>
                </c:pt>
                <c:pt idx="198">
                  <c:v>10</c:v>
                </c:pt>
                <c:pt idx="199">
                  <c:v>10.1</c:v>
                </c:pt>
                <c:pt idx="200">
                  <c:v>10.3</c:v>
                </c:pt>
                <c:pt idx="201">
                  <c:v>10.4</c:v>
                </c:pt>
                <c:pt idx="202">
                  <c:v>10.5</c:v>
                </c:pt>
                <c:pt idx="203">
                  <c:v>10.6</c:v>
                </c:pt>
                <c:pt idx="204">
                  <c:v>10.7</c:v>
                </c:pt>
                <c:pt idx="205">
                  <c:v>10.9</c:v>
                </c:pt>
                <c:pt idx="206">
                  <c:v>11</c:v>
                </c:pt>
                <c:pt idx="207">
                  <c:v>11.2</c:v>
                </c:pt>
                <c:pt idx="208">
                  <c:v>11.2</c:v>
                </c:pt>
                <c:pt idx="209">
                  <c:v>11.4</c:v>
                </c:pt>
                <c:pt idx="210">
                  <c:v>11.4</c:v>
                </c:pt>
                <c:pt idx="211">
                  <c:v>11.5</c:v>
                </c:pt>
                <c:pt idx="212">
                  <c:v>11.6</c:v>
                </c:pt>
                <c:pt idx="213">
                  <c:v>11.7</c:v>
                </c:pt>
                <c:pt idx="214">
                  <c:v>11.8</c:v>
                </c:pt>
                <c:pt idx="215">
                  <c:v>11.8</c:v>
                </c:pt>
                <c:pt idx="216">
                  <c:v>12</c:v>
                </c:pt>
                <c:pt idx="217">
                  <c:v>12</c:v>
                </c:pt>
                <c:pt idx="218">
                  <c:v>12</c:v>
                </c:pt>
                <c:pt idx="219">
                  <c:v>12.1</c:v>
                </c:pt>
                <c:pt idx="220">
                  <c:v>12.1</c:v>
                </c:pt>
                <c:pt idx="221">
                  <c:v>12.1</c:v>
                </c:pt>
                <c:pt idx="222">
                  <c:v>12.1</c:v>
                </c:pt>
                <c:pt idx="223">
                  <c:v>12</c:v>
                </c:pt>
                <c:pt idx="224">
                  <c:v>12</c:v>
                </c:pt>
                <c:pt idx="225">
                  <c:v>11.9</c:v>
                </c:pt>
                <c:pt idx="226">
                  <c:v>11.9</c:v>
                </c:pt>
                <c:pt idx="227">
                  <c:v>11.9</c:v>
                </c:pt>
                <c:pt idx="228">
                  <c:v>11.9</c:v>
                </c:pt>
                <c:pt idx="229">
                  <c:v>11.9</c:v>
                </c:pt>
                <c:pt idx="230">
                  <c:v>11.8</c:v>
                </c:pt>
                <c:pt idx="231">
                  <c:v>11.7</c:v>
                </c:pt>
                <c:pt idx="232">
                  <c:v>11.7</c:v>
                </c:pt>
                <c:pt idx="233">
                  <c:v>11.5</c:v>
                </c:pt>
                <c:pt idx="234">
                  <c:v>11.6</c:v>
                </c:pt>
                <c:pt idx="235">
                  <c:v>11.5</c:v>
                </c:pt>
                <c:pt idx="236">
                  <c:v>11.5</c:v>
                </c:pt>
                <c:pt idx="237">
                  <c:v>11.5</c:v>
                </c:pt>
                <c:pt idx="238">
                  <c:v>11.5</c:v>
                </c:pt>
                <c:pt idx="239">
                  <c:v>11.3</c:v>
                </c:pt>
                <c:pt idx="240">
                  <c:v>11.2</c:v>
                </c:pt>
                <c:pt idx="241">
                  <c:v>11.2</c:v>
                </c:pt>
                <c:pt idx="242">
                  <c:v>11.2</c:v>
                </c:pt>
                <c:pt idx="243">
                  <c:v>11.1</c:v>
                </c:pt>
                <c:pt idx="244">
                  <c:v>11</c:v>
                </c:pt>
                <c:pt idx="245">
                  <c:v>11</c:v>
                </c:pt>
                <c:pt idx="246">
                  <c:v>10.8</c:v>
                </c:pt>
                <c:pt idx="247">
                  <c:v>10.7</c:v>
                </c:pt>
                <c:pt idx="248">
                  <c:v>10.6</c:v>
                </c:pt>
                <c:pt idx="249">
                  <c:v>10.6</c:v>
                </c:pt>
                <c:pt idx="250">
                  <c:v>10.5</c:v>
                </c:pt>
                <c:pt idx="251">
                  <c:v>10.4</c:v>
                </c:pt>
                <c:pt idx="252">
                  <c:v>10.4</c:v>
                </c:pt>
                <c:pt idx="253">
                  <c:v>10.3</c:v>
                </c:pt>
                <c:pt idx="254">
                  <c:v>10.199999999999999</c:v>
                </c:pt>
                <c:pt idx="255">
                  <c:v>10.1</c:v>
                </c:pt>
                <c:pt idx="256">
                  <c:v>10.1</c:v>
                </c:pt>
                <c:pt idx="257">
                  <c:v>10.1</c:v>
                </c:pt>
                <c:pt idx="258">
                  <c:v>10.1</c:v>
                </c:pt>
                <c:pt idx="259">
                  <c:v>10.1</c:v>
                </c:pt>
              </c:numCache>
            </c:numRef>
          </c:val>
          <c:smooth val="0"/>
        </c:ser>
        <c:ser>
          <c:idx val="3"/>
          <c:order val="3"/>
          <c:tx>
            <c:v>Spain</c:v>
          </c:tx>
          <c:spPr>
            <a:ln w="28575" cap="rnd">
              <a:solidFill>
                <a:srgbClr val="5B9BD5">
                  <a:lumMod val="40000"/>
                  <a:lumOff val="60000"/>
                </a:srgbClr>
              </a:solidFill>
              <a:round/>
            </a:ln>
            <a:effectLst/>
          </c:spPr>
          <c:marker>
            <c:symbol val="none"/>
          </c:marker>
          <c:val>
            <c:numRef>
              <c:f>'Figure 8.5'!$B$2:$B$261</c:f>
              <c:numCache>
                <c:formatCode>General</c:formatCode>
                <c:ptCount val="260"/>
                <c:pt idx="0">
                  <c:v>21.38</c:v>
                </c:pt>
                <c:pt idx="1">
                  <c:v>21.19</c:v>
                </c:pt>
                <c:pt idx="2">
                  <c:v>20.89</c:v>
                </c:pt>
                <c:pt idx="3">
                  <c:v>20.6</c:v>
                </c:pt>
                <c:pt idx="4">
                  <c:v>20.52</c:v>
                </c:pt>
                <c:pt idx="5">
                  <c:v>20.62</c:v>
                </c:pt>
                <c:pt idx="6">
                  <c:v>20.71</c:v>
                </c:pt>
                <c:pt idx="7">
                  <c:v>20.81</c:v>
                </c:pt>
                <c:pt idx="8">
                  <c:v>20.86</c:v>
                </c:pt>
                <c:pt idx="9">
                  <c:v>20.73</c:v>
                </c:pt>
                <c:pt idx="10">
                  <c:v>20.68</c:v>
                </c:pt>
                <c:pt idx="11">
                  <c:v>20.49</c:v>
                </c:pt>
                <c:pt idx="12">
                  <c:v>20.45</c:v>
                </c:pt>
                <c:pt idx="13">
                  <c:v>20.36</c:v>
                </c:pt>
                <c:pt idx="14">
                  <c:v>20.260000000000002</c:v>
                </c:pt>
                <c:pt idx="15">
                  <c:v>20.11</c:v>
                </c:pt>
                <c:pt idx="16">
                  <c:v>20.010000000000009</c:v>
                </c:pt>
                <c:pt idx="17">
                  <c:v>19.97</c:v>
                </c:pt>
                <c:pt idx="18">
                  <c:v>20.100000000000001</c:v>
                </c:pt>
                <c:pt idx="19">
                  <c:v>19.829999999999991</c:v>
                </c:pt>
                <c:pt idx="20">
                  <c:v>19.73</c:v>
                </c:pt>
                <c:pt idx="21">
                  <c:v>19.489999999999981</c:v>
                </c:pt>
                <c:pt idx="22">
                  <c:v>19.2</c:v>
                </c:pt>
                <c:pt idx="23">
                  <c:v>18.95</c:v>
                </c:pt>
                <c:pt idx="24">
                  <c:v>18.739999999999991</c:v>
                </c:pt>
                <c:pt idx="25">
                  <c:v>18.690000000000001</c:v>
                </c:pt>
                <c:pt idx="26">
                  <c:v>18.63</c:v>
                </c:pt>
                <c:pt idx="27">
                  <c:v>18.72</c:v>
                </c:pt>
                <c:pt idx="28">
                  <c:v>18.760000000000002</c:v>
                </c:pt>
                <c:pt idx="29">
                  <c:v>18.8</c:v>
                </c:pt>
                <c:pt idx="30">
                  <c:v>18.62</c:v>
                </c:pt>
                <c:pt idx="31">
                  <c:v>18.37</c:v>
                </c:pt>
                <c:pt idx="32">
                  <c:v>18.32</c:v>
                </c:pt>
                <c:pt idx="33">
                  <c:v>18.02</c:v>
                </c:pt>
                <c:pt idx="34">
                  <c:v>17.690000000000001</c:v>
                </c:pt>
                <c:pt idx="35">
                  <c:v>17.420000000000002</c:v>
                </c:pt>
                <c:pt idx="36">
                  <c:v>16.989999999999981</c:v>
                </c:pt>
                <c:pt idx="37">
                  <c:v>16.77</c:v>
                </c:pt>
                <c:pt idx="38">
                  <c:v>16.73</c:v>
                </c:pt>
                <c:pt idx="39">
                  <c:v>16.739999999999991</c:v>
                </c:pt>
                <c:pt idx="40">
                  <c:v>16.760000000000002</c:v>
                </c:pt>
                <c:pt idx="41">
                  <c:v>16.739999999999991</c:v>
                </c:pt>
                <c:pt idx="42">
                  <c:v>16.579999999999991</c:v>
                </c:pt>
                <c:pt idx="43">
                  <c:v>16.41</c:v>
                </c:pt>
                <c:pt idx="44">
                  <c:v>16.260000000000002</c:v>
                </c:pt>
                <c:pt idx="45">
                  <c:v>15.98</c:v>
                </c:pt>
                <c:pt idx="46">
                  <c:v>15.62</c:v>
                </c:pt>
                <c:pt idx="47">
                  <c:v>15.24</c:v>
                </c:pt>
                <c:pt idx="48">
                  <c:v>14.67</c:v>
                </c:pt>
                <c:pt idx="49">
                  <c:v>14.25</c:v>
                </c:pt>
                <c:pt idx="50">
                  <c:v>13.96</c:v>
                </c:pt>
                <c:pt idx="51">
                  <c:v>13.76</c:v>
                </c:pt>
                <c:pt idx="52">
                  <c:v>13.62</c:v>
                </c:pt>
                <c:pt idx="53">
                  <c:v>13.59</c:v>
                </c:pt>
                <c:pt idx="54">
                  <c:v>13.53</c:v>
                </c:pt>
                <c:pt idx="55">
                  <c:v>13.47</c:v>
                </c:pt>
                <c:pt idx="56">
                  <c:v>13.4</c:v>
                </c:pt>
                <c:pt idx="57">
                  <c:v>13.17</c:v>
                </c:pt>
                <c:pt idx="58">
                  <c:v>13.02</c:v>
                </c:pt>
                <c:pt idx="59">
                  <c:v>12.83</c:v>
                </c:pt>
                <c:pt idx="60">
                  <c:v>12.63</c:v>
                </c:pt>
                <c:pt idx="61">
                  <c:v>12.41</c:v>
                </c:pt>
                <c:pt idx="62">
                  <c:v>12.25</c:v>
                </c:pt>
                <c:pt idx="63">
                  <c:v>12.13</c:v>
                </c:pt>
                <c:pt idx="64">
                  <c:v>12.03</c:v>
                </c:pt>
                <c:pt idx="65">
                  <c:v>11.95</c:v>
                </c:pt>
                <c:pt idx="66">
                  <c:v>11.96</c:v>
                </c:pt>
                <c:pt idx="67">
                  <c:v>11.8</c:v>
                </c:pt>
                <c:pt idx="68">
                  <c:v>11.71</c:v>
                </c:pt>
                <c:pt idx="69">
                  <c:v>11.58</c:v>
                </c:pt>
                <c:pt idx="70">
                  <c:v>11.38</c:v>
                </c:pt>
                <c:pt idx="71">
                  <c:v>11.1</c:v>
                </c:pt>
                <c:pt idx="72">
                  <c:v>10.66</c:v>
                </c:pt>
                <c:pt idx="73">
                  <c:v>10.68</c:v>
                </c:pt>
                <c:pt idx="74">
                  <c:v>10.58</c:v>
                </c:pt>
                <c:pt idx="75">
                  <c:v>10.49</c:v>
                </c:pt>
                <c:pt idx="76">
                  <c:v>10.66</c:v>
                </c:pt>
                <c:pt idx="77">
                  <c:v>10.49</c:v>
                </c:pt>
                <c:pt idx="78">
                  <c:v>10.51</c:v>
                </c:pt>
                <c:pt idx="79">
                  <c:v>10.55</c:v>
                </c:pt>
                <c:pt idx="80">
                  <c:v>10.47</c:v>
                </c:pt>
                <c:pt idx="81">
                  <c:v>10.44</c:v>
                </c:pt>
                <c:pt idx="82">
                  <c:v>10.53</c:v>
                </c:pt>
                <c:pt idx="83">
                  <c:v>10.68</c:v>
                </c:pt>
                <c:pt idx="84">
                  <c:v>10.96</c:v>
                </c:pt>
                <c:pt idx="85">
                  <c:v>11.43</c:v>
                </c:pt>
                <c:pt idx="86">
                  <c:v>11.25</c:v>
                </c:pt>
                <c:pt idx="87">
                  <c:v>11.32</c:v>
                </c:pt>
                <c:pt idx="88">
                  <c:v>11.33</c:v>
                </c:pt>
                <c:pt idx="89">
                  <c:v>11.42</c:v>
                </c:pt>
                <c:pt idx="90">
                  <c:v>11.7</c:v>
                </c:pt>
                <c:pt idx="91">
                  <c:v>11.76</c:v>
                </c:pt>
                <c:pt idx="92">
                  <c:v>11.69</c:v>
                </c:pt>
                <c:pt idx="93">
                  <c:v>11.53</c:v>
                </c:pt>
                <c:pt idx="94">
                  <c:v>11.5</c:v>
                </c:pt>
                <c:pt idx="95">
                  <c:v>11.53</c:v>
                </c:pt>
                <c:pt idx="96">
                  <c:v>11.64</c:v>
                </c:pt>
                <c:pt idx="97">
                  <c:v>11.67</c:v>
                </c:pt>
                <c:pt idx="98">
                  <c:v>11.66</c:v>
                </c:pt>
                <c:pt idx="99">
                  <c:v>11.47</c:v>
                </c:pt>
                <c:pt idx="100">
                  <c:v>11.39</c:v>
                </c:pt>
                <c:pt idx="101">
                  <c:v>11.49</c:v>
                </c:pt>
                <c:pt idx="102">
                  <c:v>11.58</c:v>
                </c:pt>
                <c:pt idx="103">
                  <c:v>11.56</c:v>
                </c:pt>
                <c:pt idx="104">
                  <c:v>11.5</c:v>
                </c:pt>
                <c:pt idx="105">
                  <c:v>11.37</c:v>
                </c:pt>
                <c:pt idx="106">
                  <c:v>11.27</c:v>
                </c:pt>
                <c:pt idx="107">
                  <c:v>11.34</c:v>
                </c:pt>
                <c:pt idx="108">
                  <c:v>11.27</c:v>
                </c:pt>
                <c:pt idx="109">
                  <c:v>11.18</c:v>
                </c:pt>
                <c:pt idx="110">
                  <c:v>11.12</c:v>
                </c:pt>
                <c:pt idx="111">
                  <c:v>11.24</c:v>
                </c:pt>
                <c:pt idx="112">
                  <c:v>11.19</c:v>
                </c:pt>
                <c:pt idx="113">
                  <c:v>11.15</c:v>
                </c:pt>
                <c:pt idx="114">
                  <c:v>11.04</c:v>
                </c:pt>
                <c:pt idx="115">
                  <c:v>11.03</c:v>
                </c:pt>
                <c:pt idx="116">
                  <c:v>10.9</c:v>
                </c:pt>
                <c:pt idx="117">
                  <c:v>10.73</c:v>
                </c:pt>
                <c:pt idx="118">
                  <c:v>10.59</c:v>
                </c:pt>
                <c:pt idx="119">
                  <c:v>10.33</c:v>
                </c:pt>
                <c:pt idx="120">
                  <c:v>10.039999999999999</c:v>
                </c:pt>
                <c:pt idx="121">
                  <c:v>9.8000000000000007</c:v>
                </c:pt>
                <c:pt idx="122">
                  <c:v>9.69</c:v>
                </c:pt>
                <c:pt idx="123">
                  <c:v>9.65</c:v>
                </c:pt>
                <c:pt idx="124">
                  <c:v>9.3700000000000028</c:v>
                </c:pt>
                <c:pt idx="125">
                  <c:v>9.11</c:v>
                </c:pt>
                <c:pt idx="126">
                  <c:v>8.85</c:v>
                </c:pt>
                <c:pt idx="127">
                  <c:v>8.6399999999999988</c:v>
                </c:pt>
                <c:pt idx="128">
                  <c:v>8.5400000000000009</c:v>
                </c:pt>
                <c:pt idx="129">
                  <c:v>8.6299999999999972</c:v>
                </c:pt>
                <c:pt idx="130">
                  <c:v>8.7299999999999986</c:v>
                </c:pt>
                <c:pt idx="131">
                  <c:v>8.76</c:v>
                </c:pt>
                <c:pt idx="132">
                  <c:v>8.76</c:v>
                </c:pt>
                <c:pt idx="133">
                  <c:v>8.7199999999999989</c:v>
                </c:pt>
                <c:pt idx="134">
                  <c:v>8.7000000000000011</c:v>
                </c:pt>
                <c:pt idx="135">
                  <c:v>8.59</c:v>
                </c:pt>
                <c:pt idx="136">
                  <c:v>8.49</c:v>
                </c:pt>
                <c:pt idx="137">
                  <c:v>8.3800000000000008</c:v>
                </c:pt>
                <c:pt idx="138">
                  <c:v>8.36</c:v>
                </c:pt>
                <c:pt idx="139">
                  <c:v>8.34</c:v>
                </c:pt>
                <c:pt idx="140">
                  <c:v>8.25</c:v>
                </c:pt>
                <c:pt idx="141">
                  <c:v>8.26</c:v>
                </c:pt>
                <c:pt idx="142">
                  <c:v>8.2900000000000009</c:v>
                </c:pt>
                <c:pt idx="143">
                  <c:v>8.2900000000000009</c:v>
                </c:pt>
                <c:pt idx="144">
                  <c:v>8.27</c:v>
                </c:pt>
                <c:pt idx="145">
                  <c:v>8.17</c:v>
                </c:pt>
                <c:pt idx="146">
                  <c:v>8.09</c:v>
                </c:pt>
                <c:pt idx="147">
                  <c:v>7.97</c:v>
                </c:pt>
                <c:pt idx="148">
                  <c:v>7.9</c:v>
                </c:pt>
                <c:pt idx="149">
                  <c:v>7.97</c:v>
                </c:pt>
                <c:pt idx="150">
                  <c:v>8.08</c:v>
                </c:pt>
                <c:pt idx="151">
                  <c:v>8.25</c:v>
                </c:pt>
                <c:pt idx="152">
                  <c:v>8.31</c:v>
                </c:pt>
                <c:pt idx="153">
                  <c:v>8.42</c:v>
                </c:pt>
                <c:pt idx="154">
                  <c:v>8.6</c:v>
                </c:pt>
                <c:pt idx="155">
                  <c:v>8.81</c:v>
                </c:pt>
                <c:pt idx="156">
                  <c:v>9.1</c:v>
                </c:pt>
                <c:pt idx="157">
                  <c:v>9.33</c:v>
                </c:pt>
                <c:pt idx="158">
                  <c:v>9.4700000000000006</c:v>
                </c:pt>
                <c:pt idx="159">
                  <c:v>9.98</c:v>
                </c:pt>
                <c:pt idx="160">
                  <c:v>10.42</c:v>
                </c:pt>
                <c:pt idx="161">
                  <c:v>10.83</c:v>
                </c:pt>
                <c:pt idx="162">
                  <c:v>11.12</c:v>
                </c:pt>
                <c:pt idx="163">
                  <c:v>11.53</c:v>
                </c:pt>
                <c:pt idx="164">
                  <c:v>12.07</c:v>
                </c:pt>
                <c:pt idx="165">
                  <c:v>12.93</c:v>
                </c:pt>
                <c:pt idx="166">
                  <c:v>13.84</c:v>
                </c:pt>
                <c:pt idx="167">
                  <c:v>14.82</c:v>
                </c:pt>
                <c:pt idx="168">
                  <c:v>15.85</c:v>
                </c:pt>
                <c:pt idx="169">
                  <c:v>16.75</c:v>
                </c:pt>
                <c:pt idx="170">
                  <c:v>17.399999999999999</c:v>
                </c:pt>
                <c:pt idx="171">
                  <c:v>17.670000000000009</c:v>
                </c:pt>
                <c:pt idx="172">
                  <c:v>17.809999999999999</c:v>
                </c:pt>
                <c:pt idx="173">
                  <c:v>17.86</c:v>
                </c:pt>
                <c:pt idx="174">
                  <c:v>17.940000000000001</c:v>
                </c:pt>
                <c:pt idx="175">
                  <c:v>18.18</c:v>
                </c:pt>
                <c:pt idx="176">
                  <c:v>18.45</c:v>
                </c:pt>
                <c:pt idx="177">
                  <c:v>18.64</c:v>
                </c:pt>
                <c:pt idx="178">
                  <c:v>18.760000000000002</c:v>
                </c:pt>
                <c:pt idx="179">
                  <c:v>18.96</c:v>
                </c:pt>
                <c:pt idx="180">
                  <c:v>19.059999999999999</c:v>
                </c:pt>
                <c:pt idx="181">
                  <c:v>19.260000000000002</c:v>
                </c:pt>
                <c:pt idx="182">
                  <c:v>19.510000000000009</c:v>
                </c:pt>
                <c:pt idx="183">
                  <c:v>19.8</c:v>
                </c:pt>
                <c:pt idx="184">
                  <c:v>19.98</c:v>
                </c:pt>
                <c:pt idx="185">
                  <c:v>20.04</c:v>
                </c:pt>
                <c:pt idx="186">
                  <c:v>19.97</c:v>
                </c:pt>
                <c:pt idx="187">
                  <c:v>20.079999999999991</c:v>
                </c:pt>
                <c:pt idx="188">
                  <c:v>20.16</c:v>
                </c:pt>
                <c:pt idx="189">
                  <c:v>20.18</c:v>
                </c:pt>
                <c:pt idx="190">
                  <c:v>20.18</c:v>
                </c:pt>
                <c:pt idx="191">
                  <c:v>20.25</c:v>
                </c:pt>
                <c:pt idx="192">
                  <c:v>20.38</c:v>
                </c:pt>
                <c:pt idx="193">
                  <c:v>20.51</c:v>
                </c:pt>
                <c:pt idx="194">
                  <c:v>20.63</c:v>
                </c:pt>
                <c:pt idx="195">
                  <c:v>20.56</c:v>
                </c:pt>
                <c:pt idx="196">
                  <c:v>20.68</c:v>
                </c:pt>
                <c:pt idx="197">
                  <c:v>20.99</c:v>
                </c:pt>
                <c:pt idx="198">
                  <c:v>21.35</c:v>
                </c:pt>
                <c:pt idx="199">
                  <c:v>21.72</c:v>
                </c:pt>
                <c:pt idx="200">
                  <c:v>22.12</c:v>
                </c:pt>
                <c:pt idx="201">
                  <c:v>22.42</c:v>
                </c:pt>
                <c:pt idx="202">
                  <c:v>22.63</c:v>
                </c:pt>
                <c:pt idx="203">
                  <c:v>22.86</c:v>
                </c:pt>
                <c:pt idx="204">
                  <c:v>23.22</c:v>
                </c:pt>
                <c:pt idx="205">
                  <c:v>23.59</c:v>
                </c:pt>
                <c:pt idx="206">
                  <c:v>23.89</c:v>
                </c:pt>
                <c:pt idx="207">
                  <c:v>24.21</c:v>
                </c:pt>
                <c:pt idx="208">
                  <c:v>24.61</c:v>
                </c:pt>
                <c:pt idx="209">
                  <c:v>24.81</c:v>
                </c:pt>
                <c:pt idx="210">
                  <c:v>25.08</c:v>
                </c:pt>
                <c:pt idx="211">
                  <c:v>25.29</c:v>
                </c:pt>
                <c:pt idx="212">
                  <c:v>25.5</c:v>
                </c:pt>
                <c:pt idx="213">
                  <c:v>25.69</c:v>
                </c:pt>
                <c:pt idx="214">
                  <c:v>25.89</c:v>
                </c:pt>
                <c:pt idx="215">
                  <c:v>25.98</c:v>
                </c:pt>
                <c:pt idx="216">
                  <c:v>26.13</c:v>
                </c:pt>
                <c:pt idx="217">
                  <c:v>26.29</c:v>
                </c:pt>
                <c:pt idx="218">
                  <c:v>26.27</c:v>
                </c:pt>
                <c:pt idx="219">
                  <c:v>26.27</c:v>
                </c:pt>
                <c:pt idx="220">
                  <c:v>26.24</c:v>
                </c:pt>
                <c:pt idx="221">
                  <c:v>26.2</c:v>
                </c:pt>
                <c:pt idx="222">
                  <c:v>26.22</c:v>
                </c:pt>
                <c:pt idx="223">
                  <c:v>26.17</c:v>
                </c:pt>
                <c:pt idx="224">
                  <c:v>26.07</c:v>
                </c:pt>
                <c:pt idx="225">
                  <c:v>25.99</c:v>
                </c:pt>
                <c:pt idx="226">
                  <c:v>25.78</c:v>
                </c:pt>
                <c:pt idx="227">
                  <c:v>25.52</c:v>
                </c:pt>
                <c:pt idx="228">
                  <c:v>25.44</c:v>
                </c:pt>
                <c:pt idx="229">
                  <c:v>25.26</c:v>
                </c:pt>
                <c:pt idx="230">
                  <c:v>25.14</c:v>
                </c:pt>
                <c:pt idx="231">
                  <c:v>24.88</c:v>
                </c:pt>
                <c:pt idx="232">
                  <c:v>24.69</c:v>
                </c:pt>
                <c:pt idx="233">
                  <c:v>24.43</c:v>
                </c:pt>
                <c:pt idx="234">
                  <c:v>24.31</c:v>
                </c:pt>
                <c:pt idx="235">
                  <c:v>24.12</c:v>
                </c:pt>
                <c:pt idx="236">
                  <c:v>23.97</c:v>
                </c:pt>
                <c:pt idx="237">
                  <c:v>23.89</c:v>
                </c:pt>
                <c:pt idx="238">
                  <c:v>23.73</c:v>
                </c:pt>
                <c:pt idx="239">
                  <c:v>23.58</c:v>
                </c:pt>
                <c:pt idx="240">
                  <c:v>23.37</c:v>
                </c:pt>
                <c:pt idx="241">
                  <c:v>23.16</c:v>
                </c:pt>
                <c:pt idx="242">
                  <c:v>22.94</c:v>
                </c:pt>
                <c:pt idx="243">
                  <c:v>22.74</c:v>
                </c:pt>
                <c:pt idx="244">
                  <c:v>22.53</c:v>
                </c:pt>
                <c:pt idx="245">
                  <c:v>22.29</c:v>
                </c:pt>
                <c:pt idx="246">
                  <c:v>21.89</c:v>
                </c:pt>
                <c:pt idx="247">
                  <c:v>21.62</c:v>
                </c:pt>
                <c:pt idx="248">
                  <c:v>21.37</c:v>
                </c:pt>
                <c:pt idx="249">
                  <c:v>21.18</c:v>
                </c:pt>
                <c:pt idx="250">
                  <c:v>20.91</c:v>
                </c:pt>
                <c:pt idx="251">
                  <c:v>20.75</c:v>
                </c:pt>
                <c:pt idx="252">
                  <c:v>20.58</c:v>
                </c:pt>
                <c:pt idx="253">
                  <c:v>20.47</c:v>
                </c:pt>
                <c:pt idx="254">
                  <c:v>20.309999999999999</c:v>
                </c:pt>
                <c:pt idx="255">
                  <c:v>20.239999999999991</c:v>
                </c:pt>
                <c:pt idx="256">
                  <c:v>20.079999999999991</c:v>
                </c:pt>
                <c:pt idx="257">
                  <c:v>19.86</c:v>
                </c:pt>
                <c:pt idx="258">
                  <c:v>19.62</c:v>
                </c:pt>
                <c:pt idx="259">
                  <c:v>19.489999999999981</c:v>
                </c:pt>
              </c:numCache>
            </c:numRef>
          </c:val>
          <c:smooth val="0"/>
        </c:ser>
        <c:dLbls>
          <c:showLegendKey val="0"/>
          <c:showVal val="0"/>
          <c:showCatName val="0"/>
          <c:showSerName val="0"/>
          <c:showPercent val="0"/>
          <c:showBubbleSize val="0"/>
        </c:dLbls>
        <c:marker val="1"/>
        <c:smooth val="0"/>
        <c:axId val="912768912"/>
        <c:axId val="912750416"/>
      </c:lineChart>
      <c:dateAx>
        <c:axId val="912768912"/>
        <c:scaling>
          <c:orientation val="minMax"/>
        </c:scaling>
        <c:delete val="0"/>
        <c:axPos val="b"/>
        <c:numFmt formatCode="yyyy" sourceLinked="0"/>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de-DE"/>
          </a:p>
        </c:txPr>
        <c:crossAx val="912750416"/>
        <c:crosses val="autoZero"/>
        <c:auto val="1"/>
        <c:lblOffset val="100"/>
        <c:baseTimeUnit val="months"/>
        <c:majorUnit val="24"/>
        <c:majorTimeUnit val="months"/>
      </c:dateAx>
      <c:valAx>
        <c:axId val="912750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de-DE"/>
          </a:p>
        </c:txPr>
        <c:crossAx val="912768912"/>
        <c:crosses val="autoZero"/>
        <c:crossBetween val="between"/>
      </c:valAx>
      <c:valAx>
        <c:axId val="912769456"/>
        <c:scaling>
          <c:orientation val="minMax"/>
        </c:scaling>
        <c:delete val="0"/>
        <c:axPos val="r"/>
        <c:numFmt formatCode="0%" sourceLinked="1"/>
        <c:majorTickMark val="out"/>
        <c:minorTickMark val="none"/>
        <c:tickLblPos val="none"/>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912744432"/>
        <c:crosses val="max"/>
        <c:crossBetween val="between"/>
      </c:valAx>
      <c:dateAx>
        <c:axId val="912744432"/>
        <c:scaling>
          <c:orientation val="minMax"/>
        </c:scaling>
        <c:delete val="1"/>
        <c:axPos val="b"/>
        <c:numFmt formatCode="m/d/yyyy" sourceLinked="1"/>
        <c:majorTickMark val="out"/>
        <c:minorTickMark val="none"/>
        <c:tickLblPos val="nextTo"/>
        <c:crossAx val="912769456"/>
        <c:crosses val="autoZero"/>
        <c:auto val="1"/>
        <c:lblOffset val="100"/>
        <c:baseTimeUnit val="months"/>
      </c:dateAx>
      <c:spPr>
        <a:noFill/>
        <a:ln>
          <a:noFill/>
        </a:ln>
        <a:effectLst/>
      </c:spPr>
    </c:plotArea>
    <c:legend>
      <c:legendPos val="r"/>
      <c:legendEntry>
        <c:idx val="0"/>
        <c:delete val="1"/>
      </c:legendEntry>
      <c:layout>
        <c:manualLayout>
          <c:xMode val="edge"/>
          <c:yMode val="edge"/>
          <c:x val="9.49997492351672E-2"/>
          <c:y val="5.6203511653950197E-2"/>
          <c:w val="0.515658759215608"/>
          <c:h val="9.9461911692295596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chart>
  <c:spPr>
    <a:noFill/>
    <a:ln>
      <a:noFill/>
    </a:ln>
    <a:effectLst/>
  </c:spPr>
  <c:txPr>
    <a:bodyPr/>
    <a:lstStyle/>
    <a:p>
      <a:pPr>
        <a:defRPr/>
      </a:pPr>
      <a:endParaRPr lang="de-DE"/>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7968973390521"/>
          <c:y val="7.2244067854747199E-2"/>
          <c:w val="0.84444608646792996"/>
          <c:h val="0.79755537205927896"/>
        </c:manualLayout>
      </c:layout>
      <c:lineChart>
        <c:grouping val="standard"/>
        <c:varyColors val="0"/>
        <c:ser>
          <c:idx val="0"/>
          <c:order val="0"/>
          <c:tx>
            <c:v>Under 25 years</c:v>
          </c:tx>
          <c:spPr>
            <a:ln w="28575" cap="rnd">
              <a:solidFill>
                <a:sysClr val="windowText" lastClr="000000"/>
              </a:solidFill>
              <a:round/>
            </a:ln>
            <a:effectLst/>
          </c:spPr>
          <c:marker>
            <c:symbol val="none"/>
          </c:marker>
          <c:cat>
            <c:numRef>
              <c:f>'Figure 8.6'!$A$2:$A$366</c:f>
              <c:numCache>
                <c:formatCode>m/d/yyyy</c:formatCode>
                <c:ptCount val="365"/>
                <c:pt idx="0">
                  <c:v>31503</c:v>
                </c:pt>
                <c:pt idx="1">
                  <c:v>31533</c:v>
                </c:pt>
                <c:pt idx="2">
                  <c:v>31564</c:v>
                </c:pt>
                <c:pt idx="3">
                  <c:v>31594</c:v>
                </c:pt>
                <c:pt idx="4">
                  <c:v>31625</c:v>
                </c:pt>
                <c:pt idx="5">
                  <c:v>31656</c:v>
                </c:pt>
                <c:pt idx="6">
                  <c:v>31686</c:v>
                </c:pt>
                <c:pt idx="7">
                  <c:v>31717</c:v>
                </c:pt>
                <c:pt idx="8">
                  <c:v>31747</c:v>
                </c:pt>
                <c:pt idx="9">
                  <c:v>31778</c:v>
                </c:pt>
                <c:pt idx="10">
                  <c:v>31809</c:v>
                </c:pt>
                <c:pt idx="11">
                  <c:v>31837</c:v>
                </c:pt>
                <c:pt idx="12">
                  <c:v>31868</c:v>
                </c:pt>
                <c:pt idx="13">
                  <c:v>31898</c:v>
                </c:pt>
                <c:pt idx="14">
                  <c:v>31929</c:v>
                </c:pt>
                <c:pt idx="15">
                  <c:v>31959</c:v>
                </c:pt>
                <c:pt idx="16">
                  <c:v>31990</c:v>
                </c:pt>
                <c:pt idx="17">
                  <c:v>32021</c:v>
                </c:pt>
                <c:pt idx="18">
                  <c:v>32051</c:v>
                </c:pt>
                <c:pt idx="19">
                  <c:v>32082</c:v>
                </c:pt>
                <c:pt idx="20">
                  <c:v>32112</c:v>
                </c:pt>
                <c:pt idx="21">
                  <c:v>32143</c:v>
                </c:pt>
                <c:pt idx="22">
                  <c:v>32174</c:v>
                </c:pt>
                <c:pt idx="23">
                  <c:v>32203</c:v>
                </c:pt>
                <c:pt idx="24">
                  <c:v>32234</c:v>
                </c:pt>
                <c:pt idx="25">
                  <c:v>32264</c:v>
                </c:pt>
                <c:pt idx="26">
                  <c:v>32295</c:v>
                </c:pt>
                <c:pt idx="27">
                  <c:v>32325</c:v>
                </c:pt>
                <c:pt idx="28">
                  <c:v>32356</c:v>
                </c:pt>
                <c:pt idx="29">
                  <c:v>32387</c:v>
                </c:pt>
                <c:pt idx="30">
                  <c:v>32417</c:v>
                </c:pt>
                <c:pt idx="31">
                  <c:v>32448</c:v>
                </c:pt>
                <c:pt idx="32">
                  <c:v>32478</c:v>
                </c:pt>
                <c:pt idx="33">
                  <c:v>32509</c:v>
                </c:pt>
                <c:pt idx="34">
                  <c:v>32540</c:v>
                </c:pt>
                <c:pt idx="35">
                  <c:v>32568</c:v>
                </c:pt>
                <c:pt idx="36">
                  <c:v>32599</c:v>
                </c:pt>
                <c:pt idx="37">
                  <c:v>32629</c:v>
                </c:pt>
                <c:pt idx="38">
                  <c:v>32660</c:v>
                </c:pt>
                <c:pt idx="39">
                  <c:v>32690</c:v>
                </c:pt>
                <c:pt idx="40">
                  <c:v>32721</c:v>
                </c:pt>
                <c:pt idx="41">
                  <c:v>32752</c:v>
                </c:pt>
                <c:pt idx="42">
                  <c:v>32782</c:v>
                </c:pt>
                <c:pt idx="43">
                  <c:v>32813</c:v>
                </c:pt>
                <c:pt idx="44">
                  <c:v>32843</c:v>
                </c:pt>
                <c:pt idx="45">
                  <c:v>32874</c:v>
                </c:pt>
                <c:pt idx="46">
                  <c:v>32905</c:v>
                </c:pt>
                <c:pt idx="47">
                  <c:v>32933</c:v>
                </c:pt>
                <c:pt idx="48">
                  <c:v>32964</c:v>
                </c:pt>
                <c:pt idx="49">
                  <c:v>32994</c:v>
                </c:pt>
                <c:pt idx="50">
                  <c:v>33025</c:v>
                </c:pt>
                <c:pt idx="51">
                  <c:v>33055</c:v>
                </c:pt>
                <c:pt idx="52">
                  <c:v>33086</c:v>
                </c:pt>
                <c:pt idx="53">
                  <c:v>33117</c:v>
                </c:pt>
                <c:pt idx="54">
                  <c:v>33147</c:v>
                </c:pt>
                <c:pt idx="55">
                  <c:v>33178</c:v>
                </c:pt>
                <c:pt idx="56">
                  <c:v>33208</c:v>
                </c:pt>
                <c:pt idx="57">
                  <c:v>33239</c:v>
                </c:pt>
                <c:pt idx="58">
                  <c:v>33270</c:v>
                </c:pt>
                <c:pt idx="59">
                  <c:v>33298</c:v>
                </c:pt>
                <c:pt idx="60">
                  <c:v>33329</c:v>
                </c:pt>
                <c:pt idx="61">
                  <c:v>33359</c:v>
                </c:pt>
                <c:pt idx="62">
                  <c:v>33390</c:v>
                </c:pt>
                <c:pt idx="63">
                  <c:v>33420</c:v>
                </c:pt>
                <c:pt idx="64">
                  <c:v>33451</c:v>
                </c:pt>
                <c:pt idx="65">
                  <c:v>33482</c:v>
                </c:pt>
                <c:pt idx="66">
                  <c:v>33512</c:v>
                </c:pt>
                <c:pt idx="67">
                  <c:v>33543</c:v>
                </c:pt>
                <c:pt idx="68">
                  <c:v>33573</c:v>
                </c:pt>
                <c:pt idx="69">
                  <c:v>33604</c:v>
                </c:pt>
                <c:pt idx="70">
                  <c:v>33635</c:v>
                </c:pt>
                <c:pt idx="71">
                  <c:v>33664</c:v>
                </c:pt>
                <c:pt idx="72">
                  <c:v>33695</c:v>
                </c:pt>
                <c:pt idx="73">
                  <c:v>33725</c:v>
                </c:pt>
                <c:pt idx="74">
                  <c:v>33756</c:v>
                </c:pt>
                <c:pt idx="75">
                  <c:v>33786</c:v>
                </c:pt>
                <c:pt idx="76">
                  <c:v>33817</c:v>
                </c:pt>
                <c:pt idx="77">
                  <c:v>33848</c:v>
                </c:pt>
                <c:pt idx="78">
                  <c:v>33878</c:v>
                </c:pt>
                <c:pt idx="79">
                  <c:v>33909</c:v>
                </c:pt>
                <c:pt idx="80">
                  <c:v>33939</c:v>
                </c:pt>
                <c:pt idx="81">
                  <c:v>33970</c:v>
                </c:pt>
                <c:pt idx="82">
                  <c:v>34001</c:v>
                </c:pt>
                <c:pt idx="83">
                  <c:v>34029</c:v>
                </c:pt>
                <c:pt idx="84">
                  <c:v>34060</c:v>
                </c:pt>
                <c:pt idx="85">
                  <c:v>34090</c:v>
                </c:pt>
                <c:pt idx="86">
                  <c:v>34121</c:v>
                </c:pt>
                <c:pt idx="87">
                  <c:v>34151</c:v>
                </c:pt>
                <c:pt idx="88">
                  <c:v>34182</c:v>
                </c:pt>
                <c:pt idx="89">
                  <c:v>34213</c:v>
                </c:pt>
                <c:pt idx="90">
                  <c:v>34243</c:v>
                </c:pt>
                <c:pt idx="91">
                  <c:v>34274</c:v>
                </c:pt>
                <c:pt idx="92">
                  <c:v>34304</c:v>
                </c:pt>
                <c:pt idx="93">
                  <c:v>34335</c:v>
                </c:pt>
                <c:pt idx="94">
                  <c:v>34366</c:v>
                </c:pt>
                <c:pt idx="95">
                  <c:v>34394</c:v>
                </c:pt>
                <c:pt idx="96">
                  <c:v>34425</c:v>
                </c:pt>
                <c:pt idx="97">
                  <c:v>34455</c:v>
                </c:pt>
                <c:pt idx="98">
                  <c:v>34486</c:v>
                </c:pt>
                <c:pt idx="99">
                  <c:v>34516</c:v>
                </c:pt>
                <c:pt idx="100">
                  <c:v>34547</c:v>
                </c:pt>
                <c:pt idx="101">
                  <c:v>34578</c:v>
                </c:pt>
                <c:pt idx="102">
                  <c:v>34608</c:v>
                </c:pt>
                <c:pt idx="103">
                  <c:v>34639</c:v>
                </c:pt>
                <c:pt idx="104">
                  <c:v>34669</c:v>
                </c:pt>
                <c:pt idx="105">
                  <c:v>34700</c:v>
                </c:pt>
                <c:pt idx="106">
                  <c:v>34731</c:v>
                </c:pt>
                <c:pt idx="107">
                  <c:v>34759</c:v>
                </c:pt>
                <c:pt idx="108">
                  <c:v>34790</c:v>
                </c:pt>
                <c:pt idx="109">
                  <c:v>34820</c:v>
                </c:pt>
                <c:pt idx="110">
                  <c:v>34851</c:v>
                </c:pt>
                <c:pt idx="111">
                  <c:v>34881</c:v>
                </c:pt>
                <c:pt idx="112">
                  <c:v>34912</c:v>
                </c:pt>
                <c:pt idx="113">
                  <c:v>34943</c:v>
                </c:pt>
                <c:pt idx="114">
                  <c:v>34973</c:v>
                </c:pt>
                <c:pt idx="115">
                  <c:v>35004</c:v>
                </c:pt>
                <c:pt idx="116">
                  <c:v>35034</c:v>
                </c:pt>
                <c:pt idx="117">
                  <c:v>35065</c:v>
                </c:pt>
                <c:pt idx="118">
                  <c:v>35096</c:v>
                </c:pt>
                <c:pt idx="119">
                  <c:v>35125</c:v>
                </c:pt>
                <c:pt idx="120">
                  <c:v>35156</c:v>
                </c:pt>
                <c:pt idx="121">
                  <c:v>35186</c:v>
                </c:pt>
                <c:pt idx="122">
                  <c:v>35217</c:v>
                </c:pt>
                <c:pt idx="123">
                  <c:v>35247</c:v>
                </c:pt>
                <c:pt idx="124">
                  <c:v>35278</c:v>
                </c:pt>
                <c:pt idx="125">
                  <c:v>35309</c:v>
                </c:pt>
                <c:pt idx="126">
                  <c:v>35339</c:v>
                </c:pt>
                <c:pt idx="127">
                  <c:v>35370</c:v>
                </c:pt>
                <c:pt idx="128">
                  <c:v>35400</c:v>
                </c:pt>
                <c:pt idx="129">
                  <c:v>35431</c:v>
                </c:pt>
                <c:pt idx="130">
                  <c:v>35462</c:v>
                </c:pt>
                <c:pt idx="131">
                  <c:v>35490</c:v>
                </c:pt>
                <c:pt idx="132">
                  <c:v>35521</c:v>
                </c:pt>
                <c:pt idx="133">
                  <c:v>35551</c:v>
                </c:pt>
                <c:pt idx="134">
                  <c:v>35582</c:v>
                </c:pt>
                <c:pt idx="135">
                  <c:v>35612</c:v>
                </c:pt>
                <c:pt idx="136">
                  <c:v>35643</c:v>
                </c:pt>
                <c:pt idx="137">
                  <c:v>35674</c:v>
                </c:pt>
                <c:pt idx="138">
                  <c:v>35704</c:v>
                </c:pt>
                <c:pt idx="139">
                  <c:v>35735</c:v>
                </c:pt>
                <c:pt idx="140">
                  <c:v>35765</c:v>
                </c:pt>
                <c:pt idx="141">
                  <c:v>35796</c:v>
                </c:pt>
                <c:pt idx="142">
                  <c:v>35827</c:v>
                </c:pt>
                <c:pt idx="143">
                  <c:v>35855</c:v>
                </c:pt>
                <c:pt idx="144">
                  <c:v>35886</c:v>
                </c:pt>
                <c:pt idx="145">
                  <c:v>35916</c:v>
                </c:pt>
                <c:pt idx="146">
                  <c:v>35947</c:v>
                </c:pt>
                <c:pt idx="147">
                  <c:v>35977</c:v>
                </c:pt>
                <c:pt idx="148">
                  <c:v>36008</c:v>
                </c:pt>
                <c:pt idx="149">
                  <c:v>36039</c:v>
                </c:pt>
                <c:pt idx="150">
                  <c:v>36069</c:v>
                </c:pt>
                <c:pt idx="151">
                  <c:v>36100</c:v>
                </c:pt>
                <c:pt idx="152">
                  <c:v>36130</c:v>
                </c:pt>
                <c:pt idx="153">
                  <c:v>36161</c:v>
                </c:pt>
                <c:pt idx="154">
                  <c:v>36192</c:v>
                </c:pt>
                <c:pt idx="155">
                  <c:v>36220</c:v>
                </c:pt>
                <c:pt idx="156">
                  <c:v>36251</c:v>
                </c:pt>
                <c:pt idx="157">
                  <c:v>36281</c:v>
                </c:pt>
                <c:pt idx="158">
                  <c:v>36312</c:v>
                </c:pt>
                <c:pt idx="159">
                  <c:v>36342</c:v>
                </c:pt>
                <c:pt idx="160">
                  <c:v>36373</c:v>
                </c:pt>
                <c:pt idx="161">
                  <c:v>36404</c:v>
                </c:pt>
                <c:pt idx="162">
                  <c:v>36434</c:v>
                </c:pt>
                <c:pt idx="163">
                  <c:v>36465</c:v>
                </c:pt>
                <c:pt idx="164">
                  <c:v>36495</c:v>
                </c:pt>
                <c:pt idx="165">
                  <c:v>36526</c:v>
                </c:pt>
                <c:pt idx="166">
                  <c:v>36557</c:v>
                </c:pt>
                <c:pt idx="167">
                  <c:v>36586</c:v>
                </c:pt>
                <c:pt idx="168">
                  <c:v>36617</c:v>
                </c:pt>
                <c:pt idx="169">
                  <c:v>36647</c:v>
                </c:pt>
                <c:pt idx="170">
                  <c:v>36678</c:v>
                </c:pt>
                <c:pt idx="171">
                  <c:v>36708</c:v>
                </c:pt>
                <c:pt idx="172">
                  <c:v>36739</c:v>
                </c:pt>
                <c:pt idx="173">
                  <c:v>36770</c:v>
                </c:pt>
                <c:pt idx="174">
                  <c:v>36800</c:v>
                </c:pt>
                <c:pt idx="175">
                  <c:v>36831</c:v>
                </c:pt>
                <c:pt idx="176">
                  <c:v>36861</c:v>
                </c:pt>
                <c:pt idx="177">
                  <c:v>36892</c:v>
                </c:pt>
                <c:pt idx="178">
                  <c:v>36923</c:v>
                </c:pt>
                <c:pt idx="179">
                  <c:v>36951</c:v>
                </c:pt>
                <c:pt idx="180">
                  <c:v>36982</c:v>
                </c:pt>
                <c:pt idx="181">
                  <c:v>37012</c:v>
                </c:pt>
                <c:pt idx="182">
                  <c:v>37043</c:v>
                </c:pt>
                <c:pt idx="183">
                  <c:v>37073</c:v>
                </c:pt>
                <c:pt idx="184">
                  <c:v>37104</c:v>
                </c:pt>
                <c:pt idx="185">
                  <c:v>37135</c:v>
                </c:pt>
                <c:pt idx="186">
                  <c:v>37165</c:v>
                </c:pt>
                <c:pt idx="187">
                  <c:v>37196</c:v>
                </c:pt>
                <c:pt idx="188">
                  <c:v>37226</c:v>
                </c:pt>
                <c:pt idx="189">
                  <c:v>37257</c:v>
                </c:pt>
                <c:pt idx="190">
                  <c:v>37288</c:v>
                </c:pt>
                <c:pt idx="191">
                  <c:v>37316</c:v>
                </c:pt>
                <c:pt idx="192">
                  <c:v>37347</c:v>
                </c:pt>
                <c:pt idx="193">
                  <c:v>37377</c:v>
                </c:pt>
                <c:pt idx="194">
                  <c:v>37408</c:v>
                </c:pt>
                <c:pt idx="195">
                  <c:v>37438</c:v>
                </c:pt>
                <c:pt idx="196">
                  <c:v>37469</c:v>
                </c:pt>
                <c:pt idx="197">
                  <c:v>37500</c:v>
                </c:pt>
                <c:pt idx="198">
                  <c:v>37530</c:v>
                </c:pt>
                <c:pt idx="199">
                  <c:v>37561</c:v>
                </c:pt>
                <c:pt idx="200">
                  <c:v>37591</c:v>
                </c:pt>
                <c:pt idx="201">
                  <c:v>37622</c:v>
                </c:pt>
                <c:pt idx="202">
                  <c:v>37653</c:v>
                </c:pt>
                <c:pt idx="203">
                  <c:v>37681</c:v>
                </c:pt>
                <c:pt idx="204">
                  <c:v>37712</c:v>
                </c:pt>
                <c:pt idx="205">
                  <c:v>37742</c:v>
                </c:pt>
                <c:pt idx="206">
                  <c:v>37773</c:v>
                </c:pt>
                <c:pt idx="207">
                  <c:v>37803</c:v>
                </c:pt>
                <c:pt idx="208">
                  <c:v>37834</c:v>
                </c:pt>
                <c:pt idx="209">
                  <c:v>37865</c:v>
                </c:pt>
                <c:pt idx="210">
                  <c:v>37895</c:v>
                </c:pt>
                <c:pt idx="211">
                  <c:v>37926</c:v>
                </c:pt>
                <c:pt idx="212">
                  <c:v>37956</c:v>
                </c:pt>
                <c:pt idx="213">
                  <c:v>37987</c:v>
                </c:pt>
                <c:pt idx="214">
                  <c:v>38018</c:v>
                </c:pt>
                <c:pt idx="215">
                  <c:v>38047</c:v>
                </c:pt>
                <c:pt idx="216">
                  <c:v>38078</c:v>
                </c:pt>
                <c:pt idx="217">
                  <c:v>38108</c:v>
                </c:pt>
                <c:pt idx="218">
                  <c:v>38139</c:v>
                </c:pt>
                <c:pt idx="219">
                  <c:v>38169</c:v>
                </c:pt>
                <c:pt idx="220">
                  <c:v>38200</c:v>
                </c:pt>
                <c:pt idx="221">
                  <c:v>38231</c:v>
                </c:pt>
                <c:pt idx="222">
                  <c:v>38261</c:v>
                </c:pt>
                <c:pt idx="223">
                  <c:v>38292</c:v>
                </c:pt>
                <c:pt idx="224">
                  <c:v>38322</c:v>
                </c:pt>
                <c:pt idx="225">
                  <c:v>38353</c:v>
                </c:pt>
                <c:pt idx="226">
                  <c:v>38384</c:v>
                </c:pt>
                <c:pt idx="227">
                  <c:v>38412</c:v>
                </c:pt>
                <c:pt idx="228">
                  <c:v>38443</c:v>
                </c:pt>
                <c:pt idx="229">
                  <c:v>38473</c:v>
                </c:pt>
                <c:pt idx="230">
                  <c:v>38504</c:v>
                </c:pt>
                <c:pt idx="231">
                  <c:v>38534</c:v>
                </c:pt>
                <c:pt idx="232">
                  <c:v>38565</c:v>
                </c:pt>
                <c:pt idx="233">
                  <c:v>38596</c:v>
                </c:pt>
                <c:pt idx="234">
                  <c:v>38626</c:v>
                </c:pt>
                <c:pt idx="235">
                  <c:v>38657</c:v>
                </c:pt>
                <c:pt idx="236">
                  <c:v>38687</c:v>
                </c:pt>
                <c:pt idx="237">
                  <c:v>38718</c:v>
                </c:pt>
                <c:pt idx="238">
                  <c:v>38749</c:v>
                </c:pt>
                <c:pt idx="239">
                  <c:v>38777</c:v>
                </c:pt>
                <c:pt idx="240">
                  <c:v>38808</c:v>
                </c:pt>
                <c:pt idx="241">
                  <c:v>38838</c:v>
                </c:pt>
                <c:pt idx="242">
                  <c:v>38869</c:v>
                </c:pt>
                <c:pt idx="243">
                  <c:v>38899</c:v>
                </c:pt>
                <c:pt idx="244">
                  <c:v>38930</c:v>
                </c:pt>
                <c:pt idx="245">
                  <c:v>38961</c:v>
                </c:pt>
                <c:pt idx="246">
                  <c:v>38991</c:v>
                </c:pt>
                <c:pt idx="247">
                  <c:v>39022</c:v>
                </c:pt>
                <c:pt idx="248">
                  <c:v>39052</c:v>
                </c:pt>
                <c:pt idx="249">
                  <c:v>39083</c:v>
                </c:pt>
                <c:pt idx="250">
                  <c:v>39114</c:v>
                </c:pt>
                <c:pt idx="251">
                  <c:v>39142</c:v>
                </c:pt>
                <c:pt idx="252">
                  <c:v>39173</c:v>
                </c:pt>
                <c:pt idx="253">
                  <c:v>39203</c:v>
                </c:pt>
                <c:pt idx="254">
                  <c:v>39234</c:v>
                </c:pt>
                <c:pt idx="255">
                  <c:v>39264</c:v>
                </c:pt>
                <c:pt idx="256">
                  <c:v>39295</c:v>
                </c:pt>
                <c:pt idx="257">
                  <c:v>39326</c:v>
                </c:pt>
                <c:pt idx="258">
                  <c:v>39356</c:v>
                </c:pt>
                <c:pt idx="259">
                  <c:v>39387</c:v>
                </c:pt>
                <c:pt idx="260">
                  <c:v>39417</c:v>
                </c:pt>
                <c:pt idx="261">
                  <c:v>39448</c:v>
                </c:pt>
                <c:pt idx="262">
                  <c:v>39479</c:v>
                </c:pt>
                <c:pt idx="263">
                  <c:v>39508</c:v>
                </c:pt>
                <c:pt idx="264">
                  <c:v>39539</c:v>
                </c:pt>
                <c:pt idx="265">
                  <c:v>39569</c:v>
                </c:pt>
                <c:pt idx="266">
                  <c:v>39600</c:v>
                </c:pt>
                <c:pt idx="267">
                  <c:v>39630</c:v>
                </c:pt>
                <c:pt idx="268">
                  <c:v>39661</c:v>
                </c:pt>
                <c:pt idx="269">
                  <c:v>39692</c:v>
                </c:pt>
                <c:pt idx="270">
                  <c:v>39722</c:v>
                </c:pt>
                <c:pt idx="271">
                  <c:v>39753</c:v>
                </c:pt>
                <c:pt idx="272">
                  <c:v>39783</c:v>
                </c:pt>
                <c:pt idx="273">
                  <c:v>39814</c:v>
                </c:pt>
                <c:pt idx="274">
                  <c:v>39845</c:v>
                </c:pt>
                <c:pt idx="275">
                  <c:v>39873</c:v>
                </c:pt>
                <c:pt idx="276">
                  <c:v>39904</c:v>
                </c:pt>
                <c:pt idx="277">
                  <c:v>39934</c:v>
                </c:pt>
                <c:pt idx="278">
                  <c:v>39965</c:v>
                </c:pt>
                <c:pt idx="279">
                  <c:v>39995</c:v>
                </c:pt>
                <c:pt idx="280">
                  <c:v>40026</c:v>
                </c:pt>
                <c:pt idx="281">
                  <c:v>40057</c:v>
                </c:pt>
                <c:pt idx="282">
                  <c:v>40087</c:v>
                </c:pt>
                <c:pt idx="283">
                  <c:v>40118</c:v>
                </c:pt>
                <c:pt idx="284">
                  <c:v>40148</c:v>
                </c:pt>
                <c:pt idx="285">
                  <c:v>40179</c:v>
                </c:pt>
                <c:pt idx="286">
                  <c:v>40210</c:v>
                </c:pt>
                <c:pt idx="287">
                  <c:v>40238</c:v>
                </c:pt>
                <c:pt idx="288">
                  <c:v>40269</c:v>
                </c:pt>
                <c:pt idx="289">
                  <c:v>40299</c:v>
                </c:pt>
                <c:pt idx="290">
                  <c:v>40330</c:v>
                </c:pt>
                <c:pt idx="291">
                  <c:v>40360</c:v>
                </c:pt>
                <c:pt idx="292">
                  <c:v>40391</c:v>
                </c:pt>
                <c:pt idx="293">
                  <c:v>40422</c:v>
                </c:pt>
                <c:pt idx="294">
                  <c:v>40452</c:v>
                </c:pt>
                <c:pt idx="295">
                  <c:v>40483</c:v>
                </c:pt>
                <c:pt idx="296">
                  <c:v>40513</c:v>
                </c:pt>
                <c:pt idx="297">
                  <c:v>40544</c:v>
                </c:pt>
                <c:pt idx="298">
                  <c:v>40575</c:v>
                </c:pt>
                <c:pt idx="299">
                  <c:v>40603</c:v>
                </c:pt>
                <c:pt idx="300">
                  <c:v>40634</c:v>
                </c:pt>
                <c:pt idx="301">
                  <c:v>40664</c:v>
                </c:pt>
                <c:pt idx="302">
                  <c:v>40695</c:v>
                </c:pt>
                <c:pt idx="303">
                  <c:v>40725</c:v>
                </c:pt>
                <c:pt idx="304">
                  <c:v>40756</c:v>
                </c:pt>
                <c:pt idx="305">
                  <c:v>40787</c:v>
                </c:pt>
                <c:pt idx="306">
                  <c:v>40817</c:v>
                </c:pt>
                <c:pt idx="307">
                  <c:v>40848</c:v>
                </c:pt>
                <c:pt idx="308">
                  <c:v>40878</c:v>
                </c:pt>
                <c:pt idx="309">
                  <c:v>40909</c:v>
                </c:pt>
                <c:pt idx="310">
                  <c:v>40940</c:v>
                </c:pt>
                <c:pt idx="311">
                  <c:v>40969</c:v>
                </c:pt>
                <c:pt idx="312">
                  <c:v>41000</c:v>
                </c:pt>
                <c:pt idx="313">
                  <c:v>41030</c:v>
                </c:pt>
                <c:pt idx="314">
                  <c:v>41061</c:v>
                </c:pt>
                <c:pt idx="315">
                  <c:v>41091</c:v>
                </c:pt>
                <c:pt idx="316">
                  <c:v>41122</c:v>
                </c:pt>
                <c:pt idx="317">
                  <c:v>41153</c:v>
                </c:pt>
                <c:pt idx="318">
                  <c:v>41183</c:v>
                </c:pt>
                <c:pt idx="319">
                  <c:v>41214</c:v>
                </c:pt>
                <c:pt idx="320">
                  <c:v>41244</c:v>
                </c:pt>
                <c:pt idx="321">
                  <c:v>41275</c:v>
                </c:pt>
                <c:pt idx="322">
                  <c:v>41306</c:v>
                </c:pt>
                <c:pt idx="323">
                  <c:v>41334</c:v>
                </c:pt>
                <c:pt idx="324">
                  <c:v>41365</c:v>
                </c:pt>
                <c:pt idx="325">
                  <c:v>41395</c:v>
                </c:pt>
                <c:pt idx="326">
                  <c:v>41426</c:v>
                </c:pt>
                <c:pt idx="327">
                  <c:v>41456</c:v>
                </c:pt>
                <c:pt idx="328">
                  <c:v>41487</c:v>
                </c:pt>
                <c:pt idx="329">
                  <c:v>41518</c:v>
                </c:pt>
                <c:pt idx="330">
                  <c:v>41548</c:v>
                </c:pt>
                <c:pt idx="331">
                  <c:v>41579</c:v>
                </c:pt>
                <c:pt idx="332">
                  <c:v>41609</c:v>
                </c:pt>
                <c:pt idx="333">
                  <c:v>41640</c:v>
                </c:pt>
                <c:pt idx="334">
                  <c:v>41671</c:v>
                </c:pt>
                <c:pt idx="335">
                  <c:v>41699</c:v>
                </c:pt>
                <c:pt idx="336">
                  <c:v>41730</c:v>
                </c:pt>
                <c:pt idx="337">
                  <c:v>41760</c:v>
                </c:pt>
                <c:pt idx="338">
                  <c:v>41791</c:v>
                </c:pt>
                <c:pt idx="339">
                  <c:v>41821</c:v>
                </c:pt>
                <c:pt idx="340">
                  <c:v>41852</c:v>
                </c:pt>
                <c:pt idx="341">
                  <c:v>41883</c:v>
                </c:pt>
                <c:pt idx="342">
                  <c:v>41913</c:v>
                </c:pt>
                <c:pt idx="343">
                  <c:v>41944</c:v>
                </c:pt>
                <c:pt idx="344">
                  <c:v>41974</c:v>
                </c:pt>
                <c:pt idx="345">
                  <c:v>42005</c:v>
                </c:pt>
                <c:pt idx="346">
                  <c:v>42036</c:v>
                </c:pt>
                <c:pt idx="347">
                  <c:v>42064</c:v>
                </c:pt>
                <c:pt idx="348">
                  <c:v>42095</c:v>
                </c:pt>
                <c:pt idx="349">
                  <c:v>42125</c:v>
                </c:pt>
                <c:pt idx="350">
                  <c:v>42156</c:v>
                </c:pt>
                <c:pt idx="351">
                  <c:v>42186</c:v>
                </c:pt>
                <c:pt idx="352">
                  <c:v>42217</c:v>
                </c:pt>
                <c:pt idx="353">
                  <c:v>42248</c:v>
                </c:pt>
                <c:pt idx="354">
                  <c:v>42278</c:v>
                </c:pt>
                <c:pt idx="355">
                  <c:v>42309</c:v>
                </c:pt>
                <c:pt idx="356">
                  <c:v>42339</c:v>
                </c:pt>
                <c:pt idx="357">
                  <c:v>42370</c:v>
                </c:pt>
                <c:pt idx="358">
                  <c:v>42401</c:v>
                </c:pt>
                <c:pt idx="359">
                  <c:v>42430</c:v>
                </c:pt>
                <c:pt idx="360">
                  <c:v>42461</c:v>
                </c:pt>
                <c:pt idx="361">
                  <c:v>42491</c:v>
                </c:pt>
                <c:pt idx="362">
                  <c:v>42522</c:v>
                </c:pt>
                <c:pt idx="363">
                  <c:v>42552</c:v>
                </c:pt>
                <c:pt idx="364">
                  <c:v>42583</c:v>
                </c:pt>
              </c:numCache>
            </c:numRef>
          </c:cat>
          <c:val>
            <c:numRef>
              <c:f>'Figure 8.6'!$C$2:$C$366</c:f>
              <c:numCache>
                <c:formatCode>General</c:formatCode>
                <c:ptCount val="365"/>
                <c:pt idx="0">
                  <c:v>43.9</c:v>
                </c:pt>
                <c:pt idx="1">
                  <c:v>44.1</c:v>
                </c:pt>
                <c:pt idx="2">
                  <c:v>43.8</c:v>
                </c:pt>
                <c:pt idx="3">
                  <c:v>43.3</c:v>
                </c:pt>
                <c:pt idx="4">
                  <c:v>42.9</c:v>
                </c:pt>
                <c:pt idx="5">
                  <c:v>42.7</c:v>
                </c:pt>
                <c:pt idx="6">
                  <c:v>42.7</c:v>
                </c:pt>
                <c:pt idx="7">
                  <c:v>42.7</c:v>
                </c:pt>
                <c:pt idx="8">
                  <c:v>42.4</c:v>
                </c:pt>
                <c:pt idx="9">
                  <c:v>41.9</c:v>
                </c:pt>
                <c:pt idx="10">
                  <c:v>41.6</c:v>
                </c:pt>
                <c:pt idx="11">
                  <c:v>41.3</c:v>
                </c:pt>
                <c:pt idx="12">
                  <c:v>40.9</c:v>
                </c:pt>
                <c:pt idx="13">
                  <c:v>40.6</c:v>
                </c:pt>
                <c:pt idx="14">
                  <c:v>40.200000000000003</c:v>
                </c:pt>
                <c:pt idx="15">
                  <c:v>40.200000000000003</c:v>
                </c:pt>
                <c:pt idx="16">
                  <c:v>40</c:v>
                </c:pt>
                <c:pt idx="17">
                  <c:v>40</c:v>
                </c:pt>
                <c:pt idx="18">
                  <c:v>39.800000000000011</c:v>
                </c:pt>
                <c:pt idx="19">
                  <c:v>39.4</c:v>
                </c:pt>
                <c:pt idx="20">
                  <c:v>39.4</c:v>
                </c:pt>
                <c:pt idx="21">
                  <c:v>39.200000000000003</c:v>
                </c:pt>
                <c:pt idx="22">
                  <c:v>39</c:v>
                </c:pt>
                <c:pt idx="23">
                  <c:v>38.800000000000011</c:v>
                </c:pt>
                <c:pt idx="24">
                  <c:v>38.9</c:v>
                </c:pt>
                <c:pt idx="25">
                  <c:v>38.800000000000011</c:v>
                </c:pt>
                <c:pt idx="26">
                  <c:v>38.700000000000003</c:v>
                </c:pt>
                <c:pt idx="27">
                  <c:v>38.200000000000003</c:v>
                </c:pt>
                <c:pt idx="28">
                  <c:v>37.800000000000011</c:v>
                </c:pt>
                <c:pt idx="29">
                  <c:v>37.200000000000003</c:v>
                </c:pt>
                <c:pt idx="30">
                  <c:v>36.4</c:v>
                </c:pt>
                <c:pt idx="31">
                  <c:v>36</c:v>
                </c:pt>
                <c:pt idx="32">
                  <c:v>35.5</c:v>
                </c:pt>
                <c:pt idx="33">
                  <c:v>35.200000000000003</c:v>
                </c:pt>
                <c:pt idx="34">
                  <c:v>34.700000000000003</c:v>
                </c:pt>
                <c:pt idx="35">
                  <c:v>34</c:v>
                </c:pt>
                <c:pt idx="36">
                  <c:v>33.4</c:v>
                </c:pt>
                <c:pt idx="37">
                  <c:v>32.700000000000003</c:v>
                </c:pt>
                <c:pt idx="38">
                  <c:v>32.300000000000011</c:v>
                </c:pt>
                <c:pt idx="39">
                  <c:v>32.1</c:v>
                </c:pt>
                <c:pt idx="40">
                  <c:v>32</c:v>
                </c:pt>
                <c:pt idx="41">
                  <c:v>31.4</c:v>
                </c:pt>
                <c:pt idx="42">
                  <c:v>31.5</c:v>
                </c:pt>
                <c:pt idx="43">
                  <c:v>31.6</c:v>
                </c:pt>
                <c:pt idx="44">
                  <c:v>31.8</c:v>
                </c:pt>
                <c:pt idx="45">
                  <c:v>31.3</c:v>
                </c:pt>
                <c:pt idx="46">
                  <c:v>31.2</c:v>
                </c:pt>
                <c:pt idx="47">
                  <c:v>30.8</c:v>
                </c:pt>
                <c:pt idx="48">
                  <c:v>30.6</c:v>
                </c:pt>
                <c:pt idx="49">
                  <c:v>30.5</c:v>
                </c:pt>
                <c:pt idx="50">
                  <c:v>30.4</c:v>
                </c:pt>
                <c:pt idx="51">
                  <c:v>30.4</c:v>
                </c:pt>
                <c:pt idx="52">
                  <c:v>30.6</c:v>
                </c:pt>
                <c:pt idx="53">
                  <c:v>30.2</c:v>
                </c:pt>
                <c:pt idx="54">
                  <c:v>30.1</c:v>
                </c:pt>
                <c:pt idx="55">
                  <c:v>29.7</c:v>
                </c:pt>
                <c:pt idx="56">
                  <c:v>29.6</c:v>
                </c:pt>
                <c:pt idx="57">
                  <c:v>29</c:v>
                </c:pt>
                <c:pt idx="58">
                  <c:v>28.9</c:v>
                </c:pt>
                <c:pt idx="59">
                  <c:v>28.8</c:v>
                </c:pt>
                <c:pt idx="60">
                  <c:v>28.9</c:v>
                </c:pt>
                <c:pt idx="61">
                  <c:v>29</c:v>
                </c:pt>
                <c:pt idx="62">
                  <c:v>28.9</c:v>
                </c:pt>
                <c:pt idx="63">
                  <c:v>29</c:v>
                </c:pt>
                <c:pt idx="64">
                  <c:v>29.2</c:v>
                </c:pt>
                <c:pt idx="65">
                  <c:v>29.3</c:v>
                </c:pt>
                <c:pt idx="66">
                  <c:v>29.7</c:v>
                </c:pt>
                <c:pt idx="67">
                  <c:v>29.5</c:v>
                </c:pt>
                <c:pt idx="68">
                  <c:v>29.5</c:v>
                </c:pt>
                <c:pt idx="69">
                  <c:v>29.6</c:v>
                </c:pt>
                <c:pt idx="70">
                  <c:v>29.7</c:v>
                </c:pt>
                <c:pt idx="71">
                  <c:v>30.3</c:v>
                </c:pt>
                <c:pt idx="72">
                  <c:v>31.1</c:v>
                </c:pt>
                <c:pt idx="73">
                  <c:v>31.5</c:v>
                </c:pt>
                <c:pt idx="74">
                  <c:v>31.7</c:v>
                </c:pt>
                <c:pt idx="75">
                  <c:v>32.1</c:v>
                </c:pt>
                <c:pt idx="76">
                  <c:v>32.4</c:v>
                </c:pt>
                <c:pt idx="77">
                  <c:v>33.4</c:v>
                </c:pt>
                <c:pt idx="78">
                  <c:v>34.700000000000003</c:v>
                </c:pt>
                <c:pt idx="79">
                  <c:v>35.6</c:v>
                </c:pt>
                <c:pt idx="80">
                  <c:v>36.5</c:v>
                </c:pt>
                <c:pt idx="81">
                  <c:v>37.200000000000003</c:v>
                </c:pt>
                <c:pt idx="82">
                  <c:v>37.800000000000011</c:v>
                </c:pt>
                <c:pt idx="83">
                  <c:v>38.9</c:v>
                </c:pt>
                <c:pt idx="84">
                  <c:v>39.5</c:v>
                </c:pt>
                <c:pt idx="85">
                  <c:v>40.1</c:v>
                </c:pt>
                <c:pt idx="86">
                  <c:v>41.1</c:v>
                </c:pt>
                <c:pt idx="87">
                  <c:v>41.8</c:v>
                </c:pt>
                <c:pt idx="88">
                  <c:v>41.9</c:v>
                </c:pt>
                <c:pt idx="89">
                  <c:v>42.4</c:v>
                </c:pt>
                <c:pt idx="90">
                  <c:v>42.5</c:v>
                </c:pt>
                <c:pt idx="91">
                  <c:v>42.4</c:v>
                </c:pt>
                <c:pt idx="92">
                  <c:v>42.7</c:v>
                </c:pt>
                <c:pt idx="93">
                  <c:v>43.3</c:v>
                </c:pt>
                <c:pt idx="94">
                  <c:v>43.3</c:v>
                </c:pt>
                <c:pt idx="95">
                  <c:v>43.1</c:v>
                </c:pt>
                <c:pt idx="96">
                  <c:v>43</c:v>
                </c:pt>
                <c:pt idx="97">
                  <c:v>42.9</c:v>
                </c:pt>
                <c:pt idx="98">
                  <c:v>42.5</c:v>
                </c:pt>
                <c:pt idx="99">
                  <c:v>42.1</c:v>
                </c:pt>
                <c:pt idx="100">
                  <c:v>41.9</c:v>
                </c:pt>
                <c:pt idx="101">
                  <c:v>41.6</c:v>
                </c:pt>
                <c:pt idx="102">
                  <c:v>41</c:v>
                </c:pt>
                <c:pt idx="103">
                  <c:v>41.2</c:v>
                </c:pt>
                <c:pt idx="104">
                  <c:v>41.7</c:v>
                </c:pt>
                <c:pt idx="105">
                  <c:v>39.9</c:v>
                </c:pt>
                <c:pt idx="106">
                  <c:v>40.4</c:v>
                </c:pt>
                <c:pt idx="107">
                  <c:v>40.200000000000003</c:v>
                </c:pt>
                <c:pt idx="108">
                  <c:v>39.800000000000011</c:v>
                </c:pt>
                <c:pt idx="109">
                  <c:v>39.9</c:v>
                </c:pt>
                <c:pt idx="110">
                  <c:v>39.6</c:v>
                </c:pt>
                <c:pt idx="111">
                  <c:v>39.5</c:v>
                </c:pt>
                <c:pt idx="112">
                  <c:v>39.6</c:v>
                </c:pt>
                <c:pt idx="113">
                  <c:v>39.700000000000003</c:v>
                </c:pt>
                <c:pt idx="114">
                  <c:v>39.6</c:v>
                </c:pt>
                <c:pt idx="115">
                  <c:v>39.6</c:v>
                </c:pt>
                <c:pt idx="116">
                  <c:v>39.200000000000003</c:v>
                </c:pt>
                <c:pt idx="117">
                  <c:v>39.9</c:v>
                </c:pt>
                <c:pt idx="118">
                  <c:v>39.9</c:v>
                </c:pt>
                <c:pt idx="119">
                  <c:v>39.9</c:v>
                </c:pt>
                <c:pt idx="120">
                  <c:v>39.6</c:v>
                </c:pt>
                <c:pt idx="121">
                  <c:v>39.6</c:v>
                </c:pt>
                <c:pt idx="122">
                  <c:v>39.700000000000003</c:v>
                </c:pt>
                <c:pt idx="123">
                  <c:v>39.800000000000011</c:v>
                </c:pt>
                <c:pt idx="124">
                  <c:v>39.6</c:v>
                </c:pt>
                <c:pt idx="125">
                  <c:v>39.200000000000003</c:v>
                </c:pt>
                <c:pt idx="126">
                  <c:v>38.5</c:v>
                </c:pt>
                <c:pt idx="127">
                  <c:v>37.9</c:v>
                </c:pt>
                <c:pt idx="128">
                  <c:v>37.5</c:v>
                </c:pt>
                <c:pt idx="129">
                  <c:v>37.200000000000003</c:v>
                </c:pt>
                <c:pt idx="130">
                  <c:v>37.1</c:v>
                </c:pt>
                <c:pt idx="131">
                  <c:v>36.800000000000011</c:v>
                </c:pt>
                <c:pt idx="132">
                  <c:v>36.800000000000011</c:v>
                </c:pt>
                <c:pt idx="133">
                  <c:v>36.700000000000003</c:v>
                </c:pt>
                <c:pt idx="134">
                  <c:v>36.700000000000003</c:v>
                </c:pt>
                <c:pt idx="135">
                  <c:v>36.6</c:v>
                </c:pt>
                <c:pt idx="136">
                  <c:v>36.200000000000003</c:v>
                </c:pt>
                <c:pt idx="137">
                  <c:v>35.800000000000011</c:v>
                </c:pt>
                <c:pt idx="138">
                  <c:v>35.1</c:v>
                </c:pt>
                <c:pt idx="139">
                  <c:v>34.4</c:v>
                </c:pt>
                <c:pt idx="140">
                  <c:v>34.200000000000003</c:v>
                </c:pt>
                <c:pt idx="141">
                  <c:v>33.800000000000011</c:v>
                </c:pt>
                <c:pt idx="142">
                  <c:v>33.5</c:v>
                </c:pt>
                <c:pt idx="143">
                  <c:v>33.5</c:v>
                </c:pt>
                <c:pt idx="144">
                  <c:v>33.300000000000011</c:v>
                </c:pt>
                <c:pt idx="145">
                  <c:v>33.1</c:v>
                </c:pt>
                <c:pt idx="146">
                  <c:v>32.800000000000011</c:v>
                </c:pt>
                <c:pt idx="147">
                  <c:v>32.6</c:v>
                </c:pt>
                <c:pt idx="148">
                  <c:v>32.200000000000003</c:v>
                </c:pt>
                <c:pt idx="149">
                  <c:v>31.7</c:v>
                </c:pt>
                <c:pt idx="150">
                  <c:v>31.1</c:v>
                </c:pt>
                <c:pt idx="151">
                  <c:v>30.5</c:v>
                </c:pt>
                <c:pt idx="152">
                  <c:v>29.8</c:v>
                </c:pt>
                <c:pt idx="153">
                  <c:v>28.8</c:v>
                </c:pt>
                <c:pt idx="154">
                  <c:v>28.1</c:v>
                </c:pt>
                <c:pt idx="155">
                  <c:v>27.6</c:v>
                </c:pt>
                <c:pt idx="156">
                  <c:v>27.2</c:v>
                </c:pt>
                <c:pt idx="157">
                  <c:v>26.8</c:v>
                </c:pt>
                <c:pt idx="158">
                  <c:v>26.7</c:v>
                </c:pt>
                <c:pt idx="159">
                  <c:v>26.5</c:v>
                </c:pt>
                <c:pt idx="160">
                  <c:v>26.2</c:v>
                </c:pt>
                <c:pt idx="161">
                  <c:v>25.7</c:v>
                </c:pt>
                <c:pt idx="162">
                  <c:v>24.9</c:v>
                </c:pt>
                <c:pt idx="163">
                  <c:v>24.7</c:v>
                </c:pt>
                <c:pt idx="164">
                  <c:v>24.5</c:v>
                </c:pt>
                <c:pt idx="165">
                  <c:v>24.6</c:v>
                </c:pt>
                <c:pt idx="166">
                  <c:v>24.4</c:v>
                </c:pt>
                <c:pt idx="167">
                  <c:v>24</c:v>
                </c:pt>
                <c:pt idx="168">
                  <c:v>23.5</c:v>
                </c:pt>
                <c:pt idx="169">
                  <c:v>23.1</c:v>
                </c:pt>
                <c:pt idx="170">
                  <c:v>22.9</c:v>
                </c:pt>
                <c:pt idx="171">
                  <c:v>23</c:v>
                </c:pt>
                <c:pt idx="172">
                  <c:v>22.9</c:v>
                </c:pt>
                <c:pt idx="173">
                  <c:v>22.9</c:v>
                </c:pt>
                <c:pt idx="174">
                  <c:v>22.8</c:v>
                </c:pt>
                <c:pt idx="175">
                  <c:v>22.4</c:v>
                </c:pt>
                <c:pt idx="176">
                  <c:v>21.8</c:v>
                </c:pt>
                <c:pt idx="177">
                  <c:v>20.399999999999999</c:v>
                </c:pt>
                <c:pt idx="178">
                  <c:v>21.5</c:v>
                </c:pt>
                <c:pt idx="179">
                  <c:v>21.2</c:v>
                </c:pt>
                <c:pt idx="180">
                  <c:v>20.9</c:v>
                </c:pt>
                <c:pt idx="181">
                  <c:v>21.3</c:v>
                </c:pt>
                <c:pt idx="182">
                  <c:v>21.2</c:v>
                </c:pt>
                <c:pt idx="183">
                  <c:v>21.2</c:v>
                </c:pt>
                <c:pt idx="184">
                  <c:v>21.4</c:v>
                </c:pt>
                <c:pt idx="185">
                  <c:v>21.2</c:v>
                </c:pt>
                <c:pt idx="186">
                  <c:v>21</c:v>
                </c:pt>
                <c:pt idx="187">
                  <c:v>21</c:v>
                </c:pt>
                <c:pt idx="188">
                  <c:v>21.1</c:v>
                </c:pt>
                <c:pt idx="189">
                  <c:v>21.1</c:v>
                </c:pt>
                <c:pt idx="190">
                  <c:v>21.7</c:v>
                </c:pt>
                <c:pt idx="191">
                  <c:v>21.4</c:v>
                </c:pt>
                <c:pt idx="192">
                  <c:v>21.8</c:v>
                </c:pt>
                <c:pt idx="193">
                  <c:v>22</c:v>
                </c:pt>
                <c:pt idx="194">
                  <c:v>22.2</c:v>
                </c:pt>
                <c:pt idx="195">
                  <c:v>22.5</c:v>
                </c:pt>
                <c:pt idx="196">
                  <c:v>22.6</c:v>
                </c:pt>
                <c:pt idx="197">
                  <c:v>22.6</c:v>
                </c:pt>
                <c:pt idx="198">
                  <c:v>22.7</c:v>
                </c:pt>
                <c:pt idx="199">
                  <c:v>22.7</c:v>
                </c:pt>
                <c:pt idx="200">
                  <c:v>22.7</c:v>
                </c:pt>
                <c:pt idx="201">
                  <c:v>22.8</c:v>
                </c:pt>
                <c:pt idx="202">
                  <c:v>22.8</c:v>
                </c:pt>
                <c:pt idx="203">
                  <c:v>22.8</c:v>
                </c:pt>
                <c:pt idx="204">
                  <c:v>22.4</c:v>
                </c:pt>
                <c:pt idx="205">
                  <c:v>22.3</c:v>
                </c:pt>
                <c:pt idx="206">
                  <c:v>22.7</c:v>
                </c:pt>
                <c:pt idx="207">
                  <c:v>22.8</c:v>
                </c:pt>
                <c:pt idx="208">
                  <c:v>22.8</c:v>
                </c:pt>
                <c:pt idx="209">
                  <c:v>22.9</c:v>
                </c:pt>
                <c:pt idx="210">
                  <c:v>22.9</c:v>
                </c:pt>
                <c:pt idx="211">
                  <c:v>22.8</c:v>
                </c:pt>
                <c:pt idx="212">
                  <c:v>22.6</c:v>
                </c:pt>
                <c:pt idx="213">
                  <c:v>22.4</c:v>
                </c:pt>
                <c:pt idx="214">
                  <c:v>22.1</c:v>
                </c:pt>
                <c:pt idx="215">
                  <c:v>21.9</c:v>
                </c:pt>
                <c:pt idx="216">
                  <c:v>22.3</c:v>
                </c:pt>
                <c:pt idx="217">
                  <c:v>22.2</c:v>
                </c:pt>
                <c:pt idx="218">
                  <c:v>22.4</c:v>
                </c:pt>
                <c:pt idx="219">
                  <c:v>22.4</c:v>
                </c:pt>
                <c:pt idx="220">
                  <c:v>22.4</c:v>
                </c:pt>
                <c:pt idx="221">
                  <c:v>22.2</c:v>
                </c:pt>
                <c:pt idx="222">
                  <c:v>21.7</c:v>
                </c:pt>
                <c:pt idx="223">
                  <c:v>21.5</c:v>
                </c:pt>
                <c:pt idx="224">
                  <c:v>21.2</c:v>
                </c:pt>
                <c:pt idx="225">
                  <c:v>21</c:v>
                </c:pt>
                <c:pt idx="226">
                  <c:v>20.9</c:v>
                </c:pt>
                <c:pt idx="227">
                  <c:v>20.6</c:v>
                </c:pt>
                <c:pt idx="228">
                  <c:v>20.3</c:v>
                </c:pt>
                <c:pt idx="229">
                  <c:v>20</c:v>
                </c:pt>
                <c:pt idx="230">
                  <c:v>19.600000000000001</c:v>
                </c:pt>
                <c:pt idx="231">
                  <c:v>19.2</c:v>
                </c:pt>
                <c:pt idx="232">
                  <c:v>18.899999999999999</c:v>
                </c:pt>
                <c:pt idx="233">
                  <c:v>18.8</c:v>
                </c:pt>
                <c:pt idx="234">
                  <c:v>18.8</c:v>
                </c:pt>
                <c:pt idx="235">
                  <c:v>18.7</c:v>
                </c:pt>
                <c:pt idx="236">
                  <c:v>18.5</c:v>
                </c:pt>
                <c:pt idx="237">
                  <c:v>18.100000000000001</c:v>
                </c:pt>
                <c:pt idx="238">
                  <c:v>17.899999999999999</c:v>
                </c:pt>
                <c:pt idx="239">
                  <c:v>18</c:v>
                </c:pt>
                <c:pt idx="240">
                  <c:v>18</c:v>
                </c:pt>
                <c:pt idx="241">
                  <c:v>18</c:v>
                </c:pt>
                <c:pt idx="242">
                  <c:v>17.600000000000001</c:v>
                </c:pt>
                <c:pt idx="243">
                  <c:v>17.600000000000001</c:v>
                </c:pt>
                <c:pt idx="244">
                  <c:v>17.600000000000001</c:v>
                </c:pt>
                <c:pt idx="245">
                  <c:v>17.600000000000001</c:v>
                </c:pt>
                <c:pt idx="246">
                  <c:v>18</c:v>
                </c:pt>
                <c:pt idx="247">
                  <c:v>18.100000000000001</c:v>
                </c:pt>
                <c:pt idx="248">
                  <c:v>17.8</c:v>
                </c:pt>
                <c:pt idx="249">
                  <c:v>17.600000000000001</c:v>
                </c:pt>
                <c:pt idx="250">
                  <c:v>17.399999999999999</c:v>
                </c:pt>
                <c:pt idx="251">
                  <c:v>17.399999999999999</c:v>
                </c:pt>
                <c:pt idx="252">
                  <c:v>17.5</c:v>
                </c:pt>
                <c:pt idx="253">
                  <c:v>17.5</c:v>
                </c:pt>
                <c:pt idx="254">
                  <c:v>18</c:v>
                </c:pt>
                <c:pt idx="255">
                  <c:v>18.100000000000001</c:v>
                </c:pt>
                <c:pt idx="256">
                  <c:v>18.5</c:v>
                </c:pt>
                <c:pt idx="257">
                  <c:v>18.600000000000001</c:v>
                </c:pt>
                <c:pt idx="258">
                  <c:v>18.5</c:v>
                </c:pt>
                <c:pt idx="259">
                  <c:v>18.899999999999999</c:v>
                </c:pt>
                <c:pt idx="260">
                  <c:v>19.5</c:v>
                </c:pt>
                <c:pt idx="261">
                  <c:v>20.100000000000001</c:v>
                </c:pt>
                <c:pt idx="262">
                  <c:v>20.6</c:v>
                </c:pt>
                <c:pt idx="263">
                  <c:v>21.1</c:v>
                </c:pt>
                <c:pt idx="264">
                  <c:v>22.3</c:v>
                </c:pt>
                <c:pt idx="265">
                  <c:v>23.3</c:v>
                </c:pt>
                <c:pt idx="266">
                  <c:v>24.1</c:v>
                </c:pt>
                <c:pt idx="267">
                  <c:v>24.4</c:v>
                </c:pt>
                <c:pt idx="268">
                  <c:v>25</c:v>
                </c:pt>
                <c:pt idx="269">
                  <c:v>26.1</c:v>
                </c:pt>
                <c:pt idx="270">
                  <c:v>27.8</c:v>
                </c:pt>
                <c:pt idx="271">
                  <c:v>29.5</c:v>
                </c:pt>
                <c:pt idx="272">
                  <c:v>31.1</c:v>
                </c:pt>
                <c:pt idx="273">
                  <c:v>33</c:v>
                </c:pt>
                <c:pt idx="274">
                  <c:v>34.6</c:v>
                </c:pt>
                <c:pt idx="275">
                  <c:v>35.9</c:v>
                </c:pt>
                <c:pt idx="276">
                  <c:v>36.5</c:v>
                </c:pt>
                <c:pt idx="277">
                  <c:v>37.1</c:v>
                </c:pt>
                <c:pt idx="278">
                  <c:v>37.700000000000003</c:v>
                </c:pt>
                <c:pt idx="279">
                  <c:v>38.800000000000011</c:v>
                </c:pt>
                <c:pt idx="280">
                  <c:v>39.6</c:v>
                </c:pt>
                <c:pt idx="281">
                  <c:v>40</c:v>
                </c:pt>
                <c:pt idx="282">
                  <c:v>39.6</c:v>
                </c:pt>
                <c:pt idx="283">
                  <c:v>39.300000000000011</c:v>
                </c:pt>
                <c:pt idx="284">
                  <c:v>39.5</c:v>
                </c:pt>
                <c:pt idx="285">
                  <c:v>39.6</c:v>
                </c:pt>
                <c:pt idx="286">
                  <c:v>40</c:v>
                </c:pt>
                <c:pt idx="287">
                  <c:v>40.5</c:v>
                </c:pt>
                <c:pt idx="288">
                  <c:v>41</c:v>
                </c:pt>
                <c:pt idx="289">
                  <c:v>41.3</c:v>
                </c:pt>
                <c:pt idx="290">
                  <c:v>41.4</c:v>
                </c:pt>
                <c:pt idx="291">
                  <c:v>41.3</c:v>
                </c:pt>
                <c:pt idx="292">
                  <c:v>41.6</c:v>
                </c:pt>
                <c:pt idx="293">
                  <c:v>41.9</c:v>
                </c:pt>
                <c:pt idx="294">
                  <c:v>42.6</c:v>
                </c:pt>
                <c:pt idx="295">
                  <c:v>43.2</c:v>
                </c:pt>
                <c:pt idx="296">
                  <c:v>43.6</c:v>
                </c:pt>
                <c:pt idx="297">
                  <c:v>44</c:v>
                </c:pt>
                <c:pt idx="298">
                  <c:v>44.5</c:v>
                </c:pt>
                <c:pt idx="299">
                  <c:v>45.1</c:v>
                </c:pt>
                <c:pt idx="300">
                  <c:v>45.1</c:v>
                </c:pt>
                <c:pt idx="301">
                  <c:v>45.3</c:v>
                </c:pt>
                <c:pt idx="302">
                  <c:v>45.6</c:v>
                </c:pt>
                <c:pt idx="303">
                  <c:v>45.9</c:v>
                </c:pt>
                <c:pt idx="304">
                  <c:v>46.2</c:v>
                </c:pt>
                <c:pt idx="305">
                  <c:v>47</c:v>
                </c:pt>
                <c:pt idx="306">
                  <c:v>47.7</c:v>
                </c:pt>
                <c:pt idx="307">
                  <c:v>48.6</c:v>
                </c:pt>
                <c:pt idx="308">
                  <c:v>49.4</c:v>
                </c:pt>
                <c:pt idx="309">
                  <c:v>50.1</c:v>
                </c:pt>
                <c:pt idx="310">
                  <c:v>51</c:v>
                </c:pt>
                <c:pt idx="311">
                  <c:v>51.6</c:v>
                </c:pt>
                <c:pt idx="312">
                  <c:v>52.3</c:v>
                </c:pt>
                <c:pt idx="313">
                  <c:v>52.9</c:v>
                </c:pt>
                <c:pt idx="314">
                  <c:v>52.7</c:v>
                </c:pt>
                <c:pt idx="315">
                  <c:v>52.5</c:v>
                </c:pt>
                <c:pt idx="316">
                  <c:v>52.7</c:v>
                </c:pt>
                <c:pt idx="317">
                  <c:v>53.4</c:v>
                </c:pt>
                <c:pt idx="318">
                  <c:v>54.5</c:v>
                </c:pt>
                <c:pt idx="319">
                  <c:v>55.3</c:v>
                </c:pt>
                <c:pt idx="320">
                  <c:v>55.9</c:v>
                </c:pt>
                <c:pt idx="321">
                  <c:v>55.8</c:v>
                </c:pt>
                <c:pt idx="322">
                  <c:v>56</c:v>
                </c:pt>
                <c:pt idx="323">
                  <c:v>55.9</c:v>
                </c:pt>
                <c:pt idx="324">
                  <c:v>56</c:v>
                </c:pt>
                <c:pt idx="325">
                  <c:v>55.8</c:v>
                </c:pt>
                <c:pt idx="326">
                  <c:v>55.4</c:v>
                </c:pt>
                <c:pt idx="327">
                  <c:v>55.2</c:v>
                </c:pt>
                <c:pt idx="328">
                  <c:v>54.9</c:v>
                </c:pt>
                <c:pt idx="329">
                  <c:v>54.9</c:v>
                </c:pt>
                <c:pt idx="330">
                  <c:v>55</c:v>
                </c:pt>
                <c:pt idx="331">
                  <c:v>55.1</c:v>
                </c:pt>
                <c:pt idx="332">
                  <c:v>54.9</c:v>
                </c:pt>
                <c:pt idx="333">
                  <c:v>55.3</c:v>
                </c:pt>
                <c:pt idx="334">
                  <c:v>54.8</c:v>
                </c:pt>
                <c:pt idx="335">
                  <c:v>54.3</c:v>
                </c:pt>
                <c:pt idx="336">
                  <c:v>53.3</c:v>
                </c:pt>
                <c:pt idx="337">
                  <c:v>52.9</c:v>
                </c:pt>
                <c:pt idx="338">
                  <c:v>52.8</c:v>
                </c:pt>
                <c:pt idx="339">
                  <c:v>53.2</c:v>
                </c:pt>
                <c:pt idx="340">
                  <c:v>53.1</c:v>
                </c:pt>
                <c:pt idx="341">
                  <c:v>52.7</c:v>
                </c:pt>
                <c:pt idx="342">
                  <c:v>52.3</c:v>
                </c:pt>
                <c:pt idx="343">
                  <c:v>52</c:v>
                </c:pt>
                <c:pt idx="344">
                  <c:v>51.8</c:v>
                </c:pt>
                <c:pt idx="345">
                  <c:v>51.2</c:v>
                </c:pt>
                <c:pt idx="346">
                  <c:v>50.6</c:v>
                </c:pt>
                <c:pt idx="347">
                  <c:v>50.1</c:v>
                </c:pt>
                <c:pt idx="348">
                  <c:v>49.5</c:v>
                </c:pt>
                <c:pt idx="349">
                  <c:v>48.9</c:v>
                </c:pt>
                <c:pt idx="350">
                  <c:v>48.2</c:v>
                </c:pt>
                <c:pt idx="351">
                  <c:v>47.5</c:v>
                </c:pt>
                <c:pt idx="352">
                  <c:v>47.2</c:v>
                </c:pt>
                <c:pt idx="353">
                  <c:v>47</c:v>
                </c:pt>
                <c:pt idx="354">
                  <c:v>47</c:v>
                </c:pt>
                <c:pt idx="355">
                  <c:v>46.7</c:v>
                </c:pt>
                <c:pt idx="356">
                  <c:v>46.6</c:v>
                </c:pt>
                <c:pt idx="357">
                  <c:v>46.2</c:v>
                </c:pt>
                <c:pt idx="358">
                  <c:v>46.2</c:v>
                </c:pt>
                <c:pt idx="359">
                  <c:v>45.8</c:v>
                </c:pt>
                <c:pt idx="360">
                  <c:v>45.6</c:v>
                </c:pt>
                <c:pt idx="361">
                  <c:v>45.3</c:v>
                </c:pt>
                <c:pt idx="362">
                  <c:v>45.2</c:v>
                </c:pt>
                <c:pt idx="363">
                  <c:v>43.9</c:v>
                </c:pt>
                <c:pt idx="364">
                  <c:v>43.2</c:v>
                </c:pt>
              </c:numCache>
            </c:numRef>
          </c:val>
          <c:smooth val="0"/>
        </c:ser>
        <c:ser>
          <c:idx val="3"/>
          <c:order val="1"/>
          <c:tx>
            <c:v>25 to 74 years old</c:v>
          </c:tx>
          <c:spPr>
            <a:ln w="28575" cap="rnd">
              <a:solidFill>
                <a:srgbClr val="5B9BD5">
                  <a:lumMod val="40000"/>
                  <a:lumOff val="60000"/>
                </a:srgbClr>
              </a:solidFill>
              <a:round/>
            </a:ln>
            <a:effectLst/>
          </c:spPr>
          <c:marker>
            <c:symbol val="none"/>
          </c:marker>
          <c:cat>
            <c:numRef>
              <c:f>'Figure 8.6'!$A$2:$A$366</c:f>
              <c:numCache>
                <c:formatCode>m/d/yyyy</c:formatCode>
                <c:ptCount val="365"/>
                <c:pt idx="0">
                  <c:v>31503</c:v>
                </c:pt>
                <c:pt idx="1">
                  <c:v>31533</c:v>
                </c:pt>
                <c:pt idx="2">
                  <c:v>31564</c:v>
                </c:pt>
                <c:pt idx="3">
                  <c:v>31594</c:v>
                </c:pt>
                <c:pt idx="4">
                  <c:v>31625</c:v>
                </c:pt>
                <c:pt idx="5">
                  <c:v>31656</c:v>
                </c:pt>
                <c:pt idx="6">
                  <c:v>31686</c:v>
                </c:pt>
                <c:pt idx="7">
                  <c:v>31717</c:v>
                </c:pt>
                <c:pt idx="8">
                  <c:v>31747</c:v>
                </c:pt>
                <c:pt idx="9">
                  <c:v>31778</c:v>
                </c:pt>
                <c:pt idx="10">
                  <c:v>31809</c:v>
                </c:pt>
                <c:pt idx="11">
                  <c:v>31837</c:v>
                </c:pt>
                <c:pt idx="12">
                  <c:v>31868</c:v>
                </c:pt>
                <c:pt idx="13">
                  <c:v>31898</c:v>
                </c:pt>
                <c:pt idx="14">
                  <c:v>31929</c:v>
                </c:pt>
                <c:pt idx="15">
                  <c:v>31959</c:v>
                </c:pt>
                <c:pt idx="16">
                  <c:v>31990</c:v>
                </c:pt>
                <c:pt idx="17">
                  <c:v>32021</c:v>
                </c:pt>
                <c:pt idx="18">
                  <c:v>32051</c:v>
                </c:pt>
                <c:pt idx="19">
                  <c:v>32082</c:v>
                </c:pt>
                <c:pt idx="20">
                  <c:v>32112</c:v>
                </c:pt>
                <c:pt idx="21">
                  <c:v>32143</c:v>
                </c:pt>
                <c:pt idx="22">
                  <c:v>32174</c:v>
                </c:pt>
                <c:pt idx="23">
                  <c:v>32203</c:v>
                </c:pt>
                <c:pt idx="24">
                  <c:v>32234</c:v>
                </c:pt>
                <c:pt idx="25">
                  <c:v>32264</c:v>
                </c:pt>
                <c:pt idx="26">
                  <c:v>32295</c:v>
                </c:pt>
                <c:pt idx="27">
                  <c:v>32325</c:v>
                </c:pt>
                <c:pt idx="28">
                  <c:v>32356</c:v>
                </c:pt>
                <c:pt idx="29">
                  <c:v>32387</c:v>
                </c:pt>
                <c:pt idx="30">
                  <c:v>32417</c:v>
                </c:pt>
                <c:pt idx="31">
                  <c:v>32448</c:v>
                </c:pt>
                <c:pt idx="32">
                  <c:v>32478</c:v>
                </c:pt>
                <c:pt idx="33">
                  <c:v>32509</c:v>
                </c:pt>
                <c:pt idx="34">
                  <c:v>32540</c:v>
                </c:pt>
                <c:pt idx="35">
                  <c:v>32568</c:v>
                </c:pt>
                <c:pt idx="36">
                  <c:v>32599</c:v>
                </c:pt>
                <c:pt idx="37">
                  <c:v>32629</c:v>
                </c:pt>
                <c:pt idx="38">
                  <c:v>32660</c:v>
                </c:pt>
                <c:pt idx="39">
                  <c:v>32690</c:v>
                </c:pt>
                <c:pt idx="40">
                  <c:v>32721</c:v>
                </c:pt>
                <c:pt idx="41">
                  <c:v>32752</c:v>
                </c:pt>
                <c:pt idx="42">
                  <c:v>32782</c:v>
                </c:pt>
                <c:pt idx="43">
                  <c:v>32813</c:v>
                </c:pt>
                <c:pt idx="44">
                  <c:v>32843</c:v>
                </c:pt>
                <c:pt idx="45">
                  <c:v>32874</c:v>
                </c:pt>
                <c:pt idx="46">
                  <c:v>32905</c:v>
                </c:pt>
                <c:pt idx="47">
                  <c:v>32933</c:v>
                </c:pt>
                <c:pt idx="48">
                  <c:v>32964</c:v>
                </c:pt>
                <c:pt idx="49">
                  <c:v>32994</c:v>
                </c:pt>
                <c:pt idx="50">
                  <c:v>33025</c:v>
                </c:pt>
                <c:pt idx="51">
                  <c:v>33055</c:v>
                </c:pt>
                <c:pt idx="52">
                  <c:v>33086</c:v>
                </c:pt>
                <c:pt idx="53">
                  <c:v>33117</c:v>
                </c:pt>
                <c:pt idx="54">
                  <c:v>33147</c:v>
                </c:pt>
                <c:pt idx="55">
                  <c:v>33178</c:v>
                </c:pt>
                <c:pt idx="56">
                  <c:v>33208</c:v>
                </c:pt>
                <c:pt idx="57">
                  <c:v>33239</c:v>
                </c:pt>
                <c:pt idx="58">
                  <c:v>33270</c:v>
                </c:pt>
                <c:pt idx="59">
                  <c:v>33298</c:v>
                </c:pt>
                <c:pt idx="60">
                  <c:v>33329</c:v>
                </c:pt>
                <c:pt idx="61">
                  <c:v>33359</c:v>
                </c:pt>
                <c:pt idx="62">
                  <c:v>33390</c:v>
                </c:pt>
                <c:pt idx="63">
                  <c:v>33420</c:v>
                </c:pt>
                <c:pt idx="64">
                  <c:v>33451</c:v>
                </c:pt>
                <c:pt idx="65">
                  <c:v>33482</c:v>
                </c:pt>
                <c:pt idx="66">
                  <c:v>33512</c:v>
                </c:pt>
                <c:pt idx="67">
                  <c:v>33543</c:v>
                </c:pt>
                <c:pt idx="68">
                  <c:v>33573</c:v>
                </c:pt>
                <c:pt idx="69">
                  <c:v>33604</c:v>
                </c:pt>
                <c:pt idx="70">
                  <c:v>33635</c:v>
                </c:pt>
                <c:pt idx="71">
                  <c:v>33664</c:v>
                </c:pt>
                <c:pt idx="72">
                  <c:v>33695</c:v>
                </c:pt>
                <c:pt idx="73">
                  <c:v>33725</c:v>
                </c:pt>
                <c:pt idx="74">
                  <c:v>33756</c:v>
                </c:pt>
                <c:pt idx="75">
                  <c:v>33786</c:v>
                </c:pt>
                <c:pt idx="76">
                  <c:v>33817</c:v>
                </c:pt>
                <c:pt idx="77">
                  <c:v>33848</c:v>
                </c:pt>
                <c:pt idx="78">
                  <c:v>33878</c:v>
                </c:pt>
                <c:pt idx="79">
                  <c:v>33909</c:v>
                </c:pt>
                <c:pt idx="80">
                  <c:v>33939</c:v>
                </c:pt>
                <c:pt idx="81">
                  <c:v>33970</c:v>
                </c:pt>
                <c:pt idx="82">
                  <c:v>34001</c:v>
                </c:pt>
                <c:pt idx="83">
                  <c:v>34029</c:v>
                </c:pt>
                <c:pt idx="84">
                  <c:v>34060</c:v>
                </c:pt>
                <c:pt idx="85">
                  <c:v>34090</c:v>
                </c:pt>
                <c:pt idx="86">
                  <c:v>34121</c:v>
                </c:pt>
                <c:pt idx="87">
                  <c:v>34151</c:v>
                </c:pt>
                <c:pt idx="88">
                  <c:v>34182</c:v>
                </c:pt>
                <c:pt idx="89">
                  <c:v>34213</c:v>
                </c:pt>
                <c:pt idx="90">
                  <c:v>34243</c:v>
                </c:pt>
                <c:pt idx="91">
                  <c:v>34274</c:v>
                </c:pt>
                <c:pt idx="92">
                  <c:v>34304</c:v>
                </c:pt>
                <c:pt idx="93">
                  <c:v>34335</c:v>
                </c:pt>
                <c:pt idx="94">
                  <c:v>34366</c:v>
                </c:pt>
                <c:pt idx="95">
                  <c:v>34394</c:v>
                </c:pt>
                <c:pt idx="96">
                  <c:v>34425</c:v>
                </c:pt>
                <c:pt idx="97">
                  <c:v>34455</c:v>
                </c:pt>
                <c:pt idx="98">
                  <c:v>34486</c:v>
                </c:pt>
                <c:pt idx="99">
                  <c:v>34516</c:v>
                </c:pt>
                <c:pt idx="100">
                  <c:v>34547</c:v>
                </c:pt>
                <c:pt idx="101">
                  <c:v>34578</c:v>
                </c:pt>
                <c:pt idx="102">
                  <c:v>34608</c:v>
                </c:pt>
                <c:pt idx="103">
                  <c:v>34639</c:v>
                </c:pt>
                <c:pt idx="104">
                  <c:v>34669</c:v>
                </c:pt>
                <c:pt idx="105">
                  <c:v>34700</c:v>
                </c:pt>
                <c:pt idx="106">
                  <c:v>34731</c:v>
                </c:pt>
                <c:pt idx="107">
                  <c:v>34759</c:v>
                </c:pt>
                <c:pt idx="108">
                  <c:v>34790</c:v>
                </c:pt>
                <c:pt idx="109">
                  <c:v>34820</c:v>
                </c:pt>
                <c:pt idx="110">
                  <c:v>34851</c:v>
                </c:pt>
                <c:pt idx="111">
                  <c:v>34881</c:v>
                </c:pt>
                <c:pt idx="112">
                  <c:v>34912</c:v>
                </c:pt>
                <c:pt idx="113">
                  <c:v>34943</c:v>
                </c:pt>
                <c:pt idx="114">
                  <c:v>34973</c:v>
                </c:pt>
                <c:pt idx="115">
                  <c:v>35004</c:v>
                </c:pt>
                <c:pt idx="116">
                  <c:v>35034</c:v>
                </c:pt>
                <c:pt idx="117">
                  <c:v>35065</c:v>
                </c:pt>
                <c:pt idx="118">
                  <c:v>35096</c:v>
                </c:pt>
                <c:pt idx="119">
                  <c:v>35125</c:v>
                </c:pt>
                <c:pt idx="120">
                  <c:v>35156</c:v>
                </c:pt>
                <c:pt idx="121">
                  <c:v>35186</c:v>
                </c:pt>
                <c:pt idx="122">
                  <c:v>35217</c:v>
                </c:pt>
                <c:pt idx="123">
                  <c:v>35247</c:v>
                </c:pt>
                <c:pt idx="124">
                  <c:v>35278</c:v>
                </c:pt>
                <c:pt idx="125">
                  <c:v>35309</c:v>
                </c:pt>
                <c:pt idx="126">
                  <c:v>35339</c:v>
                </c:pt>
                <c:pt idx="127">
                  <c:v>35370</c:v>
                </c:pt>
                <c:pt idx="128">
                  <c:v>35400</c:v>
                </c:pt>
                <c:pt idx="129">
                  <c:v>35431</c:v>
                </c:pt>
                <c:pt idx="130">
                  <c:v>35462</c:v>
                </c:pt>
                <c:pt idx="131">
                  <c:v>35490</c:v>
                </c:pt>
                <c:pt idx="132">
                  <c:v>35521</c:v>
                </c:pt>
                <c:pt idx="133">
                  <c:v>35551</c:v>
                </c:pt>
                <c:pt idx="134">
                  <c:v>35582</c:v>
                </c:pt>
                <c:pt idx="135">
                  <c:v>35612</c:v>
                </c:pt>
                <c:pt idx="136">
                  <c:v>35643</c:v>
                </c:pt>
                <c:pt idx="137">
                  <c:v>35674</c:v>
                </c:pt>
                <c:pt idx="138">
                  <c:v>35704</c:v>
                </c:pt>
                <c:pt idx="139">
                  <c:v>35735</c:v>
                </c:pt>
                <c:pt idx="140">
                  <c:v>35765</c:v>
                </c:pt>
                <c:pt idx="141">
                  <c:v>35796</c:v>
                </c:pt>
                <c:pt idx="142">
                  <c:v>35827</c:v>
                </c:pt>
                <c:pt idx="143">
                  <c:v>35855</c:v>
                </c:pt>
                <c:pt idx="144">
                  <c:v>35886</c:v>
                </c:pt>
                <c:pt idx="145">
                  <c:v>35916</c:v>
                </c:pt>
                <c:pt idx="146">
                  <c:v>35947</c:v>
                </c:pt>
                <c:pt idx="147">
                  <c:v>35977</c:v>
                </c:pt>
                <c:pt idx="148">
                  <c:v>36008</c:v>
                </c:pt>
                <c:pt idx="149">
                  <c:v>36039</c:v>
                </c:pt>
                <c:pt idx="150">
                  <c:v>36069</c:v>
                </c:pt>
                <c:pt idx="151">
                  <c:v>36100</c:v>
                </c:pt>
                <c:pt idx="152">
                  <c:v>36130</c:v>
                </c:pt>
                <c:pt idx="153">
                  <c:v>36161</c:v>
                </c:pt>
                <c:pt idx="154">
                  <c:v>36192</c:v>
                </c:pt>
                <c:pt idx="155">
                  <c:v>36220</c:v>
                </c:pt>
                <c:pt idx="156">
                  <c:v>36251</c:v>
                </c:pt>
                <c:pt idx="157">
                  <c:v>36281</c:v>
                </c:pt>
                <c:pt idx="158">
                  <c:v>36312</c:v>
                </c:pt>
                <c:pt idx="159">
                  <c:v>36342</c:v>
                </c:pt>
                <c:pt idx="160">
                  <c:v>36373</c:v>
                </c:pt>
                <c:pt idx="161">
                  <c:v>36404</c:v>
                </c:pt>
                <c:pt idx="162">
                  <c:v>36434</c:v>
                </c:pt>
                <c:pt idx="163">
                  <c:v>36465</c:v>
                </c:pt>
                <c:pt idx="164">
                  <c:v>36495</c:v>
                </c:pt>
                <c:pt idx="165">
                  <c:v>36526</c:v>
                </c:pt>
                <c:pt idx="166">
                  <c:v>36557</c:v>
                </c:pt>
                <c:pt idx="167">
                  <c:v>36586</c:v>
                </c:pt>
                <c:pt idx="168">
                  <c:v>36617</c:v>
                </c:pt>
                <c:pt idx="169">
                  <c:v>36647</c:v>
                </c:pt>
                <c:pt idx="170">
                  <c:v>36678</c:v>
                </c:pt>
                <c:pt idx="171">
                  <c:v>36708</c:v>
                </c:pt>
                <c:pt idx="172">
                  <c:v>36739</c:v>
                </c:pt>
                <c:pt idx="173">
                  <c:v>36770</c:v>
                </c:pt>
                <c:pt idx="174">
                  <c:v>36800</c:v>
                </c:pt>
                <c:pt idx="175">
                  <c:v>36831</c:v>
                </c:pt>
                <c:pt idx="176">
                  <c:v>36861</c:v>
                </c:pt>
                <c:pt idx="177">
                  <c:v>36892</c:v>
                </c:pt>
                <c:pt idx="178">
                  <c:v>36923</c:v>
                </c:pt>
                <c:pt idx="179">
                  <c:v>36951</c:v>
                </c:pt>
                <c:pt idx="180">
                  <c:v>36982</c:v>
                </c:pt>
                <c:pt idx="181">
                  <c:v>37012</c:v>
                </c:pt>
                <c:pt idx="182">
                  <c:v>37043</c:v>
                </c:pt>
                <c:pt idx="183">
                  <c:v>37073</c:v>
                </c:pt>
                <c:pt idx="184">
                  <c:v>37104</c:v>
                </c:pt>
                <c:pt idx="185">
                  <c:v>37135</c:v>
                </c:pt>
                <c:pt idx="186">
                  <c:v>37165</c:v>
                </c:pt>
                <c:pt idx="187">
                  <c:v>37196</c:v>
                </c:pt>
                <c:pt idx="188">
                  <c:v>37226</c:v>
                </c:pt>
                <c:pt idx="189">
                  <c:v>37257</c:v>
                </c:pt>
                <c:pt idx="190">
                  <c:v>37288</c:v>
                </c:pt>
                <c:pt idx="191">
                  <c:v>37316</c:v>
                </c:pt>
                <c:pt idx="192">
                  <c:v>37347</c:v>
                </c:pt>
                <c:pt idx="193">
                  <c:v>37377</c:v>
                </c:pt>
                <c:pt idx="194">
                  <c:v>37408</c:v>
                </c:pt>
                <c:pt idx="195">
                  <c:v>37438</c:v>
                </c:pt>
                <c:pt idx="196">
                  <c:v>37469</c:v>
                </c:pt>
                <c:pt idx="197">
                  <c:v>37500</c:v>
                </c:pt>
                <c:pt idx="198">
                  <c:v>37530</c:v>
                </c:pt>
                <c:pt idx="199">
                  <c:v>37561</c:v>
                </c:pt>
                <c:pt idx="200">
                  <c:v>37591</c:v>
                </c:pt>
                <c:pt idx="201">
                  <c:v>37622</c:v>
                </c:pt>
                <c:pt idx="202">
                  <c:v>37653</c:v>
                </c:pt>
                <c:pt idx="203">
                  <c:v>37681</c:v>
                </c:pt>
                <c:pt idx="204">
                  <c:v>37712</c:v>
                </c:pt>
                <c:pt idx="205">
                  <c:v>37742</c:v>
                </c:pt>
                <c:pt idx="206">
                  <c:v>37773</c:v>
                </c:pt>
                <c:pt idx="207">
                  <c:v>37803</c:v>
                </c:pt>
                <c:pt idx="208">
                  <c:v>37834</c:v>
                </c:pt>
                <c:pt idx="209">
                  <c:v>37865</c:v>
                </c:pt>
                <c:pt idx="210">
                  <c:v>37895</c:v>
                </c:pt>
                <c:pt idx="211">
                  <c:v>37926</c:v>
                </c:pt>
                <c:pt idx="212">
                  <c:v>37956</c:v>
                </c:pt>
                <c:pt idx="213">
                  <c:v>37987</c:v>
                </c:pt>
                <c:pt idx="214">
                  <c:v>38018</c:v>
                </c:pt>
                <c:pt idx="215">
                  <c:v>38047</c:v>
                </c:pt>
                <c:pt idx="216">
                  <c:v>38078</c:v>
                </c:pt>
                <c:pt idx="217">
                  <c:v>38108</c:v>
                </c:pt>
                <c:pt idx="218">
                  <c:v>38139</c:v>
                </c:pt>
                <c:pt idx="219">
                  <c:v>38169</c:v>
                </c:pt>
                <c:pt idx="220">
                  <c:v>38200</c:v>
                </c:pt>
                <c:pt idx="221">
                  <c:v>38231</c:v>
                </c:pt>
                <c:pt idx="222">
                  <c:v>38261</c:v>
                </c:pt>
                <c:pt idx="223">
                  <c:v>38292</c:v>
                </c:pt>
                <c:pt idx="224">
                  <c:v>38322</c:v>
                </c:pt>
                <c:pt idx="225">
                  <c:v>38353</c:v>
                </c:pt>
                <c:pt idx="226">
                  <c:v>38384</c:v>
                </c:pt>
                <c:pt idx="227">
                  <c:v>38412</c:v>
                </c:pt>
                <c:pt idx="228">
                  <c:v>38443</c:v>
                </c:pt>
                <c:pt idx="229">
                  <c:v>38473</c:v>
                </c:pt>
                <c:pt idx="230">
                  <c:v>38504</c:v>
                </c:pt>
                <c:pt idx="231">
                  <c:v>38534</c:v>
                </c:pt>
                <c:pt idx="232">
                  <c:v>38565</c:v>
                </c:pt>
                <c:pt idx="233">
                  <c:v>38596</c:v>
                </c:pt>
                <c:pt idx="234">
                  <c:v>38626</c:v>
                </c:pt>
                <c:pt idx="235">
                  <c:v>38657</c:v>
                </c:pt>
                <c:pt idx="236">
                  <c:v>38687</c:v>
                </c:pt>
                <c:pt idx="237">
                  <c:v>38718</c:v>
                </c:pt>
                <c:pt idx="238">
                  <c:v>38749</c:v>
                </c:pt>
                <c:pt idx="239">
                  <c:v>38777</c:v>
                </c:pt>
                <c:pt idx="240">
                  <c:v>38808</c:v>
                </c:pt>
                <c:pt idx="241">
                  <c:v>38838</c:v>
                </c:pt>
                <c:pt idx="242">
                  <c:v>38869</c:v>
                </c:pt>
                <c:pt idx="243">
                  <c:v>38899</c:v>
                </c:pt>
                <c:pt idx="244">
                  <c:v>38930</c:v>
                </c:pt>
                <c:pt idx="245">
                  <c:v>38961</c:v>
                </c:pt>
                <c:pt idx="246">
                  <c:v>38991</c:v>
                </c:pt>
                <c:pt idx="247">
                  <c:v>39022</c:v>
                </c:pt>
                <c:pt idx="248">
                  <c:v>39052</c:v>
                </c:pt>
                <c:pt idx="249">
                  <c:v>39083</c:v>
                </c:pt>
                <c:pt idx="250">
                  <c:v>39114</c:v>
                </c:pt>
                <c:pt idx="251">
                  <c:v>39142</c:v>
                </c:pt>
                <c:pt idx="252">
                  <c:v>39173</c:v>
                </c:pt>
                <c:pt idx="253">
                  <c:v>39203</c:v>
                </c:pt>
                <c:pt idx="254">
                  <c:v>39234</c:v>
                </c:pt>
                <c:pt idx="255">
                  <c:v>39264</c:v>
                </c:pt>
                <c:pt idx="256">
                  <c:v>39295</c:v>
                </c:pt>
                <c:pt idx="257">
                  <c:v>39326</c:v>
                </c:pt>
                <c:pt idx="258">
                  <c:v>39356</c:v>
                </c:pt>
                <c:pt idx="259">
                  <c:v>39387</c:v>
                </c:pt>
                <c:pt idx="260">
                  <c:v>39417</c:v>
                </c:pt>
                <c:pt idx="261">
                  <c:v>39448</c:v>
                </c:pt>
                <c:pt idx="262">
                  <c:v>39479</c:v>
                </c:pt>
                <c:pt idx="263">
                  <c:v>39508</c:v>
                </c:pt>
                <c:pt idx="264">
                  <c:v>39539</c:v>
                </c:pt>
                <c:pt idx="265">
                  <c:v>39569</c:v>
                </c:pt>
                <c:pt idx="266">
                  <c:v>39600</c:v>
                </c:pt>
                <c:pt idx="267">
                  <c:v>39630</c:v>
                </c:pt>
                <c:pt idx="268">
                  <c:v>39661</c:v>
                </c:pt>
                <c:pt idx="269">
                  <c:v>39692</c:v>
                </c:pt>
                <c:pt idx="270">
                  <c:v>39722</c:v>
                </c:pt>
                <c:pt idx="271">
                  <c:v>39753</c:v>
                </c:pt>
                <c:pt idx="272">
                  <c:v>39783</c:v>
                </c:pt>
                <c:pt idx="273">
                  <c:v>39814</c:v>
                </c:pt>
                <c:pt idx="274">
                  <c:v>39845</c:v>
                </c:pt>
                <c:pt idx="275">
                  <c:v>39873</c:v>
                </c:pt>
                <c:pt idx="276">
                  <c:v>39904</c:v>
                </c:pt>
                <c:pt idx="277">
                  <c:v>39934</c:v>
                </c:pt>
                <c:pt idx="278">
                  <c:v>39965</c:v>
                </c:pt>
                <c:pt idx="279">
                  <c:v>39995</c:v>
                </c:pt>
                <c:pt idx="280">
                  <c:v>40026</c:v>
                </c:pt>
                <c:pt idx="281">
                  <c:v>40057</c:v>
                </c:pt>
                <c:pt idx="282">
                  <c:v>40087</c:v>
                </c:pt>
                <c:pt idx="283">
                  <c:v>40118</c:v>
                </c:pt>
                <c:pt idx="284">
                  <c:v>40148</c:v>
                </c:pt>
                <c:pt idx="285">
                  <c:v>40179</c:v>
                </c:pt>
                <c:pt idx="286">
                  <c:v>40210</c:v>
                </c:pt>
                <c:pt idx="287">
                  <c:v>40238</c:v>
                </c:pt>
                <c:pt idx="288">
                  <c:v>40269</c:v>
                </c:pt>
                <c:pt idx="289">
                  <c:v>40299</c:v>
                </c:pt>
                <c:pt idx="290">
                  <c:v>40330</c:v>
                </c:pt>
                <c:pt idx="291">
                  <c:v>40360</c:v>
                </c:pt>
                <c:pt idx="292">
                  <c:v>40391</c:v>
                </c:pt>
                <c:pt idx="293">
                  <c:v>40422</c:v>
                </c:pt>
                <c:pt idx="294">
                  <c:v>40452</c:v>
                </c:pt>
                <c:pt idx="295">
                  <c:v>40483</c:v>
                </c:pt>
                <c:pt idx="296">
                  <c:v>40513</c:v>
                </c:pt>
                <c:pt idx="297">
                  <c:v>40544</c:v>
                </c:pt>
                <c:pt idx="298">
                  <c:v>40575</c:v>
                </c:pt>
                <c:pt idx="299">
                  <c:v>40603</c:v>
                </c:pt>
                <c:pt idx="300">
                  <c:v>40634</c:v>
                </c:pt>
                <c:pt idx="301">
                  <c:v>40664</c:v>
                </c:pt>
                <c:pt idx="302">
                  <c:v>40695</c:v>
                </c:pt>
                <c:pt idx="303">
                  <c:v>40725</c:v>
                </c:pt>
                <c:pt idx="304">
                  <c:v>40756</c:v>
                </c:pt>
                <c:pt idx="305">
                  <c:v>40787</c:v>
                </c:pt>
                <c:pt idx="306">
                  <c:v>40817</c:v>
                </c:pt>
                <c:pt idx="307">
                  <c:v>40848</c:v>
                </c:pt>
                <c:pt idx="308">
                  <c:v>40878</c:v>
                </c:pt>
                <c:pt idx="309">
                  <c:v>40909</c:v>
                </c:pt>
                <c:pt idx="310">
                  <c:v>40940</c:v>
                </c:pt>
                <c:pt idx="311">
                  <c:v>40969</c:v>
                </c:pt>
                <c:pt idx="312">
                  <c:v>41000</c:v>
                </c:pt>
                <c:pt idx="313">
                  <c:v>41030</c:v>
                </c:pt>
                <c:pt idx="314">
                  <c:v>41061</c:v>
                </c:pt>
                <c:pt idx="315">
                  <c:v>41091</c:v>
                </c:pt>
                <c:pt idx="316">
                  <c:v>41122</c:v>
                </c:pt>
                <c:pt idx="317">
                  <c:v>41153</c:v>
                </c:pt>
                <c:pt idx="318">
                  <c:v>41183</c:v>
                </c:pt>
                <c:pt idx="319">
                  <c:v>41214</c:v>
                </c:pt>
                <c:pt idx="320">
                  <c:v>41244</c:v>
                </c:pt>
                <c:pt idx="321">
                  <c:v>41275</c:v>
                </c:pt>
                <c:pt idx="322">
                  <c:v>41306</c:v>
                </c:pt>
                <c:pt idx="323">
                  <c:v>41334</c:v>
                </c:pt>
                <c:pt idx="324">
                  <c:v>41365</c:v>
                </c:pt>
                <c:pt idx="325">
                  <c:v>41395</c:v>
                </c:pt>
                <c:pt idx="326">
                  <c:v>41426</c:v>
                </c:pt>
                <c:pt idx="327">
                  <c:v>41456</c:v>
                </c:pt>
                <c:pt idx="328">
                  <c:v>41487</c:v>
                </c:pt>
                <c:pt idx="329">
                  <c:v>41518</c:v>
                </c:pt>
                <c:pt idx="330">
                  <c:v>41548</c:v>
                </c:pt>
                <c:pt idx="331">
                  <c:v>41579</c:v>
                </c:pt>
                <c:pt idx="332">
                  <c:v>41609</c:v>
                </c:pt>
                <c:pt idx="333">
                  <c:v>41640</c:v>
                </c:pt>
                <c:pt idx="334">
                  <c:v>41671</c:v>
                </c:pt>
                <c:pt idx="335">
                  <c:v>41699</c:v>
                </c:pt>
                <c:pt idx="336">
                  <c:v>41730</c:v>
                </c:pt>
                <c:pt idx="337">
                  <c:v>41760</c:v>
                </c:pt>
                <c:pt idx="338">
                  <c:v>41791</c:v>
                </c:pt>
                <c:pt idx="339">
                  <c:v>41821</c:v>
                </c:pt>
                <c:pt idx="340">
                  <c:v>41852</c:v>
                </c:pt>
                <c:pt idx="341">
                  <c:v>41883</c:v>
                </c:pt>
                <c:pt idx="342">
                  <c:v>41913</c:v>
                </c:pt>
                <c:pt idx="343">
                  <c:v>41944</c:v>
                </c:pt>
                <c:pt idx="344">
                  <c:v>41974</c:v>
                </c:pt>
                <c:pt idx="345">
                  <c:v>42005</c:v>
                </c:pt>
                <c:pt idx="346">
                  <c:v>42036</c:v>
                </c:pt>
                <c:pt idx="347">
                  <c:v>42064</c:v>
                </c:pt>
                <c:pt idx="348">
                  <c:v>42095</c:v>
                </c:pt>
                <c:pt idx="349">
                  <c:v>42125</c:v>
                </c:pt>
                <c:pt idx="350">
                  <c:v>42156</c:v>
                </c:pt>
                <c:pt idx="351">
                  <c:v>42186</c:v>
                </c:pt>
                <c:pt idx="352">
                  <c:v>42217</c:v>
                </c:pt>
                <c:pt idx="353">
                  <c:v>42248</c:v>
                </c:pt>
                <c:pt idx="354">
                  <c:v>42278</c:v>
                </c:pt>
                <c:pt idx="355">
                  <c:v>42309</c:v>
                </c:pt>
                <c:pt idx="356">
                  <c:v>42339</c:v>
                </c:pt>
                <c:pt idx="357">
                  <c:v>42370</c:v>
                </c:pt>
                <c:pt idx="358">
                  <c:v>42401</c:v>
                </c:pt>
                <c:pt idx="359">
                  <c:v>42430</c:v>
                </c:pt>
                <c:pt idx="360">
                  <c:v>42461</c:v>
                </c:pt>
                <c:pt idx="361">
                  <c:v>42491</c:v>
                </c:pt>
                <c:pt idx="362">
                  <c:v>42522</c:v>
                </c:pt>
                <c:pt idx="363">
                  <c:v>42552</c:v>
                </c:pt>
                <c:pt idx="364">
                  <c:v>42583</c:v>
                </c:pt>
              </c:numCache>
            </c:numRef>
          </c:cat>
          <c:val>
            <c:numRef>
              <c:f>'Figure 8.6'!$B$2:$B$366</c:f>
              <c:numCache>
                <c:formatCode>General</c:formatCode>
                <c:ptCount val="365"/>
                <c:pt idx="0">
                  <c:v>14.2</c:v>
                </c:pt>
                <c:pt idx="1">
                  <c:v>14.1</c:v>
                </c:pt>
                <c:pt idx="2">
                  <c:v>14.1</c:v>
                </c:pt>
                <c:pt idx="3">
                  <c:v>14.2</c:v>
                </c:pt>
                <c:pt idx="4">
                  <c:v>14.2</c:v>
                </c:pt>
                <c:pt idx="5">
                  <c:v>14.2</c:v>
                </c:pt>
                <c:pt idx="6">
                  <c:v>14.1</c:v>
                </c:pt>
                <c:pt idx="7">
                  <c:v>14.1</c:v>
                </c:pt>
                <c:pt idx="8">
                  <c:v>14.1</c:v>
                </c:pt>
                <c:pt idx="9">
                  <c:v>14.2</c:v>
                </c:pt>
                <c:pt idx="10">
                  <c:v>14.1</c:v>
                </c:pt>
                <c:pt idx="11">
                  <c:v>13.9</c:v>
                </c:pt>
                <c:pt idx="12">
                  <c:v>13.8</c:v>
                </c:pt>
                <c:pt idx="13">
                  <c:v>13.7</c:v>
                </c:pt>
                <c:pt idx="14">
                  <c:v>13.7</c:v>
                </c:pt>
                <c:pt idx="15">
                  <c:v>13.9</c:v>
                </c:pt>
                <c:pt idx="16">
                  <c:v>14</c:v>
                </c:pt>
                <c:pt idx="17">
                  <c:v>14</c:v>
                </c:pt>
                <c:pt idx="18">
                  <c:v>13.8</c:v>
                </c:pt>
                <c:pt idx="19">
                  <c:v>13.8</c:v>
                </c:pt>
                <c:pt idx="20">
                  <c:v>13.8</c:v>
                </c:pt>
                <c:pt idx="21">
                  <c:v>13.8</c:v>
                </c:pt>
                <c:pt idx="22">
                  <c:v>13.7</c:v>
                </c:pt>
                <c:pt idx="23">
                  <c:v>13.7</c:v>
                </c:pt>
                <c:pt idx="24">
                  <c:v>13.6</c:v>
                </c:pt>
                <c:pt idx="25">
                  <c:v>13.6</c:v>
                </c:pt>
                <c:pt idx="26">
                  <c:v>13.6</c:v>
                </c:pt>
                <c:pt idx="27">
                  <c:v>13.6</c:v>
                </c:pt>
                <c:pt idx="28">
                  <c:v>13.5</c:v>
                </c:pt>
                <c:pt idx="29">
                  <c:v>13.2</c:v>
                </c:pt>
                <c:pt idx="30">
                  <c:v>13</c:v>
                </c:pt>
                <c:pt idx="31">
                  <c:v>12.8</c:v>
                </c:pt>
                <c:pt idx="32">
                  <c:v>12.8</c:v>
                </c:pt>
                <c:pt idx="33">
                  <c:v>12.8</c:v>
                </c:pt>
                <c:pt idx="34">
                  <c:v>12.7</c:v>
                </c:pt>
                <c:pt idx="35">
                  <c:v>12.7</c:v>
                </c:pt>
                <c:pt idx="36">
                  <c:v>12.6</c:v>
                </c:pt>
                <c:pt idx="37">
                  <c:v>12.5</c:v>
                </c:pt>
                <c:pt idx="38">
                  <c:v>12.4</c:v>
                </c:pt>
                <c:pt idx="39">
                  <c:v>12.1</c:v>
                </c:pt>
                <c:pt idx="40">
                  <c:v>12.1</c:v>
                </c:pt>
                <c:pt idx="41">
                  <c:v>12.1</c:v>
                </c:pt>
                <c:pt idx="42">
                  <c:v>12.2</c:v>
                </c:pt>
                <c:pt idx="43">
                  <c:v>12.2</c:v>
                </c:pt>
                <c:pt idx="44">
                  <c:v>12.1</c:v>
                </c:pt>
                <c:pt idx="45">
                  <c:v>12</c:v>
                </c:pt>
                <c:pt idx="46">
                  <c:v>11.8</c:v>
                </c:pt>
                <c:pt idx="47">
                  <c:v>11.8</c:v>
                </c:pt>
                <c:pt idx="48">
                  <c:v>11.9</c:v>
                </c:pt>
                <c:pt idx="49">
                  <c:v>11.9</c:v>
                </c:pt>
                <c:pt idx="50">
                  <c:v>11.7</c:v>
                </c:pt>
                <c:pt idx="51">
                  <c:v>11.5</c:v>
                </c:pt>
                <c:pt idx="52">
                  <c:v>11.5</c:v>
                </c:pt>
                <c:pt idx="53">
                  <c:v>11.5</c:v>
                </c:pt>
                <c:pt idx="54">
                  <c:v>11.6</c:v>
                </c:pt>
                <c:pt idx="55">
                  <c:v>11.7</c:v>
                </c:pt>
                <c:pt idx="56">
                  <c:v>11.8</c:v>
                </c:pt>
                <c:pt idx="57">
                  <c:v>11.8</c:v>
                </c:pt>
                <c:pt idx="58">
                  <c:v>11.8</c:v>
                </c:pt>
                <c:pt idx="59">
                  <c:v>11.8</c:v>
                </c:pt>
                <c:pt idx="60">
                  <c:v>11.8</c:v>
                </c:pt>
                <c:pt idx="61">
                  <c:v>11.9</c:v>
                </c:pt>
                <c:pt idx="62">
                  <c:v>12.1</c:v>
                </c:pt>
                <c:pt idx="63">
                  <c:v>12.4</c:v>
                </c:pt>
                <c:pt idx="64">
                  <c:v>12.6</c:v>
                </c:pt>
                <c:pt idx="65">
                  <c:v>12.7</c:v>
                </c:pt>
                <c:pt idx="66">
                  <c:v>12.6</c:v>
                </c:pt>
                <c:pt idx="67">
                  <c:v>12.7</c:v>
                </c:pt>
                <c:pt idx="68">
                  <c:v>12.8</c:v>
                </c:pt>
                <c:pt idx="69">
                  <c:v>12.8</c:v>
                </c:pt>
                <c:pt idx="70">
                  <c:v>13</c:v>
                </c:pt>
                <c:pt idx="71">
                  <c:v>13</c:v>
                </c:pt>
                <c:pt idx="72">
                  <c:v>13.1</c:v>
                </c:pt>
                <c:pt idx="73">
                  <c:v>13.1</c:v>
                </c:pt>
                <c:pt idx="74">
                  <c:v>13.3</c:v>
                </c:pt>
                <c:pt idx="75">
                  <c:v>13.6</c:v>
                </c:pt>
                <c:pt idx="76">
                  <c:v>13.8</c:v>
                </c:pt>
                <c:pt idx="77">
                  <c:v>14.1</c:v>
                </c:pt>
                <c:pt idx="78">
                  <c:v>14.3</c:v>
                </c:pt>
                <c:pt idx="79">
                  <c:v>14.6</c:v>
                </c:pt>
                <c:pt idx="80">
                  <c:v>15</c:v>
                </c:pt>
                <c:pt idx="81">
                  <c:v>15.3</c:v>
                </c:pt>
                <c:pt idx="82">
                  <c:v>15.6</c:v>
                </c:pt>
                <c:pt idx="83">
                  <c:v>15.9</c:v>
                </c:pt>
                <c:pt idx="84">
                  <c:v>16.100000000000001</c:v>
                </c:pt>
                <c:pt idx="85">
                  <c:v>16.2</c:v>
                </c:pt>
                <c:pt idx="86">
                  <c:v>16.600000000000001</c:v>
                </c:pt>
                <c:pt idx="87">
                  <c:v>16.899999999999999</c:v>
                </c:pt>
                <c:pt idx="88">
                  <c:v>17</c:v>
                </c:pt>
                <c:pt idx="89">
                  <c:v>17.100000000000001</c:v>
                </c:pt>
                <c:pt idx="90">
                  <c:v>17.399999999999999</c:v>
                </c:pt>
                <c:pt idx="91">
                  <c:v>17.600000000000001</c:v>
                </c:pt>
                <c:pt idx="92">
                  <c:v>17.7</c:v>
                </c:pt>
                <c:pt idx="93">
                  <c:v>17.8</c:v>
                </c:pt>
                <c:pt idx="94">
                  <c:v>17.899999999999999</c:v>
                </c:pt>
                <c:pt idx="95">
                  <c:v>17.899999999999999</c:v>
                </c:pt>
                <c:pt idx="96">
                  <c:v>17.899999999999999</c:v>
                </c:pt>
                <c:pt idx="97">
                  <c:v>17.899999999999999</c:v>
                </c:pt>
                <c:pt idx="98">
                  <c:v>18</c:v>
                </c:pt>
                <c:pt idx="99">
                  <c:v>17.899999999999999</c:v>
                </c:pt>
                <c:pt idx="100">
                  <c:v>18</c:v>
                </c:pt>
                <c:pt idx="101">
                  <c:v>18</c:v>
                </c:pt>
                <c:pt idx="102">
                  <c:v>18</c:v>
                </c:pt>
                <c:pt idx="103">
                  <c:v>17.8</c:v>
                </c:pt>
                <c:pt idx="104">
                  <c:v>17.5</c:v>
                </c:pt>
                <c:pt idx="105">
                  <c:v>17.7</c:v>
                </c:pt>
                <c:pt idx="106">
                  <c:v>17.3</c:v>
                </c:pt>
                <c:pt idx="107">
                  <c:v>17</c:v>
                </c:pt>
                <c:pt idx="108">
                  <c:v>16.8</c:v>
                </c:pt>
                <c:pt idx="109">
                  <c:v>16.7</c:v>
                </c:pt>
                <c:pt idx="110">
                  <c:v>16.899999999999999</c:v>
                </c:pt>
                <c:pt idx="111">
                  <c:v>17.100000000000001</c:v>
                </c:pt>
                <c:pt idx="112">
                  <c:v>17.2</c:v>
                </c:pt>
                <c:pt idx="113">
                  <c:v>17.2</c:v>
                </c:pt>
                <c:pt idx="114">
                  <c:v>17.2</c:v>
                </c:pt>
                <c:pt idx="115">
                  <c:v>17.100000000000001</c:v>
                </c:pt>
                <c:pt idx="116">
                  <c:v>17</c:v>
                </c:pt>
                <c:pt idx="117">
                  <c:v>16.8</c:v>
                </c:pt>
                <c:pt idx="118">
                  <c:v>16.7</c:v>
                </c:pt>
                <c:pt idx="119">
                  <c:v>16.600000000000001</c:v>
                </c:pt>
                <c:pt idx="120">
                  <c:v>16.5</c:v>
                </c:pt>
                <c:pt idx="121">
                  <c:v>16.399999999999999</c:v>
                </c:pt>
                <c:pt idx="122">
                  <c:v>16.399999999999999</c:v>
                </c:pt>
                <c:pt idx="123">
                  <c:v>16.600000000000001</c:v>
                </c:pt>
                <c:pt idx="124">
                  <c:v>16.3</c:v>
                </c:pt>
                <c:pt idx="125">
                  <c:v>16.3</c:v>
                </c:pt>
                <c:pt idx="126">
                  <c:v>16.100000000000001</c:v>
                </c:pt>
                <c:pt idx="127">
                  <c:v>15.8</c:v>
                </c:pt>
                <c:pt idx="128">
                  <c:v>15.6</c:v>
                </c:pt>
                <c:pt idx="129">
                  <c:v>15.4</c:v>
                </c:pt>
                <c:pt idx="130">
                  <c:v>15.4</c:v>
                </c:pt>
                <c:pt idx="131">
                  <c:v>15.4</c:v>
                </c:pt>
                <c:pt idx="132">
                  <c:v>15.5</c:v>
                </c:pt>
                <c:pt idx="133">
                  <c:v>15.6</c:v>
                </c:pt>
                <c:pt idx="134">
                  <c:v>15.7</c:v>
                </c:pt>
                <c:pt idx="135">
                  <c:v>15.5</c:v>
                </c:pt>
                <c:pt idx="136">
                  <c:v>15.3</c:v>
                </c:pt>
                <c:pt idx="137">
                  <c:v>15.3</c:v>
                </c:pt>
                <c:pt idx="138">
                  <c:v>15.1</c:v>
                </c:pt>
                <c:pt idx="139">
                  <c:v>14.8</c:v>
                </c:pt>
                <c:pt idx="140">
                  <c:v>14.5</c:v>
                </c:pt>
                <c:pt idx="141">
                  <c:v>14.1</c:v>
                </c:pt>
                <c:pt idx="142">
                  <c:v>13.9</c:v>
                </c:pt>
                <c:pt idx="143">
                  <c:v>13.9</c:v>
                </c:pt>
                <c:pt idx="144">
                  <c:v>13.9</c:v>
                </c:pt>
                <c:pt idx="145">
                  <c:v>14</c:v>
                </c:pt>
                <c:pt idx="146">
                  <c:v>14</c:v>
                </c:pt>
                <c:pt idx="147">
                  <c:v>13.9</c:v>
                </c:pt>
                <c:pt idx="148">
                  <c:v>13.8</c:v>
                </c:pt>
                <c:pt idx="149">
                  <c:v>13.7</c:v>
                </c:pt>
                <c:pt idx="150">
                  <c:v>13.4</c:v>
                </c:pt>
                <c:pt idx="151">
                  <c:v>13.1</c:v>
                </c:pt>
                <c:pt idx="152">
                  <c:v>12.8</c:v>
                </c:pt>
                <c:pt idx="153">
                  <c:v>12.2</c:v>
                </c:pt>
                <c:pt idx="154">
                  <c:v>11.9</c:v>
                </c:pt>
                <c:pt idx="155">
                  <c:v>11.6</c:v>
                </c:pt>
                <c:pt idx="156">
                  <c:v>11.5</c:v>
                </c:pt>
                <c:pt idx="157">
                  <c:v>11.4</c:v>
                </c:pt>
                <c:pt idx="158">
                  <c:v>11.4</c:v>
                </c:pt>
                <c:pt idx="159">
                  <c:v>11.4</c:v>
                </c:pt>
                <c:pt idx="160">
                  <c:v>11.4</c:v>
                </c:pt>
                <c:pt idx="161">
                  <c:v>11.4</c:v>
                </c:pt>
                <c:pt idx="162">
                  <c:v>11.2</c:v>
                </c:pt>
                <c:pt idx="163">
                  <c:v>11.1</c:v>
                </c:pt>
                <c:pt idx="164">
                  <c:v>10.9</c:v>
                </c:pt>
                <c:pt idx="165">
                  <c:v>10.6</c:v>
                </c:pt>
                <c:pt idx="166">
                  <c:v>10.4</c:v>
                </c:pt>
                <c:pt idx="167">
                  <c:v>10.3</c:v>
                </c:pt>
                <c:pt idx="168">
                  <c:v>10.3</c:v>
                </c:pt>
                <c:pt idx="169">
                  <c:v>10.199999999999999</c:v>
                </c:pt>
                <c:pt idx="170">
                  <c:v>10.199999999999999</c:v>
                </c:pt>
                <c:pt idx="171">
                  <c:v>10.199999999999999</c:v>
                </c:pt>
                <c:pt idx="172">
                  <c:v>10</c:v>
                </c:pt>
                <c:pt idx="173">
                  <c:v>9.9</c:v>
                </c:pt>
                <c:pt idx="174">
                  <c:v>9.8000000000000007</c:v>
                </c:pt>
                <c:pt idx="175">
                  <c:v>9.6</c:v>
                </c:pt>
                <c:pt idx="176">
                  <c:v>9.4</c:v>
                </c:pt>
                <c:pt idx="177">
                  <c:v>9.1</c:v>
                </c:pt>
                <c:pt idx="178">
                  <c:v>8.9</c:v>
                </c:pt>
                <c:pt idx="179">
                  <c:v>8.9</c:v>
                </c:pt>
                <c:pt idx="180">
                  <c:v>8.8000000000000007</c:v>
                </c:pt>
                <c:pt idx="181">
                  <c:v>9</c:v>
                </c:pt>
                <c:pt idx="182">
                  <c:v>8.8000000000000007</c:v>
                </c:pt>
                <c:pt idx="183">
                  <c:v>8.8000000000000007</c:v>
                </c:pt>
                <c:pt idx="184">
                  <c:v>8.9</c:v>
                </c:pt>
                <c:pt idx="185">
                  <c:v>8.8000000000000007</c:v>
                </c:pt>
                <c:pt idx="186">
                  <c:v>8.8000000000000007</c:v>
                </c:pt>
                <c:pt idx="187">
                  <c:v>8.9</c:v>
                </c:pt>
                <c:pt idx="188">
                  <c:v>9.1</c:v>
                </c:pt>
                <c:pt idx="189">
                  <c:v>9.4</c:v>
                </c:pt>
                <c:pt idx="190">
                  <c:v>9.8000000000000007</c:v>
                </c:pt>
                <c:pt idx="191">
                  <c:v>9.7000000000000011</c:v>
                </c:pt>
                <c:pt idx="192">
                  <c:v>9.7000000000000011</c:v>
                </c:pt>
                <c:pt idx="193">
                  <c:v>9.7000000000000011</c:v>
                </c:pt>
                <c:pt idx="194">
                  <c:v>9.8000000000000007</c:v>
                </c:pt>
                <c:pt idx="195">
                  <c:v>10.1</c:v>
                </c:pt>
                <c:pt idx="196">
                  <c:v>10.199999999999999</c:v>
                </c:pt>
                <c:pt idx="197">
                  <c:v>10.1</c:v>
                </c:pt>
                <c:pt idx="198">
                  <c:v>9.9</c:v>
                </c:pt>
                <c:pt idx="199">
                  <c:v>9.8000000000000007</c:v>
                </c:pt>
                <c:pt idx="200">
                  <c:v>9.9</c:v>
                </c:pt>
                <c:pt idx="201">
                  <c:v>10</c:v>
                </c:pt>
                <c:pt idx="202">
                  <c:v>10.1</c:v>
                </c:pt>
                <c:pt idx="203">
                  <c:v>10</c:v>
                </c:pt>
                <c:pt idx="204">
                  <c:v>9.9</c:v>
                </c:pt>
                <c:pt idx="205">
                  <c:v>9.8000000000000007</c:v>
                </c:pt>
                <c:pt idx="206">
                  <c:v>9.9</c:v>
                </c:pt>
                <c:pt idx="207">
                  <c:v>10</c:v>
                </c:pt>
                <c:pt idx="208">
                  <c:v>10</c:v>
                </c:pt>
                <c:pt idx="209">
                  <c:v>9.9</c:v>
                </c:pt>
                <c:pt idx="210">
                  <c:v>9.8000000000000007</c:v>
                </c:pt>
                <c:pt idx="211">
                  <c:v>9.7000000000000011</c:v>
                </c:pt>
                <c:pt idx="212">
                  <c:v>9.8000000000000007</c:v>
                </c:pt>
                <c:pt idx="213">
                  <c:v>9.7000000000000011</c:v>
                </c:pt>
                <c:pt idx="214">
                  <c:v>9.7000000000000011</c:v>
                </c:pt>
                <c:pt idx="215">
                  <c:v>9.6</c:v>
                </c:pt>
                <c:pt idx="216">
                  <c:v>9.7000000000000011</c:v>
                </c:pt>
                <c:pt idx="217">
                  <c:v>9.7000000000000011</c:v>
                </c:pt>
                <c:pt idx="218">
                  <c:v>9.6</c:v>
                </c:pt>
                <c:pt idx="219">
                  <c:v>9.5</c:v>
                </c:pt>
                <c:pt idx="220">
                  <c:v>9.5</c:v>
                </c:pt>
                <c:pt idx="221">
                  <c:v>9.4</c:v>
                </c:pt>
                <c:pt idx="222">
                  <c:v>9.3000000000000007</c:v>
                </c:pt>
                <c:pt idx="223">
                  <c:v>9.1</c:v>
                </c:pt>
                <c:pt idx="224">
                  <c:v>8.9</c:v>
                </c:pt>
                <c:pt idx="225">
                  <c:v>8.5</c:v>
                </c:pt>
                <c:pt idx="226">
                  <c:v>8.3000000000000007</c:v>
                </c:pt>
                <c:pt idx="227">
                  <c:v>8.2000000000000011</c:v>
                </c:pt>
                <c:pt idx="228">
                  <c:v>8.2000000000000011</c:v>
                </c:pt>
                <c:pt idx="229">
                  <c:v>7.9</c:v>
                </c:pt>
                <c:pt idx="230">
                  <c:v>7.7</c:v>
                </c:pt>
                <c:pt idx="231">
                  <c:v>7.4</c:v>
                </c:pt>
                <c:pt idx="232">
                  <c:v>7.2</c:v>
                </c:pt>
                <c:pt idx="233">
                  <c:v>7.2</c:v>
                </c:pt>
                <c:pt idx="234">
                  <c:v>7.3</c:v>
                </c:pt>
                <c:pt idx="235">
                  <c:v>7.4</c:v>
                </c:pt>
                <c:pt idx="236">
                  <c:v>7.5</c:v>
                </c:pt>
                <c:pt idx="237">
                  <c:v>7.5</c:v>
                </c:pt>
                <c:pt idx="238">
                  <c:v>7.5</c:v>
                </c:pt>
                <c:pt idx="239">
                  <c:v>7.5</c:v>
                </c:pt>
                <c:pt idx="240">
                  <c:v>7.4</c:v>
                </c:pt>
                <c:pt idx="241">
                  <c:v>7.3</c:v>
                </c:pt>
                <c:pt idx="242">
                  <c:v>7.2</c:v>
                </c:pt>
                <c:pt idx="243">
                  <c:v>7.2</c:v>
                </c:pt>
                <c:pt idx="244">
                  <c:v>7.2</c:v>
                </c:pt>
                <c:pt idx="245">
                  <c:v>7.1</c:v>
                </c:pt>
                <c:pt idx="246">
                  <c:v>7</c:v>
                </c:pt>
                <c:pt idx="247">
                  <c:v>7.1</c:v>
                </c:pt>
                <c:pt idx="248">
                  <c:v>7.1</c:v>
                </c:pt>
                <c:pt idx="249">
                  <c:v>7.1</c:v>
                </c:pt>
                <c:pt idx="250">
                  <c:v>7</c:v>
                </c:pt>
                <c:pt idx="251">
                  <c:v>6.9</c:v>
                </c:pt>
                <c:pt idx="252">
                  <c:v>6.8</c:v>
                </c:pt>
                <c:pt idx="253">
                  <c:v>6.7</c:v>
                </c:pt>
                <c:pt idx="254">
                  <c:v>6.7</c:v>
                </c:pt>
                <c:pt idx="255">
                  <c:v>6.8</c:v>
                </c:pt>
                <c:pt idx="256">
                  <c:v>7</c:v>
                </c:pt>
                <c:pt idx="257">
                  <c:v>7</c:v>
                </c:pt>
                <c:pt idx="258">
                  <c:v>7.2</c:v>
                </c:pt>
                <c:pt idx="259">
                  <c:v>7.4</c:v>
                </c:pt>
                <c:pt idx="260">
                  <c:v>7.5</c:v>
                </c:pt>
                <c:pt idx="261">
                  <c:v>7.8</c:v>
                </c:pt>
                <c:pt idx="262">
                  <c:v>8</c:v>
                </c:pt>
                <c:pt idx="263">
                  <c:v>8.1</c:v>
                </c:pt>
                <c:pt idx="264">
                  <c:v>8.5</c:v>
                </c:pt>
                <c:pt idx="265">
                  <c:v>8.9</c:v>
                </c:pt>
                <c:pt idx="266">
                  <c:v>9.3000000000000007</c:v>
                </c:pt>
                <c:pt idx="267">
                  <c:v>9.5</c:v>
                </c:pt>
                <c:pt idx="268">
                  <c:v>9.9</c:v>
                </c:pt>
                <c:pt idx="269">
                  <c:v>10.4</c:v>
                </c:pt>
                <c:pt idx="270">
                  <c:v>11.2</c:v>
                </c:pt>
                <c:pt idx="271">
                  <c:v>12</c:v>
                </c:pt>
                <c:pt idx="272">
                  <c:v>13</c:v>
                </c:pt>
                <c:pt idx="273">
                  <c:v>13.9</c:v>
                </c:pt>
                <c:pt idx="274">
                  <c:v>14.8</c:v>
                </c:pt>
                <c:pt idx="275">
                  <c:v>15.4</c:v>
                </c:pt>
                <c:pt idx="276">
                  <c:v>15.6</c:v>
                </c:pt>
                <c:pt idx="277">
                  <c:v>15.7</c:v>
                </c:pt>
                <c:pt idx="278">
                  <c:v>15.8</c:v>
                </c:pt>
                <c:pt idx="279">
                  <c:v>15.7</c:v>
                </c:pt>
                <c:pt idx="280">
                  <c:v>15.9</c:v>
                </c:pt>
                <c:pt idx="281">
                  <c:v>16.2</c:v>
                </c:pt>
                <c:pt idx="282">
                  <c:v>16.5</c:v>
                </c:pt>
                <c:pt idx="283">
                  <c:v>16.7</c:v>
                </c:pt>
                <c:pt idx="284">
                  <c:v>16.899999999999999</c:v>
                </c:pt>
                <c:pt idx="285">
                  <c:v>17</c:v>
                </c:pt>
                <c:pt idx="286">
                  <c:v>17.2</c:v>
                </c:pt>
                <c:pt idx="287">
                  <c:v>17.399999999999999</c:v>
                </c:pt>
                <c:pt idx="288">
                  <c:v>17.7</c:v>
                </c:pt>
                <c:pt idx="289">
                  <c:v>17.899999999999999</c:v>
                </c:pt>
                <c:pt idx="290">
                  <c:v>18</c:v>
                </c:pt>
                <c:pt idx="291">
                  <c:v>17.899999999999999</c:v>
                </c:pt>
                <c:pt idx="292">
                  <c:v>18</c:v>
                </c:pt>
                <c:pt idx="293">
                  <c:v>18.100000000000001</c:v>
                </c:pt>
                <c:pt idx="294">
                  <c:v>18.100000000000001</c:v>
                </c:pt>
                <c:pt idx="295">
                  <c:v>18</c:v>
                </c:pt>
                <c:pt idx="296">
                  <c:v>18.100000000000001</c:v>
                </c:pt>
                <c:pt idx="297">
                  <c:v>18.2</c:v>
                </c:pt>
                <c:pt idx="298">
                  <c:v>18.3</c:v>
                </c:pt>
                <c:pt idx="299">
                  <c:v>18.399999999999999</c:v>
                </c:pt>
                <c:pt idx="300">
                  <c:v>18.3</c:v>
                </c:pt>
                <c:pt idx="301">
                  <c:v>18.5</c:v>
                </c:pt>
                <c:pt idx="302">
                  <c:v>18.8</c:v>
                </c:pt>
                <c:pt idx="303">
                  <c:v>19.100000000000001</c:v>
                </c:pt>
                <c:pt idx="304">
                  <c:v>19.5</c:v>
                </c:pt>
                <c:pt idx="305">
                  <c:v>19.899999999999999</c:v>
                </c:pt>
                <c:pt idx="306">
                  <c:v>20.2</c:v>
                </c:pt>
                <c:pt idx="307">
                  <c:v>20.399999999999999</c:v>
                </c:pt>
                <c:pt idx="308">
                  <c:v>20.6</c:v>
                </c:pt>
                <c:pt idx="309">
                  <c:v>20.9</c:v>
                </c:pt>
                <c:pt idx="310">
                  <c:v>21.3</c:v>
                </c:pt>
                <c:pt idx="311">
                  <c:v>21.5</c:v>
                </c:pt>
                <c:pt idx="312">
                  <c:v>21.8</c:v>
                </c:pt>
                <c:pt idx="313">
                  <c:v>22.2</c:v>
                </c:pt>
                <c:pt idx="314">
                  <c:v>22.5</c:v>
                </c:pt>
                <c:pt idx="315">
                  <c:v>22.8</c:v>
                </c:pt>
                <c:pt idx="316">
                  <c:v>23</c:v>
                </c:pt>
                <c:pt idx="317">
                  <c:v>23.2</c:v>
                </c:pt>
                <c:pt idx="318">
                  <c:v>23.3</c:v>
                </c:pt>
                <c:pt idx="319">
                  <c:v>23.5</c:v>
                </c:pt>
                <c:pt idx="320">
                  <c:v>23.6</c:v>
                </c:pt>
                <c:pt idx="321">
                  <c:v>23.7</c:v>
                </c:pt>
                <c:pt idx="322">
                  <c:v>23.9</c:v>
                </c:pt>
                <c:pt idx="323">
                  <c:v>23.9</c:v>
                </c:pt>
                <c:pt idx="324">
                  <c:v>23.9</c:v>
                </c:pt>
                <c:pt idx="325">
                  <c:v>23.9</c:v>
                </c:pt>
                <c:pt idx="326">
                  <c:v>23.9</c:v>
                </c:pt>
                <c:pt idx="327">
                  <c:v>23.9</c:v>
                </c:pt>
                <c:pt idx="328">
                  <c:v>23.9</c:v>
                </c:pt>
                <c:pt idx="329">
                  <c:v>23.8</c:v>
                </c:pt>
                <c:pt idx="330">
                  <c:v>23.7</c:v>
                </c:pt>
                <c:pt idx="331">
                  <c:v>23.5</c:v>
                </c:pt>
                <c:pt idx="332">
                  <c:v>23.2</c:v>
                </c:pt>
                <c:pt idx="333">
                  <c:v>23.1</c:v>
                </c:pt>
                <c:pt idx="334">
                  <c:v>23</c:v>
                </c:pt>
                <c:pt idx="335">
                  <c:v>22.9</c:v>
                </c:pt>
                <c:pt idx="336">
                  <c:v>22.8</c:v>
                </c:pt>
                <c:pt idx="337">
                  <c:v>22.6</c:v>
                </c:pt>
                <c:pt idx="338">
                  <c:v>22.3</c:v>
                </c:pt>
                <c:pt idx="339">
                  <c:v>22.2</c:v>
                </c:pt>
                <c:pt idx="340">
                  <c:v>22</c:v>
                </c:pt>
                <c:pt idx="341">
                  <c:v>21.8</c:v>
                </c:pt>
                <c:pt idx="342">
                  <c:v>21.8</c:v>
                </c:pt>
                <c:pt idx="343">
                  <c:v>21.6</c:v>
                </c:pt>
                <c:pt idx="344">
                  <c:v>21.5</c:v>
                </c:pt>
                <c:pt idx="345">
                  <c:v>21.3</c:v>
                </c:pt>
                <c:pt idx="346">
                  <c:v>21.2</c:v>
                </c:pt>
                <c:pt idx="347">
                  <c:v>21</c:v>
                </c:pt>
                <c:pt idx="348">
                  <c:v>20.8</c:v>
                </c:pt>
                <c:pt idx="349">
                  <c:v>20.6</c:v>
                </c:pt>
                <c:pt idx="350">
                  <c:v>20.399999999999999</c:v>
                </c:pt>
                <c:pt idx="351">
                  <c:v>20</c:v>
                </c:pt>
                <c:pt idx="352">
                  <c:v>19.7</c:v>
                </c:pt>
                <c:pt idx="353">
                  <c:v>19.5</c:v>
                </c:pt>
                <c:pt idx="354">
                  <c:v>19.3</c:v>
                </c:pt>
                <c:pt idx="355">
                  <c:v>19.100000000000001</c:v>
                </c:pt>
                <c:pt idx="356">
                  <c:v>18.899999999999999</c:v>
                </c:pt>
                <c:pt idx="357">
                  <c:v>18.8</c:v>
                </c:pt>
                <c:pt idx="358">
                  <c:v>18.7</c:v>
                </c:pt>
                <c:pt idx="359">
                  <c:v>18.5</c:v>
                </c:pt>
                <c:pt idx="360">
                  <c:v>18.5</c:v>
                </c:pt>
                <c:pt idx="361">
                  <c:v>18.3</c:v>
                </c:pt>
                <c:pt idx="362">
                  <c:v>18.100000000000001</c:v>
                </c:pt>
                <c:pt idx="363">
                  <c:v>18</c:v>
                </c:pt>
                <c:pt idx="364">
                  <c:v>17.899999999999999</c:v>
                </c:pt>
              </c:numCache>
            </c:numRef>
          </c:val>
          <c:smooth val="0"/>
        </c:ser>
        <c:dLbls>
          <c:showLegendKey val="0"/>
          <c:showVal val="0"/>
          <c:showCatName val="0"/>
          <c:showSerName val="0"/>
          <c:showPercent val="0"/>
          <c:showBubbleSize val="0"/>
        </c:dLbls>
        <c:smooth val="0"/>
        <c:axId val="912743344"/>
        <c:axId val="912753136"/>
      </c:lineChart>
      <c:dateAx>
        <c:axId val="912743344"/>
        <c:scaling>
          <c:orientation val="minMax"/>
        </c:scaling>
        <c:delete val="0"/>
        <c:axPos val="b"/>
        <c:numFmt formatCode="yyyy" sourceLinked="0"/>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de-DE"/>
          </a:p>
        </c:txPr>
        <c:crossAx val="912753136"/>
        <c:crosses val="autoZero"/>
        <c:auto val="1"/>
        <c:lblOffset val="100"/>
        <c:baseTimeUnit val="months"/>
        <c:majorUnit val="48"/>
        <c:majorTimeUnit val="months"/>
      </c:dateAx>
      <c:valAx>
        <c:axId val="912753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de-DE"/>
          </a:p>
        </c:txPr>
        <c:crossAx val="912743344"/>
        <c:crosses val="autoZero"/>
        <c:crossBetween val="between"/>
      </c:valAx>
      <c:spPr>
        <a:noFill/>
        <a:ln>
          <a:noFill/>
        </a:ln>
        <a:effectLst/>
      </c:spPr>
    </c:plotArea>
    <c:legend>
      <c:legendPos val="r"/>
      <c:layout>
        <c:manualLayout>
          <c:xMode val="edge"/>
          <c:yMode val="edge"/>
          <c:x val="0.16718658575321399"/>
          <c:y val="6.3120933971842305E-2"/>
          <c:w val="0.515658759215608"/>
          <c:h val="9.9461911692295596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chart>
  <c:spPr>
    <a:noFill/>
    <a:ln>
      <a:noFill/>
    </a:ln>
    <a:effectLst/>
  </c:spPr>
  <c:txPr>
    <a:bodyPr/>
    <a:lstStyle/>
    <a:p>
      <a:pPr>
        <a:defRPr/>
      </a:pPr>
      <a:endParaRPr lang="de-DE"/>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'Figure 8.7'!$B$3</c:f>
              <c:strCache>
                <c:ptCount val="1"/>
                <c:pt idx="0">
                  <c:v>Labor Productivity</c:v>
                </c:pt>
              </c:strCache>
            </c:strRef>
          </c:tx>
          <c:spPr>
            <a:ln w="28575" cap="rnd">
              <a:solidFill>
                <a:schemeClr val="accent1"/>
              </a:solidFill>
              <a:round/>
            </a:ln>
            <a:effectLst/>
          </c:spPr>
          <c:marker>
            <c:symbol val="none"/>
          </c:marker>
          <c:cat>
            <c:numRef>
              <c:f>'Figure 8.7'!$A$5:$A$60</c:f>
              <c:numCache>
                <c:formatCode>General</c:formatCode>
                <c:ptCount val="56"/>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pt idx="53">
                  <c:v>2013</c:v>
                </c:pt>
                <c:pt idx="54">
                  <c:v>2014</c:v>
                </c:pt>
                <c:pt idx="55">
                  <c:v>2015</c:v>
                </c:pt>
              </c:numCache>
            </c:numRef>
          </c:cat>
          <c:val>
            <c:numRef>
              <c:f>'Figure 8.7'!$B$5:$B$60</c:f>
              <c:numCache>
                <c:formatCode>General</c:formatCode>
                <c:ptCount val="56"/>
                <c:pt idx="0">
                  <c:v>100</c:v>
                </c:pt>
                <c:pt idx="1">
                  <c:v>104.3832187046514</c:v>
                </c:pt>
                <c:pt idx="2">
                  <c:v>108.8972176636551</c:v>
                </c:pt>
                <c:pt idx="3">
                  <c:v>114.1159015132433</c:v>
                </c:pt>
                <c:pt idx="4">
                  <c:v>120.4421475998975</c:v>
                </c:pt>
                <c:pt idx="5">
                  <c:v>125.3487586502863</c:v>
                </c:pt>
                <c:pt idx="6">
                  <c:v>130.06571119903151</c:v>
                </c:pt>
                <c:pt idx="7">
                  <c:v>135.69202064085039</c:v>
                </c:pt>
                <c:pt idx="8">
                  <c:v>143.1361846624427</c:v>
                </c:pt>
                <c:pt idx="9">
                  <c:v>150.64370384874701</c:v>
                </c:pt>
                <c:pt idx="10">
                  <c:v>157.19872493774139</c:v>
                </c:pt>
                <c:pt idx="11">
                  <c:v>162.6463194538342</c:v>
                </c:pt>
                <c:pt idx="12">
                  <c:v>169.8415397339987</c:v>
                </c:pt>
                <c:pt idx="13">
                  <c:v>177.36529339862699</c:v>
                </c:pt>
                <c:pt idx="14">
                  <c:v>180.35827096927071</c:v>
                </c:pt>
                <c:pt idx="15">
                  <c:v>180.54887912006421</c:v>
                </c:pt>
                <c:pt idx="16">
                  <c:v>188.5182443429174</c:v>
                </c:pt>
                <c:pt idx="17">
                  <c:v>193.08691596012019</c:v>
                </c:pt>
                <c:pt idx="18">
                  <c:v>198.37460764793161</c:v>
                </c:pt>
                <c:pt idx="19">
                  <c:v>203.58307146381179</c:v>
                </c:pt>
                <c:pt idx="20">
                  <c:v>205.55160370869649</c:v>
                </c:pt>
                <c:pt idx="21">
                  <c:v>207.5882845854307</c:v>
                </c:pt>
                <c:pt idx="22">
                  <c:v>211.1775513794106</c:v>
                </c:pt>
                <c:pt idx="23">
                  <c:v>216.01587813378561</c:v>
                </c:pt>
                <c:pt idx="24">
                  <c:v>220.72455516851011</c:v>
                </c:pt>
                <c:pt idx="25">
                  <c:v>224.95108176343521</c:v>
                </c:pt>
                <c:pt idx="26">
                  <c:v>228.89022643705661</c:v>
                </c:pt>
                <c:pt idx="27">
                  <c:v>232.02623925822451</c:v>
                </c:pt>
                <c:pt idx="28">
                  <c:v>237.41775925308741</c:v>
                </c:pt>
                <c:pt idx="29">
                  <c:v>242.03671705384471</c:v>
                </c:pt>
                <c:pt idx="30">
                  <c:v>245.12701105165499</c:v>
                </c:pt>
                <c:pt idx="31">
                  <c:v>248.91792001512201</c:v>
                </c:pt>
                <c:pt idx="32">
                  <c:v>249.03671660163079</c:v>
                </c:pt>
                <c:pt idx="33">
                  <c:v>252.76386340789281</c:v>
                </c:pt>
                <c:pt idx="34">
                  <c:v>259.82595192152462</c:v>
                </c:pt>
                <c:pt idx="35">
                  <c:v>264.12514928710692</c:v>
                </c:pt>
                <c:pt idx="36">
                  <c:v>267.40175540384263</c:v>
                </c:pt>
                <c:pt idx="37">
                  <c:v>271.84312881357619</c:v>
                </c:pt>
                <c:pt idx="38">
                  <c:v>275.303695537056</c:v>
                </c:pt>
                <c:pt idx="39">
                  <c:v>278.5520835076241</c:v>
                </c:pt>
                <c:pt idx="40">
                  <c:v>283.02651375204869</c:v>
                </c:pt>
                <c:pt idx="41">
                  <c:v>285.69923345225021</c:v>
                </c:pt>
                <c:pt idx="42">
                  <c:v>287.38666954877641</c:v>
                </c:pt>
                <c:pt idx="43">
                  <c:v>289.94674277124801</c:v>
                </c:pt>
                <c:pt idx="44">
                  <c:v>294.59527535981528</c:v>
                </c:pt>
                <c:pt idx="45">
                  <c:v>297.65314562236608</c:v>
                </c:pt>
                <c:pt idx="46">
                  <c:v>302.38529255750882</c:v>
                </c:pt>
                <c:pt idx="47">
                  <c:v>306.04564737356441</c:v>
                </c:pt>
                <c:pt idx="48">
                  <c:v>304.44304660109259</c:v>
                </c:pt>
                <c:pt idx="49">
                  <c:v>296.47974104424321</c:v>
                </c:pt>
                <c:pt idx="50">
                  <c:v>304.08801348320861</c:v>
                </c:pt>
                <c:pt idx="51">
                  <c:v>308.7059764134284</c:v>
                </c:pt>
                <c:pt idx="52">
                  <c:v>308.36460015474768</c:v>
                </c:pt>
                <c:pt idx="53">
                  <c:v>310.26742572273952</c:v>
                </c:pt>
                <c:pt idx="54">
                  <c:v>311.28856988716802</c:v>
                </c:pt>
                <c:pt idx="55">
                  <c:v>313.42808420041581</c:v>
                </c:pt>
              </c:numCache>
            </c:numRef>
          </c:val>
          <c:smooth val="0"/>
        </c:ser>
        <c:ser>
          <c:idx val="1"/>
          <c:order val="1"/>
          <c:tx>
            <c:strRef>
              <c:f>'Figure 8.7'!$C$3</c:f>
              <c:strCache>
                <c:ptCount val="1"/>
                <c:pt idx="0">
                  <c:v>Real Wages</c:v>
                </c:pt>
              </c:strCache>
            </c:strRef>
          </c:tx>
          <c:spPr>
            <a:ln w="38100" cap="rnd">
              <a:solidFill>
                <a:schemeClr val="tx1"/>
              </a:solidFill>
              <a:round/>
            </a:ln>
            <a:effectLst/>
          </c:spPr>
          <c:marker>
            <c:symbol val="none"/>
          </c:marker>
          <c:cat>
            <c:numRef>
              <c:f>'Figure 8.7'!$A$5:$A$60</c:f>
              <c:numCache>
                <c:formatCode>General</c:formatCode>
                <c:ptCount val="56"/>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pt idx="53">
                  <c:v>2013</c:v>
                </c:pt>
                <c:pt idx="54">
                  <c:v>2014</c:v>
                </c:pt>
                <c:pt idx="55">
                  <c:v>2015</c:v>
                </c:pt>
              </c:numCache>
            </c:numRef>
          </c:cat>
          <c:val>
            <c:numRef>
              <c:f>'Figure 8.7'!$C$5:$C$60</c:f>
              <c:numCache>
                <c:formatCode>General</c:formatCode>
                <c:ptCount val="56"/>
                <c:pt idx="0">
                  <c:v>100</c:v>
                </c:pt>
                <c:pt idx="1">
                  <c:v>105.1181139289844</c:v>
                </c:pt>
                <c:pt idx="2">
                  <c:v>109.7625508198591</c:v>
                </c:pt>
                <c:pt idx="3">
                  <c:v>115.2006345754719</c:v>
                </c:pt>
                <c:pt idx="4">
                  <c:v>120.882183620768</c:v>
                </c:pt>
                <c:pt idx="5">
                  <c:v>125.39995809716061</c:v>
                </c:pt>
                <c:pt idx="6">
                  <c:v>130.1111115549304</c:v>
                </c:pt>
                <c:pt idx="7">
                  <c:v>134.83684974165041</c:v>
                </c:pt>
                <c:pt idx="8">
                  <c:v>141.32571267404461</c:v>
                </c:pt>
                <c:pt idx="9">
                  <c:v>146.95357318310741</c:v>
                </c:pt>
                <c:pt idx="10">
                  <c:v>155.1677706868694</c:v>
                </c:pt>
                <c:pt idx="11">
                  <c:v>162.07404751933879</c:v>
                </c:pt>
                <c:pt idx="12">
                  <c:v>169.39463916915241</c:v>
                </c:pt>
                <c:pt idx="13">
                  <c:v>176.49185595762711</c:v>
                </c:pt>
                <c:pt idx="14">
                  <c:v>182.67541805498479</c:v>
                </c:pt>
                <c:pt idx="15">
                  <c:v>188.9423574960266</c:v>
                </c:pt>
                <c:pt idx="16">
                  <c:v>195.02257524452011</c:v>
                </c:pt>
                <c:pt idx="17">
                  <c:v>198.3774601798184</c:v>
                </c:pt>
                <c:pt idx="18">
                  <c:v>202.34825857247941</c:v>
                </c:pt>
                <c:pt idx="19">
                  <c:v>205.38579149456189</c:v>
                </c:pt>
                <c:pt idx="20">
                  <c:v>207.937142748512</c:v>
                </c:pt>
                <c:pt idx="21">
                  <c:v>209.821675106691</c:v>
                </c:pt>
                <c:pt idx="22">
                  <c:v>209.92060349897761</c:v>
                </c:pt>
                <c:pt idx="23">
                  <c:v>211.09199168367701</c:v>
                </c:pt>
                <c:pt idx="24">
                  <c:v>211.85745080430331</c:v>
                </c:pt>
                <c:pt idx="25">
                  <c:v>213.45035583154771</c:v>
                </c:pt>
                <c:pt idx="26">
                  <c:v>214.45221703395711</c:v>
                </c:pt>
                <c:pt idx="27">
                  <c:v>216.52974892155359</c:v>
                </c:pt>
                <c:pt idx="28">
                  <c:v>217.89474105808031</c:v>
                </c:pt>
                <c:pt idx="29">
                  <c:v>219.51016041497681</c:v>
                </c:pt>
                <c:pt idx="30">
                  <c:v>223.39411157158571</c:v>
                </c:pt>
                <c:pt idx="31">
                  <c:v>227.82358420106911</c:v>
                </c:pt>
                <c:pt idx="32">
                  <c:v>234.47126600846039</c:v>
                </c:pt>
                <c:pt idx="33">
                  <c:v>236.13406932753671</c:v>
                </c:pt>
                <c:pt idx="34">
                  <c:v>236.46299043939601</c:v>
                </c:pt>
                <c:pt idx="35">
                  <c:v>237.97357842786261</c:v>
                </c:pt>
                <c:pt idx="36">
                  <c:v>239.45001952098039</c:v>
                </c:pt>
                <c:pt idx="37">
                  <c:v>241.12594026473869</c:v>
                </c:pt>
                <c:pt idx="38">
                  <c:v>242.58888934252079</c:v>
                </c:pt>
                <c:pt idx="39">
                  <c:v>246.62532428187279</c:v>
                </c:pt>
                <c:pt idx="40">
                  <c:v>250.34767427587761</c:v>
                </c:pt>
                <c:pt idx="41">
                  <c:v>253.05868811153061</c:v>
                </c:pt>
                <c:pt idx="42">
                  <c:v>253.7825271587474</c:v>
                </c:pt>
                <c:pt idx="43">
                  <c:v>255.93135307321299</c:v>
                </c:pt>
                <c:pt idx="44">
                  <c:v>257.62880481239932</c:v>
                </c:pt>
                <c:pt idx="45">
                  <c:v>258.83493945355161</c:v>
                </c:pt>
                <c:pt idx="46">
                  <c:v>261.40511827651142</c:v>
                </c:pt>
                <c:pt idx="47">
                  <c:v>263.3259154391281</c:v>
                </c:pt>
                <c:pt idx="48">
                  <c:v>265.09316473307803</c:v>
                </c:pt>
                <c:pt idx="49">
                  <c:v>266.96808331801412</c:v>
                </c:pt>
                <c:pt idx="50">
                  <c:v>270.07256912048962</c:v>
                </c:pt>
                <c:pt idx="51">
                  <c:v>272.30182264603928</c:v>
                </c:pt>
                <c:pt idx="52">
                  <c:v>273.75883282802619</c:v>
                </c:pt>
                <c:pt idx="53">
                  <c:v>274.36719505635619</c:v>
                </c:pt>
                <c:pt idx="54">
                  <c:v>274.4011529009058</c:v>
                </c:pt>
                <c:pt idx="55">
                  <c:v>275.03340196768397</c:v>
                </c:pt>
              </c:numCache>
            </c:numRef>
          </c:val>
          <c:smooth val="0"/>
        </c:ser>
        <c:dLbls>
          <c:showLegendKey val="0"/>
          <c:showVal val="0"/>
          <c:showCatName val="0"/>
          <c:showSerName val="0"/>
          <c:showPercent val="0"/>
          <c:showBubbleSize val="0"/>
        </c:dLbls>
        <c:smooth val="0"/>
        <c:axId val="912770544"/>
        <c:axId val="912748784"/>
      </c:lineChart>
      <c:catAx>
        <c:axId val="912770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de-DE"/>
          </a:p>
        </c:txPr>
        <c:crossAx val="912748784"/>
        <c:crosses val="autoZero"/>
        <c:auto val="1"/>
        <c:lblAlgn val="ctr"/>
        <c:lblOffset val="100"/>
        <c:tickLblSkip val="5"/>
        <c:noMultiLvlLbl val="0"/>
      </c:catAx>
      <c:valAx>
        <c:axId val="912748784"/>
        <c:scaling>
          <c:orientation val="minMax"/>
        </c:scaling>
        <c:delete val="0"/>
        <c:axPos val="l"/>
        <c:majorGridlines>
          <c:spPr>
            <a:ln w="9525" cap="flat" cmpd="sng" algn="ctr">
              <a:solidFill>
                <a:schemeClr val="tx1">
                  <a:lumMod val="15000"/>
                  <a:lumOff val="85000"/>
                </a:schemeClr>
              </a:solidFill>
              <a:round/>
            </a:ln>
            <a:effectLst/>
          </c:spPr>
        </c:majorGridlines>
        <c:numFmt formatCode="#,##0_ ;\-#,##0\ "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de-DE"/>
          </a:p>
        </c:txPr>
        <c:crossAx val="91277054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de-DE"/>
    </a:p>
  </c:txPr>
  <c:externalData r:id="rId1">
    <c:autoUpdate val="0"/>
  </c:externalData>
  <c:userShapes r:id="rId2"/>
</c:chartSpace>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drawing1.xml><?xml version="1.0" encoding="utf-8"?>
<c:userShapes xmlns:c="http://schemas.openxmlformats.org/drawingml/2006/chart">
  <cdr:relSizeAnchor xmlns:cdr="http://schemas.openxmlformats.org/drawingml/2006/chartDrawing">
    <cdr:from>
      <cdr:x>0.34711</cdr:x>
      <cdr:y>0.18478</cdr:y>
    </cdr:from>
    <cdr:to>
      <cdr:x>0.46514</cdr:x>
      <cdr:y>0.25571</cdr:y>
    </cdr:to>
    <cdr:sp macro="" textlink="">
      <cdr:nvSpPr>
        <cdr:cNvPr id="2" name="Textfeld 1"/>
        <cdr:cNvSpPr txBox="1"/>
      </cdr:nvSpPr>
      <cdr:spPr>
        <a:xfrm xmlns:a="http://schemas.openxmlformats.org/drawingml/2006/main">
          <a:off x="2608642" y="808730"/>
          <a:ext cx="887022" cy="310442"/>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de-DE" sz="1800" b="1"/>
            <a:t>Men</a:t>
          </a:r>
        </a:p>
      </cdr:txBody>
    </cdr:sp>
  </cdr:relSizeAnchor>
  <cdr:relSizeAnchor xmlns:cdr="http://schemas.openxmlformats.org/drawingml/2006/chartDrawing">
    <cdr:from>
      <cdr:x>0.44661</cdr:x>
      <cdr:y>0.42341</cdr:y>
    </cdr:from>
    <cdr:to>
      <cdr:x>0.55022</cdr:x>
      <cdr:y>0.48178</cdr:y>
    </cdr:to>
    <cdr:sp macro="" textlink="">
      <cdr:nvSpPr>
        <cdr:cNvPr id="3" name="Textfeld 1"/>
        <cdr:cNvSpPr txBox="1"/>
      </cdr:nvSpPr>
      <cdr:spPr>
        <a:xfrm xmlns:a="http://schemas.openxmlformats.org/drawingml/2006/main">
          <a:off x="3356387" y="1853135"/>
          <a:ext cx="778652" cy="255470"/>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de-DE" sz="1800" b="1">
              <a:solidFill>
                <a:schemeClr val="accent1"/>
              </a:solidFill>
            </a:rPr>
            <a:t>Women</a:t>
          </a:r>
        </a:p>
      </cdr:txBody>
    </cdr:sp>
  </cdr:relSizeAnchor>
</c:userShapes>
</file>

<file path=ppt/drawings/drawing2.xml><?xml version="1.0" encoding="utf-8"?>
<c:userShapes xmlns:c="http://schemas.openxmlformats.org/drawingml/2006/chart">
  <cdr:relSizeAnchor xmlns:cdr="http://schemas.openxmlformats.org/drawingml/2006/chartDrawing">
    <cdr:from>
      <cdr:x>0.72055</cdr:x>
      <cdr:y>0.28105</cdr:y>
    </cdr:from>
    <cdr:to>
      <cdr:x>0.8609</cdr:x>
      <cdr:y>0.43263</cdr:y>
    </cdr:to>
    <cdr:sp macro="" textlink="">
      <cdr:nvSpPr>
        <cdr:cNvPr id="2" name="Textfeld 1"/>
        <cdr:cNvSpPr txBox="1"/>
      </cdr:nvSpPr>
      <cdr:spPr>
        <a:xfrm xmlns:a="http://schemas.openxmlformats.org/drawingml/2006/main">
          <a:off x="5476875" y="1271588"/>
          <a:ext cx="1066800" cy="6858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de-DE" sz="1800" b="1" dirty="0" smtClean="0"/>
            <a:t>Real </a:t>
          </a:r>
          <a:r>
            <a:rPr lang="de-DE" sz="1800" b="1" dirty="0" err="1" smtClean="0"/>
            <a:t>Wages</a:t>
          </a:r>
          <a:r>
            <a:rPr lang="de-DE" sz="1800" b="1" dirty="0" smtClean="0"/>
            <a:t/>
          </a:r>
          <a:br>
            <a:rPr lang="de-DE" sz="1800" b="1" dirty="0" smtClean="0"/>
          </a:br>
          <a:r>
            <a:rPr lang="de-DE" sz="1800" b="1" dirty="0" smtClean="0"/>
            <a:t>(1960=100)</a:t>
          </a:r>
          <a:endParaRPr lang="de-DE" sz="1800" b="1" dirty="0"/>
        </a:p>
      </cdr:txBody>
    </cdr:sp>
  </cdr:relSizeAnchor>
  <cdr:relSizeAnchor xmlns:cdr="http://schemas.openxmlformats.org/drawingml/2006/chartDrawing">
    <cdr:from>
      <cdr:x>0.40977</cdr:x>
      <cdr:y>0.16316</cdr:y>
    </cdr:from>
    <cdr:to>
      <cdr:x>0.51338</cdr:x>
      <cdr:y>0.22153</cdr:y>
    </cdr:to>
    <cdr:sp macro="" textlink="">
      <cdr:nvSpPr>
        <cdr:cNvPr id="3" name="Textfeld 1"/>
        <cdr:cNvSpPr txBox="1"/>
      </cdr:nvSpPr>
      <cdr:spPr>
        <a:xfrm xmlns:a="http://schemas.openxmlformats.org/drawingml/2006/main">
          <a:off x="3114675" y="738188"/>
          <a:ext cx="787535" cy="264088"/>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de-DE" sz="1800" b="1" dirty="0" smtClean="0">
              <a:solidFill>
                <a:schemeClr val="accent1"/>
              </a:solidFill>
            </a:rPr>
            <a:t>Real Labour</a:t>
          </a:r>
          <a:r>
            <a:rPr lang="de-DE" sz="1800" b="1" baseline="0" dirty="0" smtClean="0">
              <a:solidFill>
                <a:schemeClr val="accent1"/>
              </a:solidFill>
            </a:rPr>
            <a:t> </a:t>
          </a:r>
          <a:r>
            <a:rPr lang="de-DE" sz="1800" b="1" baseline="0" dirty="0" err="1" smtClean="0">
              <a:solidFill>
                <a:schemeClr val="accent1"/>
              </a:solidFill>
            </a:rPr>
            <a:t>Productivity</a:t>
          </a:r>
          <a:r>
            <a:rPr lang="de-DE" sz="1800" b="1" baseline="0" dirty="0" smtClean="0">
              <a:solidFill>
                <a:schemeClr val="accent1"/>
              </a:solidFill>
            </a:rPr>
            <a:t/>
          </a:r>
          <a:br>
            <a:rPr lang="de-DE" sz="1800" b="1" baseline="0" dirty="0" smtClean="0">
              <a:solidFill>
                <a:schemeClr val="accent1"/>
              </a:solidFill>
            </a:rPr>
          </a:br>
          <a:r>
            <a:rPr lang="de-DE" sz="1800" b="1" baseline="0" dirty="0" smtClean="0">
              <a:solidFill>
                <a:schemeClr val="accent1"/>
              </a:solidFill>
            </a:rPr>
            <a:t>(1960=100)</a:t>
          </a:r>
          <a:endParaRPr lang="de-DE" sz="1800" b="1" dirty="0">
            <a:solidFill>
              <a:schemeClr val="accent1"/>
            </a:solidFill>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umsplatzhalt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836411B-050E-524C-949C-A084AB09516A}" type="datetimeFigureOut">
              <a:rPr lang="de-DE" smtClean="0"/>
              <a:t>20.08.2017</a:t>
            </a:fld>
            <a:endParaRPr lang="en-US"/>
          </a:p>
        </p:txBody>
      </p:sp>
      <p:sp>
        <p:nvSpPr>
          <p:cNvPr id="4" name="Fußzeilenplatzhalt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Foliennummernplatzhalt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73F0649-5094-6E46-9D0C-D8647F1D8215}" type="slidenum">
              <a:rPr lang="en-US" smtClean="0"/>
              <a:t>‹Nr.›</a:t>
            </a:fld>
            <a:endParaRPr lang="en-US"/>
          </a:p>
        </p:txBody>
      </p:sp>
    </p:spTree>
    <p:extLst>
      <p:ext uri="{BB962C8B-B14F-4D97-AF65-F5344CB8AC3E}">
        <p14:creationId xmlns:p14="http://schemas.microsoft.com/office/powerpoint/2010/main" val="328800703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BAAF978-2E53-0A4E-8A44-781D99F4AA33}" type="datetimeFigureOut">
              <a:rPr lang="de-DE" smtClean="0"/>
              <a:t>20.08.2017</a:t>
            </a:fld>
            <a:endParaRPr lang="en-US"/>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EE2D4E8-5364-E84A-ADF5-E81DEBA58DE2}" type="slidenum">
              <a:rPr lang="en-US" smtClean="0"/>
              <a:t>‹Nr.›</a:t>
            </a:fld>
            <a:endParaRPr lang="en-US"/>
          </a:p>
        </p:txBody>
      </p:sp>
    </p:spTree>
    <p:extLst>
      <p:ext uri="{BB962C8B-B14F-4D97-AF65-F5344CB8AC3E}">
        <p14:creationId xmlns:p14="http://schemas.microsoft.com/office/powerpoint/2010/main" val="4282667060"/>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11" name="Rechteck 10"/>
          <p:cNvSpPr/>
          <p:nvPr userDrawn="1"/>
        </p:nvSpPr>
        <p:spPr>
          <a:xfrm>
            <a:off x="0" y="0"/>
            <a:ext cx="9144000" cy="6858000"/>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el 1"/>
          <p:cNvSpPr>
            <a:spLocks noGrp="1"/>
          </p:cNvSpPr>
          <p:nvPr>
            <p:ph type="ctrTitle"/>
          </p:nvPr>
        </p:nvSpPr>
        <p:spPr>
          <a:xfrm>
            <a:off x="685799" y="4653136"/>
            <a:ext cx="7294611" cy="2204864"/>
          </a:xfrm>
        </p:spPr>
        <p:txBody>
          <a:bodyPr anchor="t" anchorCtr="0">
            <a:normAutofit/>
          </a:bodyPr>
          <a:lstStyle>
            <a:lvl1pPr>
              <a:defRPr sz="4800" b="1" baseline="0">
                <a:solidFill>
                  <a:schemeClr val="accent5">
                    <a:lumMod val="75000"/>
                  </a:schemeClr>
                </a:solidFill>
                <a:latin typeface="+mj-lt"/>
              </a:defRPr>
            </a:lvl1pPr>
          </a:lstStyle>
          <a:p>
            <a:endParaRPr lang="de-DE" dirty="0"/>
          </a:p>
        </p:txBody>
      </p:sp>
      <p:sp>
        <p:nvSpPr>
          <p:cNvPr id="3" name="Untertitel 2"/>
          <p:cNvSpPr>
            <a:spLocks noGrp="1"/>
          </p:cNvSpPr>
          <p:nvPr>
            <p:ph type="subTitle" idx="1"/>
          </p:nvPr>
        </p:nvSpPr>
        <p:spPr>
          <a:xfrm>
            <a:off x="685799" y="3937581"/>
            <a:ext cx="6400800" cy="936103"/>
          </a:xfrm>
        </p:spPr>
        <p:txBody>
          <a:bodyPr/>
          <a:lstStyle>
            <a:lvl1pPr marL="0" indent="0" algn="l">
              <a:buNone/>
              <a:defRPr sz="2800" b="1" baseline="0">
                <a:solidFill>
                  <a:srgbClr val="E46C0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de-DE" dirty="0"/>
          </a:p>
        </p:txBody>
      </p:sp>
      <p:sp>
        <p:nvSpPr>
          <p:cNvPr id="7" name="Textfeld 6"/>
          <p:cNvSpPr txBox="1"/>
          <p:nvPr userDrawn="1"/>
        </p:nvSpPr>
        <p:spPr>
          <a:xfrm>
            <a:off x="4639582" y="1131735"/>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90866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1_Titelfolie">
    <p:spTree>
      <p:nvGrpSpPr>
        <p:cNvPr id="1" name=""/>
        <p:cNvGrpSpPr/>
        <p:nvPr/>
      </p:nvGrpSpPr>
      <p:grpSpPr>
        <a:xfrm>
          <a:off x="0" y="0"/>
          <a:ext cx="0" cy="0"/>
          <a:chOff x="0" y="0"/>
          <a:chExt cx="0" cy="0"/>
        </a:xfrm>
      </p:grpSpPr>
      <p:sp>
        <p:nvSpPr>
          <p:cNvPr id="4" name="Rechteck 3"/>
          <p:cNvSpPr/>
          <p:nvPr userDrawn="1"/>
        </p:nvSpPr>
        <p:spPr>
          <a:xfrm>
            <a:off x="0" y="0"/>
            <a:ext cx="9144000" cy="6858000"/>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el 1"/>
          <p:cNvSpPr>
            <a:spLocks noGrp="1"/>
          </p:cNvSpPr>
          <p:nvPr>
            <p:ph type="ctrTitle"/>
          </p:nvPr>
        </p:nvSpPr>
        <p:spPr>
          <a:xfrm>
            <a:off x="685799" y="4684490"/>
            <a:ext cx="7294611" cy="2920974"/>
          </a:xfrm>
          <a:ln>
            <a:noFill/>
          </a:ln>
        </p:spPr>
        <p:txBody>
          <a:bodyPr anchor="t" anchorCtr="0">
            <a:normAutofit/>
          </a:bodyPr>
          <a:lstStyle>
            <a:lvl1pPr>
              <a:defRPr sz="4800" b="1" baseline="0">
                <a:solidFill>
                  <a:schemeClr val="accent5">
                    <a:lumMod val="50000"/>
                  </a:schemeClr>
                </a:solidFill>
                <a:latin typeface="+mj-lt"/>
              </a:defRPr>
            </a:lvl1pPr>
          </a:lstStyle>
          <a:p>
            <a:endParaRPr lang="de-DE" dirty="0"/>
          </a:p>
        </p:txBody>
      </p:sp>
      <p:sp>
        <p:nvSpPr>
          <p:cNvPr id="3" name="Untertitel 2"/>
          <p:cNvSpPr>
            <a:spLocks noGrp="1"/>
          </p:cNvSpPr>
          <p:nvPr>
            <p:ph type="subTitle" idx="1"/>
          </p:nvPr>
        </p:nvSpPr>
        <p:spPr>
          <a:xfrm>
            <a:off x="685799" y="4062738"/>
            <a:ext cx="6400800" cy="741915"/>
          </a:xfrm>
        </p:spPr>
        <p:txBody>
          <a:bodyPr/>
          <a:lstStyle>
            <a:lvl1pPr marL="0" indent="0" algn="l">
              <a:buNone/>
              <a:defRPr sz="2800" b="1">
                <a:solidFill>
                  <a:schemeClr val="accent6">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de-DE" dirty="0"/>
          </a:p>
        </p:txBody>
      </p:sp>
      <p:sp>
        <p:nvSpPr>
          <p:cNvPr id="7" name="Textfeld 6"/>
          <p:cNvSpPr txBox="1"/>
          <p:nvPr userDrawn="1"/>
        </p:nvSpPr>
        <p:spPr>
          <a:xfrm>
            <a:off x="4639582" y="1131735"/>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7597519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850106"/>
          </a:xfrm>
        </p:spPr>
        <p:txBody>
          <a:bodyPr>
            <a:normAutofit/>
          </a:bodyPr>
          <a:lstStyle>
            <a:lvl1pPr>
              <a:defRPr sz="2800" b="1">
                <a:solidFill>
                  <a:schemeClr val="accent5">
                    <a:lumMod val="75000"/>
                  </a:schemeClr>
                </a:solidFill>
              </a:defRPr>
            </a:lvl1pPr>
          </a:lstStyle>
          <a:p>
            <a:r>
              <a:rPr lang="de-DE" smtClean="0"/>
              <a:t>Mastertitelformat bearbeiten</a:t>
            </a:r>
            <a:endParaRPr lang="de-DE" dirty="0"/>
          </a:p>
        </p:txBody>
      </p:sp>
      <p:sp>
        <p:nvSpPr>
          <p:cNvPr id="3" name="Inhaltsplatzhalter 2"/>
          <p:cNvSpPr>
            <a:spLocks noGrp="1"/>
          </p:cNvSpPr>
          <p:nvPr>
            <p:ph idx="1"/>
          </p:nvPr>
        </p:nvSpPr>
        <p:spPr>
          <a:xfrm>
            <a:off x="457200" y="1340768"/>
            <a:ext cx="8363272" cy="4886971"/>
          </a:xfrm>
        </p:spPr>
        <p:txBody>
          <a:bodyPr/>
          <a:lstStyle>
            <a:lvl1pPr>
              <a:lnSpc>
                <a:spcPct val="100000"/>
              </a:lnSpc>
              <a:spcAft>
                <a:spcPts val="600"/>
              </a:spcAft>
              <a:buClr>
                <a:schemeClr val="accent6">
                  <a:lumMod val="75000"/>
                </a:schemeClr>
              </a:buClr>
              <a:buSzPct val="80000"/>
              <a:defRPr sz="2800"/>
            </a:lvl1pPr>
            <a:lvl2pPr>
              <a:lnSpc>
                <a:spcPct val="100000"/>
              </a:lnSpc>
              <a:spcAft>
                <a:spcPts val="600"/>
              </a:spcAft>
              <a:defRPr sz="2400"/>
            </a:lvl2p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Datumsplatzhalter 3"/>
          <p:cNvSpPr>
            <a:spLocks noGrp="1"/>
          </p:cNvSpPr>
          <p:nvPr>
            <p:ph type="dt" sz="half" idx="10"/>
          </p:nvPr>
        </p:nvSpPr>
        <p:spPr/>
        <p:txBody>
          <a:bodyPr/>
          <a:lstStyle/>
          <a:p>
            <a:endParaRPr lang="de-DE" dirty="0"/>
          </a:p>
        </p:txBody>
      </p:sp>
      <p:sp>
        <p:nvSpPr>
          <p:cNvPr id="5" name="Fußzeilenplatzhalter 4"/>
          <p:cNvSpPr>
            <a:spLocks noGrp="1"/>
          </p:cNvSpPr>
          <p:nvPr>
            <p:ph type="ftr" sz="quarter" idx="11"/>
          </p:nvPr>
        </p:nvSpPr>
        <p:spPr/>
        <p:txBody>
          <a:bodyPr/>
          <a:lstStyle/>
          <a:p>
            <a:r>
              <a:rPr lang="de-DE" smtClean="0"/>
              <a:t>Chapter 8</a:t>
            </a:r>
            <a:endParaRPr lang="de-DE"/>
          </a:p>
        </p:txBody>
      </p:sp>
      <p:sp>
        <p:nvSpPr>
          <p:cNvPr id="6" name="Foliennummernplatzhalter 5"/>
          <p:cNvSpPr>
            <a:spLocks noGrp="1"/>
          </p:cNvSpPr>
          <p:nvPr>
            <p:ph type="sldNum" sz="quarter" idx="12"/>
          </p:nvPr>
        </p:nvSpPr>
        <p:spPr/>
        <p:txBody>
          <a:bodyPr/>
          <a:lstStyle/>
          <a:p>
            <a:fld id="{F58DD67E-A379-844E-9AB1-95D2EC404AD8}" type="slidenum">
              <a:rPr lang="de-DE" smtClean="0"/>
              <a:t>‹Nr.›</a:t>
            </a:fld>
            <a:endParaRPr lang="de-DE"/>
          </a:p>
        </p:txBody>
      </p:sp>
    </p:spTree>
    <p:extLst>
      <p:ext uri="{BB962C8B-B14F-4D97-AF65-F5344CB8AC3E}">
        <p14:creationId xmlns:p14="http://schemas.microsoft.com/office/powerpoint/2010/main" val="22515096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994122"/>
          </a:xfrm>
        </p:spPr>
        <p:txBody>
          <a:bodyPr>
            <a:normAutofit/>
          </a:bodyPr>
          <a:lstStyle>
            <a:lvl1pPr>
              <a:defRPr sz="2800" b="1">
                <a:solidFill>
                  <a:srgbClr val="31859C"/>
                </a:solidFill>
              </a:defRPr>
            </a:lvl1pPr>
          </a:lstStyle>
          <a:p>
            <a:r>
              <a:rPr lang="de-DE" smtClean="0"/>
              <a:t>Mastertitelformat bearbeiten</a:t>
            </a:r>
            <a:endParaRPr lang="de-DE" dirty="0"/>
          </a:p>
        </p:txBody>
      </p:sp>
      <p:sp>
        <p:nvSpPr>
          <p:cNvPr id="3" name="Datumsplatzhalter 2"/>
          <p:cNvSpPr>
            <a:spLocks noGrp="1"/>
          </p:cNvSpPr>
          <p:nvPr>
            <p:ph type="dt" sz="half" idx="10"/>
          </p:nvPr>
        </p:nvSpPr>
        <p:spPr/>
        <p:txBody>
          <a:bodyPr/>
          <a:lstStyle/>
          <a:p>
            <a:endParaRPr lang="de-DE" dirty="0"/>
          </a:p>
        </p:txBody>
      </p:sp>
      <p:sp>
        <p:nvSpPr>
          <p:cNvPr id="4" name="Fußzeilenplatzhalter 3"/>
          <p:cNvSpPr>
            <a:spLocks noGrp="1"/>
          </p:cNvSpPr>
          <p:nvPr>
            <p:ph type="ftr" sz="quarter" idx="11"/>
          </p:nvPr>
        </p:nvSpPr>
        <p:spPr/>
        <p:txBody>
          <a:bodyPr/>
          <a:lstStyle/>
          <a:p>
            <a:r>
              <a:rPr lang="de-DE" smtClean="0"/>
              <a:t>Chapter 8</a:t>
            </a:r>
            <a:endParaRPr lang="de-DE" dirty="0"/>
          </a:p>
        </p:txBody>
      </p:sp>
      <p:sp>
        <p:nvSpPr>
          <p:cNvPr id="5" name="Foliennummernplatzhalter 4"/>
          <p:cNvSpPr>
            <a:spLocks noGrp="1"/>
          </p:cNvSpPr>
          <p:nvPr>
            <p:ph type="sldNum" sz="quarter" idx="12"/>
          </p:nvPr>
        </p:nvSpPr>
        <p:spPr/>
        <p:txBody>
          <a:bodyPr/>
          <a:lstStyle/>
          <a:p>
            <a:fld id="{F58DD67E-A379-844E-9AB1-95D2EC404AD8}" type="slidenum">
              <a:rPr lang="de-DE" smtClean="0"/>
              <a:t>‹Nr.›</a:t>
            </a:fld>
            <a:endParaRPr lang="de-DE" dirty="0"/>
          </a:p>
        </p:txBody>
      </p:sp>
      <p:sp>
        <p:nvSpPr>
          <p:cNvPr id="8" name="Textplatzhalter 7"/>
          <p:cNvSpPr>
            <a:spLocks noGrp="1"/>
          </p:cNvSpPr>
          <p:nvPr>
            <p:ph type="body" sz="quarter" idx="13" hasCustomPrompt="1"/>
          </p:nvPr>
        </p:nvSpPr>
        <p:spPr>
          <a:xfrm>
            <a:off x="457200" y="1556792"/>
            <a:ext cx="8229600" cy="3649189"/>
          </a:xfrm>
        </p:spPr>
        <p:txBody>
          <a:bodyPr anchor="t" anchorCtr="1"/>
          <a:lstStyle>
            <a:lvl1pPr marL="0" indent="0" algn="l">
              <a:lnSpc>
                <a:spcPct val="120000"/>
              </a:lnSpc>
              <a:buFontTx/>
              <a:buNone/>
              <a:defRPr sz="2800" baseline="0">
                <a:solidFill>
                  <a:schemeClr val="accent6">
                    <a:lumMod val="75000"/>
                  </a:schemeClr>
                </a:solidFill>
                <a:latin typeface="+mn-lt"/>
                <a:cs typeface="Courier"/>
              </a:defRPr>
            </a:lvl1pPr>
          </a:lstStyle>
          <a:p>
            <a:pPr marL="0" indent="0">
              <a:lnSpc>
                <a:spcPct val="120000"/>
              </a:lnSpc>
              <a:buNone/>
            </a:pPr>
            <a:r>
              <a:rPr lang="en-US" dirty="0" smtClean="0"/>
              <a:t>Definition</a:t>
            </a:r>
          </a:p>
          <a:p>
            <a:pPr lvl="0"/>
            <a:endParaRPr lang="de-DE" dirty="0"/>
          </a:p>
        </p:txBody>
      </p:sp>
    </p:spTree>
    <p:extLst>
      <p:ext uri="{BB962C8B-B14F-4D97-AF65-F5344CB8AC3E}">
        <p14:creationId xmlns:p14="http://schemas.microsoft.com/office/powerpoint/2010/main" val="26458427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sz="4000"/>
            </a:lvl1pPr>
          </a:lstStyle>
          <a:p>
            <a:r>
              <a:rPr lang="de-DE" smtClean="0"/>
              <a:t>Mastertitelformat bearbeiten</a:t>
            </a:r>
            <a:endParaRPr lang="de-DE" dirty="0"/>
          </a:p>
        </p:txBody>
      </p:sp>
      <p:sp>
        <p:nvSpPr>
          <p:cNvPr id="3" name="Datumsplatzhalter 2"/>
          <p:cNvSpPr>
            <a:spLocks noGrp="1"/>
          </p:cNvSpPr>
          <p:nvPr>
            <p:ph type="dt" sz="half" idx="10"/>
          </p:nvPr>
        </p:nvSpPr>
        <p:spPr/>
        <p:txBody>
          <a:bodyPr/>
          <a:lstStyle/>
          <a:p>
            <a:endParaRPr lang="de-DE" dirty="0"/>
          </a:p>
        </p:txBody>
      </p:sp>
      <p:sp>
        <p:nvSpPr>
          <p:cNvPr id="4" name="Fußzeilenplatzhalter 3"/>
          <p:cNvSpPr>
            <a:spLocks noGrp="1"/>
          </p:cNvSpPr>
          <p:nvPr>
            <p:ph type="ftr" sz="quarter" idx="11"/>
          </p:nvPr>
        </p:nvSpPr>
        <p:spPr/>
        <p:txBody>
          <a:bodyPr/>
          <a:lstStyle/>
          <a:p>
            <a:r>
              <a:rPr lang="de-DE" smtClean="0"/>
              <a:t>Chapter 8</a:t>
            </a:r>
            <a:endParaRPr lang="de-DE" dirty="0"/>
          </a:p>
        </p:txBody>
      </p:sp>
      <p:sp>
        <p:nvSpPr>
          <p:cNvPr id="5" name="Foliennummernplatzhalter 4"/>
          <p:cNvSpPr>
            <a:spLocks noGrp="1"/>
          </p:cNvSpPr>
          <p:nvPr>
            <p:ph type="sldNum" sz="quarter" idx="12"/>
          </p:nvPr>
        </p:nvSpPr>
        <p:spPr/>
        <p:txBody>
          <a:bodyPr/>
          <a:lstStyle/>
          <a:p>
            <a:fld id="{F58DD67E-A379-844E-9AB1-95D2EC404AD8}" type="slidenum">
              <a:rPr lang="de-DE" smtClean="0"/>
              <a:t>‹Nr.›</a:t>
            </a:fld>
            <a:endParaRPr lang="de-DE" dirty="0"/>
          </a:p>
        </p:txBody>
      </p:sp>
      <p:sp>
        <p:nvSpPr>
          <p:cNvPr id="7" name="Bildplatzhalter 6"/>
          <p:cNvSpPr>
            <a:spLocks noGrp="1"/>
          </p:cNvSpPr>
          <p:nvPr>
            <p:ph type="pic" sz="quarter" idx="13"/>
          </p:nvPr>
        </p:nvSpPr>
        <p:spPr>
          <a:xfrm>
            <a:off x="5444279" y="1722439"/>
            <a:ext cx="3699722" cy="4338636"/>
          </a:xfrm>
        </p:spPr>
        <p:txBody>
          <a:bodyPr/>
          <a:lstStyle/>
          <a:p>
            <a:r>
              <a:rPr lang="de-DE" smtClean="0"/>
              <a:t>Bild auf Platzhalter ziehen oder durch Klicken auf Symbol hinzufügen</a:t>
            </a:r>
            <a:endParaRPr lang="de-DE"/>
          </a:p>
        </p:txBody>
      </p:sp>
      <p:sp>
        <p:nvSpPr>
          <p:cNvPr id="9" name="Textplatzhalter 8"/>
          <p:cNvSpPr>
            <a:spLocks noGrp="1"/>
          </p:cNvSpPr>
          <p:nvPr>
            <p:ph type="body" sz="quarter" idx="14"/>
          </p:nvPr>
        </p:nvSpPr>
        <p:spPr>
          <a:xfrm>
            <a:off x="457200" y="1722438"/>
            <a:ext cx="4760913" cy="4338637"/>
          </a:xfrm>
        </p:spPr>
        <p:txBody>
          <a:bodyPr/>
          <a:lstStyle>
            <a:lvl1pPr>
              <a:lnSpc>
                <a:spcPct val="100000"/>
              </a:lnSpc>
              <a:buClrTx/>
              <a:defRPr sz="2800"/>
            </a:lvl1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Tree>
    <p:extLst>
      <p:ext uri="{BB962C8B-B14F-4D97-AF65-F5344CB8AC3E}">
        <p14:creationId xmlns:p14="http://schemas.microsoft.com/office/powerpoint/2010/main" val="35813463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5" name="Datumsplatzhalter 4"/>
          <p:cNvSpPr>
            <a:spLocks noGrp="1"/>
          </p:cNvSpPr>
          <p:nvPr>
            <p:ph type="dt" sz="half" idx="10"/>
          </p:nvPr>
        </p:nvSpPr>
        <p:spPr/>
        <p:txBody>
          <a:bodyPr/>
          <a:lstStyle/>
          <a:p>
            <a:endParaRPr lang="de-DE"/>
          </a:p>
        </p:txBody>
      </p:sp>
      <p:sp>
        <p:nvSpPr>
          <p:cNvPr id="6" name="Fußzeilenplatzhalter 5"/>
          <p:cNvSpPr>
            <a:spLocks noGrp="1"/>
          </p:cNvSpPr>
          <p:nvPr>
            <p:ph type="ftr" sz="quarter" idx="11"/>
          </p:nvPr>
        </p:nvSpPr>
        <p:spPr/>
        <p:txBody>
          <a:bodyPr/>
          <a:lstStyle/>
          <a:p>
            <a:r>
              <a:rPr lang="de-DE" smtClean="0"/>
              <a:t>Chapter 8</a:t>
            </a:r>
            <a:endParaRPr lang="de-DE"/>
          </a:p>
        </p:txBody>
      </p:sp>
      <p:sp>
        <p:nvSpPr>
          <p:cNvPr id="7" name="Foliennummernplatzhalter 6"/>
          <p:cNvSpPr>
            <a:spLocks noGrp="1"/>
          </p:cNvSpPr>
          <p:nvPr>
            <p:ph type="sldNum" sz="quarter" idx="12"/>
          </p:nvPr>
        </p:nvSpPr>
        <p:spPr/>
        <p:txBody>
          <a:bodyPr/>
          <a:lstStyle/>
          <a:p>
            <a:fld id="{F58DD67E-A379-844E-9AB1-95D2EC404AD8}" type="slidenum">
              <a:rPr lang="de-DE" smtClean="0"/>
              <a:t>‹Nr.›</a:t>
            </a:fld>
            <a:endParaRPr lang="de-DE"/>
          </a:p>
        </p:txBody>
      </p:sp>
    </p:spTree>
    <p:extLst>
      <p:ext uri="{BB962C8B-B14F-4D97-AF65-F5344CB8AC3E}">
        <p14:creationId xmlns:p14="http://schemas.microsoft.com/office/powerpoint/2010/main" val="16779909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endParaRPr lang="de-DE"/>
          </a:p>
        </p:txBody>
      </p:sp>
      <p:sp>
        <p:nvSpPr>
          <p:cNvPr id="8" name="Fußzeilenplatzhalter 7"/>
          <p:cNvSpPr>
            <a:spLocks noGrp="1"/>
          </p:cNvSpPr>
          <p:nvPr>
            <p:ph type="ftr" sz="quarter" idx="11"/>
          </p:nvPr>
        </p:nvSpPr>
        <p:spPr/>
        <p:txBody>
          <a:bodyPr/>
          <a:lstStyle/>
          <a:p>
            <a:r>
              <a:rPr lang="de-DE" smtClean="0"/>
              <a:t>Chapter 8</a:t>
            </a:r>
            <a:endParaRPr lang="de-DE"/>
          </a:p>
        </p:txBody>
      </p:sp>
      <p:sp>
        <p:nvSpPr>
          <p:cNvPr id="9" name="Foliennummernplatzhalter 8"/>
          <p:cNvSpPr>
            <a:spLocks noGrp="1"/>
          </p:cNvSpPr>
          <p:nvPr>
            <p:ph type="sldNum" sz="quarter" idx="12"/>
          </p:nvPr>
        </p:nvSpPr>
        <p:spPr/>
        <p:txBody>
          <a:bodyPr/>
          <a:lstStyle/>
          <a:p>
            <a:fld id="{F58DD67E-A379-844E-9AB1-95D2EC404AD8}" type="slidenum">
              <a:rPr lang="de-DE" smtClean="0"/>
              <a:t>‹Nr.›</a:t>
            </a:fld>
            <a:endParaRPr lang="de-DE"/>
          </a:p>
        </p:txBody>
      </p:sp>
    </p:spTree>
    <p:extLst>
      <p:ext uri="{BB962C8B-B14F-4D97-AF65-F5344CB8AC3E}">
        <p14:creationId xmlns:p14="http://schemas.microsoft.com/office/powerpoint/2010/main" val="30047471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Datumsplatzhalter 2"/>
          <p:cNvSpPr>
            <a:spLocks noGrp="1"/>
          </p:cNvSpPr>
          <p:nvPr>
            <p:ph type="dt" sz="half" idx="10"/>
          </p:nvPr>
        </p:nvSpPr>
        <p:spPr/>
        <p:txBody>
          <a:bodyPr/>
          <a:lstStyle/>
          <a:p>
            <a:endParaRPr lang="de-DE"/>
          </a:p>
        </p:txBody>
      </p:sp>
      <p:sp>
        <p:nvSpPr>
          <p:cNvPr id="4" name="Fußzeilenplatzhalter 3"/>
          <p:cNvSpPr>
            <a:spLocks noGrp="1"/>
          </p:cNvSpPr>
          <p:nvPr>
            <p:ph type="ftr" sz="quarter" idx="11"/>
          </p:nvPr>
        </p:nvSpPr>
        <p:spPr/>
        <p:txBody>
          <a:bodyPr/>
          <a:lstStyle/>
          <a:p>
            <a:r>
              <a:rPr lang="de-DE" smtClean="0"/>
              <a:t>Chapter 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‹Nr.›</a:t>
            </a:fld>
            <a:endParaRPr lang="de-DE"/>
          </a:p>
        </p:txBody>
      </p:sp>
    </p:spTree>
    <p:extLst>
      <p:ext uri="{BB962C8B-B14F-4D97-AF65-F5344CB8AC3E}">
        <p14:creationId xmlns:p14="http://schemas.microsoft.com/office/powerpoint/2010/main" val="27439659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endParaRPr lang="de-DE"/>
          </a:p>
        </p:txBody>
      </p:sp>
      <p:sp>
        <p:nvSpPr>
          <p:cNvPr id="3" name="Fußzeilenplatzhalter 2"/>
          <p:cNvSpPr>
            <a:spLocks noGrp="1"/>
          </p:cNvSpPr>
          <p:nvPr>
            <p:ph type="ftr" sz="quarter" idx="11"/>
          </p:nvPr>
        </p:nvSpPr>
        <p:spPr/>
        <p:txBody>
          <a:bodyPr/>
          <a:lstStyle/>
          <a:p>
            <a:r>
              <a:rPr lang="de-DE" smtClean="0"/>
              <a:t>Chapter 8</a:t>
            </a:r>
            <a:endParaRPr lang="de-DE"/>
          </a:p>
        </p:txBody>
      </p:sp>
      <p:sp>
        <p:nvSpPr>
          <p:cNvPr id="4" name="Foliennummernplatzhalter 3"/>
          <p:cNvSpPr>
            <a:spLocks noGrp="1"/>
          </p:cNvSpPr>
          <p:nvPr>
            <p:ph type="sldNum" sz="quarter" idx="12"/>
          </p:nvPr>
        </p:nvSpPr>
        <p:spPr/>
        <p:txBody>
          <a:bodyPr/>
          <a:lstStyle/>
          <a:p>
            <a:fld id="{F58DD67E-A379-844E-9AB1-95D2EC404AD8}" type="slidenum">
              <a:rPr lang="de-DE" smtClean="0"/>
              <a:t>‹Nr.›</a:t>
            </a:fld>
            <a:endParaRPr lang="de-DE"/>
          </a:p>
        </p:txBody>
      </p:sp>
    </p:spTree>
    <p:extLst>
      <p:ext uri="{BB962C8B-B14F-4D97-AF65-F5344CB8AC3E}">
        <p14:creationId xmlns:p14="http://schemas.microsoft.com/office/powerpoint/2010/main" val="31491172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
        <p:nvSpPr>
          <p:cNvPr id="5" name="Datumsplatzhalter 4"/>
          <p:cNvSpPr>
            <a:spLocks noGrp="1"/>
          </p:cNvSpPr>
          <p:nvPr>
            <p:ph type="dt" sz="half" idx="10"/>
          </p:nvPr>
        </p:nvSpPr>
        <p:spPr/>
        <p:txBody>
          <a:bodyPr/>
          <a:lstStyle/>
          <a:p>
            <a:endParaRPr lang="de-DE"/>
          </a:p>
        </p:txBody>
      </p:sp>
      <p:sp>
        <p:nvSpPr>
          <p:cNvPr id="6" name="Fußzeilenplatzhalter 5"/>
          <p:cNvSpPr>
            <a:spLocks noGrp="1"/>
          </p:cNvSpPr>
          <p:nvPr>
            <p:ph type="ftr" sz="quarter" idx="11"/>
          </p:nvPr>
        </p:nvSpPr>
        <p:spPr/>
        <p:txBody>
          <a:bodyPr/>
          <a:lstStyle/>
          <a:p>
            <a:r>
              <a:rPr lang="de-DE" smtClean="0"/>
              <a:t>Chapter 8</a:t>
            </a:r>
            <a:endParaRPr lang="de-DE"/>
          </a:p>
        </p:txBody>
      </p:sp>
      <p:sp>
        <p:nvSpPr>
          <p:cNvPr id="7" name="Foliennummernplatzhalter 6"/>
          <p:cNvSpPr>
            <a:spLocks noGrp="1"/>
          </p:cNvSpPr>
          <p:nvPr>
            <p:ph type="sldNum" sz="quarter" idx="12"/>
          </p:nvPr>
        </p:nvSpPr>
        <p:spPr/>
        <p:txBody>
          <a:bodyPr/>
          <a:lstStyle/>
          <a:p>
            <a:fld id="{F58DD67E-A379-844E-9AB1-95D2EC404AD8}" type="slidenum">
              <a:rPr lang="de-DE" smtClean="0"/>
              <a:t>‹Nr.›</a:t>
            </a:fld>
            <a:endParaRPr lang="de-DE"/>
          </a:p>
        </p:txBody>
      </p:sp>
    </p:spTree>
    <p:extLst>
      <p:ext uri="{BB962C8B-B14F-4D97-AF65-F5344CB8AC3E}">
        <p14:creationId xmlns:p14="http://schemas.microsoft.com/office/powerpoint/2010/main" val="3453585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smtClean="0"/>
              <a:t>Bild auf Platzhalter ziehen oder durch Klicken auf Symbol hinzufügen</a:t>
            </a:r>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
        <p:nvSpPr>
          <p:cNvPr id="5" name="Datumsplatzhalter 4"/>
          <p:cNvSpPr>
            <a:spLocks noGrp="1"/>
          </p:cNvSpPr>
          <p:nvPr>
            <p:ph type="dt" sz="half" idx="10"/>
          </p:nvPr>
        </p:nvSpPr>
        <p:spPr/>
        <p:txBody>
          <a:bodyPr/>
          <a:lstStyle/>
          <a:p>
            <a:endParaRPr lang="de-DE"/>
          </a:p>
        </p:txBody>
      </p:sp>
      <p:sp>
        <p:nvSpPr>
          <p:cNvPr id="6" name="Fußzeilenplatzhalter 5"/>
          <p:cNvSpPr>
            <a:spLocks noGrp="1"/>
          </p:cNvSpPr>
          <p:nvPr>
            <p:ph type="ftr" sz="quarter" idx="11"/>
          </p:nvPr>
        </p:nvSpPr>
        <p:spPr/>
        <p:txBody>
          <a:bodyPr/>
          <a:lstStyle/>
          <a:p>
            <a:r>
              <a:rPr lang="de-DE" smtClean="0"/>
              <a:t>Chapter 8</a:t>
            </a:r>
            <a:endParaRPr lang="de-DE"/>
          </a:p>
        </p:txBody>
      </p:sp>
      <p:sp>
        <p:nvSpPr>
          <p:cNvPr id="7" name="Foliennummernplatzhalter 6"/>
          <p:cNvSpPr>
            <a:spLocks noGrp="1"/>
          </p:cNvSpPr>
          <p:nvPr>
            <p:ph type="sldNum" sz="quarter" idx="12"/>
          </p:nvPr>
        </p:nvSpPr>
        <p:spPr/>
        <p:txBody>
          <a:bodyPr/>
          <a:lstStyle/>
          <a:p>
            <a:fld id="{F58DD67E-A379-844E-9AB1-95D2EC404AD8}" type="slidenum">
              <a:rPr lang="de-DE" smtClean="0"/>
              <a:t>‹Nr.›</a:t>
            </a:fld>
            <a:endParaRPr lang="de-DE"/>
          </a:p>
        </p:txBody>
      </p:sp>
    </p:spTree>
    <p:extLst>
      <p:ext uri="{BB962C8B-B14F-4D97-AF65-F5344CB8AC3E}">
        <p14:creationId xmlns:p14="http://schemas.microsoft.com/office/powerpoint/2010/main" val="36098774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endParaRPr lang="de-DE"/>
          </a:p>
        </p:txBody>
      </p:sp>
      <p:sp>
        <p:nvSpPr>
          <p:cNvPr id="5" name="Fußzeilenplatzhalter 4"/>
          <p:cNvSpPr>
            <a:spLocks noGrp="1"/>
          </p:cNvSpPr>
          <p:nvPr>
            <p:ph type="ftr" sz="quarter" idx="11"/>
          </p:nvPr>
        </p:nvSpPr>
        <p:spPr/>
        <p:txBody>
          <a:bodyPr/>
          <a:lstStyle/>
          <a:p>
            <a:r>
              <a:rPr lang="de-DE" smtClean="0"/>
              <a:t>Chapter 8</a:t>
            </a:r>
            <a:endParaRPr lang="de-DE"/>
          </a:p>
        </p:txBody>
      </p:sp>
      <p:sp>
        <p:nvSpPr>
          <p:cNvPr id="6" name="Foliennummernplatzhalter 5"/>
          <p:cNvSpPr>
            <a:spLocks noGrp="1"/>
          </p:cNvSpPr>
          <p:nvPr>
            <p:ph type="sldNum" sz="quarter" idx="12"/>
          </p:nvPr>
        </p:nvSpPr>
        <p:spPr/>
        <p:txBody>
          <a:bodyPr/>
          <a:lstStyle/>
          <a:p>
            <a:fld id="{F58DD67E-A379-844E-9AB1-95D2EC404AD8}" type="slidenum">
              <a:rPr lang="de-DE" smtClean="0"/>
              <a:t>‹Nr.›</a:t>
            </a:fld>
            <a:endParaRPr lang="de-DE"/>
          </a:p>
        </p:txBody>
      </p:sp>
    </p:spTree>
    <p:extLst>
      <p:ext uri="{BB962C8B-B14F-4D97-AF65-F5344CB8AC3E}">
        <p14:creationId xmlns:p14="http://schemas.microsoft.com/office/powerpoint/2010/main" val="8430862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endParaRPr lang="de-DE"/>
          </a:p>
        </p:txBody>
      </p:sp>
      <p:sp>
        <p:nvSpPr>
          <p:cNvPr id="5" name="Fußzeilenplatzhalter 4"/>
          <p:cNvSpPr>
            <a:spLocks noGrp="1"/>
          </p:cNvSpPr>
          <p:nvPr>
            <p:ph type="ftr" sz="quarter" idx="11"/>
          </p:nvPr>
        </p:nvSpPr>
        <p:spPr/>
        <p:txBody>
          <a:bodyPr/>
          <a:lstStyle/>
          <a:p>
            <a:r>
              <a:rPr lang="de-DE" smtClean="0"/>
              <a:t>Chapter 8</a:t>
            </a:r>
            <a:endParaRPr lang="de-DE"/>
          </a:p>
        </p:txBody>
      </p:sp>
      <p:sp>
        <p:nvSpPr>
          <p:cNvPr id="6" name="Foliennummernplatzhalter 5"/>
          <p:cNvSpPr>
            <a:spLocks noGrp="1"/>
          </p:cNvSpPr>
          <p:nvPr>
            <p:ph type="sldNum" sz="quarter" idx="12"/>
          </p:nvPr>
        </p:nvSpPr>
        <p:spPr/>
        <p:txBody>
          <a:bodyPr/>
          <a:lstStyle/>
          <a:p>
            <a:fld id="{F58DD67E-A379-844E-9AB1-95D2EC404AD8}" type="slidenum">
              <a:rPr lang="de-DE" smtClean="0"/>
              <a:t>‹Nr.›</a:t>
            </a:fld>
            <a:endParaRPr lang="de-DE"/>
          </a:p>
        </p:txBody>
      </p:sp>
    </p:spTree>
    <p:extLst>
      <p:ext uri="{BB962C8B-B14F-4D97-AF65-F5344CB8AC3E}">
        <p14:creationId xmlns:p14="http://schemas.microsoft.com/office/powerpoint/2010/main" val="11648289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08594"/>
          </a:xfrm>
          <a:prstGeom prst="rect">
            <a:avLst/>
          </a:prstGeom>
        </p:spPr>
        <p:txBody>
          <a:bodyPr vert="horz" lIns="91440" tIns="45720" rIns="91440" bIns="45720" rtlCol="0" anchor="t" anchorCtr="0">
            <a:normAutofit/>
          </a:bodyPr>
          <a:lstStyle/>
          <a:p>
            <a:r>
              <a:rPr lang="de-DE" dirty="0" smtClean="0"/>
              <a:t>Mastertitelformat bearbeiten</a:t>
            </a:r>
            <a:br>
              <a:rPr lang="de-DE" dirty="0" smtClean="0"/>
            </a:br>
            <a:r>
              <a:rPr lang="de-DE" dirty="0" err="1" smtClean="0"/>
              <a:t>hhhhhhhhhkkllööüäääääääää</a:t>
            </a:r>
            <a:endParaRPr lang="de-DE" dirty="0"/>
          </a:p>
        </p:txBody>
      </p:sp>
      <p:sp>
        <p:nvSpPr>
          <p:cNvPr id="3" name="Textplatzhalter 2"/>
          <p:cNvSpPr>
            <a:spLocks noGrp="1"/>
          </p:cNvSpPr>
          <p:nvPr>
            <p:ph type="body" idx="1"/>
          </p:nvPr>
        </p:nvSpPr>
        <p:spPr>
          <a:xfrm>
            <a:off x="563010" y="1810776"/>
            <a:ext cx="8257462" cy="4356514"/>
          </a:xfrm>
          <a:prstGeom prst="rect">
            <a:avLst/>
          </a:prstGeom>
        </p:spPr>
        <p:txBody>
          <a:bodyPr vert="horz" lIns="91440" tIns="45720" rIns="91440" bIns="45720" rtlCol="0">
            <a:normAutofit/>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Datumsplatzhalter 3"/>
          <p:cNvSpPr>
            <a:spLocks noGrp="1"/>
          </p:cNvSpPr>
          <p:nvPr>
            <p:ph type="dt" sz="half" idx="2"/>
          </p:nvPr>
        </p:nvSpPr>
        <p:spPr>
          <a:xfrm>
            <a:off x="457200" y="6356350"/>
            <a:ext cx="1219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de-DE" dirty="0"/>
          </a:p>
        </p:txBody>
      </p:sp>
      <p:sp>
        <p:nvSpPr>
          <p:cNvPr id="5" name="Fußzeilenplatzhalter 4"/>
          <p:cNvSpPr>
            <a:spLocks noGrp="1"/>
          </p:cNvSpPr>
          <p:nvPr>
            <p:ph type="ftr" sz="quarter" idx="3"/>
          </p:nvPr>
        </p:nvSpPr>
        <p:spPr>
          <a:xfrm>
            <a:off x="1968500" y="6356350"/>
            <a:ext cx="4419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smtClean="0"/>
              <a:t>Chapter 8</a:t>
            </a:r>
            <a:endParaRPr lang="de-DE" dirty="0"/>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8DD67E-A379-844E-9AB1-95D2EC404AD8}" type="slidenum">
              <a:rPr lang="de-DE" smtClean="0"/>
              <a:t>‹Nr.›</a:t>
            </a:fld>
            <a:endParaRPr lang="de-DE" dirty="0"/>
          </a:p>
        </p:txBody>
      </p:sp>
    </p:spTree>
    <p:extLst>
      <p:ext uri="{BB962C8B-B14F-4D97-AF65-F5344CB8AC3E}">
        <p14:creationId xmlns:p14="http://schemas.microsoft.com/office/powerpoint/2010/main" val="2566944414"/>
      </p:ext>
    </p:extLst>
  </p:cSld>
  <p:clrMap bg1="lt1" tx1="dk1" bg2="lt2" tx2="dk2" accent1="accent1" accent2="accent2" accent3="accent3" accent4="accent4" accent5="accent5" accent6="accent6" hlink="hlink" folHlink="folHlink"/>
  <p:sldLayoutIdLst>
    <p:sldLayoutId id="2147483649" r:id="rId1"/>
    <p:sldLayoutId id="2147483663" r:id="rId2"/>
    <p:sldLayoutId id="2147483664" r:id="rId3"/>
    <p:sldLayoutId id="2147483661" r:id="rId4"/>
    <p:sldLayoutId id="2147483660"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Lst>
  <p:timing>
    <p:tnLst>
      <p:par>
        <p:cTn id="1" dur="indefinite" restart="never" nodeType="tmRoot"/>
      </p:par>
    </p:tnLst>
  </p:timing>
  <p:hf hdr="0" dt="0"/>
  <p:txStyles>
    <p:titleStyle>
      <a:lvl1pPr algn="l" defTabSz="457200" rtl="0" eaLnBrk="1" latinLnBrk="0" hangingPunct="1">
        <a:spcBef>
          <a:spcPct val="0"/>
        </a:spcBef>
        <a:buNone/>
        <a:defRPr sz="3200" kern="1200">
          <a:solidFill>
            <a:schemeClr val="tx1"/>
          </a:solidFill>
          <a:latin typeface="+mj-lt"/>
          <a:ea typeface="+mj-ea"/>
          <a:cs typeface="+mj-cs"/>
        </a:defRPr>
      </a:lvl1pPr>
    </p:titleStyle>
    <p:bodyStyle>
      <a:lvl1pPr marL="342900" indent="-342900" algn="l" defTabSz="457200" rtl="0" eaLnBrk="1" latinLnBrk="0" hangingPunct="1">
        <a:lnSpc>
          <a:spcPct val="150000"/>
        </a:lnSpc>
        <a:spcBef>
          <a:spcPct val="20000"/>
        </a:spcBef>
        <a:spcAft>
          <a:spcPts val="0"/>
        </a:spcAft>
        <a:buClrTx/>
        <a:buSzPct val="100000"/>
        <a:buFont typeface="Wingdings" charset="2"/>
        <a:buChar char="§"/>
        <a:defRPr sz="2000" kern="1200">
          <a:solidFill>
            <a:schemeClr val="tx1"/>
          </a:solidFill>
          <a:latin typeface="+mn-lt"/>
          <a:ea typeface="+mn-ea"/>
          <a:cs typeface="+mn-cs"/>
        </a:defRPr>
      </a:lvl1pPr>
      <a:lvl2pPr marL="742950" indent="-285750" algn="l" defTabSz="457200" rtl="0" eaLnBrk="1" latinLnBrk="0" hangingPunct="1">
        <a:lnSpc>
          <a:spcPct val="150000"/>
        </a:lnSpc>
        <a:spcBef>
          <a:spcPct val="20000"/>
        </a:spcBef>
        <a:spcAft>
          <a:spcPts val="0"/>
        </a:spcAft>
        <a:buFont typeface="Arial"/>
        <a:buChar char="–"/>
        <a:defRPr sz="20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4.xml"/><Relationship Id="rId1" Type="http://schemas.openxmlformats.org/officeDocument/2006/relationships/vmlDrawing" Target="../drawings/vmlDrawing1.vml"/><Relationship Id="rId5" Type="http://schemas.openxmlformats.org/officeDocument/2006/relationships/image" Target="../media/image2.emf"/><Relationship Id="rId4" Type="http://schemas.openxmlformats.org/officeDocument/2006/relationships/package" Target="../embeddings/Microsoft_Word-Dokument1.docx"/></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4.xml"/><Relationship Id="rId1" Type="http://schemas.openxmlformats.org/officeDocument/2006/relationships/vmlDrawing" Target="../drawings/vmlDrawing2.vml"/><Relationship Id="rId5" Type="http://schemas.openxmlformats.org/officeDocument/2006/relationships/image" Target="../media/image3.emf"/><Relationship Id="rId4" Type="http://schemas.openxmlformats.org/officeDocument/2006/relationships/package" Target="../embeddings/Microsoft_Word-Dokument2.docx"/></Relationships>
</file>

<file path=ppt/slides/_rels/slide1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85799" y="4468761"/>
            <a:ext cx="3611881" cy="1894352"/>
          </a:xfrm>
        </p:spPr>
        <p:txBody>
          <a:bodyPr>
            <a:noAutofit/>
          </a:bodyPr>
          <a:lstStyle/>
          <a:p>
            <a:r>
              <a:rPr lang="de-DE" sz="4000" dirty="0" err="1" smtClean="0"/>
              <a:t>Employment</a:t>
            </a:r>
            <a:r>
              <a:rPr lang="de-DE" sz="4000" dirty="0" smtClean="0"/>
              <a:t>, </a:t>
            </a:r>
            <a:r>
              <a:rPr lang="de-DE" sz="4000" dirty="0" err="1" smtClean="0"/>
              <a:t>Unemployment</a:t>
            </a:r>
            <a:r>
              <a:rPr lang="de-DE" sz="4000" dirty="0" smtClean="0"/>
              <a:t>, </a:t>
            </a:r>
            <a:r>
              <a:rPr lang="de-DE" sz="4000" dirty="0" err="1" smtClean="0"/>
              <a:t>and</a:t>
            </a:r>
            <a:r>
              <a:rPr lang="de-DE" sz="4000" dirty="0" smtClean="0"/>
              <a:t> </a:t>
            </a:r>
            <a:r>
              <a:rPr lang="de-DE" sz="4000" dirty="0" err="1" smtClean="0"/>
              <a:t>Wages</a:t>
            </a:r>
            <a:endParaRPr lang="en-US" sz="4000" dirty="0"/>
          </a:p>
        </p:txBody>
      </p:sp>
      <p:sp>
        <p:nvSpPr>
          <p:cNvPr id="3" name="Untertitel 2"/>
          <p:cNvSpPr>
            <a:spLocks noGrp="1"/>
          </p:cNvSpPr>
          <p:nvPr>
            <p:ph type="subTitle" idx="1"/>
          </p:nvPr>
        </p:nvSpPr>
        <p:spPr>
          <a:xfrm>
            <a:off x="685799" y="3805083"/>
            <a:ext cx="3611881" cy="1068601"/>
          </a:xfrm>
        </p:spPr>
        <p:txBody>
          <a:bodyPr/>
          <a:lstStyle/>
          <a:p>
            <a:r>
              <a:rPr lang="en-US" dirty="0" smtClean="0"/>
              <a:t>Chapter 8</a:t>
            </a:r>
            <a:endParaRPr lang="en-US" dirty="0"/>
          </a:p>
        </p:txBody>
      </p:sp>
      <p:pic>
        <p:nvPicPr>
          <p:cNvPr id="6" name="Grafik 5"/>
          <p:cNvPicPr>
            <a:picLocks noChangeAspect="1"/>
          </p:cNvPicPr>
          <p:nvPr/>
        </p:nvPicPr>
        <p:blipFill>
          <a:blip r:embed="rId2"/>
          <a:stretch>
            <a:fillRect/>
          </a:stretch>
        </p:blipFill>
        <p:spPr>
          <a:xfrm>
            <a:off x="4396740" y="280709"/>
            <a:ext cx="4442460" cy="6303397"/>
          </a:xfrm>
          <a:prstGeom prst="rect">
            <a:avLst/>
          </a:prstGeom>
        </p:spPr>
      </p:pic>
      <p:sp>
        <p:nvSpPr>
          <p:cNvPr id="5" name="Textfeld 4"/>
          <p:cNvSpPr txBox="1"/>
          <p:nvPr/>
        </p:nvSpPr>
        <p:spPr>
          <a:xfrm>
            <a:off x="685799" y="6584106"/>
            <a:ext cx="4623382" cy="307777"/>
          </a:xfrm>
          <a:prstGeom prst="rect">
            <a:avLst/>
          </a:prstGeom>
          <a:noFill/>
        </p:spPr>
        <p:txBody>
          <a:bodyPr wrap="none" rtlCol="0">
            <a:spAutoFit/>
          </a:bodyPr>
          <a:lstStyle/>
          <a:p>
            <a:r>
              <a:rPr lang="de-DE" sz="1400" dirty="0" smtClean="0"/>
              <a:t>© Dünhaupt, Dullien, Goodwin, Harris, Nelson, Roach, </a:t>
            </a:r>
            <a:r>
              <a:rPr lang="de-DE" sz="1400" dirty="0" err="1" smtClean="0"/>
              <a:t>Torras</a:t>
            </a:r>
            <a:endParaRPr lang="de-DE" sz="1400" dirty="0"/>
          </a:p>
        </p:txBody>
      </p:sp>
    </p:spTree>
    <p:extLst>
      <p:ext uri="{BB962C8B-B14F-4D97-AF65-F5344CB8AC3E}">
        <p14:creationId xmlns:p14="http://schemas.microsoft.com/office/powerpoint/2010/main" val="2237869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Learning goals</a:t>
            </a:r>
            <a:endParaRPr lang="en-US" dirty="0"/>
          </a:p>
        </p:txBody>
      </p:sp>
      <p:sp>
        <p:nvSpPr>
          <p:cNvPr id="3" name="Inhaltsplatzhalter 2"/>
          <p:cNvSpPr>
            <a:spLocks noGrp="1"/>
          </p:cNvSpPr>
          <p:nvPr>
            <p:ph idx="1"/>
          </p:nvPr>
        </p:nvSpPr>
        <p:spPr/>
        <p:txBody>
          <a:bodyPr>
            <a:normAutofit lnSpcReduction="10000"/>
          </a:bodyPr>
          <a:lstStyle/>
          <a:p>
            <a:r>
              <a:rPr lang="de-DE" dirty="0"/>
              <a:t>After </a:t>
            </a:r>
            <a:r>
              <a:rPr lang="de-DE" dirty="0" err="1"/>
              <a:t>today‘s</a:t>
            </a:r>
            <a:r>
              <a:rPr lang="de-DE" dirty="0"/>
              <a:t> </a:t>
            </a:r>
            <a:r>
              <a:rPr lang="de-DE" dirty="0" err="1"/>
              <a:t>lecture</a:t>
            </a:r>
            <a:r>
              <a:rPr lang="de-DE" dirty="0"/>
              <a:t>, </a:t>
            </a:r>
            <a:r>
              <a:rPr lang="de-DE" dirty="0" err="1"/>
              <a:t>you</a:t>
            </a:r>
            <a:r>
              <a:rPr lang="de-DE" dirty="0"/>
              <a:t> </a:t>
            </a:r>
            <a:r>
              <a:rPr lang="de-DE" dirty="0" smtClean="0"/>
              <a:t>will </a:t>
            </a:r>
            <a:r>
              <a:rPr lang="de-DE" dirty="0" err="1" smtClean="0"/>
              <a:t>be</a:t>
            </a:r>
            <a:r>
              <a:rPr lang="de-DE" dirty="0" smtClean="0"/>
              <a:t> </a:t>
            </a:r>
            <a:r>
              <a:rPr lang="de-DE" dirty="0" err="1" smtClean="0"/>
              <a:t>able</a:t>
            </a:r>
            <a:r>
              <a:rPr lang="de-DE" dirty="0" smtClean="0"/>
              <a:t> </a:t>
            </a:r>
            <a:r>
              <a:rPr lang="de-DE" dirty="0" err="1" smtClean="0"/>
              <a:t>to</a:t>
            </a:r>
            <a:r>
              <a:rPr lang="de-DE" dirty="0" smtClean="0"/>
              <a:t>:</a:t>
            </a:r>
          </a:p>
          <a:p>
            <a:pPr lvl="1"/>
            <a:r>
              <a:rPr lang="en-US" dirty="0" smtClean="0"/>
              <a:t>explain </a:t>
            </a:r>
            <a:r>
              <a:rPr lang="en-US" dirty="0"/>
              <a:t>how employment and unemployment are officially measured.</a:t>
            </a:r>
          </a:p>
          <a:p>
            <a:pPr lvl="1"/>
            <a:r>
              <a:rPr lang="en-US" dirty="0" smtClean="0"/>
              <a:t>explain </a:t>
            </a:r>
            <a:r>
              <a:rPr lang="en-US" dirty="0"/>
              <a:t>why some analysts prefer measures of labor force utilization that differ from the official unemployment rate.</a:t>
            </a:r>
          </a:p>
          <a:p>
            <a:pPr lvl="1"/>
            <a:r>
              <a:rPr lang="en-US" dirty="0" smtClean="0"/>
              <a:t>understand </a:t>
            </a:r>
            <a:r>
              <a:rPr lang="en-US" dirty="0"/>
              <a:t>economists’ notions of frictional, structural, and cyclical unemployment.</a:t>
            </a:r>
          </a:p>
          <a:p>
            <a:pPr lvl="1"/>
            <a:r>
              <a:rPr lang="en-US" dirty="0" smtClean="0"/>
              <a:t>describe </a:t>
            </a:r>
            <a:r>
              <a:rPr lang="en-US" dirty="0"/>
              <a:t>the classical theory of unemployment.</a:t>
            </a:r>
          </a:p>
          <a:p>
            <a:pPr lvl="1"/>
            <a:r>
              <a:rPr lang="en-US" dirty="0" smtClean="0"/>
              <a:t>describe </a:t>
            </a:r>
            <a:r>
              <a:rPr lang="en-US" dirty="0"/>
              <a:t>theories of labor market imperfections.</a:t>
            </a:r>
          </a:p>
          <a:p>
            <a:pPr lvl="1"/>
            <a:r>
              <a:rPr lang="en-US" dirty="0" smtClean="0"/>
              <a:t>describe </a:t>
            </a:r>
            <a:r>
              <a:rPr lang="en-US" dirty="0"/>
              <a:t>a variety of factors that influence labor productivity</a:t>
            </a:r>
            <a:r>
              <a:rPr lang="en-US" dirty="0" smtClean="0"/>
              <a:t>.</a:t>
            </a:r>
            <a:endParaRPr lang="de-DE" dirty="0"/>
          </a:p>
          <a:p>
            <a:endParaRPr lang="de-DE" dirty="0"/>
          </a:p>
        </p:txBody>
      </p:sp>
      <p:sp>
        <p:nvSpPr>
          <p:cNvPr id="4" name="Fußzeilenplatzhalter 3"/>
          <p:cNvSpPr>
            <a:spLocks noGrp="1"/>
          </p:cNvSpPr>
          <p:nvPr>
            <p:ph type="ftr" sz="quarter" idx="11"/>
          </p:nvPr>
        </p:nvSpPr>
        <p:spPr/>
        <p:txBody>
          <a:bodyPr/>
          <a:lstStyle/>
          <a:p>
            <a:r>
              <a:rPr lang="de-DE" smtClean="0"/>
              <a:t>Chapter 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2</a:t>
            </a:fld>
            <a:endParaRPr lang="de-DE"/>
          </a:p>
        </p:txBody>
      </p:sp>
    </p:spTree>
    <p:extLst>
      <p:ext uri="{BB962C8B-B14F-4D97-AF65-F5344CB8AC3E}">
        <p14:creationId xmlns:p14="http://schemas.microsoft.com/office/powerpoint/2010/main" val="3748345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Chapter Outline</a:t>
            </a:r>
            <a:endParaRPr lang="en-US" dirty="0"/>
          </a:p>
        </p:txBody>
      </p:sp>
      <p:sp>
        <p:nvSpPr>
          <p:cNvPr id="3" name="Inhaltsplatzhalter 2"/>
          <p:cNvSpPr>
            <a:spLocks noGrp="1"/>
          </p:cNvSpPr>
          <p:nvPr>
            <p:ph idx="1"/>
          </p:nvPr>
        </p:nvSpPr>
        <p:spPr/>
        <p:txBody>
          <a:bodyPr/>
          <a:lstStyle/>
          <a:p>
            <a:pPr marL="514350" indent="-514350">
              <a:buFont typeface="+mj-lt"/>
              <a:buAutoNum type="arabicPeriod"/>
            </a:pPr>
            <a:r>
              <a:rPr lang="en-US" dirty="0" smtClean="0"/>
              <a:t>Employment and unemployment</a:t>
            </a:r>
          </a:p>
          <a:p>
            <a:pPr marL="514350" indent="-514350">
              <a:buFont typeface="+mj-lt"/>
              <a:buAutoNum type="arabicPeriod"/>
            </a:pPr>
            <a:r>
              <a:rPr lang="en-US" dirty="0" smtClean="0"/>
              <a:t>A </a:t>
            </a:r>
            <a:r>
              <a:rPr lang="en-US" dirty="0"/>
              <a:t>c</a:t>
            </a:r>
            <a:r>
              <a:rPr lang="en-US" dirty="0" smtClean="0"/>
              <a:t>loser look at unemployment</a:t>
            </a:r>
          </a:p>
          <a:p>
            <a:pPr marL="514350" indent="-514350">
              <a:buFont typeface="+mj-lt"/>
              <a:buAutoNum type="arabicPeriod"/>
            </a:pPr>
            <a:r>
              <a:rPr lang="en-US" dirty="0" smtClean="0"/>
              <a:t>Theories of employment, unemployment, and wages</a:t>
            </a:r>
          </a:p>
          <a:p>
            <a:pPr marL="514350" indent="-514350">
              <a:buFont typeface="+mj-lt"/>
              <a:buAutoNum type="arabicPeriod"/>
            </a:pPr>
            <a:endParaRPr lang="en-US" dirty="0"/>
          </a:p>
        </p:txBody>
      </p:sp>
      <p:sp>
        <p:nvSpPr>
          <p:cNvPr id="4" name="Fußzeilenplatzhalter 3"/>
          <p:cNvSpPr>
            <a:spLocks noGrp="1"/>
          </p:cNvSpPr>
          <p:nvPr>
            <p:ph type="ftr" sz="quarter" idx="11"/>
          </p:nvPr>
        </p:nvSpPr>
        <p:spPr/>
        <p:txBody>
          <a:bodyPr/>
          <a:lstStyle/>
          <a:p>
            <a:r>
              <a:rPr lang="de-DE" smtClean="0"/>
              <a:t>Chapter 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3</a:t>
            </a:fld>
            <a:endParaRPr lang="de-DE"/>
          </a:p>
        </p:txBody>
      </p:sp>
    </p:spTree>
    <p:extLst>
      <p:ext uri="{BB962C8B-B14F-4D97-AF65-F5344CB8AC3E}">
        <p14:creationId xmlns:p14="http://schemas.microsoft.com/office/powerpoint/2010/main" val="2487290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en-US" dirty="0" smtClean="0"/>
              <a:t>Employment and Unemployment</a:t>
            </a:r>
            <a:endParaRPr lang="en-US" dirty="0"/>
          </a:p>
        </p:txBody>
      </p:sp>
      <p:sp>
        <p:nvSpPr>
          <p:cNvPr id="3" name="Untertitel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7463710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Measuring Employment and Unemployment</a:t>
            </a:r>
            <a:endParaRPr lang="en-US" dirty="0"/>
          </a:p>
        </p:txBody>
      </p:sp>
      <p:sp>
        <p:nvSpPr>
          <p:cNvPr id="3" name="Inhaltsplatzhalter 2"/>
          <p:cNvSpPr>
            <a:spLocks noGrp="1"/>
          </p:cNvSpPr>
          <p:nvPr>
            <p:ph idx="1"/>
          </p:nvPr>
        </p:nvSpPr>
        <p:spPr/>
        <p:txBody>
          <a:bodyPr/>
          <a:lstStyle/>
          <a:p>
            <a:r>
              <a:rPr lang="en-US" dirty="0"/>
              <a:t>L</a:t>
            </a:r>
            <a:r>
              <a:rPr lang="en-US" dirty="0" smtClean="0"/>
              <a:t>abor market statistics differ among Eurostat and national statistical offices due to different definitions of unemployment</a:t>
            </a:r>
          </a:p>
          <a:p>
            <a:r>
              <a:rPr lang="en-US" dirty="0" smtClean="0"/>
              <a:t>Eurostat uses harmonized definition by the International </a:t>
            </a:r>
            <a:r>
              <a:rPr lang="en-US" dirty="0" err="1" smtClean="0"/>
              <a:t>Labour</a:t>
            </a:r>
            <a:r>
              <a:rPr lang="en-US" dirty="0" smtClean="0"/>
              <a:t> Organization (ILO)</a:t>
            </a:r>
          </a:p>
          <a:p>
            <a:r>
              <a:rPr lang="en-US" dirty="0" smtClean="0"/>
              <a:t>Eurostat gets data from household surveys and national statistical authorities</a:t>
            </a:r>
            <a:endParaRPr lang="en-US" dirty="0"/>
          </a:p>
        </p:txBody>
      </p:sp>
      <p:sp>
        <p:nvSpPr>
          <p:cNvPr id="4" name="Fußzeilenplatzhalter 3"/>
          <p:cNvSpPr>
            <a:spLocks noGrp="1"/>
          </p:cNvSpPr>
          <p:nvPr>
            <p:ph type="ftr" sz="quarter" idx="11"/>
          </p:nvPr>
        </p:nvSpPr>
        <p:spPr/>
        <p:txBody>
          <a:bodyPr/>
          <a:lstStyle/>
          <a:p>
            <a:r>
              <a:rPr lang="de-DE" smtClean="0"/>
              <a:t>Chapter 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5</a:t>
            </a:fld>
            <a:endParaRPr lang="de-DE"/>
          </a:p>
        </p:txBody>
      </p:sp>
    </p:spTree>
    <p:extLst>
      <p:ext uri="{BB962C8B-B14F-4D97-AF65-F5344CB8AC3E}">
        <p14:creationId xmlns:p14="http://schemas.microsoft.com/office/powerpoint/2010/main" val="724528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Measuring Employment and Unemployment</a:t>
            </a:r>
          </a:p>
        </p:txBody>
      </p:sp>
      <p:sp>
        <p:nvSpPr>
          <p:cNvPr id="3" name="Inhaltsplatzhalter 2"/>
          <p:cNvSpPr>
            <a:spLocks noGrp="1"/>
          </p:cNvSpPr>
          <p:nvPr>
            <p:ph idx="1"/>
          </p:nvPr>
        </p:nvSpPr>
        <p:spPr/>
        <p:txBody>
          <a:bodyPr/>
          <a:lstStyle/>
          <a:p>
            <a:r>
              <a:rPr lang="en-US" dirty="0" smtClean="0"/>
              <a:t>Official labor force, employment and unemployment statistics only include:</a:t>
            </a:r>
          </a:p>
          <a:p>
            <a:pPr lvl="1"/>
            <a:r>
              <a:rPr lang="en-US" dirty="0" smtClean="0"/>
              <a:t>persons 15 years or older who live in a private household</a:t>
            </a:r>
          </a:p>
          <a:p>
            <a:r>
              <a:rPr lang="en-US" dirty="0" smtClean="0"/>
              <a:t>Excluded are:</a:t>
            </a:r>
          </a:p>
          <a:p>
            <a:pPr lvl="1"/>
            <a:r>
              <a:rPr lang="en-US" dirty="0" smtClean="0"/>
              <a:t>children</a:t>
            </a:r>
          </a:p>
          <a:p>
            <a:pPr lvl="1"/>
            <a:r>
              <a:rPr lang="en-US" dirty="0" smtClean="0"/>
              <a:t>people in compulsory military service</a:t>
            </a:r>
          </a:p>
          <a:p>
            <a:pPr lvl="1"/>
            <a:r>
              <a:rPr lang="en-US" dirty="0" smtClean="0"/>
              <a:t>people living in prison or mental institutions</a:t>
            </a:r>
          </a:p>
          <a:p>
            <a:pPr lvl="1"/>
            <a:endParaRPr lang="en-US" dirty="0"/>
          </a:p>
        </p:txBody>
      </p:sp>
      <p:sp>
        <p:nvSpPr>
          <p:cNvPr id="4" name="Fußzeilenplatzhalter 3"/>
          <p:cNvSpPr>
            <a:spLocks noGrp="1"/>
          </p:cNvSpPr>
          <p:nvPr>
            <p:ph type="ftr" sz="quarter" idx="11"/>
          </p:nvPr>
        </p:nvSpPr>
        <p:spPr/>
        <p:txBody>
          <a:bodyPr/>
          <a:lstStyle/>
          <a:p>
            <a:r>
              <a:rPr lang="de-DE" smtClean="0"/>
              <a:t>Chapter 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6</a:t>
            </a:fld>
            <a:endParaRPr lang="de-DE"/>
          </a:p>
        </p:txBody>
      </p:sp>
    </p:spTree>
    <p:extLst>
      <p:ext uri="{BB962C8B-B14F-4D97-AF65-F5344CB8AC3E}">
        <p14:creationId xmlns:p14="http://schemas.microsoft.com/office/powerpoint/2010/main" val="1778484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When analyzing trends in employment over time..</a:t>
            </a:r>
            <a:endParaRPr lang="en-US" dirty="0"/>
          </a:p>
        </p:txBody>
      </p:sp>
      <p:sp>
        <p:nvSpPr>
          <p:cNvPr id="3" name="Inhaltsplatzhalter 2"/>
          <p:cNvSpPr>
            <a:spLocks noGrp="1"/>
          </p:cNvSpPr>
          <p:nvPr>
            <p:ph idx="1"/>
          </p:nvPr>
        </p:nvSpPr>
        <p:spPr/>
        <p:txBody>
          <a:bodyPr/>
          <a:lstStyle/>
          <a:p>
            <a:pPr marL="0" indent="0">
              <a:buNone/>
            </a:pPr>
            <a:r>
              <a:rPr lang="en-US" dirty="0" smtClean="0"/>
              <a:t>consider:</a:t>
            </a:r>
          </a:p>
          <a:p>
            <a:pPr lvl="1"/>
            <a:r>
              <a:rPr lang="en-US" dirty="0" smtClean="0"/>
              <a:t>changes in age demographics</a:t>
            </a:r>
          </a:p>
          <a:p>
            <a:pPr lvl="1"/>
            <a:r>
              <a:rPr lang="en-US" dirty="0" smtClean="0"/>
              <a:t>military policy</a:t>
            </a:r>
          </a:p>
          <a:p>
            <a:pPr lvl="1"/>
            <a:r>
              <a:rPr lang="en-US" dirty="0" smtClean="0"/>
              <a:t>rates of disability and incarceration</a:t>
            </a:r>
          </a:p>
          <a:p>
            <a:pPr lvl="1"/>
            <a:endParaRPr lang="en-US" dirty="0" smtClean="0"/>
          </a:p>
          <a:p>
            <a:pPr>
              <a:buFont typeface="Wingdings" charset="2"/>
              <a:buChar char="Ø"/>
            </a:pPr>
            <a:r>
              <a:rPr lang="en-US" dirty="0" smtClean="0"/>
              <a:t>the abolition of compulsory military service can lead to changes in unemployment and employment numbers</a:t>
            </a:r>
            <a:endParaRPr lang="en-US" dirty="0"/>
          </a:p>
        </p:txBody>
      </p:sp>
      <p:sp>
        <p:nvSpPr>
          <p:cNvPr id="4" name="Fußzeilenplatzhalter 3"/>
          <p:cNvSpPr>
            <a:spLocks noGrp="1"/>
          </p:cNvSpPr>
          <p:nvPr>
            <p:ph type="ftr" sz="quarter" idx="11"/>
          </p:nvPr>
        </p:nvSpPr>
        <p:spPr/>
        <p:txBody>
          <a:bodyPr/>
          <a:lstStyle/>
          <a:p>
            <a:r>
              <a:rPr lang="de-DE" smtClean="0"/>
              <a:t>Chapter 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7</a:t>
            </a:fld>
            <a:endParaRPr lang="de-DE"/>
          </a:p>
        </p:txBody>
      </p:sp>
    </p:spTree>
    <p:extLst>
      <p:ext uri="{BB962C8B-B14F-4D97-AF65-F5344CB8AC3E}">
        <p14:creationId xmlns:p14="http://schemas.microsoft.com/office/powerpoint/2010/main" val="86681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4"/>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The Labor Force Survey</a:t>
            </a:r>
            <a:endParaRPr lang="en-US" dirty="0"/>
          </a:p>
        </p:txBody>
      </p:sp>
      <p:sp>
        <p:nvSpPr>
          <p:cNvPr id="3" name="Inhaltsplatzhalter 2"/>
          <p:cNvSpPr>
            <a:spLocks noGrp="1"/>
          </p:cNvSpPr>
          <p:nvPr>
            <p:ph idx="1"/>
          </p:nvPr>
        </p:nvSpPr>
        <p:spPr/>
        <p:txBody>
          <a:bodyPr/>
          <a:lstStyle/>
          <a:p>
            <a:pPr marL="0" indent="0">
              <a:buNone/>
            </a:pPr>
            <a:r>
              <a:rPr lang="en-US" dirty="0" smtClean="0"/>
              <a:t>asks </a:t>
            </a:r>
            <a:r>
              <a:rPr lang="en-US" dirty="0"/>
              <a:t>people a series of questions to determine if they are employed, unemployed, or not in the labor </a:t>
            </a:r>
            <a:r>
              <a:rPr lang="en-US" dirty="0" smtClean="0"/>
              <a:t>force (inactive population)</a:t>
            </a:r>
          </a:p>
          <a:p>
            <a:pPr marL="0" indent="0">
              <a:buNone/>
            </a:pPr>
            <a:endParaRPr lang="de-DE" dirty="0" smtClean="0"/>
          </a:p>
          <a:p>
            <a:endParaRPr lang="en-US" dirty="0"/>
          </a:p>
        </p:txBody>
      </p:sp>
      <p:sp>
        <p:nvSpPr>
          <p:cNvPr id="4" name="Fußzeilenplatzhalter 3"/>
          <p:cNvSpPr>
            <a:spLocks noGrp="1"/>
          </p:cNvSpPr>
          <p:nvPr>
            <p:ph type="ftr" sz="quarter" idx="11"/>
          </p:nvPr>
        </p:nvSpPr>
        <p:spPr/>
        <p:txBody>
          <a:bodyPr/>
          <a:lstStyle/>
          <a:p>
            <a:r>
              <a:rPr lang="de-DE" smtClean="0"/>
              <a:t>Chapter 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8</a:t>
            </a:fld>
            <a:endParaRPr lang="de-DE"/>
          </a:p>
        </p:txBody>
      </p:sp>
    </p:spTree>
    <p:extLst>
      <p:ext uri="{BB962C8B-B14F-4D97-AF65-F5344CB8AC3E}">
        <p14:creationId xmlns:p14="http://schemas.microsoft.com/office/powerpoint/2010/main" val="19114387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Figure 8.1 Who is in the Labor Force? (2015 data)</a:t>
            </a:r>
            <a:endParaRPr lang="en-US" dirty="0"/>
          </a:p>
        </p:txBody>
      </p:sp>
      <p:sp>
        <p:nvSpPr>
          <p:cNvPr id="4" name="Fußzeilenplatzhalter 3"/>
          <p:cNvSpPr>
            <a:spLocks noGrp="1"/>
          </p:cNvSpPr>
          <p:nvPr>
            <p:ph type="ftr" sz="quarter" idx="11"/>
          </p:nvPr>
        </p:nvSpPr>
        <p:spPr/>
        <p:txBody>
          <a:bodyPr/>
          <a:lstStyle/>
          <a:p>
            <a:r>
              <a:rPr lang="de-DE" smtClean="0"/>
              <a:t>Chapter 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9</a:t>
            </a:fld>
            <a:endParaRPr lang="de-DE"/>
          </a:p>
        </p:txBody>
      </p:sp>
      <p:sp>
        <p:nvSpPr>
          <p:cNvPr id="6" name="TextBox 9"/>
          <p:cNvSpPr txBox="1"/>
          <p:nvPr/>
        </p:nvSpPr>
        <p:spPr>
          <a:xfrm>
            <a:off x="505781" y="2208796"/>
            <a:ext cx="1752600" cy="307777"/>
          </a:xfrm>
          <a:prstGeom prst="rect">
            <a:avLst/>
          </a:prstGeom>
          <a:noFill/>
          <a:ln>
            <a:noFill/>
          </a:ln>
        </p:spPr>
        <p:txBody>
          <a:bodyPr wrap="square" rtlCol="0">
            <a:spAutoFit/>
          </a:bodyPr>
          <a:lstStyle/>
          <a:p>
            <a:pPr algn="ctr"/>
            <a:r>
              <a:rPr lang="en-US" sz="1400" dirty="0" smtClean="0">
                <a:cs typeface="Arial" pitchFamily="34" charset="0"/>
              </a:rPr>
              <a:t>NO</a:t>
            </a:r>
            <a:endParaRPr lang="en-US" sz="1400" dirty="0" smtClean="0">
              <a:solidFill>
                <a:schemeClr val="accent1"/>
              </a:solidFill>
              <a:cs typeface="Arial" pitchFamily="34" charset="0"/>
            </a:endParaRPr>
          </a:p>
        </p:txBody>
      </p:sp>
      <p:sp>
        <p:nvSpPr>
          <p:cNvPr id="7" name="TextBox 9"/>
          <p:cNvSpPr txBox="1"/>
          <p:nvPr/>
        </p:nvSpPr>
        <p:spPr>
          <a:xfrm>
            <a:off x="284649" y="3769404"/>
            <a:ext cx="1752600" cy="307777"/>
          </a:xfrm>
          <a:prstGeom prst="rect">
            <a:avLst/>
          </a:prstGeom>
          <a:noFill/>
          <a:ln>
            <a:noFill/>
          </a:ln>
        </p:spPr>
        <p:txBody>
          <a:bodyPr wrap="square" rtlCol="0">
            <a:spAutoFit/>
          </a:bodyPr>
          <a:lstStyle/>
          <a:p>
            <a:pPr algn="ctr"/>
            <a:r>
              <a:rPr lang="en-US" sz="1400" dirty="0" smtClean="0">
                <a:cs typeface="Arial" pitchFamily="34" charset="0"/>
              </a:rPr>
              <a:t>NO</a:t>
            </a:r>
            <a:endParaRPr lang="en-US" sz="1400" dirty="0" smtClean="0">
              <a:solidFill>
                <a:schemeClr val="accent1"/>
              </a:solidFill>
              <a:cs typeface="Arial" pitchFamily="34" charset="0"/>
            </a:endParaRPr>
          </a:p>
        </p:txBody>
      </p:sp>
      <p:grpSp>
        <p:nvGrpSpPr>
          <p:cNvPr id="8" name="Gruppierung 7"/>
          <p:cNvGrpSpPr>
            <a:grpSpLocks noChangeAspect="1"/>
          </p:cNvGrpSpPr>
          <p:nvPr/>
        </p:nvGrpSpPr>
        <p:grpSpPr>
          <a:xfrm>
            <a:off x="386499" y="1033404"/>
            <a:ext cx="7967820" cy="5512202"/>
            <a:chOff x="457199" y="362614"/>
            <a:chExt cx="8496301" cy="5877810"/>
          </a:xfrm>
        </p:grpSpPr>
        <p:grpSp>
          <p:nvGrpSpPr>
            <p:cNvPr id="9" name="Gruppierung 8"/>
            <p:cNvGrpSpPr/>
            <p:nvPr/>
          </p:nvGrpSpPr>
          <p:grpSpPr>
            <a:xfrm>
              <a:off x="457199" y="362614"/>
              <a:ext cx="8496301" cy="5877810"/>
              <a:chOff x="457199" y="362614"/>
              <a:chExt cx="8496301" cy="5877810"/>
            </a:xfrm>
          </p:grpSpPr>
          <p:sp>
            <p:nvSpPr>
              <p:cNvPr id="11" name="Rectangle 20"/>
              <p:cNvSpPr/>
              <p:nvPr/>
            </p:nvSpPr>
            <p:spPr>
              <a:xfrm>
                <a:off x="457199" y="2160785"/>
                <a:ext cx="6477001" cy="320946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accent1"/>
                  </a:solidFill>
                  <a:cs typeface="Arial" pitchFamily="34" charset="0"/>
                </a:endParaRPr>
              </a:p>
              <a:p>
                <a:pPr algn="ctr"/>
                <a:endParaRPr lang="en-US" sz="1200" dirty="0"/>
              </a:p>
            </p:txBody>
          </p:sp>
          <p:sp>
            <p:nvSpPr>
              <p:cNvPr id="12" name="TextBox 2"/>
              <p:cNvSpPr txBox="1"/>
              <p:nvPr/>
            </p:nvSpPr>
            <p:spPr>
              <a:xfrm>
                <a:off x="584393" y="362614"/>
                <a:ext cx="3048000" cy="1083029"/>
              </a:xfrm>
              <a:prstGeom prst="rect">
                <a:avLst/>
              </a:prstGeom>
              <a:noFill/>
              <a:ln>
                <a:solidFill>
                  <a:schemeClr val="tx1"/>
                </a:solidFill>
              </a:ln>
            </p:spPr>
            <p:txBody>
              <a:bodyPr wrap="square" rtlCol="0">
                <a:spAutoFit/>
              </a:bodyPr>
              <a:lstStyle/>
              <a:p>
                <a:r>
                  <a:rPr lang="en-US" sz="1200" dirty="0" smtClean="0">
                    <a:cs typeface="Arial" pitchFamily="34" charset="0"/>
                  </a:rPr>
                  <a:t>Are you:</a:t>
                </a:r>
              </a:p>
              <a:p>
                <a:pPr>
                  <a:buFont typeface="Arial" pitchFamily="34" charset="0"/>
                  <a:buChar char="•"/>
                </a:pPr>
                <a:r>
                  <a:rPr lang="en-US" sz="1200" dirty="0" smtClean="0">
                    <a:cs typeface="Arial" pitchFamily="34" charset="0"/>
                  </a:rPr>
                  <a:t> Under age 15?</a:t>
                </a:r>
              </a:p>
              <a:p>
                <a:pPr>
                  <a:buFont typeface="Arial" pitchFamily="34" charset="0"/>
                  <a:buChar char="•"/>
                </a:pPr>
                <a:r>
                  <a:rPr lang="en-US" sz="1200" dirty="0">
                    <a:cs typeface="Arial" pitchFamily="34" charset="0"/>
                  </a:rPr>
                  <a:t> </a:t>
                </a:r>
                <a:r>
                  <a:rPr lang="en-US" sz="1200" u="sng" dirty="0" smtClean="0">
                    <a:cs typeface="Arial" pitchFamily="34" charset="0"/>
                  </a:rPr>
                  <a:t>OR</a:t>
                </a:r>
                <a:r>
                  <a:rPr lang="en-US" sz="1200" dirty="0" smtClean="0">
                    <a:cs typeface="Arial" pitchFamily="34" charset="0"/>
                  </a:rPr>
                  <a:t>: 75 years or older?</a:t>
                </a:r>
              </a:p>
              <a:p>
                <a:pPr>
                  <a:buFont typeface="Arial" pitchFamily="34" charset="0"/>
                  <a:buChar char="•"/>
                </a:pPr>
                <a:r>
                  <a:rPr lang="en-US" sz="1200" dirty="0" smtClean="0">
                    <a:cs typeface="Arial" pitchFamily="34" charset="0"/>
                  </a:rPr>
                  <a:t> </a:t>
                </a:r>
                <a:r>
                  <a:rPr lang="en-US" sz="1200" u="sng" dirty="0" smtClean="0">
                    <a:cs typeface="Arial" pitchFamily="34" charset="0"/>
                  </a:rPr>
                  <a:t>OR:</a:t>
                </a:r>
                <a:r>
                  <a:rPr lang="en-US" sz="1200" dirty="0" smtClean="0">
                    <a:cs typeface="Arial" pitchFamily="34" charset="0"/>
                  </a:rPr>
                  <a:t> In an institution?</a:t>
                </a:r>
              </a:p>
              <a:p>
                <a:pPr>
                  <a:buFont typeface="Arial" pitchFamily="34" charset="0"/>
                  <a:buChar char="•"/>
                </a:pPr>
                <a:r>
                  <a:rPr lang="en-US" sz="1200" dirty="0" smtClean="0">
                    <a:cs typeface="Arial" pitchFamily="34" charset="0"/>
                  </a:rPr>
                  <a:t> </a:t>
                </a:r>
                <a:r>
                  <a:rPr lang="en-US" sz="1200" u="sng" dirty="0" smtClean="0">
                    <a:cs typeface="Arial" pitchFamily="34" charset="0"/>
                  </a:rPr>
                  <a:t>OR:</a:t>
                </a:r>
                <a:r>
                  <a:rPr lang="en-US" sz="1200" dirty="0" smtClean="0">
                    <a:cs typeface="Arial" pitchFamily="34" charset="0"/>
                  </a:rPr>
                  <a:t> On active duty in the military?</a:t>
                </a:r>
                <a:endParaRPr lang="en-US" sz="1200" dirty="0">
                  <a:cs typeface="Arial" pitchFamily="34" charset="0"/>
                </a:endParaRPr>
              </a:p>
            </p:txBody>
          </p:sp>
          <p:sp>
            <p:nvSpPr>
              <p:cNvPr id="13" name="TextBox 3"/>
              <p:cNvSpPr txBox="1"/>
              <p:nvPr/>
            </p:nvSpPr>
            <p:spPr>
              <a:xfrm>
                <a:off x="584393" y="2246557"/>
                <a:ext cx="3111305" cy="1083029"/>
              </a:xfrm>
              <a:prstGeom prst="rect">
                <a:avLst/>
              </a:prstGeom>
              <a:noFill/>
              <a:ln>
                <a:solidFill>
                  <a:schemeClr val="tx1"/>
                </a:solidFill>
              </a:ln>
            </p:spPr>
            <p:txBody>
              <a:bodyPr wrap="square" rtlCol="0">
                <a:spAutoFit/>
              </a:bodyPr>
              <a:lstStyle/>
              <a:p>
                <a:r>
                  <a:rPr lang="en-US" sz="1200" dirty="0" smtClean="0">
                    <a:cs typeface="Arial" pitchFamily="34" charset="0"/>
                  </a:rPr>
                  <a:t>Did you:</a:t>
                </a:r>
              </a:p>
              <a:p>
                <a:pPr>
                  <a:buFont typeface="Arial" pitchFamily="34" charset="0"/>
                  <a:buChar char="•"/>
                </a:pPr>
                <a:r>
                  <a:rPr lang="en-US" sz="1200" dirty="0" smtClean="0">
                    <a:cs typeface="Arial" pitchFamily="34" charset="0"/>
                  </a:rPr>
                  <a:t>Work at all last week for pay or profit or in family business?</a:t>
                </a:r>
              </a:p>
              <a:p>
                <a:pPr>
                  <a:buFont typeface="Arial" pitchFamily="34" charset="0"/>
                  <a:buChar char="•"/>
                </a:pPr>
                <a:r>
                  <a:rPr lang="en-US" sz="1200" u="sng" dirty="0" smtClean="0">
                    <a:cs typeface="Arial" pitchFamily="34" charset="0"/>
                  </a:rPr>
                  <a:t>OR:</a:t>
                </a:r>
                <a:r>
                  <a:rPr lang="en-US" sz="1200" dirty="0" smtClean="0">
                    <a:cs typeface="Arial" pitchFamily="34" charset="0"/>
                  </a:rPr>
                  <a:t> Have a job or business, but were absent last week?</a:t>
                </a:r>
              </a:p>
            </p:txBody>
          </p:sp>
          <p:sp>
            <p:nvSpPr>
              <p:cNvPr id="14" name="TextBox 5"/>
              <p:cNvSpPr txBox="1"/>
              <p:nvPr/>
            </p:nvSpPr>
            <p:spPr>
              <a:xfrm>
                <a:off x="7048499" y="374302"/>
                <a:ext cx="1905001" cy="1083029"/>
              </a:xfrm>
              <a:prstGeom prst="rect">
                <a:avLst/>
              </a:prstGeom>
              <a:noFill/>
              <a:ln>
                <a:solidFill>
                  <a:schemeClr val="tx1"/>
                </a:solidFill>
              </a:ln>
            </p:spPr>
            <p:txBody>
              <a:bodyPr wrap="square" rtlCol="0">
                <a:spAutoFit/>
              </a:bodyPr>
              <a:lstStyle/>
              <a:p>
                <a:r>
                  <a:rPr lang="en-US" sz="1200" dirty="0" smtClean="0">
                    <a:cs typeface="Arial" pitchFamily="34" charset="0"/>
                  </a:rPr>
                  <a:t>NOT INCLUDED IN THE EUROPEAN LABOUR FORCE SURVEY</a:t>
                </a:r>
              </a:p>
              <a:p>
                <a:endParaRPr lang="en-US" sz="1200" dirty="0" smtClean="0">
                  <a:cs typeface="Arial" pitchFamily="34" charset="0"/>
                </a:endParaRPr>
              </a:p>
              <a:p>
                <a:r>
                  <a:rPr lang="en-US" sz="1200" dirty="0" smtClean="0">
                    <a:solidFill>
                      <a:schemeClr val="accent1"/>
                    </a:solidFill>
                    <a:cs typeface="Arial" pitchFamily="34" charset="0"/>
                  </a:rPr>
                  <a:t>125.4 million</a:t>
                </a:r>
              </a:p>
            </p:txBody>
          </p:sp>
          <p:sp>
            <p:nvSpPr>
              <p:cNvPr id="15" name="TextBox 6"/>
              <p:cNvSpPr txBox="1"/>
              <p:nvPr/>
            </p:nvSpPr>
            <p:spPr>
              <a:xfrm>
                <a:off x="5257800" y="2246557"/>
                <a:ext cx="1595160" cy="886114"/>
              </a:xfrm>
              <a:prstGeom prst="rect">
                <a:avLst/>
              </a:prstGeom>
              <a:noFill/>
              <a:ln>
                <a:solidFill>
                  <a:schemeClr val="tx1"/>
                </a:solidFill>
              </a:ln>
            </p:spPr>
            <p:txBody>
              <a:bodyPr wrap="square" rtlCol="0">
                <a:spAutoFit/>
              </a:bodyPr>
              <a:lstStyle/>
              <a:p>
                <a:r>
                  <a:rPr lang="en-US" sz="1200" dirty="0" smtClean="0">
                    <a:cs typeface="Arial" pitchFamily="34" charset="0"/>
                  </a:rPr>
                  <a:t>EMPLOYED</a:t>
                </a:r>
              </a:p>
              <a:p>
                <a:endParaRPr lang="en-US" sz="1200" dirty="0" smtClean="0">
                  <a:cs typeface="Arial" pitchFamily="34" charset="0"/>
                </a:endParaRPr>
              </a:p>
              <a:p>
                <a:endParaRPr lang="en-US" sz="1200" dirty="0" smtClean="0">
                  <a:solidFill>
                    <a:schemeClr val="accent1"/>
                  </a:solidFill>
                  <a:cs typeface="Arial" pitchFamily="34" charset="0"/>
                </a:endParaRPr>
              </a:p>
              <a:p>
                <a:r>
                  <a:rPr lang="en-US" sz="1200" dirty="0" smtClean="0">
                    <a:solidFill>
                      <a:schemeClr val="accent1"/>
                    </a:solidFill>
                    <a:cs typeface="Arial" pitchFamily="34" charset="0"/>
                  </a:rPr>
                  <a:t>220.1 million</a:t>
                </a:r>
              </a:p>
            </p:txBody>
          </p:sp>
          <p:sp>
            <p:nvSpPr>
              <p:cNvPr id="16" name="TextBox 7"/>
              <p:cNvSpPr txBox="1"/>
              <p:nvPr/>
            </p:nvSpPr>
            <p:spPr>
              <a:xfrm>
                <a:off x="5402099" y="4304903"/>
                <a:ext cx="1450861" cy="886114"/>
              </a:xfrm>
              <a:prstGeom prst="rect">
                <a:avLst/>
              </a:prstGeom>
              <a:noFill/>
              <a:ln>
                <a:solidFill>
                  <a:schemeClr val="tx1"/>
                </a:solidFill>
              </a:ln>
            </p:spPr>
            <p:txBody>
              <a:bodyPr wrap="square" rtlCol="0">
                <a:spAutoFit/>
              </a:bodyPr>
              <a:lstStyle/>
              <a:p>
                <a:r>
                  <a:rPr lang="en-US" sz="1200" dirty="0" smtClean="0">
                    <a:cs typeface="Arial" pitchFamily="34" charset="0"/>
                  </a:rPr>
                  <a:t>UNEMPLOYED</a:t>
                </a:r>
              </a:p>
              <a:p>
                <a:endParaRPr lang="en-US" sz="1200" dirty="0" smtClean="0">
                  <a:cs typeface="Arial" pitchFamily="34" charset="0"/>
                </a:endParaRPr>
              </a:p>
              <a:p>
                <a:endParaRPr lang="en-US" sz="1200" dirty="0" smtClean="0">
                  <a:solidFill>
                    <a:schemeClr val="accent1"/>
                  </a:solidFill>
                  <a:cs typeface="Arial" pitchFamily="34" charset="0"/>
                </a:endParaRPr>
              </a:p>
              <a:p>
                <a:r>
                  <a:rPr lang="en-US" sz="1200" dirty="0" smtClean="0">
                    <a:solidFill>
                      <a:schemeClr val="accent1"/>
                    </a:solidFill>
                    <a:cs typeface="Arial" pitchFamily="34" charset="0"/>
                  </a:rPr>
                  <a:t>22.8 million</a:t>
                </a:r>
              </a:p>
            </p:txBody>
          </p:sp>
          <p:sp>
            <p:nvSpPr>
              <p:cNvPr id="17" name="TextBox 8"/>
              <p:cNvSpPr txBox="1"/>
              <p:nvPr/>
            </p:nvSpPr>
            <p:spPr>
              <a:xfrm>
                <a:off x="6438900" y="5551224"/>
                <a:ext cx="2514600" cy="689200"/>
              </a:xfrm>
              <a:prstGeom prst="rect">
                <a:avLst/>
              </a:prstGeom>
              <a:noFill/>
              <a:ln>
                <a:solidFill>
                  <a:schemeClr val="tx1"/>
                </a:solidFill>
              </a:ln>
            </p:spPr>
            <p:txBody>
              <a:bodyPr wrap="square" rtlCol="0">
                <a:spAutoFit/>
              </a:bodyPr>
              <a:lstStyle/>
              <a:p>
                <a:r>
                  <a:rPr lang="en-US" sz="1200" dirty="0" smtClean="0">
                    <a:cs typeface="Arial" pitchFamily="34" charset="0"/>
                  </a:rPr>
                  <a:t>NOT IN THE LABOR FORCE</a:t>
                </a:r>
                <a:br>
                  <a:rPr lang="en-US" sz="1200" dirty="0" smtClean="0">
                    <a:cs typeface="Arial" pitchFamily="34" charset="0"/>
                  </a:rPr>
                </a:br>
                <a:r>
                  <a:rPr lang="en-US" sz="1200" dirty="0" smtClean="0">
                    <a:cs typeface="Arial" pitchFamily="34" charset="0"/>
                  </a:rPr>
                  <a:t>(inactive population)</a:t>
                </a:r>
              </a:p>
              <a:p>
                <a:r>
                  <a:rPr lang="en-US" sz="1200" dirty="0" smtClean="0">
                    <a:solidFill>
                      <a:schemeClr val="accent1"/>
                    </a:solidFill>
                    <a:cs typeface="Arial" pitchFamily="34" charset="0"/>
                  </a:rPr>
                  <a:t>136.0 million</a:t>
                </a:r>
              </a:p>
            </p:txBody>
          </p:sp>
          <p:sp>
            <p:nvSpPr>
              <p:cNvPr id="18" name="TextBox 9"/>
              <p:cNvSpPr txBox="1"/>
              <p:nvPr/>
            </p:nvSpPr>
            <p:spPr>
              <a:xfrm>
                <a:off x="3543378" y="559576"/>
                <a:ext cx="1752600" cy="295372"/>
              </a:xfrm>
              <a:prstGeom prst="rect">
                <a:avLst/>
              </a:prstGeom>
              <a:noFill/>
              <a:ln>
                <a:noFill/>
              </a:ln>
            </p:spPr>
            <p:txBody>
              <a:bodyPr wrap="square" rtlCol="0">
                <a:spAutoFit/>
              </a:bodyPr>
              <a:lstStyle/>
              <a:p>
                <a:pPr algn="ctr"/>
                <a:r>
                  <a:rPr lang="en-US" sz="1200" dirty="0" smtClean="0">
                    <a:cs typeface="Arial" pitchFamily="34" charset="0"/>
                  </a:rPr>
                  <a:t>YES</a:t>
                </a:r>
                <a:endParaRPr lang="en-US" sz="1200" dirty="0" smtClean="0">
                  <a:solidFill>
                    <a:schemeClr val="accent1"/>
                  </a:solidFill>
                  <a:cs typeface="Arial" pitchFamily="34" charset="0"/>
                </a:endParaRPr>
              </a:p>
            </p:txBody>
          </p:sp>
          <p:sp>
            <p:nvSpPr>
              <p:cNvPr id="19" name="TextBox 15"/>
              <p:cNvSpPr txBox="1"/>
              <p:nvPr/>
            </p:nvSpPr>
            <p:spPr>
              <a:xfrm>
                <a:off x="7658100" y="3127575"/>
                <a:ext cx="1295400" cy="1083029"/>
              </a:xfrm>
              <a:prstGeom prst="rect">
                <a:avLst/>
              </a:prstGeom>
              <a:solidFill>
                <a:schemeClr val="accent1">
                  <a:lumMod val="20000"/>
                  <a:lumOff val="80000"/>
                </a:schemeClr>
              </a:solidFill>
              <a:ln>
                <a:solidFill>
                  <a:schemeClr val="tx1"/>
                </a:solidFill>
              </a:ln>
            </p:spPr>
            <p:txBody>
              <a:bodyPr wrap="square" rtlCol="0">
                <a:spAutoFit/>
              </a:bodyPr>
              <a:lstStyle/>
              <a:p>
                <a:r>
                  <a:rPr lang="en-US" sz="1200" dirty="0" smtClean="0">
                    <a:cs typeface="Arial" pitchFamily="34" charset="0"/>
                  </a:rPr>
                  <a:t>LABOR</a:t>
                </a:r>
              </a:p>
              <a:p>
                <a:r>
                  <a:rPr lang="en-US" sz="1200" dirty="0" smtClean="0">
                    <a:cs typeface="Arial" pitchFamily="34" charset="0"/>
                  </a:rPr>
                  <a:t>FORCE (active population)</a:t>
                </a:r>
              </a:p>
              <a:p>
                <a:endParaRPr lang="en-US" sz="1200" dirty="0" smtClean="0">
                  <a:cs typeface="Arial" pitchFamily="34" charset="0"/>
                </a:endParaRPr>
              </a:p>
              <a:p>
                <a:r>
                  <a:rPr lang="en-US" sz="1200" dirty="0" smtClean="0">
                    <a:solidFill>
                      <a:schemeClr val="accent1"/>
                    </a:solidFill>
                    <a:cs typeface="Arial" pitchFamily="34" charset="0"/>
                  </a:rPr>
                  <a:t>242.9 million</a:t>
                </a:r>
              </a:p>
            </p:txBody>
          </p:sp>
          <p:sp>
            <p:nvSpPr>
              <p:cNvPr id="20" name="Right Brace 19"/>
              <p:cNvSpPr/>
              <p:nvPr/>
            </p:nvSpPr>
            <p:spPr>
              <a:xfrm>
                <a:off x="7200628" y="2246557"/>
                <a:ext cx="304800" cy="3021316"/>
              </a:xfrm>
              <a:prstGeom prst="rightBrace">
                <a:avLst>
                  <a:gd name="adj1" fmla="val 59848"/>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200"/>
              </a:p>
            </p:txBody>
          </p:sp>
          <p:cxnSp>
            <p:nvCxnSpPr>
              <p:cNvPr id="21" name="Straight Arrow Connector 22"/>
              <p:cNvCxnSpPr/>
              <p:nvPr/>
            </p:nvCxnSpPr>
            <p:spPr>
              <a:xfrm>
                <a:off x="3825871" y="947389"/>
                <a:ext cx="3027089" cy="0"/>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2" name="Straight Arrow Connector 23"/>
              <p:cNvCxnSpPr/>
              <p:nvPr/>
            </p:nvCxnSpPr>
            <p:spPr>
              <a:xfrm>
                <a:off x="811884" y="1615966"/>
                <a:ext cx="0" cy="517634"/>
              </a:xfrm>
              <a:prstGeom prst="straightConnector1">
                <a:avLst/>
              </a:prstGeom>
              <a:ln w="38100">
                <a:solidFill>
                  <a:schemeClr val="tx1"/>
                </a:solidFill>
                <a:headEnd type="none" w="med" len="med"/>
                <a:tailEnd type="triangle" w="med" len="sm"/>
              </a:ln>
            </p:spPr>
            <p:style>
              <a:lnRef idx="1">
                <a:schemeClr val="accent1"/>
              </a:lnRef>
              <a:fillRef idx="0">
                <a:schemeClr val="accent1"/>
              </a:fillRef>
              <a:effectRef idx="0">
                <a:schemeClr val="accent1"/>
              </a:effectRef>
              <a:fontRef idx="minor">
                <a:schemeClr val="tx1"/>
              </a:fontRef>
            </p:style>
          </p:cxnSp>
          <p:cxnSp>
            <p:nvCxnSpPr>
              <p:cNvPr id="23" name="Straight Arrow Connector 23"/>
              <p:cNvCxnSpPr/>
              <p:nvPr/>
            </p:nvCxnSpPr>
            <p:spPr>
              <a:xfrm>
                <a:off x="811884" y="3493282"/>
                <a:ext cx="1" cy="514610"/>
              </a:xfrm>
              <a:prstGeom prst="straightConnector1">
                <a:avLst/>
              </a:prstGeom>
              <a:ln w="38100">
                <a:solidFill>
                  <a:schemeClr val="tx1"/>
                </a:solidFill>
                <a:headEnd type="none" w="med" len="med"/>
                <a:tailEnd type="triangle" w="med" len="sm"/>
              </a:ln>
            </p:spPr>
            <p:style>
              <a:lnRef idx="1">
                <a:schemeClr val="accent1"/>
              </a:lnRef>
              <a:fillRef idx="0">
                <a:schemeClr val="accent1"/>
              </a:fillRef>
              <a:effectRef idx="0">
                <a:schemeClr val="accent1"/>
              </a:effectRef>
              <a:fontRef idx="minor">
                <a:schemeClr val="tx1"/>
              </a:fontRef>
            </p:style>
          </p:cxnSp>
          <p:sp>
            <p:nvSpPr>
              <p:cNvPr id="24" name="TextBox 3"/>
              <p:cNvSpPr txBox="1"/>
              <p:nvPr/>
            </p:nvSpPr>
            <p:spPr>
              <a:xfrm>
                <a:off x="3825871" y="3869922"/>
                <a:ext cx="1206422" cy="1279943"/>
              </a:xfrm>
              <a:prstGeom prst="rect">
                <a:avLst/>
              </a:prstGeom>
              <a:noFill/>
              <a:ln>
                <a:solidFill>
                  <a:schemeClr val="tx1"/>
                </a:solidFill>
              </a:ln>
            </p:spPr>
            <p:txBody>
              <a:bodyPr wrap="square" rtlCol="0">
                <a:spAutoFit/>
              </a:bodyPr>
              <a:lstStyle/>
              <a:p>
                <a:r>
                  <a:rPr lang="en-US" sz="1200" dirty="0" smtClean="0">
                    <a:cs typeface="Arial" pitchFamily="34" charset="0"/>
                  </a:rPr>
                  <a:t>Are you available for work immediately (within two weeks)?</a:t>
                </a:r>
              </a:p>
            </p:txBody>
          </p:sp>
          <p:sp>
            <p:nvSpPr>
              <p:cNvPr id="25" name="TextBox 3"/>
              <p:cNvSpPr txBox="1"/>
              <p:nvPr/>
            </p:nvSpPr>
            <p:spPr>
              <a:xfrm>
                <a:off x="584393" y="4060859"/>
                <a:ext cx="2670250" cy="1083029"/>
              </a:xfrm>
              <a:prstGeom prst="rect">
                <a:avLst/>
              </a:prstGeom>
              <a:noFill/>
              <a:ln>
                <a:solidFill>
                  <a:schemeClr val="tx1"/>
                </a:solidFill>
              </a:ln>
            </p:spPr>
            <p:txBody>
              <a:bodyPr wrap="square" rtlCol="0">
                <a:spAutoFit/>
              </a:bodyPr>
              <a:lstStyle/>
              <a:p>
                <a:r>
                  <a:rPr lang="en-US" sz="1200" dirty="0" smtClean="0">
                    <a:cs typeface="Arial" pitchFamily="34" charset="0"/>
                  </a:rPr>
                  <a:t>Have you:</a:t>
                </a:r>
              </a:p>
              <a:p>
                <a:pPr marL="171450" indent="-171450">
                  <a:buFont typeface="Arial" panose="020B0604020202020204" pitchFamily="34" charset="0"/>
                  <a:buChar char="•"/>
                </a:pPr>
                <a:r>
                  <a:rPr lang="en-US" sz="1200" dirty="0" smtClean="0">
                    <a:cs typeface="Arial" pitchFamily="34" charset="0"/>
                  </a:rPr>
                  <a:t>been taking active steps to find a job in the past 4 weeks</a:t>
                </a:r>
              </a:p>
              <a:p>
                <a:pPr marL="171450" indent="-171450">
                  <a:buFont typeface="Arial" panose="020B0604020202020204" pitchFamily="34" charset="0"/>
                  <a:buChar char="•"/>
                </a:pPr>
                <a:r>
                  <a:rPr lang="en-US" sz="1200" u="sng" dirty="0" smtClean="0">
                    <a:cs typeface="Arial" pitchFamily="34" charset="0"/>
                  </a:rPr>
                  <a:t>OR:</a:t>
                </a:r>
                <a:r>
                  <a:rPr lang="en-US" sz="1200" dirty="0" smtClean="0">
                    <a:cs typeface="Arial" pitchFamily="34" charset="0"/>
                  </a:rPr>
                  <a:t> found already a job starting within 3 months</a:t>
                </a:r>
              </a:p>
            </p:txBody>
          </p:sp>
          <p:sp>
            <p:nvSpPr>
              <p:cNvPr id="26" name="TextBox 9"/>
              <p:cNvSpPr txBox="1"/>
              <p:nvPr/>
            </p:nvSpPr>
            <p:spPr>
              <a:xfrm>
                <a:off x="3552782" y="2441256"/>
                <a:ext cx="1752600" cy="295372"/>
              </a:xfrm>
              <a:prstGeom prst="rect">
                <a:avLst/>
              </a:prstGeom>
              <a:noFill/>
              <a:ln>
                <a:noFill/>
              </a:ln>
            </p:spPr>
            <p:txBody>
              <a:bodyPr wrap="square" rtlCol="0">
                <a:spAutoFit/>
              </a:bodyPr>
              <a:lstStyle/>
              <a:p>
                <a:pPr algn="ctr"/>
                <a:r>
                  <a:rPr lang="en-US" sz="1200" dirty="0" smtClean="0">
                    <a:cs typeface="Arial" pitchFamily="34" charset="0"/>
                  </a:rPr>
                  <a:t>YES</a:t>
                </a:r>
                <a:endParaRPr lang="en-US" sz="1200" dirty="0" smtClean="0">
                  <a:solidFill>
                    <a:schemeClr val="accent1"/>
                  </a:solidFill>
                  <a:cs typeface="Arial" pitchFamily="34" charset="0"/>
                </a:endParaRPr>
              </a:p>
            </p:txBody>
          </p:sp>
          <p:cxnSp>
            <p:nvCxnSpPr>
              <p:cNvPr id="27" name="Straight Arrow Connector 22"/>
              <p:cNvCxnSpPr/>
              <p:nvPr/>
            </p:nvCxnSpPr>
            <p:spPr>
              <a:xfrm>
                <a:off x="3789414" y="2819400"/>
                <a:ext cx="1468386" cy="0"/>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8" name="TextBox 9"/>
              <p:cNvSpPr txBox="1"/>
              <p:nvPr/>
            </p:nvSpPr>
            <p:spPr>
              <a:xfrm>
                <a:off x="811884" y="5517957"/>
                <a:ext cx="587210" cy="295372"/>
              </a:xfrm>
              <a:prstGeom prst="rect">
                <a:avLst/>
              </a:prstGeom>
              <a:noFill/>
              <a:ln>
                <a:noFill/>
              </a:ln>
            </p:spPr>
            <p:txBody>
              <a:bodyPr wrap="square" rtlCol="0">
                <a:spAutoFit/>
              </a:bodyPr>
              <a:lstStyle/>
              <a:p>
                <a:pPr algn="ctr"/>
                <a:r>
                  <a:rPr lang="en-US" sz="1200" smtClean="0">
                    <a:cs typeface="Arial" pitchFamily="34" charset="0"/>
                  </a:rPr>
                  <a:t>NO</a:t>
                </a:r>
                <a:endParaRPr lang="en-US" sz="1200" dirty="0" smtClean="0">
                  <a:solidFill>
                    <a:schemeClr val="accent1"/>
                  </a:solidFill>
                  <a:cs typeface="Arial" pitchFamily="34" charset="0"/>
                </a:endParaRPr>
              </a:p>
            </p:txBody>
          </p:sp>
          <p:sp>
            <p:nvSpPr>
              <p:cNvPr id="29" name="TextBox 9"/>
              <p:cNvSpPr txBox="1"/>
              <p:nvPr/>
            </p:nvSpPr>
            <p:spPr>
              <a:xfrm>
                <a:off x="3180389" y="4780098"/>
                <a:ext cx="587210" cy="295372"/>
              </a:xfrm>
              <a:prstGeom prst="rect">
                <a:avLst/>
              </a:prstGeom>
              <a:noFill/>
              <a:ln>
                <a:noFill/>
              </a:ln>
            </p:spPr>
            <p:txBody>
              <a:bodyPr wrap="square" rtlCol="0">
                <a:spAutoFit/>
              </a:bodyPr>
              <a:lstStyle/>
              <a:p>
                <a:pPr algn="ctr"/>
                <a:r>
                  <a:rPr lang="en-US" sz="1200" dirty="0" smtClean="0">
                    <a:cs typeface="Arial" pitchFamily="34" charset="0"/>
                  </a:rPr>
                  <a:t>YES</a:t>
                </a:r>
                <a:endParaRPr lang="en-US" sz="1200" dirty="0" smtClean="0">
                  <a:solidFill>
                    <a:schemeClr val="accent1"/>
                  </a:solidFill>
                  <a:cs typeface="Arial" pitchFamily="34" charset="0"/>
                </a:endParaRPr>
              </a:p>
            </p:txBody>
          </p:sp>
          <p:cxnSp>
            <p:nvCxnSpPr>
              <p:cNvPr id="30" name="Straight Arrow Connector 22"/>
              <p:cNvCxnSpPr/>
              <p:nvPr/>
            </p:nvCxnSpPr>
            <p:spPr>
              <a:xfrm>
                <a:off x="3297343" y="5142861"/>
                <a:ext cx="492071" cy="0"/>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1" name="Straight Arrow Connector 22"/>
              <p:cNvCxnSpPr/>
              <p:nvPr/>
            </p:nvCxnSpPr>
            <p:spPr>
              <a:xfrm>
                <a:off x="815457" y="5902907"/>
                <a:ext cx="5544182" cy="0"/>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2" name="Gerader Verbinder 59"/>
              <p:cNvCxnSpPr/>
              <p:nvPr/>
            </p:nvCxnSpPr>
            <p:spPr>
              <a:xfrm flipV="1">
                <a:off x="815457" y="5551224"/>
                <a:ext cx="0" cy="35168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Gerader Verbinder 62"/>
              <p:cNvCxnSpPr/>
              <p:nvPr/>
            </p:nvCxnSpPr>
            <p:spPr>
              <a:xfrm flipV="1">
                <a:off x="4504420" y="5546831"/>
                <a:ext cx="0" cy="35168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TextBox 9"/>
              <p:cNvSpPr txBox="1"/>
              <p:nvPr/>
            </p:nvSpPr>
            <p:spPr>
              <a:xfrm>
                <a:off x="3825871" y="5517954"/>
                <a:ext cx="1752600" cy="295372"/>
              </a:xfrm>
              <a:prstGeom prst="rect">
                <a:avLst/>
              </a:prstGeom>
              <a:noFill/>
              <a:ln>
                <a:noFill/>
              </a:ln>
            </p:spPr>
            <p:txBody>
              <a:bodyPr wrap="square" rtlCol="0">
                <a:spAutoFit/>
              </a:bodyPr>
              <a:lstStyle/>
              <a:p>
                <a:pPr algn="ctr"/>
                <a:r>
                  <a:rPr lang="en-US" sz="1200" dirty="0" smtClean="0">
                    <a:cs typeface="Arial" pitchFamily="34" charset="0"/>
                  </a:rPr>
                  <a:t>NO</a:t>
                </a:r>
                <a:endParaRPr lang="en-US" sz="1200" dirty="0" smtClean="0">
                  <a:solidFill>
                    <a:schemeClr val="accent1"/>
                  </a:solidFill>
                  <a:cs typeface="Arial" pitchFamily="34" charset="0"/>
                </a:endParaRPr>
              </a:p>
            </p:txBody>
          </p:sp>
          <p:sp>
            <p:nvSpPr>
              <p:cNvPr id="37" name="TextBox 9"/>
              <p:cNvSpPr txBox="1"/>
              <p:nvPr/>
            </p:nvSpPr>
            <p:spPr>
              <a:xfrm>
                <a:off x="4929453" y="4780098"/>
                <a:ext cx="587210" cy="295372"/>
              </a:xfrm>
              <a:prstGeom prst="rect">
                <a:avLst/>
              </a:prstGeom>
              <a:noFill/>
              <a:ln>
                <a:noFill/>
              </a:ln>
            </p:spPr>
            <p:txBody>
              <a:bodyPr wrap="square" rtlCol="0">
                <a:spAutoFit/>
              </a:bodyPr>
              <a:lstStyle/>
              <a:p>
                <a:pPr algn="ctr"/>
                <a:r>
                  <a:rPr lang="en-US" sz="1200" dirty="0" smtClean="0">
                    <a:cs typeface="Arial" pitchFamily="34" charset="0"/>
                  </a:rPr>
                  <a:t>YES</a:t>
                </a:r>
                <a:endParaRPr lang="en-US" sz="1200" dirty="0" smtClean="0">
                  <a:solidFill>
                    <a:schemeClr val="accent1"/>
                  </a:solidFill>
                  <a:cs typeface="Arial" pitchFamily="34" charset="0"/>
                </a:endParaRPr>
              </a:p>
            </p:txBody>
          </p:sp>
          <p:cxnSp>
            <p:nvCxnSpPr>
              <p:cNvPr id="38" name="Straight Arrow Connector 22"/>
              <p:cNvCxnSpPr/>
              <p:nvPr/>
            </p:nvCxnSpPr>
            <p:spPr>
              <a:xfrm>
                <a:off x="5032293" y="5142861"/>
                <a:ext cx="369806" cy="0"/>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10" name="Textfeld 9"/>
            <p:cNvSpPr txBox="1"/>
            <p:nvPr/>
          </p:nvSpPr>
          <p:spPr>
            <a:xfrm>
              <a:off x="3939731" y="375188"/>
              <a:ext cx="196914" cy="295372"/>
            </a:xfrm>
            <a:prstGeom prst="rect">
              <a:avLst/>
            </a:prstGeom>
            <a:noFill/>
          </p:spPr>
          <p:txBody>
            <a:bodyPr wrap="none" rtlCol="0">
              <a:spAutoFit/>
            </a:bodyPr>
            <a:lstStyle/>
            <a:p>
              <a:endParaRPr lang="en-US" sz="1200" dirty="0"/>
            </a:p>
          </p:txBody>
        </p:sp>
      </p:grpSp>
      <p:sp>
        <p:nvSpPr>
          <p:cNvPr id="72" name="Textfeld 71"/>
          <p:cNvSpPr txBox="1"/>
          <p:nvPr/>
        </p:nvSpPr>
        <p:spPr>
          <a:xfrm>
            <a:off x="656826" y="3969340"/>
            <a:ext cx="1531468" cy="307777"/>
          </a:xfrm>
          <a:prstGeom prst="rect">
            <a:avLst/>
          </a:prstGeom>
          <a:noFill/>
        </p:spPr>
        <p:txBody>
          <a:bodyPr wrap="square" rtlCol="0">
            <a:spAutoFit/>
          </a:bodyPr>
          <a:lstStyle/>
          <a:p>
            <a:pPr algn="ctr"/>
            <a:r>
              <a:rPr lang="en-US" sz="1400" dirty="0" smtClean="0"/>
              <a:t>No</a:t>
            </a:r>
            <a:endParaRPr lang="en-US" sz="1400" dirty="0"/>
          </a:p>
        </p:txBody>
      </p:sp>
    </p:spTree>
    <p:extLst>
      <p:ext uri="{BB962C8B-B14F-4D97-AF65-F5344CB8AC3E}">
        <p14:creationId xmlns:p14="http://schemas.microsoft.com/office/powerpoint/2010/main" val="42124108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The Unemployment Rate</a:t>
            </a:r>
          </a:p>
        </p:txBody>
      </p:sp>
      <p:sp>
        <p:nvSpPr>
          <p:cNvPr id="3" name="Fußzeilenplatzhalter 2"/>
          <p:cNvSpPr>
            <a:spLocks noGrp="1"/>
          </p:cNvSpPr>
          <p:nvPr>
            <p:ph type="ftr" sz="quarter" idx="11"/>
          </p:nvPr>
        </p:nvSpPr>
        <p:spPr/>
        <p:txBody>
          <a:bodyPr/>
          <a:lstStyle/>
          <a:p>
            <a:r>
              <a:rPr lang="de-DE" smtClean="0"/>
              <a:t>Chapter 8</a:t>
            </a:r>
            <a:endParaRPr lang="de-DE" dirty="0"/>
          </a:p>
        </p:txBody>
      </p:sp>
      <p:sp>
        <p:nvSpPr>
          <p:cNvPr id="4" name="Foliennummernplatzhalter 3"/>
          <p:cNvSpPr>
            <a:spLocks noGrp="1"/>
          </p:cNvSpPr>
          <p:nvPr>
            <p:ph type="sldNum" sz="quarter" idx="12"/>
          </p:nvPr>
        </p:nvSpPr>
        <p:spPr/>
        <p:txBody>
          <a:bodyPr/>
          <a:lstStyle/>
          <a:p>
            <a:fld id="{F58DD67E-A379-844E-9AB1-95D2EC404AD8}" type="slidenum">
              <a:rPr lang="de-DE" smtClean="0"/>
              <a:t>10</a:t>
            </a:fld>
            <a:endParaRPr lang="de-DE" dirty="0"/>
          </a:p>
        </p:txBody>
      </p:sp>
      <p:sp>
        <p:nvSpPr>
          <p:cNvPr id="5" name="Textplatzhalter 4"/>
          <p:cNvSpPr>
            <a:spLocks noGrp="1"/>
          </p:cNvSpPr>
          <p:nvPr>
            <p:ph type="body" sz="quarter" idx="13"/>
          </p:nvPr>
        </p:nvSpPr>
        <p:spPr/>
        <p:txBody>
          <a:bodyPr/>
          <a:lstStyle/>
          <a:p>
            <a:r>
              <a:rPr lang="en-US" dirty="0" smtClean="0"/>
              <a:t>the </a:t>
            </a:r>
            <a:r>
              <a:rPr lang="en-US" dirty="0"/>
              <a:t>percentage of the labor force made up of people who do not have paid jobs but are immediately available and actively looking for paid jobs</a:t>
            </a:r>
            <a:endParaRPr lang="de-DE" dirty="0"/>
          </a:p>
          <a:p>
            <a:endParaRPr lang="en-US" dirty="0"/>
          </a:p>
        </p:txBody>
      </p:sp>
      <p:graphicFrame>
        <p:nvGraphicFramePr>
          <p:cNvPr id="6" name="Inhaltsplatzhalter 5"/>
          <p:cNvGraphicFramePr>
            <a:graphicFrameLocks noChangeAspect="1"/>
          </p:cNvGraphicFramePr>
          <p:nvPr>
            <p:extLst>
              <p:ext uri="{D42A27DB-BD31-4B8C-83A1-F6EECF244321}">
                <p14:modId xmlns:p14="http://schemas.microsoft.com/office/powerpoint/2010/main" val="3771004310"/>
              </p:ext>
            </p:extLst>
          </p:nvPr>
        </p:nvGraphicFramePr>
        <p:xfrm>
          <a:off x="683353" y="4011820"/>
          <a:ext cx="10287000" cy="647700"/>
        </p:xfrm>
        <a:graphic>
          <a:graphicData uri="http://schemas.openxmlformats.org/presentationml/2006/ole">
            <mc:AlternateContent xmlns:mc="http://schemas.openxmlformats.org/markup-compatibility/2006">
              <mc:Choice xmlns:v="urn:schemas-microsoft-com:vml" Requires="v">
                <p:oleObj spid="_x0000_s2172" name="Dokument" r:id="rId4" imgW="6858000" imgH="431800" progId="Word.Document.12">
                  <p:embed/>
                </p:oleObj>
              </mc:Choice>
              <mc:Fallback>
                <p:oleObj name="Dokument" r:id="rId4" imgW="6858000" imgH="431800" progId="Word.Document.12">
                  <p:embed/>
                  <p:pic>
                    <p:nvPicPr>
                      <p:cNvPr id="0" name=""/>
                      <p:cNvPicPr/>
                      <p:nvPr/>
                    </p:nvPicPr>
                    <p:blipFill>
                      <a:blip r:embed="rId5"/>
                      <a:stretch>
                        <a:fillRect/>
                      </a:stretch>
                    </p:blipFill>
                    <p:spPr>
                      <a:xfrm>
                        <a:off x="683353" y="4011820"/>
                        <a:ext cx="10287000" cy="647700"/>
                      </a:xfrm>
                      <a:prstGeom prst="rect">
                        <a:avLst/>
                      </a:prstGeom>
                    </p:spPr>
                  </p:pic>
                </p:oleObj>
              </mc:Fallback>
            </mc:AlternateContent>
          </a:graphicData>
        </a:graphic>
      </p:graphicFrame>
      <p:sp>
        <p:nvSpPr>
          <p:cNvPr id="7" name="Rechteck 6"/>
          <p:cNvSpPr/>
          <p:nvPr/>
        </p:nvSpPr>
        <p:spPr>
          <a:xfrm>
            <a:off x="457200" y="3754798"/>
            <a:ext cx="7654246" cy="1368152"/>
          </a:xfrm>
          <a:prstGeom prst="rect">
            <a:avLst/>
          </a:prstGeom>
          <a:noFill/>
          <a:ln w="57150" cmpd="sng">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6322350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The Unemployment Rate</a:t>
            </a:r>
          </a:p>
        </p:txBody>
      </p:sp>
      <p:sp>
        <p:nvSpPr>
          <p:cNvPr id="3" name="Inhaltsplatzhalter 2"/>
          <p:cNvSpPr>
            <a:spLocks noGrp="1"/>
          </p:cNvSpPr>
          <p:nvPr>
            <p:ph idx="1"/>
          </p:nvPr>
        </p:nvSpPr>
        <p:spPr/>
        <p:txBody>
          <a:bodyPr>
            <a:normAutofit fontScale="92500"/>
          </a:bodyPr>
          <a:lstStyle/>
          <a:p>
            <a:r>
              <a:rPr lang="en-US" dirty="0" smtClean="0"/>
              <a:t>“seasonally adjusted”</a:t>
            </a:r>
          </a:p>
          <a:p>
            <a:pPr lvl="1"/>
            <a:r>
              <a:rPr lang="en-US" dirty="0" smtClean="0"/>
              <a:t>ignores shifts in unemployment due to seasonal patterns (e.g. less people work in agriculture or construction in winter and more people in tourism in summer)</a:t>
            </a:r>
          </a:p>
          <a:p>
            <a:r>
              <a:rPr lang="en-US" dirty="0" smtClean="0"/>
              <a:t>Unemployment rates are calculated for different groups:</a:t>
            </a:r>
          </a:p>
          <a:p>
            <a:pPr lvl="1"/>
            <a:r>
              <a:rPr lang="en-US" dirty="0"/>
              <a:t>D</a:t>
            </a:r>
            <a:r>
              <a:rPr lang="en-US" dirty="0" smtClean="0"/>
              <a:t>emographic groups </a:t>
            </a:r>
          </a:p>
          <a:p>
            <a:pPr lvl="1"/>
            <a:r>
              <a:rPr lang="en-US" dirty="0" smtClean="0"/>
              <a:t>Occupations</a:t>
            </a:r>
          </a:p>
          <a:p>
            <a:pPr lvl="1"/>
            <a:r>
              <a:rPr lang="en-US" dirty="0" smtClean="0"/>
              <a:t>Industries</a:t>
            </a:r>
          </a:p>
          <a:p>
            <a:pPr lvl="1"/>
            <a:r>
              <a:rPr lang="en-US" dirty="0"/>
              <a:t>G</a:t>
            </a:r>
            <a:r>
              <a:rPr lang="en-US" dirty="0" smtClean="0"/>
              <a:t>eographical areas</a:t>
            </a:r>
          </a:p>
          <a:p>
            <a:pPr lvl="1"/>
            <a:r>
              <a:rPr lang="en-US" dirty="0" smtClean="0"/>
              <a:t>Single member states</a:t>
            </a:r>
          </a:p>
          <a:p>
            <a:pPr lvl="1"/>
            <a:endParaRPr lang="en-US" dirty="0"/>
          </a:p>
        </p:txBody>
      </p:sp>
      <p:sp>
        <p:nvSpPr>
          <p:cNvPr id="4" name="Fußzeilenplatzhalter 3"/>
          <p:cNvSpPr>
            <a:spLocks noGrp="1"/>
          </p:cNvSpPr>
          <p:nvPr>
            <p:ph type="ftr" sz="quarter" idx="11"/>
          </p:nvPr>
        </p:nvSpPr>
        <p:spPr/>
        <p:txBody>
          <a:bodyPr/>
          <a:lstStyle/>
          <a:p>
            <a:r>
              <a:rPr lang="de-DE" smtClean="0"/>
              <a:t>Chapter 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11</a:t>
            </a:fld>
            <a:endParaRPr lang="de-DE"/>
          </a:p>
        </p:txBody>
      </p:sp>
    </p:spTree>
    <p:extLst>
      <p:ext uri="{BB962C8B-B14F-4D97-AF65-F5344CB8AC3E}">
        <p14:creationId xmlns:p14="http://schemas.microsoft.com/office/powerpoint/2010/main" val="2125197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smtClean="0"/>
              <a:t>Table 8.1 Unemployment </a:t>
            </a:r>
            <a:r>
              <a:rPr lang="en-US" dirty="0"/>
              <a:t>R</a:t>
            </a:r>
            <a:r>
              <a:rPr lang="en-US" dirty="0" smtClean="0"/>
              <a:t>ates for Different Groups, EU28, 2015</a:t>
            </a:r>
            <a:endParaRPr lang="en-US" dirty="0"/>
          </a:p>
        </p:txBody>
      </p:sp>
      <p:graphicFrame>
        <p:nvGraphicFramePr>
          <p:cNvPr id="6" name="Inhaltsplatzhalter 5"/>
          <p:cNvGraphicFramePr>
            <a:graphicFrameLocks noGrp="1"/>
          </p:cNvGraphicFramePr>
          <p:nvPr>
            <p:ph idx="1"/>
            <p:extLst>
              <p:ext uri="{D42A27DB-BD31-4B8C-83A1-F6EECF244321}">
                <p14:modId xmlns:p14="http://schemas.microsoft.com/office/powerpoint/2010/main" val="2298396912"/>
              </p:ext>
            </p:extLst>
          </p:nvPr>
        </p:nvGraphicFramePr>
        <p:xfrm>
          <a:off x="457200" y="1341438"/>
          <a:ext cx="8362951" cy="4450080"/>
        </p:xfrm>
        <a:graphic>
          <a:graphicData uri="http://schemas.openxmlformats.org/drawingml/2006/table">
            <a:tbl>
              <a:tblPr firstRow="1" bandRow="1">
                <a:tableStyleId>{5FD0F851-EC5A-4D38-B0AD-8093EC10F338}</a:tableStyleId>
              </a:tblPr>
              <a:tblGrid>
                <a:gridCol w="5357532"/>
                <a:gridCol w="2071916"/>
                <a:gridCol w="933503"/>
              </a:tblGrid>
              <a:tr h="370840">
                <a:tc>
                  <a:txBody>
                    <a:bodyPr/>
                    <a:lstStyle/>
                    <a:p>
                      <a:pPr eaLnBrk="0" hangingPunct="0">
                        <a:lnSpc>
                          <a:spcPct val="115000"/>
                        </a:lnSpc>
                        <a:spcAft>
                          <a:spcPts val="0"/>
                        </a:spcAft>
                      </a:pPr>
                      <a:r>
                        <a:rPr lang="en-US" sz="1800" dirty="0">
                          <a:effectLst/>
                        </a:rPr>
                        <a:t>Group</a:t>
                      </a:r>
                      <a:endParaRPr lang="de-DE" sz="1800" dirty="0">
                        <a:effectLst/>
                        <a:latin typeface="Times New Roman"/>
                        <a:ea typeface="Times New Roman"/>
                      </a:endParaRPr>
                    </a:p>
                  </a:txBody>
                  <a:tcPr marL="68580" marR="68580" marT="0" marB="0"/>
                </a:tc>
                <a:tc gridSpan="2">
                  <a:txBody>
                    <a:bodyPr/>
                    <a:lstStyle/>
                    <a:p>
                      <a:pPr algn="ctr" eaLnBrk="0" hangingPunct="0">
                        <a:lnSpc>
                          <a:spcPct val="115000"/>
                        </a:lnSpc>
                        <a:spcAft>
                          <a:spcPts val="0"/>
                        </a:spcAft>
                      </a:pPr>
                      <a:r>
                        <a:rPr lang="en-US" sz="1800">
                          <a:effectLst/>
                        </a:rPr>
                        <a:t>Unemployment rate</a:t>
                      </a:r>
                      <a:endParaRPr lang="de-DE" sz="1800">
                        <a:effectLst/>
                        <a:latin typeface="Times New Roman"/>
                        <a:ea typeface="Times New Roman"/>
                      </a:endParaRPr>
                    </a:p>
                  </a:txBody>
                  <a:tcPr marL="68580" marR="68580" marT="0" marB="0"/>
                </a:tc>
                <a:tc hMerge="1">
                  <a:txBody>
                    <a:bodyPr/>
                    <a:lstStyle/>
                    <a:p>
                      <a:endParaRPr lang="en-US"/>
                    </a:p>
                  </a:txBody>
                  <a:tcPr/>
                </a:tc>
              </a:tr>
              <a:tr h="370840">
                <a:tc>
                  <a:txBody>
                    <a:bodyPr/>
                    <a:lstStyle/>
                    <a:p>
                      <a:pPr eaLnBrk="0" hangingPunct="0">
                        <a:lnSpc>
                          <a:spcPct val="115000"/>
                        </a:lnSpc>
                        <a:spcAft>
                          <a:spcPts val="0"/>
                        </a:spcAft>
                      </a:pPr>
                      <a:r>
                        <a:rPr lang="en-US" sz="1800">
                          <a:effectLst/>
                        </a:rPr>
                        <a:t>All Workers</a:t>
                      </a:r>
                      <a:endParaRPr lang="de-DE" sz="1800">
                        <a:effectLst/>
                        <a:latin typeface="Times New Roman"/>
                        <a:ea typeface="Times New Roman"/>
                      </a:endParaRPr>
                    </a:p>
                  </a:txBody>
                  <a:tcPr marL="68580" marR="68580" marT="0" marB="0"/>
                </a:tc>
                <a:tc>
                  <a:txBody>
                    <a:bodyPr/>
                    <a:lstStyle/>
                    <a:p>
                      <a:pPr algn="r" eaLnBrk="0" hangingPunct="0">
                        <a:lnSpc>
                          <a:spcPct val="115000"/>
                        </a:lnSpc>
                        <a:spcAft>
                          <a:spcPts val="0"/>
                        </a:spcAft>
                      </a:pPr>
                      <a:r>
                        <a:rPr lang="en-US" sz="1800" dirty="0">
                          <a:effectLst/>
                        </a:rPr>
                        <a:t>9.4</a:t>
                      </a:r>
                      <a:endParaRPr lang="de-DE" sz="1800" dirty="0">
                        <a:effectLst/>
                        <a:latin typeface="Times New Roman"/>
                        <a:ea typeface="Times New Roman"/>
                      </a:endParaRPr>
                    </a:p>
                  </a:txBody>
                  <a:tcPr marL="68580" marR="68580" marT="0" marB="0"/>
                </a:tc>
                <a:tc>
                  <a:txBody>
                    <a:bodyPr/>
                    <a:lstStyle/>
                    <a:p>
                      <a:pPr algn="r" eaLnBrk="0" hangingPunct="0">
                        <a:lnSpc>
                          <a:spcPct val="115000"/>
                        </a:lnSpc>
                        <a:spcAft>
                          <a:spcPts val="0"/>
                        </a:spcAft>
                      </a:pPr>
                      <a:endParaRPr lang="de-DE" sz="1800" dirty="0">
                        <a:effectLst/>
                        <a:latin typeface="Times New Roman"/>
                        <a:ea typeface="Times New Roman"/>
                      </a:endParaRPr>
                    </a:p>
                  </a:txBody>
                  <a:tcPr marL="68580" marR="68580" marT="0" marB="0"/>
                </a:tc>
              </a:tr>
              <a:tr h="370840">
                <a:tc>
                  <a:txBody>
                    <a:bodyPr/>
                    <a:lstStyle/>
                    <a:p>
                      <a:pPr eaLnBrk="0" hangingPunct="0">
                        <a:lnSpc>
                          <a:spcPct val="115000"/>
                        </a:lnSpc>
                        <a:spcAft>
                          <a:spcPts val="0"/>
                        </a:spcAft>
                      </a:pPr>
                      <a:r>
                        <a:rPr lang="en-US" sz="1800">
                          <a:effectLst/>
                        </a:rPr>
                        <a:t>Country of Residence (selected)</a:t>
                      </a:r>
                      <a:endParaRPr lang="de-DE" sz="1800">
                        <a:effectLst/>
                        <a:latin typeface="Times New Roman"/>
                        <a:ea typeface="Times New Roman"/>
                      </a:endParaRPr>
                    </a:p>
                  </a:txBody>
                  <a:tcPr marL="68580" marR="68580" marT="0" marB="0"/>
                </a:tc>
                <a:tc>
                  <a:txBody>
                    <a:bodyPr/>
                    <a:lstStyle/>
                    <a:p>
                      <a:pPr algn="r" eaLnBrk="0" hangingPunct="0">
                        <a:lnSpc>
                          <a:spcPct val="115000"/>
                        </a:lnSpc>
                        <a:spcAft>
                          <a:spcPts val="0"/>
                        </a:spcAft>
                      </a:pPr>
                      <a:r>
                        <a:rPr lang="en-US" sz="1800" dirty="0">
                          <a:effectLst/>
                        </a:rPr>
                        <a:t> </a:t>
                      </a:r>
                      <a:endParaRPr lang="de-DE" sz="1800" dirty="0">
                        <a:effectLst/>
                        <a:latin typeface="Times New Roman"/>
                        <a:ea typeface="Times New Roman"/>
                      </a:endParaRPr>
                    </a:p>
                  </a:txBody>
                  <a:tcPr marL="68580" marR="68580" marT="0" marB="0"/>
                </a:tc>
                <a:tc>
                  <a:txBody>
                    <a:bodyPr/>
                    <a:lstStyle/>
                    <a:p>
                      <a:pPr algn="r" eaLnBrk="0" hangingPunct="0">
                        <a:lnSpc>
                          <a:spcPct val="115000"/>
                        </a:lnSpc>
                        <a:spcAft>
                          <a:spcPts val="0"/>
                        </a:spcAft>
                      </a:pPr>
                      <a:endParaRPr lang="de-DE" sz="1800" dirty="0">
                        <a:effectLst/>
                        <a:latin typeface="Times New Roman"/>
                        <a:ea typeface="Times New Roman"/>
                      </a:endParaRPr>
                    </a:p>
                  </a:txBody>
                  <a:tcPr marL="68580" marR="68580" marT="0" marB="0"/>
                </a:tc>
              </a:tr>
              <a:tr h="370840">
                <a:tc>
                  <a:txBody>
                    <a:bodyPr/>
                    <a:lstStyle/>
                    <a:p>
                      <a:pPr marL="228600" algn="just" eaLnBrk="0" hangingPunct="0">
                        <a:lnSpc>
                          <a:spcPct val="115000"/>
                        </a:lnSpc>
                        <a:spcAft>
                          <a:spcPts val="0"/>
                        </a:spcAft>
                      </a:pPr>
                      <a:r>
                        <a:rPr lang="en-US" sz="1800">
                          <a:effectLst/>
                        </a:rPr>
                        <a:t>Germany</a:t>
                      </a:r>
                      <a:endParaRPr lang="de-DE" sz="1800">
                        <a:effectLst/>
                        <a:latin typeface="Times New Roman"/>
                        <a:ea typeface="Times New Roman"/>
                      </a:endParaRPr>
                    </a:p>
                  </a:txBody>
                  <a:tcPr marL="68580" marR="68580" marT="0" marB="0"/>
                </a:tc>
                <a:tc>
                  <a:txBody>
                    <a:bodyPr/>
                    <a:lstStyle/>
                    <a:p>
                      <a:pPr algn="r" eaLnBrk="0" hangingPunct="0">
                        <a:lnSpc>
                          <a:spcPct val="115000"/>
                        </a:lnSpc>
                        <a:spcAft>
                          <a:spcPts val="0"/>
                        </a:spcAft>
                      </a:pPr>
                      <a:r>
                        <a:rPr lang="en-US" sz="1800" dirty="0">
                          <a:effectLst/>
                        </a:rPr>
                        <a:t>4.6</a:t>
                      </a:r>
                      <a:endParaRPr lang="de-DE" sz="1800" dirty="0">
                        <a:effectLst/>
                        <a:latin typeface="Times New Roman"/>
                        <a:ea typeface="Times New Roman"/>
                      </a:endParaRPr>
                    </a:p>
                  </a:txBody>
                  <a:tcPr marL="68580" marR="68580" marT="0" marB="0"/>
                </a:tc>
                <a:tc>
                  <a:txBody>
                    <a:bodyPr/>
                    <a:lstStyle/>
                    <a:p>
                      <a:pPr algn="r" eaLnBrk="0" hangingPunct="0">
                        <a:lnSpc>
                          <a:spcPct val="115000"/>
                        </a:lnSpc>
                        <a:spcAft>
                          <a:spcPts val="0"/>
                        </a:spcAft>
                      </a:pPr>
                      <a:endParaRPr lang="de-DE" sz="1800" dirty="0">
                        <a:effectLst/>
                        <a:latin typeface="Times New Roman"/>
                        <a:ea typeface="Times New Roman"/>
                      </a:endParaRPr>
                    </a:p>
                  </a:txBody>
                  <a:tcPr marL="68580" marR="68580" marT="0" marB="0"/>
                </a:tc>
              </a:tr>
              <a:tr h="370840">
                <a:tc>
                  <a:txBody>
                    <a:bodyPr/>
                    <a:lstStyle/>
                    <a:p>
                      <a:pPr marL="228600" algn="just" eaLnBrk="0" hangingPunct="0">
                        <a:lnSpc>
                          <a:spcPct val="115000"/>
                        </a:lnSpc>
                        <a:spcAft>
                          <a:spcPts val="0"/>
                        </a:spcAft>
                      </a:pPr>
                      <a:r>
                        <a:rPr lang="en-US" sz="1800">
                          <a:effectLst/>
                        </a:rPr>
                        <a:t>Czech Republic</a:t>
                      </a:r>
                      <a:endParaRPr lang="de-DE" sz="1800">
                        <a:effectLst/>
                        <a:latin typeface="Times New Roman"/>
                        <a:ea typeface="Times New Roman"/>
                      </a:endParaRPr>
                    </a:p>
                  </a:txBody>
                  <a:tcPr marL="68580" marR="68580" marT="0" marB="0"/>
                </a:tc>
                <a:tc>
                  <a:txBody>
                    <a:bodyPr/>
                    <a:lstStyle/>
                    <a:p>
                      <a:pPr algn="r" eaLnBrk="0" hangingPunct="0">
                        <a:lnSpc>
                          <a:spcPct val="115000"/>
                        </a:lnSpc>
                        <a:spcAft>
                          <a:spcPts val="0"/>
                        </a:spcAft>
                      </a:pPr>
                      <a:r>
                        <a:rPr lang="en-US" sz="1800" dirty="0">
                          <a:effectLst/>
                        </a:rPr>
                        <a:t>5.1</a:t>
                      </a:r>
                      <a:endParaRPr lang="de-DE" sz="1800" dirty="0">
                        <a:effectLst/>
                        <a:latin typeface="Times New Roman"/>
                        <a:ea typeface="Times New Roman"/>
                      </a:endParaRPr>
                    </a:p>
                  </a:txBody>
                  <a:tcPr marL="68580" marR="68580" marT="0" marB="0"/>
                </a:tc>
                <a:tc>
                  <a:txBody>
                    <a:bodyPr/>
                    <a:lstStyle/>
                    <a:p>
                      <a:pPr algn="r" eaLnBrk="0" hangingPunct="0">
                        <a:lnSpc>
                          <a:spcPct val="115000"/>
                        </a:lnSpc>
                        <a:spcAft>
                          <a:spcPts val="0"/>
                        </a:spcAft>
                      </a:pPr>
                      <a:endParaRPr lang="de-DE" sz="1800" dirty="0">
                        <a:effectLst/>
                        <a:latin typeface="Times New Roman"/>
                        <a:ea typeface="Times New Roman"/>
                      </a:endParaRPr>
                    </a:p>
                  </a:txBody>
                  <a:tcPr marL="68580" marR="68580" marT="0" marB="0"/>
                </a:tc>
              </a:tr>
              <a:tr h="370840">
                <a:tc>
                  <a:txBody>
                    <a:bodyPr/>
                    <a:lstStyle/>
                    <a:p>
                      <a:pPr marL="228600" algn="just" eaLnBrk="0" hangingPunct="0">
                        <a:lnSpc>
                          <a:spcPct val="115000"/>
                        </a:lnSpc>
                        <a:spcAft>
                          <a:spcPts val="0"/>
                        </a:spcAft>
                      </a:pPr>
                      <a:r>
                        <a:rPr lang="en-US" sz="1800" dirty="0">
                          <a:effectLst/>
                        </a:rPr>
                        <a:t>United Kingdom</a:t>
                      </a:r>
                      <a:endParaRPr lang="de-DE" sz="1800" dirty="0">
                        <a:effectLst/>
                        <a:latin typeface="Times New Roman"/>
                        <a:ea typeface="Times New Roman"/>
                      </a:endParaRPr>
                    </a:p>
                  </a:txBody>
                  <a:tcPr marL="68580" marR="68580" marT="0" marB="0"/>
                </a:tc>
                <a:tc>
                  <a:txBody>
                    <a:bodyPr/>
                    <a:lstStyle/>
                    <a:p>
                      <a:pPr algn="r" eaLnBrk="0" hangingPunct="0">
                        <a:lnSpc>
                          <a:spcPct val="115000"/>
                        </a:lnSpc>
                        <a:spcAft>
                          <a:spcPts val="0"/>
                        </a:spcAft>
                      </a:pPr>
                      <a:r>
                        <a:rPr lang="en-US" sz="1800" dirty="0">
                          <a:effectLst/>
                        </a:rPr>
                        <a:t>5.3</a:t>
                      </a:r>
                      <a:endParaRPr lang="de-DE" sz="1800" dirty="0">
                        <a:effectLst/>
                        <a:latin typeface="Times New Roman"/>
                        <a:ea typeface="Times New Roman"/>
                      </a:endParaRPr>
                    </a:p>
                  </a:txBody>
                  <a:tcPr marL="68580" marR="68580" marT="0" marB="0"/>
                </a:tc>
                <a:tc>
                  <a:txBody>
                    <a:bodyPr/>
                    <a:lstStyle/>
                    <a:p>
                      <a:pPr algn="r" eaLnBrk="0" hangingPunct="0">
                        <a:lnSpc>
                          <a:spcPct val="115000"/>
                        </a:lnSpc>
                        <a:spcAft>
                          <a:spcPts val="0"/>
                        </a:spcAft>
                      </a:pPr>
                      <a:endParaRPr lang="de-DE" sz="1800" dirty="0">
                        <a:effectLst/>
                        <a:latin typeface="Times New Roman"/>
                        <a:ea typeface="Times New Roman"/>
                      </a:endParaRPr>
                    </a:p>
                  </a:txBody>
                  <a:tcPr marL="68580" marR="68580" marT="0" marB="0"/>
                </a:tc>
              </a:tr>
              <a:tr h="370840">
                <a:tc>
                  <a:txBody>
                    <a:bodyPr/>
                    <a:lstStyle/>
                    <a:p>
                      <a:pPr marL="228600" algn="just" eaLnBrk="0" hangingPunct="0">
                        <a:lnSpc>
                          <a:spcPct val="115000"/>
                        </a:lnSpc>
                        <a:spcAft>
                          <a:spcPts val="0"/>
                        </a:spcAft>
                      </a:pPr>
                      <a:r>
                        <a:rPr lang="en-US" sz="1800">
                          <a:effectLst/>
                        </a:rPr>
                        <a:t>Netherlands</a:t>
                      </a:r>
                      <a:endParaRPr lang="de-DE" sz="1800">
                        <a:effectLst/>
                        <a:latin typeface="Times New Roman"/>
                        <a:ea typeface="Times New Roman"/>
                      </a:endParaRPr>
                    </a:p>
                  </a:txBody>
                  <a:tcPr marL="68580" marR="68580" marT="0" marB="0"/>
                </a:tc>
                <a:tc>
                  <a:txBody>
                    <a:bodyPr/>
                    <a:lstStyle/>
                    <a:p>
                      <a:pPr algn="r" eaLnBrk="0" hangingPunct="0">
                        <a:lnSpc>
                          <a:spcPct val="115000"/>
                        </a:lnSpc>
                        <a:spcAft>
                          <a:spcPts val="0"/>
                        </a:spcAft>
                      </a:pPr>
                      <a:r>
                        <a:rPr lang="en-US" sz="1800" dirty="0">
                          <a:effectLst/>
                        </a:rPr>
                        <a:t>5.9</a:t>
                      </a:r>
                      <a:endParaRPr lang="de-DE" sz="1800" dirty="0">
                        <a:effectLst/>
                        <a:latin typeface="Times New Roman"/>
                        <a:ea typeface="Times New Roman"/>
                      </a:endParaRPr>
                    </a:p>
                  </a:txBody>
                  <a:tcPr marL="68580" marR="68580" marT="0" marB="0"/>
                </a:tc>
                <a:tc>
                  <a:txBody>
                    <a:bodyPr/>
                    <a:lstStyle/>
                    <a:p>
                      <a:pPr algn="r" eaLnBrk="0" hangingPunct="0">
                        <a:lnSpc>
                          <a:spcPct val="115000"/>
                        </a:lnSpc>
                        <a:spcAft>
                          <a:spcPts val="0"/>
                        </a:spcAft>
                      </a:pPr>
                      <a:endParaRPr lang="de-DE" sz="1800" dirty="0">
                        <a:effectLst/>
                        <a:latin typeface="Times New Roman"/>
                        <a:ea typeface="Times New Roman"/>
                      </a:endParaRPr>
                    </a:p>
                  </a:txBody>
                  <a:tcPr marL="68580" marR="68580" marT="0" marB="0"/>
                </a:tc>
              </a:tr>
              <a:tr h="370840">
                <a:tc>
                  <a:txBody>
                    <a:bodyPr/>
                    <a:lstStyle/>
                    <a:p>
                      <a:pPr marL="228600" algn="just" eaLnBrk="0" hangingPunct="0">
                        <a:lnSpc>
                          <a:spcPct val="115000"/>
                        </a:lnSpc>
                        <a:spcAft>
                          <a:spcPts val="0"/>
                        </a:spcAft>
                      </a:pPr>
                      <a:r>
                        <a:rPr lang="en-US" sz="1800">
                          <a:effectLst/>
                        </a:rPr>
                        <a:t>Sweden</a:t>
                      </a:r>
                      <a:endParaRPr lang="de-DE" sz="1800">
                        <a:effectLst/>
                        <a:latin typeface="Times New Roman"/>
                        <a:ea typeface="Times New Roman"/>
                      </a:endParaRPr>
                    </a:p>
                  </a:txBody>
                  <a:tcPr marL="68580" marR="68580" marT="0" marB="0"/>
                </a:tc>
                <a:tc>
                  <a:txBody>
                    <a:bodyPr/>
                    <a:lstStyle/>
                    <a:p>
                      <a:pPr algn="r" eaLnBrk="0" hangingPunct="0">
                        <a:lnSpc>
                          <a:spcPct val="115000"/>
                        </a:lnSpc>
                        <a:spcAft>
                          <a:spcPts val="0"/>
                        </a:spcAft>
                      </a:pPr>
                      <a:r>
                        <a:rPr lang="en-US" sz="1800" dirty="0">
                          <a:effectLst/>
                        </a:rPr>
                        <a:t>9.4</a:t>
                      </a:r>
                      <a:endParaRPr lang="de-DE" sz="1800" dirty="0">
                        <a:effectLst/>
                        <a:latin typeface="Times New Roman"/>
                        <a:ea typeface="Times New Roman"/>
                      </a:endParaRPr>
                    </a:p>
                  </a:txBody>
                  <a:tcPr marL="68580" marR="68580" marT="0" marB="0"/>
                </a:tc>
                <a:tc>
                  <a:txBody>
                    <a:bodyPr/>
                    <a:lstStyle/>
                    <a:p>
                      <a:pPr algn="r" eaLnBrk="0" hangingPunct="0">
                        <a:lnSpc>
                          <a:spcPct val="115000"/>
                        </a:lnSpc>
                        <a:spcAft>
                          <a:spcPts val="0"/>
                        </a:spcAft>
                      </a:pPr>
                      <a:endParaRPr lang="de-DE" sz="1800" dirty="0">
                        <a:effectLst/>
                        <a:latin typeface="Times New Roman"/>
                        <a:ea typeface="Times New Roman"/>
                      </a:endParaRPr>
                    </a:p>
                  </a:txBody>
                  <a:tcPr marL="68580" marR="68580" marT="0" marB="0"/>
                </a:tc>
              </a:tr>
              <a:tr h="370840">
                <a:tc>
                  <a:txBody>
                    <a:bodyPr/>
                    <a:lstStyle/>
                    <a:p>
                      <a:pPr marL="228600" algn="just" eaLnBrk="0" hangingPunct="0">
                        <a:lnSpc>
                          <a:spcPct val="115000"/>
                        </a:lnSpc>
                        <a:spcAft>
                          <a:spcPts val="0"/>
                        </a:spcAft>
                      </a:pPr>
                      <a:r>
                        <a:rPr lang="en-US" sz="1800">
                          <a:effectLst/>
                        </a:rPr>
                        <a:t>France</a:t>
                      </a:r>
                      <a:endParaRPr lang="de-DE" sz="1800">
                        <a:effectLst/>
                        <a:latin typeface="Times New Roman"/>
                        <a:ea typeface="Times New Roman"/>
                      </a:endParaRPr>
                    </a:p>
                  </a:txBody>
                  <a:tcPr marL="68580" marR="68580" marT="0" marB="0"/>
                </a:tc>
                <a:tc>
                  <a:txBody>
                    <a:bodyPr/>
                    <a:lstStyle/>
                    <a:p>
                      <a:pPr algn="r" eaLnBrk="0" hangingPunct="0">
                        <a:lnSpc>
                          <a:spcPct val="115000"/>
                        </a:lnSpc>
                        <a:spcAft>
                          <a:spcPts val="0"/>
                        </a:spcAft>
                      </a:pPr>
                      <a:r>
                        <a:rPr lang="en-US" sz="1800" dirty="0">
                          <a:effectLst/>
                        </a:rPr>
                        <a:t>10.4</a:t>
                      </a:r>
                      <a:endParaRPr lang="de-DE" sz="1800" dirty="0">
                        <a:effectLst/>
                        <a:latin typeface="Times New Roman"/>
                        <a:ea typeface="Times New Roman"/>
                      </a:endParaRPr>
                    </a:p>
                  </a:txBody>
                  <a:tcPr marL="68580" marR="68580" marT="0" marB="0"/>
                </a:tc>
                <a:tc>
                  <a:txBody>
                    <a:bodyPr/>
                    <a:lstStyle/>
                    <a:p>
                      <a:pPr algn="r" eaLnBrk="0" hangingPunct="0">
                        <a:lnSpc>
                          <a:spcPct val="115000"/>
                        </a:lnSpc>
                        <a:spcAft>
                          <a:spcPts val="0"/>
                        </a:spcAft>
                      </a:pPr>
                      <a:endParaRPr lang="de-DE" sz="1800" dirty="0">
                        <a:effectLst/>
                        <a:latin typeface="Times New Roman"/>
                        <a:ea typeface="Times New Roman"/>
                      </a:endParaRPr>
                    </a:p>
                  </a:txBody>
                  <a:tcPr marL="68580" marR="68580" marT="0" marB="0"/>
                </a:tc>
              </a:tr>
              <a:tr h="370840">
                <a:tc>
                  <a:txBody>
                    <a:bodyPr/>
                    <a:lstStyle/>
                    <a:p>
                      <a:pPr marL="228600" algn="just" eaLnBrk="0" hangingPunct="0">
                        <a:lnSpc>
                          <a:spcPct val="115000"/>
                        </a:lnSpc>
                        <a:spcAft>
                          <a:spcPts val="0"/>
                        </a:spcAft>
                      </a:pPr>
                      <a:r>
                        <a:rPr lang="en-US" sz="1800">
                          <a:effectLst/>
                        </a:rPr>
                        <a:t>Italy</a:t>
                      </a:r>
                      <a:endParaRPr lang="de-DE" sz="1800">
                        <a:effectLst/>
                        <a:latin typeface="Times New Roman"/>
                        <a:ea typeface="Times New Roman"/>
                      </a:endParaRPr>
                    </a:p>
                  </a:txBody>
                  <a:tcPr marL="68580" marR="68580" marT="0" marB="0"/>
                </a:tc>
                <a:tc>
                  <a:txBody>
                    <a:bodyPr/>
                    <a:lstStyle/>
                    <a:p>
                      <a:pPr algn="r" eaLnBrk="0" hangingPunct="0">
                        <a:lnSpc>
                          <a:spcPct val="115000"/>
                        </a:lnSpc>
                        <a:spcAft>
                          <a:spcPts val="0"/>
                        </a:spcAft>
                      </a:pPr>
                      <a:r>
                        <a:rPr lang="en-US" sz="1800" dirty="0">
                          <a:effectLst/>
                        </a:rPr>
                        <a:t>11.9</a:t>
                      </a:r>
                      <a:endParaRPr lang="de-DE" sz="1800" dirty="0">
                        <a:effectLst/>
                        <a:latin typeface="Times New Roman"/>
                        <a:ea typeface="Times New Roman"/>
                      </a:endParaRPr>
                    </a:p>
                  </a:txBody>
                  <a:tcPr marL="68580" marR="68580" marT="0" marB="0"/>
                </a:tc>
                <a:tc>
                  <a:txBody>
                    <a:bodyPr/>
                    <a:lstStyle/>
                    <a:p>
                      <a:pPr algn="r" eaLnBrk="0" hangingPunct="0">
                        <a:lnSpc>
                          <a:spcPct val="115000"/>
                        </a:lnSpc>
                        <a:spcAft>
                          <a:spcPts val="0"/>
                        </a:spcAft>
                      </a:pPr>
                      <a:endParaRPr lang="de-DE" sz="1800" dirty="0">
                        <a:effectLst/>
                        <a:latin typeface="Times New Roman"/>
                        <a:ea typeface="Times New Roman"/>
                      </a:endParaRPr>
                    </a:p>
                  </a:txBody>
                  <a:tcPr marL="68580" marR="68580" marT="0" marB="0"/>
                </a:tc>
              </a:tr>
              <a:tr h="370840">
                <a:tc>
                  <a:txBody>
                    <a:bodyPr/>
                    <a:lstStyle/>
                    <a:p>
                      <a:pPr marL="228600" algn="just" eaLnBrk="0" hangingPunct="0">
                        <a:lnSpc>
                          <a:spcPct val="115000"/>
                        </a:lnSpc>
                        <a:spcAft>
                          <a:spcPts val="0"/>
                        </a:spcAft>
                      </a:pPr>
                      <a:r>
                        <a:rPr lang="en-US" sz="1800">
                          <a:effectLst/>
                        </a:rPr>
                        <a:t>Spain</a:t>
                      </a:r>
                      <a:endParaRPr lang="de-DE" sz="1800">
                        <a:effectLst/>
                        <a:latin typeface="Times New Roman"/>
                        <a:ea typeface="Times New Roman"/>
                      </a:endParaRPr>
                    </a:p>
                  </a:txBody>
                  <a:tcPr marL="68580" marR="68580" marT="0" marB="0"/>
                </a:tc>
                <a:tc>
                  <a:txBody>
                    <a:bodyPr/>
                    <a:lstStyle/>
                    <a:p>
                      <a:pPr algn="r" eaLnBrk="0" hangingPunct="0">
                        <a:lnSpc>
                          <a:spcPct val="115000"/>
                        </a:lnSpc>
                        <a:spcAft>
                          <a:spcPts val="0"/>
                        </a:spcAft>
                      </a:pPr>
                      <a:r>
                        <a:rPr lang="en-US" sz="1800" dirty="0">
                          <a:effectLst/>
                        </a:rPr>
                        <a:t>22.1</a:t>
                      </a:r>
                      <a:endParaRPr lang="de-DE" sz="1800" dirty="0">
                        <a:effectLst/>
                        <a:latin typeface="Times New Roman"/>
                        <a:ea typeface="Times New Roman"/>
                      </a:endParaRPr>
                    </a:p>
                  </a:txBody>
                  <a:tcPr marL="68580" marR="68580" marT="0" marB="0"/>
                </a:tc>
                <a:tc>
                  <a:txBody>
                    <a:bodyPr/>
                    <a:lstStyle/>
                    <a:p>
                      <a:pPr algn="r" eaLnBrk="0" hangingPunct="0">
                        <a:lnSpc>
                          <a:spcPct val="115000"/>
                        </a:lnSpc>
                        <a:spcAft>
                          <a:spcPts val="0"/>
                        </a:spcAft>
                      </a:pPr>
                      <a:endParaRPr lang="de-DE" sz="1800" dirty="0">
                        <a:effectLst/>
                        <a:latin typeface="Times New Roman"/>
                        <a:ea typeface="Times New Roman"/>
                      </a:endParaRPr>
                    </a:p>
                  </a:txBody>
                  <a:tcPr marL="68580" marR="68580" marT="0" marB="0"/>
                </a:tc>
              </a:tr>
              <a:tr h="370840">
                <a:tc>
                  <a:txBody>
                    <a:bodyPr/>
                    <a:lstStyle/>
                    <a:p>
                      <a:pPr marL="228600" algn="just" eaLnBrk="0" hangingPunct="0">
                        <a:lnSpc>
                          <a:spcPct val="115000"/>
                        </a:lnSpc>
                        <a:spcAft>
                          <a:spcPts val="0"/>
                        </a:spcAft>
                      </a:pPr>
                      <a:r>
                        <a:rPr lang="en-US" sz="1800" dirty="0">
                          <a:effectLst/>
                        </a:rPr>
                        <a:t>Greece</a:t>
                      </a:r>
                      <a:endParaRPr lang="de-DE" sz="1800" dirty="0">
                        <a:effectLst/>
                        <a:latin typeface="Times New Roman"/>
                        <a:ea typeface="Times New Roman"/>
                      </a:endParaRPr>
                    </a:p>
                  </a:txBody>
                  <a:tcPr marL="68580" marR="68580" marT="0" marB="0"/>
                </a:tc>
                <a:tc>
                  <a:txBody>
                    <a:bodyPr/>
                    <a:lstStyle/>
                    <a:p>
                      <a:pPr algn="r" eaLnBrk="0" hangingPunct="0">
                        <a:lnSpc>
                          <a:spcPct val="115000"/>
                        </a:lnSpc>
                        <a:spcAft>
                          <a:spcPts val="0"/>
                        </a:spcAft>
                      </a:pPr>
                      <a:r>
                        <a:rPr lang="en-US" sz="1800" dirty="0">
                          <a:effectLst/>
                        </a:rPr>
                        <a:t>24.9</a:t>
                      </a:r>
                      <a:endParaRPr lang="de-DE" sz="1800" dirty="0">
                        <a:effectLst/>
                        <a:latin typeface="Times New Roman"/>
                        <a:ea typeface="Times New Roman"/>
                      </a:endParaRPr>
                    </a:p>
                  </a:txBody>
                  <a:tcPr marL="68580" marR="68580" marT="0" marB="0"/>
                </a:tc>
                <a:tc>
                  <a:txBody>
                    <a:bodyPr/>
                    <a:lstStyle/>
                    <a:p>
                      <a:pPr algn="r" eaLnBrk="0" hangingPunct="0">
                        <a:lnSpc>
                          <a:spcPct val="115000"/>
                        </a:lnSpc>
                        <a:spcAft>
                          <a:spcPts val="0"/>
                        </a:spcAft>
                      </a:pPr>
                      <a:endParaRPr lang="de-DE" sz="1800" dirty="0">
                        <a:effectLst/>
                        <a:latin typeface="Times New Roman"/>
                        <a:ea typeface="Times New Roman"/>
                      </a:endParaRPr>
                    </a:p>
                  </a:txBody>
                  <a:tcPr marL="68580" marR="68580" marT="0" marB="0"/>
                </a:tc>
              </a:tr>
            </a:tbl>
          </a:graphicData>
        </a:graphic>
      </p:graphicFrame>
      <p:sp>
        <p:nvSpPr>
          <p:cNvPr id="4" name="Fußzeilenplatzhalter 3"/>
          <p:cNvSpPr>
            <a:spLocks noGrp="1"/>
          </p:cNvSpPr>
          <p:nvPr>
            <p:ph type="ftr" sz="quarter" idx="11"/>
          </p:nvPr>
        </p:nvSpPr>
        <p:spPr/>
        <p:txBody>
          <a:bodyPr/>
          <a:lstStyle/>
          <a:p>
            <a:r>
              <a:rPr lang="de-DE" smtClean="0"/>
              <a:t>Chapter 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12</a:t>
            </a:fld>
            <a:endParaRPr lang="de-DE"/>
          </a:p>
        </p:txBody>
      </p:sp>
      <p:sp>
        <p:nvSpPr>
          <p:cNvPr id="7" name="Textfeld 6"/>
          <p:cNvSpPr txBox="1"/>
          <p:nvPr/>
        </p:nvSpPr>
        <p:spPr>
          <a:xfrm>
            <a:off x="457200" y="5956158"/>
            <a:ext cx="6130592" cy="369332"/>
          </a:xfrm>
          <a:prstGeom prst="rect">
            <a:avLst/>
          </a:prstGeom>
          <a:noFill/>
        </p:spPr>
        <p:txBody>
          <a:bodyPr wrap="none" rtlCol="0">
            <a:spAutoFit/>
          </a:bodyPr>
          <a:lstStyle/>
          <a:p>
            <a:r>
              <a:rPr lang="en-US" sz="1400" i="1" dirty="0"/>
              <a:t>Source: </a:t>
            </a:r>
            <a:r>
              <a:rPr lang="en-US" sz="1400" dirty="0"/>
              <a:t>Eurostat, “Statistics Explained: Unemployment Statistics)”, October 2016</a:t>
            </a:r>
            <a:r>
              <a:rPr lang="en-US" dirty="0"/>
              <a:t>.</a:t>
            </a:r>
            <a:r>
              <a:rPr lang="de-DE" dirty="0"/>
              <a:t> </a:t>
            </a:r>
            <a:endParaRPr lang="en-US" dirty="0"/>
          </a:p>
        </p:txBody>
      </p:sp>
    </p:spTree>
    <p:extLst>
      <p:ext uri="{BB962C8B-B14F-4D97-AF65-F5344CB8AC3E}">
        <p14:creationId xmlns:p14="http://schemas.microsoft.com/office/powerpoint/2010/main" val="105480783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smtClean="0"/>
              <a:t>Table 8.1 Unemployment </a:t>
            </a:r>
            <a:r>
              <a:rPr lang="en-US" dirty="0"/>
              <a:t>R</a:t>
            </a:r>
            <a:r>
              <a:rPr lang="en-US" dirty="0" smtClean="0"/>
              <a:t>ates for Different Groups, EU28, 2015</a:t>
            </a:r>
            <a:endParaRPr lang="en-US" dirty="0"/>
          </a:p>
        </p:txBody>
      </p:sp>
      <p:graphicFrame>
        <p:nvGraphicFramePr>
          <p:cNvPr id="6" name="Inhaltsplatzhalter 5"/>
          <p:cNvGraphicFramePr>
            <a:graphicFrameLocks noGrp="1"/>
          </p:cNvGraphicFramePr>
          <p:nvPr>
            <p:ph idx="1"/>
            <p:extLst>
              <p:ext uri="{D42A27DB-BD31-4B8C-83A1-F6EECF244321}">
                <p14:modId xmlns:p14="http://schemas.microsoft.com/office/powerpoint/2010/main" val="431366078"/>
              </p:ext>
            </p:extLst>
          </p:nvPr>
        </p:nvGraphicFramePr>
        <p:xfrm>
          <a:off x="457200" y="1226064"/>
          <a:ext cx="8362950" cy="4859528"/>
        </p:xfrm>
        <a:graphic>
          <a:graphicData uri="http://schemas.openxmlformats.org/drawingml/2006/table">
            <a:tbl>
              <a:tblPr firstRow="1" bandRow="1">
                <a:tableStyleId>{5FD0F851-EC5A-4D38-B0AD-8093EC10F338}</a:tableStyleId>
              </a:tblPr>
              <a:tblGrid>
                <a:gridCol w="5593976"/>
                <a:gridCol w="1802054"/>
                <a:gridCol w="966920"/>
              </a:tblGrid>
              <a:tr h="370840">
                <a:tc>
                  <a:txBody>
                    <a:bodyPr/>
                    <a:lstStyle/>
                    <a:p>
                      <a:pPr eaLnBrk="0" hangingPunct="0">
                        <a:lnSpc>
                          <a:spcPct val="115000"/>
                        </a:lnSpc>
                        <a:spcAft>
                          <a:spcPts val="0"/>
                        </a:spcAft>
                      </a:pPr>
                      <a:r>
                        <a:rPr lang="en-US" sz="1800" dirty="0">
                          <a:effectLst/>
                        </a:rPr>
                        <a:t>Group</a:t>
                      </a:r>
                      <a:endParaRPr lang="de-DE" sz="1800" dirty="0">
                        <a:effectLst/>
                        <a:latin typeface="Times New Roman"/>
                        <a:ea typeface="Times New Roman"/>
                      </a:endParaRPr>
                    </a:p>
                  </a:txBody>
                  <a:tcPr marL="68580" marR="68580" marT="0" marB="0"/>
                </a:tc>
                <a:tc gridSpan="2">
                  <a:txBody>
                    <a:bodyPr/>
                    <a:lstStyle/>
                    <a:p>
                      <a:pPr algn="ctr" eaLnBrk="0" hangingPunct="0">
                        <a:lnSpc>
                          <a:spcPct val="115000"/>
                        </a:lnSpc>
                        <a:spcAft>
                          <a:spcPts val="0"/>
                        </a:spcAft>
                      </a:pPr>
                      <a:r>
                        <a:rPr lang="en-US" sz="1800">
                          <a:effectLst/>
                        </a:rPr>
                        <a:t>Unemployment rate</a:t>
                      </a:r>
                      <a:endParaRPr lang="de-DE" sz="1800">
                        <a:effectLst/>
                        <a:latin typeface="Times New Roman"/>
                        <a:ea typeface="Times New Roman"/>
                      </a:endParaRPr>
                    </a:p>
                  </a:txBody>
                  <a:tcPr marL="68580" marR="68580" marT="0" marB="0"/>
                </a:tc>
                <a:tc hMerge="1">
                  <a:txBody>
                    <a:bodyPr/>
                    <a:lstStyle/>
                    <a:p>
                      <a:endParaRPr lang="en-US"/>
                    </a:p>
                  </a:txBody>
                  <a:tcPr/>
                </a:tc>
              </a:tr>
              <a:tr h="370840">
                <a:tc>
                  <a:txBody>
                    <a:bodyPr/>
                    <a:lstStyle/>
                    <a:p>
                      <a:pPr eaLnBrk="0" hangingPunct="0">
                        <a:lnSpc>
                          <a:spcPct val="115000"/>
                        </a:lnSpc>
                        <a:spcAft>
                          <a:spcPts val="0"/>
                        </a:spcAft>
                      </a:pPr>
                      <a:r>
                        <a:rPr lang="en-US" sz="1800" i="1" dirty="0">
                          <a:effectLst/>
                          <a:latin typeface="+mn-lt"/>
                          <a:ea typeface="Times New Roman"/>
                        </a:rPr>
                        <a:t>Age</a:t>
                      </a:r>
                      <a:endParaRPr lang="de-DE" sz="1800" dirty="0">
                        <a:effectLst/>
                        <a:latin typeface="+mn-lt"/>
                        <a:ea typeface="Times New Roman"/>
                      </a:endParaRPr>
                    </a:p>
                  </a:txBody>
                  <a:tcPr marL="68580" marR="68580" marT="0" marB="0"/>
                </a:tc>
                <a:tc>
                  <a:txBody>
                    <a:bodyPr/>
                    <a:lstStyle/>
                    <a:p>
                      <a:pPr algn="r" eaLnBrk="0" hangingPunct="0">
                        <a:lnSpc>
                          <a:spcPct val="115000"/>
                        </a:lnSpc>
                        <a:spcAft>
                          <a:spcPts val="0"/>
                        </a:spcAft>
                      </a:pPr>
                      <a:r>
                        <a:rPr lang="en-US" sz="1800" dirty="0">
                          <a:effectLst/>
                          <a:latin typeface="+mn-lt"/>
                          <a:ea typeface="Times New Roman"/>
                        </a:rPr>
                        <a:t> </a:t>
                      </a:r>
                      <a:endParaRPr lang="de-DE" sz="1800" dirty="0">
                        <a:effectLst/>
                        <a:latin typeface="+mn-lt"/>
                        <a:ea typeface="Times New Roman"/>
                      </a:endParaRPr>
                    </a:p>
                  </a:txBody>
                  <a:tcPr marL="68580" marR="68580" marT="0" marB="0"/>
                </a:tc>
                <a:tc>
                  <a:txBody>
                    <a:bodyPr/>
                    <a:lstStyle/>
                    <a:p>
                      <a:pPr algn="r" eaLnBrk="0" hangingPunct="0">
                        <a:lnSpc>
                          <a:spcPct val="115000"/>
                        </a:lnSpc>
                        <a:spcAft>
                          <a:spcPts val="0"/>
                        </a:spcAft>
                      </a:pPr>
                      <a:endParaRPr lang="de-DE" sz="1800" dirty="0">
                        <a:effectLst/>
                        <a:latin typeface="+mn-lt"/>
                        <a:ea typeface="Times New Roman"/>
                      </a:endParaRPr>
                    </a:p>
                  </a:txBody>
                  <a:tcPr marL="68580" marR="68580" marT="0" marB="0"/>
                </a:tc>
              </a:tr>
              <a:tr h="370840">
                <a:tc>
                  <a:txBody>
                    <a:bodyPr/>
                    <a:lstStyle/>
                    <a:p>
                      <a:pPr marL="228600" algn="just" eaLnBrk="0" hangingPunct="0">
                        <a:lnSpc>
                          <a:spcPct val="115000"/>
                        </a:lnSpc>
                        <a:spcAft>
                          <a:spcPts val="0"/>
                        </a:spcAft>
                      </a:pPr>
                      <a:r>
                        <a:rPr lang="en-US" sz="1800" dirty="0">
                          <a:effectLst/>
                          <a:latin typeface="+mn-lt"/>
                          <a:ea typeface="Times New Roman"/>
                        </a:rPr>
                        <a:t>Less than 25 years</a:t>
                      </a:r>
                      <a:endParaRPr lang="de-DE" sz="1800" dirty="0">
                        <a:effectLst/>
                        <a:latin typeface="+mn-lt"/>
                        <a:ea typeface="Times New Roman"/>
                      </a:endParaRPr>
                    </a:p>
                  </a:txBody>
                  <a:tcPr marL="68580" marR="68580" marT="0" marB="0"/>
                </a:tc>
                <a:tc>
                  <a:txBody>
                    <a:bodyPr/>
                    <a:lstStyle/>
                    <a:p>
                      <a:pPr algn="r" eaLnBrk="0" hangingPunct="0">
                        <a:lnSpc>
                          <a:spcPct val="115000"/>
                        </a:lnSpc>
                        <a:spcAft>
                          <a:spcPts val="0"/>
                        </a:spcAft>
                      </a:pPr>
                      <a:r>
                        <a:rPr lang="en-US" sz="1800" dirty="0">
                          <a:effectLst/>
                          <a:latin typeface="+mn-lt"/>
                          <a:ea typeface="Times New Roman"/>
                        </a:rPr>
                        <a:t>20.3</a:t>
                      </a:r>
                      <a:endParaRPr lang="de-DE" sz="1800" dirty="0">
                        <a:effectLst/>
                        <a:latin typeface="+mn-lt"/>
                        <a:ea typeface="Times New Roman"/>
                      </a:endParaRPr>
                    </a:p>
                  </a:txBody>
                  <a:tcPr marL="68580" marR="68580" marT="0" marB="0"/>
                </a:tc>
                <a:tc>
                  <a:txBody>
                    <a:bodyPr/>
                    <a:lstStyle/>
                    <a:p>
                      <a:pPr algn="r" eaLnBrk="0" hangingPunct="0">
                        <a:lnSpc>
                          <a:spcPct val="115000"/>
                        </a:lnSpc>
                        <a:spcAft>
                          <a:spcPts val="0"/>
                        </a:spcAft>
                      </a:pPr>
                      <a:endParaRPr lang="de-DE" sz="1800" dirty="0">
                        <a:effectLst/>
                        <a:latin typeface="+mn-lt"/>
                        <a:ea typeface="Times New Roman"/>
                      </a:endParaRPr>
                    </a:p>
                  </a:txBody>
                  <a:tcPr marL="68580" marR="68580" marT="0" marB="0"/>
                </a:tc>
              </a:tr>
              <a:tr h="370840">
                <a:tc>
                  <a:txBody>
                    <a:bodyPr/>
                    <a:lstStyle/>
                    <a:p>
                      <a:pPr marL="228600" algn="just" eaLnBrk="0" hangingPunct="0">
                        <a:lnSpc>
                          <a:spcPct val="115000"/>
                        </a:lnSpc>
                        <a:spcAft>
                          <a:spcPts val="0"/>
                        </a:spcAft>
                      </a:pPr>
                      <a:r>
                        <a:rPr lang="en-US" sz="1800" dirty="0">
                          <a:effectLst/>
                          <a:latin typeface="+mn-lt"/>
                          <a:ea typeface="Times New Roman"/>
                        </a:rPr>
                        <a:t>25 to 74 years</a:t>
                      </a:r>
                      <a:endParaRPr lang="de-DE" sz="1800" dirty="0">
                        <a:effectLst/>
                        <a:latin typeface="+mn-lt"/>
                        <a:ea typeface="Times New Roman"/>
                      </a:endParaRPr>
                    </a:p>
                  </a:txBody>
                  <a:tcPr marL="68580" marR="68580" marT="0" marB="0"/>
                </a:tc>
                <a:tc>
                  <a:txBody>
                    <a:bodyPr/>
                    <a:lstStyle/>
                    <a:p>
                      <a:pPr algn="r" eaLnBrk="0" hangingPunct="0">
                        <a:lnSpc>
                          <a:spcPct val="115000"/>
                        </a:lnSpc>
                        <a:spcAft>
                          <a:spcPts val="0"/>
                        </a:spcAft>
                      </a:pPr>
                      <a:r>
                        <a:rPr lang="en-US" sz="1800" dirty="0">
                          <a:effectLst/>
                          <a:latin typeface="+mn-lt"/>
                          <a:ea typeface="Times New Roman"/>
                        </a:rPr>
                        <a:t>8.3</a:t>
                      </a:r>
                      <a:endParaRPr lang="de-DE" sz="1800" dirty="0">
                        <a:effectLst/>
                        <a:latin typeface="+mn-lt"/>
                        <a:ea typeface="Times New Roman"/>
                      </a:endParaRPr>
                    </a:p>
                  </a:txBody>
                  <a:tcPr marL="68580" marR="68580" marT="0" marB="0"/>
                </a:tc>
                <a:tc>
                  <a:txBody>
                    <a:bodyPr/>
                    <a:lstStyle/>
                    <a:p>
                      <a:pPr algn="r" eaLnBrk="0" hangingPunct="0">
                        <a:lnSpc>
                          <a:spcPct val="115000"/>
                        </a:lnSpc>
                        <a:spcAft>
                          <a:spcPts val="0"/>
                        </a:spcAft>
                      </a:pPr>
                      <a:endParaRPr lang="de-DE" sz="1800" dirty="0">
                        <a:effectLst/>
                        <a:latin typeface="+mn-lt"/>
                        <a:ea typeface="Times New Roman"/>
                      </a:endParaRPr>
                    </a:p>
                  </a:txBody>
                  <a:tcPr marL="68580" marR="68580" marT="0" marB="0"/>
                </a:tc>
              </a:tr>
              <a:tr h="370840">
                <a:tc>
                  <a:txBody>
                    <a:bodyPr/>
                    <a:lstStyle/>
                    <a:p>
                      <a:pPr eaLnBrk="0" hangingPunct="0">
                        <a:lnSpc>
                          <a:spcPct val="115000"/>
                        </a:lnSpc>
                        <a:spcAft>
                          <a:spcPts val="0"/>
                        </a:spcAft>
                      </a:pPr>
                      <a:r>
                        <a:rPr lang="en-US" sz="1800" i="1" dirty="0">
                          <a:effectLst/>
                          <a:latin typeface="+mn-lt"/>
                          <a:ea typeface="Times New Roman"/>
                        </a:rPr>
                        <a:t>Education</a:t>
                      </a:r>
                      <a:endParaRPr lang="de-DE" sz="1800" dirty="0">
                        <a:effectLst/>
                        <a:latin typeface="+mn-lt"/>
                        <a:ea typeface="Times New Roman"/>
                      </a:endParaRPr>
                    </a:p>
                  </a:txBody>
                  <a:tcPr marL="68580" marR="68580" marT="0" marB="0"/>
                </a:tc>
                <a:tc>
                  <a:txBody>
                    <a:bodyPr/>
                    <a:lstStyle/>
                    <a:p>
                      <a:pPr algn="r" eaLnBrk="0" hangingPunct="0">
                        <a:lnSpc>
                          <a:spcPct val="115000"/>
                        </a:lnSpc>
                        <a:spcAft>
                          <a:spcPts val="0"/>
                        </a:spcAft>
                      </a:pPr>
                      <a:r>
                        <a:rPr lang="en-US" sz="1800" dirty="0">
                          <a:effectLst/>
                          <a:latin typeface="+mn-lt"/>
                          <a:ea typeface="Times New Roman"/>
                        </a:rPr>
                        <a:t> </a:t>
                      </a:r>
                      <a:endParaRPr lang="de-DE" sz="1800" dirty="0">
                        <a:effectLst/>
                        <a:latin typeface="+mn-lt"/>
                        <a:ea typeface="Times New Roman"/>
                      </a:endParaRPr>
                    </a:p>
                  </a:txBody>
                  <a:tcPr marL="68580" marR="68580" marT="0" marB="0"/>
                </a:tc>
                <a:tc>
                  <a:txBody>
                    <a:bodyPr/>
                    <a:lstStyle/>
                    <a:p>
                      <a:pPr algn="r" eaLnBrk="0" hangingPunct="0">
                        <a:lnSpc>
                          <a:spcPct val="115000"/>
                        </a:lnSpc>
                        <a:spcAft>
                          <a:spcPts val="0"/>
                        </a:spcAft>
                      </a:pPr>
                      <a:endParaRPr lang="de-DE" sz="1800" dirty="0">
                        <a:effectLst/>
                        <a:latin typeface="+mn-lt"/>
                        <a:ea typeface="Times New Roman"/>
                      </a:endParaRPr>
                    </a:p>
                  </a:txBody>
                  <a:tcPr marL="68580" marR="68580" marT="0" marB="0"/>
                </a:tc>
              </a:tr>
              <a:tr h="370840">
                <a:tc>
                  <a:txBody>
                    <a:bodyPr/>
                    <a:lstStyle/>
                    <a:p>
                      <a:pPr marL="228600" algn="just" eaLnBrk="0" hangingPunct="0">
                        <a:lnSpc>
                          <a:spcPct val="115000"/>
                        </a:lnSpc>
                        <a:spcAft>
                          <a:spcPts val="0"/>
                        </a:spcAft>
                      </a:pPr>
                      <a:r>
                        <a:rPr lang="en-US" sz="1800">
                          <a:effectLst/>
                          <a:latin typeface="+mn-lt"/>
                          <a:ea typeface="Times New Roman"/>
                        </a:rPr>
                        <a:t>Up to lower secondary education (usually up to about 10 years of school)</a:t>
                      </a:r>
                      <a:endParaRPr lang="de-DE" sz="1800">
                        <a:effectLst/>
                        <a:latin typeface="+mn-lt"/>
                        <a:ea typeface="Times New Roman"/>
                      </a:endParaRPr>
                    </a:p>
                  </a:txBody>
                  <a:tcPr marL="68580" marR="68580" marT="0" marB="0"/>
                </a:tc>
                <a:tc>
                  <a:txBody>
                    <a:bodyPr/>
                    <a:lstStyle/>
                    <a:p>
                      <a:pPr algn="r" eaLnBrk="0" hangingPunct="0">
                        <a:lnSpc>
                          <a:spcPct val="115000"/>
                        </a:lnSpc>
                        <a:spcAft>
                          <a:spcPts val="0"/>
                        </a:spcAft>
                      </a:pPr>
                      <a:r>
                        <a:rPr lang="en-US" sz="1800" dirty="0">
                          <a:effectLst/>
                          <a:latin typeface="+mn-lt"/>
                          <a:ea typeface="Times New Roman"/>
                        </a:rPr>
                        <a:t>16.3</a:t>
                      </a:r>
                      <a:endParaRPr lang="de-DE" sz="1800" dirty="0">
                        <a:effectLst/>
                        <a:latin typeface="+mn-lt"/>
                        <a:ea typeface="Times New Roman"/>
                      </a:endParaRPr>
                    </a:p>
                  </a:txBody>
                  <a:tcPr marL="68580" marR="68580" marT="0" marB="0"/>
                </a:tc>
                <a:tc>
                  <a:txBody>
                    <a:bodyPr/>
                    <a:lstStyle/>
                    <a:p>
                      <a:pPr algn="r" eaLnBrk="0" hangingPunct="0">
                        <a:lnSpc>
                          <a:spcPct val="115000"/>
                        </a:lnSpc>
                        <a:spcAft>
                          <a:spcPts val="0"/>
                        </a:spcAft>
                      </a:pPr>
                      <a:endParaRPr lang="de-DE" sz="1800" dirty="0">
                        <a:effectLst/>
                        <a:latin typeface="+mn-lt"/>
                        <a:ea typeface="Times New Roman"/>
                      </a:endParaRPr>
                    </a:p>
                  </a:txBody>
                  <a:tcPr marL="68580" marR="68580" marT="0" marB="0"/>
                </a:tc>
              </a:tr>
              <a:tr h="370840">
                <a:tc>
                  <a:txBody>
                    <a:bodyPr/>
                    <a:lstStyle/>
                    <a:p>
                      <a:pPr marL="228600" algn="just" eaLnBrk="0" hangingPunct="0">
                        <a:lnSpc>
                          <a:spcPct val="115000"/>
                        </a:lnSpc>
                        <a:spcAft>
                          <a:spcPts val="0"/>
                        </a:spcAft>
                      </a:pPr>
                      <a:r>
                        <a:rPr lang="en-US" sz="1800">
                          <a:effectLst/>
                          <a:latin typeface="+mn-lt"/>
                          <a:ea typeface="Times New Roman"/>
                        </a:rPr>
                        <a:t>Upper secondary and post-secondary, non-tertiary education (e.g. 12 years of school, vocational school)</a:t>
                      </a:r>
                      <a:endParaRPr lang="de-DE" sz="1800">
                        <a:effectLst/>
                        <a:latin typeface="+mn-lt"/>
                        <a:ea typeface="Times New Roman"/>
                      </a:endParaRPr>
                    </a:p>
                  </a:txBody>
                  <a:tcPr marL="68580" marR="68580" marT="0" marB="0"/>
                </a:tc>
                <a:tc>
                  <a:txBody>
                    <a:bodyPr/>
                    <a:lstStyle/>
                    <a:p>
                      <a:pPr algn="r" eaLnBrk="0" hangingPunct="0">
                        <a:lnSpc>
                          <a:spcPct val="115000"/>
                        </a:lnSpc>
                        <a:spcAft>
                          <a:spcPts val="0"/>
                        </a:spcAft>
                      </a:pPr>
                      <a:r>
                        <a:rPr lang="en-US" sz="1800">
                          <a:effectLst/>
                          <a:latin typeface="+mn-lt"/>
                          <a:ea typeface="Times New Roman"/>
                        </a:rPr>
                        <a:t>7.5</a:t>
                      </a:r>
                      <a:endParaRPr lang="de-DE" sz="1800">
                        <a:effectLst/>
                        <a:latin typeface="+mn-lt"/>
                        <a:ea typeface="Times New Roman"/>
                      </a:endParaRPr>
                    </a:p>
                  </a:txBody>
                  <a:tcPr marL="68580" marR="68580" marT="0" marB="0"/>
                </a:tc>
                <a:tc>
                  <a:txBody>
                    <a:bodyPr/>
                    <a:lstStyle/>
                    <a:p>
                      <a:pPr algn="r" eaLnBrk="0" hangingPunct="0">
                        <a:lnSpc>
                          <a:spcPct val="115000"/>
                        </a:lnSpc>
                        <a:spcAft>
                          <a:spcPts val="0"/>
                        </a:spcAft>
                      </a:pPr>
                      <a:endParaRPr lang="de-DE" sz="1800">
                        <a:effectLst/>
                        <a:latin typeface="+mn-lt"/>
                        <a:ea typeface="Times New Roman"/>
                      </a:endParaRPr>
                    </a:p>
                  </a:txBody>
                  <a:tcPr marL="68580" marR="68580" marT="0" marB="0"/>
                </a:tc>
              </a:tr>
              <a:tr h="370840">
                <a:tc>
                  <a:txBody>
                    <a:bodyPr/>
                    <a:lstStyle/>
                    <a:p>
                      <a:pPr marL="228600" algn="just" eaLnBrk="0" hangingPunct="0">
                        <a:lnSpc>
                          <a:spcPct val="115000"/>
                        </a:lnSpc>
                        <a:spcAft>
                          <a:spcPts val="0"/>
                        </a:spcAft>
                      </a:pPr>
                      <a:r>
                        <a:rPr lang="en-US" sz="1800">
                          <a:effectLst/>
                          <a:latin typeface="+mn-lt"/>
                          <a:ea typeface="Times New Roman"/>
                        </a:rPr>
                        <a:t>Tertiary education (usually Bachelor’s degree or higher or equivalent)</a:t>
                      </a:r>
                      <a:endParaRPr lang="de-DE" sz="1800">
                        <a:effectLst/>
                        <a:latin typeface="+mn-lt"/>
                        <a:ea typeface="Times New Roman"/>
                      </a:endParaRPr>
                    </a:p>
                  </a:txBody>
                  <a:tcPr marL="68580" marR="68580" marT="0" marB="0"/>
                </a:tc>
                <a:tc>
                  <a:txBody>
                    <a:bodyPr/>
                    <a:lstStyle/>
                    <a:p>
                      <a:pPr algn="r" eaLnBrk="0" hangingPunct="0">
                        <a:lnSpc>
                          <a:spcPct val="115000"/>
                        </a:lnSpc>
                        <a:spcAft>
                          <a:spcPts val="0"/>
                        </a:spcAft>
                      </a:pPr>
                      <a:r>
                        <a:rPr lang="en-US" sz="1800" dirty="0">
                          <a:effectLst/>
                          <a:latin typeface="+mn-lt"/>
                          <a:ea typeface="Times New Roman"/>
                        </a:rPr>
                        <a:t>5.2</a:t>
                      </a:r>
                      <a:endParaRPr lang="de-DE" sz="1800" dirty="0">
                        <a:effectLst/>
                        <a:latin typeface="+mn-lt"/>
                        <a:ea typeface="Times New Roman"/>
                      </a:endParaRPr>
                    </a:p>
                  </a:txBody>
                  <a:tcPr marL="68580" marR="68580" marT="0" marB="0"/>
                </a:tc>
                <a:tc>
                  <a:txBody>
                    <a:bodyPr/>
                    <a:lstStyle/>
                    <a:p>
                      <a:pPr algn="r" eaLnBrk="0" hangingPunct="0">
                        <a:lnSpc>
                          <a:spcPct val="115000"/>
                        </a:lnSpc>
                        <a:spcAft>
                          <a:spcPts val="0"/>
                        </a:spcAft>
                      </a:pPr>
                      <a:endParaRPr lang="de-DE" sz="1800" dirty="0">
                        <a:effectLst/>
                        <a:latin typeface="+mn-lt"/>
                        <a:ea typeface="Times New Roman"/>
                      </a:endParaRPr>
                    </a:p>
                  </a:txBody>
                  <a:tcPr marL="68580" marR="68580" marT="0" marB="0"/>
                </a:tc>
              </a:tr>
              <a:tr h="370840">
                <a:tc>
                  <a:txBody>
                    <a:bodyPr/>
                    <a:lstStyle/>
                    <a:p>
                      <a:pPr eaLnBrk="0" hangingPunct="0">
                        <a:lnSpc>
                          <a:spcPct val="115000"/>
                        </a:lnSpc>
                        <a:spcAft>
                          <a:spcPts val="0"/>
                        </a:spcAft>
                      </a:pPr>
                      <a:r>
                        <a:rPr lang="en-US" sz="1800" i="1">
                          <a:effectLst/>
                          <a:latin typeface="+mn-lt"/>
                          <a:ea typeface="Times New Roman"/>
                        </a:rPr>
                        <a:t>Gender</a:t>
                      </a:r>
                      <a:endParaRPr lang="de-DE" sz="1800">
                        <a:effectLst/>
                        <a:latin typeface="+mn-lt"/>
                        <a:ea typeface="Times New Roman"/>
                      </a:endParaRPr>
                    </a:p>
                  </a:txBody>
                  <a:tcPr marL="68580" marR="68580" marT="0" marB="0"/>
                </a:tc>
                <a:tc>
                  <a:txBody>
                    <a:bodyPr/>
                    <a:lstStyle/>
                    <a:p>
                      <a:pPr algn="r" eaLnBrk="0" hangingPunct="0">
                        <a:lnSpc>
                          <a:spcPct val="115000"/>
                        </a:lnSpc>
                        <a:spcAft>
                          <a:spcPts val="0"/>
                        </a:spcAft>
                      </a:pPr>
                      <a:r>
                        <a:rPr lang="en-US" sz="1800" dirty="0">
                          <a:effectLst/>
                          <a:latin typeface="+mn-lt"/>
                          <a:ea typeface="Times New Roman"/>
                        </a:rPr>
                        <a:t> </a:t>
                      </a:r>
                      <a:endParaRPr lang="de-DE" sz="1800" dirty="0">
                        <a:effectLst/>
                        <a:latin typeface="+mn-lt"/>
                        <a:ea typeface="Times New Roman"/>
                      </a:endParaRPr>
                    </a:p>
                  </a:txBody>
                  <a:tcPr marL="68580" marR="68580" marT="0" marB="0"/>
                </a:tc>
                <a:tc>
                  <a:txBody>
                    <a:bodyPr/>
                    <a:lstStyle/>
                    <a:p>
                      <a:pPr algn="r" eaLnBrk="0" hangingPunct="0">
                        <a:lnSpc>
                          <a:spcPct val="115000"/>
                        </a:lnSpc>
                        <a:spcAft>
                          <a:spcPts val="0"/>
                        </a:spcAft>
                      </a:pPr>
                      <a:endParaRPr lang="de-DE" sz="1800" dirty="0">
                        <a:effectLst/>
                        <a:latin typeface="+mn-lt"/>
                        <a:ea typeface="Times New Roman"/>
                      </a:endParaRPr>
                    </a:p>
                  </a:txBody>
                  <a:tcPr marL="68580" marR="68580" marT="0" marB="0"/>
                </a:tc>
              </a:tr>
              <a:tr h="370840">
                <a:tc>
                  <a:txBody>
                    <a:bodyPr/>
                    <a:lstStyle/>
                    <a:p>
                      <a:pPr marL="228600" algn="just" eaLnBrk="0" hangingPunct="0">
                        <a:lnSpc>
                          <a:spcPct val="115000"/>
                        </a:lnSpc>
                        <a:spcAft>
                          <a:spcPts val="0"/>
                        </a:spcAft>
                      </a:pPr>
                      <a:r>
                        <a:rPr lang="en-US" sz="1800">
                          <a:effectLst/>
                          <a:latin typeface="+mn-lt"/>
                          <a:ea typeface="Times New Roman"/>
                        </a:rPr>
                        <a:t>Adult male</a:t>
                      </a:r>
                      <a:endParaRPr lang="de-DE" sz="1800">
                        <a:effectLst/>
                        <a:latin typeface="+mn-lt"/>
                        <a:ea typeface="Times New Roman"/>
                      </a:endParaRPr>
                    </a:p>
                  </a:txBody>
                  <a:tcPr marL="68580" marR="68580" marT="0" marB="0"/>
                </a:tc>
                <a:tc>
                  <a:txBody>
                    <a:bodyPr/>
                    <a:lstStyle/>
                    <a:p>
                      <a:pPr algn="r" eaLnBrk="0" hangingPunct="0">
                        <a:lnSpc>
                          <a:spcPct val="115000"/>
                        </a:lnSpc>
                        <a:spcAft>
                          <a:spcPts val="0"/>
                        </a:spcAft>
                      </a:pPr>
                      <a:r>
                        <a:rPr lang="en-US" sz="1800" dirty="0">
                          <a:effectLst/>
                          <a:latin typeface="+mn-lt"/>
                          <a:ea typeface="Times New Roman"/>
                        </a:rPr>
                        <a:t>9.3</a:t>
                      </a:r>
                      <a:endParaRPr lang="de-DE" sz="1800" dirty="0">
                        <a:effectLst/>
                        <a:latin typeface="+mn-lt"/>
                        <a:ea typeface="Times New Roman"/>
                      </a:endParaRPr>
                    </a:p>
                  </a:txBody>
                  <a:tcPr marL="68580" marR="68580" marT="0" marB="0"/>
                </a:tc>
                <a:tc>
                  <a:txBody>
                    <a:bodyPr/>
                    <a:lstStyle/>
                    <a:p>
                      <a:pPr algn="r" eaLnBrk="0" hangingPunct="0">
                        <a:lnSpc>
                          <a:spcPct val="115000"/>
                        </a:lnSpc>
                        <a:spcAft>
                          <a:spcPts val="0"/>
                        </a:spcAft>
                      </a:pPr>
                      <a:endParaRPr lang="de-DE" sz="1800" dirty="0">
                        <a:effectLst/>
                        <a:latin typeface="+mn-lt"/>
                        <a:ea typeface="Times New Roman"/>
                      </a:endParaRPr>
                    </a:p>
                  </a:txBody>
                  <a:tcPr marL="68580" marR="68580" marT="0" marB="0"/>
                </a:tc>
              </a:tr>
              <a:tr h="370840">
                <a:tc>
                  <a:txBody>
                    <a:bodyPr/>
                    <a:lstStyle/>
                    <a:p>
                      <a:pPr marL="228600" algn="just" eaLnBrk="0" hangingPunct="0">
                        <a:lnSpc>
                          <a:spcPct val="115000"/>
                        </a:lnSpc>
                        <a:spcAft>
                          <a:spcPts val="0"/>
                        </a:spcAft>
                      </a:pPr>
                      <a:r>
                        <a:rPr lang="en-US" sz="1800">
                          <a:effectLst/>
                          <a:latin typeface="+mn-lt"/>
                          <a:ea typeface="Times New Roman"/>
                        </a:rPr>
                        <a:t>Adult female</a:t>
                      </a:r>
                      <a:endParaRPr lang="de-DE" sz="1800">
                        <a:effectLst/>
                        <a:latin typeface="+mn-lt"/>
                        <a:ea typeface="Times New Roman"/>
                      </a:endParaRPr>
                    </a:p>
                  </a:txBody>
                  <a:tcPr marL="68580" marR="68580" marT="0" marB="0"/>
                </a:tc>
                <a:tc>
                  <a:txBody>
                    <a:bodyPr/>
                    <a:lstStyle/>
                    <a:p>
                      <a:pPr algn="r" eaLnBrk="0" hangingPunct="0">
                        <a:lnSpc>
                          <a:spcPct val="115000"/>
                        </a:lnSpc>
                        <a:spcAft>
                          <a:spcPts val="0"/>
                        </a:spcAft>
                      </a:pPr>
                      <a:r>
                        <a:rPr lang="en-US" sz="1800" dirty="0">
                          <a:effectLst/>
                          <a:latin typeface="+mn-lt"/>
                          <a:ea typeface="Times New Roman"/>
                        </a:rPr>
                        <a:t>9.5</a:t>
                      </a:r>
                      <a:endParaRPr lang="de-DE" sz="1800" dirty="0">
                        <a:effectLst/>
                        <a:latin typeface="+mn-lt"/>
                        <a:ea typeface="Times New Roman"/>
                      </a:endParaRPr>
                    </a:p>
                  </a:txBody>
                  <a:tcPr marL="68580" marR="68580" marT="0" marB="0"/>
                </a:tc>
                <a:tc>
                  <a:txBody>
                    <a:bodyPr/>
                    <a:lstStyle/>
                    <a:p>
                      <a:pPr algn="r" eaLnBrk="0" hangingPunct="0">
                        <a:lnSpc>
                          <a:spcPct val="115000"/>
                        </a:lnSpc>
                        <a:spcAft>
                          <a:spcPts val="0"/>
                        </a:spcAft>
                      </a:pPr>
                      <a:endParaRPr lang="de-DE" sz="1800" dirty="0">
                        <a:effectLst/>
                        <a:latin typeface="+mn-lt"/>
                        <a:ea typeface="Times New Roman"/>
                      </a:endParaRPr>
                    </a:p>
                  </a:txBody>
                  <a:tcPr marL="68580" marR="68580" marT="0" marB="0"/>
                </a:tc>
              </a:tr>
            </a:tbl>
          </a:graphicData>
        </a:graphic>
      </p:graphicFrame>
      <p:sp>
        <p:nvSpPr>
          <p:cNvPr id="4" name="Fußzeilenplatzhalter 3"/>
          <p:cNvSpPr>
            <a:spLocks noGrp="1"/>
          </p:cNvSpPr>
          <p:nvPr>
            <p:ph type="ftr" sz="quarter" idx="11"/>
          </p:nvPr>
        </p:nvSpPr>
        <p:spPr/>
        <p:txBody>
          <a:bodyPr/>
          <a:lstStyle/>
          <a:p>
            <a:r>
              <a:rPr lang="de-DE" smtClean="0"/>
              <a:t>Chapter 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13</a:t>
            </a:fld>
            <a:endParaRPr lang="de-DE"/>
          </a:p>
        </p:txBody>
      </p:sp>
      <p:sp>
        <p:nvSpPr>
          <p:cNvPr id="7" name="Textfeld 6"/>
          <p:cNvSpPr txBox="1"/>
          <p:nvPr/>
        </p:nvSpPr>
        <p:spPr>
          <a:xfrm>
            <a:off x="457200" y="6128739"/>
            <a:ext cx="6115075" cy="307777"/>
          </a:xfrm>
          <a:prstGeom prst="rect">
            <a:avLst/>
          </a:prstGeom>
          <a:noFill/>
        </p:spPr>
        <p:txBody>
          <a:bodyPr wrap="none" rtlCol="0">
            <a:spAutoFit/>
          </a:bodyPr>
          <a:lstStyle/>
          <a:p>
            <a:r>
              <a:rPr lang="en-US" sz="1400" i="1" dirty="0"/>
              <a:t>Source: </a:t>
            </a:r>
            <a:r>
              <a:rPr lang="en-US" sz="1400" dirty="0"/>
              <a:t>Eurostat, “Statistics Explained: Unemployment Statistics)”, October 2016.</a:t>
            </a:r>
            <a:r>
              <a:rPr lang="de-DE" sz="1400" dirty="0"/>
              <a:t> </a:t>
            </a:r>
            <a:endParaRPr lang="en-US" sz="1400" dirty="0"/>
          </a:p>
        </p:txBody>
      </p:sp>
    </p:spTree>
    <p:extLst>
      <p:ext uri="{BB962C8B-B14F-4D97-AF65-F5344CB8AC3E}">
        <p14:creationId xmlns:p14="http://schemas.microsoft.com/office/powerpoint/2010/main" val="155369533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smtClean="0"/>
              <a:t>The Unemployment Rate Underestimates People’s Need and Desire for Paid Jobs</a:t>
            </a:r>
            <a:endParaRPr lang="en-US" dirty="0"/>
          </a:p>
        </p:txBody>
      </p:sp>
      <p:sp>
        <p:nvSpPr>
          <p:cNvPr id="3" name="Inhaltsplatzhalter 2"/>
          <p:cNvSpPr>
            <a:spLocks noGrp="1"/>
          </p:cNvSpPr>
          <p:nvPr>
            <p:ph idx="1"/>
          </p:nvPr>
        </p:nvSpPr>
        <p:spPr/>
        <p:txBody>
          <a:bodyPr>
            <a:normAutofit/>
          </a:bodyPr>
          <a:lstStyle/>
          <a:p>
            <a:pPr marL="0" indent="0">
              <a:buNone/>
            </a:pPr>
            <a:r>
              <a:rPr lang="en-US" dirty="0" smtClean="0"/>
              <a:t>The following are not counted as unemployed:</a:t>
            </a:r>
            <a:endParaRPr lang="en-US" dirty="0"/>
          </a:p>
          <a:p>
            <a:r>
              <a:rPr lang="en-US" dirty="0" smtClean="0"/>
              <a:t>People </a:t>
            </a:r>
            <a:r>
              <a:rPr lang="en-US" dirty="0"/>
              <a:t>who want employment but have given up looking for a </a:t>
            </a:r>
            <a:r>
              <a:rPr lang="en-US" dirty="0" smtClean="0"/>
              <a:t>job (discouraged workers)</a:t>
            </a:r>
          </a:p>
          <a:p>
            <a:r>
              <a:rPr lang="en-US" dirty="0" smtClean="0"/>
              <a:t>People seeking </a:t>
            </a:r>
            <a:r>
              <a:rPr lang="en-US" dirty="0"/>
              <a:t>work but who are not available </a:t>
            </a:r>
            <a:r>
              <a:rPr lang="en-US" dirty="0" smtClean="0"/>
              <a:t>immediately</a:t>
            </a:r>
          </a:p>
          <a:p>
            <a:r>
              <a:rPr lang="en-US" dirty="0"/>
              <a:t>P</a:t>
            </a:r>
            <a:r>
              <a:rPr lang="en-US" dirty="0" smtClean="0"/>
              <a:t>art</a:t>
            </a:r>
            <a:r>
              <a:rPr lang="en-US" dirty="0"/>
              <a:t>-time workers who would like to work additional hours but are not able to do so (Underemployed part-time </a:t>
            </a:r>
            <a:r>
              <a:rPr lang="en-US" dirty="0" smtClean="0"/>
              <a:t>workers)</a:t>
            </a:r>
            <a:endParaRPr lang="en-US" dirty="0"/>
          </a:p>
          <a:p>
            <a:r>
              <a:rPr lang="en-US" dirty="0" smtClean="0"/>
              <a:t>Underemployment </a:t>
            </a:r>
            <a:r>
              <a:rPr lang="en-US" dirty="0"/>
              <a:t>due to underutilization of skills</a:t>
            </a:r>
            <a:r>
              <a:rPr lang="de-DE" dirty="0"/>
              <a:t> </a:t>
            </a:r>
          </a:p>
          <a:p>
            <a:endParaRPr lang="en-US" dirty="0" smtClean="0"/>
          </a:p>
          <a:p>
            <a:endParaRPr lang="en-US" dirty="0"/>
          </a:p>
        </p:txBody>
      </p:sp>
      <p:sp>
        <p:nvSpPr>
          <p:cNvPr id="4" name="Fußzeilenplatzhalter 3"/>
          <p:cNvSpPr>
            <a:spLocks noGrp="1"/>
          </p:cNvSpPr>
          <p:nvPr>
            <p:ph type="ftr" sz="quarter" idx="11"/>
          </p:nvPr>
        </p:nvSpPr>
        <p:spPr/>
        <p:txBody>
          <a:bodyPr/>
          <a:lstStyle/>
          <a:p>
            <a:r>
              <a:rPr lang="de-DE" smtClean="0"/>
              <a:t>Chapter 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14</a:t>
            </a:fld>
            <a:endParaRPr lang="de-DE"/>
          </a:p>
        </p:txBody>
      </p:sp>
    </p:spTree>
    <p:extLst>
      <p:ext uri="{BB962C8B-B14F-4D97-AF65-F5344CB8AC3E}">
        <p14:creationId xmlns:p14="http://schemas.microsoft.com/office/powerpoint/2010/main" val="364589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Labor Force </a:t>
            </a:r>
            <a:r>
              <a:rPr lang="en-US" dirty="0" smtClean="0"/>
              <a:t>Participation Rate</a:t>
            </a:r>
            <a:endParaRPr lang="en-US" dirty="0"/>
          </a:p>
        </p:txBody>
      </p:sp>
      <p:sp>
        <p:nvSpPr>
          <p:cNvPr id="3" name="Fußzeilenplatzhalter 2"/>
          <p:cNvSpPr>
            <a:spLocks noGrp="1"/>
          </p:cNvSpPr>
          <p:nvPr>
            <p:ph type="ftr" sz="quarter" idx="11"/>
          </p:nvPr>
        </p:nvSpPr>
        <p:spPr/>
        <p:txBody>
          <a:bodyPr/>
          <a:lstStyle/>
          <a:p>
            <a:r>
              <a:rPr lang="de-DE" smtClean="0"/>
              <a:t>Chapter 8</a:t>
            </a:r>
            <a:endParaRPr lang="de-DE" dirty="0"/>
          </a:p>
        </p:txBody>
      </p:sp>
      <p:sp>
        <p:nvSpPr>
          <p:cNvPr id="4" name="Foliennummernplatzhalter 3"/>
          <p:cNvSpPr>
            <a:spLocks noGrp="1"/>
          </p:cNvSpPr>
          <p:nvPr>
            <p:ph type="sldNum" sz="quarter" idx="12"/>
          </p:nvPr>
        </p:nvSpPr>
        <p:spPr/>
        <p:txBody>
          <a:bodyPr/>
          <a:lstStyle/>
          <a:p>
            <a:fld id="{F58DD67E-A379-844E-9AB1-95D2EC404AD8}" type="slidenum">
              <a:rPr lang="de-DE" smtClean="0"/>
              <a:t>15</a:t>
            </a:fld>
            <a:endParaRPr lang="de-DE" dirty="0"/>
          </a:p>
        </p:txBody>
      </p:sp>
      <p:sp>
        <p:nvSpPr>
          <p:cNvPr id="5" name="Textplatzhalter 4"/>
          <p:cNvSpPr>
            <a:spLocks noGrp="1"/>
          </p:cNvSpPr>
          <p:nvPr>
            <p:ph type="body" sz="quarter" idx="13"/>
          </p:nvPr>
        </p:nvSpPr>
        <p:spPr/>
        <p:txBody>
          <a:bodyPr/>
          <a:lstStyle/>
          <a:p>
            <a:r>
              <a:rPr lang="en-US" dirty="0"/>
              <a:t>the percentage of potential workers either with a job or actively seeking a job or the labor force as a percentage of the civilian </a:t>
            </a:r>
            <a:r>
              <a:rPr lang="en-US" dirty="0" err="1"/>
              <a:t>noninstitutional</a:t>
            </a:r>
            <a:r>
              <a:rPr lang="en-US" dirty="0"/>
              <a:t> population</a:t>
            </a:r>
            <a:endParaRPr lang="de-DE" dirty="0"/>
          </a:p>
          <a:p>
            <a:endParaRPr lang="en-US" dirty="0"/>
          </a:p>
        </p:txBody>
      </p:sp>
      <p:graphicFrame>
        <p:nvGraphicFramePr>
          <p:cNvPr id="6" name="Objekt 5"/>
          <p:cNvGraphicFramePr>
            <a:graphicFrameLocks noChangeAspect="1"/>
          </p:cNvGraphicFramePr>
          <p:nvPr>
            <p:extLst>
              <p:ext uri="{D42A27DB-BD31-4B8C-83A1-F6EECF244321}">
                <p14:modId xmlns:p14="http://schemas.microsoft.com/office/powerpoint/2010/main" val="1595685988"/>
              </p:ext>
            </p:extLst>
          </p:nvPr>
        </p:nvGraphicFramePr>
        <p:xfrm>
          <a:off x="596371" y="4000135"/>
          <a:ext cx="10287000" cy="933450"/>
        </p:xfrm>
        <a:graphic>
          <a:graphicData uri="http://schemas.openxmlformats.org/presentationml/2006/ole">
            <mc:AlternateContent xmlns:mc="http://schemas.openxmlformats.org/markup-compatibility/2006">
              <mc:Choice xmlns:v="urn:schemas-microsoft-com:vml" Requires="v">
                <p:oleObj spid="_x0000_s1137" name="Dokument" r:id="rId4" imgW="6858000" imgH="622300" progId="Word.Document.12">
                  <p:embed/>
                </p:oleObj>
              </mc:Choice>
              <mc:Fallback>
                <p:oleObj name="Dokument" r:id="rId4" imgW="6858000" imgH="622300" progId="Word.Document.12">
                  <p:embed/>
                  <p:pic>
                    <p:nvPicPr>
                      <p:cNvPr id="0" name=""/>
                      <p:cNvPicPr/>
                      <p:nvPr/>
                    </p:nvPicPr>
                    <p:blipFill>
                      <a:blip r:embed="rId5"/>
                      <a:stretch>
                        <a:fillRect/>
                      </a:stretch>
                    </p:blipFill>
                    <p:spPr>
                      <a:xfrm>
                        <a:off x="596371" y="4000135"/>
                        <a:ext cx="10287000" cy="933450"/>
                      </a:xfrm>
                      <a:prstGeom prst="rect">
                        <a:avLst/>
                      </a:prstGeom>
                    </p:spPr>
                  </p:pic>
                </p:oleObj>
              </mc:Fallback>
            </mc:AlternateContent>
          </a:graphicData>
        </a:graphic>
      </p:graphicFrame>
      <p:sp>
        <p:nvSpPr>
          <p:cNvPr id="7" name="Rechteck 6"/>
          <p:cNvSpPr/>
          <p:nvPr/>
        </p:nvSpPr>
        <p:spPr>
          <a:xfrm>
            <a:off x="457200" y="3679307"/>
            <a:ext cx="7654246" cy="1526674"/>
          </a:xfrm>
          <a:prstGeom prst="rect">
            <a:avLst/>
          </a:prstGeom>
          <a:noFill/>
          <a:ln w="57150" cmpd="sng">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86222639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smtClean="0"/>
              <a:t>Figure 8.2 Male and Female Labor Force Participation Rates, Industrialized Countries (OECD), Aged 15 to 64, 1960-2014</a:t>
            </a:r>
            <a:endParaRPr lang="en-US" dirty="0"/>
          </a:p>
        </p:txBody>
      </p:sp>
      <p:sp>
        <p:nvSpPr>
          <p:cNvPr id="4" name="Fußzeilenplatzhalter 3"/>
          <p:cNvSpPr>
            <a:spLocks noGrp="1"/>
          </p:cNvSpPr>
          <p:nvPr>
            <p:ph type="ftr" sz="quarter" idx="11"/>
          </p:nvPr>
        </p:nvSpPr>
        <p:spPr/>
        <p:txBody>
          <a:bodyPr/>
          <a:lstStyle/>
          <a:p>
            <a:r>
              <a:rPr lang="de-DE" smtClean="0"/>
              <a:t>Chapter 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16</a:t>
            </a:fld>
            <a:endParaRPr lang="de-DE" dirty="0"/>
          </a:p>
        </p:txBody>
      </p:sp>
      <p:graphicFrame>
        <p:nvGraphicFramePr>
          <p:cNvPr id="6" name="Inhaltsplatzhalter 5"/>
          <p:cNvGraphicFramePr>
            <a:graphicFrameLocks noGrp="1" noChangeAspect="1"/>
          </p:cNvGraphicFramePr>
          <p:nvPr>
            <p:ph idx="1"/>
            <p:extLst>
              <p:ext uri="{D42A27DB-BD31-4B8C-83A1-F6EECF244321}">
                <p14:modId xmlns:p14="http://schemas.microsoft.com/office/powerpoint/2010/main" val="694002990"/>
              </p:ext>
            </p:extLst>
          </p:nvPr>
        </p:nvGraphicFramePr>
        <p:xfrm>
          <a:off x="707840" y="2606404"/>
          <a:ext cx="6479987" cy="3786142"/>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feld 6"/>
          <p:cNvSpPr txBox="1"/>
          <p:nvPr/>
        </p:nvSpPr>
        <p:spPr>
          <a:xfrm>
            <a:off x="6967652" y="5619493"/>
            <a:ext cx="2295195" cy="954107"/>
          </a:xfrm>
          <a:prstGeom prst="rect">
            <a:avLst/>
          </a:prstGeom>
          <a:noFill/>
        </p:spPr>
        <p:txBody>
          <a:bodyPr wrap="square" rtlCol="0">
            <a:spAutoFit/>
          </a:bodyPr>
          <a:lstStyle/>
          <a:p>
            <a:pPr eaLnBrk="0" hangingPunct="0"/>
            <a:r>
              <a:rPr lang="en-US" sz="1400" i="1" dirty="0" smtClean="0"/>
              <a:t>Sources</a:t>
            </a:r>
            <a:r>
              <a:rPr lang="en-US" sz="1400" i="1" dirty="0"/>
              <a:t>: </a:t>
            </a:r>
            <a:r>
              <a:rPr lang="en-US" sz="1400" dirty="0"/>
              <a:t>OECD, Dataset: LFS by sex and age - indicators, July 2016.</a:t>
            </a:r>
            <a:endParaRPr lang="de-DE" sz="1400" dirty="0"/>
          </a:p>
          <a:p>
            <a:endParaRPr lang="en-US" sz="1400" dirty="0"/>
          </a:p>
        </p:txBody>
      </p:sp>
      <p:sp>
        <p:nvSpPr>
          <p:cNvPr id="3" name="Rechteck 2"/>
          <p:cNvSpPr/>
          <p:nvPr/>
        </p:nvSpPr>
        <p:spPr>
          <a:xfrm>
            <a:off x="457200" y="1715075"/>
            <a:ext cx="7863882" cy="923330"/>
          </a:xfrm>
          <a:prstGeom prst="rect">
            <a:avLst/>
          </a:prstGeom>
        </p:spPr>
        <p:txBody>
          <a:bodyPr wrap="square">
            <a:spAutoFit/>
          </a:bodyPr>
          <a:lstStyle/>
          <a:p>
            <a:pPr marL="285750" indent="-285750" eaLnBrk="0" hangingPunct="0">
              <a:buFont typeface="Wingdings" charset="2"/>
              <a:buChar char="ü"/>
            </a:pPr>
            <a:r>
              <a:rPr lang="en-US" dirty="0"/>
              <a:t>In the industrialized world, the labor force participation rate for men has declined slightly over the last several decades, while significantly more women have entered the labor force.</a:t>
            </a:r>
            <a:endParaRPr lang="de-DE" dirty="0"/>
          </a:p>
        </p:txBody>
      </p:sp>
    </p:spTree>
    <p:extLst>
      <p:ext uri="{BB962C8B-B14F-4D97-AF65-F5344CB8AC3E}">
        <p14:creationId xmlns:p14="http://schemas.microsoft.com/office/powerpoint/2010/main" val="327604949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smtClean="0"/>
              <a:t>Figure 8.3 Labor Force Participation of Men and Women in selected EU countries, in Percent, 2014</a:t>
            </a:r>
            <a:endParaRPr lang="en-US" dirty="0"/>
          </a:p>
        </p:txBody>
      </p:sp>
      <p:sp>
        <p:nvSpPr>
          <p:cNvPr id="4" name="Fußzeilenplatzhalter 3"/>
          <p:cNvSpPr>
            <a:spLocks noGrp="1"/>
          </p:cNvSpPr>
          <p:nvPr>
            <p:ph type="ftr" sz="quarter" idx="11"/>
          </p:nvPr>
        </p:nvSpPr>
        <p:spPr/>
        <p:txBody>
          <a:bodyPr/>
          <a:lstStyle/>
          <a:p>
            <a:r>
              <a:rPr lang="de-DE" smtClean="0"/>
              <a:t>Chapter 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17</a:t>
            </a:fld>
            <a:endParaRPr lang="de-DE"/>
          </a:p>
        </p:txBody>
      </p:sp>
      <p:graphicFrame>
        <p:nvGraphicFramePr>
          <p:cNvPr id="6" name="Diagramm 5"/>
          <p:cNvGraphicFramePr>
            <a:graphicFrameLocks noChangeAspect="1"/>
          </p:cNvGraphicFramePr>
          <p:nvPr>
            <p:extLst>
              <p:ext uri="{D42A27DB-BD31-4B8C-83A1-F6EECF244321}">
                <p14:modId xmlns:p14="http://schemas.microsoft.com/office/powerpoint/2010/main" val="2683002470"/>
              </p:ext>
            </p:extLst>
          </p:nvPr>
        </p:nvGraphicFramePr>
        <p:xfrm>
          <a:off x="457200" y="2167824"/>
          <a:ext cx="6227995" cy="4268481"/>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feld 6"/>
          <p:cNvSpPr txBox="1"/>
          <p:nvPr/>
        </p:nvSpPr>
        <p:spPr>
          <a:xfrm>
            <a:off x="6615483" y="5681329"/>
            <a:ext cx="2071317" cy="1015663"/>
          </a:xfrm>
          <a:prstGeom prst="rect">
            <a:avLst/>
          </a:prstGeom>
          <a:noFill/>
        </p:spPr>
        <p:txBody>
          <a:bodyPr wrap="square" rtlCol="0">
            <a:spAutoFit/>
          </a:bodyPr>
          <a:lstStyle/>
          <a:p>
            <a:pPr eaLnBrk="0" hangingPunct="0"/>
            <a:r>
              <a:rPr lang="en-US" sz="1400" i="1" dirty="0" smtClean="0"/>
              <a:t>Sources</a:t>
            </a:r>
            <a:r>
              <a:rPr lang="en-US" sz="1400" i="1" dirty="0"/>
              <a:t>: </a:t>
            </a:r>
            <a:r>
              <a:rPr lang="en-US" sz="1400" dirty="0"/>
              <a:t>OECD, Dataset: LFS by sex and age - indicators, July 2016.</a:t>
            </a:r>
            <a:endParaRPr lang="de-DE" sz="1400" dirty="0"/>
          </a:p>
          <a:p>
            <a:endParaRPr lang="en-US" dirty="0"/>
          </a:p>
        </p:txBody>
      </p:sp>
      <p:sp>
        <p:nvSpPr>
          <p:cNvPr id="3" name="Rechteck 2"/>
          <p:cNvSpPr/>
          <p:nvPr/>
        </p:nvSpPr>
        <p:spPr>
          <a:xfrm>
            <a:off x="457200" y="1299699"/>
            <a:ext cx="8465406" cy="923330"/>
          </a:xfrm>
          <a:prstGeom prst="rect">
            <a:avLst/>
          </a:prstGeom>
        </p:spPr>
        <p:txBody>
          <a:bodyPr wrap="square">
            <a:spAutoFit/>
          </a:bodyPr>
          <a:lstStyle/>
          <a:p>
            <a:pPr marL="285750" indent="-285750" eaLnBrk="0" hangingPunct="0">
              <a:buFont typeface="Wingdings" charset="2"/>
              <a:buChar char="ü"/>
            </a:pPr>
            <a:r>
              <a:rPr lang="en-US" dirty="0"/>
              <a:t>In the industrialized world, the labor force participation rate for men has declined slightly over the last several decades, as significantly more women have entered the labor force.</a:t>
            </a:r>
            <a:endParaRPr lang="de-DE" dirty="0"/>
          </a:p>
        </p:txBody>
      </p:sp>
    </p:spTree>
    <p:extLst>
      <p:ext uri="{BB962C8B-B14F-4D97-AF65-F5344CB8AC3E}">
        <p14:creationId xmlns:p14="http://schemas.microsoft.com/office/powerpoint/2010/main" val="29218467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en-US" dirty="0" smtClean="0"/>
              <a:t>A Closer Look at Unemployment</a:t>
            </a:r>
            <a:endParaRPr lang="en-US" dirty="0"/>
          </a:p>
        </p:txBody>
      </p:sp>
      <p:sp>
        <p:nvSpPr>
          <p:cNvPr id="3" name="Untertitel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4268061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Types of Unemployment</a:t>
            </a:r>
            <a:endParaRPr lang="en-US" dirty="0"/>
          </a:p>
        </p:txBody>
      </p:sp>
      <p:sp>
        <p:nvSpPr>
          <p:cNvPr id="3" name="Inhaltsplatzhalter 2"/>
          <p:cNvSpPr>
            <a:spLocks noGrp="1"/>
          </p:cNvSpPr>
          <p:nvPr>
            <p:ph idx="1"/>
          </p:nvPr>
        </p:nvSpPr>
        <p:spPr/>
        <p:txBody>
          <a:bodyPr>
            <a:normAutofit/>
          </a:bodyPr>
          <a:lstStyle/>
          <a:p>
            <a:r>
              <a:rPr lang="en-US" b="1" dirty="0"/>
              <a:t>F</a:t>
            </a:r>
            <a:r>
              <a:rPr lang="en-US" b="1" dirty="0" smtClean="0"/>
              <a:t>rictional (or search) unemployment</a:t>
            </a:r>
          </a:p>
          <a:p>
            <a:pPr lvl="1"/>
            <a:r>
              <a:rPr lang="en-US" dirty="0" smtClean="0"/>
              <a:t>unemployment </a:t>
            </a:r>
            <a:r>
              <a:rPr lang="en-US" dirty="0"/>
              <a:t>that arises as people are in transition between </a:t>
            </a:r>
            <a:r>
              <a:rPr lang="en-US" dirty="0" smtClean="0"/>
              <a:t>jobs</a:t>
            </a:r>
          </a:p>
          <a:p>
            <a:pPr lvl="1"/>
            <a:r>
              <a:rPr lang="en-US" dirty="0" smtClean="0"/>
              <a:t>is usually not seen as a problem by economists</a:t>
            </a:r>
          </a:p>
          <a:p>
            <a:pPr lvl="1"/>
            <a:r>
              <a:rPr lang="en-US" dirty="0" smtClean="0"/>
              <a:t>might even be desirable as people have better chance of finding well-fitting jobs</a:t>
            </a:r>
          </a:p>
          <a:p>
            <a:pPr lvl="1"/>
            <a:r>
              <a:rPr lang="en-US" dirty="0" smtClean="0"/>
              <a:t>in most EU28 countries unemployed who are frictionally unemployed receive unemployment benefits</a:t>
            </a:r>
          </a:p>
          <a:p>
            <a:pPr lvl="1"/>
            <a:endParaRPr lang="en-US" dirty="0"/>
          </a:p>
        </p:txBody>
      </p:sp>
      <p:sp>
        <p:nvSpPr>
          <p:cNvPr id="4" name="Fußzeilenplatzhalter 3"/>
          <p:cNvSpPr>
            <a:spLocks noGrp="1"/>
          </p:cNvSpPr>
          <p:nvPr>
            <p:ph type="ftr" sz="quarter" idx="11"/>
          </p:nvPr>
        </p:nvSpPr>
        <p:spPr/>
        <p:txBody>
          <a:bodyPr/>
          <a:lstStyle/>
          <a:p>
            <a:r>
              <a:rPr lang="de-DE" smtClean="0"/>
              <a:t>Chapter 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19</a:t>
            </a:fld>
            <a:endParaRPr lang="de-DE"/>
          </a:p>
        </p:txBody>
      </p:sp>
    </p:spTree>
    <p:extLst>
      <p:ext uri="{BB962C8B-B14F-4D97-AF65-F5344CB8AC3E}">
        <p14:creationId xmlns:p14="http://schemas.microsoft.com/office/powerpoint/2010/main" val="1543128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Types of Unemployment</a:t>
            </a:r>
            <a:endParaRPr lang="en-US" dirty="0"/>
          </a:p>
        </p:txBody>
      </p:sp>
      <p:sp>
        <p:nvSpPr>
          <p:cNvPr id="3" name="Inhaltsplatzhalter 2"/>
          <p:cNvSpPr>
            <a:spLocks noGrp="1"/>
          </p:cNvSpPr>
          <p:nvPr>
            <p:ph idx="1"/>
          </p:nvPr>
        </p:nvSpPr>
        <p:spPr/>
        <p:txBody>
          <a:bodyPr>
            <a:normAutofit/>
          </a:bodyPr>
          <a:lstStyle/>
          <a:p>
            <a:r>
              <a:rPr lang="en-US" b="1" dirty="0" smtClean="0"/>
              <a:t>Structural unemployment </a:t>
            </a:r>
          </a:p>
          <a:p>
            <a:pPr lvl="1"/>
            <a:r>
              <a:rPr lang="en-US" dirty="0" smtClean="0"/>
              <a:t>unemployment </a:t>
            </a:r>
            <a:r>
              <a:rPr lang="en-US" dirty="0"/>
              <a:t>that arises because people’s skills, experience, education, or location do not match what employers </a:t>
            </a:r>
            <a:r>
              <a:rPr lang="en-US" dirty="0" smtClean="0"/>
              <a:t>need</a:t>
            </a:r>
          </a:p>
          <a:p>
            <a:pPr lvl="1"/>
            <a:r>
              <a:rPr lang="en-US" dirty="0" smtClean="0"/>
              <a:t>is often caused by structural changes in the economy</a:t>
            </a:r>
          </a:p>
          <a:p>
            <a:pPr lvl="1"/>
            <a:r>
              <a:rPr lang="en-US" dirty="0" smtClean="0"/>
              <a:t>example: After fall of communism in Central and Eastern Europe, many elder workers who lost jobs never found work again</a:t>
            </a:r>
            <a:endParaRPr lang="en-US" dirty="0"/>
          </a:p>
        </p:txBody>
      </p:sp>
      <p:sp>
        <p:nvSpPr>
          <p:cNvPr id="4" name="Fußzeilenplatzhalter 3"/>
          <p:cNvSpPr>
            <a:spLocks noGrp="1"/>
          </p:cNvSpPr>
          <p:nvPr>
            <p:ph type="ftr" sz="quarter" idx="11"/>
          </p:nvPr>
        </p:nvSpPr>
        <p:spPr/>
        <p:txBody>
          <a:bodyPr/>
          <a:lstStyle/>
          <a:p>
            <a:r>
              <a:rPr lang="de-DE" smtClean="0"/>
              <a:t>Chapter 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20</a:t>
            </a:fld>
            <a:endParaRPr lang="de-DE"/>
          </a:p>
        </p:txBody>
      </p:sp>
    </p:spTree>
    <p:extLst>
      <p:ext uri="{BB962C8B-B14F-4D97-AF65-F5344CB8AC3E}">
        <p14:creationId xmlns:p14="http://schemas.microsoft.com/office/powerpoint/2010/main" val="2507001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Types of Unemployment</a:t>
            </a:r>
            <a:endParaRPr lang="en-US" dirty="0"/>
          </a:p>
        </p:txBody>
      </p:sp>
      <p:sp>
        <p:nvSpPr>
          <p:cNvPr id="3" name="Inhaltsplatzhalter 2"/>
          <p:cNvSpPr>
            <a:spLocks noGrp="1"/>
          </p:cNvSpPr>
          <p:nvPr>
            <p:ph idx="1"/>
          </p:nvPr>
        </p:nvSpPr>
        <p:spPr/>
        <p:txBody>
          <a:bodyPr>
            <a:normAutofit/>
          </a:bodyPr>
          <a:lstStyle/>
          <a:p>
            <a:r>
              <a:rPr lang="en-US" b="1" dirty="0" smtClean="0"/>
              <a:t>Cyclical unemployment</a:t>
            </a:r>
          </a:p>
          <a:p>
            <a:pPr lvl="1"/>
            <a:r>
              <a:rPr lang="en-US" dirty="0" smtClean="0"/>
              <a:t>unemployment </a:t>
            </a:r>
            <a:r>
              <a:rPr lang="en-US" dirty="0"/>
              <a:t>caused by a drop in aggregate </a:t>
            </a:r>
            <a:r>
              <a:rPr lang="en-US" dirty="0" smtClean="0"/>
              <a:t>demand, most often during a recession</a:t>
            </a:r>
          </a:p>
          <a:p>
            <a:pPr lvl="1"/>
            <a:r>
              <a:rPr lang="en-US" dirty="0" smtClean="0"/>
              <a:t>recession: usually defined as a situation when GDP falls in two consecutive quarters</a:t>
            </a:r>
            <a:endParaRPr lang="de-DE" dirty="0"/>
          </a:p>
          <a:p>
            <a:endParaRPr lang="en-US" dirty="0"/>
          </a:p>
        </p:txBody>
      </p:sp>
      <p:sp>
        <p:nvSpPr>
          <p:cNvPr id="4" name="Fußzeilenplatzhalter 3"/>
          <p:cNvSpPr>
            <a:spLocks noGrp="1"/>
          </p:cNvSpPr>
          <p:nvPr>
            <p:ph type="ftr" sz="quarter" idx="11"/>
          </p:nvPr>
        </p:nvSpPr>
        <p:spPr/>
        <p:txBody>
          <a:bodyPr/>
          <a:lstStyle/>
          <a:p>
            <a:r>
              <a:rPr lang="de-DE" smtClean="0"/>
              <a:t>Chapter 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21</a:t>
            </a:fld>
            <a:endParaRPr lang="de-DE"/>
          </a:p>
        </p:txBody>
      </p:sp>
    </p:spTree>
    <p:extLst>
      <p:ext uri="{BB962C8B-B14F-4D97-AF65-F5344CB8AC3E}">
        <p14:creationId xmlns:p14="http://schemas.microsoft.com/office/powerpoint/2010/main" val="377457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en-US" dirty="0"/>
              <a:t>Patterns of Unemployment</a:t>
            </a:r>
          </a:p>
        </p:txBody>
      </p:sp>
      <p:sp>
        <p:nvSpPr>
          <p:cNvPr id="3" name="Untertitel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7526736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smtClean="0"/>
              <a:t>The Monthly Unemployment Rate in the EU28 and the Euro Area, 1995-2016 (Euro Area Recessionary Periods shaded)</a:t>
            </a:r>
            <a:endParaRPr lang="en-US" dirty="0"/>
          </a:p>
        </p:txBody>
      </p:sp>
      <p:sp>
        <p:nvSpPr>
          <p:cNvPr id="4" name="Fußzeilenplatzhalter 3"/>
          <p:cNvSpPr>
            <a:spLocks noGrp="1"/>
          </p:cNvSpPr>
          <p:nvPr>
            <p:ph type="ftr" sz="quarter" idx="11"/>
          </p:nvPr>
        </p:nvSpPr>
        <p:spPr/>
        <p:txBody>
          <a:bodyPr/>
          <a:lstStyle/>
          <a:p>
            <a:r>
              <a:rPr lang="de-DE" smtClean="0"/>
              <a:t>Chapter 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23</a:t>
            </a:fld>
            <a:endParaRPr lang="de-DE"/>
          </a:p>
        </p:txBody>
      </p:sp>
      <p:graphicFrame>
        <p:nvGraphicFramePr>
          <p:cNvPr id="6" name="Diagramm 5"/>
          <p:cNvGraphicFramePr>
            <a:graphicFrameLocks noChangeAspect="1"/>
          </p:cNvGraphicFramePr>
          <p:nvPr>
            <p:extLst>
              <p:ext uri="{D42A27DB-BD31-4B8C-83A1-F6EECF244321}">
                <p14:modId xmlns:p14="http://schemas.microsoft.com/office/powerpoint/2010/main" val="762170945"/>
              </p:ext>
            </p:extLst>
          </p:nvPr>
        </p:nvGraphicFramePr>
        <p:xfrm>
          <a:off x="310295" y="2214000"/>
          <a:ext cx="7199998" cy="4419744"/>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feld 6"/>
          <p:cNvSpPr txBox="1"/>
          <p:nvPr/>
        </p:nvSpPr>
        <p:spPr>
          <a:xfrm>
            <a:off x="7383293" y="6019838"/>
            <a:ext cx="1459082" cy="307777"/>
          </a:xfrm>
          <a:prstGeom prst="rect">
            <a:avLst/>
          </a:prstGeom>
          <a:noFill/>
        </p:spPr>
        <p:txBody>
          <a:bodyPr wrap="square" rtlCol="0">
            <a:spAutoFit/>
          </a:bodyPr>
          <a:lstStyle/>
          <a:p>
            <a:pPr eaLnBrk="0" hangingPunct="0"/>
            <a:r>
              <a:rPr lang="en-US" sz="1400" i="1" dirty="0" smtClean="0"/>
              <a:t>Source</a:t>
            </a:r>
            <a:r>
              <a:rPr lang="en-US" sz="1400" i="1" dirty="0"/>
              <a:t>: </a:t>
            </a:r>
            <a:r>
              <a:rPr lang="en-US" sz="1400" dirty="0"/>
              <a:t>Eurostat</a:t>
            </a:r>
            <a:r>
              <a:rPr lang="en-US" sz="1400" dirty="0" smtClean="0"/>
              <a:t>.</a:t>
            </a:r>
            <a:endParaRPr lang="de-DE" sz="1400" dirty="0"/>
          </a:p>
        </p:txBody>
      </p:sp>
      <p:sp>
        <p:nvSpPr>
          <p:cNvPr id="3" name="Rechteck 2"/>
          <p:cNvSpPr/>
          <p:nvPr/>
        </p:nvSpPr>
        <p:spPr>
          <a:xfrm>
            <a:off x="457200" y="1694669"/>
            <a:ext cx="7144655" cy="646331"/>
          </a:xfrm>
          <a:prstGeom prst="rect">
            <a:avLst/>
          </a:prstGeom>
        </p:spPr>
        <p:txBody>
          <a:bodyPr wrap="square">
            <a:spAutoFit/>
          </a:bodyPr>
          <a:lstStyle/>
          <a:p>
            <a:pPr marL="285750" indent="-285750" eaLnBrk="0" hangingPunct="0">
              <a:buFont typeface="Wingdings" charset="2"/>
              <a:buChar char="ü"/>
            </a:pPr>
            <a:r>
              <a:rPr lang="en-US" dirty="0"/>
              <a:t>Unemployment rises during recessions (shown in grey), and decreases during economic recoveries.</a:t>
            </a:r>
            <a:endParaRPr lang="de-DE" dirty="0"/>
          </a:p>
        </p:txBody>
      </p:sp>
    </p:spTree>
    <p:extLst>
      <p:ext uri="{BB962C8B-B14F-4D97-AF65-F5344CB8AC3E}">
        <p14:creationId xmlns:p14="http://schemas.microsoft.com/office/powerpoint/2010/main" val="38378012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smtClean="0"/>
              <a:t>F</a:t>
            </a:r>
            <a:r>
              <a:rPr lang="en-US" dirty="0"/>
              <a:t>igure 8.5 Unemployment Rate in Crisis Countries, Spain and Greece, compared to Euro Area average, 1995–2016</a:t>
            </a:r>
            <a:r>
              <a:rPr lang="de-DE" dirty="0"/>
              <a:t/>
            </a:r>
            <a:br>
              <a:rPr lang="de-DE" dirty="0"/>
            </a:br>
            <a:endParaRPr lang="en-US" dirty="0"/>
          </a:p>
        </p:txBody>
      </p:sp>
      <p:sp>
        <p:nvSpPr>
          <p:cNvPr id="4" name="Fußzeilenplatzhalter 3"/>
          <p:cNvSpPr>
            <a:spLocks noGrp="1"/>
          </p:cNvSpPr>
          <p:nvPr>
            <p:ph type="ftr" sz="quarter" idx="11"/>
          </p:nvPr>
        </p:nvSpPr>
        <p:spPr/>
        <p:txBody>
          <a:bodyPr/>
          <a:lstStyle/>
          <a:p>
            <a:r>
              <a:rPr lang="de-DE" smtClean="0"/>
              <a:t>Chapter 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24</a:t>
            </a:fld>
            <a:endParaRPr lang="de-DE" dirty="0"/>
          </a:p>
        </p:txBody>
      </p:sp>
      <p:graphicFrame>
        <p:nvGraphicFramePr>
          <p:cNvPr id="6" name="Inhaltsplatzhalter 5"/>
          <p:cNvGraphicFramePr>
            <a:graphicFrameLocks noGrp="1" noChangeAspect="1"/>
          </p:cNvGraphicFramePr>
          <p:nvPr>
            <p:ph idx="1"/>
            <p:extLst>
              <p:ext uri="{D42A27DB-BD31-4B8C-83A1-F6EECF244321}">
                <p14:modId xmlns:p14="http://schemas.microsoft.com/office/powerpoint/2010/main" val="3959388915"/>
              </p:ext>
            </p:extLst>
          </p:nvPr>
        </p:nvGraphicFramePr>
        <p:xfrm>
          <a:off x="309600" y="2214000"/>
          <a:ext cx="7307999" cy="4269936"/>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feld 7"/>
          <p:cNvSpPr txBox="1"/>
          <p:nvPr/>
        </p:nvSpPr>
        <p:spPr>
          <a:xfrm>
            <a:off x="584200" y="1700820"/>
            <a:ext cx="8229600" cy="923330"/>
          </a:xfrm>
          <a:prstGeom prst="rect">
            <a:avLst/>
          </a:prstGeom>
          <a:noFill/>
        </p:spPr>
        <p:txBody>
          <a:bodyPr wrap="square" rtlCol="0">
            <a:spAutoFit/>
          </a:bodyPr>
          <a:lstStyle/>
          <a:p>
            <a:pPr marL="285750" indent="-285750">
              <a:buFont typeface="Wingdings" charset="2"/>
              <a:buChar char="ü"/>
            </a:pPr>
            <a:r>
              <a:rPr lang="en-US" dirty="0"/>
              <a:t>Unemployment is unequally distributed in the euro-area. Especially in countries strongly affected by the euro-crisis, unemployment has increased after 2008.</a:t>
            </a:r>
            <a:endParaRPr lang="de-DE" dirty="0"/>
          </a:p>
          <a:p>
            <a:endParaRPr lang="en-US" dirty="0"/>
          </a:p>
        </p:txBody>
      </p:sp>
      <p:sp>
        <p:nvSpPr>
          <p:cNvPr id="3" name="Rechteck 2"/>
          <p:cNvSpPr/>
          <p:nvPr/>
        </p:nvSpPr>
        <p:spPr>
          <a:xfrm>
            <a:off x="7383600" y="6019200"/>
            <a:ext cx="1432228" cy="307777"/>
          </a:xfrm>
          <a:prstGeom prst="rect">
            <a:avLst/>
          </a:prstGeom>
        </p:spPr>
        <p:txBody>
          <a:bodyPr wrap="none">
            <a:spAutoFit/>
          </a:bodyPr>
          <a:lstStyle/>
          <a:p>
            <a:pPr eaLnBrk="0" hangingPunct="0"/>
            <a:r>
              <a:rPr lang="en-US" sz="1400" i="1" dirty="0"/>
              <a:t>Source: </a:t>
            </a:r>
            <a:r>
              <a:rPr lang="en-US" sz="1400" dirty="0"/>
              <a:t>Eurostat.</a:t>
            </a:r>
            <a:endParaRPr lang="de-DE" sz="1400" dirty="0"/>
          </a:p>
        </p:txBody>
      </p:sp>
    </p:spTree>
    <p:extLst>
      <p:ext uri="{BB962C8B-B14F-4D97-AF65-F5344CB8AC3E}">
        <p14:creationId xmlns:p14="http://schemas.microsoft.com/office/powerpoint/2010/main" val="42747512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smtClean="0"/>
              <a:t>Figure 8.6 Unemployment Rates Among Those Under 25 and Those Aged 25 to 74 in Spain, 1995-2016</a:t>
            </a:r>
            <a:endParaRPr lang="en-US" dirty="0"/>
          </a:p>
        </p:txBody>
      </p:sp>
      <p:sp>
        <p:nvSpPr>
          <p:cNvPr id="4" name="Fußzeilenplatzhalter 3"/>
          <p:cNvSpPr>
            <a:spLocks noGrp="1"/>
          </p:cNvSpPr>
          <p:nvPr>
            <p:ph type="ftr" sz="quarter" idx="11"/>
          </p:nvPr>
        </p:nvSpPr>
        <p:spPr/>
        <p:txBody>
          <a:bodyPr/>
          <a:lstStyle/>
          <a:p>
            <a:r>
              <a:rPr lang="de-DE" smtClean="0"/>
              <a:t>Chapter 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25</a:t>
            </a:fld>
            <a:endParaRPr lang="de-DE"/>
          </a:p>
        </p:txBody>
      </p:sp>
      <p:graphicFrame>
        <p:nvGraphicFramePr>
          <p:cNvPr id="6" name="Diagramm 5"/>
          <p:cNvGraphicFramePr>
            <a:graphicFrameLocks noChangeAspect="1"/>
          </p:cNvGraphicFramePr>
          <p:nvPr>
            <p:extLst>
              <p:ext uri="{D42A27DB-BD31-4B8C-83A1-F6EECF244321}">
                <p14:modId xmlns:p14="http://schemas.microsoft.com/office/powerpoint/2010/main" val="1125660817"/>
              </p:ext>
            </p:extLst>
          </p:nvPr>
        </p:nvGraphicFramePr>
        <p:xfrm>
          <a:off x="164163" y="2212405"/>
          <a:ext cx="7029450" cy="4198144"/>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feld 6"/>
          <p:cNvSpPr txBox="1"/>
          <p:nvPr/>
        </p:nvSpPr>
        <p:spPr>
          <a:xfrm>
            <a:off x="7383600" y="6019200"/>
            <a:ext cx="1511111" cy="584776"/>
          </a:xfrm>
          <a:prstGeom prst="rect">
            <a:avLst/>
          </a:prstGeom>
          <a:noFill/>
        </p:spPr>
        <p:txBody>
          <a:bodyPr wrap="square" rtlCol="0">
            <a:spAutoFit/>
          </a:bodyPr>
          <a:lstStyle/>
          <a:p>
            <a:pPr eaLnBrk="0" hangingPunct="0"/>
            <a:r>
              <a:rPr lang="en-US" sz="1400" i="1" dirty="0" smtClean="0"/>
              <a:t>Source</a:t>
            </a:r>
            <a:r>
              <a:rPr lang="en-US" sz="1400" i="1" dirty="0"/>
              <a:t>: </a:t>
            </a:r>
            <a:r>
              <a:rPr lang="en-US" sz="1400" dirty="0"/>
              <a:t>Eurostat.</a:t>
            </a:r>
            <a:endParaRPr lang="de-DE" sz="1400" dirty="0"/>
          </a:p>
          <a:p>
            <a:endParaRPr lang="en-US" dirty="0"/>
          </a:p>
        </p:txBody>
      </p:sp>
      <p:sp>
        <p:nvSpPr>
          <p:cNvPr id="3" name="Rechteck 2"/>
          <p:cNvSpPr/>
          <p:nvPr/>
        </p:nvSpPr>
        <p:spPr>
          <a:xfrm>
            <a:off x="457200" y="1335326"/>
            <a:ext cx="7980070" cy="923330"/>
          </a:xfrm>
          <a:prstGeom prst="rect">
            <a:avLst/>
          </a:prstGeom>
        </p:spPr>
        <p:txBody>
          <a:bodyPr wrap="square">
            <a:spAutoFit/>
          </a:bodyPr>
          <a:lstStyle/>
          <a:p>
            <a:pPr marL="285750" indent="-285750" eaLnBrk="0" hangingPunct="0">
              <a:buFont typeface="Wingdings" charset="2"/>
              <a:buChar char="ü"/>
            </a:pPr>
            <a:r>
              <a:rPr lang="en-US" dirty="0"/>
              <a:t>In general, the young and less well educated are more severely hit by cyclical unemployment. In Spain, the unemployment rate among the under 25 years old jumped by more than 30 percentage points after 2007.</a:t>
            </a:r>
            <a:endParaRPr lang="de-DE" dirty="0"/>
          </a:p>
        </p:txBody>
      </p:sp>
    </p:spTree>
    <p:extLst>
      <p:ext uri="{BB962C8B-B14F-4D97-AF65-F5344CB8AC3E}">
        <p14:creationId xmlns:p14="http://schemas.microsoft.com/office/powerpoint/2010/main" val="28794423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en-US" dirty="0" smtClean="0"/>
              <a:t>Theories of Employment, Unemployment, and Wages</a:t>
            </a:r>
            <a:endParaRPr lang="en-US" dirty="0"/>
          </a:p>
        </p:txBody>
      </p:sp>
      <p:sp>
        <p:nvSpPr>
          <p:cNvPr id="3" name="Untertitel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1306316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Theories of Employment, Unemployment, and Wages</a:t>
            </a:r>
          </a:p>
        </p:txBody>
      </p:sp>
      <p:sp>
        <p:nvSpPr>
          <p:cNvPr id="3" name="Inhaltsplatzhalter 2"/>
          <p:cNvSpPr>
            <a:spLocks noGrp="1"/>
          </p:cNvSpPr>
          <p:nvPr>
            <p:ph idx="1"/>
          </p:nvPr>
        </p:nvSpPr>
        <p:spPr/>
        <p:txBody>
          <a:bodyPr/>
          <a:lstStyle/>
          <a:p>
            <a:pPr>
              <a:buFont typeface="Wingdings" charset="2"/>
              <a:buChar char="ü"/>
            </a:pPr>
            <a:r>
              <a:rPr lang="en-US" dirty="0" smtClean="0"/>
              <a:t>Most households derive income from wages and salaries (in 2015, the EU28 labor share amounted to 63 percent)</a:t>
            </a:r>
          </a:p>
          <a:p>
            <a:endParaRPr lang="en-US" dirty="0"/>
          </a:p>
          <a:p>
            <a:pPr marL="0" indent="0">
              <a:buNone/>
            </a:pPr>
            <a:r>
              <a:rPr lang="en-US" b="1" dirty="0" smtClean="0"/>
              <a:t>How are wages set?</a:t>
            </a:r>
          </a:p>
          <a:p>
            <a:pPr marL="0" indent="0">
              <a:buNone/>
            </a:pPr>
            <a:endParaRPr lang="en-US" b="1" dirty="0"/>
          </a:p>
          <a:p>
            <a:pPr marL="0" indent="0">
              <a:buNone/>
            </a:pPr>
            <a:r>
              <a:rPr lang="en-US" b="1" dirty="0" smtClean="0"/>
              <a:t>What determines overall employment and unemployment?</a:t>
            </a:r>
            <a:endParaRPr lang="en-US" b="1" dirty="0"/>
          </a:p>
        </p:txBody>
      </p:sp>
      <p:sp>
        <p:nvSpPr>
          <p:cNvPr id="4" name="Fußzeilenplatzhalter 3"/>
          <p:cNvSpPr>
            <a:spLocks noGrp="1"/>
          </p:cNvSpPr>
          <p:nvPr>
            <p:ph type="ftr" sz="quarter" idx="11"/>
          </p:nvPr>
        </p:nvSpPr>
        <p:spPr/>
        <p:txBody>
          <a:bodyPr/>
          <a:lstStyle/>
          <a:p>
            <a:r>
              <a:rPr lang="de-DE" smtClean="0"/>
              <a:t>Chapter 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27</a:t>
            </a:fld>
            <a:endParaRPr lang="de-DE"/>
          </a:p>
        </p:txBody>
      </p:sp>
    </p:spTree>
    <p:extLst>
      <p:ext uri="{BB962C8B-B14F-4D97-AF65-F5344CB8AC3E}">
        <p14:creationId xmlns:p14="http://schemas.microsoft.com/office/powerpoint/2010/main" val="3506343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The Classical Labor Market</a:t>
            </a:r>
            <a:endParaRPr lang="en-US" dirty="0"/>
          </a:p>
        </p:txBody>
      </p:sp>
      <p:sp>
        <p:nvSpPr>
          <p:cNvPr id="3" name="Inhaltsplatzhalter 2"/>
          <p:cNvSpPr>
            <a:spLocks noGrp="1"/>
          </p:cNvSpPr>
          <p:nvPr>
            <p:ph idx="1"/>
          </p:nvPr>
        </p:nvSpPr>
        <p:spPr/>
        <p:txBody>
          <a:bodyPr/>
          <a:lstStyle/>
          <a:p>
            <a:r>
              <a:rPr lang="en-US" dirty="0" smtClean="0"/>
              <a:t>Assumption of a single </a:t>
            </a:r>
            <a:r>
              <a:rPr lang="en-US" dirty="0"/>
              <a:t>homogeneous market </a:t>
            </a:r>
            <a:endParaRPr lang="en-US" dirty="0" smtClean="0"/>
          </a:p>
          <a:p>
            <a:pPr lvl="1"/>
            <a:r>
              <a:rPr lang="en-US" dirty="0" smtClean="0"/>
              <a:t>all </a:t>
            </a:r>
            <a:r>
              <a:rPr lang="en-US" dirty="0"/>
              <a:t>jobs and all workers are </a:t>
            </a:r>
            <a:r>
              <a:rPr lang="en-US" dirty="0" smtClean="0"/>
              <a:t>alike</a:t>
            </a:r>
          </a:p>
          <a:p>
            <a:pPr lvl="1"/>
            <a:r>
              <a:rPr lang="en-US" dirty="0" smtClean="0"/>
              <a:t> </a:t>
            </a:r>
            <a:r>
              <a:rPr lang="en-US" dirty="0"/>
              <a:t>perfect </a:t>
            </a:r>
            <a:r>
              <a:rPr lang="en-US" dirty="0" smtClean="0"/>
              <a:t>competition on the </a:t>
            </a:r>
            <a:r>
              <a:rPr lang="en-US" dirty="0"/>
              <a:t>labor </a:t>
            </a:r>
            <a:r>
              <a:rPr lang="en-US" dirty="0" smtClean="0"/>
              <a:t>market</a:t>
            </a:r>
          </a:p>
          <a:p>
            <a:r>
              <a:rPr lang="en-US" dirty="0"/>
              <a:t>regulations and social programs </a:t>
            </a:r>
            <a:r>
              <a:rPr lang="en-US" dirty="0" smtClean="0"/>
              <a:t>as </a:t>
            </a:r>
            <a:br>
              <a:rPr lang="en-US" dirty="0" smtClean="0"/>
            </a:br>
            <a:r>
              <a:rPr lang="en-US" dirty="0" smtClean="0"/>
              <a:t>obstructing </a:t>
            </a:r>
            <a:r>
              <a:rPr lang="en-US" dirty="0"/>
              <a:t>proper market behavior</a:t>
            </a:r>
            <a:r>
              <a:rPr lang="de-DE" dirty="0"/>
              <a:t> </a:t>
            </a:r>
            <a:endParaRPr lang="de-DE" dirty="0" smtClean="0"/>
          </a:p>
          <a:p>
            <a:r>
              <a:rPr lang="en-US" dirty="0"/>
              <a:t>economy works best under the principle of </a:t>
            </a:r>
            <a:r>
              <a:rPr lang="en-US" dirty="0" smtClean="0"/>
              <a:t/>
            </a:r>
            <a:br>
              <a:rPr lang="en-US" dirty="0" smtClean="0"/>
            </a:br>
            <a:r>
              <a:rPr lang="en-US" dirty="0" smtClean="0"/>
              <a:t>laissez</a:t>
            </a:r>
            <a:r>
              <a:rPr lang="en-US" dirty="0"/>
              <a:t>-faire </a:t>
            </a:r>
          </a:p>
        </p:txBody>
      </p:sp>
      <p:sp>
        <p:nvSpPr>
          <p:cNvPr id="4" name="Fußzeilenplatzhalter 3"/>
          <p:cNvSpPr>
            <a:spLocks noGrp="1"/>
          </p:cNvSpPr>
          <p:nvPr>
            <p:ph type="ftr" sz="quarter" idx="11"/>
          </p:nvPr>
        </p:nvSpPr>
        <p:spPr/>
        <p:txBody>
          <a:bodyPr/>
          <a:lstStyle/>
          <a:p>
            <a:r>
              <a:rPr lang="de-DE" smtClean="0"/>
              <a:t>Chapter 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28</a:t>
            </a:fld>
            <a:endParaRPr lang="de-DE"/>
          </a:p>
        </p:txBody>
      </p:sp>
    </p:spTree>
    <p:extLst>
      <p:ext uri="{BB962C8B-B14F-4D97-AF65-F5344CB8AC3E}">
        <p14:creationId xmlns:p14="http://schemas.microsoft.com/office/powerpoint/2010/main" val="1759929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Figure 8.7a The Classical Labor Market Model</a:t>
            </a:r>
            <a:endParaRPr lang="en-US" dirty="0"/>
          </a:p>
        </p:txBody>
      </p:sp>
      <p:sp>
        <p:nvSpPr>
          <p:cNvPr id="4" name="Fußzeilenplatzhalter 3"/>
          <p:cNvSpPr>
            <a:spLocks noGrp="1"/>
          </p:cNvSpPr>
          <p:nvPr>
            <p:ph type="ftr" sz="quarter" idx="11"/>
          </p:nvPr>
        </p:nvSpPr>
        <p:spPr/>
        <p:txBody>
          <a:bodyPr/>
          <a:lstStyle/>
          <a:p>
            <a:r>
              <a:rPr lang="de-DE" smtClean="0"/>
              <a:t>Chapter 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29</a:t>
            </a:fld>
            <a:endParaRPr lang="de-DE"/>
          </a:p>
        </p:txBody>
      </p:sp>
      <p:grpSp>
        <p:nvGrpSpPr>
          <p:cNvPr id="19" name="Gruppierung 18"/>
          <p:cNvGrpSpPr/>
          <p:nvPr/>
        </p:nvGrpSpPr>
        <p:grpSpPr>
          <a:xfrm>
            <a:off x="146056" y="1203325"/>
            <a:ext cx="8108618" cy="4972110"/>
            <a:chOff x="146056" y="1203325"/>
            <a:chExt cx="8108618" cy="4972110"/>
          </a:xfrm>
        </p:grpSpPr>
        <p:sp>
          <p:nvSpPr>
            <p:cNvPr id="7" name="Text Box 2"/>
            <p:cNvSpPr txBox="1">
              <a:spLocks noChangeArrowheads="1"/>
            </p:cNvSpPr>
            <p:nvPr/>
          </p:nvSpPr>
          <p:spPr bwMode="auto">
            <a:xfrm>
              <a:off x="6089656" y="4784725"/>
              <a:ext cx="1752600" cy="400110"/>
            </a:xfrm>
            <a:prstGeom prst="rect">
              <a:avLst/>
            </a:prstGeom>
            <a:noFill/>
            <a:ln w="9525">
              <a:noFill/>
              <a:miter lim="800000"/>
              <a:headEnd/>
              <a:tailEnd/>
            </a:ln>
          </p:spPr>
          <p:txBody>
            <a:bodyPr>
              <a:spAutoFit/>
            </a:bodyPr>
            <a:lstStyle/>
            <a:p>
              <a:r>
                <a:rPr lang="en-US" sz="2000" b="1">
                  <a:cs typeface="Arial" pitchFamily="34" charset="0"/>
                </a:rPr>
                <a:t>Demand</a:t>
              </a:r>
              <a:endParaRPr lang="en-US" sz="2000">
                <a:cs typeface="Arial" pitchFamily="34" charset="0"/>
              </a:endParaRPr>
            </a:p>
          </p:txBody>
        </p:sp>
        <p:sp>
          <p:nvSpPr>
            <p:cNvPr id="8" name="Text Box 3"/>
            <p:cNvSpPr txBox="1">
              <a:spLocks noChangeArrowheads="1"/>
            </p:cNvSpPr>
            <p:nvPr/>
          </p:nvSpPr>
          <p:spPr bwMode="auto">
            <a:xfrm>
              <a:off x="146056" y="1431925"/>
              <a:ext cx="1901825" cy="400110"/>
            </a:xfrm>
            <a:prstGeom prst="rect">
              <a:avLst/>
            </a:prstGeom>
            <a:noFill/>
            <a:ln w="9525">
              <a:noFill/>
              <a:miter lim="800000"/>
              <a:headEnd/>
              <a:tailEnd/>
            </a:ln>
          </p:spPr>
          <p:txBody>
            <a:bodyPr>
              <a:spAutoFit/>
            </a:bodyPr>
            <a:lstStyle/>
            <a:p>
              <a:r>
                <a:rPr lang="en-US" sz="2000" dirty="0">
                  <a:cs typeface="Arial" pitchFamily="34" charset="0"/>
                </a:rPr>
                <a:t>Wage</a:t>
              </a:r>
            </a:p>
          </p:txBody>
        </p:sp>
        <p:sp>
          <p:nvSpPr>
            <p:cNvPr id="9" name="Text Box 4"/>
            <p:cNvSpPr txBox="1">
              <a:spLocks noChangeArrowheads="1"/>
            </p:cNvSpPr>
            <p:nvPr/>
          </p:nvSpPr>
          <p:spPr bwMode="auto">
            <a:xfrm>
              <a:off x="5861056" y="5775325"/>
              <a:ext cx="2393618" cy="400110"/>
            </a:xfrm>
            <a:prstGeom prst="rect">
              <a:avLst/>
            </a:prstGeom>
            <a:noFill/>
            <a:ln w="9525">
              <a:noFill/>
              <a:miter lim="800000"/>
              <a:headEnd/>
              <a:tailEnd/>
            </a:ln>
          </p:spPr>
          <p:txBody>
            <a:bodyPr wrap="square">
              <a:spAutoFit/>
            </a:bodyPr>
            <a:lstStyle/>
            <a:p>
              <a:r>
                <a:rPr lang="en-US" sz="2000" dirty="0">
                  <a:cs typeface="Arial" pitchFamily="34" charset="0"/>
                </a:rPr>
                <a:t>Quantity of Labor</a:t>
              </a:r>
            </a:p>
          </p:txBody>
        </p:sp>
        <p:sp>
          <p:nvSpPr>
            <p:cNvPr id="10" name="Line 5"/>
            <p:cNvSpPr>
              <a:spLocks noChangeShapeType="1"/>
            </p:cNvSpPr>
            <p:nvPr/>
          </p:nvSpPr>
          <p:spPr bwMode="auto">
            <a:xfrm rot="2737425" flipV="1">
              <a:off x="4257681" y="1274763"/>
              <a:ext cx="39688" cy="4684712"/>
            </a:xfrm>
            <a:prstGeom prst="line">
              <a:avLst/>
            </a:prstGeom>
            <a:noFill/>
            <a:ln w="57150">
              <a:solidFill>
                <a:schemeClr val="tx1"/>
              </a:solidFill>
              <a:round/>
              <a:headEnd/>
              <a:tailEnd/>
            </a:ln>
          </p:spPr>
          <p:txBody>
            <a:bodyPr/>
            <a:lstStyle/>
            <a:p>
              <a:endParaRPr lang="en-US" sz="2000">
                <a:cs typeface="Arial" pitchFamily="34" charset="0"/>
              </a:endParaRPr>
            </a:p>
          </p:txBody>
        </p:sp>
        <p:sp>
          <p:nvSpPr>
            <p:cNvPr id="11" name="Text Box 6"/>
            <p:cNvSpPr txBox="1">
              <a:spLocks noChangeArrowheads="1"/>
            </p:cNvSpPr>
            <p:nvPr/>
          </p:nvSpPr>
          <p:spPr bwMode="auto">
            <a:xfrm>
              <a:off x="6089656" y="1584325"/>
              <a:ext cx="1524000" cy="400110"/>
            </a:xfrm>
            <a:prstGeom prst="rect">
              <a:avLst/>
            </a:prstGeom>
            <a:noFill/>
            <a:ln w="9525">
              <a:noFill/>
              <a:miter lim="800000"/>
              <a:headEnd/>
              <a:tailEnd/>
            </a:ln>
          </p:spPr>
          <p:txBody>
            <a:bodyPr>
              <a:spAutoFit/>
            </a:bodyPr>
            <a:lstStyle/>
            <a:p>
              <a:r>
                <a:rPr lang="en-US" sz="2000" b="1" dirty="0">
                  <a:cs typeface="Arial" pitchFamily="34" charset="0"/>
                </a:rPr>
                <a:t>Supply</a:t>
              </a:r>
              <a:endParaRPr lang="en-US" sz="2000" dirty="0">
                <a:cs typeface="Arial" pitchFamily="34" charset="0"/>
              </a:endParaRPr>
            </a:p>
          </p:txBody>
        </p:sp>
        <p:sp>
          <p:nvSpPr>
            <p:cNvPr id="12" name="Line 7"/>
            <p:cNvSpPr>
              <a:spLocks noChangeShapeType="1"/>
            </p:cNvSpPr>
            <p:nvPr/>
          </p:nvSpPr>
          <p:spPr bwMode="auto">
            <a:xfrm>
              <a:off x="1289056" y="1203325"/>
              <a:ext cx="0" cy="4495800"/>
            </a:xfrm>
            <a:prstGeom prst="line">
              <a:avLst/>
            </a:prstGeom>
            <a:noFill/>
            <a:ln w="38100">
              <a:solidFill>
                <a:schemeClr val="tx1"/>
              </a:solidFill>
              <a:round/>
              <a:headEnd/>
              <a:tailEnd/>
            </a:ln>
          </p:spPr>
          <p:txBody>
            <a:bodyPr/>
            <a:lstStyle/>
            <a:p>
              <a:endParaRPr lang="en-US" sz="2000">
                <a:cs typeface="Arial" pitchFamily="34" charset="0"/>
              </a:endParaRPr>
            </a:p>
          </p:txBody>
        </p:sp>
        <p:sp>
          <p:nvSpPr>
            <p:cNvPr id="13" name="Line 8"/>
            <p:cNvSpPr>
              <a:spLocks noChangeShapeType="1"/>
            </p:cNvSpPr>
            <p:nvPr/>
          </p:nvSpPr>
          <p:spPr bwMode="auto">
            <a:xfrm>
              <a:off x="1289056" y="5699125"/>
              <a:ext cx="5715000" cy="0"/>
            </a:xfrm>
            <a:prstGeom prst="line">
              <a:avLst/>
            </a:prstGeom>
            <a:noFill/>
            <a:ln w="38100">
              <a:solidFill>
                <a:schemeClr val="tx1"/>
              </a:solidFill>
              <a:round/>
              <a:headEnd/>
              <a:tailEnd/>
            </a:ln>
          </p:spPr>
          <p:txBody>
            <a:bodyPr/>
            <a:lstStyle/>
            <a:p>
              <a:endParaRPr lang="en-US" sz="2000">
                <a:cs typeface="Arial" pitchFamily="34" charset="0"/>
              </a:endParaRPr>
            </a:p>
          </p:txBody>
        </p:sp>
        <p:sp>
          <p:nvSpPr>
            <p:cNvPr id="14" name="Line 9"/>
            <p:cNvSpPr>
              <a:spLocks noChangeShapeType="1"/>
            </p:cNvSpPr>
            <p:nvPr/>
          </p:nvSpPr>
          <p:spPr bwMode="auto">
            <a:xfrm rot="7776093" flipV="1">
              <a:off x="4221169" y="1319212"/>
              <a:ext cx="39688" cy="4684713"/>
            </a:xfrm>
            <a:prstGeom prst="line">
              <a:avLst/>
            </a:prstGeom>
            <a:noFill/>
            <a:ln w="57150">
              <a:solidFill>
                <a:schemeClr val="tx1"/>
              </a:solidFill>
              <a:round/>
              <a:headEnd/>
              <a:tailEnd/>
            </a:ln>
          </p:spPr>
          <p:txBody>
            <a:bodyPr/>
            <a:lstStyle/>
            <a:p>
              <a:endParaRPr lang="en-US" sz="2000">
                <a:cs typeface="Arial" pitchFamily="34" charset="0"/>
              </a:endParaRPr>
            </a:p>
          </p:txBody>
        </p:sp>
        <p:sp>
          <p:nvSpPr>
            <p:cNvPr id="15" name="Line 10"/>
            <p:cNvSpPr>
              <a:spLocks noChangeShapeType="1"/>
            </p:cNvSpPr>
            <p:nvPr/>
          </p:nvSpPr>
          <p:spPr bwMode="auto">
            <a:xfrm flipH="1">
              <a:off x="1289056" y="3641725"/>
              <a:ext cx="2971800" cy="0"/>
            </a:xfrm>
            <a:prstGeom prst="line">
              <a:avLst/>
            </a:prstGeom>
            <a:noFill/>
            <a:ln w="38100">
              <a:solidFill>
                <a:schemeClr val="tx1"/>
              </a:solidFill>
              <a:prstDash val="dash"/>
              <a:round/>
              <a:headEnd/>
              <a:tailEnd/>
            </a:ln>
          </p:spPr>
          <p:txBody>
            <a:bodyPr/>
            <a:lstStyle/>
            <a:p>
              <a:endParaRPr lang="en-US" sz="2000" dirty="0">
                <a:cs typeface="Arial" pitchFamily="34" charset="0"/>
              </a:endParaRPr>
            </a:p>
          </p:txBody>
        </p:sp>
        <p:sp>
          <p:nvSpPr>
            <p:cNvPr id="16" name="Line 11"/>
            <p:cNvSpPr>
              <a:spLocks noChangeShapeType="1"/>
            </p:cNvSpPr>
            <p:nvPr/>
          </p:nvSpPr>
          <p:spPr bwMode="auto">
            <a:xfrm>
              <a:off x="4260856" y="3641725"/>
              <a:ext cx="0" cy="1981200"/>
            </a:xfrm>
            <a:prstGeom prst="line">
              <a:avLst/>
            </a:prstGeom>
            <a:noFill/>
            <a:ln w="38100">
              <a:solidFill>
                <a:schemeClr val="tx1"/>
              </a:solidFill>
              <a:prstDash val="dash"/>
              <a:round/>
              <a:headEnd/>
              <a:tailEnd/>
            </a:ln>
          </p:spPr>
          <p:txBody>
            <a:bodyPr/>
            <a:lstStyle/>
            <a:p>
              <a:endParaRPr lang="en-US" sz="2000">
                <a:cs typeface="Arial" pitchFamily="34" charset="0"/>
              </a:endParaRPr>
            </a:p>
          </p:txBody>
        </p:sp>
        <p:sp>
          <p:nvSpPr>
            <p:cNvPr id="17" name="Text Box 12"/>
            <p:cNvSpPr txBox="1">
              <a:spLocks noChangeArrowheads="1"/>
            </p:cNvSpPr>
            <p:nvPr/>
          </p:nvSpPr>
          <p:spPr bwMode="auto">
            <a:xfrm>
              <a:off x="527056" y="3413125"/>
              <a:ext cx="762000" cy="400110"/>
            </a:xfrm>
            <a:prstGeom prst="rect">
              <a:avLst/>
            </a:prstGeom>
            <a:noFill/>
            <a:ln w="9525">
              <a:noFill/>
              <a:miter lim="800000"/>
              <a:headEnd/>
              <a:tailEnd/>
            </a:ln>
          </p:spPr>
          <p:txBody>
            <a:bodyPr>
              <a:spAutoFit/>
            </a:bodyPr>
            <a:lstStyle/>
            <a:p>
              <a:pPr>
                <a:spcBef>
                  <a:spcPct val="50000"/>
                </a:spcBef>
              </a:pPr>
              <a:r>
                <a:rPr lang="en-US" sz="2000">
                  <a:cs typeface="Arial" pitchFamily="34" charset="0"/>
                </a:rPr>
                <a:t>W</a:t>
              </a:r>
              <a:r>
                <a:rPr lang="en-US" sz="2000" baseline="-25000">
                  <a:cs typeface="Arial" pitchFamily="34" charset="0"/>
                </a:rPr>
                <a:t>E</a:t>
              </a:r>
            </a:p>
          </p:txBody>
        </p:sp>
      </p:grpSp>
      <p:sp>
        <p:nvSpPr>
          <p:cNvPr id="18" name="Text Box 13"/>
          <p:cNvSpPr txBox="1">
            <a:spLocks noChangeArrowheads="1"/>
          </p:cNvSpPr>
          <p:nvPr/>
        </p:nvSpPr>
        <p:spPr bwMode="auto">
          <a:xfrm>
            <a:off x="4032256" y="5851525"/>
            <a:ext cx="762000" cy="400110"/>
          </a:xfrm>
          <a:prstGeom prst="rect">
            <a:avLst/>
          </a:prstGeom>
          <a:noFill/>
          <a:ln w="9525">
            <a:noFill/>
            <a:miter lim="800000"/>
            <a:headEnd/>
            <a:tailEnd/>
          </a:ln>
        </p:spPr>
        <p:txBody>
          <a:bodyPr>
            <a:spAutoFit/>
          </a:bodyPr>
          <a:lstStyle/>
          <a:p>
            <a:pPr>
              <a:spcBef>
                <a:spcPct val="50000"/>
              </a:spcBef>
            </a:pPr>
            <a:r>
              <a:rPr lang="en-US" sz="2000">
                <a:cs typeface="Arial" pitchFamily="34" charset="0"/>
              </a:rPr>
              <a:t>L</a:t>
            </a:r>
            <a:r>
              <a:rPr lang="en-US" sz="2000" baseline="-25000">
                <a:cs typeface="Arial" pitchFamily="34" charset="0"/>
              </a:rPr>
              <a:t>E</a:t>
            </a:r>
          </a:p>
        </p:txBody>
      </p:sp>
    </p:spTree>
    <p:extLst>
      <p:ext uri="{BB962C8B-B14F-4D97-AF65-F5344CB8AC3E}">
        <p14:creationId xmlns:p14="http://schemas.microsoft.com/office/powerpoint/2010/main" val="4905875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The Classical Labor Market Model</a:t>
            </a:r>
          </a:p>
        </p:txBody>
      </p:sp>
      <p:sp>
        <p:nvSpPr>
          <p:cNvPr id="3" name="Inhaltsplatzhalter 2"/>
          <p:cNvSpPr>
            <a:spLocks noGrp="1"/>
          </p:cNvSpPr>
          <p:nvPr>
            <p:ph idx="1"/>
          </p:nvPr>
        </p:nvSpPr>
        <p:spPr/>
        <p:txBody>
          <a:bodyPr>
            <a:normAutofit lnSpcReduction="10000"/>
          </a:bodyPr>
          <a:lstStyle/>
          <a:p>
            <a:r>
              <a:rPr lang="en-US" dirty="0" smtClean="0"/>
              <a:t>“Quantity”: quantity of labor services or amount of labor hours supplied and demanded</a:t>
            </a:r>
          </a:p>
          <a:p>
            <a:r>
              <a:rPr lang="en-US" dirty="0" smtClean="0"/>
              <a:t>Price: real wage (i.e. adjusted for inflation)</a:t>
            </a:r>
          </a:p>
          <a:p>
            <a:r>
              <a:rPr lang="en-US" dirty="0" smtClean="0"/>
              <a:t>Workers supply labor, employers demand it</a:t>
            </a:r>
          </a:p>
          <a:p>
            <a:r>
              <a:rPr lang="en-US" dirty="0" smtClean="0"/>
              <a:t>Every unit of labor service is the same</a:t>
            </a:r>
          </a:p>
          <a:p>
            <a:r>
              <a:rPr lang="en-US" dirty="0" smtClean="0"/>
              <a:t>Every worker receives the same wage</a:t>
            </a:r>
          </a:p>
          <a:p>
            <a:r>
              <a:rPr lang="en-US" dirty="0" smtClean="0"/>
              <a:t>Equilibrium wage: W</a:t>
            </a:r>
            <a:r>
              <a:rPr lang="en-US" baseline="-25000" dirty="0" smtClean="0"/>
              <a:t>E</a:t>
            </a:r>
          </a:p>
          <a:p>
            <a:r>
              <a:rPr lang="en-US" dirty="0" smtClean="0"/>
              <a:t>Equilibrium quantity of labor supplied: L</a:t>
            </a:r>
            <a:r>
              <a:rPr lang="en-US" baseline="-25000" dirty="0" smtClean="0"/>
              <a:t>E</a:t>
            </a:r>
            <a:endParaRPr lang="en-US" dirty="0" smtClean="0"/>
          </a:p>
          <a:p>
            <a:pPr>
              <a:buFont typeface="Wingdings" charset="0"/>
              <a:buChar char="à"/>
            </a:pPr>
            <a:r>
              <a:rPr lang="en-US" dirty="0" smtClean="0">
                <a:sym typeface="Wingdings"/>
              </a:rPr>
              <a:t>there is no involuntary unemployment</a:t>
            </a:r>
          </a:p>
          <a:p>
            <a:pPr>
              <a:buFont typeface="Wingdings" charset="0"/>
              <a:buChar char="à"/>
            </a:pPr>
            <a:endParaRPr lang="en-US" dirty="0"/>
          </a:p>
        </p:txBody>
      </p:sp>
      <p:sp>
        <p:nvSpPr>
          <p:cNvPr id="4" name="Fußzeilenplatzhalter 3"/>
          <p:cNvSpPr>
            <a:spLocks noGrp="1"/>
          </p:cNvSpPr>
          <p:nvPr>
            <p:ph type="ftr" sz="quarter" idx="11"/>
          </p:nvPr>
        </p:nvSpPr>
        <p:spPr/>
        <p:txBody>
          <a:bodyPr/>
          <a:lstStyle/>
          <a:p>
            <a:r>
              <a:rPr lang="de-DE" smtClean="0"/>
              <a:t>Chapter 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30</a:t>
            </a:fld>
            <a:endParaRPr lang="de-DE"/>
          </a:p>
        </p:txBody>
      </p:sp>
    </p:spTree>
    <p:extLst>
      <p:ext uri="{BB962C8B-B14F-4D97-AF65-F5344CB8AC3E}">
        <p14:creationId xmlns:p14="http://schemas.microsoft.com/office/powerpoint/2010/main" val="3225015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smtClean="0"/>
              <a:t>Figure 8.7b Unemployment in the Classical Labor Market Model</a:t>
            </a:r>
            <a:endParaRPr lang="en-US" dirty="0"/>
          </a:p>
        </p:txBody>
      </p:sp>
      <p:sp>
        <p:nvSpPr>
          <p:cNvPr id="4" name="Fußzeilenplatzhalter 3"/>
          <p:cNvSpPr>
            <a:spLocks noGrp="1"/>
          </p:cNvSpPr>
          <p:nvPr>
            <p:ph type="ftr" sz="quarter" idx="11"/>
          </p:nvPr>
        </p:nvSpPr>
        <p:spPr/>
        <p:txBody>
          <a:bodyPr/>
          <a:lstStyle/>
          <a:p>
            <a:r>
              <a:rPr lang="de-DE" smtClean="0"/>
              <a:t>Chapter 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31</a:t>
            </a:fld>
            <a:endParaRPr lang="de-DE" dirty="0"/>
          </a:p>
        </p:txBody>
      </p:sp>
      <p:grpSp>
        <p:nvGrpSpPr>
          <p:cNvPr id="6" name="Gruppierung 5"/>
          <p:cNvGrpSpPr/>
          <p:nvPr/>
        </p:nvGrpSpPr>
        <p:grpSpPr>
          <a:xfrm>
            <a:off x="174445" y="1314510"/>
            <a:ext cx="7982780" cy="5124510"/>
            <a:chOff x="228600" y="914400"/>
            <a:chExt cx="7982780" cy="5124510"/>
          </a:xfrm>
        </p:grpSpPr>
        <p:sp>
          <p:nvSpPr>
            <p:cNvPr id="7" name="Rectangle 2"/>
            <p:cNvSpPr>
              <a:spLocks noChangeArrowheads="1"/>
            </p:cNvSpPr>
            <p:nvPr/>
          </p:nvSpPr>
          <p:spPr bwMode="white">
            <a:xfrm>
              <a:off x="1371600" y="2362200"/>
              <a:ext cx="3962400" cy="152400"/>
            </a:xfrm>
            <a:prstGeom prst="rect">
              <a:avLst/>
            </a:prstGeom>
            <a:solidFill>
              <a:schemeClr val="bg1">
                <a:lumMod val="75000"/>
              </a:schemeClr>
            </a:solidFill>
            <a:ln w="9525">
              <a:noFill/>
              <a:miter lim="800000"/>
              <a:headEnd/>
              <a:tailEnd/>
            </a:ln>
          </p:spPr>
          <p:txBody>
            <a:bodyPr wrap="none" anchor="ctr"/>
            <a:lstStyle/>
            <a:p>
              <a:endParaRPr lang="en-US" sz="2000">
                <a:cs typeface="Arial" pitchFamily="34" charset="0"/>
              </a:endParaRPr>
            </a:p>
          </p:txBody>
        </p:sp>
        <p:sp>
          <p:nvSpPr>
            <p:cNvPr id="8" name="Text Box 3"/>
            <p:cNvSpPr txBox="1">
              <a:spLocks noChangeArrowheads="1"/>
            </p:cNvSpPr>
            <p:nvPr/>
          </p:nvSpPr>
          <p:spPr bwMode="auto">
            <a:xfrm>
              <a:off x="6096000" y="4495800"/>
              <a:ext cx="1939925" cy="400110"/>
            </a:xfrm>
            <a:prstGeom prst="rect">
              <a:avLst/>
            </a:prstGeom>
            <a:noFill/>
            <a:ln w="9525">
              <a:noFill/>
              <a:miter lim="800000"/>
              <a:headEnd/>
              <a:tailEnd/>
            </a:ln>
          </p:spPr>
          <p:txBody>
            <a:bodyPr>
              <a:spAutoFit/>
            </a:bodyPr>
            <a:lstStyle/>
            <a:p>
              <a:r>
                <a:rPr lang="en-US" sz="2000" b="1">
                  <a:cs typeface="Arial" pitchFamily="34" charset="0"/>
                </a:rPr>
                <a:t>Demand</a:t>
              </a:r>
              <a:endParaRPr lang="en-US" sz="2000">
                <a:cs typeface="Arial" pitchFamily="34" charset="0"/>
              </a:endParaRPr>
            </a:p>
          </p:txBody>
        </p:sp>
        <p:sp>
          <p:nvSpPr>
            <p:cNvPr id="9" name="Text Box 4"/>
            <p:cNvSpPr txBox="1">
              <a:spLocks noChangeArrowheads="1"/>
            </p:cNvSpPr>
            <p:nvPr/>
          </p:nvSpPr>
          <p:spPr bwMode="auto">
            <a:xfrm>
              <a:off x="228600" y="914400"/>
              <a:ext cx="2105025" cy="400110"/>
            </a:xfrm>
            <a:prstGeom prst="rect">
              <a:avLst/>
            </a:prstGeom>
            <a:noFill/>
            <a:ln w="9525">
              <a:noFill/>
              <a:miter lim="800000"/>
              <a:headEnd/>
              <a:tailEnd/>
            </a:ln>
          </p:spPr>
          <p:txBody>
            <a:bodyPr>
              <a:spAutoFit/>
            </a:bodyPr>
            <a:lstStyle/>
            <a:p>
              <a:r>
                <a:rPr lang="en-US" sz="2000">
                  <a:cs typeface="Arial" pitchFamily="34" charset="0"/>
                </a:rPr>
                <a:t>Wage</a:t>
              </a:r>
            </a:p>
          </p:txBody>
        </p:sp>
        <p:sp>
          <p:nvSpPr>
            <p:cNvPr id="10" name="Text Box 5"/>
            <p:cNvSpPr txBox="1">
              <a:spLocks noChangeArrowheads="1"/>
            </p:cNvSpPr>
            <p:nvPr/>
          </p:nvSpPr>
          <p:spPr bwMode="auto">
            <a:xfrm>
              <a:off x="5791199" y="5562600"/>
              <a:ext cx="2420181" cy="400110"/>
            </a:xfrm>
            <a:prstGeom prst="rect">
              <a:avLst/>
            </a:prstGeom>
            <a:noFill/>
            <a:ln w="9525">
              <a:noFill/>
              <a:miter lim="800000"/>
              <a:headEnd/>
              <a:tailEnd/>
            </a:ln>
          </p:spPr>
          <p:txBody>
            <a:bodyPr wrap="square">
              <a:spAutoFit/>
            </a:bodyPr>
            <a:lstStyle/>
            <a:p>
              <a:r>
                <a:rPr lang="en-US" sz="2000" dirty="0">
                  <a:cs typeface="Arial" pitchFamily="34" charset="0"/>
                </a:rPr>
                <a:t>Quantity of Labor</a:t>
              </a:r>
            </a:p>
          </p:txBody>
        </p:sp>
        <p:sp>
          <p:nvSpPr>
            <p:cNvPr id="11" name="Line 6"/>
            <p:cNvSpPr>
              <a:spLocks noChangeShapeType="1"/>
            </p:cNvSpPr>
            <p:nvPr/>
          </p:nvSpPr>
          <p:spPr bwMode="auto">
            <a:xfrm rot="2737425" flipV="1">
              <a:off x="4211638" y="1008063"/>
              <a:ext cx="39687" cy="5043487"/>
            </a:xfrm>
            <a:prstGeom prst="line">
              <a:avLst/>
            </a:prstGeom>
            <a:noFill/>
            <a:ln w="57150">
              <a:solidFill>
                <a:schemeClr val="tx1"/>
              </a:solidFill>
              <a:round/>
              <a:headEnd/>
              <a:tailEnd/>
            </a:ln>
          </p:spPr>
          <p:txBody>
            <a:bodyPr/>
            <a:lstStyle/>
            <a:p>
              <a:endParaRPr lang="en-US" sz="2000">
                <a:cs typeface="Arial" pitchFamily="34" charset="0"/>
              </a:endParaRPr>
            </a:p>
          </p:txBody>
        </p:sp>
        <p:sp>
          <p:nvSpPr>
            <p:cNvPr id="12" name="Text Box 7"/>
            <p:cNvSpPr txBox="1">
              <a:spLocks noChangeArrowheads="1"/>
            </p:cNvSpPr>
            <p:nvPr/>
          </p:nvSpPr>
          <p:spPr bwMode="auto">
            <a:xfrm>
              <a:off x="6172200" y="1447800"/>
              <a:ext cx="1687513" cy="400110"/>
            </a:xfrm>
            <a:prstGeom prst="rect">
              <a:avLst/>
            </a:prstGeom>
            <a:noFill/>
            <a:ln w="9525">
              <a:noFill/>
              <a:miter lim="800000"/>
              <a:headEnd/>
              <a:tailEnd/>
            </a:ln>
          </p:spPr>
          <p:txBody>
            <a:bodyPr>
              <a:spAutoFit/>
            </a:bodyPr>
            <a:lstStyle/>
            <a:p>
              <a:r>
                <a:rPr lang="en-US" sz="2000" b="1">
                  <a:cs typeface="Arial" pitchFamily="34" charset="0"/>
                </a:rPr>
                <a:t>Supply</a:t>
              </a:r>
              <a:endParaRPr lang="en-US" sz="2000">
                <a:cs typeface="Arial" pitchFamily="34" charset="0"/>
              </a:endParaRPr>
            </a:p>
          </p:txBody>
        </p:sp>
        <p:sp>
          <p:nvSpPr>
            <p:cNvPr id="13" name="Line 8"/>
            <p:cNvSpPr>
              <a:spLocks noChangeShapeType="1"/>
            </p:cNvSpPr>
            <p:nvPr/>
          </p:nvSpPr>
          <p:spPr bwMode="auto">
            <a:xfrm>
              <a:off x="1371600" y="990600"/>
              <a:ext cx="0" cy="4495800"/>
            </a:xfrm>
            <a:prstGeom prst="line">
              <a:avLst/>
            </a:prstGeom>
            <a:noFill/>
            <a:ln w="38100">
              <a:solidFill>
                <a:schemeClr val="tx1"/>
              </a:solidFill>
              <a:round/>
              <a:headEnd/>
              <a:tailEnd/>
            </a:ln>
          </p:spPr>
          <p:txBody>
            <a:bodyPr/>
            <a:lstStyle/>
            <a:p>
              <a:endParaRPr lang="en-US" sz="2000">
                <a:cs typeface="Arial" pitchFamily="34" charset="0"/>
              </a:endParaRPr>
            </a:p>
          </p:txBody>
        </p:sp>
        <p:sp>
          <p:nvSpPr>
            <p:cNvPr id="14" name="Line 9"/>
            <p:cNvSpPr>
              <a:spLocks noChangeShapeType="1"/>
            </p:cNvSpPr>
            <p:nvPr/>
          </p:nvSpPr>
          <p:spPr bwMode="auto">
            <a:xfrm>
              <a:off x="1371600" y="5486400"/>
              <a:ext cx="5715000" cy="0"/>
            </a:xfrm>
            <a:prstGeom prst="line">
              <a:avLst/>
            </a:prstGeom>
            <a:noFill/>
            <a:ln w="38100">
              <a:solidFill>
                <a:schemeClr val="tx1"/>
              </a:solidFill>
              <a:round/>
              <a:headEnd/>
              <a:tailEnd/>
            </a:ln>
          </p:spPr>
          <p:txBody>
            <a:bodyPr/>
            <a:lstStyle/>
            <a:p>
              <a:endParaRPr lang="en-US" sz="2000">
                <a:cs typeface="Arial" pitchFamily="34" charset="0"/>
              </a:endParaRPr>
            </a:p>
          </p:txBody>
        </p:sp>
        <p:sp>
          <p:nvSpPr>
            <p:cNvPr id="15" name="Line 10"/>
            <p:cNvSpPr>
              <a:spLocks noChangeShapeType="1"/>
            </p:cNvSpPr>
            <p:nvPr/>
          </p:nvSpPr>
          <p:spPr bwMode="auto">
            <a:xfrm rot="7776093" flipV="1">
              <a:off x="4152900" y="788988"/>
              <a:ext cx="39688" cy="5072062"/>
            </a:xfrm>
            <a:prstGeom prst="line">
              <a:avLst/>
            </a:prstGeom>
            <a:noFill/>
            <a:ln w="57150">
              <a:solidFill>
                <a:schemeClr val="tx1"/>
              </a:solidFill>
              <a:round/>
              <a:headEnd/>
              <a:tailEnd/>
            </a:ln>
          </p:spPr>
          <p:txBody>
            <a:bodyPr/>
            <a:lstStyle/>
            <a:p>
              <a:endParaRPr lang="en-US" sz="2000">
                <a:cs typeface="Arial" pitchFamily="34" charset="0"/>
              </a:endParaRPr>
            </a:p>
          </p:txBody>
        </p:sp>
        <p:sp>
          <p:nvSpPr>
            <p:cNvPr id="16" name="Line 11"/>
            <p:cNvSpPr>
              <a:spLocks noChangeShapeType="1"/>
            </p:cNvSpPr>
            <p:nvPr/>
          </p:nvSpPr>
          <p:spPr bwMode="auto">
            <a:xfrm flipH="1">
              <a:off x="1371600" y="2438400"/>
              <a:ext cx="3962400" cy="0"/>
            </a:xfrm>
            <a:prstGeom prst="line">
              <a:avLst/>
            </a:prstGeom>
            <a:noFill/>
            <a:ln w="28575">
              <a:solidFill>
                <a:schemeClr val="tx1"/>
              </a:solidFill>
              <a:prstDash val="dash"/>
              <a:round/>
              <a:headEnd/>
              <a:tailEnd/>
            </a:ln>
          </p:spPr>
          <p:txBody>
            <a:bodyPr/>
            <a:lstStyle/>
            <a:p>
              <a:endParaRPr lang="en-US" sz="2000">
                <a:cs typeface="Arial" pitchFamily="34" charset="0"/>
              </a:endParaRPr>
            </a:p>
          </p:txBody>
        </p:sp>
        <p:sp>
          <p:nvSpPr>
            <p:cNvPr id="17" name="Text Box 12"/>
            <p:cNvSpPr txBox="1">
              <a:spLocks noChangeArrowheads="1"/>
            </p:cNvSpPr>
            <p:nvPr/>
          </p:nvSpPr>
          <p:spPr bwMode="auto">
            <a:xfrm>
              <a:off x="5024438" y="5638800"/>
              <a:ext cx="842962" cy="400110"/>
            </a:xfrm>
            <a:prstGeom prst="rect">
              <a:avLst/>
            </a:prstGeom>
            <a:noFill/>
            <a:ln w="9525">
              <a:noFill/>
              <a:miter lim="800000"/>
              <a:headEnd/>
              <a:tailEnd/>
            </a:ln>
          </p:spPr>
          <p:txBody>
            <a:bodyPr>
              <a:spAutoFit/>
            </a:bodyPr>
            <a:lstStyle/>
            <a:p>
              <a:pPr>
                <a:spcBef>
                  <a:spcPct val="50000"/>
                </a:spcBef>
              </a:pPr>
              <a:r>
                <a:rPr lang="en-US" sz="2000">
                  <a:cs typeface="Arial" pitchFamily="34" charset="0"/>
                </a:rPr>
                <a:t>L</a:t>
              </a:r>
              <a:r>
                <a:rPr lang="en-US" sz="2000" baseline="-25000">
                  <a:cs typeface="Arial" pitchFamily="34" charset="0"/>
                </a:rPr>
                <a:t>S</a:t>
              </a:r>
            </a:p>
          </p:txBody>
        </p:sp>
        <p:sp>
          <p:nvSpPr>
            <p:cNvPr id="18" name="Text Box 13"/>
            <p:cNvSpPr txBox="1">
              <a:spLocks noChangeArrowheads="1"/>
            </p:cNvSpPr>
            <p:nvPr/>
          </p:nvSpPr>
          <p:spPr bwMode="auto">
            <a:xfrm>
              <a:off x="2586038" y="5638800"/>
              <a:ext cx="842962" cy="400110"/>
            </a:xfrm>
            <a:prstGeom prst="rect">
              <a:avLst/>
            </a:prstGeom>
            <a:noFill/>
            <a:ln w="9525">
              <a:noFill/>
              <a:miter lim="800000"/>
              <a:headEnd/>
              <a:tailEnd/>
            </a:ln>
          </p:spPr>
          <p:txBody>
            <a:bodyPr>
              <a:spAutoFit/>
            </a:bodyPr>
            <a:lstStyle/>
            <a:p>
              <a:pPr>
                <a:spcBef>
                  <a:spcPct val="50000"/>
                </a:spcBef>
              </a:pPr>
              <a:r>
                <a:rPr lang="en-US" sz="2000">
                  <a:cs typeface="Arial" pitchFamily="34" charset="0"/>
                </a:rPr>
                <a:t>L</a:t>
              </a:r>
              <a:r>
                <a:rPr lang="en-US" sz="2000" baseline="-25000">
                  <a:cs typeface="Arial" pitchFamily="34" charset="0"/>
                </a:rPr>
                <a:t>D</a:t>
              </a:r>
            </a:p>
          </p:txBody>
        </p:sp>
        <p:sp>
          <p:nvSpPr>
            <p:cNvPr id="19" name="Text Box 14"/>
            <p:cNvSpPr txBox="1">
              <a:spLocks noChangeArrowheads="1"/>
            </p:cNvSpPr>
            <p:nvPr/>
          </p:nvSpPr>
          <p:spPr bwMode="auto">
            <a:xfrm>
              <a:off x="533400" y="2209800"/>
              <a:ext cx="842963" cy="400110"/>
            </a:xfrm>
            <a:prstGeom prst="rect">
              <a:avLst/>
            </a:prstGeom>
            <a:noFill/>
            <a:ln w="9525">
              <a:noFill/>
              <a:miter lim="800000"/>
              <a:headEnd/>
              <a:tailEnd/>
            </a:ln>
          </p:spPr>
          <p:txBody>
            <a:bodyPr>
              <a:spAutoFit/>
            </a:bodyPr>
            <a:lstStyle/>
            <a:p>
              <a:pPr>
                <a:spcBef>
                  <a:spcPct val="50000"/>
                </a:spcBef>
              </a:pPr>
              <a:r>
                <a:rPr lang="en-US" sz="2000">
                  <a:cs typeface="Arial" pitchFamily="34" charset="0"/>
                </a:rPr>
                <a:t>W*</a:t>
              </a:r>
              <a:endParaRPr lang="en-US" sz="2000" baseline="-25000">
                <a:cs typeface="Arial" pitchFamily="34" charset="0"/>
              </a:endParaRPr>
            </a:p>
          </p:txBody>
        </p:sp>
        <p:sp>
          <p:nvSpPr>
            <p:cNvPr id="20" name="Line 15"/>
            <p:cNvSpPr>
              <a:spLocks noChangeShapeType="1"/>
            </p:cNvSpPr>
            <p:nvPr/>
          </p:nvSpPr>
          <p:spPr bwMode="auto">
            <a:xfrm>
              <a:off x="3124200" y="2438400"/>
              <a:ext cx="0" cy="3048000"/>
            </a:xfrm>
            <a:prstGeom prst="line">
              <a:avLst/>
            </a:prstGeom>
            <a:noFill/>
            <a:ln w="19050">
              <a:solidFill>
                <a:schemeClr val="tx1"/>
              </a:solidFill>
              <a:prstDash val="lgDash"/>
              <a:round/>
              <a:headEnd/>
              <a:tailEnd/>
            </a:ln>
          </p:spPr>
          <p:txBody>
            <a:bodyPr/>
            <a:lstStyle/>
            <a:p>
              <a:endParaRPr lang="en-US" sz="2000">
                <a:cs typeface="Arial" pitchFamily="34" charset="0"/>
              </a:endParaRPr>
            </a:p>
          </p:txBody>
        </p:sp>
        <p:sp>
          <p:nvSpPr>
            <p:cNvPr id="21" name="Line 16"/>
            <p:cNvSpPr>
              <a:spLocks noChangeShapeType="1"/>
            </p:cNvSpPr>
            <p:nvPr/>
          </p:nvSpPr>
          <p:spPr bwMode="auto">
            <a:xfrm>
              <a:off x="5334000" y="2438400"/>
              <a:ext cx="0" cy="3048000"/>
            </a:xfrm>
            <a:prstGeom prst="line">
              <a:avLst/>
            </a:prstGeom>
            <a:noFill/>
            <a:ln w="19050">
              <a:solidFill>
                <a:schemeClr val="tx1"/>
              </a:solidFill>
              <a:prstDash val="lgDash"/>
              <a:round/>
              <a:headEnd/>
              <a:tailEnd/>
            </a:ln>
          </p:spPr>
          <p:txBody>
            <a:bodyPr/>
            <a:lstStyle/>
            <a:p>
              <a:endParaRPr lang="en-US" sz="2000">
                <a:cs typeface="Arial" pitchFamily="34" charset="0"/>
              </a:endParaRPr>
            </a:p>
          </p:txBody>
        </p:sp>
        <p:sp>
          <p:nvSpPr>
            <p:cNvPr id="22" name="Line 17"/>
            <p:cNvSpPr>
              <a:spLocks noChangeShapeType="1"/>
            </p:cNvSpPr>
            <p:nvPr/>
          </p:nvSpPr>
          <p:spPr bwMode="auto">
            <a:xfrm>
              <a:off x="3124200" y="2438400"/>
              <a:ext cx="2209800" cy="1588"/>
            </a:xfrm>
            <a:prstGeom prst="line">
              <a:avLst/>
            </a:prstGeom>
            <a:noFill/>
            <a:ln w="38100">
              <a:solidFill>
                <a:schemeClr val="tx1"/>
              </a:solidFill>
              <a:round/>
              <a:headEnd/>
              <a:tailEnd/>
            </a:ln>
          </p:spPr>
          <p:txBody>
            <a:bodyPr/>
            <a:lstStyle/>
            <a:p>
              <a:endParaRPr lang="en-US" sz="2000">
                <a:cs typeface="Arial" pitchFamily="34" charset="0"/>
              </a:endParaRPr>
            </a:p>
          </p:txBody>
        </p:sp>
        <p:sp>
          <p:nvSpPr>
            <p:cNvPr id="23" name="Text Box 18"/>
            <p:cNvSpPr txBox="1">
              <a:spLocks noChangeArrowheads="1"/>
            </p:cNvSpPr>
            <p:nvPr/>
          </p:nvSpPr>
          <p:spPr bwMode="auto">
            <a:xfrm>
              <a:off x="3505200" y="990600"/>
              <a:ext cx="2514600" cy="707886"/>
            </a:xfrm>
            <a:prstGeom prst="rect">
              <a:avLst/>
            </a:prstGeom>
            <a:noFill/>
            <a:ln w="9525">
              <a:noFill/>
              <a:miter lim="800000"/>
              <a:headEnd/>
              <a:tailEnd/>
            </a:ln>
          </p:spPr>
          <p:txBody>
            <a:bodyPr>
              <a:spAutoFit/>
            </a:bodyPr>
            <a:lstStyle/>
            <a:p>
              <a:pPr>
                <a:spcBef>
                  <a:spcPct val="50000"/>
                </a:spcBef>
              </a:pPr>
              <a:r>
                <a:rPr lang="en-US" sz="2000" i="1" dirty="0">
                  <a:cs typeface="Arial" pitchFamily="34" charset="0"/>
                </a:rPr>
                <a:t>Labor Surplus (Unemployment)</a:t>
              </a:r>
            </a:p>
          </p:txBody>
        </p:sp>
        <p:sp>
          <p:nvSpPr>
            <p:cNvPr id="24" name="Line 19"/>
            <p:cNvSpPr>
              <a:spLocks noChangeShapeType="1"/>
            </p:cNvSpPr>
            <p:nvPr/>
          </p:nvSpPr>
          <p:spPr bwMode="auto">
            <a:xfrm flipH="1">
              <a:off x="4210050" y="1828800"/>
              <a:ext cx="590550" cy="457200"/>
            </a:xfrm>
            <a:prstGeom prst="line">
              <a:avLst/>
            </a:prstGeom>
            <a:noFill/>
            <a:ln w="9525">
              <a:solidFill>
                <a:schemeClr val="tx1"/>
              </a:solidFill>
              <a:round/>
              <a:headEnd/>
              <a:tailEnd/>
            </a:ln>
          </p:spPr>
          <p:txBody>
            <a:bodyPr/>
            <a:lstStyle/>
            <a:p>
              <a:endParaRPr lang="en-US" sz="2000">
                <a:cs typeface="Arial" pitchFamily="34" charset="0"/>
              </a:endParaRPr>
            </a:p>
          </p:txBody>
        </p:sp>
      </p:grpSp>
    </p:spTree>
    <p:extLst>
      <p:ext uri="{BB962C8B-B14F-4D97-AF65-F5344CB8AC3E}">
        <p14:creationId xmlns:p14="http://schemas.microsoft.com/office/powerpoint/2010/main" val="14078589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Unemployment in the Classical </a:t>
            </a:r>
            <a:r>
              <a:rPr lang="en-US" dirty="0" smtClean="0"/>
              <a:t>Labor </a:t>
            </a:r>
            <a:r>
              <a:rPr lang="en-US" dirty="0"/>
              <a:t>Market Model</a:t>
            </a:r>
          </a:p>
        </p:txBody>
      </p:sp>
      <p:sp>
        <p:nvSpPr>
          <p:cNvPr id="3" name="Inhaltsplatzhalter 2"/>
          <p:cNvSpPr>
            <a:spLocks noGrp="1"/>
          </p:cNvSpPr>
          <p:nvPr>
            <p:ph idx="1"/>
          </p:nvPr>
        </p:nvSpPr>
        <p:spPr/>
        <p:txBody>
          <a:bodyPr/>
          <a:lstStyle/>
          <a:p>
            <a:r>
              <a:rPr lang="en-US" dirty="0"/>
              <a:t>O</a:t>
            </a:r>
            <a:r>
              <a:rPr lang="en-US" dirty="0" smtClean="0"/>
              <a:t>nly possible if market forces cannot operate freely</a:t>
            </a:r>
          </a:p>
          <a:p>
            <a:r>
              <a:rPr lang="en-US" dirty="0" smtClean="0"/>
              <a:t>Example: Minimum wage W</a:t>
            </a:r>
            <a:r>
              <a:rPr lang="en-US" baseline="30000" dirty="0" smtClean="0"/>
              <a:t>* </a:t>
            </a:r>
            <a:r>
              <a:rPr lang="en-US" dirty="0" smtClean="0"/>
              <a:t>(which is above the equilibrium wage)</a:t>
            </a:r>
          </a:p>
          <a:p>
            <a:pPr lvl="1"/>
            <a:r>
              <a:rPr lang="en-US" dirty="0" smtClean="0"/>
              <a:t>employers hire fewer workers (L</a:t>
            </a:r>
            <a:r>
              <a:rPr lang="en-US" baseline="-25000" dirty="0" smtClean="0"/>
              <a:t>D</a:t>
            </a:r>
            <a:r>
              <a:rPr lang="en-US" dirty="0" smtClean="0"/>
              <a:t>)</a:t>
            </a:r>
          </a:p>
          <a:p>
            <a:pPr lvl="1"/>
            <a:r>
              <a:rPr lang="en-US" dirty="0" smtClean="0"/>
              <a:t>More people want jobs (L</a:t>
            </a:r>
            <a:r>
              <a:rPr lang="en-US" baseline="-25000" dirty="0" smtClean="0"/>
              <a:t>S</a:t>
            </a:r>
            <a:r>
              <a:rPr lang="en-US" dirty="0" smtClean="0"/>
              <a:t>)</a:t>
            </a:r>
          </a:p>
          <a:p>
            <a:pPr marL="0" indent="0">
              <a:buNone/>
            </a:pPr>
            <a:r>
              <a:rPr lang="en-US" dirty="0" smtClean="0">
                <a:solidFill>
                  <a:schemeClr val="accent6">
                    <a:lumMod val="75000"/>
                  </a:schemeClr>
                </a:solidFill>
                <a:sym typeface="Wingdings"/>
              </a:rPr>
              <a:t></a:t>
            </a:r>
            <a:r>
              <a:rPr lang="en-US" dirty="0" smtClean="0">
                <a:sym typeface="Wingdings"/>
              </a:rPr>
              <a:t> Legal </a:t>
            </a:r>
            <a:r>
              <a:rPr lang="en-US" dirty="0">
                <a:sym typeface="Wingdings"/>
              </a:rPr>
              <a:t>restrictions on </a:t>
            </a:r>
            <a:r>
              <a:rPr lang="en-US" dirty="0" smtClean="0">
                <a:sym typeface="Wingdings"/>
              </a:rPr>
              <a:t>employers </a:t>
            </a:r>
            <a:r>
              <a:rPr lang="en-US" dirty="0">
                <a:sym typeface="Wingdings"/>
              </a:rPr>
              <a:t>prevent market from adjusting to equilibrium</a:t>
            </a:r>
            <a:endParaRPr lang="en-US" dirty="0"/>
          </a:p>
          <a:p>
            <a:pPr marL="0" indent="0">
              <a:buNone/>
            </a:pPr>
            <a:endParaRPr lang="en-US" dirty="0" smtClean="0">
              <a:sym typeface="Wingdings"/>
            </a:endParaRPr>
          </a:p>
          <a:p>
            <a:pPr marL="0" indent="0">
              <a:buNone/>
            </a:pPr>
            <a:r>
              <a:rPr lang="en-US" dirty="0" smtClean="0">
                <a:sym typeface="Wingdings"/>
              </a:rPr>
              <a:t> </a:t>
            </a:r>
            <a:endParaRPr lang="en-US" dirty="0" smtClean="0"/>
          </a:p>
          <a:p>
            <a:endParaRPr lang="en-US" dirty="0"/>
          </a:p>
        </p:txBody>
      </p:sp>
      <p:sp>
        <p:nvSpPr>
          <p:cNvPr id="4" name="Fußzeilenplatzhalter 3"/>
          <p:cNvSpPr>
            <a:spLocks noGrp="1"/>
          </p:cNvSpPr>
          <p:nvPr>
            <p:ph type="ftr" sz="quarter" idx="11"/>
          </p:nvPr>
        </p:nvSpPr>
        <p:spPr/>
        <p:txBody>
          <a:bodyPr/>
          <a:lstStyle/>
          <a:p>
            <a:r>
              <a:rPr lang="de-DE" smtClean="0"/>
              <a:t>Chapter 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32</a:t>
            </a:fld>
            <a:endParaRPr lang="de-DE"/>
          </a:p>
        </p:txBody>
      </p:sp>
    </p:spTree>
    <p:extLst>
      <p:ext uri="{BB962C8B-B14F-4D97-AF65-F5344CB8AC3E}">
        <p14:creationId xmlns:p14="http://schemas.microsoft.com/office/powerpoint/2010/main" val="2939375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smtClean="0"/>
              <a:t>Reasons for Unemployment according to Classical Economists</a:t>
            </a:r>
            <a:endParaRPr lang="en-US" dirty="0"/>
          </a:p>
        </p:txBody>
      </p:sp>
      <p:sp>
        <p:nvSpPr>
          <p:cNvPr id="3" name="Inhaltsplatzhalter 2"/>
          <p:cNvSpPr>
            <a:spLocks noGrp="1"/>
          </p:cNvSpPr>
          <p:nvPr>
            <p:ph idx="1"/>
          </p:nvPr>
        </p:nvSpPr>
        <p:spPr/>
        <p:txBody>
          <a:bodyPr>
            <a:normAutofit fontScale="92500" lnSpcReduction="20000"/>
          </a:bodyPr>
          <a:lstStyle/>
          <a:p>
            <a:pPr>
              <a:spcAft>
                <a:spcPts val="1200"/>
              </a:spcAft>
            </a:pPr>
            <a:r>
              <a:rPr lang="en-US" dirty="0" smtClean="0"/>
              <a:t>Regulations on businesses </a:t>
            </a:r>
            <a:r>
              <a:rPr lang="en-US" dirty="0"/>
              <a:t>reduce their </a:t>
            </a:r>
            <a:r>
              <a:rPr lang="en-US" dirty="0" smtClean="0"/>
              <a:t>growth,</a:t>
            </a:r>
            <a:r>
              <a:rPr lang="de-DE" dirty="0" smtClean="0"/>
              <a:t> </a:t>
            </a:r>
            <a:br>
              <a:rPr lang="de-DE" dirty="0" smtClean="0"/>
            </a:br>
            <a:r>
              <a:rPr lang="en-US" dirty="0" smtClean="0"/>
              <a:t>restricting </a:t>
            </a:r>
            <a:r>
              <a:rPr lang="en-US" dirty="0"/>
              <a:t>growth in the demand for </a:t>
            </a:r>
            <a:r>
              <a:rPr lang="en-US" dirty="0" smtClean="0"/>
              <a:t>labor</a:t>
            </a:r>
          </a:p>
          <a:p>
            <a:r>
              <a:rPr lang="en-US" dirty="0" smtClean="0"/>
              <a:t>Labor union activities and labor-related regulations increase cost of labor </a:t>
            </a:r>
            <a:r>
              <a:rPr lang="en-US" dirty="0" smtClean="0">
                <a:sym typeface="Wingdings"/>
              </a:rPr>
              <a:t> increase in labor-saving technologies</a:t>
            </a:r>
          </a:p>
          <a:p>
            <a:pPr lvl="1">
              <a:lnSpc>
                <a:spcPct val="130000"/>
              </a:lnSpc>
              <a:spcAft>
                <a:spcPts val="600"/>
              </a:spcAft>
            </a:pPr>
            <a:r>
              <a:rPr lang="en-US" dirty="0" smtClean="0"/>
              <a:t>e.g. safety </a:t>
            </a:r>
            <a:r>
              <a:rPr lang="en-US" dirty="0"/>
              <a:t>regulations, mandated benefits, or restrictions on layoffs and dismissals</a:t>
            </a:r>
            <a:r>
              <a:rPr lang="de-DE" dirty="0"/>
              <a:t> </a:t>
            </a:r>
            <a:endParaRPr lang="de-DE" dirty="0" smtClean="0"/>
          </a:p>
          <a:p>
            <a:r>
              <a:rPr lang="en-US" dirty="0"/>
              <a:t>Public “safety net” </a:t>
            </a:r>
            <a:r>
              <a:rPr lang="en-US" dirty="0" smtClean="0"/>
              <a:t>policies </a:t>
            </a:r>
          </a:p>
          <a:p>
            <a:pPr lvl="1">
              <a:lnSpc>
                <a:spcPct val="130000"/>
              </a:lnSpc>
            </a:pPr>
            <a:r>
              <a:rPr lang="en-US" dirty="0" smtClean="0"/>
              <a:t>e.g. disability </a:t>
            </a:r>
            <a:r>
              <a:rPr lang="en-US" dirty="0"/>
              <a:t>insurance and unemployment </a:t>
            </a:r>
            <a:r>
              <a:rPr lang="en-US" dirty="0" smtClean="0"/>
              <a:t>insurance </a:t>
            </a:r>
            <a:br>
              <a:rPr lang="en-US" dirty="0" smtClean="0"/>
            </a:br>
            <a:r>
              <a:rPr lang="en-US" dirty="0" smtClean="0">
                <a:sym typeface="Wingdings"/>
              </a:rPr>
              <a:t></a:t>
            </a:r>
            <a:r>
              <a:rPr lang="en-US" dirty="0" smtClean="0"/>
              <a:t> </a:t>
            </a:r>
            <a:r>
              <a:rPr lang="en-US" dirty="0"/>
              <a:t>reduces employment by making unemployment less </a:t>
            </a:r>
            <a:r>
              <a:rPr lang="en-US" dirty="0" smtClean="0"/>
              <a:t>devastating</a:t>
            </a:r>
            <a:endParaRPr lang="de-DE" dirty="0"/>
          </a:p>
          <a:p>
            <a:endParaRPr lang="en-US" dirty="0" smtClean="0">
              <a:sym typeface="Wingdings"/>
            </a:endParaRPr>
          </a:p>
          <a:p>
            <a:endParaRPr lang="en-US" dirty="0" smtClean="0"/>
          </a:p>
          <a:p>
            <a:pPr lvl="1"/>
            <a:endParaRPr lang="en-US" dirty="0"/>
          </a:p>
        </p:txBody>
      </p:sp>
      <p:sp>
        <p:nvSpPr>
          <p:cNvPr id="4" name="Fußzeilenplatzhalter 3"/>
          <p:cNvSpPr>
            <a:spLocks noGrp="1"/>
          </p:cNvSpPr>
          <p:nvPr>
            <p:ph type="ftr" sz="quarter" idx="11"/>
          </p:nvPr>
        </p:nvSpPr>
        <p:spPr/>
        <p:txBody>
          <a:bodyPr/>
          <a:lstStyle/>
          <a:p>
            <a:r>
              <a:rPr lang="de-DE" dirty="0" smtClean="0"/>
              <a:t>Chapter 8</a:t>
            </a:r>
            <a:endParaRPr lang="de-DE" dirty="0"/>
          </a:p>
        </p:txBody>
      </p:sp>
      <p:sp>
        <p:nvSpPr>
          <p:cNvPr id="5" name="Foliennummernplatzhalter 4"/>
          <p:cNvSpPr>
            <a:spLocks noGrp="1"/>
          </p:cNvSpPr>
          <p:nvPr>
            <p:ph type="sldNum" sz="quarter" idx="12"/>
          </p:nvPr>
        </p:nvSpPr>
        <p:spPr/>
        <p:txBody>
          <a:bodyPr/>
          <a:lstStyle/>
          <a:p>
            <a:fld id="{F58DD67E-A379-844E-9AB1-95D2EC404AD8}" type="slidenum">
              <a:rPr lang="de-DE" smtClean="0"/>
              <a:t>33</a:t>
            </a:fld>
            <a:endParaRPr lang="de-DE"/>
          </a:p>
        </p:txBody>
      </p:sp>
    </p:spTree>
    <p:extLst>
      <p:ext uri="{BB962C8B-B14F-4D97-AF65-F5344CB8AC3E}">
        <p14:creationId xmlns:p14="http://schemas.microsoft.com/office/powerpoint/2010/main" val="2560997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Alternative Perspectives on Labor Markets</a:t>
            </a:r>
            <a:endParaRPr lang="en-US" dirty="0"/>
          </a:p>
        </p:txBody>
      </p:sp>
      <p:sp>
        <p:nvSpPr>
          <p:cNvPr id="3" name="Inhaltsplatzhalter 2"/>
          <p:cNvSpPr>
            <a:spLocks noGrp="1"/>
          </p:cNvSpPr>
          <p:nvPr>
            <p:ph idx="1"/>
          </p:nvPr>
        </p:nvSpPr>
        <p:spPr/>
        <p:txBody>
          <a:bodyPr>
            <a:normAutofit/>
          </a:bodyPr>
          <a:lstStyle/>
          <a:p>
            <a:r>
              <a:rPr lang="en-US" dirty="0" smtClean="0"/>
              <a:t>Wages are unlikely to fall quickly in response to labor surplus</a:t>
            </a:r>
          </a:p>
          <a:p>
            <a:r>
              <a:rPr lang="en-US" dirty="0" smtClean="0"/>
              <a:t>Wages </a:t>
            </a:r>
            <a:r>
              <a:rPr lang="en-US" dirty="0"/>
              <a:t>adjust too slowly to keep labor market in equilibrium </a:t>
            </a:r>
            <a:endParaRPr lang="en-US" dirty="0" smtClean="0"/>
          </a:p>
          <a:p>
            <a:r>
              <a:rPr lang="en-US" dirty="0" smtClean="0"/>
              <a:t>Falling </a:t>
            </a:r>
            <a:r>
              <a:rPr lang="en-US" dirty="0"/>
              <a:t>wages do not necessarily result in full employment</a:t>
            </a:r>
            <a:r>
              <a:rPr lang="de-DE" dirty="0"/>
              <a:t> </a:t>
            </a:r>
            <a:endParaRPr lang="en-US" dirty="0"/>
          </a:p>
        </p:txBody>
      </p:sp>
      <p:sp>
        <p:nvSpPr>
          <p:cNvPr id="4" name="Fußzeilenplatzhalter 3"/>
          <p:cNvSpPr>
            <a:spLocks noGrp="1"/>
          </p:cNvSpPr>
          <p:nvPr>
            <p:ph type="ftr" sz="quarter" idx="11"/>
          </p:nvPr>
        </p:nvSpPr>
        <p:spPr/>
        <p:txBody>
          <a:bodyPr/>
          <a:lstStyle/>
          <a:p>
            <a:r>
              <a:rPr lang="de-DE" smtClean="0"/>
              <a:t>Chapter 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34</a:t>
            </a:fld>
            <a:endParaRPr lang="de-DE"/>
          </a:p>
        </p:txBody>
      </p:sp>
    </p:spTree>
    <p:extLst>
      <p:ext uri="{BB962C8B-B14F-4D97-AF65-F5344CB8AC3E}">
        <p14:creationId xmlns:p14="http://schemas.microsoft.com/office/powerpoint/2010/main" val="734714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Why do wages fail to adjust as quickly or completely</a:t>
            </a:r>
            <a:r>
              <a:rPr lang="de-DE" dirty="0"/>
              <a:t> </a:t>
            </a:r>
            <a:r>
              <a:rPr lang="de-DE" dirty="0" err="1"/>
              <a:t>as</a:t>
            </a:r>
            <a:r>
              <a:rPr lang="de-DE" dirty="0"/>
              <a:t> </a:t>
            </a:r>
            <a:r>
              <a:rPr lang="de-DE" dirty="0" err="1"/>
              <a:t>predicted</a:t>
            </a:r>
            <a:r>
              <a:rPr lang="de-DE" dirty="0"/>
              <a:t>?</a:t>
            </a:r>
            <a:endParaRPr lang="en-US" dirty="0"/>
          </a:p>
        </p:txBody>
      </p:sp>
      <p:sp>
        <p:nvSpPr>
          <p:cNvPr id="3" name="Inhaltsplatzhalter 2"/>
          <p:cNvSpPr>
            <a:spLocks noGrp="1"/>
          </p:cNvSpPr>
          <p:nvPr>
            <p:ph idx="1"/>
          </p:nvPr>
        </p:nvSpPr>
        <p:spPr/>
        <p:txBody>
          <a:bodyPr>
            <a:noAutofit/>
          </a:bodyPr>
          <a:lstStyle/>
          <a:p>
            <a:pPr marL="0" indent="0">
              <a:buNone/>
            </a:pPr>
            <a:r>
              <a:rPr lang="en-US" b="1" dirty="0" smtClean="0"/>
              <a:t>Sticky wage theories</a:t>
            </a:r>
          </a:p>
          <a:p>
            <a:r>
              <a:rPr lang="en-US" dirty="0" smtClean="0"/>
              <a:t>Employers resist wage cuts because they fear resistance (e.g. strikes or other labor actions)</a:t>
            </a:r>
          </a:p>
          <a:p>
            <a:r>
              <a:rPr lang="en-US" dirty="0" smtClean="0"/>
              <a:t>Minimum wages</a:t>
            </a:r>
          </a:p>
          <a:p>
            <a:r>
              <a:rPr lang="en-US" dirty="0" smtClean="0"/>
              <a:t>Wages are set by long-term contracts</a:t>
            </a:r>
          </a:p>
          <a:p>
            <a:pPr marL="0" indent="0">
              <a:buNone/>
            </a:pPr>
            <a:r>
              <a:rPr lang="en-US" b="1" dirty="0" smtClean="0"/>
              <a:t>Efficiency wage theory</a:t>
            </a:r>
          </a:p>
          <a:p>
            <a:r>
              <a:rPr lang="en-US" dirty="0"/>
              <a:t>Employers pay more to motivate </a:t>
            </a:r>
            <a:r>
              <a:rPr lang="en-US" dirty="0" smtClean="0"/>
              <a:t>workers</a:t>
            </a:r>
            <a:endParaRPr lang="en-US" dirty="0" smtClean="0">
              <a:sym typeface="Wingdings"/>
            </a:endParaRPr>
          </a:p>
          <a:p>
            <a:pPr>
              <a:buFont typeface="Wingdings" charset="0"/>
              <a:buChar char="à"/>
            </a:pPr>
            <a:endParaRPr lang="en-US" dirty="0" smtClean="0"/>
          </a:p>
          <a:p>
            <a:endParaRPr lang="en-US" dirty="0"/>
          </a:p>
        </p:txBody>
      </p:sp>
      <p:sp>
        <p:nvSpPr>
          <p:cNvPr id="4" name="Fußzeilenplatzhalter 3"/>
          <p:cNvSpPr>
            <a:spLocks noGrp="1"/>
          </p:cNvSpPr>
          <p:nvPr>
            <p:ph type="ftr" sz="quarter" idx="11"/>
          </p:nvPr>
        </p:nvSpPr>
        <p:spPr/>
        <p:txBody>
          <a:bodyPr/>
          <a:lstStyle/>
          <a:p>
            <a:r>
              <a:rPr lang="de-DE" smtClean="0"/>
              <a:t>Chapter 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35</a:t>
            </a:fld>
            <a:endParaRPr lang="de-DE"/>
          </a:p>
        </p:txBody>
      </p:sp>
    </p:spTree>
    <p:extLst>
      <p:ext uri="{BB962C8B-B14F-4D97-AF65-F5344CB8AC3E}">
        <p14:creationId xmlns:p14="http://schemas.microsoft.com/office/powerpoint/2010/main" val="4091250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Keynes on Unemployment</a:t>
            </a:r>
            <a:endParaRPr lang="en-US" dirty="0"/>
          </a:p>
        </p:txBody>
      </p:sp>
      <p:sp>
        <p:nvSpPr>
          <p:cNvPr id="3" name="Inhaltsplatzhalter 2"/>
          <p:cNvSpPr>
            <a:spLocks noGrp="1"/>
          </p:cNvSpPr>
          <p:nvPr>
            <p:ph idx="1"/>
          </p:nvPr>
        </p:nvSpPr>
        <p:spPr/>
        <p:txBody>
          <a:bodyPr>
            <a:normAutofit/>
          </a:bodyPr>
          <a:lstStyle/>
          <a:p>
            <a:r>
              <a:rPr lang="en-US" dirty="0" smtClean="0"/>
              <a:t>Unemployment due to insufficient demand for labor;</a:t>
            </a:r>
            <a:br>
              <a:rPr lang="en-US" dirty="0" smtClean="0"/>
            </a:br>
            <a:r>
              <a:rPr lang="en-US" dirty="0" smtClean="0">
                <a:sym typeface="Wingdings"/>
              </a:rPr>
              <a:t>direct result of insufficient demand for goods and services</a:t>
            </a:r>
          </a:p>
          <a:p>
            <a:r>
              <a:rPr lang="en-US" b="1" dirty="0" smtClean="0">
                <a:sym typeface="Wingdings"/>
              </a:rPr>
              <a:t>Aggregate demand</a:t>
            </a:r>
            <a:r>
              <a:rPr lang="en-US" dirty="0" smtClean="0">
                <a:sym typeface="Wingdings"/>
              </a:rPr>
              <a:t> has to increase to stimulate hiring</a:t>
            </a:r>
          </a:p>
          <a:p>
            <a:r>
              <a:rPr lang="en-US" dirty="0"/>
              <a:t>G</a:t>
            </a:r>
            <a:r>
              <a:rPr lang="en-US" dirty="0" smtClean="0"/>
              <a:t>overnment </a:t>
            </a:r>
            <a:r>
              <a:rPr lang="en-US" dirty="0"/>
              <a:t>policies could be effective in response to an economic downturn.</a:t>
            </a:r>
            <a:r>
              <a:rPr lang="de-DE" dirty="0"/>
              <a:t> </a:t>
            </a:r>
            <a:endParaRPr lang="en-US" dirty="0" smtClean="0">
              <a:sym typeface="Wingdings"/>
            </a:endParaRPr>
          </a:p>
          <a:p>
            <a:r>
              <a:rPr lang="en-US" dirty="0"/>
              <a:t>F</a:t>
            </a:r>
            <a:r>
              <a:rPr lang="en-US" dirty="0" smtClean="0"/>
              <a:t>alling </a:t>
            </a:r>
            <a:r>
              <a:rPr lang="en-US" dirty="0"/>
              <a:t>wages </a:t>
            </a:r>
            <a:r>
              <a:rPr lang="en-US" dirty="0" smtClean="0"/>
              <a:t>make </a:t>
            </a:r>
            <a:r>
              <a:rPr lang="en-US" dirty="0"/>
              <a:t>things </a:t>
            </a:r>
            <a:r>
              <a:rPr lang="en-US" dirty="0" smtClean="0"/>
              <a:t>worse: workers have </a:t>
            </a:r>
            <a:r>
              <a:rPr lang="en-US" dirty="0"/>
              <a:t>less money to buy goods and services, leading to lower levels of business sales and further </a:t>
            </a:r>
            <a:r>
              <a:rPr lang="en-US" dirty="0" smtClean="0"/>
              <a:t>layoffs</a:t>
            </a:r>
            <a:endParaRPr lang="en-US" dirty="0"/>
          </a:p>
        </p:txBody>
      </p:sp>
      <p:sp>
        <p:nvSpPr>
          <p:cNvPr id="4" name="Fußzeilenplatzhalter 3"/>
          <p:cNvSpPr>
            <a:spLocks noGrp="1"/>
          </p:cNvSpPr>
          <p:nvPr>
            <p:ph type="ftr" sz="quarter" idx="11"/>
          </p:nvPr>
        </p:nvSpPr>
        <p:spPr/>
        <p:txBody>
          <a:bodyPr/>
          <a:lstStyle/>
          <a:p>
            <a:r>
              <a:rPr lang="de-DE" smtClean="0"/>
              <a:t>Chapter 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36</a:t>
            </a:fld>
            <a:endParaRPr lang="de-DE"/>
          </a:p>
        </p:txBody>
      </p:sp>
    </p:spTree>
    <p:extLst>
      <p:ext uri="{BB962C8B-B14F-4D97-AF65-F5344CB8AC3E}">
        <p14:creationId xmlns:p14="http://schemas.microsoft.com/office/powerpoint/2010/main" val="803473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normAutofit fontScale="90000"/>
          </a:bodyPr>
          <a:lstStyle/>
          <a:p>
            <a:r>
              <a:rPr lang="en-US" dirty="0"/>
              <a:t>Longer Term Issues: Productivity, Resources, and Technology</a:t>
            </a:r>
          </a:p>
        </p:txBody>
      </p:sp>
      <p:sp>
        <p:nvSpPr>
          <p:cNvPr id="3" name="Untertitel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845068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en-US" dirty="0" smtClean="0"/>
              <a:t>Figure 8.8 Real Wages and </a:t>
            </a:r>
            <a:r>
              <a:rPr lang="en-US" dirty="0" err="1" smtClean="0"/>
              <a:t>Labour</a:t>
            </a:r>
            <a:r>
              <a:rPr lang="en-US" dirty="0" smtClean="0"/>
              <a:t> Productivity, European Union Countries, 1960-2015</a:t>
            </a:r>
            <a:endParaRPr lang="en-US" dirty="0"/>
          </a:p>
        </p:txBody>
      </p:sp>
      <p:sp>
        <p:nvSpPr>
          <p:cNvPr id="4" name="Fußzeilenplatzhalter 3"/>
          <p:cNvSpPr>
            <a:spLocks noGrp="1"/>
          </p:cNvSpPr>
          <p:nvPr>
            <p:ph type="ftr" sz="quarter" idx="11"/>
          </p:nvPr>
        </p:nvSpPr>
        <p:spPr/>
        <p:txBody>
          <a:bodyPr/>
          <a:lstStyle/>
          <a:p>
            <a:r>
              <a:rPr lang="de-DE" smtClean="0"/>
              <a:t>Chapter 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38</a:t>
            </a:fld>
            <a:endParaRPr lang="de-DE"/>
          </a:p>
        </p:txBody>
      </p:sp>
      <p:graphicFrame>
        <p:nvGraphicFramePr>
          <p:cNvPr id="6" name="Diagramm 5"/>
          <p:cNvGraphicFramePr>
            <a:graphicFrameLocks noChangeAspect="1"/>
          </p:cNvGraphicFramePr>
          <p:nvPr>
            <p:extLst>
              <p:ext uri="{D42A27DB-BD31-4B8C-83A1-F6EECF244321}">
                <p14:modId xmlns:p14="http://schemas.microsoft.com/office/powerpoint/2010/main" val="2890749301"/>
              </p:ext>
            </p:extLst>
          </p:nvPr>
        </p:nvGraphicFramePr>
        <p:xfrm>
          <a:off x="457200" y="2352192"/>
          <a:ext cx="6840000" cy="4071429"/>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feld 6"/>
          <p:cNvSpPr txBox="1"/>
          <p:nvPr/>
        </p:nvSpPr>
        <p:spPr>
          <a:xfrm>
            <a:off x="7204822" y="5833130"/>
            <a:ext cx="1939178" cy="523220"/>
          </a:xfrm>
          <a:prstGeom prst="rect">
            <a:avLst/>
          </a:prstGeom>
          <a:noFill/>
        </p:spPr>
        <p:txBody>
          <a:bodyPr wrap="square" rtlCol="0">
            <a:spAutoFit/>
          </a:bodyPr>
          <a:lstStyle/>
          <a:p>
            <a:r>
              <a:rPr lang="en-US" sz="1400" i="1" dirty="0" smtClean="0"/>
              <a:t>Source</a:t>
            </a:r>
            <a:r>
              <a:rPr lang="en-US" sz="1400" i="1" dirty="0"/>
              <a:t>: </a:t>
            </a:r>
            <a:r>
              <a:rPr lang="en-US" sz="1400" dirty="0"/>
              <a:t>AMECO database, July 17, 2016</a:t>
            </a:r>
            <a:r>
              <a:rPr lang="en-US" sz="1400" dirty="0" smtClean="0"/>
              <a:t>.</a:t>
            </a:r>
            <a:endParaRPr lang="de-DE" sz="1400" dirty="0"/>
          </a:p>
        </p:txBody>
      </p:sp>
      <p:sp>
        <p:nvSpPr>
          <p:cNvPr id="3" name="Rechteck 2"/>
          <p:cNvSpPr/>
          <p:nvPr/>
        </p:nvSpPr>
        <p:spPr>
          <a:xfrm>
            <a:off x="457200" y="1421190"/>
            <a:ext cx="7734300" cy="646331"/>
          </a:xfrm>
          <a:prstGeom prst="rect">
            <a:avLst/>
          </a:prstGeom>
        </p:spPr>
        <p:txBody>
          <a:bodyPr wrap="square">
            <a:spAutoFit/>
          </a:bodyPr>
          <a:lstStyle/>
          <a:p>
            <a:pPr marL="285750" indent="-285750">
              <a:buFont typeface="Wingdings" charset="2"/>
              <a:buChar char="ü"/>
            </a:pPr>
            <a:r>
              <a:rPr lang="en-US" dirty="0"/>
              <a:t>Wages increased along with labor productivity from 1960 up to about 1980. Since then, wage growth has not kept pace with productivity gains.</a:t>
            </a:r>
            <a:endParaRPr lang="de-DE" dirty="0"/>
          </a:p>
        </p:txBody>
      </p:sp>
    </p:spTree>
    <p:extLst>
      <p:ext uri="{BB962C8B-B14F-4D97-AF65-F5344CB8AC3E}">
        <p14:creationId xmlns:p14="http://schemas.microsoft.com/office/powerpoint/2010/main" val="144427807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What explains the wage-productivity gap?</a:t>
            </a:r>
            <a:endParaRPr lang="en-US" dirty="0"/>
          </a:p>
        </p:txBody>
      </p:sp>
      <p:sp>
        <p:nvSpPr>
          <p:cNvPr id="3" name="Inhaltsplatzhalter 2"/>
          <p:cNvSpPr>
            <a:spLocks noGrp="1"/>
          </p:cNvSpPr>
          <p:nvPr>
            <p:ph idx="1"/>
          </p:nvPr>
        </p:nvSpPr>
        <p:spPr/>
        <p:txBody>
          <a:bodyPr>
            <a:normAutofit/>
          </a:bodyPr>
          <a:lstStyle/>
          <a:p>
            <a:pPr>
              <a:buFont typeface="Wingdings" charset="2"/>
              <a:buChar char="ü"/>
            </a:pPr>
            <a:r>
              <a:rPr lang="en-US" dirty="0" smtClean="0"/>
              <a:t>a decline in the bargaining power of trade unions </a:t>
            </a:r>
          </a:p>
          <a:p>
            <a:pPr lvl="1">
              <a:buFont typeface="Wingdings" charset="2"/>
              <a:buChar char="ü"/>
            </a:pPr>
            <a:r>
              <a:rPr lang="en-US" dirty="0" smtClean="0"/>
              <a:t>Wages did not keep up with increasing value of output</a:t>
            </a:r>
          </a:p>
          <a:p>
            <a:pPr lvl="1"/>
            <a:endParaRPr lang="en-US" b="1" dirty="0" smtClean="0"/>
          </a:p>
          <a:p>
            <a:pPr marL="0" indent="0">
              <a:buNone/>
            </a:pPr>
            <a:endParaRPr lang="en-US" b="1" dirty="0" smtClean="0"/>
          </a:p>
          <a:p>
            <a:pPr marL="0" indent="0">
              <a:buNone/>
            </a:pPr>
            <a:endParaRPr lang="en-US" dirty="0" smtClean="0"/>
          </a:p>
        </p:txBody>
      </p:sp>
      <p:sp>
        <p:nvSpPr>
          <p:cNvPr id="4" name="Fußzeilenplatzhalter 3"/>
          <p:cNvSpPr>
            <a:spLocks noGrp="1"/>
          </p:cNvSpPr>
          <p:nvPr>
            <p:ph type="ftr" sz="quarter" idx="11"/>
          </p:nvPr>
        </p:nvSpPr>
        <p:spPr/>
        <p:txBody>
          <a:bodyPr/>
          <a:lstStyle/>
          <a:p>
            <a:r>
              <a:rPr lang="de-DE" smtClean="0"/>
              <a:t>Chapter 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39</a:t>
            </a:fld>
            <a:endParaRPr lang="de-DE"/>
          </a:p>
        </p:txBody>
      </p:sp>
    </p:spTree>
    <p:extLst>
      <p:ext uri="{BB962C8B-B14F-4D97-AF65-F5344CB8AC3E}">
        <p14:creationId xmlns:p14="http://schemas.microsoft.com/office/powerpoint/2010/main" val="4833845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 What determines labor productivity?</a:t>
            </a:r>
            <a:br>
              <a:rPr lang="en-US" dirty="0"/>
            </a:br>
            <a:endParaRPr lang="en-US" dirty="0"/>
          </a:p>
        </p:txBody>
      </p:sp>
      <p:sp>
        <p:nvSpPr>
          <p:cNvPr id="3" name="Inhaltsplatzhalter 2"/>
          <p:cNvSpPr>
            <a:spLocks noGrp="1"/>
          </p:cNvSpPr>
          <p:nvPr>
            <p:ph idx="1"/>
          </p:nvPr>
        </p:nvSpPr>
        <p:spPr/>
        <p:txBody>
          <a:bodyPr/>
          <a:lstStyle/>
          <a:p>
            <a:pPr>
              <a:spcAft>
                <a:spcPts val="600"/>
              </a:spcAft>
            </a:pPr>
            <a:r>
              <a:rPr lang="en-US" dirty="0"/>
              <a:t>Aspects of human capital</a:t>
            </a:r>
          </a:p>
          <a:p>
            <a:pPr lvl="1">
              <a:lnSpc>
                <a:spcPct val="100000"/>
              </a:lnSpc>
            </a:pPr>
            <a:r>
              <a:rPr lang="en-US" dirty="0"/>
              <a:t>Health</a:t>
            </a:r>
          </a:p>
          <a:p>
            <a:pPr lvl="1">
              <a:lnSpc>
                <a:spcPct val="100000"/>
              </a:lnSpc>
              <a:spcAft>
                <a:spcPts val="600"/>
              </a:spcAft>
            </a:pPr>
            <a:r>
              <a:rPr lang="en-US" dirty="0"/>
              <a:t>Education</a:t>
            </a:r>
          </a:p>
          <a:p>
            <a:pPr>
              <a:spcBef>
                <a:spcPts val="624"/>
              </a:spcBef>
              <a:spcAft>
                <a:spcPts val="600"/>
              </a:spcAft>
            </a:pPr>
            <a:r>
              <a:rPr lang="en-US" dirty="0"/>
              <a:t>Aspects of social capital</a:t>
            </a:r>
          </a:p>
          <a:p>
            <a:pPr lvl="1">
              <a:lnSpc>
                <a:spcPct val="100000"/>
              </a:lnSpc>
            </a:pPr>
            <a:r>
              <a:rPr lang="en-US" dirty="0"/>
              <a:t>work organization</a:t>
            </a:r>
          </a:p>
          <a:p>
            <a:pPr lvl="1">
              <a:lnSpc>
                <a:spcPct val="100000"/>
              </a:lnSpc>
              <a:spcAft>
                <a:spcPts val="600"/>
              </a:spcAft>
            </a:pPr>
            <a:r>
              <a:rPr lang="en-US" dirty="0"/>
              <a:t>levels of organization in the workplace</a:t>
            </a:r>
          </a:p>
          <a:p>
            <a:pPr>
              <a:spcAft>
                <a:spcPts val="600"/>
              </a:spcAft>
            </a:pPr>
            <a:r>
              <a:rPr lang="en-US" dirty="0"/>
              <a:t>Technology</a:t>
            </a:r>
          </a:p>
          <a:p>
            <a:r>
              <a:rPr lang="en-US" dirty="0"/>
              <a:t>Natural Resources</a:t>
            </a:r>
          </a:p>
          <a:p>
            <a:endParaRPr lang="en-US" dirty="0"/>
          </a:p>
        </p:txBody>
      </p:sp>
      <p:sp>
        <p:nvSpPr>
          <p:cNvPr id="4" name="Fußzeilenplatzhalter 3"/>
          <p:cNvSpPr>
            <a:spLocks noGrp="1"/>
          </p:cNvSpPr>
          <p:nvPr>
            <p:ph type="ftr" sz="quarter" idx="11"/>
          </p:nvPr>
        </p:nvSpPr>
        <p:spPr/>
        <p:txBody>
          <a:bodyPr/>
          <a:lstStyle/>
          <a:p>
            <a:r>
              <a:rPr lang="de-DE" smtClean="0"/>
              <a:t>Chapter 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40</a:t>
            </a:fld>
            <a:endParaRPr lang="de-DE"/>
          </a:p>
        </p:txBody>
      </p:sp>
    </p:spTree>
    <p:extLst>
      <p:ext uri="{BB962C8B-B14F-4D97-AF65-F5344CB8AC3E}">
        <p14:creationId xmlns:p14="http://schemas.microsoft.com/office/powerpoint/2010/main" val="1047369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Technology and Wages</a:t>
            </a:r>
          </a:p>
        </p:txBody>
      </p:sp>
      <p:sp>
        <p:nvSpPr>
          <p:cNvPr id="4" name="Fußzeilenplatzhalter 3"/>
          <p:cNvSpPr>
            <a:spLocks noGrp="1"/>
          </p:cNvSpPr>
          <p:nvPr>
            <p:ph type="ftr" sz="quarter" idx="11"/>
          </p:nvPr>
        </p:nvSpPr>
        <p:spPr/>
        <p:txBody>
          <a:bodyPr/>
          <a:lstStyle/>
          <a:p>
            <a:r>
              <a:rPr lang="de-DE" smtClean="0"/>
              <a:t>Chapter 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41</a:t>
            </a:fld>
            <a:endParaRPr lang="de-DE"/>
          </a:p>
        </p:txBody>
      </p:sp>
      <p:sp>
        <p:nvSpPr>
          <p:cNvPr id="7" name="Pfeil nach unten 6"/>
          <p:cNvSpPr/>
          <p:nvPr/>
        </p:nvSpPr>
        <p:spPr>
          <a:xfrm rot="10800000">
            <a:off x="301755" y="3833231"/>
            <a:ext cx="3736012" cy="2132396"/>
          </a:xfrm>
          <a:prstGeom prst="downArrow">
            <a:avLst>
              <a:gd name="adj1" fmla="val 30248"/>
              <a:gd name="adj2" fmla="val 53775"/>
            </a:avLst>
          </a:prstGeom>
          <a:solidFill>
            <a:srgbClr val="FFFFFF"/>
          </a:solidFill>
          <a:ln w="76200" cmpd="sng">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8" name="Textfeld 7"/>
          <p:cNvSpPr txBox="1"/>
          <p:nvPr/>
        </p:nvSpPr>
        <p:spPr>
          <a:xfrm>
            <a:off x="4685194" y="3833231"/>
            <a:ext cx="4233145" cy="2677656"/>
          </a:xfrm>
          <a:prstGeom prst="rect">
            <a:avLst/>
          </a:prstGeom>
          <a:noFill/>
        </p:spPr>
        <p:txBody>
          <a:bodyPr wrap="square" rtlCol="0">
            <a:spAutoFit/>
          </a:bodyPr>
          <a:lstStyle/>
          <a:p>
            <a:pPr marL="342900" lvl="0" indent="-342900">
              <a:buClr>
                <a:schemeClr val="accent2"/>
              </a:buClr>
              <a:buSzPct val="80000"/>
              <a:buFont typeface="Wingdings" charset="2"/>
              <a:buChar char="§"/>
            </a:pPr>
            <a:r>
              <a:rPr lang="en-US" sz="2400" dirty="0" smtClean="0"/>
              <a:t>technology can replace workers, leading to “</a:t>
            </a:r>
            <a:r>
              <a:rPr lang="en-US" sz="2400" b="1" dirty="0" smtClean="0"/>
              <a:t>technological unemployment</a:t>
            </a:r>
            <a:r>
              <a:rPr lang="en-US" sz="2400" dirty="0" smtClean="0"/>
              <a:t>”</a:t>
            </a:r>
          </a:p>
          <a:p>
            <a:pPr marL="342900" lvl="0" indent="-342900">
              <a:buClr>
                <a:schemeClr val="accent2"/>
              </a:buClr>
              <a:buSzPct val="80000"/>
              <a:buFont typeface="Wingdings" charset="2"/>
              <a:buChar char="§"/>
            </a:pPr>
            <a:r>
              <a:rPr lang="en-US" sz="2400" dirty="0" smtClean="0"/>
              <a:t>fewer workers are needed to produce given quantity of output</a:t>
            </a:r>
            <a:endParaRPr lang="en-US" sz="2400" dirty="0"/>
          </a:p>
        </p:txBody>
      </p:sp>
      <p:sp>
        <p:nvSpPr>
          <p:cNvPr id="3" name="Inhaltsplatzhalter 2"/>
          <p:cNvSpPr>
            <a:spLocks noGrp="1"/>
          </p:cNvSpPr>
          <p:nvPr>
            <p:ph idx="1"/>
          </p:nvPr>
        </p:nvSpPr>
        <p:spPr>
          <a:xfrm>
            <a:off x="0" y="1285808"/>
            <a:ext cx="4453823" cy="2227524"/>
          </a:xfrm>
        </p:spPr>
        <p:txBody>
          <a:bodyPr>
            <a:noAutofit/>
          </a:bodyPr>
          <a:lstStyle/>
          <a:p>
            <a:pPr lvl="0">
              <a:buClr>
                <a:schemeClr val="accent3"/>
              </a:buClr>
            </a:pPr>
            <a:r>
              <a:rPr lang="en-US" sz="2400" dirty="0" smtClean="0"/>
              <a:t>technology raises </a:t>
            </a:r>
            <a:r>
              <a:rPr lang="en-US" sz="2400" dirty="0"/>
              <a:t>workers’ productivity</a:t>
            </a:r>
          </a:p>
          <a:p>
            <a:pPr lvl="0">
              <a:buClr>
                <a:schemeClr val="accent3"/>
              </a:buClr>
            </a:pPr>
            <a:r>
              <a:rPr lang="en-US" sz="2400" dirty="0"/>
              <a:t>increases workers’ earnings</a:t>
            </a:r>
          </a:p>
          <a:p>
            <a:endParaRPr lang="en-US" dirty="0"/>
          </a:p>
        </p:txBody>
      </p:sp>
      <p:sp>
        <p:nvSpPr>
          <p:cNvPr id="12" name="Pfeil nach unten 11"/>
          <p:cNvSpPr/>
          <p:nvPr/>
        </p:nvSpPr>
        <p:spPr>
          <a:xfrm>
            <a:off x="4685194" y="1435642"/>
            <a:ext cx="3736012" cy="2132396"/>
          </a:xfrm>
          <a:prstGeom prst="downArrow">
            <a:avLst>
              <a:gd name="adj1" fmla="val 30248"/>
              <a:gd name="adj2" fmla="val 53775"/>
            </a:avLst>
          </a:prstGeom>
          <a:solidFill>
            <a:srgbClr val="FFFFFF"/>
          </a:solidFill>
          <a:ln w="76200" cmpd="sng">
            <a:solidFill>
              <a:srgbClr val="C0504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38964459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Technology and Wages</a:t>
            </a:r>
          </a:p>
        </p:txBody>
      </p:sp>
      <p:sp>
        <p:nvSpPr>
          <p:cNvPr id="3" name="Inhaltsplatzhalter 2"/>
          <p:cNvSpPr>
            <a:spLocks noGrp="1"/>
          </p:cNvSpPr>
          <p:nvPr>
            <p:ph idx="1"/>
          </p:nvPr>
        </p:nvSpPr>
        <p:spPr/>
        <p:txBody>
          <a:bodyPr/>
          <a:lstStyle/>
          <a:p>
            <a:r>
              <a:rPr lang="en-US" dirty="0"/>
              <a:t>skill-biased technical change</a:t>
            </a:r>
            <a:r>
              <a:rPr lang="en-US" b="1" dirty="0" smtClean="0"/>
              <a:t>:</a:t>
            </a:r>
          </a:p>
          <a:p>
            <a:pPr lvl="1"/>
            <a:r>
              <a:rPr lang="en-US" dirty="0" smtClean="0"/>
              <a:t>workers who possess education and skills to use modern technologies see relative increases in employment and wages</a:t>
            </a:r>
          </a:p>
          <a:p>
            <a:pPr lvl="1"/>
            <a:r>
              <a:rPr lang="en-US" dirty="0" smtClean="0"/>
              <a:t>e.g. workers who are able to use computers may gain advantage over workers who lack that skills </a:t>
            </a:r>
            <a:r>
              <a:rPr lang="en-US" dirty="0" smtClean="0">
                <a:sym typeface="Wingdings"/>
              </a:rPr>
              <a:t> wages for skilled workers increase while wages for most workers’ stagnate</a:t>
            </a:r>
            <a:endParaRPr lang="en-US" dirty="0" smtClean="0"/>
          </a:p>
          <a:p>
            <a:pPr marL="0" indent="0">
              <a:buNone/>
            </a:pPr>
            <a:endParaRPr lang="en-US" dirty="0" smtClean="0"/>
          </a:p>
        </p:txBody>
      </p:sp>
      <p:sp>
        <p:nvSpPr>
          <p:cNvPr id="4" name="Fußzeilenplatzhalter 3"/>
          <p:cNvSpPr>
            <a:spLocks noGrp="1"/>
          </p:cNvSpPr>
          <p:nvPr>
            <p:ph type="ftr" sz="quarter" idx="11"/>
          </p:nvPr>
        </p:nvSpPr>
        <p:spPr/>
        <p:txBody>
          <a:bodyPr/>
          <a:lstStyle/>
          <a:p>
            <a:r>
              <a:rPr lang="de-DE" smtClean="0"/>
              <a:t>Chapter 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42</a:t>
            </a:fld>
            <a:endParaRPr lang="de-DE"/>
          </a:p>
        </p:txBody>
      </p:sp>
    </p:spTree>
    <p:extLst>
      <p:ext uri="{BB962C8B-B14F-4D97-AF65-F5344CB8AC3E}">
        <p14:creationId xmlns:p14="http://schemas.microsoft.com/office/powerpoint/2010/main" val="975865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Productivity gains and leisure</a:t>
            </a:r>
            <a:endParaRPr lang="en-US" dirty="0"/>
          </a:p>
        </p:txBody>
      </p:sp>
      <p:sp>
        <p:nvSpPr>
          <p:cNvPr id="3" name="Inhaltsplatzhalter 2"/>
          <p:cNvSpPr>
            <a:spLocks noGrp="1"/>
          </p:cNvSpPr>
          <p:nvPr>
            <p:ph idx="1"/>
          </p:nvPr>
        </p:nvSpPr>
        <p:spPr/>
        <p:txBody>
          <a:bodyPr/>
          <a:lstStyle/>
          <a:p>
            <a:r>
              <a:rPr lang="en-US" dirty="0"/>
              <a:t>p</a:t>
            </a:r>
            <a:r>
              <a:rPr lang="en-US" dirty="0" smtClean="0"/>
              <a:t>roductivity gains are often used to finance higher wage incomes</a:t>
            </a:r>
          </a:p>
          <a:p>
            <a:r>
              <a:rPr lang="en-US" dirty="0" smtClean="0"/>
              <a:t>alternatively, they could be used to finance a cut in working hours</a:t>
            </a:r>
          </a:p>
          <a:p>
            <a:r>
              <a:rPr lang="en-US" dirty="0" smtClean="0"/>
              <a:t>if one had used productivity increases in Europe since 1970s to cut working hours, workers could work only six months a year with living standards of 1970s</a:t>
            </a:r>
          </a:p>
          <a:p>
            <a:r>
              <a:rPr lang="en-US" dirty="0" smtClean="0"/>
              <a:t>some countries such as France started to experiment with 35-hours-work week</a:t>
            </a:r>
            <a:endParaRPr lang="en-US" dirty="0"/>
          </a:p>
        </p:txBody>
      </p:sp>
      <p:sp>
        <p:nvSpPr>
          <p:cNvPr id="4" name="Fußzeilenplatzhalter 3"/>
          <p:cNvSpPr>
            <a:spLocks noGrp="1"/>
          </p:cNvSpPr>
          <p:nvPr>
            <p:ph type="ftr" sz="quarter" idx="11"/>
          </p:nvPr>
        </p:nvSpPr>
        <p:spPr/>
        <p:txBody>
          <a:bodyPr/>
          <a:lstStyle/>
          <a:p>
            <a:r>
              <a:rPr lang="de-DE" smtClean="0"/>
              <a:t>Chapter 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43</a:t>
            </a:fld>
            <a:endParaRPr lang="de-DE"/>
          </a:p>
        </p:txBody>
      </p:sp>
    </p:spTree>
    <p:extLst>
      <p:ext uri="{BB962C8B-B14F-4D97-AF65-F5344CB8AC3E}">
        <p14:creationId xmlns:p14="http://schemas.microsoft.com/office/powerpoint/2010/main" val="202267782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What to take home (I)</a:t>
            </a:r>
            <a:endParaRPr lang="en-US" dirty="0"/>
          </a:p>
        </p:txBody>
      </p:sp>
      <p:sp>
        <p:nvSpPr>
          <p:cNvPr id="3" name="Inhaltsplatzhalter 2"/>
          <p:cNvSpPr>
            <a:spLocks noGrp="1"/>
          </p:cNvSpPr>
          <p:nvPr>
            <p:ph idx="1"/>
          </p:nvPr>
        </p:nvSpPr>
        <p:spPr/>
        <p:txBody>
          <a:bodyPr>
            <a:noAutofit/>
          </a:bodyPr>
          <a:lstStyle/>
          <a:p>
            <a:r>
              <a:rPr lang="en-US" dirty="0" smtClean="0"/>
              <a:t>People are </a:t>
            </a:r>
            <a:r>
              <a:rPr lang="en-US" smtClean="0"/>
              <a:t>counted as </a:t>
            </a:r>
            <a:r>
              <a:rPr lang="en-US" dirty="0" smtClean="0"/>
              <a:t>unemployed if they</a:t>
            </a:r>
          </a:p>
          <a:p>
            <a:pPr lvl="1"/>
            <a:r>
              <a:rPr lang="en-US" dirty="0" smtClean="0"/>
              <a:t>are in working age</a:t>
            </a:r>
          </a:p>
          <a:p>
            <a:pPr lvl="1"/>
            <a:r>
              <a:rPr lang="en-US" dirty="0" smtClean="0"/>
              <a:t>not doing paid work</a:t>
            </a:r>
          </a:p>
          <a:p>
            <a:pPr lvl="1"/>
            <a:r>
              <a:rPr lang="en-US" dirty="0" smtClean="0"/>
              <a:t>are actively looking for work</a:t>
            </a:r>
          </a:p>
          <a:p>
            <a:pPr lvl="1"/>
            <a:r>
              <a:rPr lang="en-US" dirty="0" smtClean="0"/>
              <a:t>are available for work</a:t>
            </a:r>
          </a:p>
          <a:p>
            <a:r>
              <a:rPr lang="en-US" dirty="0" smtClean="0"/>
              <a:t>Unemployment and employment differs greatly across regions and demographic groups</a:t>
            </a:r>
          </a:p>
          <a:p>
            <a:r>
              <a:rPr lang="en-US" dirty="0" smtClean="0"/>
              <a:t>Economists distinguish between frictional, structural and cyclical unemployment</a:t>
            </a:r>
            <a:endParaRPr lang="en-US" dirty="0"/>
          </a:p>
        </p:txBody>
      </p:sp>
      <p:sp>
        <p:nvSpPr>
          <p:cNvPr id="4" name="Fußzeilenplatzhalter 3"/>
          <p:cNvSpPr>
            <a:spLocks noGrp="1"/>
          </p:cNvSpPr>
          <p:nvPr>
            <p:ph type="ftr" sz="quarter" idx="11"/>
          </p:nvPr>
        </p:nvSpPr>
        <p:spPr/>
        <p:txBody>
          <a:bodyPr/>
          <a:lstStyle/>
          <a:p>
            <a:r>
              <a:rPr lang="de-DE" smtClean="0"/>
              <a:t>Chapter 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44</a:t>
            </a:fld>
            <a:endParaRPr lang="de-DE"/>
          </a:p>
        </p:txBody>
      </p:sp>
    </p:spTree>
    <p:extLst>
      <p:ext uri="{BB962C8B-B14F-4D97-AF65-F5344CB8AC3E}">
        <p14:creationId xmlns:p14="http://schemas.microsoft.com/office/powerpoint/2010/main" val="3442777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What to take home (II)</a:t>
            </a:r>
            <a:endParaRPr lang="en-US" dirty="0"/>
          </a:p>
        </p:txBody>
      </p:sp>
      <p:sp>
        <p:nvSpPr>
          <p:cNvPr id="3" name="Inhaltsplatzhalter 2"/>
          <p:cNvSpPr>
            <a:spLocks noGrp="1"/>
          </p:cNvSpPr>
          <p:nvPr>
            <p:ph idx="1"/>
          </p:nvPr>
        </p:nvSpPr>
        <p:spPr/>
        <p:txBody>
          <a:bodyPr>
            <a:noAutofit/>
          </a:bodyPr>
          <a:lstStyle/>
          <a:p>
            <a:r>
              <a:rPr lang="en-US" dirty="0" smtClean="0"/>
              <a:t>Classical theories explain unemployment with government interventions in the </a:t>
            </a:r>
            <a:r>
              <a:rPr lang="en-US" dirty="0" err="1" smtClean="0"/>
              <a:t>labour</a:t>
            </a:r>
            <a:r>
              <a:rPr lang="en-US" dirty="0" smtClean="0"/>
              <a:t> market</a:t>
            </a:r>
          </a:p>
          <a:p>
            <a:r>
              <a:rPr lang="en-US" dirty="0" smtClean="0"/>
              <a:t>Sticky wage theories explain unemployment by the fact that wages might not adjust even if there is surplus </a:t>
            </a:r>
            <a:r>
              <a:rPr lang="en-US" dirty="0" err="1" smtClean="0"/>
              <a:t>labour</a:t>
            </a:r>
            <a:endParaRPr lang="en-US" dirty="0" smtClean="0"/>
          </a:p>
          <a:p>
            <a:r>
              <a:rPr lang="en-US" dirty="0" smtClean="0"/>
              <a:t>Efficiency wage theories explain unemployment by employers paying voluntarily excessive wages</a:t>
            </a:r>
          </a:p>
          <a:p>
            <a:r>
              <a:rPr lang="en-US" dirty="0" smtClean="0"/>
              <a:t>Keynesian theories see a lack of aggregate demand as main reason for unemployment</a:t>
            </a:r>
          </a:p>
          <a:p>
            <a:endParaRPr lang="en-US" dirty="0" smtClean="0"/>
          </a:p>
          <a:p>
            <a:pPr marL="457200" lvl="1" indent="0">
              <a:buNone/>
            </a:pPr>
            <a:endParaRPr lang="en-US" dirty="0"/>
          </a:p>
        </p:txBody>
      </p:sp>
      <p:sp>
        <p:nvSpPr>
          <p:cNvPr id="4" name="Fußzeilenplatzhalter 3"/>
          <p:cNvSpPr>
            <a:spLocks noGrp="1"/>
          </p:cNvSpPr>
          <p:nvPr>
            <p:ph type="ftr" sz="quarter" idx="11"/>
          </p:nvPr>
        </p:nvSpPr>
        <p:spPr/>
        <p:txBody>
          <a:bodyPr/>
          <a:lstStyle/>
          <a:p>
            <a:r>
              <a:rPr lang="de-DE" smtClean="0"/>
              <a:t>Chapter 8</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45</a:t>
            </a:fld>
            <a:endParaRPr lang="de-DE"/>
          </a:p>
        </p:txBody>
      </p:sp>
    </p:spTree>
    <p:extLst>
      <p:ext uri="{BB962C8B-B14F-4D97-AF65-F5344CB8AC3E}">
        <p14:creationId xmlns:p14="http://schemas.microsoft.com/office/powerpoint/2010/main" val="1725563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theme/theme1.xml><?xml version="1.0" encoding="utf-8"?>
<a:theme xmlns:a="http://schemas.openxmlformats.org/drawingml/2006/main" name="Macroeconomics Buch Vorl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oreas">
      <a:majorFont>
        <a:latin typeface="Calibri"/>
        <a:ea typeface=""/>
        <a:cs typeface=""/>
        <a:font script="Jpan" typeface="ＭＳ ゴシック"/>
        <a:font script="Hans" typeface="宋体"/>
        <a:font script="Hant" typeface="新細明體"/>
      </a:majorFont>
      <a:minorFont>
        <a:latin typeface="Calibri"/>
        <a:ea typeface=""/>
        <a:cs typeface=""/>
        <a:font script="Jpan" typeface="ＭＳ ゴシック"/>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effectLst/>
      </a:spPr>
      <a:bodyPr rtlCol="0" anchor="ctr"/>
      <a:lstStyle>
        <a:defPPr algn="ctr">
          <a:defRPr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Macroeconomics Buch Vorlage.thmx</Template>
  <TotalTime>0</TotalTime>
  <Words>2033</Words>
  <Application>Microsoft Office PowerPoint</Application>
  <PresentationFormat>Bildschirmpräsentation (4:3)</PresentationFormat>
  <Paragraphs>371</Paragraphs>
  <Slides>45</Slides>
  <Notes>0</Notes>
  <HiddenSlides>0</HiddenSlides>
  <MMClips>0</MMClips>
  <ScaleCrop>false</ScaleCrop>
  <HeadingPairs>
    <vt:vector size="8" baseType="variant">
      <vt:variant>
        <vt:lpstr>Verwendete Schriftarten</vt:lpstr>
      </vt:variant>
      <vt:variant>
        <vt:i4>5</vt:i4>
      </vt:variant>
      <vt:variant>
        <vt:lpstr>Design</vt:lpstr>
      </vt:variant>
      <vt:variant>
        <vt:i4>1</vt:i4>
      </vt:variant>
      <vt:variant>
        <vt:lpstr>Eingebettete OLE-Server</vt:lpstr>
      </vt:variant>
      <vt:variant>
        <vt:i4>1</vt:i4>
      </vt:variant>
      <vt:variant>
        <vt:lpstr>Folientitel</vt:lpstr>
      </vt:variant>
      <vt:variant>
        <vt:i4>45</vt:i4>
      </vt:variant>
    </vt:vector>
  </HeadingPairs>
  <TitlesOfParts>
    <vt:vector size="52" baseType="lpstr">
      <vt:lpstr>Arial</vt:lpstr>
      <vt:lpstr>Calibri</vt:lpstr>
      <vt:lpstr>Courier</vt:lpstr>
      <vt:lpstr>Times New Roman</vt:lpstr>
      <vt:lpstr>Wingdings</vt:lpstr>
      <vt:lpstr>Macroeconomics Buch Vorlage</vt:lpstr>
      <vt:lpstr>Dokument</vt:lpstr>
      <vt:lpstr>Employment, Unemployment, and Wages</vt:lpstr>
      <vt:lpstr>Learning goals</vt:lpstr>
      <vt:lpstr>Chapter Outline</vt:lpstr>
      <vt:lpstr>Employment and Unemployment</vt:lpstr>
      <vt:lpstr>Measuring Employment and Unemployment</vt:lpstr>
      <vt:lpstr>Measuring Employment and Unemployment</vt:lpstr>
      <vt:lpstr>When analyzing trends in employment over time..</vt:lpstr>
      <vt:lpstr>The Labor Force Survey</vt:lpstr>
      <vt:lpstr>Figure 8.1 Who is in the Labor Force? (2015 data)</vt:lpstr>
      <vt:lpstr>The Unemployment Rate</vt:lpstr>
      <vt:lpstr>The Unemployment Rate</vt:lpstr>
      <vt:lpstr>Table 8.1 Unemployment Rates for Different Groups, EU28, 2015</vt:lpstr>
      <vt:lpstr>Table 8.1 Unemployment Rates for Different Groups, EU28, 2015</vt:lpstr>
      <vt:lpstr>The Unemployment Rate Underestimates People’s Need and Desire for Paid Jobs</vt:lpstr>
      <vt:lpstr>Labor Force Participation Rate</vt:lpstr>
      <vt:lpstr>Figure 8.2 Male and Female Labor Force Participation Rates, Industrialized Countries (OECD), Aged 15 to 64, 1960-2014</vt:lpstr>
      <vt:lpstr>Figure 8.3 Labor Force Participation of Men and Women in selected EU countries, in Percent, 2014</vt:lpstr>
      <vt:lpstr>A Closer Look at Unemployment</vt:lpstr>
      <vt:lpstr>Types of Unemployment</vt:lpstr>
      <vt:lpstr>Types of Unemployment</vt:lpstr>
      <vt:lpstr>Types of Unemployment</vt:lpstr>
      <vt:lpstr>Patterns of Unemployment</vt:lpstr>
      <vt:lpstr>The Monthly Unemployment Rate in the EU28 and the Euro Area, 1995-2016 (Euro Area Recessionary Periods shaded)</vt:lpstr>
      <vt:lpstr>Figure 8.5 Unemployment Rate in Crisis Countries, Spain and Greece, compared to Euro Area average, 1995–2016 </vt:lpstr>
      <vt:lpstr>Figure 8.6 Unemployment Rates Among Those Under 25 and Those Aged 25 to 74 in Spain, 1995-2016</vt:lpstr>
      <vt:lpstr>Theories of Employment, Unemployment, and Wages</vt:lpstr>
      <vt:lpstr>Theories of Employment, Unemployment, and Wages</vt:lpstr>
      <vt:lpstr>The Classical Labor Market</vt:lpstr>
      <vt:lpstr>Figure 8.7a The Classical Labor Market Model</vt:lpstr>
      <vt:lpstr>The Classical Labor Market Model</vt:lpstr>
      <vt:lpstr>Figure 8.7b Unemployment in the Classical Labor Market Model</vt:lpstr>
      <vt:lpstr>Unemployment in the Classical Labor Market Model</vt:lpstr>
      <vt:lpstr>Reasons for Unemployment according to Classical Economists</vt:lpstr>
      <vt:lpstr>Alternative Perspectives on Labor Markets</vt:lpstr>
      <vt:lpstr>Why do wages fail to adjust as quickly or completely as predicted?</vt:lpstr>
      <vt:lpstr>Keynes on Unemployment</vt:lpstr>
      <vt:lpstr>Longer Term Issues: Productivity, Resources, and Technology</vt:lpstr>
      <vt:lpstr>Figure 8.8 Real Wages and Labour Productivity, European Union Countries, 1960-2015</vt:lpstr>
      <vt:lpstr>What explains the wage-productivity gap?</vt:lpstr>
      <vt:lpstr> What determines labor productivity? </vt:lpstr>
      <vt:lpstr>Technology and Wages</vt:lpstr>
      <vt:lpstr>Technology and Wages</vt:lpstr>
      <vt:lpstr>Productivity gains and leisure</vt:lpstr>
      <vt:lpstr>What to take home (I)</vt:lpstr>
      <vt:lpstr>What to take home (II)</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Employment, Unemplyment , and Wages</dc:title>
  <dc:creator>Petra</dc:creator>
  <cp:lastModifiedBy>Sebastian Dullien</cp:lastModifiedBy>
  <cp:revision>176</cp:revision>
  <dcterms:created xsi:type="dcterms:W3CDTF">2017-04-12T07:07:33Z</dcterms:created>
  <dcterms:modified xsi:type="dcterms:W3CDTF">2017-08-20T18:11:41Z</dcterms:modified>
</cp:coreProperties>
</file>