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4"/>
  </p:notesMasterIdLst>
  <p:handoutMasterIdLst>
    <p:handoutMasterId r:id="rId75"/>
  </p:handoutMasterIdLst>
  <p:sldIdLst>
    <p:sldId id="394" r:id="rId2"/>
    <p:sldId id="304" r:id="rId3"/>
    <p:sldId id="303" r:id="rId4"/>
    <p:sldId id="346" r:id="rId5"/>
    <p:sldId id="305" r:id="rId6"/>
    <p:sldId id="306" r:id="rId7"/>
    <p:sldId id="257" r:id="rId8"/>
    <p:sldId id="347" r:id="rId9"/>
    <p:sldId id="351" r:id="rId10"/>
    <p:sldId id="277" r:id="rId11"/>
    <p:sldId id="348" r:id="rId12"/>
    <p:sldId id="278" r:id="rId13"/>
    <p:sldId id="349" r:id="rId14"/>
    <p:sldId id="314" r:id="rId15"/>
    <p:sldId id="313" r:id="rId16"/>
    <p:sldId id="315" r:id="rId17"/>
    <p:sldId id="316" r:id="rId18"/>
    <p:sldId id="307" r:id="rId19"/>
    <p:sldId id="353" r:id="rId20"/>
    <p:sldId id="354" r:id="rId21"/>
    <p:sldId id="317" r:id="rId22"/>
    <p:sldId id="318" r:id="rId23"/>
    <p:sldId id="319" r:id="rId24"/>
    <p:sldId id="320" r:id="rId25"/>
    <p:sldId id="355" r:id="rId26"/>
    <p:sldId id="358" r:id="rId27"/>
    <p:sldId id="359" r:id="rId28"/>
    <p:sldId id="321" r:id="rId29"/>
    <p:sldId id="360" r:id="rId30"/>
    <p:sldId id="322" r:id="rId31"/>
    <p:sldId id="369" r:id="rId32"/>
    <p:sldId id="370" r:id="rId33"/>
    <p:sldId id="371" r:id="rId34"/>
    <p:sldId id="372" r:id="rId35"/>
    <p:sldId id="373" r:id="rId36"/>
    <p:sldId id="325" r:id="rId37"/>
    <p:sldId id="324" r:id="rId38"/>
    <p:sldId id="326" r:id="rId39"/>
    <p:sldId id="363" r:id="rId40"/>
    <p:sldId id="328" r:id="rId41"/>
    <p:sldId id="374" r:id="rId42"/>
    <p:sldId id="327" r:id="rId43"/>
    <p:sldId id="377" r:id="rId44"/>
    <p:sldId id="378" r:id="rId45"/>
    <p:sldId id="333" r:id="rId46"/>
    <p:sldId id="329" r:id="rId47"/>
    <p:sldId id="379" r:id="rId48"/>
    <p:sldId id="392" r:id="rId49"/>
    <p:sldId id="382" r:id="rId50"/>
    <p:sldId id="381" r:id="rId51"/>
    <p:sldId id="383" r:id="rId52"/>
    <p:sldId id="331" r:id="rId53"/>
    <p:sldId id="309" r:id="rId54"/>
    <p:sldId id="310" r:id="rId55"/>
    <p:sldId id="334" r:id="rId56"/>
    <p:sldId id="335" r:id="rId57"/>
    <p:sldId id="336" r:id="rId58"/>
    <p:sldId id="384" r:id="rId59"/>
    <p:sldId id="311" r:id="rId60"/>
    <p:sldId id="337" r:id="rId61"/>
    <p:sldId id="338" r:id="rId62"/>
    <p:sldId id="339" r:id="rId63"/>
    <p:sldId id="390" r:id="rId64"/>
    <p:sldId id="389" r:id="rId65"/>
    <p:sldId id="391" r:id="rId66"/>
    <p:sldId id="342" r:id="rId67"/>
    <p:sldId id="343" r:id="rId68"/>
    <p:sldId id="312" r:id="rId69"/>
    <p:sldId id="385" r:id="rId70"/>
    <p:sldId id="386" r:id="rId71"/>
    <p:sldId id="388" r:id="rId72"/>
    <p:sldId id="393" r:id="rId73"/>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42" autoAdjust="0"/>
    <p:restoredTop sz="98352" autoAdjust="0"/>
  </p:normalViewPr>
  <p:slideViewPr>
    <p:cSldViewPr snapToGrid="0" snapToObjects="1">
      <p:cViewPr varScale="1">
        <p:scale>
          <a:sx n="70" d="100"/>
          <a:sy n="70" d="100"/>
        </p:scale>
        <p:origin x="1392"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file:///D:\Dropbox\HTW\EU%20ed%20Macro%20in%20Context\Figures%20and%20Data%20SD\Chapter%209.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D:\Dropbox\HTW\EU%20ed%20Macro%20in%20Context\Figures%20and%20Data%20SD\Chapter%209.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D:\Dropbox\HTW\EU%20ed%20Macro%20in%20Context\Figures%20and%20Data%20SD\Chapter%209.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file:///D:\Dropbox\HTW\EU%20ed%20Macro%20in%20Context\Figures%20and%20Data%20SD\Chapter%20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1"/>
          <c:order val="1"/>
          <c:spPr>
            <a:solidFill>
              <a:schemeClr val="bg2">
                <a:lumMod val="90000"/>
              </a:schemeClr>
            </a:solidFill>
            <a:ln w="50800">
              <a:solidFill>
                <a:schemeClr val="bg1">
                  <a:lumMod val="85000"/>
                </a:schemeClr>
              </a:solidFill>
            </a:ln>
            <a:effectLst/>
          </c:spPr>
          <c:invertIfNegative val="0"/>
          <c:cat>
            <c:numRef>
              <c:f>'9.1 Real GDP euro'!$A$2:$A$85</c:f>
              <c:numCache>
                <c:formatCode>m/d/yyyy</c:formatCode>
                <c:ptCount val="84"/>
                <c:pt idx="0">
                  <c:v>34700</c:v>
                </c:pt>
                <c:pt idx="1">
                  <c:v>34790</c:v>
                </c:pt>
                <c:pt idx="2">
                  <c:v>34881</c:v>
                </c:pt>
                <c:pt idx="3">
                  <c:v>34973</c:v>
                </c:pt>
                <c:pt idx="4">
                  <c:v>35065</c:v>
                </c:pt>
                <c:pt idx="5">
                  <c:v>35156</c:v>
                </c:pt>
                <c:pt idx="6">
                  <c:v>35247</c:v>
                </c:pt>
                <c:pt idx="7">
                  <c:v>35339</c:v>
                </c:pt>
                <c:pt idx="8">
                  <c:v>35431</c:v>
                </c:pt>
                <c:pt idx="9">
                  <c:v>35521</c:v>
                </c:pt>
                <c:pt idx="10">
                  <c:v>35612</c:v>
                </c:pt>
                <c:pt idx="11">
                  <c:v>35704</c:v>
                </c:pt>
                <c:pt idx="12">
                  <c:v>35796</c:v>
                </c:pt>
                <c:pt idx="13">
                  <c:v>35886</c:v>
                </c:pt>
                <c:pt idx="14">
                  <c:v>35977</c:v>
                </c:pt>
                <c:pt idx="15">
                  <c:v>36069</c:v>
                </c:pt>
                <c:pt idx="16">
                  <c:v>36161</c:v>
                </c:pt>
                <c:pt idx="17">
                  <c:v>36251</c:v>
                </c:pt>
                <c:pt idx="18">
                  <c:v>36342</c:v>
                </c:pt>
                <c:pt idx="19">
                  <c:v>36434</c:v>
                </c:pt>
                <c:pt idx="20">
                  <c:v>36526</c:v>
                </c:pt>
                <c:pt idx="21">
                  <c:v>36617</c:v>
                </c:pt>
                <c:pt idx="22">
                  <c:v>36708</c:v>
                </c:pt>
                <c:pt idx="23">
                  <c:v>36800</c:v>
                </c:pt>
                <c:pt idx="24">
                  <c:v>36892</c:v>
                </c:pt>
                <c:pt idx="25">
                  <c:v>36982</c:v>
                </c:pt>
                <c:pt idx="26">
                  <c:v>37073</c:v>
                </c:pt>
                <c:pt idx="27">
                  <c:v>37165</c:v>
                </c:pt>
                <c:pt idx="28">
                  <c:v>37257</c:v>
                </c:pt>
                <c:pt idx="29">
                  <c:v>37347</c:v>
                </c:pt>
                <c:pt idx="30">
                  <c:v>37438</c:v>
                </c:pt>
                <c:pt idx="31">
                  <c:v>37530</c:v>
                </c:pt>
                <c:pt idx="32">
                  <c:v>37622</c:v>
                </c:pt>
                <c:pt idx="33">
                  <c:v>37712</c:v>
                </c:pt>
                <c:pt idx="34">
                  <c:v>37803</c:v>
                </c:pt>
                <c:pt idx="35">
                  <c:v>37895</c:v>
                </c:pt>
                <c:pt idx="36">
                  <c:v>37987</c:v>
                </c:pt>
                <c:pt idx="37">
                  <c:v>38078</c:v>
                </c:pt>
                <c:pt idx="38">
                  <c:v>38169</c:v>
                </c:pt>
                <c:pt idx="39">
                  <c:v>38261</c:v>
                </c:pt>
                <c:pt idx="40">
                  <c:v>38353</c:v>
                </c:pt>
                <c:pt idx="41">
                  <c:v>38443</c:v>
                </c:pt>
                <c:pt idx="42">
                  <c:v>38534</c:v>
                </c:pt>
                <c:pt idx="43">
                  <c:v>38626</c:v>
                </c:pt>
                <c:pt idx="44">
                  <c:v>38718</c:v>
                </c:pt>
                <c:pt idx="45">
                  <c:v>38808</c:v>
                </c:pt>
                <c:pt idx="46">
                  <c:v>38899</c:v>
                </c:pt>
                <c:pt idx="47">
                  <c:v>38991</c:v>
                </c:pt>
                <c:pt idx="48">
                  <c:v>39083</c:v>
                </c:pt>
                <c:pt idx="49">
                  <c:v>39173</c:v>
                </c:pt>
                <c:pt idx="50">
                  <c:v>39264</c:v>
                </c:pt>
                <c:pt idx="51">
                  <c:v>39356</c:v>
                </c:pt>
                <c:pt idx="52">
                  <c:v>39448</c:v>
                </c:pt>
                <c:pt idx="53">
                  <c:v>39539</c:v>
                </c:pt>
                <c:pt idx="54">
                  <c:v>39630</c:v>
                </c:pt>
                <c:pt idx="55">
                  <c:v>39722</c:v>
                </c:pt>
                <c:pt idx="56">
                  <c:v>39814</c:v>
                </c:pt>
                <c:pt idx="57">
                  <c:v>39904</c:v>
                </c:pt>
                <c:pt idx="58">
                  <c:v>39995</c:v>
                </c:pt>
                <c:pt idx="59">
                  <c:v>40087</c:v>
                </c:pt>
                <c:pt idx="60">
                  <c:v>40179</c:v>
                </c:pt>
                <c:pt idx="61">
                  <c:v>40269</c:v>
                </c:pt>
                <c:pt idx="62">
                  <c:v>40360</c:v>
                </c:pt>
                <c:pt idx="63">
                  <c:v>40452</c:v>
                </c:pt>
                <c:pt idx="64">
                  <c:v>40544</c:v>
                </c:pt>
                <c:pt idx="65">
                  <c:v>40634</c:v>
                </c:pt>
                <c:pt idx="66">
                  <c:v>40725</c:v>
                </c:pt>
                <c:pt idx="67">
                  <c:v>40817</c:v>
                </c:pt>
                <c:pt idx="68">
                  <c:v>40909</c:v>
                </c:pt>
                <c:pt idx="69">
                  <c:v>41000</c:v>
                </c:pt>
                <c:pt idx="70">
                  <c:v>41091</c:v>
                </c:pt>
                <c:pt idx="71">
                  <c:v>41183</c:v>
                </c:pt>
                <c:pt idx="72">
                  <c:v>41275</c:v>
                </c:pt>
                <c:pt idx="73">
                  <c:v>41365</c:v>
                </c:pt>
                <c:pt idx="74">
                  <c:v>41456</c:v>
                </c:pt>
                <c:pt idx="75">
                  <c:v>41548</c:v>
                </c:pt>
                <c:pt idx="76">
                  <c:v>41640</c:v>
                </c:pt>
                <c:pt idx="77">
                  <c:v>41730</c:v>
                </c:pt>
                <c:pt idx="78">
                  <c:v>41821</c:v>
                </c:pt>
                <c:pt idx="79">
                  <c:v>41913</c:v>
                </c:pt>
                <c:pt idx="80">
                  <c:v>42005</c:v>
                </c:pt>
                <c:pt idx="81">
                  <c:v>42095</c:v>
                </c:pt>
                <c:pt idx="82">
                  <c:v>42186</c:v>
                </c:pt>
                <c:pt idx="83">
                  <c:v>42278</c:v>
                </c:pt>
              </c:numCache>
            </c:numRef>
          </c:cat>
          <c:val>
            <c:numRef>
              <c:f>'9.1 Real GDP euro'!$C$2:$C$85</c:f>
              <c:numCache>
                <c:formatCode>0</c:formatCode>
                <c:ptCount val="8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1</c:v>
                </c:pt>
                <c:pt idx="54">
                  <c:v>1</c:v>
                </c:pt>
                <c:pt idx="55">
                  <c:v>1</c:v>
                </c:pt>
                <c:pt idx="56">
                  <c:v>1</c:v>
                </c:pt>
                <c:pt idx="57">
                  <c:v>1</c:v>
                </c:pt>
                <c:pt idx="58">
                  <c:v>0</c:v>
                </c:pt>
                <c:pt idx="59">
                  <c:v>0</c:v>
                </c:pt>
                <c:pt idx="60">
                  <c:v>0</c:v>
                </c:pt>
                <c:pt idx="61">
                  <c:v>0</c:v>
                </c:pt>
                <c:pt idx="62">
                  <c:v>0</c:v>
                </c:pt>
                <c:pt idx="63">
                  <c:v>0</c:v>
                </c:pt>
                <c:pt idx="64">
                  <c:v>0</c:v>
                </c:pt>
                <c:pt idx="65">
                  <c:v>0</c:v>
                </c:pt>
                <c:pt idx="66">
                  <c:v>0</c:v>
                </c:pt>
                <c:pt idx="67">
                  <c:v>1</c:v>
                </c:pt>
                <c:pt idx="68">
                  <c:v>1</c:v>
                </c:pt>
                <c:pt idx="69">
                  <c:v>1</c:v>
                </c:pt>
                <c:pt idx="70">
                  <c:v>1</c:v>
                </c:pt>
                <c:pt idx="71">
                  <c:v>1</c:v>
                </c:pt>
                <c:pt idx="72">
                  <c:v>1</c:v>
                </c:pt>
                <c:pt idx="73">
                  <c:v>0</c:v>
                </c:pt>
                <c:pt idx="74">
                  <c:v>0</c:v>
                </c:pt>
                <c:pt idx="75">
                  <c:v>0</c:v>
                </c:pt>
                <c:pt idx="76">
                  <c:v>0</c:v>
                </c:pt>
                <c:pt idx="77">
                  <c:v>0</c:v>
                </c:pt>
                <c:pt idx="78">
                  <c:v>0</c:v>
                </c:pt>
                <c:pt idx="79">
                  <c:v>0</c:v>
                </c:pt>
                <c:pt idx="80">
                  <c:v>0</c:v>
                </c:pt>
                <c:pt idx="81">
                  <c:v>0</c:v>
                </c:pt>
                <c:pt idx="82">
                  <c:v>0</c:v>
                </c:pt>
                <c:pt idx="83">
                  <c:v>0</c:v>
                </c:pt>
              </c:numCache>
            </c:numRef>
          </c:val>
        </c:ser>
        <c:dLbls>
          <c:showLegendKey val="0"/>
          <c:showVal val="0"/>
          <c:showCatName val="0"/>
          <c:showSerName val="0"/>
          <c:showPercent val="0"/>
          <c:showBubbleSize val="0"/>
        </c:dLbls>
        <c:gapWidth val="0"/>
        <c:overlap val="100"/>
        <c:axId val="912744976"/>
        <c:axId val="912753136"/>
      </c:barChart>
      <c:lineChart>
        <c:grouping val="standard"/>
        <c:varyColors val="0"/>
        <c:ser>
          <c:idx val="0"/>
          <c:order val="0"/>
          <c:spPr>
            <a:ln w="28575" cap="rnd">
              <a:solidFill>
                <a:schemeClr val="accent1"/>
              </a:solidFill>
              <a:round/>
            </a:ln>
            <a:effectLst/>
          </c:spPr>
          <c:marker>
            <c:symbol val="none"/>
          </c:marker>
          <c:cat>
            <c:numRef>
              <c:f>'9.1 Real GDP euro'!$A$2:$A$85</c:f>
              <c:numCache>
                <c:formatCode>m/d/yyyy</c:formatCode>
                <c:ptCount val="84"/>
                <c:pt idx="0">
                  <c:v>34700</c:v>
                </c:pt>
                <c:pt idx="1">
                  <c:v>34790</c:v>
                </c:pt>
                <c:pt idx="2">
                  <c:v>34881</c:v>
                </c:pt>
                <c:pt idx="3">
                  <c:v>34973</c:v>
                </c:pt>
                <c:pt idx="4">
                  <c:v>35065</c:v>
                </c:pt>
                <c:pt idx="5">
                  <c:v>35156</c:v>
                </c:pt>
                <c:pt idx="6">
                  <c:v>35247</c:v>
                </c:pt>
                <c:pt idx="7">
                  <c:v>35339</c:v>
                </c:pt>
                <c:pt idx="8">
                  <c:v>35431</c:v>
                </c:pt>
                <c:pt idx="9">
                  <c:v>35521</c:v>
                </c:pt>
                <c:pt idx="10">
                  <c:v>35612</c:v>
                </c:pt>
                <c:pt idx="11">
                  <c:v>35704</c:v>
                </c:pt>
                <c:pt idx="12">
                  <c:v>35796</c:v>
                </c:pt>
                <c:pt idx="13">
                  <c:v>35886</c:v>
                </c:pt>
                <c:pt idx="14">
                  <c:v>35977</c:v>
                </c:pt>
                <c:pt idx="15">
                  <c:v>36069</c:v>
                </c:pt>
                <c:pt idx="16">
                  <c:v>36161</c:v>
                </c:pt>
                <c:pt idx="17">
                  <c:v>36251</c:v>
                </c:pt>
                <c:pt idx="18">
                  <c:v>36342</c:v>
                </c:pt>
                <c:pt idx="19">
                  <c:v>36434</c:v>
                </c:pt>
                <c:pt idx="20">
                  <c:v>36526</c:v>
                </c:pt>
                <c:pt idx="21">
                  <c:v>36617</c:v>
                </c:pt>
                <c:pt idx="22">
                  <c:v>36708</c:v>
                </c:pt>
                <c:pt idx="23">
                  <c:v>36800</c:v>
                </c:pt>
                <c:pt idx="24">
                  <c:v>36892</c:v>
                </c:pt>
                <c:pt idx="25">
                  <c:v>36982</c:v>
                </c:pt>
                <c:pt idx="26">
                  <c:v>37073</c:v>
                </c:pt>
                <c:pt idx="27">
                  <c:v>37165</c:v>
                </c:pt>
                <c:pt idx="28">
                  <c:v>37257</c:v>
                </c:pt>
                <c:pt idx="29">
                  <c:v>37347</c:v>
                </c:pt>
                <c:pt idx="30">
                  <c:v>37438</c:v>
                </c:pt>
                <c:pt idx="31">
                  <c:v>37530</c:v>
                </c:pt>
                <c:pt idx="32">
                  <c:v>37622</c:v>
                </c:pt>
                <c:pt idx="33">
                  <c:v>37712</c:v>
                </c:pt>
                <c:pt idx="34">
                  <c:v>37803</c:v>
                </c:pt>
                <c:pt idx="35">
                  <c:v>37895</c:v>
                </c:pt>
                <c:pt idx="36">
                  <c:v>37987</c:v>
                </c:pt>
                <c:pt idx="37">
                  <c:v>38078</c:v>
                </c:pt>
                <c:pt idx="38">
                  <c:v>38169</c:v>
                </c:pt>
                <c:pt idx="39">
                  <c:v>38261</c:v>
                </c:pt>
                <c:pt idx="40">
                  <c:v>38353</c:v>
                </c:pt>
                <c:pt idx="41">
                  <c:v>38443</c:v>
                </c:pt>
                <c:pt idx="42">
                  <c:v>38534</c:v>
                </c:pt>
                <c:pt idx="43">
                  <c:v>38626</c:v>
                </c:pt>
                <c:pt idx="44">
                  <c:v>38718</c:v>
                </c:pt>
                <c:pt idx="45">
                  <c:v>38808</c:v>
                </c:pt>
                <c:pt idx="46">
                  <c:v>38899</c:v>
                </c:pt>
                <c:pt idx="47">
                  <c:v>38991</c:v>
                </c:pt>
                <c:pt idx="48">
                  <c:v>39083</c:v>
                </c:pt>
                <c:pt idx="49">
                  <c:v>39173</c:v>
                </c:pt>
                <c:pt idx="50">
                  <c:v>39264</c:v>
                </c:pt>
                <c:pt idx="51">
                  <c:v>39356</c:v>
                </c:pt>
                <c:pt idx="52">
                  <c:v>39448</c:v>
                </c:pt>
                <c:pt idx="53">
                  <c:v>39539</c:v>
                </c:pt>
                <c:pt idx="54">
                  <c:v>39630</c:v>
                </c:pt>
                <c:pt idx="55">
                  <c:v>39722</c:v>
                </c:pt>
                <c:pt idx="56">
                  <c:v>39814</c:v>
                </c:pt>
                <c:pt idx="57">
                  <c:v>39904</c:v>
                </c:pt>
                <c:pt idx="58">
                  <c:v>39995</c:v>
                </c:pt>
                <c:pt idx="59">
                  <c:v>40087</c:v>
                </c:pt>
                <c:pt idx="60">
                  <c:v>40179</c:v>
                </c:pt>
                <c:pt idx="61">
                  <c:v>40269</c:v>
                </c:pt>
                <c:pt idx="62">
                  <c:v>40360</c:v>
                </c:pt>
                <c:pt idx="63">
                  <c:v>40452</c:v>
                </c:pt>
                <c:pt idx="64">
                  <c:v>40544</c:v>
                </c:pt>
                <c:pt idx="65">
                  <c:v>40634</c:v>
                </c:pt>
                <c:pt idx="66">
                  <c:v>40725</c:v>
                </c:pt>
                <c:pt idx="67">
                  <c:v>40817</c:v>
                </c:pt>
                <c:pt idx="68">
                  <c:v>40909</c:v>
                </c:pt>
                <c:pt idx="69">
                  <c:v>41000</c:v>
                </c:pt>
                <c:pt idx="70">
                  <c:v>41091</c:v>
                </c:pt>
                <c:pt idx="71">
                  <c:v>41183</c:v>
                </c:pt>
                <c:pt idx="72">
                  <c:v>41275</c:v>
                </c:pt>
                <c:pt idx="73">
                  <c:v>41365</c:v>
                </c:pt>
                <c:pt idx="74">
                  <c:v>41456</c:v>
                </c:pt>
                <c:pt idx="75">
                  <c:v>41548</c:v>
                </c:pt>
                <c:pt idx="76">
                  <c:v>41640</c:v>
                </c:pt>
                <c:pt idx="77">
                  <c:v>41730</c:v>
                </c:pt>
                <c:pt idx="78">
                  <c:v>41821</c:v>
                </c:pt>
                <c:pt idx="79">
                  <c:v>41913</c:v>
                </c:pt>
                <c:pt idx="80">
                  <c:v>42005</c:v>
                </c:pt>
                <c:pt idx="81">
                  <c:v>42095</c:v>
                </c:pt>
                <c:pt idx="82">
                  <c:v>42186</c:v>
                </c:pt>
                <c:pt idx="83">
                  <c:v>42278</c:v>
                </c:pt>
              </c:numCache>
            </c:numRef>
          </c:cat>
          <c:val>
            <c:numRef>
              <c:f>'9.1 Real GDP euro'!$B$2:$B$85</c:f>
              <c:numCache>
                <c:formatCode>General</c:formatCode>
                <c:ptCount val="84"/>
                <c:pt idx="0">
                  <c:v>1835.9114</c:v>
                </c:pt>
                <c:pt idx="1">
                  <c:v>1846.2529</c:v>
                </c:pt>
                <c:pt idx="2">
                  <c:v>1854.0545</c:v>
                </c:pt>
                <c:pt idx="3">
                  <c:v>1860.7456999999999</c:v>
                </c:pt>
                <c:pt idx="4">
                  <c:v>1861.7720999999999</c:v>
                </c:pt>
                <c:pt idx="5">
                  <c:v>1875.1251</c:v>
                </c:pt>
                <c:pt idx="6">
                  <c:v>1887.1111000000001</c:v>
                </c:pt>
                <c:pt idx="7">
                  <c:v>1895.1610000000001</c:v>
                </c:pt>
                <c:pt idx="8">
                  <c:v>1900.1966</c:v>
                </c:pt>
                <c:pt idx="9">
                  <c:v>1923.9715000000001</c:v>
                </c:pt>
                <c:pt idx="10">
                  <c:v>1938.4822999999999</c:v>
                </c:pt>
                <c:pt idx="11">
                  <c:v>1959.5769</c:v>
                </c:pt>
                <c:pt idx="12">
                  <c:v>1971.2054000000001</c:v>
                </c:pt>
                <c:pt idx="13">
                  <c:v>1980.9893999999999</c:v>
                </c:pt>
                <c:pt idx="14">
                  <c:v>1991.2499</c:v>
                </c:pt>
                <c:pt idx="15">
                  <c:v>1996.8538000000001</c:v>
                </c:pt>
                <c:pt idx="16">
                  <c:v>2015.0189</c:v>
                </c:pt>
                <c:pt idx="17">
                  <c:v>2028.1042</c:v>
                </c:pt>
                <c:pt idx="18">
                  <c:v>2049.5601000000001</c:v>
                </c:pt>
                <c:pt idx="19">
                  <c:v>2075.3897999999999</c:v>
                </c:pt>
                <c:pt idx="20">
                  <c:v>2099.3566000000001</c:v>
                </c:pt>
                <c:pt idx="21">
                  <c:v>2118.4427999999998</c:v>
                </c:pt>
                <c:pt idx="22">
                  <c:v>2129.3877000000002</c:v>
                </c:pt>
                <c:pt idx="23">
                  <c:v>2147.2874000000002</c:v>
                </c:pt>
                <c:pt idx="24">
                  <c:v>2166.2892000000002</c:v>
                </c:pt>
                <c:pt idx="25">
                  <c:v>2167.1392999999998</c:v>
                </c:pt>
                <c:pt idx="26">
                  <c:v>2169.3782000000001</c:v>
                </c:pt>
                <c:pt idx="27">
                  <c:v>2172.282799999999</c:v>
                </c:pt>
                <c:pt idx="28">
                  <c:v>2177.0304999999998</c:v>
                </c:pt>
                <c:pt idx="29">
                  <c:v>2188.0329000000002</c:v>
                </c:pt>
                <c:pt idx="30">
                  <c:v>2196.5637999999999</c:v>
                </c:pt>
                <c:pt idx="31">
                  <c:v>2198.2199999999998</c:v>
                </c:pt>
                <c:pt idx="32">
                  <c:v>2193.5942</c:v>
                </c:pt>
                <c:pt idx="33">
                  <c:v>2195.4427000000001</c:v>
                </c:pt>
                <c:pt idx="34">
                  <c:v>2206.6107999999999</c:v>
                </c:pt>
                <c:pt idx="35">
                  <c:v>2223.6972999999998</c:v>
                </c:pt>
                <c:pt idx="36">
                  <c:v>2234.5182</c:v>
                </c:pt>
                <c:pt idx="37">
                  <c:v>2246.9616000000001</c:v>
                </c:pt>
                <c:pt idx="38">
                  <c:v>2254.5821999999998</c:v>
                </c:pt>
                <c:pt idx="39">
                  <c:v>2262.4769000000001</c:v>
                </c:pt>
                <c:pt idx="40">
                  <c:v>2266.0355</c:v>
                </c:pt>
                <c:pt idx="41">
                  <c:v>2281.7628</c:v>
                </c:pt>
                <c:pt idx="42">
                  <c:v>2298.6428000000001</c:v>
                </c:pt>
                <c:pt idx="43">
                  <c:v>2312.692</c:v>
                </c:pt>
                <c:pt idx="44">
                  <c:v>2333.5243</c:v>
                </c:pt>
                <c:pt idx="45">
                  <c:v>2358.8661000000002</c:v>
                </c:pt>
                <c:pt idx="46">
                  <c:v>2373.8719999999998</c:v>
                </c:pt>
                <c:pt idx="47">
                  <c:v>2400.0601999999999</c:v>
                </c:pt>
                <c:pt idx="48">
                  <c:v>2417.9776999999999</c:v>
                </c:pt>
                <c:pt idx="49">
                  <c:v>2433.0162999999998</c:v>
                </c:pt>
                <c:pt idx="50">
                  <c:v>2444.8910999999998</c:v>
                </c:pt>
                <c:pt idx="51">
                  <c:v>2458.2100999999998</c:v>
                </c:pt>
                <c:pt idx="52">
                  <c:v>2471.4443000000001</c:v>
                </c:pt>
                <c:pt idx="53">
                  <c:v>2462.8350999999998</c:v>
                </c:pt>
                <c:pt idx="54">
                  <c:v>2449.3386999999998</c:v>
                </c:pt>
                <c:pt idx="55">
                  <c:v>2405.6817000000001</c:v>
                </c:pt>
                <c:pt idx="56">
                  <c:v>2334.5529000000001</c:v>
                </c:pt>
                <c:pt idx="57">
                  <c:v>2329.1509000000001</c:v>
                </c:pt>
                <c:pt idx="58">
                  <c:v>2336.0340999999999</c:v>
                </c:pt>
                <c:pt idx="59">
                  <c:v>2348.4052999999999</c:v>
                </c:pt>
                <c:pt idx="60">
                  <c:v>2358.142499999999</c:v>
                </c:pt>
                <c:pt idx="61">
                  <c:v>2380.6671999999999</c:v>
                </c:pt>
                <c:pt idx="62">
                  <c:v>2391.5299</c:v>
                </c:pt>
                <c:pt idx="63">
                  <c:v>2404.1970999999999</c:v>
                </c:pt>
                <c:pt idx="64">
                  <c:v>2424.8912</c:v>
                </c:pt>
                <c:pt idx="65">
                  <c:v>2424.7658000000001</c:v>
                </c:pt>
                <c:pt idx="66">
                  <c:v>2424.5542</c:v>
                </c:pt>
                <c:pt idx="67">
                  <c:v>2416.8894</c:v>
                </c:pt>
                <c:pt idx="68">
                  <c:v>2413.1087000000002</c:v>
                </c:pt>
                <c:pt idx="69">
                  <c:v>2405.088099999999</c:v>
                </c:pt>
                <c:pt idx="70">
                  <c:v>2401.9630000000002</c:v>
                </c:pt>
                <c:pt idx="71">
                  <c:v>2391.1381999999999</c:v>
                </c:pt>
                <c:pt idx="72">
                  <c:v>2385.2175000000002</c:v>
                </c:pt>
                <c:pt idx="73">
                  <c:v>2394.848</c:v>
                </c:pt>
                <c:pt idx="74">
                  <c:v>2401.4832000000001</c:v>
                </c:pt>
                <c:pt idx="75">
                  <c:v>2406.0988000000002</c:v>
                </c:pt>
                <c:pt idx="76">
                  <c:v>2411.6111000000001</c:v>
                </c:pt>
                <c:pt idx="77">
                  <c:v>2412.9171999999999</c:v>
                </c:pt>
                <c:pt idx="78">
                  <c:v>2420.2872000000002</c:v>
                </c:pt>
                <c:pt idx="79">
                  <c:v>2428.9720000000002</c:v>
                </c:pt>
                <c:pt idx="80">
                  <c:v>2442.8355000000001</c:v>
                </c:pt>
                <c:pt idx="81">
                  <c:v>2452.2604000000001</c:v>
                </c:pt>
                <c:pt idx="82">
                  <c:v>2459.6633000000002</c:v>
                </c:pt>
                <c:pt idx="83">
                  <c:v>2467.3643999999999</c:v>
                </c:pt>
              </c:numCache>
            </c:numRef>
          </c:val>
          <c:smooth val="0"/>
        </c:ser>
        <c:dLbls>
          <c:showLegendKey val="0"/>
          <c:showVal val="0"/>
          <c:showCatName val="0"/>
          <c:showSerName val="0"/>
          <c:showPercent val="0"/>
          <c:showBubbleSize val="0"/>
        </c:dLbls>
        <c:marker val="1"/>
        <c:smooth val="0"/>
        <c:axId val="912762928"/>
        <c:axId val="912743344"/>
      </c:lineChart>
      <c:dateAx>
        <c:axId val="912762928"/>
        <c:scaling>
          <c:orientation val="minMax"/>
        </c:scaling>
        <c:delete val="0"/>
        <c:axPos val="b"/>
        <c:numFmt formatCode="yy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43344"/>
        <c:crosses val="autoZero"/>
        <c:auto val="1"/>
        <c:lblOffset val="100"/>
        <c:baseTimeUnit val="months"/>
        <c:majorUnit val="5"/>
        <c:majorTimeUnit val="years"/>
      </c:dateAx>
      <c:valAx>
        <c:axId val="9127433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Arial" panose="020B0604020202020204" pitchFamily="34" charset="0"/>
                  </a:defRPr>
                </a:pPr>
                <a:r>
                  <a:rPr lang="de-DE" sz="1600">
                    <a:solidFill>
                      <a:schemeClr val="tx1"/>
                    </a:solidFill>
                    <a:latin typeface="+mn-lt"/>
                    <a:cs typeface="Arial" panose="020B0604020202020204" pitchFamily="34" charset="0"/>
                  </a:rPr>
                  <a:t>GDP (billions, chained</a:t>
                </a:r>
                <a:r>
                  <a:rPr lang="de-DE" sz="1600" baseline="0">
                    <a:solidFill>
                      <a:schemeClr val="tx1"/>
                    </a:solidFill>
                    <a:latin typeface="+mn-lt"/>
                    <a:cs typeface="Arial" panose="020B0604020202020204" pitchFamily="34" charset="0"/>
                  </a:rPr>
                  <a:t> 2010 euros)</a:t>
                </a:r>
                <a:endParaRPr lang="de-DE" sz="1600">
                  <a:solidFill>
                    <a:schemeClr val="tx1"/>
                  </a:solidFill>
                  <a:latin typeface="+mn-lt"/>
                  <a:cs typeface="Arial" panose="020B0604020202020204" pitchFamily="34" charset="0"/>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62928"/>
        <c:crosses val="autoZero"/>
        <c:crossBetween val="between"/>
      </c:valAx>
      <c:valAx>
        <c:axId val="912753136"/>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12744976"/>
        <c:crosses val="max"/>
        <c:crossBetween val="between"/>
      </c:valAx>
      <c:dateAx>
        <c:axId val="912744976"/>
        <c:scaling>
          <c:orientation val="minMax"/>
        </c:scaling>
        <c:delete val="1"/>
        <c:axPos val="b"/>
        <c:numFmt formatCode="m/d/yyyy" sourceLinked="1"/>
        <c:majorTickMark val="out"/>
        <c:minorTickMark val="none"/>
        <c:tickLblPos val="nextTo"/>
        <c:crossAx val="912753136"/>
        <c:crosses val="autoZero"/>
        <c:auto val="1"/>
        <c:lblOffset val="100"/>
        <c:baseTimeUnit val="months"/>
      </c:dateAx>
      <c:spPr>
        <a:noFill/>
        <a:ln>
          <a:solidFill>
            <a:schemeClr val="tx1"/>
          </a:solid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1"/>
          <c:order val="1"/>
          <c:spPr>
            <a:solidFill>
              <a:schemeClr val="bg2">
                <a:lumMod val="90000"/>
              </a:schemeClr>
            </a:solidFill>
            <a:ln w="50800">
              <a:solidFill>
                <a:schemeClr val="bg2">
                  <a:lumMod val="90000"/>
                </a:schemeClr>
              </a:solidFill>
            </a:ln>
            <a:effectLst/>
          </c:spPr>
          <c:invertIfNegative val="0"/>
          <c:cat>
            <c:numRef>
              <c:f>'9.2 Unemployment'!$A$2:$A$232</c:f>
              <c:numCache>
                <c:formatCode>m/d/yyyy</c:formatCode>
                <c:ptCount val="231"/>
                <c:pt idx="0">
                  <c:v>34700</c:v>
                </c:pt>
                <c:pt idx="1">
                  <c:v>34731</c:v>
                </c:pt>
                <c:pt idx="2">
                  <c:v>34759</c:v>
                </c:pt>
                <c:pt idx="3">
                  <c:v>34790</c:v>
                </c:pt>
                <c:pt idx="4">
                  <c:v>34820</c:v>
                </c:pt>
                <c:pt idx="5">
                  <c:v>34851</c:v>
                </c:pt>
                <c:pt idx="6">
                  <c:v>34881</c:v>
                </c:pt>
                <c:pt idx="7">
                  <c:v>34912</c:v>
                </c:pt>
                <c:pt idx="8">
                  <c:v>34943</c:v>
                </c:pt>
                <c:pt idx="9">
                  <c:v>34973</c:v>
                </c:pt>
                <c:pt idx="10">
                  <c:v>35004</c:v>
                </c:pt>
                <c:pt idx="11">
                  <c:v>35034</c:v>
                </c:pt>
                <c:pt idx="12">
                  <c:v>35065</c:v>
                </c:pt>
                <c:pt idx="13">
                  <c:v>35096</c:v>
                </c:pt>
                <c:pt idx="14">
                  <c:v>35125</c:v>
                </c:pt>
                <c:pt idx="15">
                  <c:v>35156</c:v>
                </c:pt>
                <c:pt idx="16">
                  <c:v>35186</c:v>
                </c:pt>
                <c:pt idx="17">
                  <c:v>35217</c:v>
                </c:pt>
                <c:pt idx="18">
                  <c:v>35247</c:v>
                </c:pt>
                <c:pt idx="19">
                  <c:v>35278</c:v>
                </c:pt>
                <c:pt idx="20">
                  <c:v>35309</c:v>
                </c:pt>
                <c:pt idx="21">
                  <c:v>35339</c:v>
                </c:pt>
                <c:pt idx="22">
                  <c:v>35370</c:v>
                </c:pt>
                <c:pt idx="23">
                  <c:v>35400</c:v>
                </c:pt>
                <c:pt idx="24">
                  <c:v>35431</c:v>
                </c:pt>
                <c:pt idx="25">
                  <c:v>35462</c:v>
                </c:pt>
                <c:pt idx="26">
                  <c:v>35490</c:v>
                </c:pt>
                <c:pt idx="27">
                  <c:v>35521</c:v>
                </c:pt>
                <c:pt idx="28">
                  <c:v>35551</c:v>
                </c:pt>
                <c:pt idx="29">
                  <c:v>35582</c:v>
                </c:pt>
                <c:pt idx="30">
                  <c:v>35612</c:v>
                </c:pt>
                <c:pt idx="31">
                  <c:v>35643</c:v>
                </c:pt>
                <c:pt idx="32">
                  <c:v>35674</c:v>
                </c:pt>
                <c:pt idx="33">
                  <c:v>35704</c:v>
                </c:pt>
                <c:pt idx="34">
                  <c:v>35735</c:v>
                </c:pt>
                <c:pt idx="35">
                  <c:v>35765</c:v>
                </c:pt>
                <c:pt idx="36">
                  <c:v>35796</c:v>
                </c:pt>
                <c:pt idx="37">
                  <c:v>35827</c:v>
                </c:pt>
                <c:pt idx="38">
                  <c:v>35855</c:v>
                </c:pt>
                <c:pt idx="39">
                  <c:v>35886</c:v>
                </c:pt>
                <c:pt idx="40">
                  <c:v>35916</c:v>
                </c:pt>
                <c:pt idx="41">
                  <c:v>35947</c:v>
                </c:pt>
                <c:pt idx="42">
                  <c:v>35977</c:v>
                </c:pt>
                <c:pt idx="43">
                  <c:v>36008</c:v>
                </c:pt>
                <c:pt idx="44">
                  <c:v>36039</c:v>
                </c:pt>
                <c:pt idx="45">
                  <c:v>36069</c:v>
                </c:pt>
                <c:pt idx="46">
                  <c:v>36100</c:v>
                </c:pt>
                <c:pt idx="47">
                  <c:v>36130</c:v>
                </c:pt>
                <c:pt idx="48">
                  <c:v>36161</c:v>
                </c:pt>
                <c:pt idx="49">
                  <c:v>36192</c:v>
                </c:pt>
                <c:pt idx="50">
                  <c:v>36220</c:v>
                </c:pt>
                <c:pt idx="51">
                  <c:v>36251</c:v>
                </c:pt>
                <c:pt idx="52">
                  <c:v>36281</c:v>
                </c:pt>
                <c:pt idx="53">
                  <c:v>36312</c:v>
                </c:pt>
                <c:pt idx="54">
                  <c:v>36342</c:v>
                </c:pt>
                <c:pt idx="55">
                  <c:v>36373</c:v>
                </c:pt>
                <c:pt idx="56">
                  <c:v>36404</c:v>
                </c:pt>
                <c:pt idx="57">
                  <c:v>36434</c:v>
                </c:pt>
                <c:pt idx="58">
                  <c:v>36465</c:v>
                </c:pt>
                <c:pt idx="59">
                  <c:v>36495</c:v>
                </c:pt>
                <c:pt idx="60">
                  <c:v>36526</c:v>
                </c:pt>
                <c:pt idx="61">
                  <c:v>36557</c:v>
                </c:pt>
                <c:pt idx="62">
                  <c:v>36586</c:v>
                </c:pt>
                <c:pt idx="63">
                  <c:v>36617</c:v>
                </c:pt>
                <c:pt idx="64">
                  <c:v>36647</c:v>
                </c:pt>
                <c:pt idx="65">
                  <c:v>36678</c:v>
                </c:pt>
                <c:pt idx="66">
                  <c:v>36708</c:v>
                </c:pt>
                <c:pt idx="67">
                  <c:v>36739</c:v>
                </c:pt>
                <c:pt idx="68">
                  <c:v>36770</c:v>
                </c:pt>
                <c:pt idx="69">
                  <c:v>36800</c:v>
                </c:pt>
                <c:pt idx="70">
                  <c:v>36831</c:v>
                </c:pt>
                <c:pt idx="71">
                  <c:v>36861</c:v>
                </c:pt>
                <c:pt idx="72">
                  <c:v>36892</c:v>
                </c:pt>
                <c:pt idx="73">
                  <c:v>36923</c:v>
                </c:pt>
                <c:pt idx="74">
                  <c:v>36951</c:v>
                </c:pt>
                <c:pt idx="75">
                  <c:v>36982</c:v>
                </c:pt>
                <c:pt idx="76">
                  <c:v>37012</c:v>
                </c:pt>
                <c:pt idx="77">
                  <c:v>37043</c:v>
                </c:pt>
                <c:pt idx="78">
                  <c:v>37073</c:v>
                </c:pt>
                <c:pt idx="79">
                  <c:v>37104</c:v>
                </c:pt>
                <c:pt idx="80">
                  <c:v>37135</c:v>
                </c:pt>
                <c:pt idx="81">
                  <c:v>37165</c:v>
                </c:pt>
                <c:pt idx="82">
                  <c:v>37196</c:v>
                </c:pt>
                <c:pt idx="83">
                  <c:v>37226</c:v>
                </c:pt>
                <c:pt idx="84">
                  <c:v>37257</c:v>
                </c:pt>
                <c:pt idx="85">
                  <c:v>37288</c:v>
                </c:pt>
                <c:pt idx="86">
                  <c:v>37316</c:v>
                </c:pt>
                <c:pt idx="87">
                  <c:v>37347</c:v>
                </c:pt>
                <c:pt idx="88">
                  <c:v>37377</c:v>
                </c:pt>
                <c:pt idx="89">
                  <c:v>37408</c:v>
                </c:pt>
                <c:pt idx="90">
                  <c:v>37438</c:v>
                </c:pt>
                <c:pt idx="91">
                  <c:v>37469</c:v>
                </c:pt>
                <c:pt idx="92">
                  <c:v>37500</c:v>
                </c:pt>
                <c:pt idx="93">
                  <c:v>37530</c:v>
                </c:pt>
                <c:pt idx="94">
                  <c:v>37561</c:v>
                </c:pt>
                <c:pt idx="95">
                  <c:v>37591</c:v>
                </c:pt>
                <c:pt idx="96">
                  <c:v>37622</c:v>
                </c:pt>
                <c:pt idx="97">
                  <c:v>37653</c:v>
                </c:pt>
                <c:pt idx="98">
                  <c:v>37681</c:v>
                </c:pt>
                <c:pt idx="99">
                  <c:v>37712</c:v>
                </c:pt>
                <c:pt idx="100">
                  <c:v>37742</c:v>
                </c:pt>
                <c:pt idx="101">
                  <c:v>37773</c:v>
                </c:pt>
                <c:pt idx="102">
                  <c:v>37803</c:v>
                </c:pt>
                <c:pt idx="103">
                  <c:v>37834</c:v>
                </c:pt>
                <c:pt idx="104">
                  <c:v>37865</c:v>
                </c:pt>
                <c:pt idx="105">
                  <c:v>37895</c:v>
                </c:pt>
                <c:pt idx="106">
                  <c:v>37926</c:v>
                </c:pt>
                <c:pt idx="107">
                  <c:v>37956</c:v>
                </c:pt>
                <c:pt idx="108">
                  <c:v>37987</c:v>
                </c:pt>
                <c:pt idx="109">
                  <c:v>38018</c:v>
                </c:pt>
                <c:pt idx="110">
                  <c:v>38047</c:v>
                </c:pt>
                <c:pt idx="111">
                  <c:v>38078</c:v>
                </c:pt>
                <c:pt idx="112">
                  <c:v>38108</c:v>
                </c:pt>
                <c:pt idx="113">
                  <c:v>38139</c:v>
                </c:pt>
                <c:pt idx="114">
                  <c:v>38169</c:v>
                </c:pt>
                <c:pt idx="115">
                  <c:v>38200</c:v>
                </c:pt>
                <c:pt idx="116">
                  <c:v>38231</c:v>
                </c:pt>
                <c:pt idx="117">
                  <c:v>38261</c:v>
                </c:pt>
                <c:pt idx="118">
                  <c:v>38292</c:v>
                </c:pt>
                <c:pt idx="119">
                  <c:v>38322</c:v>
                </c:pt>
                <c:pt idx="120">
                  <c:v>38353</c:v>
                </c:pt>
                <c:pt idx="121">
                  <c:v>38384</c:v>
                </c:pt>
                <c:pt idx="122">
                  <c:v>38412</c:v>
                </c:pt>
                <c:pt idx="123">
                  <c:v>38443</c:v>
                </c:pt>
                <c:pt idx="124">
                  <c:v>38473</c:v>
                </c:pt>
                <c:pt idx="125">
                  <c:v>38504</c:v>
                </c:pt>
                <c:pt idx="126">
                  <c:v>38534</c:v>
                </c:pt>
                <c:pt idx="127">
                  <c:v>38565</c:v>
                </c:pt>
                <c:pt idx="128">
                  <c:v>38596</c:v>
                </c:pt>
                <c:pt idx="129">
                  <c:v>38626</c:v>
                </c:pt>
                <c:pt idx="130">
                  <c:v>38657</c:v>
                </c:pt>
                <c:pt idx="131">
                  <c:v>38687</c:v>
                </c:pt>
                <c:pt idx="132">
                  <c:v>38718</c:v>
                </c:pt>
                <c:pt idx="133">
                  <c:v>38749</c:v>
                </c:pt>
                <c:pt idx="134">
                  <c:v>38777</c:v>
                </c:pt>
                <c:pt idx="135">
                  <c:v>38808</c:v>
                </c:pt>
                <c:pt idx="136">
                  <c:v>38838</c:v>
                </c:pt>
                <c:pt idx="137">
                  <c:v>38869</c:v>
                </c:pt>
                <c:pt idx="138">
                  <c:v>38899</c:v>
                </c:pt>
                <c:pt idx="139">
                  <c:v>38930</c:v>
                </c:pt>
                <c:pt idx="140">
                  <c:v>38961</c:v>
                </c:pt>
                <c:pt idx="141">
                  <c:v>38991</c:v>
                </c:pt>
                <c:pt idx="142">
                  <c:v>39022</c:v>
                </c:pt>
                <c:pt idx="143">
                  <c:v>39052</c:v>
                </c:pt>
                <c:pt idx="144">
                  <c:v>39083</c:v>
                </c:pt>
                <c:pt idx="145">
                  <c:v>39114</c:v>
                </c:pt>
                <c:pt idx="146">
                  <c:v>39142</c:v>
                </c:pt>
                <c:pt idx="147">
                  <c:v>39173</c:v>
                </c:pt>
                <c:pt idx="148">
                  <c:v>39203</c:v>
                </c:pt>
                <c:pt idx="149">
                  <c:v>39234</c:v>
                </c:pt>
                <c:pt idx="150">
                  <c:v>39264</c:v>
                </c:pt>
                <c:pt idx="151">
                  <c:v>39295</c:v>
                </c:pt>
                <c:pt idx="152">
                  <c:v>39326</c:v>
                </c:pt>
                <c:pt idx="153">
                  <c:v>39356</c:v>
                </c:pt>
                <c:pt idx="154">
                  <c:v>39387</c:v>
                </c:pt>
                <c:pt idx="155">
                  <c:v>39417</c:v>
                </c:pt>
                <c:pt idx="156">
                  <c:v>39448</c:v>
                </c:pt>
                <c:pt idx="157">
                  <c:v>39479</c:v>
                </c:pt>
                <c:pt idx="158">
                  <c:v>39508</c:v>
                </c:pt>
                <c:pt idx="159">
                  <c:v>39539</c:v>
                </c:pt>
                <c:pt idx="160">
                  <c:v>39569</c:v>
                </c:pt>
                <c:pt idx="161">
                  <c:v>39600</c:v>
                </c:pt>
                <c:pt idx="162">
                  <c:v>39630</c:v>
                </c:pt>
                <c:pt idx="163">
                  <c:v>39661</c:v>
                </c:pt>
                <c:pt idx="164">
                  <c:v>39692</c:v>
                </c:pt>
                <c:pt idx="165">
                  <c:v>39722</c:v>
                </c:pt>
                <c:pt idx="166">
                  <c:v>39753</c:v>
                </c:pt>
                <c:pt idx="167">
                  <c:v>39783</c:v>
                </c:pt>
                <c:pt idx="168">
                  <c:v>39814</c:v>
                </c:pt>
                <c:pt idx="169">
                  <c:v>39845</c:v>
                </c:pt>
                <c:pt idx="170">
                  <c:v>39873</c:v>
                </c:pt>
                <c:pt idx="171">
                  <c:v>39904</c:v>
                </c:pt>
                <c:pt idx="172">
                  <c:v>39934</c:v>
                </c:pt>
                <c:pt idx="173">
                  <c:v>39965</c:v>
                </c:pt>
                <c:pt idx="174">
                  <c:v>39995</c:v>
                </c:pt>
                <c:pt idx="175">
                  <c:v>40026</c:v>
                </c:pt>
                <c:pt idx="176">
                  <c:v>40057</c:v>
                </c:pt>
                <c:pt idx="177">
                  <c:v>40087</c:v>
                </c:pt>
                <c:pt idx="178">
                  <c:v>40118</c:v>
                </c:pt>
                <c:pt idx="179">
                  <c:v>40148</c:v>
                </c:pt>
                <c:pt idx="180">
                  <c:v>40179</c:v>
                </c:pt>
                <c:pt idx="181">
                  <c:v>40210</c:v>
                </c:pt>
                <c:pt idx="182">
                  <c:v>40238</c:v>
                </c:pt>
                <c:pt idx="183">
                  <c:v>40269</c:v>
                </c:pt>
                <c:pt idx="184">
                  <c:v>40299</c:v>
                </c:pt>
                <c:pt idx="185">
                  <c:v>40330</c:v>
                </c:pt>
                <c:pt idx="186">
                  <c:v>40360</c:v>
                </c:pt>
                <c:pt idx="187">
                  <c:v>40391</c:v>
                </c:pt>
                <c:pt idx="188">
                  <c:v>40422</c:v>
                </c:pt>
                <c:pt idx="189">
                  <c:v>40452</c:v>
                </c:pt>
                <c:pt idx="190">
                  <c:v>40483</c:v>
                </c:pt>
                <c:pt idx="191">
                  <c:v>40513</c:v>
                </c:pt>
                <c:pt idx="192">
                  <c:v>40544</c:v>
                </c:pt>
                <c:pt idx="193">
                  <c:v>40575</c:v>
                </c:pt>
                <c:pt idx="194">
                  <c:v>40603</c:v>
                </c:pt>
                <c:pt idx="195">
                  <c:v>40634</c:v>
                </c:pt>
                <c:pt idx="196">
                  <c:v>40664</c:v>
                </c:pt>
                <c:pt idx="197">
                  <c:v>40695</c:v>
                </c:pt>
                <c:pt idx="198">
                  <c:v>40725</c:v>
                </c:pt>
                <c:pt idx="199">
                  <c:v>40756</c:v>
                </c:pt>
                <c:pt idx="200">
                  <c:v>40787</c:v>
                </c:pt>
                <c:pt idx="201">
                  <c:v>40817</c:v>
                </c:pt>
                <c:pt idx="202">
                  <c:v>40848</c:v>
                </c:pt>
                <c:pt idx="203">
                  <c:v>40878</c:v>
                </c:pt>
                <c:pt idx="204">
                  <c:v>40909</c:v>
                </c:pt>
                <c:pt idx="205">
                  <c:v>40940</c:v>
                </c:pt>
                <c:pt idx="206">
                  <c:v>40969</c:v>
                </c:pt>
                <c:pt idx="207">
                  <c:v>41000</c:v>
                </c:pt>
                <c:pt idx="208">
                  <c:v>41030</c:v>
                </c:pt>
                <c:pt idx="209">
                  <c:v>41061</c:v>
                </c:pt>
                <c:pt idx="210">
                  <c:v>41091</c:v>
                </c:pt>
                <c:pt idx="211">
                  <c:v>41122</c:v>
                </c:pt>
                <c:pt idx="212">
                  <c:v>41153</c:v>
                </c:pt>
                <c:pt idx="213">
                  <c:v>41183</c:v>
                </c:pt>
                <c:pt idx="214">
                  <c:v>41214</c:v>
                </c:pt>
                <c:pt idx="215">
                  <c:v>41244</c:v>
                </c:pt>
                <c:pt idx="216">
                  <c:v>41275</c:v>
                </c:pt>
                <c:pt idx="217">
                  <c:v>41306</c:v>
                </c:pt>
                <c:pt idx="218">
                  <c:v>41334</c:v>
                </c:pt>
                <c:pt idx="219">
                  <c:v>41365</c:v>
                </c:pt>
                <c:pt idx="220">
                  <c:v>41395</c:v>
                </c:pt>
                <c:pt idx="221">
                  <c:v>41426</c:v>
                </c:pt>
                <c:pt idx="222">
                  <c:v>41456</c:v>
                </c:pt>
                <c:pt idx="223">
                  <c:v>41487</c:v>
                </c:pt>
                <c:pt idx="224">
                  <c:v>41518</c:v>
                </c:pt>
                <c:pt idx="225">
                  <c:v>41548</c:v>
                </c:pt>
                <c:pt idx="226">
                  <c:v>41579</c:v>
                </c:pt>
                <c:pt idx="227">
                  <c:v>41609</c:v>
                </c:pt>
                <c:pt idx="228">
                  <c:v>41640</c:v>
                </c:pt>
                <c:pt idx="229">
                  <c:v>41671</c:v>
                </c:pt>
                <c:pt idx="230">
                  <c:v>41699</c:v>
                </c:pt>
              </c:numCache>
            </c:numRef>
          </c:cat>
          <c:val>
            <c:numRef>
              <c:f>'9.2 Unemployment'!$C$2:$C$232</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1</c:v>
                </c:pt>
                <c:pt idx="202">
                  <c:v>1</c:v>
                </c:pt>
                <c:pt idx="203">
                  <c:v>1</c:v>
                </c:pt>
                <c:pt idx="204">
                  <c:v>1</c:v>
                </c:pt>
                <c:pt idx="205">
                  <c:v>1</c:v>
                </c:pt>
                <c:pt idx="206">
                  <c:v>1</c:v>
                </c:pt>
                <c:pt idx="207">
                  <c:v>1</c:v>
                </c:pt>
                <c:pt idx="208">
                  <c:v>1</c:v>
                </c:pt>
                <c:pt idx="209">
                  <c:v>1</c:v>
                </c:pt>
                <c:pt idx="210">
                  <c:v>1</c:v>
                </c:pt>
                <c:pt idx="211">
                  <c:v>1</c:v>
                </c:pt>
                <c:pt idx="212">
                  <c:v>1</c:v>
                </c:pt>
                <c:pt idx="213">
                  <c:v>1</c:v>
                </c:pt>
                <c:pt idx="214">
                  <c:v>1</c:v>
                </c:pt>
                <c:pt idx="215">
                  <c:v>1</c:v>
                </c:pt>
                <c:pt idx="216">
                  <c:v>1</c:v>
                </c:pt>
                <c:pt idx="217">
                  <c:v>1</c:v>
                </c:pt>
                <c:pt idx="218">
                  <c:v>1</c:v>
                </c:pt>
                <c:pt idx="219">
                  <c:v>0</c:v>
                </c:pt>
                <c:pt idx="220">
                  <c:v>0</c:v>
                </c:pt>
                <c:pt idx="221">
                  <c:v>0</c:v>
                </c:pt>
                <c:pt idx="222">
                  <c:v>0</c:v>
                </c:pt>
                <c:pt idx="223">
                  <c:v>0</c:v>
                </c:pt>
                <c:pt idx="224">
                  <c:v>0</c:v>
                </c:pt>
                <c:pt idx="225">
                  <c:v>0</c:v>
                </c:pt>
                <c:pt idx="226">
                  <c:v>0</c:v>
                </c:pt>
                <c:pt idx="227">
                  <c:v>0</c:v>
                </c:pt>
                <c:pt idx="228">
                  <c:v>0</c:v>
                </c:pt>
                <c:pt idx="229">
                  <c:v>0</c:v>
                </c:pt>
                <c:pt idx="230">
                  <c:v>0</c:v>
                </c:pt>
              </c:numCache>
            </c:numRef>
          </c:val>
        </c:ser>
        <c:dLbls>
          <c:showLegendKey val="0"/>
          <c:showVal val="0"/>
          <c:showCatName val="0"/>
          <c:showSerName val="0"/>
          <c:showPercent val="0"/>
          <c:showBubbleSize val="0"/>
        </c:dLbls>
        <c:gapWidth val="0"/>
        <c:overlap val="100"/>
        <c:axId val="912753680"/>
        <c:axId val="912744432"/>
      </c:barChart>
      <c:lineChart>
        <c:grouping val="standard"/>
        <c:varyColors val="0"/>
        <c:ser>
          <c:idx val="0"/>
          <c:order val="0"/>
          <c:spPr>
            <a:ln w="28575" cap="rnd">
              <a:solidFill>
                <a:schemeClr val="accent1"/>
              </a:solidFill>
              <a:round/>
            </a:ln>
            <a:effectLst/>
          </c:spPr>
          <c:marker>
            <c:symbol val="none"/>
          </c:marker>
          <c:cat>
            <c:numRef>
              <c:f>'9.2 Unemployment'!$A$2:$A$255</c:f>
              <c:numCache>
                <c:formatCode>m/d/yyyy</c:formatCode>
                <c:ptCount val="254"/>
                <c:pt idx="0">
                  <c:v>34700</c:v>
                </c:pt>
                <c:pt idx="1">
                  <c:v>34731</c:v>
                </c:pt>
                <c:pt idx="2">
                  <c:v>34759</c:v>
                </c:pt>
                <c:pt idx="3">
                  <c:v>34790</c:v>
                </c:pt>
                <c:pt idx="4">
                  <c:v>34820</c:v>
                </c:pt>
                <c:pt idx="5">
                  <c:v>34851</c:v>
                </c:pt>
                <c:pt idx="6">
                  <c:v>34881</c:v>
                </c:pt>
                <c:pt idx="7">
                  <c:v>34912</c:v>
                </c:pt>
                <c:pt idx="8">
                  <c:v>34943</c:v>
                </c:pt>
                <c:pt idx="9">
                  <c:v>34973</c:v>
                </c:pt>
                <c:pt idx="10">
                  <c:v>35004</c:v>
                </c:pt>
                <c:pt idx="11">
                  <c:v>35034</c:v>
                </c:pt>
                <c:pt idx="12">
                  <c:v>35065</c:v>
                </c:pt>
                <c:pt idx="13">
                  <c:v>35096</c:v>
                </c:pt>
                <c:pt idx="14">
                  <c:v>35125</c:v>
                </c:pt>
                <c:pt idx="15">
                  <c:v>35156</c:v>
                </c:pt>
                <c:pt idx="16">
                  <c:v>35186</c:v>
                </c:pt>
                <c:pt idx="17">
                  <c:v>35217</c:v>
                </c:pt>
                <c:pt idx="18">
                  <c:v>35247</c:v>
                </c:pt>
                <c:pt idx="19">
                  <c:v>35278</c:v>
                </c:pt>
                <c:pt idx="20">
                  <c:v>35309</c:v>
                </c:pt>
                <c:pt idx="21">
                  <c:v>35339</c:v>
                </c:pt>
                <c:pt idx="22">
                  <c:v>35370</c:v>
                </c:pt>
                <c:pt idx="23">
                  <c:v>35400</c:v>
                </c:pt>
                <c:pt idx="24">
                  <c:v>35431</c:v>
                </c:pt>
                <c:pt idx="25">
                  <c:v>35462</c:v>
                </c:pt>
                <c:pt idx="26">
                  <c:v>35490</c:v>
                </c:pt>
                <c:pt idx="27">
                  <c:v>35521</c:v>
                </c:pt>
                <c:pt idx="28">
                  <c:v>35551</c:v>
                </c:pt>
                <c:pt idx="29">
                  <c:v>35582</c:v>
                </c:pt>
                <c:pt idx="30">
                  <c:v>35612</c:v>
                </c:pt>
                <c:pt idx="31">
                  <c:v>35643</c:v>
                </c:pt>
                <c:pt idx="32">
                  <c:v>35674</c:v>
                </c:pt>
                <c:pt idx="33">
                  <c:v>35704</c:v>
                </c:pt>
                <c:pt idx="34">
                  <c:v>35735</c:v>
                </c:pt>
                <c:pt idx="35">
                  <c:v>35765</c:v>
                </c:pt>
                <c:pt idx="36">
                  <c:v>35796</c:v>
                </c:pt>
                <c:pt idx="37">
                  <c:v>35827</c:v>
                </c:pt>
                <c:pt idx="38">
                  <c:v>35855</c:v>
                </c:pt>
                <c:pt idx="39">
                  <c:v>35886</c:v>
                </c:pt>
                <c:pt idx="40">
                  <c:v>35916</c:v>
                </c:pt>
                <c:pt idx="41">
                  <c:v>35947</c:v>
                </c:pt>
                <c:pt idx="42">
                  <c:v>35977</c:v>
                </c:pt>
                <c:pt idx="43">
                  <c:v>36008</c:v>
                </c:pt>
                <c:pt idx="44">
                  <c:v>36039</c:v>
                </c:pt>
                <c:pt idx="45">
                  <c:v>36069</c:v>
                </c:pt>
                <c:pt idx="46">
                  <c:v>36100</c:v>
                </c:pt>
                <c:pt idx="47">
                  <c:v>36130</c:v>
                </c:pt>
                <c:pt idx="48">
                  <c:v>36161</c:v>
                </c:pt>
                <c:pt idx="49">
                  <c:v>36192</c:v>
                </c:pt>
                <c:pt idx="50">
                  <c:v>36220</c:v>
                </c:pt>
                <c:pt idx="51">
                  <c:v>36251</c:v>
                </c:pt>
                <c:pt idx="52">
                  <c:v>36281</c:v>
                </c:pt>
                <c:pt idx="53">
                  <c:v>36312</c:v>
                </c:pt>
                <c:pt idx="54">
                  <c:v>36342</c:v>
                </c:pt>
                <c:pt idx="55">
                  <c:v>36373</c:v>
                </c:pt>
                <c:pt idx="56">
                  <c:v>36404</c:v>
                </c:pt>
                <c:pt idx="57">
                  <c:v>36434</c:v>
                </c:pt>
                <c:pt idx="58">
                  <c:v>36465</c:v>
                </c:pt>
                <c:pt idx="59">
                  <c:v>36495</c:v>
                </c:pt>
                <c:pt idx="60">
                  <c:v>36526</c:v>
                </c:pt>
                <c:pt idx="61">
                  <c:v>36557</c:v>
                </c:pt>
                <c:pt idx="62">
                  <c:v>36586</c:v>
                </c:pt>
                <c:pt idx="63">
                  <c:v>36617</c:v>
                </c:pt>
                <c:pt idx="64">
                  <c:v>36647</c:v>
                </c:pt>
                <c:pt idx="65">
                  <c:v>36678</c:v>
                </c:pt>
                <c:pt idx="66">
                  <c:v>36708</c:v>
                </c:pt>
                <c:pt idx="67">
                  <c:v>36739</c:v>
                </c:pt>
                <c:pt idx="68">
                  <c:v>36770</c:v>
                </c:pt>
                <c:pt idx="69">
                  <c:v>36800</c:v>
                </c:pt>
                <c:pt idx="70">
                  <c:v>36831</c:v>
                </c:pt>
                <c:pt idx="71">
                  <c:v>36861</c:v>
                </c:pt>
                <c:pt idx="72">
                  <c:v>36892</c:v>
                </c:pt>
                <c:pt idx="73">
                  <c:v>36923</c:v>
                </c:pt>
                <c:pt idx="74">
                  <c:v>36951</c:v>
                </c:pt>
                <c:pt idx="75">
                  <c:v>36982</c:v>
                </c:pt>
                <c:pt idx="76">
                  <c:v>37012</c:v>
                </c:pt>
                <c:pt idx="77">
                  <c:v>37043</c:v>
                </c:pt>
                <c:pt idx="78">
                  <c:v>37073</c:v>
                </c:pt>
                <c:pt idx="79">
                  <c:v>37104</c:v>
                </c:pt>
                <c:pt idx="80">
                  <c:v>37135</c:v>
                </c:pt>
                <c:pt idx="81">
                  <c:v>37165</c:v>
                </c:pt>
                <c:pt idx="82">
                  <c:v>37196</c:v>
                </c:pt>
                <c:pt idx="83">
                  <c:v>37226</c:v>
                </c:pt>
                <c:pt idx="84">
                  <c:v>37257</c:v>
                </c:pt>
                <c:pt idx="85">
                  <c:v>37288</c:v>
                </c:pt>
                <c:pt idx="86">
                  <c:v>37316</c:v>
                </c:pt>
                <c:pt idx="87">
                  <c:v>37347</c:v>
                </c:pt>
                <c:pt idx="88">
                  <c:v>37377</c:v>
                </c:pt>
                <c:pt idx="89">
                  <c:v>37408</c:v>
                </c:pt>
                <c:pt idx="90">
                  <c:v>37438</c:v>
                </c:pt>
                <c:pt idx="91">
                  <c:v>37469</c:v>
                </c:pt>
                <c:pt idx="92">
                  <c:v>37500</c:v>
                </c:pt>
                <c:pt idx="93">
                  <c:v>37530</c:v>
                </c:pt>
                <c:pt idx="94">
                  <c:v>37561</c:v>
                </c:pt>
                <c:pt idx="95">
                  <c:v>37591</c:v>
                </c:pt>
                <c:pt idx="96">
                  <c:v>37622</c:v>
                </c:pt>
                <c:pt idx="97">
                  <c:v>37653</c:v>
                </c:pt>
                <c:pt idx="98">
                  <c:v>37681</c:v>
                </c:pt>
                <c:pt idx="99">
                  <c:v>37712</c:v>
                </c:pt>
                <c:pt idx="100">
                  <c:v>37742</c:v>
                </c:pt>
                <c:pt idx="101">
                  <c:v>37773</c:v>
                </c:pt>
                <c:pt idx="102">
                  <c:v>37803</c:v>
                </c:pt>
                <c:pt idx="103">
                  <c:v>37834</c:v>
                </c:pt>
                <c:pt idx="104">
                  <c:v>37865</c:v>
                </c:pt>
                <c:pt idx="105">
                  <c:v>37895</c:v>
                </c:pt>
                <c:pt idx="106">
                  <c:v>37926</c:v>
                </c:pt>
                <c:pt idx="107">
                  <c:v>37956</c:v>
                </c:pt>
                <c:pt idx="108">
                  <c:v>37987</c:v>
                </c:pt>
                <c:pt idx="109">
                  <c:v>38018</c:v>
                </c:pt>
                <c:pt idx="110">
                  <c:v>38047</c:v>
                </c:pt>
                <c:pt idx="111">
                  <c:v>38078</c:v>
                </c:pt>
                <c:pt idx="112">
                  <c:v>38108</c:v>
                </c:pt>
                <c:pt idx="113">
                  <c:v>38139</c:v>
                </c:pt>
                <c:pt idx="114">
                  <c:v>38169</c:v>
                </c:pt>
                <c:pt idx="115">
                  <c:v>38200</c:v>
                </c:pt>
                <c:pt idx="116">
                  <c:v>38231</c:v>
                </c:pt>
                <c:pt idx="117">
                  <c:v>38261</c:v>
                </c:pt>
                <c:pt idx="118">
                  <c:v>38292</c:v>
                </c:pt>
                <c:pt idx="119">
                  <c:v>38322</c:v>
                </c:pt>
                <c:pt idx="120">
                  <c:v>38353</c:v>
                </c:pt>
                <c:pt idx="121">
                  <c:v>38384</c:v>
                </c:pt>
                <c:pt idx="122">
                  <c:v>38412</c:v>
                </c:pt>
                <c:pt idx="123">
                  <c:v>38443</c:v>
                </c:pt>
                <c:pt idx="124">
                  <c:v>38473</c:v>
                </c:pt>
                <c:pt idx="125">
                  <c:v>38504</c:v>
                </c:pt>
                <c:pt idx="126">
                  <c:v>38534</c:v>
                </c:pt>
                <c:pt idx="127">
                  <c:v>38565</c:v>
                </c:pt>
                <c:pt idx="128">
                  <c:v>38596</c:v>
                </c:pt>
                <c:pt idx="129">
                  <c:v>38626</c:v>
                </c:pt>
                <c:pt idx="130">
                  <c:v>38657</c:v>
                </c:pt>
                <c:pt idx="131">
                  <c:v>38687</c:v>
                </c:pt>
                <c:pt idx="132">
                  <c:v>38718</c:v>
                </c:pt>
                <c:pt idx="133">
                  <c:v>38749</c:v>
                </c:pt>
                <c:pt idx="134">
                  <c:v>38777</c:v>
                </c:pt>
                <c:pt idx="135">
                  <c:v>38808</c:v>
                </c:pt>
                <c:pt idx="136">
                  <c:v>38838</c:v>
                </c:pt>
                <c:pt idx="137">
                  <c:v>38869</c:v>
                </c:pt>
                <c:pt idx="138">
                  <c:v>38899</c:v>
                </c:pt>
                <c:pt idx="139">
                  <c:v>38930</c:v>
                </c:pt>
                <c:pt idx="140">
                  <c:v>38961</c:v>
                </c:pt>
                <c:pt idx="141">
                  <c:v>38991</c:v>
                </c:pt>
                <c:pt idx="142">
                  <c:v>39022</c:v>
                </c:pt>
                <c:pt idx="143">
                  <c:v>39052</c:v>
                </c:pt>
                <c:pt idx="144">
                  <c:v>39083</c:v>
                </c:pt>
                <c:pt idx="145">
                  <c:v>39114</c:v>
                </c:pt>
                <c:pt idx="146">
                  <c:v>39142</c:v>
                </c:pt>
                <c:pt idx="147">
                  <c:v>39173</c:v>
                </c:pt>
                <c:pt idx="148">
                  <c:v>39203</c:v>
                </c:pt>
                <c:pt idx="149">
                  <c:v>39234</c:v>
                </c:pt>
                <c:pt idx="150">
                  <c:v>39264</c:v>
                </c:pt>
                <c:pt idx="151">
                  <c:v>39295</c:v>
                </c:pt>
                <c:pt idx="152">
                  <c:v>39326</c:v>
                </c:pt>
                <c:pt idx="153">
                  <c:v>39356</c:v>
                </c:pt>
                <c:pt idx="154">
                  <c:v>39387</c:v>
                </c:pt>
                <c:pt idx="155">
                  <c:v>39417</c:v>
                </c:pt>
                <c:pt idx="156">
                  <c:v>39448</c:v>
                </c:pt>
                <c:pt idx="157">
                  <c:v>39479</c:v>
                </c:pt>
                <c:pt idx="158">
                  <c:v>39508</c:v>
                </c:pt>
                <c:pt idx="159">
                  <c:v>39539</c:v>
                </c:pt>
                <c:pt idx="160">
                  <c:v>39569</c:v>
                </c:pt>
                <c:pt idx="161">
                  <c:v>39600</c:v>
                </c:pt>
                <c:pt idx="162">
                  <c:v>39630</c:v>
                </c:pt>
                <c:pt idx="163">
                  <c:v>39661</c:v>
                </c:pt>
                <c:pt idx="164">
                  <c:v>39692</c:v>
                </c:pt>
                <c:pt idx="165">
                  <c:v>39722</c:v>
                </c:pt>
                <c:pt idx="166">
                  <c:v>39753</c:v>
                </c:pt>
                <c:pt idx="167">
                  <c:v>39783</c:v>
                </c:pt>
                <c:pt idx="168">
                  <c:v>39814</c:v>
                </c:pt>
                <c:pt idx="169">
                  <c:v>39845</c:v>
                </c:pt>
                <c:pt idx="170">
                  <c:v>39873</c:v>
                </c:pt>
                <c:pt idx="171">
                  <c:v>39904</c:v>
                </c:pt>
                <c:pt idx="172">
                  <c:v>39934</c:v>
                </c:pt>
                <c:pt idx="173">
                  <c:v>39965</c:v>
                </c:pt>
                <c:pt idx="174">
                  <c:v>39995</c:v>
                </c:pt>
                <c:pt idx="175">
                  <c:v>40026</c:v>
                </c:pt>
                <c:pt idx="176">
                  <c:v>40057</c:v>
                </c:pt>
                <c:pt idx="177">
                  <c:v>40087</c:v>
                </c:pt>
                <c:pt idx="178">
                  <c:v>40118</c:v>
                </c:pt>
                <c:pt idx="179">
                  <c:v>40148</c:v>
                </c:pt>
                <c:pt idx="180">
                  <c:v>40179</c:v>
                </c:pt>
                <c:pt idx="181">
                  <c:v>40210</c:v>
                </c:pt>
                <c:pt idx="182">
                  <c:v>40238</c:v>
                </c:pt>
                <c:pt idx="183">
                  <c:v>40269</c:v>
                </c:pt>
                <c:pt idx="184">
                  <c:v>40299</c:v>
                </c:pt>
                <c:pt idx="185">
                  <c:v>40330</c:v>
                </c:pt>
                <c:pt idx="186">
                  <c:v>40360</c:v>
                </c:pt>
                <c:pt idx="187">
                  <c:v>40391</c:v>
                </c:pt>
                <c:pt idx="188">
                  <c:v>40422</c:v>
                </c:pt>
                <c:pt idx="189">
                  <c:v>40452</c:v>
                </c:pt>
                <c:pt idx="190">
                  <c:v>40483</c:v>
                </c:pt>
                <c:pt idx="191">
                  <c:v>40513</c:v>
                </c:pt>
                <c:pt idx="192">
                  <c:v>40544</c:v>
                </c:pt>
                <c:pt idx="193">
                  <c:v>40575</c:v>
                </c:pt>
                <c:pt idx="194">
                  <c:v>40603</c:v>
                </c:pt>
                <c:pt idx="195">
                  <c:v>40634</c:v>
                </c:pt>
                <c:pt idx="196">
                  <c:v>40664</c:v>
                </c:pt>
                <c:pt idx="197">
                  <c:v>40695</c:v>
                </c:pt>
                <c:pt idx="198">
                  <c:v>40725</c:v>
                </c:pt>
                <c:pt idx="199">
                  <c:v>40756</c:v>
                </c:pt>
                <c:pt idx="200">
                  <c:v>40787</c:v>
                </c:pt>
                <c:pt idx="201">
                  <c:v>40817</c:v>
                </c:pt>
                <c:pt idx="202">
                  <c:v>40848</c:v>
                </c:pt>
                <c:pt idx="203">
                  <c:v>40878</c:v>
                </c:pt>
                <c:pt idx="204">
                  <c:v>40909</c:v>
                </c:pt>
                <c:pt idx="205">
                  <c:v>40940</c:v>
                </c:pt>
                <c:pt idx="206">
                  <c:v>40969</c:v>
                </c:pt>
                <c:pt idx="207">
                  <c:v>41000</c:v>
                </c:pt>
                <c:pt idx="208">
                  <c:v>41030</c:v>
                </c:pt>
                <c:pt idx="209">
                  <c:v>41061</c:v>
                </c:pt>
                <c:pt idx="210">
                  <c:v>41091</c:v>
                </c:pt>
                <c:pt idx="211">
                  <c:v>41122</c:v>
                </c:pt>
                <c:pt idx="212">
                  <c:v>41153</c:v>
                </c:pt>
                <c:pt idx="213">
                  <c:v>41183</c:v>
                </c:pt>
                <c:pt idx="214">
                  <c:v>41214</c:v>
                </c:pt>
                <c:pt idx="215">
                  <c:v>41244</c:v>
                </c:pt>
                <c:pt idx="216">
                  <c:v>41275</c:v>
                </c:pt>
                <c:pt idx="217">
                  <c:v>41306</c:v>
                </c:pt>
                <c:pt idx="218">
                  <c:v>41334</c:v>
                </c:pt>
                <c:pt idx="219">
                  <c:v>41365</c:v>
                </c:pt>
                <c:pt idx="220">
                  <c:v>41395</c:v>
                </c:pt>
                <c:pt idx="221">
                  <c:v>41426</c:v>
                </c:pt>
                <c:pt idx="222">
                  <c:v>41456</c:v>
                </c:pt>
                <c:pt idx="223">
                  <c:v>41487</c:v>
                </c:pt>
                <c:pt idx="224">
                  <c:v>41518</c:v>
                </c:pt>
                <c:pt idx="225">
                  <c:v>41548</c:v>
                </c:pt>
                <c:pt idx="226">
                  <c:v>41579</c:v>
                </c:pt>
                <c:pt idx="227">
                  <c:v>41609</c:v>
                </c:pt>
                <c:pt idx="228">
                  <c:v>41640</c:v>
                </c:pt>
                <c:pt idx="229">
                  <c:v>41671</c:v>
                </c:pt>
                <c:pt idx="230">
                  <c:v>41699</c:v>
                </c:pt>
                <c:pt idx="231">
                  <c:v>41730</c:v>
                </c:pt>
                <c:pt idx="232">
                  <c:v>41760</c:v>
                </c:pt>
                <c:pt idx="233">
                  <c:v>41791</c:v>
                </c:pt>
                <c:pt idx="234">
                  <c:v>41821</c:v>
                </c:pt>
                <c:pt idx="235">
                  <c:v>41852</c:v>
                </c:pt>
                <c:pt idx="236">
                  <c:v>41883</c:v>
                </c:pt>
                <c:pt idx="237">
                  <c:v>41913</c:v>
                </c:pt>
                <c:pt idx="238">
                  <c:v>41944</c:v>
                </c:pt>
                <c:pt idx="239">
                  <c:v>41974</c:v>
                </c:pt>
                <c:pt idx="240">
                  <c:v>42005</c:v>
                </c:pt>
                <c:pt idx="241">
                  <c:v>42036</c:v>
                </c:pt>
                <c:pt idx="242">
                  <c:v>42064</c:v>
                </c:pt>
                <c:pt idx="243">
                  <c:v>42095</c:v>
                </c:pt>
                <c:pt idx="244">
                  <c:v>42125</c:v>
                </c:pt>
                <c:pt idx="245">
                  <c:v>42156</c:v>
                </c:pt>
                <c:pt idx="246">
                  <c:v>42186</c:v>
                </c:pt>
                <c:pt idx="247">
                  <c:v>42217</c:v>
                </c:pt>
                <c:pt idx="248">
                  <c:v>42248</c:v>
                </c:pt>
                <c:pt idx="249">
                  <c:v>42278</c:v>
                </c:pt>
                <c:pt idx="250">
                  <c:v>42309</c:v>
                </c:pt>
                <c:pt idx="251">
                  <c:v>42339</c:v>
                </c:pt>
                <c:pt idx="252">
                  <c:v>42370</c:v>
                </c:pt>
                <c:pt idx="253">
                  <c:v>42401</c:v>
                </c:pt>
              </c:numCache>
            </c:numRef>
          </c:cat>
          <c:val>
            <c:numRef>
              <c:f>'9.2 Unemployment'!$B$2:$B$255</c:f>
              <c:numCache>
                <c:formatCode>General</c:formatCode>
                <c:ptCount val="254"/>
                <c:pt idx="0">
                  <c:v>10.9</c:v>
                </c:pt>
                <c:pt idx="1">
                  <c:v>10.8</c:v>
                </c:pt>
                <c:pt idx="2">
                  <c:v>10.8</c:v>
                </c:pt>
                <c:pt idx="3">
                  <c:v>10.7</c:v>
                </c:pt>
                <c:pt idx="4">
                  <c:v>10.7</c:v>
                </c:pt>
                <c:pt idx="5">
                  <c:v>10.8</c:v>
                </c:pt>
                <c:pt idx="6">
                  <c:v>10.8</c:v>
                </c:pt>
                <c:pt idx="7">
                  <c:v>10.9</c:v>
                </c:pt>
                <c:pt idx="8">
                  <c:v>10.9</c:v>
                </c:pt>
                <c:pt idx="9">
                  <c:v>11</c:v>
                </c:pt>
                <c:pt idx="10">
                  <c:v>11</c:v>
                </c:pt>
                <c:pt idx="11">
                  <c:v>11</c:v>
                </c:pt>
                <c:pt idx="12">
                  <c:v>10.9</c:v>
                </c:pt>
                <c:pt idx="13">
                  <c:v>10.9</c:v>
                </c:pt>
                <c:pt idx="14">
                  <c:v>10.9</c:v>
                </c:pt>
                <c:pt idx="15">
                  <c:v>11</c:v>
                </c:pt>
                <c:pt idx="16">
                  <c:v>11</c:v>
                </c:pt>
                <c:pt idx="17">
                  <c:v>11</c:v>
                </c:pt>
                <c:pt idx="18">
                  <c:v>11</c:v>
                </c:pt>
                <c:pt idx="19">
                  <c:v>11</c:v>
                </c:pt>
                <c:pt idx="20">
                  <c:v>11</c:v>
                </c:pt>
                <c:pt idx="21">
                  <c:v>11</c:v>
                </c:pt>
                <c:pt idx="22">
                  <c:v>11</c:v>
                </c:pt>
                <c:pt idx="23">
                  <c:v>11</c:v>
                </c:pt>
                <c:pt idx="24">
                  <c:v>11</c:v>
                </c:pt>
                <c:pt idx="25">
                  <c:v>11</c:v>
                </c:pt>
                <c:pt idx="26">
                  <c:v>11</c:v>
                </c:pt>
                <c:pt idx="27">
                  <c:v>11</c:v>
                </c:pt>
                <c:pt idx="28">
                  <c:v>11</c:v>
                </c:pt>
                <c:pt idx="29">
                  <c:v>11</c:v>
                </c:pt>
                <c:pt idx="30">
                  <c:v>10.9</c:v>
                </c:pt>
                <c:pt idx="31">
                  <c:v>10.9</c:v>
                </c:pt>
                <c:pt idx="32">
                  <c:v>10.8</c:v>
                </c:pt>
                <c:pt idx="33">
                  <c:v>10.8</c:v>
                </c:pt>
                <c:pt idx="34">
                  <c:v>10.8</c:v>
                </c:pt>
                <c:pt idx="35">
                  <c:v>10.7</c:v>
                </c:pt>
                <c:pt idx="36">
                  <c:v>10.6</c:v>
                </c:pt>
                <c:pt idx="37">
                  <c:v>10.6</c:v>
                </c:pt>
                <c:pt idx="38">
                  <c:v>10.5</c:v>
                </c:pt>
                <c:pt idx="39">
                  <c:v>10.6</c:v>
                </c:pt>
                <c:pt idx="40">
                  <c:v>10.5</c:v>
                </c:pt>
                <c:pt idx="41">
                  <c:v>10.5</c:v>
                </c:pt>
                <c:pt idx="42">
                  <c:v>10.4</c:v>
                </c:pt>
                <c:pt idx="43">
                  <c:v>10.3</c:v>
                </c:pt>
                <c:pt idx="44">
                  <c:v>10.3</c:v>
                </c:pt>
                <c:pt idx="45">
                  <c:v>10.199999999999999</c:v>
                </c:pt>
                <c:pt idx="46">
                  <c:v>10.1</c:v>
                </c:pt>
                <c:pt idx="47">
                  <c:v>10</c:v>
                </c:pt>
                <c:pt idx="48">
                  <c:v>9.9</c:v>
                </c:pt>
                <c:pt idx="49">
                  <c:v>9.8000000000000007</c:v>
                </c:pt>
                <c:pt idx="50">
                  <c:v>9.7000000000000011</c:v>
                </c:pt>
                <c:pt idx="51">
                  <c:v>9.7000000000000011</c:v>
                </c:pt>
                <c:pt idx="52">
                  <c:v>9.6</c:v>
                </c:pt>
                <c:pt idx="53">
                  <c:v>9.6</c:v>
                </c:pt>
                <c:pt idx="54">
                  <c:v>9.5</c:v>
                </c:pt>
                <c:pt idx="55">
                  <c:v>9.4</c:v>
                </c:pt>
                <c:pt idx="56">
                  <c:v>9.3000000000000007</c:v>
                </c:pt>
                <c:pt idx="57">
                  <c:v>9.2000000000000011</c:v>
                </c:pt>
                <c:pt idx="58">
                  <c:v>9.2000000000000011</c:v>
                </c:pt>
                <c:pt idx="59">
                  <c:v>9.1</c:v>
                </c:pt>
                <c:pt idx="60">
                  <c:v>9</c:v>
                </c:pt>
                <c:pt idx="61">
                  <c:v>8.9</c:v>
                </c:pt>
                <c:pt idx="62">
                  <c:v>8.8000000000000007</c:v>
                </c:pt>
                <c:pt idx="63">
                  <c:v>8.7000000000000011</c:v>
                </c:pt>
                <c:pt idx="64">
                  <c:v>8.6</c:v>
                </c:pt>
                <c:pt idx="65">
                  <c:v>8.6</c:v>
                </c:pt>
                <c:pt idx="66">
                  <c:v>8.5</c:v>
                </c:pt>
                <c:pt idx="67">
                  <c:v>8.5</c:v>
                </c:pt>
                <c:pt idx="68">
                  <c:v>8.4</c:v>
                </c:pt>
                <c:pt idx="69">
                  <c:v>8.3000000000000007</c:v>
                </c:pt>
                <c:pt idx="70">
                  <c:v>8.2000000000000011</c:v>
                </c:pt>
                <c:pt idx="71">
                  <c:v>8.1</c:v>
                </c:pt>
                <c:pt idx="72">
                  <c:v>8.1</c:v>
                </c:pt>
                <c:pt idx="73">
                  <c:v>8.1</c:v>
                </c:pt>
                <c:pt idx="74">
                  <c:v>8</c:v>
                </c:pt>
                <c:pt idx="75">
                  <c:v>8</c:v>
                </c:pt>
                <c:pt idx="76">
                  <c:v>8</c:v>
                </c:pt>
                <c:pt idx="77">
                  <c:v>8</c:v>
                </c:pt>
                <c:pt idx="78">
                  <c:v>8</c:v>
                </c:pt>
                <c:pt idx="79">
                  <c:v>8</c:v>
                </c:pt>
                <c:pt idx="80">
                  <c:v>8</c:v>
                </c:pt>
                <c:pt idx="81">
                  <c:v>8.1</c:v>
                </c:pt>
                <c:pt idx="82">
                  <c:v>8.1</c:v>
                </c:pt>
                <c:pt idx="83">
                  <c:v>8.1</c:v>
                </c:pt>
                <c:pt idx="84">
                  <c:v>8.1</c:v>
                </c:pt>
                <c:pt idx="85">
                  <c:v>8.2000000000000011</c:v>
                </c:pt>
                <c:pt idx="86">
                  <c:v>8.2000000000000011</c:v>
                </c:pt>
                <c:pt idx="87">
                  <c:v>8.3000000000000007</c:v>
                </c:pt>
                <c:pt idx="88">
                  <c:v>8.3000000000000007</c:v>
                </c:pt>
                <c:pt idx="89">
                  <c:v>8.4</c:v>
                </c:pt>
                <c:pt idx="90">
                  <c:v>8.4</c:v>
                </c:pt>
                <c:pt idx="91">
                  <c:v>8.5</c:v>
                </c:pt>
                <c:pt idx="92">
                  <c:v>8.5</c:v>
                </c:pt>
                <c:pt idx="93">
                  <c:v>8.6</c:v>
                </c:pt>
                <c:pt idx="94">
                  <c:v>8.6</c:v>
                </c:pt>
                <c:pt idx="95">
                  <c:v>8.7000000000000011</c:v>
                </c:pt>
                <c:pt idx="96">
                  <c:v>8.8000000000000007</c:v>
                </c:pt>
                <c:pt idx="97">
                  <c:v>8.8000000000000007</c:v>
                </c:pt>
                <c:pt idx="98">
                  <c:v>8.8000000000000007</c:v>
                </c:pt>
                <c:pt idx="99">
                  <c:v>8.8000000000000007</c:v>
                </c:pt>
                <c:pt idx="100">
                  <c:v>8.9</c:v>
                </c:pt>
                <c:pt idx="101">
                  <c:v>8.9</c:v>
                </c:pt>
                <c:pt idx="102">
                  <c:v>8.9</c:v>
                </c:pt>
                <c:pt idx="103">
                  <c:v>8.8000000000000007</c:v>
                </c:pt>
                <c:pt idx="104">
                  <c:v>8.9</c:v>
                </c:pt>
                <c:pt idx="105">
                  <c:v>8.9</c:v>
                </c:pt>
                <c:pt idx="106">
                  <c:v>8.9</c:v>
                </c:pt>
                <c:pt idx="107">
                  <c:v>9</c:v>
                </c:pt>
                <c:pt idx="108">
                  <c:v>9</c:v>
                </c:pt>
                <c:pt idx="109">
                  <c:v>9.1</c:v>
                </c:pt>
                <c:pt idx="110">
                  <c:v>9.1</c:v>
                </c:pt>
                <c:pt idx="111">
                  <c:v>9.1</c:v>
                </c:pt>
                <c:pt idx="112">
                  <c:v>9.1</c:v>
                </c:pt>
                <c:pt idx="113">
                  <c:v>9.1</c:v>
                </c:pt>
                <c:pt idx="114">
                  <c:v>9.1</c:v>
                </c:pt>
                <c:pt idx="115">
                  <c:v>9</c:v>
                </c:pt>
                <c:pt idx="116">
                  <c:v>9.1</c:v>
                </c:pt>
                <c:pt idx="117">
                  <c:v>9.1</c:v>
                </c:pt>
                <c:pt idx="118">
                  <c:v>9.1</c:v>
                </c:pt>
                <c:pt idx="119">
                  <c:v>9.1</c:v>
                </c:pt>
                <c:pt idx="120">
                  <c:v>9</c:v>
                </c:pt>
                <c:pt idx="121">
                  <c:v>9</c:v>
                </c:pt>
                <c:pt idx="122">
                  <c:v>9</c:v>
                </c:pt>
                <c:pt idx="123">
                  <c:v>9.1</c:v>
                </c:pt>
                <c:pt idx="124">
                  <c:v>9.1</c:v>
                </c:pt>
                <c:pt idx="125">
                  <c:v>9.1</c:v>
                </c:pt>
                <c:pt idx="126">
                  <c:v>9</c:v>
                </c:pt>
                <c:pt idx="127">
                  <c:v>9</c:v>
                </c:pt>
                <c:pt idx="128">
                  <c:v>9</c:v>
                </c:pt>
                <c:pt idx="129">
                  <c:v>8.9</c:v>
                </c:pt>
                <c:pt idx="130">
                  <c:v>8.9</c:v>
                </c:pt>
                <c:pt idx="131">
                  <c:v>8.8000000000000007</c:v>
                </c:pt>
                <c:pt idx="132">
                  <c:v>8.8000000000000007</c:v>
                </c:pt>
                <c:pt idx="133">
                  <c:v>8.7000000000000011</c:v>
                </c:pt>
                <c:pt idx="134">
                  <c:v>8.7000000000000011</c:v>
                </c:pt>
                <c:pt idx="135">
                  <c:v>8.5</c:v>
                </c:pt>
                <c:pt idx="136">
                  <c:v>8.5</c:v>
                </c:pt>
                <c:pt idx="137">
                  <c:v>8.3000000000000007</c:v>
                </c:pt>
                <c:pt idx="138">
                  <c:v>8.3000000000000007</c:v>
                </c:pt>
                <c:pt idx="139">
                  <c:v>8.3000000000000007</c:v>
                </c:pt>
                <c:pt idx="140">
                  <c:v>8.2000000000000011</c:v>
                </c:pt>
                <c:pt idx="141">
                  <c:v>8.1</c:v>
                </c:pt>
                <c:pt idx="142">
                  <c:v>8</c:v>
                </c:pt>
                <c:pt idx="143">
                  <c:v>7.9</c:v>
                </c:pt>
                <c:pt idx="144">
                  <c:v>7.9</c:v>
                </c:pt>
                <c:pt idx="145">
                  <c:v>7.8</c:v>
                </c:pt>
                <c:pt idx="146">
                  <c:v>7.7</c:v>
                </c:pt>
                <c:pt idx="147">
                  <c:v>7.5</c:v>
                </c:pt>
                <c:pt idx="148">
                  <c:v>7.5</c:v>
                </c:pt>
                <c:pt idx="149">
                  <c:v>7.5</c:v>
                </c:pt>
                <c:pt idx="150">
                  <c:v>7.5</c:v>
                </c:pt>
                <c:pt idx="151">
                  <c:v>7.5</c:v>
                </c:pt>
                <c:pt idx="152">
                  <c:v>7.4</c:v>
                </c:pt>
                <c:pt idx="153">
                  <c:v>7.4</c:v>
                </c:pt>
                <c:pt idx="154">
                  <c:v>7.3</c:v>
                </c:pt>
                <c:pt idx="155">
                  <c:v>7.3</c:v>
                </c:pt>
                <c:pt idx="156">
                  <c:v>7.3</c:v>
                </c:pt>
                <c:pt idx="157">
                  <c:v>7.3</c:v>
                </c:pt>
                <c:pt idx="158">
                  <c:v>7.2</c:v>
                </c:pt>
                <c:pt idx="159">
                  <c:v>7.4</c:v>
                </c:pt>
                <c:pt idx="160">
                  <c:v>7.4</c:v>
                </c:pt>
                <c:pt idx="161">
                  <c:v>7.5</c:v>
                </c:pt>
                <c:pt idx="162">
                  <c:v>7.5</c:v>
                </c:pt>
                <c:pt idx="163">
                  <c:v>7.6</c:v>
                </c:pt>
                <c:pt idx="164">
                  <c:v>7.6</c:v>
                </c:pt>
                <c:pt idx="165">
                  <c:v>7.8</c:v>
                </c:pt>
                <c:pt idx="166">
                  <c:v>8</c:v>
                </c:pt>
                <c:pt idx="167">
                  <c:v>8.3000000000000007</c:v>
                </c:pt>
                <c:pt idx="168">
                  <c:v>8.7000000000000011</c:v>
                </c:pt>
                <c:pt idx="169">
                  <c:v>9</c:v>
                </c:pt>
                <c:pt idx="170">
                  <c:v>9.2000000000000011</c:v>
                </c:pt>
                <c:pt idx="171">
                  <c:v>9.4</c:v>
                </c:pt>
                <c:pt idx="172">
                  <c:v>9.5</c:v>
                </c:pt>
                <c:pt idx="173">
                  <c:v>9.6</c:v>
                </c:pt>
                <c:pt idx="174">
                  <c:v>9.6</c:v>
                </c:pt>
                <c:pt idx="175">
                  <c:v>9.7000000000000011</c:v>
                </c:pt>
                <c:pt idx="176">
                  <c:v>9.8000000000000007</c:v>
                </c:pt>
                <c:pt idx="177">
                  <c:v>9.9</c:v>
                </c:pt>
                <c:pt idx="178">
                  <c:v>9.9</c:v>
                </c:pt>
                <c:pt idx="179">
                  <c:v>10</c:v>
                </c:pt>
                <c:pt idx="180">
                  <c:v>10</c:v>
                </c:pt>
                <c:pt idx="181">
                  <c:v>10</c:v>
                </c:pt>
                <c:pt idx="182">
                  <c:v>10</c:v>
                </c:pt>
                <c:pt idx="183">
                  <c:v>10.1</c:v>
                </c:pt>
                <c:pt idx="184">
                  <c:v>10.1</c:v>
                </c:pt>
                <c:pt idx="185">
                  <c:v>10.1</c:v>
                </c:pt>
                <c:pt idx="186">
                  <c:v>10</c:v>
                </c:pt>
                <c:pt idx="187">
                  <c:v>10</c:v>
                </c:pt>
                <c:pt idx="188">
                  <c:v>10</c:v>
                </c:pt>
                <c:pt idx="189">
                  <c:v>10</c:v>
                </c:pt>
                <c:pt idx="190">
                  <c:v>10</c:v>
                </c:pt>
                <c:pt idx="191">
                  <c:v>10</c:v>
                </c:pt>
                <c:pt idx="192">
                  <c:v>10</c:v>
                </c:pt>
                <c:pt idx="193">
                  <c:v>9.9</c:v>
                </c:pt>
                <c:pt idx="194">
                  <c:v>9.9</c:v>
                </c:pt>
                <c:pt idx="195">
                  <c:v>9.8000000000000007</c:v>
                </c:pt>
                <c:pt idx="196">
                  <c:v>9.9</c:v>
                </c:pt>
                <c:pt idx="197">
                  <c:v>9.9</c:v>
                </c:pt>
                <c:pt idx="198">
                  <c:v>10</c:v>
                </c:pt>
                <c:pt idx="199">
                  <c:v>10.1</c:v>
                </c:pt>
                <c:pt idx="200">
                  <c:v>10.3</c:v>
                </c:pt>
                <c:pt idx="201">
                  <c:v>10.4</c:v>
                </c:pt>
                <c:pt idx="202">
                  <c:v>10.5</c:v>
                </c:pt>
                <c:pt idx="203">
                  <c:v>10.7</c:v>
                </c:pt>
                <c:pt idx="204">
                  <c:v>10.7</c:v>
                </c:pt>
                <c:pt idx="205">
                  <c:v>10.9</c:v>
                </c:pt>
                <c:pt idx="206">
                  <c:v>11</c:v>
                </c:pt>
                <c:pt idx="207">
                  <c:v>11.1</c:v>
                </c:pt>
                <c:pt idx="208">
                  <c:v>11.2</c:v>
                </c:pt>
                <c:pt idx="209">
                  <c:v>11.3</c:v>
                </c:pt>
                <c:pt idx="210">
                  <c:v>11.4</c:v>
                </c:pt>
                <c:pt idx="211">
                  <c:v>11.5</c:v>
                </c:pt>
                <c:pt idx="212">
                  <c:v>11.6</c:v>
                </c:pt>
                <c:pt idx="213">
                  <c:v>11.7</c:v>
                </c:pt>
                <c:pt idx="214">
                  <c:v>11.8</c:v>
                </c:pt>
                <c:pt idx="215">
                  <c:v>11.8</c:v>
                </c:pt>
                <c:pt idx="216">
                  <c:v>12</c:v>
                </c:pt>
                <c:pt idx="217">
                  <c:v>12</c:v>
                </c:pt>
                <c:pt idx="218">
                  <c:v>12</c:v>
                </c:pt>
                <c:pt idx="219">
                  <c:v>12.1</c:v>
                </c:pt>
                <c:pt idx="220">
                  <c:v>12.1</c:v>
                </c:pt>
                <c:pt idx="221">
                  <c:v>12.1</c:v>
                </c:pt>
                <c:pt idx="222">
                  <c:v>12</c:v>
                </c:pt>
                <c:pt idx="223">
                  <c:v>12</c:v>
                </c:pt>
                <c:pt idx="224">
                  <c:v>12</c:v>
                </c:pt>
                <c:pt idx="225">
                  <c:v>11.9</c:v>
                </c:pt>
                <c:pt idx="226">
                  <c:v>11.9</c:v>
                </c:pt>
                <c:pt idx="227">
                  <c:v>11.9</c:v>
                </c:pt>
                <c:pt idx="228">
                  <c:v>11.9</c:v>
                </c:pt>
                <c:pt idx="229">
                  <c:v>11.9</c:v>
                </c:pt>
                <c:pt idx="230">
                  <c:v>11.8</c:v>
                </c:pt>
                <c:pt idx="231">
                  <c:v>11.7</c:v>
                </c:pt>
                <c:pt idx="232">
                  <c:v>11.7</c:v>
                </c:pt>
                <c:pt idx="233">
                  <c:v>11.5</c:v>
                </c:pt>
                <c:pt idx="234">
                  <c:v>11.6</c:v>
                </c:pt>
                <c:pt idx="235">
                  <c:v>11.5</c:v>
                </c:pt>
                <c:pt idx="236">
                  <c:v>11.5</c:v>
                </c:pt>
                <c:pt idx="237">
                  <c:v>11.5</c:v>
                </c:pt>
                <c:pt idx="238">
                  <c:v>11.5</c:v>
                </c:pt>
                <c:pt idx="239">
                  <c:v>11.3</c:v>
                </c:pt>
                <c:pt idx="240">
                  <c:v>11.3</c:v>
                </c:pt>
                <c:pt idx="241">
                  <c:v>11.2</c:v>
                </c:pt>
                <c:pt idx="242">
                  <c:v>11.2</c:v>
                </c:pt>
                <c:pt idx="243">
                  <c:v>11.1</c:v>
                </c:pt>
                <c:pt idx="244">
                  <c:v>11</c:v>
                </c:pt>
                <c:pt idx="245">
                  <c:v>11</c:v>
                </c:pt>
                <c:pt idx="246">
                  <c:v>10.8</c:v>
                </c:pt>
                <c:pt idx="247">
                  <c:v>10.7</c:v>
                </c:pt>
                <c:pt idx="248">
                  <c:v>10.6</c:v>
                </c:pt>
                <c:pt idx="249">
                  <c:v>10.6</c:v>
                </c:pt>
                <c:pt idx="250">
                  <c:v>10.5</c:v>
                </c:pt>
                <c:pt idx="251">
                  <c:v>10.4</c:v>
                </c:pt>
                <c:pt idx="252">
                  <c:v>10.4</c:v>
                </c:pt>
                <c:pt idx="253">
                  <c:v>10.3</c:v>
                </c:pt>
              </c:numCache>
            </c:numRef>
          </c:val>
          <c:smooth val="0"/>
        </c:ser>
        <c:dLbls>
          <c:showLegendKey val="0"/>
          <c:showVal val="0"/>
          <c:showCatName val="0"/>
          <c:showSerName val="0"/>
          <c:showPercent val="0"/>
          <c:showBubbleSize val="0"/>
        </c:dLbls>
        <c:marker val="1"/>
        <c:smooth val="0"/>
        <c:axId val="912760752"/>
        <c:axId val="912761296"/>
      </c:lineChart>
      <c:dateAx>
        <c:axId val="912760752"/>
        <c:scaling>
          <c:orientation val="minMax"/>
        </c:scaling>
        <c:delete val="0"/>
        <c:axPos val="b"/>
        <c:numFmt formatCode="yyyy" sourceLinked="0"/>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61296"/>
        <c:crosses val="autoZero"/>
        <c:auto val="1"/>
        <c:lblOffset val="100"/>
        <c:baseTimeUnit val="months"/>
        <c:majorUnit val="5"/>
        <c:majorTimeUnit val="years"/>
      </c:dateAx>
      <c:valAx>
        <c:axId val="91276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Arial" panose="020B0604020202020204" pitchFamily="34" charset="0"/>
                  </a:defRPr>
                </a:pPr>
                <a:r>
                  <a:rPr lang="de-DE" sz="1400">
                    <a:latin typeface="+mn-lt"/>
                    <a:cs typeface="Arial" panose="020B0604020202020204" pitchFamily="34" charset="0"/>
                  </a:rPr>
                  <a:t>Unemployment Rate, in %</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60752"/>
        <c:crosses val="autoZero"/>
        <c:crossBetween val="between"/>
      </c:valAx>
      <c:valAx>
        <c:axId val="912744432"/>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12753680"/>
        <c:crosses val="max"/>
        <c:crossBetween val="between"/>
      </c:valAx>
      <c:dateAx>
        <c:axId val="912753680"/>
        <c:scaling>
          <c:orientation val="minMax"/>
        </c:scaling>
        <c:delete val="1"/>
        <c:axPos val="b"/>
        <c:numFmt formatCode="m/d/yyyy" sourceLinked="1"/>
        <c:majorTickMark val="out"/>
        <c:minorTickMark val="none"/>
        <c:tickLblPos val="nextTo"/>
        <c:crossAx val="912744432"/>
        <c:crosses val="autoZero"/>
        <c:auto val="1"/>
        <c:lblOffset val="100"/>
        <c:baseTimeUnit val="months"/>
      </c:dateAx>
      <c:spPr>
        <a:noFill/>
        <a:ln>
          <a:solidFill>
            <a:sysClr val="windowText" lastClr="000000"/>
          </a:solidFill>
        </a:ln>
        <a:effectLst/>
      </c:spPr>
    </c:plotArea>
    <c:plotVisOnly val="1"/>
    <c:dispBlanksAs val="gap"/>
    <c:showDLblsOverMax val="0"/>
  </c:chart>
  <c:spPr>
    <a:noFill/>
    <a:ln>
      <a:noFill/>
    </a:ln>
    <a:effectLst/>
  </c:spPr>
  <c:txPr>
    <a:bodyPr/>
    <a:lstStyle/>
    <a:p>
      <a:pPr>
        <a:defRPr/>
      </a:pPr>
      <a:endParaRPr lang="de-DE"/>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1"/>
          <c:order val="1"/>
          <c:spPr>
            <a:solidFill>
              <a:schemeClr val="bg2">
                <a:lumMod val="90000"/>
              </a:schemeClr>
            </a:solidFill>
            <a:ln w="50800">
              <a:solidFill>
                <a:schemeClr val="bg2">
                  <a:lumMod val="90000"/>
                </a:schemeClr>
              </a:solidFill>
            </a:ln>
            <a:effectLst/>
          </c:spPr>
          <c:invertIfNegative val="0"/>
          <c:cat>
            <c:numRef>
              <c:f>'9.3 Inflation'!$A$2:$A$232</c:f>
              <c:numCache>
                <c:formatCode>m/d/yyyy</c:formatCode>
                <c:ptCount val="231"/>
                <c:pt idx="0">
                  <c:v>35431</c:v>
                </c:pt>
                <c:pt idx="1">
                  <c:v>35462</c:v>
                </c:pt>
                <c:pt idx="2">
                  <c:v>35490</c:v>
                </c:pt>
                <c:pt idx="3">
                  <c:v>35521</c:v>
                </c:pt>
                <c:pt idx="4">
                  <c:v>35551</c:v>
                </c:pt>
                <c:pt idx="5">
                  <c:v>35582</c:v>
                </c:pt>
                <c:pt idx="6">
                  <c:v>35612</c:v>
                </c:pt>
                <c:pt idx="7">
                  <c:v>35643</c:v>
                </c:pt>
                <c:pt idx="8">
                  <c:v>35674</c:v>
                </c:pt>
                <c:pt idx="9">
                  <c:v>35704</c:v>
                </c:pt>
                <c:pt idx="10">
                  <c:v>35735</c:v>
                </c:pt>
                <c:pt idx="11">
                  <c:v>35765</c:v>
                </c:pt>
                <c:pt idx="12">
                  <c:v>35796</c:v>
                </c:pt>
                <c:pt idx="13">
                  <c:v>35827</c:v>
                </c:pt>
                <c:pt idx="14">
                  <c:v>35855</c:v>
                </c:pt>
                <c:pt idx="15">
                  <c:v>35886</c:v>
                </c:pt>
                <c:pt idx="16">
                  <c:v>35916</c:v>
                </c:pt>
                <c:pt idx="17">
                  <c:v>35947</c:v>
                </c:pt>
                <c:pt idx="18">
                  <c:v>35977</c:v>
                </c:pt>
                <c:pt idx="19">
                  <c:v>36008</c:v>
                </c:pt>
                <c:pt idx="20">
                  <c:v>36039</c:v>
                </c:pt>
                <c:pt idx="21">
                  <c:v>36069</c:v>
                </c:pt>
                <c:pt idx="22">
                  <c:v>36100</c:v>
                </c:pt>
                <c:pt idx="23">
                  <c:v>36130</c:v>
                </c:pt>
                <c:pt idx="24">
                  <c:v>36161</c:v>
                </c:pt>
                <c:pt idx="25">
                  <c:v>36192</c:v>
                </c:pt>
                <c:pt idx="26">
                  <c:v>36220</c:v>
                </c:pt>
                <c:pt idx="27">
                  <c:v>36251</c:v>
                </c:pt>
                <c:pt idx="28">
                  <c:v>36281</c:v>
                </c:pt>
                <c:pt idx="29">
                  <c:v>36312</c:v>
                </c:pt>
                <c:pt idx="30">
                  <c:v>36342</c:v>
                </c:pt>
                <c:pt idx="31">
                  <c:v>36373</c:v>
                </c:pt>
                <c:pt idx="32">
                  <c:v>36404</c:v>
                </c:pt>
                <c:pt idx="33">
                  <c:v>36434</c:v>
                </c:pt>
                <c:pt idx="34">
                  <c:v>36465</c:v>
                </c:pt>
                <c:pt idx="35">
                  <c:v>36495</c:v>
                </c:pt>
                <c:pt idx="36">
                  <c:v>36526</c:v>
                </c:pt>
                <c:pt idx="37">
                  <c:v>36557</c:v>
                </c:pt>
                <c:pt idx="38">
                  <c:v>36586</c:v>
                </c:pt>
                <c:pt idx="39">
                  <c:v>36617</c:v>
                </c:pt>
                <c:pt idx="40">
                  <c:v>36647</c:v>
                </c:pt>
                <c:pt idx="41">
                  <c:v>36678</c:v>
                </c:pt>
                <c:pt idx="42">
                  <c:v>36708</c:v>
                </c:pt>
                <c:pt idx="43">
                  <c:v>36739</c:v>
                </c:pt>
                <c:pt idx="44">
                  <c:v>36770</c:v>
                </c:pt>
                <c:pt idx="45">
                  <c:v>36800</c:v>
                </c:pt>
                <c:pt idx="46">
                  <c:v>36831</c:v>
                </c:pt>
                <c:pt idx="47">
                  <c:v>36861</c:v>
                </c:pt>
                <c:pt idx="48">
                  <c:v>36892</c:v>
                </c:pt>
                <c:pt idx="49">
                  <c:v>36923</c:v>
                </c:pt>
                <c:pt idx="50">
                  <c:v>36951</c:v>
                </c:pt>
                <c:pt idx="51">
                  <c:v>36982</c:v>
                </c:pt>
                <c:pt idx="52">
                  <c:v>37012</c:v>
                </c:pt>
                <c:pt idx="53">
                  <c:v>37043</c:v>
                </c:pt>
                <c:pt idx="54">
                  <c:v>37073</c:v>
                </c:pt>
                <c:pt idx="55">
                  <c:v>37104</c:v>
                </c:pt>
                <c:pt idx="56">
                  <c:v>37135</c:v>
                </c:pt>
                <c:pt idx="57">
                  <c:v>37165</c:v>
                </c:pt>
                <c:pt idx="58">
                  <c:v>37196</c:v>
                </c:pt>
                <c:pt idx="59">
                  <c:v>37226</c:v>
                </c:pt>
                <c:pt idx="60">
                  <c:v>37257</c:v>
                </c:pt>
                <c:pt idx="61">
                  <c:v>37288</c:v>
                </c:pt>
                <c:pt idx="62">
                  <c:v>37316</c:v>
                </c:pt>
                <c:pt idx="63">
                  <c:v>37347</c:v>
                </c:pt>
                <c:pt idx="64">
                  <c:v>37377</c:v>
                </c:pt>
                <c:pt idx="65">
                  <c:v>37408</c:v>
                </c:pt>
                <c:pt idx="66">
                  <c:v>37438</c:v>
                </c:pt>
                <c:pt idx="67">
                  <c:v>37469</c:v>
                </c:pt>
                <c:pt idx="68">
                  <c:v>37500</c:v>
                </c:pt>
                <c:pt idx="69">
                  <c:v>37530</c:v>
                </c:pt>
                <c:pt idx="70">
                  <c:v>37561</c:v>
                </c:pt>
                <c:pt idx="71">
                  <c:v>37591</c:v>
                </c:pt>
                <c:pt idx="72">
                  <c:v>37622</c:v>
                </c:pt>
                <c:pt idx="73">
                  <c:v>37653</c:v>
                </c:pt>
                <c:pt idx="74">
                  <c:v>37681</c:v>
                </c:pt>
                <c:pt idx="75">
                  <c:v>37712</c:v>
                </c:pt>
                <c:pt idx="76">
                  <c:v>37742</c:v>
                </c:pt>
                <c:pt idx="77">
                  <c:v>37773</c:v>
                </c:pt>
                <c:pt idx="78">
                  <c:v>37803</c:v>
                </c:pt>
                <c:pt idx="79">
                  <c:v>37834</c:v>
                </c:pt>
                <c:pt idx="80">
                  <c:v>37865</c:v>
                </c:pt>
                <c:pt idx="81">
                  <c:v>37895</c:v>
                </c:pt>
                <c:pt idx="82">
                  <c:v>37926</c:v>
                </c:pt>
                <c:pt idx="83">
                  <c:v>37956</c:v>
                </c:pt>
                <c:pt idx="84">
                  <c:v>37987</c:v>
                </c:pt>
                <c:pt idx="85">
                  <c:v>38018</c:v>
                </c:pt>
                <c:pt idx="86">
                  <c:v>38047</c:v>
                </c:pt>
                <c:pt idx="87">
                  <c:v>38078</c:v>
                </c:pt>
                <c:pt idx="88">
                  <c:v>38108</c:v>
                </c:pt>
                <c:pt idx="89">
                  <c:v>38139</c:v>
                </c:pt>
                <c:pt idx="90">
                  <c:v>38169</c:v>
                </c:pt>
                <c:pt idx="91">
                  <c:v>38200</c:v>
                </c:pt>
                <c:pt idx="92">
                  <c:v>38231</c:v>
                </c:pt>
                <c:pt idx="93">
                  <c:v>38261</c:v>
                </c:pt>
                <c:pt idx="94">
                  <c:v>38292</c:v>
                </c:pt>
                <c:pt idx="95">
                  <c:v>38322</c:v>
                </c:pt>
                <c:pt idx="96">
                  <c:v>38353</c:v>
                </c:pt>
                <c:pt idx="97">
                  <c:v>38384</c:v>
                </c:pt>
                <c:pt idx="98">
                  <c:v>38412</c:v>
                </c:pt>
                <c:pt idx="99">
                  <c:v>38443</c:v>
                </c:pt>
                <c:pt idx="100">
                  <c:v>38473</c:v>
                </c:pt>
                <c:pt idx="101">
                  <c:v>38504</c:v>
                </c:pt>
                <c:pt idx="102">
                  <c:v>38534</c:v>
                </c:pt>
                <c:pt idx="103">
                  <c:v>38565</c:v>
                </c:pt>
                <c:pt idx="104">
                  <c:v>38596</c:v>
                </c:pt>
                <c:pt idx="105">
                  <c:v>38626</c:v>
                </c:pt>
                <c:pt idx="106">
                  <c:v>38657</c:v>
                </c:pt>
                <c:pt idx="107">
                  <c:v>38687</c:v>
                </c:pt>
                <c:pt idx="108">
                  <c:v>38718</c:v>
                </c:pt>
                <c:pt idx="109">
                  <c:v>38749</c:v>
                </c:pt>
                <c:pt idx="110">
                  <c:v>38777</c:v>
                </c:pt>
                <c:pt idx="111">
                  <c:v>38808</c:v>
                </c:pt>
                <c:pt idx="112">
                  <c:v>38838</c:v>
                </c:pt>
                <c:pt idx="113">
                  <c:v>38869</c:v>
                </c:pt>
                <c:pt idx="114">
                  <c:v>38899</c:v>
                </c:pt>
                <c:pt idx="115">
                  <c:v>38930</c:v>
                </c:pt>
                <c:pt idx="116">
                  <c:v>38961</c:v>
                </c:pt>
                <c:pt idx="117">
                  <c:v>38991</c:v>
                </c:pt>
                <c:pt idx="118">
                  <c:v>39022</c:v>
                </c:pt>
                <c:pt idx="119">
                  <c:v>39052</c:v>
                </c:pt>
                <c:pt idx="120">
                  <c:v>39083</c:v>
                </c:pt>
                <c:pt idx="121">
                  <c:v>39114</c:v>
                </c:pt>
                <c:pt idx="122">
                  <c:v>39142</c:v>
                </c:pt>
                <c:pt idx="123">
                  <c:v>39173</c:v>
                </c:pt>
                <c:pt idx="124">
                  <c:v>39203</c:v>
                </c:pt>
                <c:pt idx="125">
                  <c:v>39234</c:v>
                </c:pt>
                <c:pt idx="126">
                  <c:v>39264</c:v>
                </c:pt>
                <c:pt idx="127">
                  <c:v>39295</c:v>
                </c:pt>
                <c:pt idx="128">
                  <c:v>39326</c:v>
                </c:pt>
                <c:pt idx="129">
                  <c:v>39356</c:v>
                </c:pt>
                <c:pt idx="130">
                  <c:v>39387</c:v>
                </c:pt>
                <c:pt idx="131">
                  <c:v>39417</c:v>
                </c:pt>
                <c:pt idx="132">
                  <c:v>39448</c:v>
                </c:pt>
                <c:pt idx="133">
                  <c:v>39479</c:v>
                </c:pt>
                <c:pt idx="134">
                  <c:v>39508</c:v>
                </c:pt>
                <c:pt idx="135">
                  <c:v>39539</c:v>
                </c:pt>
                <c:pt idx="136">
                  <c:v>39569</c:v>
                </c:pt>
                <c:pt idx="137">
                  <c:v>39600</c:v>
                </c:pt>
                <c:pt idx="138">
                  <c:v>39630</c:v>
                </c:pt>
                <c:pt idx="139">
                  <c:v>39661</c:v>
                </c:pt>
                <c:pt idx="140">
                  <c:v>39692</c:v>
                </c:pt>
                <c:pt idx="141">
                  <c:v>39722</c:v>
                </c:pt>
                <c:pt idx="142">
                  <c:v>39753</c:v>
                </c:pt>
                <c:pt idx="143">
                  <c:v>39783</c:v>
                </c:pt>
                <c:pt idx="144">
                  <c:v>39814</c:v>
                </c:pt>
                <c:pt idx="145">
                  <c:v>39845</c:v>
                </c:pt>
                <c:pt idx="146">
                  <c:v>39873</c:v>
                </c:pt>
                <c:pt idx="147">
                  <c:v>39904</c:v>
                </c:pt>
                <c:pt idx="148">
                  <c:v>39934</c:v>
                </c:pt>
                <c:pt idx="149">
                  <c:v>39965</c:v>
                </c:pt>
                <c:pt idx="150">
                  <c:v>39995</c:v>
                </c:pt>
                <c:pt idx="151">
                  <c:v>40026</c:v>
                </c:pt>
                <c:pt idx="152">
                  <c:v>40057</c:v>
                </c:pt>
                <c:pt idx="153">
                  <c:v>40087</c:v>
                </c:pt>
                <c:pt idx="154">
                  <c:v>40118</c:v>
                </c:pt>
                <c:pt idx="155">
                  <c:v>40148</c:v>
                </c:pt>
                <c:pt idx="156">
                  <c:v>40179</c:v>
                </c:pt>
                <c:pt idx="157">
                  <c:v>40210</c:v>
                </c:pt>
                <c:pt idx="158">
                  <c:v>40238</c:v>
                </c:pt>
                <c:pt idx="159">
                  <c:v>40269</c:v>
                </c:pt>
                <c:pt idx="160">
                  <c:v>40299</c:v>
                </c:pt>
                <c:pt idx="161">
                  <c:v>40330</c:v>
                </c:pt>
                <c:pt idx="162">
                  <c:v>40360</c:v>
                </c:pt>
                <c:pt idx="163">
                  <c:v>40391</c:v>
                </c:pt>
                <c:pt idx="164">
                  <c:v>40422</c:v>
                </c:pt>
                <c:pt idx="165">
                  <c:v>40452</c:v>
                </c:pt>
                <c:pt idx="166">
                  <c:v>40483</c:v>
                </c:pt>
                <c:pt idx="167">
                  <c:v>40513</c:v>
                </c:pt>
                <c:pt idx="168">
                  <c:v>40544</c:v>
                </c:pt>
                <c:pt idx="169">
                  <c:v>40575</c:v>
                </c:pt>
                <c:pt idx="170">
                  <c:v>40603</c:v>
                </c:pt>
                <c:pt idx="171">
                  <c:v>40634</c:v>
                </c:pt>
                <c:pt idx="172">
                  <c:v>40664</c:v>
                </c:pt>
                <c:pt idx="173">
                  <c:v>40695</c:v>
                </c:pt>
                <c:pt idx="174">
                  <c:v>40725</c:v>
                </c:pt>
                <c:pt idx="175">
                  <c:v>40756</c:v>
                </c:pt>
                <c:pt idx="176">
                  <c:v>40787</c:v>
                </c:pt>
                <c:pt idx="177">
                  <c:v>40817</c:v>
                </c:pt>
                <c:pt idx="178">
                  <c:v>40848</c:v>
                </c:pt>
                <c:pt idx="179">
                  <c:v>40878</c:v>
                </c:pt>
                <c:pt idx="180">
                  <c:v>40909</c:v>
                </c:pt>
                <c:pt idx="181">
                  <c:v>40940</c:v>
                </c:pt>
                <c:pt idx="182">
                  <c:v>40969</c:v>
                </c:pt>
                <c:pt idx="183">
                  <c:v>41000</c:v>
                </c:pt>
                <c:pt idx="184">
                  <c:v>41030</c:v>
                </c:pt>
                <c:pt idx="185">
                  <c:v>41061</c:v>
                </c:pt>
                <c:pt idx="186">
                  <c:v>41091</c:v>
                </c:pt>
                <c:pt idx="187">
                  <c:v>41122</c:v>
                </c:pt>
                <c:pt idx="188">
                  <c:v>41153</c:v>
                </c:pt>
                <c:pt idx="189">
                  <c:v>41183</c:v>
                </c:pt>
                <c:pt idx="190">
                  <c:v>41214</c:v>
                </c:pt>
                <c:pt idx="191">
                  <c:v>41244</c:v>
                </c:pt>
                <c:pt idx="192">
                  <c:v>41275</c:v>
                </c:pt>
                <c:pt idx="193">
                  <c:v>41306</c:v>
                </c:pt>
                <c:pt idx="194">
                  <c:v>41334</c:v>
                </c:pt>
                <c:pt idx="195">
                  <c:v>41365</c:v>
                </c:pt>
                <c:pt idx="196">
                  <c:v>41395</c:v>
                </c:pt>
                <c:pt idx="197">
                  <c:v>41426</c:v>
                </c:pt>
                <c:pt idx="198">
                  <c:v>41456</c:v>
                </c:pt>
                <c:pt idx="199">
                  <c:v>41487</c:v>
                </c:pt>
                <c:pt idx="200">
                  <c:v>41518</c:v>
                </c:pt>
                <c:pt idx="201">
                  <c:v>41548</c:v>
                </c:pt>
                <c:pt idx="202">
                  <c:v>41579</c:v>
                </c:pt>
                <c:pt idx="203">
                  <c:v>41609</c:v>
                </c:pt>
                <c:pt idx="204">
                  <c:v>41640</c:v>
                </c:pt>
                <c:pt idx="205">
                  <c:v>41671</c:v>
                </c:pt>
                <c:pt idx="206">
                  <c:v>41699</c:v>
                </c:pt>
                <c:pt idx="207">
                  <c:v>41730</c:v>
                </c:pt>
                <c:pt idx="208">
                  <c:v>41760</c:v>
                </c:pt>
                <c:pt idx="209">
                  <c:v>41791</c:v>
                </c:pt>
                <c:pt idx="210">
                  <c:v>41821</c:v>
                </c:pt>
                <c:pt idx="211">
                  <c:v>41852</c:v>
                </c:pt>
                <c:pt idx="212">
                  <c:v>41883</c:v>
                </c:pt>
                <c:pt idx="213">
                  <c:v>41913</c:v>
                </c:pt>
                <c:pt idx="214">
                  <c:v>41944</c:v>
                </c:pt>
                <c:pt idx="215">
                  <c:v>41974</c:v>
                </c:pt>
                <c:pt idx="216">
                  <c:v>42005</c:v>
                </c:pt>
                <c:pt idx="217">
                  <c:v>42036</c:v>
                </c:pt>
                <c:pt idx="218">
                  <c:v>42064</c:v>
                </c:pt>
                <c:pt idx="219">
                  <c:v>42095</c:v>
                </c:pt>
                <c:pt idx="220">
                  <c:v>42125</c:v>
                </c:pt>
                <c:pt idx="221">
                  <c:v>42156</c:v>
                </c:pt>
                <c:pt idx="222">
                  <c:v>42186</c:v>
                </c:pt>
                <c:pt idx="223">
                  <c:v>42217</c:v>
                </c:pt>
                <c:pt idx="224">
                  <c:v>42248</c:v>
                </c:pt>
                <c:pt idx="225">
                  <c:v>42278</c:v>
                </c:pt>
                <c:pt idx="226">
                  <c:v>42309</c:v>
                </c:pt>
                <c:pt idx="227">
                  <c:v>42339</c:v>
                </c:pt>
                <c:pt idx="228">
                  <c:v>42370</c:v>
                </c:pt>
                <c:pt idx="229">
                  <c:v>42401</c:v>
                </c:pt>
                <c:pt idx="230">
                  <c:v>42430</c:v>
                </c:pt>
              </c:numCache>
            </c:numRef>
          </c:cat>
          <c:val>
            <c:numRef>
              <c:f>'9.3 Inflation'!$C$2:$C$232</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1</c:v>
                </c:pt>
                <c:pt idx="134">
                  <c:v>1</c:v>
                </c:pt>
                <c:pt idx="135">
                  <c:v>1</c:v>
                </c:pt>
                <c:pt idx="136">
                  <c:v>1</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numCache>
            </c:numRef>
          </c:val>
        </c:ser>
        <c:dLbls>
          <c:showLegendKey val="0"/>
          <c:showVal val="0"/>
          <c:showCatName val="0"/>
          <c:showSerName val="0"/>
          <c:showPercent val="0"/>
          <c:showBubbleSize val="0"/>
        </c:dLbls>
        <c:gapWidth val="0"/>
        <c:overlap val="100"/>
        <c:axId val="912757488"/>
        <c:axId val="912761840"/>
      </c:barChart>
      <c:lineChart>
        <c:grouping val="standard"/>
        <c:varyColors val="0"/>
        <c:ser>
          <c:idx val="0"/>
          <c:order val="0"/>
          <c:spPr>
            <a:ln w="28575" cap="rnd">
              <a:solidFill>
                <a:schemeClr val="accent1"/>
              </a:solidFill>
              <a:round/>
            </a:ln>
            <a:effectLst/>
          </c:spPr>
          <c:marker>
            <c:symbol val="none"/>
          </c:marker>
          <c:cat>
            <c:numRef>
              <c:f>'9.3 Inflation'!$A$2:$A$232</c:f>
              <c:numCache>
                <c:formatCode>m/d/yyyy</c:formatCode>
                <c:ptCount val="231"/>
                <c:pt idx="0">
                  <c:v>35431</c:v>
                </c:pt>
                <c:pt idx="1">
                  <c:v>35462</c:v>
                </c:pt>
                <c:pt idx="2">
                  <c:v>35490</c:v>
                </c:pt>
                <c:pt idx="3">
                  <c:v>35521</c:v>
                </c:pt>
                <c:pt idx="4">
                  <c:v>35551</c:v>
                </c:pt>
                <c:pt idx="5">
                  <c:v>35582</c:v>
                </c:pt>
                <c:pt idx="6">
                  <c:v>35612</c:v>
                </c:pt>
                <c:pt idx="7">
                  <c:v>35643</c:v>
                </c:pt>
                <c:pt idx="8">
                  <c:v>35674</c:v>
                </c:pt>
                <c:pt idx="9">
                  <c:v>35704</c:v>
                </c:pt>
                <c:pt idx="10">
                  <c:v>35735</c:v>
                </c:pt>
                <c:pt idx="11">
                  <c:v>35765</c:v>
                </c:pt>
                <c:pt idx="12">
                  <c:v>35796</c:v>
                </c:pt>
                <c:pt idx="13">
                  <c:v>35827</c:v>
                </c:pt>
                <c:pt idx="14">
                  <c:v>35855</c:v>
                </c:pt>
                <c:pt idx="15">
                  <c:v>35886</c:v>
                </c:pt>
                <c:pt idx="16">
                  <c:v>35916</c:v>
                </c:pt>
                <c:pt idx="17">
                  <c:v>35947</c:v>
                </c:pt>
                <c:pt idx="18">
                  <c:v>35977</c:v>
                </c:pt>
                <c:pt idx="19">
                  <c:v>36008</c:v>
                </c:pt>
                <c:pt idx="20">
                  <c:v>36039</c:v>
                </c:pt>
                <c:pt idx="21">
                  <c:v>36069</c:v>
                </c:pt>
                <c:pt idx="22">
                  <c:v>36100</c:v>
                </c:pt>
                <c:pt idx="23">
                  <c:v>36130</c:v>
                </c:pt>
                <c:pt idx="24">
                  <c:v>36161</c:v>
                </c:pt>
                <c:pt idx="25">
                  <c:v>36192</c:v>
                </c:pt>
                <c:pt idx="26">
                  <c:v>36220</c:v>
                </c:pt>
                <c:pt idx="27">
                  <c:v>36251</c:v>
                </c:pt>
                <c:pt idx="28">
                  <c:v>36281</c:v>
                </c:pt>
                <c:pt idx="29">
                  <c:v>36312</c:v>
                </c:pt>
                <c:pt idx="30">
                  <c:v>36342</c:v>
                </c:pt>
                <c:pt idx="31">
                  <c:v>36373</c:v>
                </c:pt>
                <c:pt idx="32">
                  <c:v>36404</c:v>
                </c:pt>
                <c:pt idx="33">
                  <c:v>36434</c:v>
                </c:pt>
                <c:pt idx="34">
                  <c:v>36465</c:v>
                </c:pt>
                <c:pt idx="35">
                  <c:v>36495</c:v>
                </c:pt>
                <c:pt idx="36">
                  <c:v>36526</c:v>
                </c:pt>
                <c:pt idx="37">
                  <c:v>36557</c:v>
                </c:pt>
                <c:pt idx="38">
                  <c:v>36586</c:v>
                </c:pt>
                <c:pt idx="39">
                  <c:v>36617</c:v>
                </c:pt>
                <c:pt idx="40">
                  <c:v>36647</c:v>
                </c:pt>
                <c:pt idx="41">
                  <c:v>36678</c:v>
                </c:pt>
                <c:pt idx="42">
                  <c:v>36708</c:v>
                </c:pt>
                <c:pt idx="43">
                  <c:v>36739</c:v>
                </c:pt>
                <c:pt idx="44">
                  <c:v>36770</c:v>
                </c:pt>
                <c:pt idx="45">
                  <c:v>36800</c:v>
                </c:pt>
                <c:pt idx="46">
                  <c:v>36831</c:v>
                </c:pt>
                <c:pt idx="47">
                  <c:v>36861</c:v>
                </c:pt>
                <c:pt idx="48">
                  <c:v>36892</c:v>
                </c:pt>
                <c:pt idx="49">
                  <c:v>36923</c:v>
                </c:pt>
                <c:pt idx="50">
                  <c:v>36951</c:v>
                </c:pt>
                <c:pt idx="51">
                  <c:v>36982</c:v>
                </c:pt>
                <c:pt idx="52">
                  <c:v>37012</c:v>
                </c:pt>
                <c:pt idx="53">
                  <c:v>37043</c:v>
                </c:pt>
                <c:pt idx="54">
                  <c:v>37073</c:v>
                </c:pt>
                <c:pt idx="55">
                  <c:v>37104</c:v>
                </c:pt>
                <c:pt idx="56">
                  <c:v>37135</c:v>
                </c:pt>
                <c:pt idx="57">
                  <c:v>37165</c:v>
                </c:pt>
                <c:pt idx="58">
                  <c:v>37196</c:v>
                </c:pt>
                <c:pt idx="59">
                  <c:v>37226</c:v>
                </c:pt>
                <c:pt idx="60">
                  <c:v>37257</c:v>
                </c:pt>
                <c:pt idx="61">
                  <c:v>37288</c:v>
                </c:pt>
                <c:pt idx="62">
                  <c:v>37316</c:v>
                </c:pt>
                <c:pt idx="63">
                  <c:v>37347</c:v>
                </c:pt>
                <c:pt idx="64">
                  <c:v>37377</c:v>
                </c:pt>
                <c:pt idx="65">
                  <c:v>37408</c:v>
                </c:pt>
                <c:pt idx="66">
                  <c:v>37438</c:v>
                </c:pt>
                <c:pt idx="67">
                  <c:v>37469</c:v>
                </c:pt>
                <c:pt idx="68">
                  <c:v>37500</c:v>
                </c:pt>
                <c:pt idx="69">
                  <c:v>37530</c:v>
                </c:pt>
                <c:pt idx="70">
                  <c:v>37561</c:v>
                </c:pt>
                <c:pt idx="71">
                  <c:v>37591</c:v>
                </c:pt>
                <c:pt idx="72">
                  <c:v>37622</c:v>
                </c:pt>
                <c:pt idx="73">
                  <c:v>37653</c:v>
                </c:pt>
                <c:pt idx="74">
                  <c:v>37681</c:v>
                </c:pt>
                <c:pt idx="75">
                  <c:v>37712</c:v>
                </c:pt>
                <c:pt idx="76">
                  <c:v>37742</c:v>
                </c:pt>
                <c:pt idx="77">
                  <c:v>37773</c:v>
                </c:pt>
                <c:pt idx="78">
                  <c:v>37803</c:v>
                </c:pt>
                <c:pt idx="79">
                  <c:v>37834</c:v>
                </c:pt>
                <c:pt idx="80">
                  <c:v>37865</c:v>
                </c:pt>
                <c:pt idx="81">
                  <c:v>37895</c:v>
                </c:pt>
                <c:pt idx="82">
                  <c:v>37926</c:v>
                </c:pt>
                <c:pt idx="83">
                  <c:v>37956</c:v>
                </c:pt>
                <c:pt idx="84">
                  <c:v>37987</c:v>
                </c:pt>
                <c:pt idx="85">
                  <c:v>38018</c:v>
                </c:pt>
                <c:pt idx="86">
                  <c:v>38047</c:v>
                </c:pt>
                <c:pt idx="87">
                  <c:v>38078</c:v>
                </c:pt>
                <c:pt idx="88">
                  <c:v>38108</c:v>
                </c:pt>
                <c:pt idx="89">
                  <c:v>38139</c:v>
                </c:pt>
                <c:pt idx="90">
                  <c:v>38169</c:v>
                </c:pt>
                <c:pt idx="91">
                  <c:v>38200</c:v>
                </c:pt>
                <c:pt idx="92">
                  <c:v>38231</c:v>
                </c:pt>
                <c:pt idx="93">
                  <c:v>38261</c:v>
                </c:pt>
                <c:pt idx="94">
                  <c:v>38292</c:v>
                </c:pt>
                <c:pt idx="95">
                  <c:v>38322</c:v>
                </c:pt>
                <c:pt idx="96">
                  <c:v>38353</c:v>
                </c:pt>
                <c:pt idx="97">
                  <c:v>38384</c:v>
                </c:pt>
                <c:pt idx="98">
                  <c:v>38412</c:v>
                </c:pt>
                <c:pt idx="99">
                  <c:v>38443</c:v>
                </c:pt>
                <c:pt idx="100">
                  <c:v>38473</c:v>
                </c:pt>
                <c:pt idx="101">
                  <c:v>38504</c:v>
                </c:pt>
                <c:pt idx="102">
                  <c:v>38534</c:v>
                </c:pt>
                <c:pt idx="103">
                  <c:v>38565</c:v>
                </c:pt>
                <c:pt idx="104">
                  <c:v>38596</c:v>
                </c:pt>
                <c:pt idx="105">
                  <c:v>38626</c:v>
                </c:pt>
                <c:pt idx="106">
                  <c:v>38657</c:v>
                </c:pt>
                <c:pt idx="107">
                  <c:v>38687</c:v>
                </c:pt>
                <c:pt idx="108">
                  <c:v>38718</c:v>
                </c:pt>
                <c:pt idx="109">
                  <c:v>38749</c:v>
                </c:pt>
                <c:pt idx="110">
                  <c:v>38777</c:v>
                </c:pt>
                <c:pt idx="111">
                  <c:v>38808</c:v>
                </c:pt>
                <c:pt idx="112">
                  <c:v>38838</c:v>
                </c:pt>
                <c:pt idx="113">
                  <c:v>38869</c:v>
                </c:pt>
                <c:pt idx="114">
                  <c:v>38899</c:v>
                </c:pt>
                <c:pt idx="115">
                  <c:v>38930</c:v>
                </c:pt>
                <c:pt idx="116">
                  <c:v>38961</c:v>
                </c:pt>
                <c:pt idx="117">
                  <c:v>38991</c:v>
                </c:pt>
                <c:pt idx="118">
                  <c:v>39022</c:v>
                </c:pt>
                <c:pt idx="119">
                  <c:v>39052</c:v>
                </c:pt>
                <c:pt idx="120">
                  <c:v>39083</c:v>
                </c:pt>
                <c:pt idx="121">
                  <c:v>39114</c:v>
                </c:pt>
                <c:pt idx="122">
                  <c:v>39142</c:v>
                </c:pt>
                <c:pt idx="123">
                  <c:v>39173</c:v>
                </c:pt>
                <c:pt idx="124">
                  <c:v>39203</c:v>
                </c:pt>
                <c:pt idx="125">
                  <c:v>39234</c:v>
                </c:pt>
                <c:pt idx="126">
                  <c:v>39264</c:v>
                </c:pt>
                <c:pt idx="127">
                  <c:v>39295</c:v>
                </c:pt>
                <c:pt idx="128">
                  <c:v>39326</c:v>
                </c:pt>
                <c:pt idx="129">
                  <c:v>39356</c:v>
                </c:pt>
                <c:pt idx="130">
                  <c:v>39387</c:v>
                </c:pt>
                <c:pt idx="131">
                  <c:v>39417</c:v>
                </c:pt>
                <c:pt idx="132">
                  <c:v>39448</c:v>
                </c:pt>
                <c:pt idx="133">
                  <c:v>39479</c:v>
                </c:pt>
                <c:pt idx="134">
                  <c:v>39508</c:v>
                </c:pt>
                <c:pt idx="135">
                  <c:v>39539</c:v>
                </c:pt>
                <c:pt idx="136">
                  <c:v>39569</c:v>
                </c:pt>
                <c:pt idx="137">
                  <c:v>39600</c:v>
                </c:pt>
                <c:pt idx="138">
                  <c:v>39630</c:v>
                </c:pt>
                <c:pt idx="139">
                  <c:v>39661</c:v>
                </c:pt>
                <c:pt idx="140">
                  <c:v>39692</c:v>
                </c:pt>
                <c:pt idx="141">
                  <c:v>39722</c:v>
                </c:pt>
                <c:pt idx="142">
                  <c:v>39753</c:v>
                </c:pt>
                <c:pt idx="143">
                  <c:v>39783</c:v>
                </c:pt>
                <c:pt idx="144">
                  <c:v>39814</c:v>
                </c:pt>
                <c:pt idx="145">
                  <c:v>39845</c:v>
                </c:pt>
                <c:pt idx="146">
                  <c:v>39873</c:v>
                </c:pt>
                <c:pt idx="147">
                  <c:v>39904</c:v>
                </c:pt>
                <c:pt idx="148">
                  <c:v>39934</c:v>
                </c:pt>
                <c:pt idx="149">
                  <c:v>39965</c:v>
                </c:pt>
                <c:pt idx="150">
                  <c:v>39995</c:v>
                </c:pt>
                <c:pt idx="151">
                  <c:v>40026</c:v>
                </c:pt>
                <c:pt idx="152">
                  <c:v>40057</c:v>
                </c:pt>
                <c:pt idx="153">
                  <c:v>40087</c:v>
                </c:pt>
                <c:pt idx="154">
                  <c:v>40118</c:v>
                </c:pt>
                <c:pt idx="155">
                  <c:v>40148</c:v>
                </c:pt>
                <c:pt idx="156">
                  <c:v>40179</c:v>
                </c:pt>
                <c:pt idx="157">
                  <c:v>40210</c:v>
                </c:pt>
                <c:pt idx="158">
                  <c:v>40238</c:v>
                </c:pt>
                <c:pt idx="159">
                  <c:v>40269</c:v>
                </c:pt>
                <c:pt idx="160">
                  <c:v>40299</c:v>
                </c:pt>
                <c:pt idx="161">
                  <c:v>40330</c:v>
                </c:pt>
                <c:pt idx="162">
                  <c:v>40360</c:v>
                </c:pt>
                <c:pt idx="163">
                  <c:v>40391</c:v>
                </c:pt>
                <c:pt idx="164">
                  <c:v>40422</c:v>
                </c:pt>
                <c:pt idx="165">
                  <c:v>40452</c:v>
                </c:pt>
                <c:pt idx="166">
                  <c:v>40483</c:v>
                </c:pt>
                <c:pt idx="167">
                  <c:v>40513</c:v>
                </c:pt>
                <c:pt idx="168">
                  <c:v>40544</c:v>
                </c:pt>
                <c:pt idx="169">
                  <c:v>40575</c:v>
                </c:pt>
                <c:pt idx="170">
                  <c:v>40603</c:v>
                </c:pt>
                <c:pt idx="171">
                  <c:v>40634</c:v>
                </c:pt>
                <c:pt idx="172">
                  <c:v>40664</c:v>
                </c:pt>
                <c:pt idx="173">
                  <c:v>40695</c:v>
                </c:pt>
                <c:pt idx="174">
                  <c:v>40725</c:v>
                </c:pt>
                <c:pt idx="175">
                  <c:v>40756</c:v>
                </c:pt>
                <c:pt idx="176">
                  <c:v>40787</c:v>
                </c:pt>
                <c:pt idx="177">
                  <c:v>40817</c:v>
                </c:pt>
                <c:pt idx="178">
                  <c:v>40848</c:v>
                </c:pt>
                <c:pt idx="179">
                  <c:v>40878</c:v>
                </c:pt>
                <c:pt idx="180">
                  <c:v>40909</c:v>
                </c:pt>
                <c:pt idx="181">
                  <c:v>40940</c:v>
                </c:pt>
                <c:pt idx="182">
                  <c:v>40969</c:v>
                </c:pt>
                <c:pt idx="183">
                  <c:v>41000</c:v>
                </c:pt>
                <c:pt idx="184">
                  <c:v>41030</c:v>
                </c:pt>
                <c:pt idx="185">
                  <c:v>41061</c:v>
                </c:pt>
                <c:pt idx="186">
                  <c:v>41091</c:v>
                </c:pt>
                <c:pt idx="187">
                  <c:v>41122</c:v>
                </c:pt>
                <c:pt idx="188">
                  <c:v>41153</c:v>
                </c:pt>
                <c:pt idx="189">
                  <c:v>41183</c:v>
                </c:pt>
                <c:pt idx="190">
                  <c:v>41214</c:v>
                </c:pt>
                <c:pt idx="191">
                  <c:v>41244</c:v>
                </c:pt>
                <c:pt idx="192">
                  <c:v>41275</c:v>
                </c:pt>
                <c:pt idx="193">
                  <c:v>41306</c:v>
                </c:pt>
                <c:pt idx="194">
                  <c:v>41334</c:v>
                </c:pt>
                <c:pt idx="195">
                  <c:v>41365</c:v>
                </c:pt>
                <c:pt idx="196">
                  <c:v>41395</c:v>
                </c:pt>
                <c:pt idx="197">
                  <c:v>41426</c:v>
                </c:pt>
                <c:pt idx="198">
                  <c:v>41456</c:v>
                </c:pt>
                <c:pt idx="199">
                  <c:v>41487</c:v>
                </c:pt>
                <c:pt idx="200">
                  <c:v>41518</c:v>
                </c:pt>
                <c:pt idx="201">
                  <c:v>41548</c:v>
                </c:pt>
                <c:pt idx="202">
                  <c:v>41579</c:v>
                </c:pt>
                <c:pt idx="203">
                  <c:v>41609</c:v>
                </c:pt>
                <c:pt idx="204">
                  <c:v>41640</c:v>
                </c:pt>
                <c:pt idx="205">
                  <c:v>41671</c:v>
                </c:pt>
                <c:pt idx="206">
                  <c:v>41699</c:v>
                </c:pt>
                <c:pt idx="207">
                  <c:v>41730</c:v>
                </c:pt>
                <c:pt idx="208">
                  <c:v>41760</c:v>
                </c:pt>
                <c:pt idx="209">
                  <c:v>41791</c:v>
                </c:pt>
                <c:pt idx="210">
                  <c:v>41821</c:v>
                </c:pt>
                <c:pt idx="211">
                  <c:v>41852</c:v>
                </c:pt>
                <c:pt idx="212">
                  <c:v>41883</c:v>
                </c:pt>
                <c:pt idx="213">
                  <c:v>41913</c:v>
                </c:pt>
                <c:pt idx="214">
                  <c:v>41944</c:v>
                </c:pt>
                <c:pt idx="215">
                  <c:v>41974</c:v>
                </c:pt>
                <c:pt idx="216">
                  <c:v>42005</c:v>
                </c:pt>
                <c:pt idx="217">
                  <c:v>42036</c:v>
                </c:pt>
                <c:pt idx="218">
                  <c:v>42064</c:v>
                </c:pt>
                <c:pt idx="219">
                  <c:v>42095</c:v>
                </c:pt>
                <c:pt idx="220">
                  <c:v>42125</c:v>
                </c:pt>
                <c:pt idx="221">
                  <c:v>42156</c:v>
                </c:pt>
                <c:pt idx="222">
                  <c:v>42186</c:v>
                </c:pt>
                <c:pt idx="223">
                  <c:v>42217</c:v>
                </c:pt>
                <c:pt idx="224">
                  <c:v>42248</c:v>
                </c:pt>
                <c:pt idx="225">
                  <c:v>42278</c:v>
                </c:pt>
                <c:pt idx="226">
                  <c:v>42309</c:v>
                </c:pt>
                <c:pt idx="227">
                  <c:v>42339</c:v>
                </c:pt>
                <c:pt idx="228">
                  <c:v>42370</c:v>
                </c:pt>
                <c:pt idx="229">
                  <c:v>42401</c:v>
                </c:pt>
                <c:pt idx="230">
                  <c:v>42430</c:v>
                </c:pt>
              </c:numCache>
            </c:numRef>
          </c:cat>
          <c:val>
            <c:numRef>
              <c:f>'9.3 Inflation'!$B$2:$B$232</c:f>
              <c:numCache>
                <c:formatCode>General</c:formatCode>
                <c:ptCount val="231"/>
                <c:pt idx="0">
                  <c:v>2.2000000000000002</c:v>
                </c:pt>
                <c:pt idx="1">
                  <c:v>2</c:v>
                </c:pt>
                <c:pt idx="2">
                  <c:v>1.7</c:v>
                </c:pt>
                <c:pt idx="3">
                  <c:v>1.4</c:v>
                </c:pt>
                <c:pt idx="4">
                  <c:v>1.5</c:v>
                </c:pt>
                <c:pt idx="5">
                  <c:v>1.5</c:v>
                </c:pt>
                <c:pt idx="6">
                  <c:v>1.6</c:v>
                </c:pt>
                <c:pt idx="7">
                  <c:v>1.8</c:v>
                </c:pt>
                <c:pt idx="8">
                  <c:v>1.7</c:v>
                </c:pt>
                <c:pt idx="9">
                  <c:v>1.6</c:v>
                </c:pt>
                <c:pt idx="10">
                  <c:v>1.8</c:v>
                </c:pt>
                <c:pt idx="11">
                  <c:v>1.6</c:v>
                </c:pt>
                <c:pt idx="12">
                  <c:v>1.2</c:v>
                </c:pt>
                <c:pt idx="13">
                  <c:v>1.2</c:v>
                </c:pt>
                <c:pt idx="14">
                  <c:v>1.2</c:v>
                </c:pt>
                <c:pt idx="15">
                  <c:v>1.5</c:v>
                </c:pt>
                <c:pt idx="16">
                  <c:v>1.4</c:v>
                </c:pt>
                <c:pt idx="17">
                  <c:v>1.5</c:v>
                </c:pt>
                <c:pt idx="18">
                  <c:v>1.4</c:v>
                </c:pt>
                <c:pt idx="19">
                  <c:v>1.3</c:v>
                </c:pt>
                <c:pt idx="20">
                  <c:v>1.1000000000000001</c:v>
                </c:pt>
                <c:pt idx="21">
                  <c:v>1</c:v>
                </c:pt>
                <c:pt idx="22">
                  <c:v>0.9</c:v>
                </c:pt>
                <c:pt idx="23">
                  <c:v>0.8</c:v>
                </c:pt>
                <c:pt idx="24">
                  <c:v>0.9</c:v>
                </c:pt>
                <c:pt idx="25">
                  <c:v>0.8</c:v>
                </c:pt>
                <c:pt idx="26">
                  <c:v>1</c:v>
                </c:pt>
                <c:pt idx="27">
                  <c:v>1.1000000000000001</c:v>
                </c:pt>
                <c:pt idx="28">
                  <c:v>1</c:v>
                </c:pt>
                <c:pt idx="29">
                  <c:v>0.9</c:v>
                </c:pt>
                <c:pt idx="30">
                  <c:v>1.1000000000000001</c:v>
                </c:pt>
                <c:pt idx="31">
                  <c:v>1.2</c:v>
                </c:pt>
                <c:pt idx="32">
                  <c:v>1.3</c:v>
                </c:pt>
                <c:pt idx="33">
                  <c:v>1.4</c:v>
                </c:pt>
                <c:pt idx="34">
                  <c:v>1.5</c:v>
                </c:pt>
                <c:pt idx="35">
                  <c:v>1.8</c:v>
                </c:pt>
                <c:pt idx="36">
                  <c:v>1.9</c:v>
                </c:pt>
                <c:pt idx="37">
                  <c:v>2</c:v>
                </c:pt>
                <c:pt idx="38">
                  <c:v>2.1</c:v>
                </c:pt>
                <c:pt idx="39">
                  <c:v>1.8</c:v>
                </c:pt>
                <c:pt idx="40">
                  <c:v>1.9</c:v>
                </c:pt>
                <c:pt idx="41">
                  <c:v>2.2000000000000002</c:v>
                </c:pt>
                <c:pt idx="42">
                  <c:v>2.2000000000000002</c:v>
                </c:pt>
                <c:pt idx="43">
                  <c:v>2.1</c:v>
                </c:pt>
                <c:pt idx="44">
                  <c:v>2.5</c:v>
                </c:pt>
                <c:pt idx="45">
                  <c:v>2.5</c:v>
                </c:pt>
                <c:pt idx="46">
                  <c:v>2.5</c:v>
                </c:pt>
                <c:pt idx="47">
                  <c:v>2.6</c:v>
                </c:pt>
                <c:pt idx="48">
                  <c:v>2.1</c:v>
                </c:pt>
                <c:pt idx="49">
                  <c:v>2.1</c:v>
                </c:pt>
                <c:pt idx="50">
                  <c:v>2.2999999999999998</c:v>
                </c:pt>
                <c:pt idx="51">
                  <c:v>2.8</c:v>
                </c:pt>
                <c:pt idx="52">
                  <c:v>3.1</c:v>
                </c:pt>
                <c:pt idx="53">
                  <c:v>2.9</c:v>
                </c:pt>
                <c:pt idx="54">
                  <c:v>2.6</c:v>
                </c:pt>
                <c:pt idx="55">
                  <c:v>2.4</c:v>
                </c:pt>
                <c:pt idx="56">
                  <c:v>2.2999999999999998</c:v>
                </c:pt>
                <c:pt idx="57">
                  <c:v>2.2999999999999998</c:v>
                </c:pt>
                <c:pt idx="58">
                  <c:v>2</c:v>
                </c:pt>
                <c:pt idx="59">
                  <c:v>2.1</c:v>
                </c:pt>
                <c:pt idx="60">
                  <c:v>2.7</c:v>
                </c:pt>
                <c:pt idx="61">
                  <c:v>2.5</c:v>
                </c:pt>
                <c:pt idx="62">
                  <c:v>2.5</c:v>
                </c:pt>
                <c:pt idx="63">
                  <c:v>2.4</c:v>
                </c:pt>
                <c:pt idx="64">
                  <c:v>2.1</c:v>
                </c:pt>
                <c:pt idx="65">
                  <c:v>1.9</c:v>
                </c:pt>
                <c:pt idx="66">
                  <c:v>2</c:v>
                </c:pt>
                <c:pt idx="67">
                  <c:v>2.2000000000000002</c:v>
                </c:pt>
                <c:pt idx="68">
                  <c:v>2.1</c:v>
                </c:pt>
                <c:pt idx="69">
                  <c:v>2.2999999999999998</c:v>
                </c:pt>
                <c:pt idx="70">
                  <c:v>2.2999999999999998</c:v>
                </c:pt>
                <c:pt idx="71">
                  <c:v>2.2999999999999998</c:v>
                </c:pt>
                <c:pt idx="72">
                  <c:v>2.1</c:v>
                </c:pt>
                <c:pt idx="73">
                  <c:v>2.4</c:v>
                </c:pt>
                <c:pt idx="74">
                  <c:v>2.4</c:v>
                </c:pt>
                <c:pt idx="75">
                  <c:v>2.1</c:v>
                </c:pt>
                <c:pt idx="76">
                  <c:v>1.9</c:v>
                </c:pt>
                <c:pt idx="77">
                  <c:v>2</c:v>
                </c:pt>
                <c:pt idx="78">
                  <c:v>2</c:v>
                </c:pt>
                <c:pt idx="79">
                  <c:v>2.1</c:v>
                </c:pt>
                <c:pt idx="80">
                  <c:v>2.2000000000000002</c:v>
                </c:pt>
                <c:pt idx="81">
                  <c:v>2.1</c:v>
                </c:pt>
                <c:pt idx="82">
                  <c:v>2.2000000000000002</c:v>
                </c:pt>
                <c:pt idx="83">
                  <c:v>2</c:v>
                </c:pt>
                <c:pt idx="84">
                  <c:v>1.8</c:v>
                </c:pt>
                <c:pt idx="85">
                  <c:v>1.7</c:v>
                </c:pt>
                <c:pt idx="86">
                  <c:v>1.7</c:v>
                </c:pt>
                <c:pt idx="87">
                  <c:v>2.1</c:v>
                </c:pt>
                <c:pt idx="88">
                  <c:v>2.5</c:v>
                </c:pt>
                <c:pt idx="89">
                  <c:v>2.4</c:v>
                </c:pt>
                <c:pt idx="90">
                  <c:v>2.2999999999999998</c:v>
                </c:pt>
                <c:pt idx="91">
                  <c:v>2.4</c:v>
                </c:pt>
                <c:pt idx="92">
                  <c:v>2.1</c:v>
                </c:pt>
                <c:pt idx="93">
                  <c:v>2.4</c:v>
                </c:pt>
                <c:pt idx="94">
                  <c:v>2.2999999999999998</c:v>
                </c:pt>
                <c:pt idx="95">
                  <c:v>2.4</c:v>
                </c:pt>
                <c:pt idx="96">
                  <c:v>1.9</c:v>
                </c:pt>
                <c:pt idx="97">
                  <c:v>2.1</c:v>
                </c:pt>
                <c:pt idx="98">
                  <c:v>2.2000000000000002</c:v>
                </c:pt>
                <c:pt idx="99">
                  <c:v>2.1</c:v>
                </c:pt>
                <c:pt idx="100">
                  <c:v>2</c:v>
                </c:pt>
                <c:pt idx="101">
                  <c:v>2</c:v>
                </c:pt>
                <c:pt idx="102">
                  <c:v>2.1</c:v>
                </c:pt>
                <c:pt idx="103">
                  <c:v>2.2000000000000002</c:v>
                </c:pt>
                <c:pt idx="104">
                  <c:v>2.6</c:v>
                </c:pt>
                <c:pt idx="105">
                  <c:v>2.5</c:v>
                </c:pt>
                <c:pt idx="106">
                  <c:v>2.2999999999999998</c:v>
                </c:pt>
                <c:pt idx="107">
                  <c:v>2.2999999999999998</c:v>
                </c:pt>
                <c:pt idx="108">
                  <c:v>2.5</c:v>
                </c:pt>
                <c:pt idx="109">
                  <c:v>2.4</c:v>
                </c:pt>
                <c:pt idx="110">
                  <c:v>2.2000000000000002</c:v>
                </c:pt>
                <c:pt idx="111">
                  <c:v>2.5</c:v>
                </c:pt>
                <c:pt idx="112">
                  <c:v>2.5</c:v>
                </c:pt>
                <c:pt idx="113">
                  <c:v>2.5</c:v>
                </c:pt>
                <c:pt idx="114">
                  <c:v>2.5</c:v>
                </c:pt>
                <c:pt idx="115">
                  <c:v>2.2999999999999998</c:v>
                </c:pt>
                <c:pt idx="116">
                  <c:v>1.8</c:v>
                </c:pt>
                <c:pt idx="117">
                  <c:v>1.6</c:v>
                </c:pt>
                <c:pt idx="118">
                  <c:v>1.9</c:v>
                </c:pt>
                <c:pt idx="119">
                  <c:v>1.9</c:v>
                </c:pt>
                <c:pt idx="120">
                  <c:v>1.9</c:v>
                </c:pt>
                <c:pt idx="121">
                  <c:v>1.9</c:v>
                </c:pt>
                <c:pt idx="122">
                  <c:v>2</c:v>
                </c:pt>
                <c:pt idx="123">
                  <c:v>1.9</c:v>
                </c:pt>
                <c:pt idx="124">
                  <c:v>1.9</c:v>
                </c:pt>
                <c:pt idx="125">
                  <c:v>1.9</c:v>
                </c:pt>
                <c:pt idx="126">
                  <c:v>1.8</c:v>
                </c:pt>
                <c:pt idx="127">
                  <c:v>1.8</c:v>
                </c:pt>
                <c:pt idx="128">
                  <c:v>2.2000000000000002</c:v>
                </c:pt>
                <c:pt idx="129">
                  <c:v>2.6</c:v>
                </c:pt>
                <c:pt idx="130">
                  <c:v>3.1</c:v>
                </c:pt>
                <c:pt idx="131">
                  <c:v>3.1</c:v>
                </c:pt>
                <c:pt idx="132">
                  <c:v>3.3</c:v>
                </c:pt>
                <c:pt idx="133">
                  <c:v>3.3</c:v>
                </c:pt>
                <c:pt idx="134">
                  <c:v>3.7</c:v>
                </c:pt>
                <c:pt idx="135">
                  <c:v>3.3</c:v>
                </c:pt>
                <c:pt idx="136">
                  <c:v>3.7</c:v>
                </c:pt>
                <c:pt idx="137">
                  <c:v>4</c:v>
                </c:pt>
                <c:pt idx="138">
                  <c:v>4.0999999999999996</c:v>
                </c:pt>
                <c:pt idx="139">
                  <c:v>3.9</c:v>
                </c:pt>
                <c:pt idx="140">
                  <c:v>3.7</c:v>
                </c:pt>
                <c:pt idx="141">
                  <c:v>3.2</c:v>
                </c:pt>
                <c:pt idx="142">
                  <c:v>2.2000000000000002</c:v>
                </c:pt>
                <c:pt idx="143">
                  <c:v>1.6</c:v>
                </c:pt>
                <c:pt idx="144">
                  <c:v>1.2</c:v>
                </c:pt>
                <c:pt idx="145">
                  <c:v>1.2</c:v>
                </c:pt>
                <c:pt idx="146">
                  <c:v>0.6</c:v>
                </c:pt>
                <c:pt idx="147">
                  <c:v>0.7</c:v>
                </c:pt>
                <c:pt idx="148">
                  <c:v>0.1</c:v>
                </c:pt>
                <c:pt idx="149">
                  <c:v>-0.1</c:v>
                </c:pt>
                <c:pt idx="150">
                  <c:v>-0.6</c:v>
                </c:pt>
                <c:pt idx="151">
                  <c:v>-0.2</c:v>
                </c:pt>
                <c:pt idx="152">
                  <c:v>-0.3</c:v>
                </c:pt>
                <c:pt idx="153">
                  <c:v>-0.1</c:v>
                </c:pt>
                <c:pt idx="154">
                  <c:v>0.5</c:v>
                </c:pt>
                <c:pt idx="155">
                  <c:v>0.9</c:v>
                </c:pt>
                <c:pt idx="156">
                  <c:v>0.9</c:v>
                </c:pt>
                <c:pt idx="157">
                  <c:v>0.8</c:v>
                </c:pt>
                <c:pt idx="158">
                  <c:v>1.6</c:v>
                </c:pt>
                <c:pt idx="159">
                  <c:v>1.6</c:v>
                </c:pt>
                <c:pt idx="160">
                  <c:v>1.7</c:v>
                </c:pt>
                <c:pt idx="161">
                  <c:v>1.5</c:v>
                </c:pt>
                <c:pt idx="162">
                  <c:v>1.7</c:v>
                </c:pt>
                <c:pt idx="163">
                  <c:v>1.6</c:v>
                </c:pt>
                <c:pt idx="164">
                  <c:v>1.9</c:v>
                </c:pt>
                <c:pt idx="165">
                  <c:v>1.9</c:v>
                </c:pt>
                <c:pt idx="166">
                  <c:v>1.9</c:v>
                </c:pt>
                <c:pt idx="167">
                  <c:v>2.2000000000000002</c:v>
                </c:pt>
                <c:pt idx="168">
                  <c:v>2.2999999999999998</c:v>
                </c:pt>
                <c:pt idx="169">
                  <c:v>2.4</c:v>
                </c:pt>
                <c:pt idx="170">
                  <c:v>2.7</c:v>
                </c:pt>
                <c:pt idx="171">
                  <c:v>2.8</c:v>
                </c:pt>
                <c:pt idx="172">
                  <c:v>2.7</c:v>
                </c:pt>
                <c:pt idx="173">
                  <c:v>2.7</c:v>
                </c:pt>
                <c:pt idx="174">
                  <c:v>2.6</c:v>
                </c:pt>
                <c:pt idx="175">
                  <c:v>2.6</c:v>
                </c:pt>
                <c:pt idx="176">
                  <c:v>3</c:v>
                </c:pt>
                <c:pt idx="177">
                  <c:v>3</c:v>
                </c:pt>
                <c:pt idx="178">
                  <c:v>3</c:v>
                </c:pt>
                <c:pt idx="179">
                  <c:v>2.8</c:v>
                </c:pt>
                <c:pt idx="180">
                  <c:v>2.7</c:v>
                </c:pt>
                <c:pt idx="181">
                  <c:v>2.7</c:v>
                </c:pt>
                <c:pt idx="182">
                  <c:v>2.7</c:v>
                </c:pt>
                <c:pt idx="183">
                  <c:v>2.6</c:v>
                </c:pt>
                <c:pt idx="184">
                  <c:v>2.4</c:v>
                </c:pt>
                <c:pt idx="185">
                  <c:v>2.4</c:v>
                </c:pt>
                <c:pt idx="186">
                  <c:v>2.4</c:v>
                </c:pt>
                <c:pt idx="187">
                  <c:v>2.6</c:v>
                </c:pt>
                <c:pt idx="188">
                  <c:v>2.6</c:v>
                </c:pt>
                <c:pt idx="189">
                  <c:v>2.5</c:v>
                </c:pt>
                <c:pt idx="190">
                  <c:v>2.2000000000000002</c:v>
                </c:pt>
                <c:pt idx="191">
                  <c:v>2.2000000000000002</c:v>
                </c:pt>
                <c:pt idx="192">
                  <c:v>2</c:v>
                </c:pt>
                <c:pt idx="193">
                  <c:v>1.8</c:v>
                </c:pt>
                <c:pt idx="194">
                  <c:v>1.7</c:v>
                </c:pt>
                <c:pt idx="195">
                  <c:v>1.2</c:v>
                </c:pt>
                <c:pt idx="196">
                  <c:v>1.4</c:v>
                </c:pt>
                <c:pt idx="197">
                  <c:v>1.6</c:v>
                </c:pt>
                <c:pt idx="198">
                  <c:v>1.6</c:v>
                </c:pt>
                <c:pt idx="199">
                  <c:v>1.3</c:v>
                </c:pt>
                <c:pt idx="200">
                  <c:v>1.1000000000000001</c:v>
                </c:pt>
                <c:pt idx="201">
                  <c:v>0.7</c:v>
                </c:pt>
                <c:pt idx="202">
                  <c:v>0.8</c:v>
                </c:pt>
                <c:pt idx="203">
                  <c:v>0.8</c:v>
                </c:pt>
                <c:pt idx="204">
                  <c:v>0.8</c:v>
                </c:pt>
                <c:pt idx="205">
                  <c:v>0.7</c:v>
                </c:pt>
                <c:pt idx="206">
                  <c:v>0.5</c:v>
                </c:pt>
                <c:pt idx="207">
                  <c:v>0.7</c:v>
                </c:pt>
                <c:pt idx="208">
                  <c:v>0.5</c:v>
                </c:pt>
                <c:pt idx="209">
                  <c:v>0.5</c:v>
                </c:pt>
                <c:pt idx="210">
                  <c:v>0.4</c:v>
                </c:pt>
                <c:pt idx="211">
                  <c:v>0.4</c:v>
                </c:pt>
                <c:pt idx="212">
                  <c:v>0.3</c:v>
                </c:pt>
                <c:pt idx="213">
                  <c:v>0.4</c:v>
                </c:pt>
                <c:pt idx="214">
                  <c:v>0.3</c:v>
                </c:pt>
                <c:pt idx="215">
                  <c:v>-0.2</c:v>
                </c:pt>
                <c:pt idx="216">
                  <c:v>-0.6</c:v>
                </c:pt>
                <c:pt idx="217">
                  <c:v>-0.3</c:v>
                </c:pt>
                <c:pt idx="218">
                  <c:v>-0.1</c:v>
                </c:pt>
                <c:pt idx="219">
                  <c:v>0</c:v>
                </c:pt>
                <c:pt idx="220">
                  <c:v>0.3</c:v>
                </c:pt>
                <c:pt idx="221">
                  <c:v>0.2</c:v>
                </c:pt>
                <c:pt idx="222">
                  <c:v>0.2</c:v>
                </c:pt>
                <c:pt idx="223">
                  <c:v>0.1</c:v>
                </c:pt>
                <c:pt idx="224">
                  <c:v>-0.1</c:v>
                </c:pt>
                <c:pt idx="225">
                  <c:v>0.1</c:v>
                </c:pt>
                <c:pt idx="226">
                  <c:v>0.1</c:v>
                </c:pt>
                <c:pt idx="227">
                  <c:v>0.2</c:v>
                </c:pt>
                <c:pt idx="228">
                  <c:v>0.3</c:v>
                </c:pt>
                <c:pt idx="229">
                  <c:v>-0.2</c:v>
                </c:pt>
                <c:pt idx="230">
                  <c:v>0</c:v>
                </c:pt>
              </c:numCache>
            </c:numRef>
          </c:val>
          <c:smooth val="0"/>
        </c:ser>
        <c:dLbls>
          <c:showLegendKey val="0"/>
          <c:showVal val="0"/>
          <c:showCatName val="0"/>
          <c:showSerName val="0"/>
          <c:showPercent val="0"/>
          <c:showBubbleSize val="0"/>
        </c:dLbls>
        <c:marker val="1"/>
        <c:smooth val="0"/>
        <c:axId val="912765104"/>
        <c:axId val="912767280"/>
      </c:lineChart>
      <c:dateAx>
        <c:axId val="912765104"/>
        <c:scaling>
          <c:orientation val="minMax"/>
        </c:scaling>
        <c:delete val="0"/>
        <c:axPos val="b"/>
        <c:numFmt formatCode="yyyy" sourceLinked="0"/>
        <c:majorTickMark val="out"/>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67280"/>
        <c:crosses val="autoZero"/>
        <c:auto val="1"/>
        <c:lblOffset val="100"/>
        <c:baseTimeUnit val="months"/>
        <c:majorUnit val="24"/>
        <c:majorTimeUnit val="months"/>
      </c:dateAx>
      <c:valAx>
        <c:axId val="9127672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a:ea typeface="+mn-ea"/>
                    <a:cs typeface="Arial" panose="020B0604020202020204" pitchFamily="34" charset="0"/>
                  </a:defRPr>
                </a:pPr>
                <a:r>
                  <a:rPr lang="de-DE" sz="1600">
                    <a:latin typeface="Calibri"/>
                    <a:cs typeface="Arial" panose="020B0604020202020204" pitchFamily="34" charset="0"/>
                  </a:rPr>
                  <a:t>Inflation rate,</a:t>
                </a:r>
                <a:r>
                  <a:rPr lang="de-DE" sz="1600" baseline="0">
                    <a:latin typeface="Calibri"/>
                    <a:cs typeface="Arial" panose="020B0604020202020204" pitchFamily="34" charset="0"/>
                  </a:rPr>
                  <a:t> in %</a:t>
                </a:r>
                <a:endParaRPr lang="de-DE" sz="1600">
                  <a:latin typeface="Calibri"/>
                  <a:cs typeface="Arial" panose="020B0604020202020204" pitchFamily="34" charset="0"/>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912765104"/>
        <c:crosses val="autoZero"/>
        <c:crossBetween val="between"/>
      </c:valAx>
      <c:valAx>
        <c:axId val="912761840"/>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12757488"/>
        <c:crosses val="max"/>
        <c:crossBetween val="between"/>
      </c:valAx>
      <c:dateAx>
        <c:axId val="912757488"/>
        <c:scaling>
          <c:orientation val="minMax"/>
        </c:scaling>
        <c:delete val="1"/>
        <c:axPos val="b"/>
        <c:numFmt formatCode="m/d/yyyy" sourceLinked="1"/>
        <c:majorTickMark val="out"/>
        <c:minorTickMark val="none"/>
        <c:tickLblPos val="nextTo"/>
        <c:crossAx val="912761840"/>
        <c:crosses val="autoZero"/>
        <c:auto val="1"/>
        <c:lblOffset val="100"/>
        <c:baseTimeUnit val="months"/>
      </c:dateAx>
      <c:spPr>
        <a:noFill/>
        <a:ln>
          <a:solidFill>
            <a:sysClr val="windowText" lastClr="000000"/>
          </a:solidFill>
        </a:ln>
        <a:effectLst/>
      </c:spPr>
    </c:plotArea>
    <c:plotVisOnly val="1"/>
    <c:dispBlanksAs val="gap"/>
    <c:showDLblsOverMax val="0"/>
  </c:chart>
  <c:spPr>
    <a:noFill/>
    <a:ln>
      <a:noFill/>
    </a:ln>
    <a:effectLst/>
  </c:spPr>
  <c:txPr>
    <a:bodyPr/>
    <a:lstStyle/>
    <a:p>
      <a:pPr>
        <a:defRPr/>
      </a:pPr>
      <a:endParaRPr lang="de-D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1"/>
          <c:order val="1"/>
          <c:spPr>
            <a:solidFill>
              <a:schemeClr val="bg2">
                <a:lumMod val="90000"/>
              </a:schemeClr>
            </a:solidFill>
            <a:ln w="50800">
              <a:solidFill>
                <a:schemeClr val="bg1">
                  <a:lumMod val="85000"/>
                </a:schemeClr>
              </a:solidFill>
            </a:ln>
            <a:effectLst/>
          </c:spPr>
          <c:invertIfNegative val="0"/>
          <c:cat>
            <c:numRef>
              <c:f>'9.4 Real GDP &amp; Investment'!$A$3:$A$86</c:f>
              <c:numCache>
                <c:formatCode>m/d/yyyy</c:formatCode>
                <c:ptCount val="84"/>
                <c:pt idx="0">
                  <c:v>34700</c:v>
                </c:pt>
                <c:pt idx="1">
                  <c:v>34790</c:v>
                </c:pt>
                <c:pt idx="2">
                  <c:v>34881</c:v>
                </c:pt>
                <c:pt idx="3">
                  <c:v>34973</c:v>
                </c:pt>
                <c:pt idx="4">
                  <c:v>35065</c:v>
                </c:pt>
                <c:pt idx="5">
                  <c:v>35156</c:v>
                </c:pt>
                <c:pt idx="6">
                  <c:v>35247</c:v>
                </c:pt>
                <c:pt idx="7">
                  <c:v>35339</c:v>
                </c:pt>
                <c:pt idx="8">
                  <c:v>35431</c:v>
                </c:pt>
                <c:pt idx="9">
                  <c:v>35521</c:v>
                </c:pt>
                <c:pt idx="10">
                  <c:v>35612</c:v>
                </c:pt>
                <c:pt idx="11">
                  <c:v>35704</c:v>
                </c:pt>
                <c:pt idx="12">
                  <c:v>35796</c:v>
                </c:pt>
                <c:pt idx="13">
                  <c:v>35886</c:v>
                </c:pt>
                <c:pt idx="14">
                  <c:v>35977</c:v>
                </c:pt>
                <c:pt idx="15">
                  <c:v>36069</c:v>
                </c:pt>
                <c:pt idx="16">
                  <c:v>36161</c:v>
                </c:pt>
                <c:pt idx="17">
                  <c:v>36251</c:v>
                </c:pt>
                <c:pt idx="18">
                  <c:v>36342</c:v>
                </c:pt>
                <c:pt idx="19">
                  <c:v>36434</c:v>
                </c:pt>
                <c:pt idx="20">
                  <c:v>36526</c:v>
                </c:pt>
                <c:pt idx="21">
                  <c:v>36617</c:v>
                </c:pt>
                <c:pt idx="22">
                  <c:v>36708</c:v>
                </c:pt>
                <c:pt idx="23">
                  <c:v>36800</c:v>
                </c:pt>
                <c:pt idx="24">
                  <c:v>36892</c:v>
                </c:pt>
                <c:pt idx="25">
                  <c:v>36982</c:v>
                </c:pt>
                <c:pt idx="26">
                  <c:v>37073</c:v>
                </c:pt>
                <c:pt idx="27">
                  <c:v>37165</c:v>
                </c:pt>
                <c:pt idx="28">
                  <c:v>37257</c:v>
                </c:pt>
                <c:pt idx="29">
                  <c:v>37347</c:v>
                </c:pt>
                <c:pt idx="30">
                  <c:v>37438</c:v>
                </c:pt>
                <c:pt idx="31">
                  <c:v>37530</c:v>
                </c:pt>
                <c:pt idx="32">
                  <c:v>37622</c:v>
                </c:pt>
                <c:pt idx="33">
                  <c:v>37712</c:v>
                </c:pt>
                <c:pt idx="34">
                  <c:v>37803</c:v>
                </c:pt>
                <c:pt idx="35">
                  <c:v>37895</c:v>
                </c:pt>
                <c:pt idx="36">
                  <c:v>37987</c:v>
                </c:pt>
                <c:pt idx="37">
                  <c:v>38078</c:v>
                </c:pt>
                <c:pt idx="38">
                  <c:v>38169</c:v>
                </c:pt>
                <c:pt idx="39">
                  <c:v>38261</c:v>
                </c:pt>
                <c:pt idx="40">
                  <c:v>38353</c:v>
                </c:pt>
                <c:pt idx="41">
                  <c:v>38443</c:v>
                </c:pt>
                <c:pt idx="42">
                  <c:v>38534</c:v>
                </c:pt>
                <c:pt idx="43">
                  <c:v>38626</c:v>
                </c:pt>
                <c:pt idx="44">
                  <c:v>38718</c:v>
                </c:pt>
                <c:pt idx="45">
                  <c:v>38808</c:v>
                </c:pt>
                <c:pt idx="46">
                  <c:v>38899</c:v>
                </c:pt>
                <c:pt idx="47">
                  <c:v>38991</c:v>
                </c:pt>
                <c:pt idx="48">
                  <c:v>39083</c:v>
                </c:pt>
                <c:pt idx="49">
                  <c:v>39173</c:v>
                </c:pt>
                <c:pt idx="50">
                  <c:v>39264</c:v>
                </c:pt>
                <c:pt idx="51">
                  <c:v>39356</c:v>
                </c:pt>
                <c:pt idx="52">
                  <c:v>39448</c:v>
                </c:pt>
                <c:pt idx="53">
                  <c:v>39539</c:v>
                </c:pt>
                <c:pt idx="54">
                  <c:v>39630</c:v>
                </c:pt>
                <c:pt idx="55">
                  <c:v>39722</c:v>
                </c:pt>
                <c:pt idx="56">
                  <c:v>39814</c:v>
                </c:pt>
                <c:pt idx="57">
                  <c:v>39904</c:v>
                </c:pt>
                <c:pt idx="58">
                  <c:v>39995</c:v>
                </c:pt>
                <c:pt idx="59">
                  <c:v>40087</c:v>
                </c:pt>
                <c:pt idx="60">
                  <c:v>40179</c:v>
                </c:pt>
                <c:pt idx="61">
                  <c:v>40269</c:v>
                </c:pt>
                <c:pt idx="62">
                  <c:v>40360</c:v>
                </c:pt>
                <c:pt idx="63">
                  <c:v>40452</c:v>
                </c:pt>
                <c:pt idx="64">
                  <c:v>40544</c:v>
                </c:pt>
                <c:pt idx="65">
                  <c:v>40634</c:v>
                </c:pt>
                <c:pt idx="66">
                  <c:v>40725</c:v>
                </c:pt>
                <c:pt idx="67">
                  <c:v>40817</c:v>
                </c:pt>
                <c:pt idx="68">
                  <c:v>40909</c:v>
                </c:pt>
                <c:pt idx="69">
                  <c:v>41000</c:v>
                </c:pt>
                <c:pt idx="70">
                  <c:v>41091</c:v>
                </c:pt>
                <c:pt idx="71">
                  <c:v>41183</c:v>
                </c:pt>
                <c:pt idx="72">
                  <c:v>41275</c:v>
                </c:pt>
                <c:pt idx="73">
                  <c:v>41365</c:v>
                </c:pt>
                <c:pt idx="74">
                  <c:v>41456</c:v>
                </c:pt>
                <c:pt idx="75">
                  <c:v>41548</c:v>
                </c:pt>
                <c:pt idx="76">
                  <c:v>41640</c:v>
                </c:pt>
                <c:pt idx="77">
                  <c:v>41730</c:v>
                </c:pt>
                <c:pt idx="78">
                  <c:v>41821</c:v>
                </c:pt>
                <c:pt idx="79">
                  <c:v>41913</c:v>
                </c:pt>
                <c:pt idx="80">
                  <c:v>42005</c:v>
                </c:pt>
                <c:pt idx="81">
                  <c:v>42095</c:v>
                </c:pt>
                <c:pt idx="82">
                  <c:v>42186</c:v>
                </c:pt>
                <c:pt idx="83">
                  <c:v>42278</c:v>
                </c:pt>
              </c:numCache>
            </c:numRef>
          </c:cat>
          <c:val>
            <c:numRef>
              <c:f>'9.4 Real GDP &amp; Investment'!$D$3:$D$86</c:f>
              <c:numCache>
                <c:formatCode>0</c:formatCode>
                <c:ptCount val="8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1</c:v>
                </c:pt>
                <c:pt idx="54">
                  <c:v>1</c:v>
                </c:pt>
                <c:pt idx="55">
                  <c:v>1</c:v>
                </c:pt>
                <c:pt idx="56">
                  <c:v>1</c:v>
                </c:pt>
                <c:pt idx="57">
                  <c:v>1</c:v>
                </c:pt>
                <c:pt idx="58">
                  <c:v>0</c:v>
                </c:pt>
                <c:pt idx="59">
                  <c:v>0</c:v>
                </c:pt>
                <c:pt idx="60">
                  <c:v>0</c:v>
                </c:pt>
                <c:pt idx="61">
                  <c:v>0</c:v>
                </c:pt>
                <c:pt idx="62">
                  <c:v>0</c:v>
                </c:pt>
                <c:pt idx="63">
                  <c:v>0</c:v>
                </c:pt>
                <c:pt idx="64">
                  <c:v>0</c:v>
                </c:pt>
                <c:pt idx="65">
                  <c:v>0</c:v>
                </c:pt>
                <c:pt idx="66">
                  <c:v>0</c:v>
                </c:pt>
                <c:pt idx="67">
                  <c:v>1</c:v>
                </c:pt>
                <c:pt idx="68">
                  <c:v>1</c:v>
                </c:pt>
                <c:pt idx="69">
                  <c:v>1</c:v>
                </c:pt>
                <c:pt idx="70">
                  <c:v>1</c:v>
                </c:pt>
                <c:pt idx="71">
                  <c:v>1</c:v>
                </c:pt>
                <c:pt idx="72">
                  <c:v>1</c:v>
                </c:pt>
                <c:pt idx="73">
                  <c:v>0</c:v>
                </c:pt>
                <c:pt idx="74">
                  <c:v>0</c:v>
                </c:pt>
                <c:pt idx="75">
                  <c:v>0</c:v>
                </c:pt>
                <c:pt idx="76">
                  <c:v>0</c:v>
                </c:pt>
                <c:pt idx="77">
                  <c:v>0</c:v>
                </c:pt>
                <c:pt idx="78">
                  <c:v>0</c:v>
                </c:pt>
                <c:pt idx="79">
                  <c:v>0</c:v>
                </c:pt>
                <c:pt idx="80">
                  <c:v>0</c:v>
                </c:pt>
                <c:pt idx="81">
                  <c:v>0</c:v>
                </c:pt>
                <c:pt idx="82">
                  <c:v>0</c:v>
                </c:pt>
                <c:pt idx="83">
                  <c:v>0</c:v>
                </c:pt>
              </c:numCache>
            </c:numRef>
          </c:val>
        </c:ser>
        <c:dLbls>
          <c:showLegendKey val="0"/>
          <c:showVal val="0"/>
          <c:showCatName val="0"/>
          <c:showSerName val="0"/>
          <c:showPercent val="0"/>
          <c:showBubbleSize val="0"/>
        </c:dLbls>
        <c:gapWidth val="0"/>
        <c:overlap val="100"/>
        <c:axId val="912758576"/>
        <c:axId val="912746608"/>
      </c:barChart>
      <c:lineChart>
        <c:grouping val="standard"/>
        <c:varyColors val="0"/>
        <c:ser>
          <c:idx val="0"/>
          <c:order val="0"/>
          <c:tx>
            <c:strRef>
              <c:f>'9.4 Real GDP &amp; Investment'!$B$2</c:f>
              <c:strCache>
                <c:ptCount val="1"/>
                <c:pt idx="0">
                  <c:v>Gross Capital Formation</c:v>
                </c:pt>
              </c:strCache>
            </c:strRef>
          </c:tx>
          <c:spPr>
            <a:ln w="28575" cap="rnd">
              <a:solidFill>
                <a:schemeClr val="tx1"/>
              </a:solidFill>
              <a:round/>
            </a:ln>
            <a:effectLst/>
          </c:spPr>
          <c:marker>
            <c:symbol val="none"/>
          </c:marker>
          <c:cat>
            <c:numRef>
              <c:f>'9.4 Real GDP &amp; Investment'!$A$3:$A$86</c:f>
              <c:numCache>
                <c:formatCode>m/d/yyyy</c:formatCode>
                <c:ptCount val="84"/>
                <c:pt idx="0">
                  <c:v>34700</c:v>
                </c:pt>
                <c:pt idx="1">
                  <c:v>34790</c:v>
                </c:pt>
                <c:pt idx="2">
                  <c:v>34881</c:v>
                </c:pt>
                <c:pt idx="3">
                  <c:v>34973</c:v>
                </c:pt>
                <c:pt idx="4">
                  <c:v>35065</c:v>
                </c:pt>
                <c:pt idx="5">
                  <c:v>35156</c:v>
                </c:pt>
                <c:pt idx="6">
                  <c:v>35247</c:v>
                </c:pt>
                <c:pt idx="7">
                  <c:v>35339</c:v>
                </c:pt>
                <c:pt idx="8">
                  <c:v>35431</c:v>
                </c:pt>
                <c:pt idx="9">
                  <c:v>35521</c:v>
                </c:pt>
                <c:pt idx="10">
                  <c:v>35612</c:v>
                </c:pt>
                <c:pt idx="11">
                  <c:v>35704</c:v>
                </c:pt>
                <c:pt idx="12">
                  <c:v>35796</c:v>
                </c:pt>
                <c:pt idx="13">
                  <c:v>35886</c:v>
                </c:pt>
                <c:pt idx="14">
                  <c:v>35977</c:v>
                </c:pt>
                <c:pt idx="15">
                  <c:v>36069</c:v>
                </c:pt>
                <c:pt idx="16">
                  <c:v>36161</c:v>
                </c:pt>
                <c:pt idx="17">
                  <c:v>36251</c:v>
                </c:pt>
                <c:pt idx="18">
                  <c:v>36342</c:v>
                </c:pt>
                <c:pt idx="19">
                  <c:v>36434</c:v>
                </c:pt>
                <c:pt idx="20">
                  <c:v>36526</c:v>
                </c:pt>
                <c:pt idx="21">
                  <c:v>36617</c:v>
                </c:pt>
                <c:pt idx="22">
                  <c:v>36708</c:v>
                </c:pt>
                <c:pt idx="23">
                  <c:v>36800</c:v>
                </c:pt>
                <c:pt idx="24">
                  <c:v>36892</c:v>
                </c:pt>
                <c:pt idx="25">
                  <c:v>36982</c:v>
                </c:pt>
                <c:pt idx="26">
                  <c:v>37073</c:v>
                </c:pt>
                <c:pt idx="27">
                  <c:v>37165</c:v>
                </c:pt>
                <c:pt idx="28">
                  <c:v>37257</c:v>
                </c:pt>
                <c:pt idx="29">
                  <c:v>37347</c:v>
                </c:pt>
                <c:pt idx="30">
                  <c:v>37438</c:v>
                </c:pt>
                <c:pt idx="31">
                  <c:v>37530</c:v>
                </c:pt>
                <c:pt idx="32">
                  <c:v>37622</c:v>
                </c:pt>
                <c:pt idx="33">
                  <c:v>37712</c:v>
                </c:pt>
                <c:pt idx="34">
                  <c:v>37803</c:v>
                </c:pt>
                <c:pt idx="35">
                  <c:v>37895</c:v>
                </c:pt>
                <c:pt idx="36">
                  <c:v>37987</c:v>
                </c:pt>
                <c:pt idx="37">
                  <c:v>38078</c:v>
                </c:pt>
                <c:pt idx="38">
                  <c:v>38169</c:v>
                </c:pt>
                <c:pt idx="39">
                  <c:v>38261</c:v>
                </c:pt>
                <c:pt idx="40">
                  <c:v>38353</c:v>
                </c:pt>
                <c:pt idx="41">
                  <c:v>38443</c:v>
                </c:pt>
                <c:pt idx="42">
                  <c:v>38534</c:v>
                </c:pt>
                <c:pt idx="43">
                  <c:v>38626</c:v>
                </c:pt>
                <c:pt idx="44">
                  <c:v>38718</c:v>
                </c:pt>
                <c:pt idx="45">
                  <c:v>38808</c:v>
                </c:pt>
                <c:pt idx="46">
                  <c:v>38899</c:v>
                </c:pt>
                <c:pt idx="47">
                  <c:v>38991</c:v>
                </c:pt>
                <c:pt idx="48">
                  <c:v>39083</c:v>
                </c:pt>
                <c:pt idx="49">
                  <c:v>39173</c:v>
                </c:pt>
                <c:pt idx="50">
                  <c:v>39264</c:v>
                </c:pt>
                <c:pt idx="51">
                  <c:v>39356</c:v>
                </c:pt>
                <c:pt idx="52">
                  <c:v>39448</c:v>
                </c:pt>
                <c:pt idx="53">
                  <c:v>39539</c:v>
                </c:pt>
                <c:pt idx="54">
                  <c:v>39630</c:v>
                </c:pt>
                <c:pt idx="55">
                  <c:v>39722</c:v>
                </c:pt>
                <c:pt idx="56">
                  <c:v>39814</c:v>
                </c:pt>
                <c:pt idx="57">
                  <c:v>39904</c:v>
                </c:pt>
                <c:pt idx="58">
                  <c:v>39995</c:v>
                </c:pt>
                <c:pt idx="59">
                  <c:v>40087</c:v>
                </c:pt>
                <c:pt idx="60">
                  <c:v>40179</c:v>
                </c:pt>
                <c:pt idx="61">
                  <c:v>40269</c:v>
                </c:pt>
                <c:pt idx="62">
                  <c:v>40360</c:v>
                </c:pt>
                <c:pt idx="63">
                  <c:v>40452</c:v>
                </c:pt>
                <c:pt idx="64">
                  <c:v>40544</c:v>
                </c:pt>
                <c:pt idx="65">
                  <c:v>40634</c:v>
                </c:pt>
                <c:pt idx="66">
                  <c:v>40725</c:v>
                </c:pt>
                <c:pt idx="67">
                  <c:v>40817</c:v>
                </c:pt>
                <c:pt idx="68">
                  <c:v>40909</c:v>
                </c:pt>
                <c:pt idx="69">
                  <c:v>41000</c:v>
                </c:pt>
                <c:pt idx="70">
                  <c:v>41091</c:v>
                </c:pt>
                <c:pt idx="71">
                  <c:v>41183</c:v>
                </c:pt>
                <c:pt idx="72">
                  <c:v>41275</c:v>
                </c:pt>
                <c:pt idx="73">
                  <c:v>41365</c:v>
                </c:pt>
                <c:pt idx="74">
                  <c:v>41456</c:v>
                </c:pt>
                <c:pt idx="75">
                  <c:v>41548</c:v>
                </c:pt>
                <c:pt idx="76">
                  <c:v>41640</c:v>
                </c:pt>
                <c:pt idx="77">
                  <c:v>41730</c:v>
                </c:pt>
                <c:pt idx="78">
                  <c:v>41821</c:v>
                </c:pt>
                <c:pt idx="79">
                  <c:v>41913</c:v>
                </c:pt>
                <c:pt idx="80">
                  <c:v>42005</c:v>
                </c:pt>
                <c:pt idx="81">
                  <c:v>42095</c:v>
                </c:pt>
                <c:pt idx="82">
                  <c:v>42186</c:v>
                </c:pt>
                <c:pt idx="83">
                  <c:v>42278</c:v>
                </c:pt>
              </c:numCache>
            </c:numRef>
          </c:cat>
          <c:val>
            <c:numRef>
              <c:f>'9.4 Real GDP &amp; Investment'!$B$3:$B$86</c:f>
              <c:numCache>
                <c:formatCode>General</c:formatCode>
                <c:ptCount val="84"/>
                <c:pt idx="4">
                  <c:v>-0.37980296415531201</c:v>
                </c:pt>
                <c:pt idx="5">
                  <c:v>2.1980000987005899</c:v>
                </c:pt>
                <c:pt idx="6">
                  <c:v>3.25585010265611</c:v>
                </c:pt>
                <c:pt idx="7">
                  <c:v>2.31957416203235</c:v>
                </c:pt>
                <c:pt idx="8">
                  <c:v>3.572812276365009</c:v>
                </c:pt>
                <c:pt idx="9">
                  <c:v>1.96679948222159</c:v>
                </c:pt>
                <c:pt idx="10">
                  <c:v>1.68022781729454</c:v>
                </c:pt>
                <c:pt idx="11">
                  <c:v>3.4037512557046501</c:v>
                </c:pt>
                <c:pt idx="12">
                  <c:v>6.7277617963172798</c:v>
                </c:pt>
                <c:pt idx="13">
                  <c:v>4.8091146531969597</c:v>
                </c:pt>
                <c:pt idx="14">
                  <c:v>6.2645677436165936</c:v>
                </c:pt>
                <c:pt idx="15">
                  <c:v>5.2846934726723402</c:v>
                </c:pt>
                <c:pt idx="16">
                  <c:v>4.89135809085621</c:v>
                </c:pt>
                <c:pt idx="17">
                  <c:v>6.2866784020204802</c:v>
                </c:pt>
                <c:pt idx="18">
                  <c:v>6.163431670798774</c:v>
                </c:pt>
                <c:pt idx="19">
                  <c:v>6.0622372119995296</c:v>
                </c:pt>
                <c:pt idx="20">
                  <c:v>6.3165469642737602</c:v>
                </c:pt>
                <c:pt idx="21">
                  <c:v>5.2325935963255494</c:v>
                </c:pt>
                <c:pt idx="22">
                  <c:v>4.4470545776669272</c:v>
                </c:pt>
                <c:pt idx="23">
                  <c:v>3.810490501523299</c:v>
                </c:pt>
                <c:pt idx="24">
                  <c:v>2.8057121774513401</c:v>
                </c:pt>
                <c:pt idx="25">
                  <c:v>1.92076863740762</c:v>
                </c:pt>
                <c:pt idx="26">
                  <c:v>0.27923198012414502</c:v>
                </c:pt>
                <c:pt idx="27">
                  <c:v>-0.21044374874307001</c:v>
                </c:pt>
                <c:pt idx="28">
                  <c:v>-1.45544775227189</c:v>
                </c:pt>
                <c:pt idx="29">
                  <c:v>-1.93757154324221</c:v>
                </c:pt>
                <c:pt idx="30">
                  <c:v>-0.87666999055042505</c:v>
                </c:pt>
                <c:pt idx="31">
                  <c:v>-0.48284186928780798</c:v>
                </c:pt>
                <c:pt idx="32">
                  <c:v>5.1950374483487299E-2</c:v>
                </c:pt>
                <c:pt idx="33">
                  <c:v>1.133576713237</c:v>
                </c:pt>
                <c:pt idx="34">
                  <c:v>1.7202436694093299</c:v>
                </c:pt>
                <c:pt idx="35">
                  <c:v>2.491849101550597</c:v>
                </c:pt>
                <c:pt idx="36">
                  <c:v>2.5812118690808599</c:v>
                </c:pt>
                <c:pt idx="37">
                  <c:v>2.6670639634581801</c:v>
                </c:pt>
                <c:pt idx="38">
                  <c:v>2.1867766527320098</c:v>
                </c:pt>
                <c:pt idx="39">
                  <c:v>1.6170753040903001</c:v>
                </c:pt>
                <c:pt idx="40">
                  <c:v>1.2727842387856501</c:v>
                </c:pt>
                <c:pt idx="41">
                  <c:v>2.922843351599862</c:v>
                </c:pt>
                <c:pt idx="42">
                  <c:v>3.5020453679909198</c:v>
                </c:pt>
                <c:pt idx="43">
                  <c:v>4.1966744013058204</c:v>
                </c:pt>
                <c:pt idx="44">
                  <c:v>5.3920215415913297</c:v>
                </c:pt>
                <c:pt idx="45">
                  <c:v>5.6463309245384297</c:v>
                </c:pt>
                <c:pt idx="46">
                  <c:v>5.3856604843599003</c:v>
                </c:pt>
                <c:pt idx="47">
                  <c:v>6.9871137381824866</c:v>
                </c:pt>
                <c:pt idx="48">
                  <c:v>6.6867512934196904</c:v>
                </c:pt>
                <c:pt idx="49">
                  <c:v>5.0661129853318299</c:v>
                </c:pt>
                <c:pt idx="50">
                  <c:v>4.7388333781461798</c:v>
                </c:pt>
                <c:pt idx="51">
                  <c:v>2.7218501495374801</c:v>
                </c:pt>
                <c:pt idx="52">
                  <c:v>2.7175450390300191</c:v>
                </c:pt>
                <c:pt idx="53">
                  <c:v>0.42851028672670699</c:v>
                </c:pt>
                <c:pt idx="54">
                  <c:v>-1.59475420585353</c:v>
                </c:pt>
                <c:pt idx="55">
                  <c:v>-4.9636785088704496</c:v>
                </c:pt>
                <c:pt idx="56">
                  <c:v>-11.518195804555299</c:v>
                </c:pt>
                <c:pt idx="57">
                  <c:v>-12.475405258105299</c:v>
                </c:pt>
                <c:pt idx="58">
                  <c:v>-11.5795352868882</c:v>
                </c:pt>
                <c:pt idx="59">
                  <c:v>-9.1856588926513592</c:v>
                </c:pt>
                <c:pt idx="60">
                  <c:v>-4.2220322524421698</c:v>
                </c:pt>
                <c:pt idx="61">
                  <c:v>0.42352516145793201</c:v>
                </c:pt>
                <c:pt idx="62">
                  <c:v>0.81617115432687504</c:v>
                </c:pt>
                <c:pt idx="63">
                  <c:v>1.2403198967047</c:v>
                </c:pt>
                <c:pt idx="64">
                  <c:v>3.8444128084509401</c:v>
                </c:pt>
                <c:pt idx="65">
                  <c:v>1.44133397819294</c:v>
                </c:pt>
                <c:pt idx="66">
                  <c:v>1.02192024900319</c:v>
                </c:pt>
                <c:pt idx="67">
                  <c:v>0.37534696892187602</c:v>
                </c:pt>
                <c:pt idx="68">
                  <c:v>-2.3205833506022402</c:v>
                </c:pt>
                <c:pt idx="69">
                  <c:v>-2.56377459026029</c:v>
                </c:pt>
                <c:pt idx="70">
                  <c:v>-3.56721582432507</c:v>
                </c:pt>
                <c:pt idx="71">
                  <c:v>-4.2400756732740001</c:v>
                </c:pt>
                <c:pt idx="72">
                  <c:v>-4.9463899211058298</c:v>
                </c:pt>
                <c:pt idx="73">
                  <c:v>-3.6867122708968201</c:v>
                </c:pt>
                <c:pt idx="74">
                  <c:v>-1.3177464157148</c:v>
                </c:pt>
                <c:pt idx="75">
                  <c:v>8.5196383121710503E-2</c:v>
                </c:pt>
                <c:pt idx="76">
                  <c:v>2.4663653140321591</c:v>
                </c:pt>
                <c:pt idx="77">
                  <c:v>1.19789375531826</c:v>
                </c:pt>
                <c:pt idx="78">
                  <c:v>0.80313275631307901</c:v>
                </c:pt>
                <c:pt idx="79">
                  <c:v>0.98515450777830305</c:v>
                </c:pt>
                <c:pt idx="80">
                  <c:v>1.9947335325783599</c:v>
                </c:pt>
                <c:pt idx="81">
                  <c:v>2.5678223524616102</c:v>
                </c:pt>
                <c:pt idx="82">
                  <c:v>2.4763949626447501</c:v>
                </c:pt>
                <c:pt idx="83">
                  <c:v>3.3538319968176999</c:v>
                </c:pt>
              </c:numCache>
            </c:numRef>
          </c:val>
          <c:smooth val="0"/>
        </c:ser>
        <c:ser>
          <c:idx val="2"/>
          <c:order val="2"/>
          <c:tx>
            <c:strRef>
              <c:f>'9.4 Real GDP &amp; Investment'!$C$2</c:f>
              <c:strCache>
                <c:ptCount val="1"/>
                <c:pt idx="0">
                  <c:v>GDP</c:v>
                </c:pt>
              </c:strCache>
            </c:strRef>
          </c:tx>
          <c:spPr>
            <a:ln w="28575" cap="rnd">
              <a:solidFill>
                <a:schemeClr val="accent1"/>
              </a:solidFill>
              <a:round/>
            </a:ln>
            <a:effectLst/>
          </c:spPr>
          <c:marker>
            <c:symbol val="none"/>
          </c:marker>
          <c:val>
            <c:numRef>
              <c:f>'9.4 Real GDP &amp; Investment'!$C$3:$C$86</c:f>
              <c:numCache>
                <c:formatCode>General</c:formatCode>
                <c:ptCount val="84"/>
                <c:pt idx="4">
                  <c:v>1.4086028334482801</c:v>
                </c:pt>
                <c:pt idx="5">
                  <c:v>1.5638269275027299</c:v>
                </c:pt>
                <c:pt idx="6">
                  <c:v>1.7829357227632701</c:v>
                </c:pt>
                <c:pt idx="7">
                  <c:v>1.8495434384182601</c:v>
                </c:pt>
                <c:pt idx="8">
                  <c:v>2.0638670006925102</c:v>
                </c:pt>
                <c:pt idx="9">
                  <c:v>2.6049675298997399</c:v>
                </c:pt>
                <c:pt idx="10">
                  <c:v>2.7222138643559499</c:v>
                </c:pt>
                <c:pt idx="11">
                  <c:v>3.3989671589907098</c:v>
                </c:pt>
                <c:pt idx="12">
                  <c:v>3.7369185904237501</c:v>
                </c:pt>
                <c:pt idx="13">
                  <c:v>2.9635522147807301</c:v>
                </c:pt>
                <c:pt idx="14">
                  <c:v>2.7221089405871801</c:v>
                </c:pt>
                <c:pt idx="15">
                  <c:v>1.90229329606815</c:v>
                </c:pt>
                <c:pt idx="16">
                  <c:v>2.2226755263556002</c:v>
                </c:pt>
                <c:pt idx="17">
                  <c:v>2.3783469007961391</c:v>
                </c:pt>
                <c:pt idx="18">
                  <c:v>2.9283215532113802</c:v>
                </c:pt>
                <c:pt idx="19">
                  <c:v>3.9329869818211001</c:v>
                </c:pt>
                <c:pt idx="20">
                  <c:v>4.1854545384164563</c:v>
                </c:pt>
                <c:pt idx="21">
                  <c:v>4.4543372081177797</c:v>
                </c:pt>
                <c:pt idx="22">
                  <c:v>3.894865049334256</c:v>
                </c:pt>
                <c:pt idx="23">
                  <c:v>3.4642937919421199</c:v>
                </c:pt>
                <c:pt idx="24">
                  <c:v>3.188243483741648</c:v>
                </c:pt>
                <c:pt idx="25">
                  <c:v>2.2986931721734498</c:v>
                </c:pt>
                <c:pt idx="26">
                  <c:v>1.87802812987038</c:v>
                </c:pt>
                <c:pt idx="27">
                  <c:v>1.1640453904772901</c:v>
                </c:pt>
                <c:pt idx="28">
                  <c:v>0.49583869042045497</c:v>
                </c:pt>
                <c:pt idx="29">
                  <c:v>0.96410969059535101</c:v>
                </c:pt>
                <c:pt idx="30">
                  <c:v>1.2531517095543601</c:v>
                </c:pt>
                <c:pt idx="31">
                  <c:v>1.1940065998773399</c:v>
                </c:pt>
                <c:pt idx="32">
                  <c:v>0.76083913385688695</c:v>
                </c:pt>
                <c:pt idx="33">
                  <c:v>0.33865121497945699</c:v>
                </c:pt>
                <c:pt idx="34">
                  <c:v>0.45739622951085002</c:v>
                </c:pt>
                <c:pt idx="35">
                  <c:v>1.15899682470362</c:v>
                </c:pt>
                <c:pt idx="36">
                  <c:v>1.8656139772798299</c:v>
                </c:pt>
                <c:pt idx="37">
                  <c:v>2.346629224256219</c:v>
                </c:pt>
                <c:pt idx="38">
                  <c:v>2.1739855528668701</c:v>
                </c:pt>
                <c:pt idx="39">
                  <c:v>1.7439244091360799</c:v>
                </c:pt>
                <c:pt idx="40">
                  <c:v>1.4104740789312</c:v>
                </c:pt>
                <c:pt idx="41">
                  <c:v>1.54881151506995</c:v>
                </c:pt>
                <c:pt idx="42">
                  <c:v>1.9542689550196899</c:v>
                </c:pt>
                <c:pt idx="43">
                  <c:v>2.2194745944146401</c:v>
                </c:pt>
                <c:pt idx="44">
                  <c:v>2.97827637740009</c:v>
                </c:pt>
                <c:pt idx="45">
                  <c:v>3.3791110977880798</c:v>
                </c:pt>
                <c:pt idx="46">
                  <c:v>3.2727659991365301</c:v>
                </c:pt>
                <c:pt idx="47">
                  <c:v>3.7777706672570299</c:v>
                </c:pt>
                <c:pt idx="48">
                  <c:v>3.6191352282039699</c:v>
                </c:pt>
                <c:pt idx="49">
                  <c:v>3.1434679569137098</c:v>
                </c:pt>
                <c:pt idx="50">
                  <c:v>2.9916987942062581</c:v>
                </c:pt>
                <c:pt idx="51">
                  <c:v>2.42285172680252</c:v>
                </c:pt>
                <c:pt idx="52">
                  <c:v>2.2112114598906301</c:v>
                </c:pt>
                <c:pt idx="53">
                  <c:v>1.2255898162293399</c:v>
                </c:pt>
                <c:pt idx="54">
                  <c:v>0.181914032899052</c:v>
                </c:pt>
                <c:pt idx="55">
                  <c:v>-2.136855592611878</c:v>
                </c:pt>
                <c:pt idx="56">
                  <c:v>-5.5389231308996099</c:v>
                </c:pt>
                <c:pt idx="57">
                  <c:v>-5.4280613427996096</c:v>
                </c:pt>
                <c:pt idx="58">
                  <c:v>-4.6259261734606136</c:v>
                </c:pt>
                <c:pt idx="59">
                  <c:v>-2.3808802303313898</c:v>
                </c:pt>
                <c:pt idx="60">
                  <c:v>1.01045472133015</c:v>
                </c:pt>
                <c:pt idx="61">
                  <c:v>2.2118060276815901</c:v>
                </c:pt>
                <c:pt idx="62">
                  <c:v>2.3756416911893501</c:v>
                </c:pt>
                <c:pt idx="63">
                  <c:v>2.3757313100937081</c:v>
                </c:pt>
                <c:pt idx="64">
                  <c:v>2.8305626144306371</c:v>
                </c:pt>
                <c:pt idx="65">
                  <c:v>1.8523630686389101</c:v>
                </c:pt>
                <c:pt idx="66">
                  <c:v>1.3808859341461699</c:v>
                </c:pt>
                <c:pt idx="67">
                  <c:v>0.52792260667812996</c:v>
                </c:pt>
                <c:pt idx="68">
                  <c:v>-0.485898088953434</c:v>
                </c:pt>
                <c:pt idx="69">
                  <c:v>-0.81152992177636296</c:v>
                </c:pt>
                <c:pt idx="70">
                  <c:v>-0.93176716775397295</c:v>
                </c:pt>
                <c:pt idx="71">
                  <c:v>-1.0654686970781491</c:v>
                </c:pt>
                <c:pt idx="72">
                  <c:v>-1.15582029106273</c:v>
                </c:pt>
                <c:pt idx="73">
                  <c:v>-0.42576818703647501</c:v>
                </c:pt>
                <c:pt idx="74">
                  <c:v>-1.99753285125541E-2</c:v>
                </c:pt>
                <c:pt idx="75">
                  <c:v>0.62566856236080404</c:v>
                </c:pt>
                <c:pt idx="76">
                  <c:v>1.1065489834784501</c:v>
                </c:pt>
                <c:pt idx="77">
                  <c:v>0.75450299977284596</c:v>
                </c:pt>
                <c:pt idx="78">
                  <c:v>0.78301609605264</c:v>
                </c:pt>
                <c:pt idx="79">
                  <c:v>0.95063427985584004</c:v>
                </c:pt>
                <c:pt idx="80">
                  <c:v>1.2947527070181399</c:v>
                </c:pt>
                <c:pt idx="81">
                  <c:v>1.6305242467499499</c:v>
                </c:pt>
                <c:pt idx="82">
                  <c:v>1.6269184913261501</c:v>
                </c:pt>
                <c:pt idx="83">
                  <c:v>1.5806028229226201</c:v>
                </c:pt>
              </c:numCache>
            </c:numRef>
          </c:val>
          <c:smooth val="0"/>
        </c:ser>
        <c:dLbls>
          <c:showLegendKey val="0"/>
          <c:showVal val="0"/>
          <c:showCatName val="0"/>
          <c:showSerName val="0"/>
          <c:showPercent val="0"/>
          <c:showBubbleSize val="0"/>
        </c:dLbls>
        <c:marker val="1"/>
        <c:smooth val="0"/>
        <c:axId val="912746064"/>
        <c:axId val="912758032"/>
      </c:lineChart>
      <c:dateAx>
        <c:axId val="912746064"/>
        <c:scaling>
          <c:orientation val="minMax"/>
        </c:scaling>
        <c:delete val="0"/>
        <c:axPos val="b"/>
        <c:numFmt formatCode="yyyy" sourceLinked="0"/>
        <c:majorTickMark val="out"/>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58032"/>
        <c:crosses val="autoZero"/>
        <c:auto val="1"/>
        <c:lblOffset val="100"/>
        <c:baseTimeUnit val="months"/>
        <c:majorUnit val="24"/>
        <c:majorTimeUnit val="months"/>
      </c:dateAx>
      <c:valAx>
        <c:axId val="9127580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r>
                  <a:rPr lang="de-DE" sz="1600">
                    <a:latin typeface="+mn-lt"/>
                    <a:cs typeface="Arial" panose="020B0604020202020204" pitchFamily="34" charset="0"/>
                  </a:rPr>
                  <a:t>Annual change, in %</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46064"/>
        <c:crosses val="autoZero"/>
        <c:crossBetween val="between"/>
      </c:valAx>
      <c:valAx>
        <c:axId val="912746608"/>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12758576"/>
        <c:crosses val="max"/>
        <c:crossBetween val="between"/>
      </c:valAx>
      <c:dateAx>
        <c:axId val="912758576"/>
        <c:scaling>
          <c:orientation val="minMax"/>
        </c:scaling>
        <c:delete val="1"/>
        <c:axPos val="b"/>
        <c:numFmt formatCode="m/d/yyyy" sourceLinked="1"/>
        <c:majorTickMark val="out"/>
        <c:minorTickMark val="none"/>
        <c:tickLblPos val="nextTo"/>
        <c:crossAx val="912746608"/>
        <c:crosses val="autoZero"/>
        <c:auto val="1"/>
        <c:lblOffset val="100"/>
        <c:baseTimeUnit val="months"/>
      </c:dateAx>
      <c:spPr>
        <a:noFill/>
        <a:ln>
          <a:solidFill>
            <a:sysClr val="windowText" lastClr="000000"/>
          </a:solidFill>
        </a:ln>
        <a:effectLst/>
      </c:spPr>
    </c:plotArea>
    <c:legend>
      <c:legendPos val="r"/>
      <c:legendEntry>
        <c:idx val="0"/>
        <c:delete val="1"/>
      </c:legendEntry>
      <c:layout>
        <c:manualLayout>
          <c:xMode val="edge"/>
          <c:yMode val="edge"/>
          <c:x val="0.162267836178597"/>
          <c:y val="0.52024160558124799"/>
          <c:w val="0.40436951791282499"/>
          <c:h val="0.159289702662018"/>
        </c:manualLayout>
      </c:layout>
      <c:overlay val="1"/>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legend>
    <c:plotVisOnly val="1"/>
    <c:dispBlanksAs val="gap"/>
    <c:showDLblsOverMax val="0"/>
  </c:chart>
  <c:spPr>
    <a:noFill/>
    <a:ln>
      <a:noFill/>
    </a:ln>
    <a:effectLst/>
  </c:spPr>
  <c:txPr>
    <a:bodyPr/>
    <a:lstStyle/>
    <a:p>
      <a:pPr>
        <a:defRPr/>
      </a:pPr>
      <a:endParaRPr lang="de-DE"/>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87D7D3-B6FB-0843-BAC2-5A1A36CA272A}"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2B6152-5783-1F4A-BBEC-FB3AA9C12287}" type="slidenum">
              <a:rPr lang="en-US" smtClean="0"/>
              <a:t>‹Nr.›</a:t>
            </a:fld>
            <a:endParaRPr lang="en-US"/>
          </a:p>
        </p:txBody>
      </p:sp>
    </p:spTree>
    <p:extLst>
      <p:ext uri="{BB962C8B-B14F-4D97-AF65-F5344CB8AC3E}">
        <p14:creationId xmlns:p14="http://schemas.microsoft.com/office/powerpoint/2010/main" val="15765417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A7BEEF-C5E6-6B42-8E08-EB729BAF5D6D}"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E3D4EC-A3DA-7944-B22C-12F8CA9533B4}" type="slidenum">
              <a:rPr lang="en-US" smtClean="0"/>
              <a:t>‹Nr.›</a:t>
            </a:fld>
            <a:endParaRPr lang="en-US"/>
          </a:p>
        </p:txBody>
      </p:sp>
    </p:spTree>
    <p:extLst>
      <p:ext uri="{BB962C8B-B14F-4D97-AF65-F5344CB8AC3E}">
        <p14:creationId xmlns:p14="http://schemas.microsoft.com/office/powerpoint/2010/main" val="62103449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3E3D4EC-A3DA-7944-B22C-12F8CA9533B4}" type="slidenum">
              <a:rPr lang="en-US" smtClean="0"/>
              <a:t>16</a:t>
            </a:fld>
            <a:endParaRPr lang="en-US"/>
          </a:p>
        </p:txBody>
      </p:sp>
    </p:spTree>
    <p:extLst>
      <p:ext uri="{BB962C8B-B14F-4D97-AF65-F5344CB8AC3E}">
        <p14:creationId xmlns:p14="http://schemas.microsoft.com/office/powerpoint/2010/main" val="92142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Keynesian model, consumption rises with income according to the equation </a:t>
            </a:r>
            <a:r>
              <a:rPr lang="en-US" sz="1200" i="1" kern="1200" dirty="0" smtClean="0">
                <a:solidFill>
                  <a:schemeClr val="tx1"/>
                </a:solidFill>
                <a:effectLst/>
                <a:latin typeface="+mn-lt"/>
                <a:ea typeface="+mn-ea"/>
                <a:cs typeface="+mn-cs"/>
              </a:rPr>
              <a:t>C =  + </a:t>
            </a:r>
            <a:r>
              <a:rPr lang="en-US" sz="1200" i="1" kern="1200" dirty="0" err="1" smtClean="0">
                <a:solidFill>
                  <a:schemeClr val="tx1"/>
                </a:solidFill>
                <a:effectLst/>
                <a:latin typeface="+mn-lt"/>
                <a:ea typeface="+mn-ea"/>
                <a:cs typeface="+mn-cs"/>
              </a:rPr>
              <a:t>mpc</a:t>
            </a:r>
            <a:r>
              <a:rPr lang="en-US" sz="1200" i="1" kern="1200" dirty="0" smtClean="0">
                <a:solidFill>
                  <a:schemeClr val="tx1"/>
                </a:solidFill>
                <a:effectLst/>
                <a:latin typeface="+mn-lt"/>
                <a:ea typeface="+mn-ea"/>
                <a:cs typeface="+mn-cs"/>
              </a:rPr>
              <a:t> Y</a:t>
            </a:r>
            <a:endParaRPr lang="de-DE" sz="1200" kern="1200" dirty="0" smtClean="0">
              <a:solidFill>
                <a:schemeClr val="tx1"/>
              </a:solidFill>
              <a:effectLst/>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13E3D4EC-A3DA-7944-B22C-12F8CA9533B4}" type="slidenum">
              <a:rPr lang="en-US" smtClean="0"/>
              <a:t>46</a:t>
            </a:fld>
            <a:endParaRPr lang="en-US"/>
          </a:p>
        </p:txBody>
      </p:sp>
    </p:spTree>
    <p:extLst>
      <p:ext uri="{BB962C8B-B14F-4D97-AF65-F5344CB8AC3E}">
        <p14:creationId xmlns:p14="http://schemas.microsoft.com/office/powerpoint/2010/main" val="361509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3E3D4EC-A3DA-7944-B22C-12F8CA9533B4}" type="slidenum">
              <a:rPr lang="en-US" smtClean="0"/>
              <a:t>60</a:t>
            </a:fld>
            <a:endParaRPr lang="en-US"/>
          </a:p>
        </p:txBody>
      </p:sp>
    </p:spTree>
    <p:extLst>
      <p:ext uri="{BB962C8B-B14F-4D97-AF65-F5344CB8AC3E}">
        <p14:creationId xmlns:p14="http://schemas.microsoft.com/office/powerpoint/2010/main" val="1721268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elfolie">
    <p:spTree>
      <p:nvGrpSpPr>
        <p:cNvPr id="1" name=""/>
        <p:cNvGrpSpPr/>
        <p:nvPr/>
      </p:nvGrpSpPr>
      <p:grpSpPr>
        <a:xfrm>
          <a:off x="0" y="0"/>
          <a:ext cx="0" cy="0"/>
          <a:chOff x="0" y="0"/>
          <a:chExt cx="0" cy="0"/>
        </a:xfrm>
      </p:grpSpPr>
      <p:sp>
        <p:nvSpPr>
          <p:cNvPr id="4" name="Rechteck 3"/>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84490"/>
            <a:ext cx="7294611" cy="2920974"/>
          </a:xfrm>
          <a:ln>
            <a:noFill/>
          </a:ln>
        </p:spPr>
        <p:txBody>
          <a:bodyPr anchor="t" anchorCtr="0">
            <a:normAutofit/>
          </a:bodyPr>
          <a:lstStyle>
            <a:lvl1pPr>
              <a:defRPr sz="4800" b="1" baseline="0">
                <a:solidFill>
                  <a:schemeClr val="accent5">
                    <a:lumMod val="50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4062738"/>
            <a:ext cx="6400800" cy="741915"/>
          </a:xfrm>
        </p:spPr>
        <p:txBody>
          <a:bodyPr/>
          <a:lstStyle>
            <a:lvl1pPr marL="0" indent="0" algn="l">
              <a:buNone/>
              <a:defRPr sz="2800" b="1">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59751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Chapter 9</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251509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ctr">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Definition</a:t>
            </a:r>
          </a:p>
          <a:p>
            <a:pPr lvl="0"/>
            <a:endParaRPr lang="de-DE" dirty="0"/>
          </a:p>
        </p:txBody>
      </p:sp>
    </p:spTree>
    <p:extLst>
      <p:ext uri="{BB962C8B-B14F-4D97-AF65-F5344CB8AC3E}">
        <p14:creationId xmlns:p14="http://schemas.microsoft.com/office/powerpoint/2010/main" val="264584277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800" b="1">
                <a:solidFill>
                  <a:schemeClr val="accent5">
                    <a:lumMod val="75000"/>
                  </a:schemeClr>
                </a:solidFill>
              </a:defRPr>
            </a:lvl1pPr>
          </a:lstStyle>
          <a:p>
            <a:r>
              <a:rPr lang="de-DE" dirty="0" smtClean="0"/>
              <a:t>Mastertitelformat bearbeiten</a:t>
            </a:r>
            <a:endParaRPr lang="de-DE" dirty="0"/>
          </a:p>
        </p:txBody>
      </p:sp>
      <p:sp>
        <p:nvSpPr>
          <p:cNvPr id="3" name="Inhaltsplatzhalter 2"/>
          <p:cNvSpPr>
            <a:spLocks noGrp="1"/>
          </p:cNvSpPr>
          <p:nvPr>
            <p:ph sz="half" idx="1"/>
          </p:nvPr>
        </p:nvSpPr>
        <p:spPr>
          <a:xfrm>
            <a:off x="457200" y="1600200"/>
            <a:ext cx="4038600" cy="4525963"/>
          </a:xfrm>
        </p:spPr>
        <p:txBody>
          <a:bodyPr/>
          <a:lstStyle>
            <a:lvl1pPr>
              <a:buClr>
                <a:schemeClr val="accent6">
                  <a:lumMod val="75000"/>
                </a:schemeClr>
              </a:buClr>
              <a:buSzPct val="80000"/>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buClr>
                <a:schemeClr val="accent6">
                  <a:lumMod val="75000"/>
                </a:schemeClr>
              </a:buClr>
              <a:buSzPct val="80000"/>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9</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67799096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Chapter 9</a:t>
            </a:r>
            <a:endParaRPr lang="de-DE"/>
          </a:p>
        </p:txBody>
      </p:sp>
      <p:sp>
        <p:nvSpPr>
          <p:cNvPr id="9" name="Foliennummernplatzhalter 8"/>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0047471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74396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Chapter 9</a:t>
            </a:r>
            <a:endParaRPr lang="de-DE"/>
          </a:p>
        </p:txBody>
      </p:sp>
      <p:sp>
        <p:nvSpPr>
          <p:cNvPr id="4" name="Foliennummernplatzhalter 3"/>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149117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9</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45358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9</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609877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9</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84308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9</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dirty="0"/>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Chapter 9</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DD67E-A379-844E-9AB1-95D2EC404AD8}" type="slidenum">
              <a:rPr lang="de-DE" smtClean="0"/>
              <a:t>‹Nr.›</a:t>
            </a:fld>
            <a:endParaRPr lang="de-DE" dirty="0"/>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61"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5.vml"/><Relationship Id="rId4" Type="http://schemas.openxmlformats.org/officeDocument/2006/relationships/image" Target="../media/image6.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image" Target="../media/image8.emf"/><Relationship Id="rId5" Type="http://schemas.openxmlformats.org/officeDocument/2006/relationships/oleObject" Target="../embeddings/oleObject7.bin"/><Relationship Id="rId4" Type="http://schemas.openxmlformats.org/officeDocument/2006/relationships/image" Target="../media/image7.emf"/></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7.vml"/><Relationship Id="rId6" Type="http://schemas.openxmlformats.org/officeDocument/2006/relationships/image" Target="../media/image11.emf"/><Relationship Id="rId5" Type="http://schemas.openxmlformats.org/officeDocument/2006/relationships/oleObject" Target="../embeddings/oleObject10.bin"/><Relationship Id="rId4" Type="http://schemas.openxmlformats.org/officeDocument/2006/relationships/image" Target="../media/image10.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3865418"/>
            <a:ext cx="3611881" cy="2497695"/>
          </a:xfrm>
        </p:spPr>
        <p:txBody>
          <a:bodyPr>
            <a:noAutofit/>
          </a:bodyPr>
          <a:lstStyle/>
          <a:p>
            <a:r>
              <a:rPr lang="de-DE" sz="4000" dirty="0" smtClean="0"/>
              <a:t>Aggregate Demand </a:t>
            </a:r>
            <a:r>
              <a:rPr lang="de-DE" sz="4000" dirty="0" err="1" smtClean="0"/>
              <a:t>and</a:t>
            </a:r>
            <a:r>
              <a:rPr lang="de-DE" sz="4000" dirty="0" smtClean="0"/>
              <a:t> </a:t>
            </a:r>
            <a:r>
              <a:rPr lang="de-DE" sz="4000" dirty="0" err="1" smtClean="0"/>
              <a:t>Economic</a:t>
            </a:r>
            <a:r>
              <a:rPr lang="de-DE" sz="4000" dirty="0" smtClean="0"/>
              <a:t> </a:t>
            </a:r>
            <a:r>
              <a:rPr lang="de-DE" sz="4000" dirty="0" err="1" smtClean="0"/>
              <a:t>Fluctuations</a:t>
            </a:r>
            <a:endParaRPr lang="en-US" sz="4000" dirty="0"/>
          </a:p>
        </p:txBody>
      </p:sp>
      <p:sp>
        <p:nvSpPr>
          <p:cNvPr id="3" name="Untertitel 2"/>
          <p:cNvSpPr>
            <a:spLocks noGrp="1"/>
          </p:cNvSpPr>
          <p:nvPr>
            <p:ph type="subTitle" idx="1"/>
          </p:nvPr>
        </p:nvSpPr>
        <p:spPr>
          <a:xfrm>
            <a:off x="685799" y="3186545"/>
            <a:ext cx="3611881" cy="1687139"/>
          </a:xfrm>
        </p:spPr>
        <p:txBody>
          <a:bodyPr/>
          <a:lstStyle/>
          <a:p>
            <a:r>
              <a:rPr lang="en-US" dirty="0" smtClean="0"/>
              <a:t>Chapter 9</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3990039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Learning Goals</a:t>
            </a:r>
            <a:endParaRPr lang="de-DE" dirty="0"/>
          </a:p>
        </p:txBody>
      </p:sp>
      <p:sp>
        <p:nvSpPr>
          <p:cNvPr id="3" name="Inhaltsplatzhalter 2"/>
          <p:cNvSpPr>
            <a:spLocks noGrp="1"/>
          </p:cNvSpPr>
          <p:nvPr>
            <p:ph idx="1"/>
          </p:nvPr>
        </p:nvSpPr>
        <p:spPr/>
        <p:txBody>
          <a:bodyPr>
            <a:noAutofit/>
          </a:bodyPr>
          <a:lstStyle/>
          <a:p>
            <a:r>
              <a:rPr lang="de-DE" dirty="0" smtClean="0"/>
              <a:t>After </a:t>
            </a:r>
            <a:r>
              <a:rPr lang="de-DE" dirty="0" err="1" smtClean="0"/>
              <a:t>today‘s</a:t>
            </a:r>
            <a:r>
              <a:rPr lang="de-DE" dirty="0" smtClean="0"/>
              <a:t> </a:t>
            </a:r>
            <a:r>
              <a:rPr lang="de-DE" dirty="0" err="1" smtClean="0"/>
              <a:t>lecture</a:t>
            </a:r>
            <a:r>
              <a:rPr lang="de-DE" dirty="0" smtClean="0"/>
              <a:t>, </a:t>
            </a:r>
            <a:r>
              <a:rPr lang="de-DE" dirty="0" err="1" smtClean="0"/>
              <a:t>you</a:t>
            </a:r>
            <a:r>
              <a:rPr lang="de-DE" dirty="0" smtClean="0"/>
              <a:t> will </a:t>
            </a:r>
            <a:r>
              <a:rPr lang="de-DE" dirty="0" err="1" smtClean="0"/>
              <a:t>be</a:t>
            </a:r>
            <a:r>
              <a:rPr lang="de-DE" dirty="0" smtClean="0"/>
              <a:t> </a:t>
            </a:r>
            <a:r>
              <a:rPr lang="de-DE" dirty="0" err="1" smtClean="0"/>
              <a:t>able</a:t>
            </a:r>
            <a:r>
              <a:rPr lang="de-DE" dirty="0" smtClean="0"/>
              <a:t> </a:t>
            </a:r>
            <a:r>
              <a:rPr lang="de-DE" dirty="0" err="1" smtClean="0"/>
              <a:t>to</a:t>
            </a:r>
            <a:r>
              <a:rPr lang="de-DE" dirty="0" smtClean="0"/>
              <a:t>:</a:t>
            </a:r>
          </a:p>
          <a:p>
            <a:pPr lvl="1"/>
            <a:r>
              <a:rPr lang="en-US" sz="1800" dirty="0"/>
              <a:t>Describe how unemployment and inflation </a:t>
            </a:r>
            <a:r>
              <a:rPr lang="en-US" sz="1800" dirty="0" smtClean="0"/>
              <a:t>behave </a:t>
            </a:r>
            <a:r>
              <a:rPr lang="en-US" sz="1800" dirty="0"/>
              <a:t>over the business cycle.</a:t>
            </a:r>
            <a:endParaRPr lang="de-DE" sz="1800" dirty="0"/>
          </a:p>
          <a:p>
            <a:pPr lvl="1"/>
            <a:r>
              <a:rPr lang="en-US" sz="1800" dirty="0" smtClean="0"/>
              <a:t>Model </a:t>
            </a:r>
            <a:r>
              <a:rPr lang="en-US" sz="1800" dirty="0"/>
              <a:t>consumption and investment, the components of aggregate </a:t>
            </a:r>
            <a:r>
              <a:rPr lang="en-US" sz="1800" dirty="0" smtClean="0"/>
              <a:t>demand</a:t>
            </a:r>
          </a:p>
          <a:p>
            <a:pPr lvl="1"/>
            <a:r>
              <a:rPr lang="en-US" sz="1800" dirty="0" smtClean="0"/>
              <a:t>Describe </a:t>
            </a:r>
            <a:r>
              <a:rPr lang="en-US" sz="1800" dirty="0"/>
              <a:t>the problem that “leakages” present for maintaining aggregate demand, and the classical and Keynesian approaches to leakages.</a:t>
            </a:r>
            <a:endParaRPr lang="de-DE" sz="1800" dirty="0"/>
          </a:p>
          <a:p>
            <a:pPr lvl="1"/>
            <a:r>
              <a:rPr lang="en-US" sz="1800" dirty="0" smtClean="0"/>
              <a:t>Understand </a:t>
            </a:r>
            <a:r>
              <a:rPr lang="en-US" sz="1800" dirty="0"/>
              <a:t>how the equilibrium levels of income, consumption, investment, and savings are determined in the Keynesian </a:t>
            </a:r>
            <a:r>
              <a:rPr lang="en-US" sz="1800" dirty="0" smtClean="0"/>
              <a:t>model</a:t>
            </a:r>
            <a:endParaRPr lang="en-US" sz="1800" dirty="0"/>
          </a:p>
          <a:p>
            <a:pPr lvl="1"/>
            <a:r>
              <a:rPr lang="en-US" sz="1800" dirty="0" smtClean="0"/>
              <a:t>Explain </a:t>
            </a:r>
            <a:r>
              <a:rPr lang="en-US" sz="1800" dirty="0"/>
              <a:t>how, in the Keynesian model, the </a:t>
            </a:r>
            <a:r>
              <a:rPr lang="en-US" sz="1800" dirty="0" err="1"/>
              <a:t>macroeconomy</a:t>
            </a:r>
            <a:r>
              <a:rPr lang="en-US" sz="1800" dirty="0"/>
              <a:t> can equilibrate at a less- than-full-employment output level.</a:t>
            </a:r>
            <a:endParaRPr lang="de-DE" sz="1800" dirty="0"/>
          </a:p>
          <a:p>
            <a:pPr lvl="1"/>
            <a:r>
              <a:rPr lang="en-US" sz="1800" dirty="0" smtClean="0"/>
              <a:t>Describe </a:t>
            </a:r>
            <a:r>
              <a:rPr lang="en-US" sz="1800" dirty="0"/>
              <a:t>the workings of “the multiplier,” in words and equations</a:t>
            </a:r>
            <a:r>
              <a:rPr lang="en-US" sz="1800" dirty="0" smtClean="0"/>
              <a:t>.</a:t>
            </a:r>
            <a:endParaRPr lang="de-DE" sz="1800" dirty="0"/>
          </a:p>
        </p:txBody>
      </p:sp>
      <p:sp>
        <p:nvSpPr>
          <p:cNvPr id="4" name="Fußzeilenplatzhalter 3"/>
          <p:cNvSpPr>
            <a:spLocks noGrp="1"/>
          </p:cNvSpPr>
          <p:nvPr>
            <p:ph type="ftr" sz="quarter" idx="11"/>
          </p:nvPr>
        </p:nvSpPr>
        <p:spPr/>
        <p:txBody>
          <a:bodyPr/>
          <a:lstStyle/>
          <a:p>
            <a:r>
              <a:rPr lang="de-DE" smtClean="0"/>
              <a:t>Chapter 5</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a:t>
            </a:fld>
            <a:endParaRPr lang="de-DE"/>
          </a:p>
        </p:txBody>
      </p:sp>
    </p:spTree>
    <p:extLst>
      <p:ext uri="{BB962C8B-B14F-4D97-AF65-F5344CB8AC3E}">
        <p14:creationId xmlns:p14="http://schemas.microsoft.com/office/powerpoint/2010/main" val="202097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The Business </a:t>
            </a:r>
            <a:r>
              <a:rPr lang="en-US" dirty="0"/>
              <a:t>C</a:t>
            </a:r>
            <a:r>
              <a:rPr lang="en-US" dirty="0" smtClean="0"/>
              <a:t>ycle</a:t>
            </a:r>
          </a:p>
          <a:p>
            <a:pPr marL="514350" indent="-514350">
              <a:buFont typeface="+mj-lt"/>
              <a:buAutoNum type="arabicPeriod"/>
            </a:pPr>
            <a:r>
              <a:rPr lang="en-US" dirty="0" smtClean="0"/>
              <a:t>Macroeconomic Modeling and Aggregate Demand</a:t>
            </a:r>
          </a:p>
          <a:p>
            <a:pPr marL="400050" lvl="1" indent="0">
              <a:buNone/>
            </a:pPr>
            <a:r>
              <a:rPr lang="en-US" dirty="0" smtClean="0"/>
              <a:t>(including the Classical Model)</a:t>
            </a:r>
          </a:p>
          <a:p>
            <a:pPr marL="514350" indent="-514350">
              <a:buFont typeface="+mj-lt"/>
              <a:buAutoNum type="arabicPeriod"/>
            </a:pPr>
            <a:r>
              <a:rPr lang="en-US" dirty="0" smtClean="0"/>
              <a:t>The Keynesian Model</a:t>
            </a:r>
          </a:p>
          <a:p>
            <a:pPr marL="514350" indent="-514350">
              <a:buFont typeface="+mj-lt"/>
              <a:buAutoNum type="arabicPeriod"/>
            </a:pP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a:t>
            </a:fld>
            <a:endParaRPr lang="de-DE"/>
          </a:p>
        </p:txBody>
      </p:sp>
    </p:spTree>
    <p:extLst>
      <p:ext uri="{BB962C8B-B14F-4D97-AF65-F5344CB8AC3E}">
        <p14:creationId xmlns:p14="http://schemas.microsoft.com/office/powerpoint/2010/main" val="189402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What makes an economy experience …</a:t>
            </a:r>
            <a:br>
              <a:rPr lang="en-US" dirty="0"/>
            </a:br>
            <a:endParaRPr lang="en-US" dirty="0"/>
          </a:p>
        </p:txBody>
      </p:sp>
      <p:sp>
        <p:nvSpPr>
          <p:cNvPr id="3" name="Inhaltsplatzhalter 2"/>
          <p:cNvSpPr>
            <a:spLocks noGrp="1"/>
          </p:cNvSpPr>
          <p:nvPr>
            <p:ph idx="1"/>
          </p:nvPr>
        </p:nvSpPr>
        <p:spPr/>
        <p:txBody>
          <a:bodyPr/>
          <a:lstStyle/>
          <a:p>
            <a:r>
              <a:rPr lang="en-US" dirty="0"/>
              <a:t>GDP expansion or contraction?</a:t>
            </a:r>
          </a:p>
          <a:p>
            <a:r>
              <a:rPr lang="en-US" dirty="0"/>
              <a:t>high or low employment?</a:t>
            </a:r>
          </a:p>
          <a:p>
            <a:r>
              <a:rPr lang="en-US" dirty="0"/>
              <a:t>good or bad business conditions?</a:t>
            </a:r>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a:t>
            </a:fld>
            <a:endParaRPr lang="de-DE"/>
          </a:p>
        </p:txBody>
      </p:sp>
    </p:spTree>
    <p:extLst>
      <p:ext uri="{BB962C8B-B14F-4D97-AF65-F5344CB8AC3E}">
        <p14:creationId xmlns:p14="http://schemas.microsoft.com/office/powerpoint/2010/main" val="1999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Business Cycle</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665026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happens during the Business Cycle ?</a:t>
            </a:r>
            <a:endParaRPr lang="en-US" dirty="0"/>
          </a:p>
        </p:txBody>
      </p:sp>
      <p:sp>
        <p:nvSpPr>
          <p:cNvPr id="3" name="Inhaltsplatzhalter 2"/>
          <p:cNvSpPr>
            <a:spLocks noGrp="1"/>
          </p:cNvSpPr>
          <p:nvPr>
            <p:ph idx="1"/>
          </p:nvPr>
        </p:nvSpPr>
        <p:spPr/>
        <p:txBody>
          <a:bodyPr/>
          <a:lstStyle/>
          <a:p>
            <a:pPr marL="0" indent="0">
              <a:buNone/>
            </a:pPr>
            <a:r>
              <a:rPr lang="en-US" dirty="0" smtClean="0"/>
              <a:t>Business cycles = recurrent fluctuations of recession and boom</a:t>
            </a:r>
          </a:p>
          <a:p>
            <a:r>
              <a:rPr lang="en-US" dirty="0" smtClean="0"/>
              <a:t>Periods of growth (several years) interrupted by times of falling output or stagnation</a:t>
            </a:r>
          </a:p>
          <a:p>
            <a:r>
              <a:rPr lang="en-US" dirty="0" smtClean="0"/>
              <a:t>Recession: two consecutive quarters of a fall in GDP</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a:t>
            </a:fld>
            <a:endParaRPr lang="de-DE"/>
          </a:p>
        </p:txBody>
      </p:sp>
    </p:spTree>
    <p:extLst>
      <p:ext uri="{BB962C8B-B14F-4D97-AF65-F5344CB8AC3E}">
        <p14:creationId xmlns:p14="http://schemas.microsoft.com/office/powerpoint/2010/main" val="1271067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  Euro area GDP and Recessions</a:t>
            </a:r>
            <a:r>
              <a:rPr lang="de-DE" dirty="0"/>
              <a:t/>
            </a:r>
            <a:br>
              <a:rPr lang="de-DE" dirty="0"/>
            </a:br>
            <a:r>
              <a:rPr lang="en-US" dirty="0" smtClean="0"/>
              <a:t>1995</a:t>
            </a:r>
            <a:r>
              <a:rPr lang="en-US" dirty="0"/>
              <a:t>–2015</a:t>
            </a:r>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a:t>
            </a:fld>
            <a:endParaRPr lang="de-DE"/>
          </a:p>
        </p:txBody>
      </p:sp>
      <p:graphicFrame>
        <p:nvGraphicFramePr>
          <p:cNvPr id="6" name="Inhaltsplatzhalter 5"/>
          <p:cNvGraphicFramePr>
            <a:graphicFrameLocks noGrp="1" noChangeAspect="1"/>
          </p:cNvGraphicFramePr>
          <p:nvPr>
            <p:ph idx="1"/>
            <p:extLst>
              <p:ext uri="{D42A27DB-BD31-4B8C-83A1-F6EECF244321}">
                <p14:modId xmlns:p14="http://schemas.microsoft.com/office/powerpoint/2010/main" val="2799319149"/>
              </p:ext>
            </p:extLst>
          </p:nvPr>
        </p:nvGraphicFramePr>
        <p:xfrm>
          <a:off x="323858" y="2281327"/>
          <a:ext cx="7055983" cy="41226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feld 7"/>
          <p:cNvSpPr txBox="1"/>
          <p:nvPr/>
        </p:nvSpPr>
        <p:spPr>
          <a:xfrm>
            <a:off x="7379841" y="5206994"/>
            <a:ext cx="1764159" cy="738664"/>
          </a:xfrm>
          <a:prstGeom prst="rect">
            <a:avLst/>
          </a:prstGeom>
          <a:noFill/>
        </p:spPr>
        <p:txBody>
          <a:bodyPr wrap="square" rtlCol="0">
            <a:spAutoFit/>
          </a:bodyPr>
          <a:lstStyle/>
          <a:p>
            <a:r>
              <a:rPr lang="en-US" sz="1400" i="1" dirty="0" smtClean="0"/>
              <a:t>Source</a:t>
            </a:r>
            <a:r>
              <a:rPr lang="en-US" sz="1400" i="1" dirty="0"/>
              <a:t>: </a:t>
            </a:r>
            <a:r>
              <a:rPr lang="en-US" sz="1400" dirty="0"/>
              <a:t>Eurostat quarterly data 1995–2015, and CEPR</a:t>
            </a:r>
            <a:r>
              <a:rPr lang="en-US" sz="1400" dirty="0" smtClean="0"/>
              <a:t>.</a:t>
            </a:r>
            <a:endParaRPr lang="de-DE" sz="1400" dirty="0"/>
          </a:p>
        </p:txBody>
      </p:sp>
      <p:sp>
        <p:nvSpPr>
          <p:cNvPr id="3" name="Textfeld 2"/>
          <p:cNvSpPr txBox="1"/>
          <p:nvPr/>
        </p:nvSpPr>
        <p:spPr>
          <a:xfrm>
            <a:off x="457200" y="1450458"/>
            <a:ext cx="7446157" cy="923330"/>
          </a:xfrm>
          <a:prstGeom prst="rect">
            <a:avLst/>
          </a:prstGeom>
          <a:noFill/>
        </p:spPr>
        <p:txBody>
          <a:bodyPr wrap="square" rtlCol="0">
            <a:spAutoFit/>
          </a:bodyPr>
          <a:lstStyle/>
          <a:p>
            <a:pPr marL="285750" indent="-285750">
              <a:buFont typeface="Wingdings" charset="2"/>
              <a:buChar char="ü"/>
            </a:pPr>
            <a:r>
              <a:rPr lang="en-US" dirty="0"/>
              <a:t>After 2008, the euro area experienced two recession within five years.  During these periods, real GDP fell.</a:t>
            </a:r>
            <a:endParaRPr lang="de-DE" dirty="0"/>
          </a:p>
          <a:p>
            <a:endParaRPr lang="en-US" dirty="0"/>
          </a:p>
        </p:txBody>
      </p:sp>
    </p:spTree>
    <p:extLst>
      <p:ext uri="{BB962C8B-B14F-4D97-AF65-F5344CB8AC3E}">
        <p14:creationId xmlns:p14="http://schemas.microsoft.com/office/powerpoint/2010/main" val="58859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Stylized Fact #1</a:t>
            </a:r>
            <a:endParaRPr lang="en-US" dirty="0"/>
          </a:p>
        </p:txBody>
      </p:sp>
      <p:sp>
        <p:nvSpPr>
          <p:cNvPr id="3" name="Inhaltsplatzhalter 2"/>
          <p:cNvSpPr>
            <a:spLocks noGrp="1"/>
          </p:cNvSpPr>
          <p:nvPr>
            <p:ph idx="1"/>
          </p:nvPr>
        </p:nvSpPr>
        <p:spPr/>
        <p:txBody>
          <a:bodyPr>
            <a:normAutofit/>
          </a:bodyPr>
          <a:lstStyle/>
          <a:p>
            <a:pPr marL="0" indent="0">
              <a:spcAft>
                <a:spcPts val="1200"/>
              </a:spcAft>
              <a:buNone/>
            </a:pPr>
            <a:r>
              <a:rPr lang="en-US" i="1" dirty="0"/>
              <a:t>During an economic downturn or contraction, unemployment rises, while in a recovery or expansion, unemployment </a:t>
            </a:r>
            <a:r>
              <a:rPr lang="en-US" i="1" dirty="0" smtClean="0"/>
              <a:t>falls</a:t>
            </a:r>
          </a:p>
          <a:p>
            <a:pPr marL="0" indent="0">
              <a:spcAft>
                <a:spcPts val="1200"/>
              </a:spcAft>
              <a:buNone/>
            </a:pPr>
            <a:endParaRPr lang="en-US" i="1" dirty="0" smtClean="0"/>
          </a:p>
          <a:p>
            <a:pPr>
              <a:lnSpc>
                <a:spcPct val="140000"/>
              </a:lnSpc>
            </a:pPr>
            <a:r>
              <a:rPr lang="en-US" dirty="0"/>
              <a:t>If less is produced, firms need less workers</a:t>
            </a:r>
          </a:p>
          <a:p>
            <a:pPr>
              <a:lnSpc>
                <a:spcPct val="140000"/>
              </a:lnSpc>
            </a:pPr>
            <a:r>
              <a:rPr lang="en-US" dirty="0"/>
              <a:t>If more is produced, firms need more </a:t>
            </a:r>
            <a:r>
              <a:rPr lang="en-US" dirty="0" smtClean="0"/>
              <a:t>workers</a:t>
            </a:r>
            <a:endParaRPr lang="en-US" i="1" dirty="0" smtClean="0"/>
          </a:p>
          <a:p>
            <a:pPr>
              <a:buFont typeface="Wingdings" charset="2"/>
              <a:buChar char="Ø"/>
            </a:pPr>
            <a:endParaRPr lang="de-DE" dirty="0"/>
          </a:p>
          <a:p>
            <a:pPr>
              <a:buFont typeface="Wingdings" charset="2"/>
              <a:buChar char="Ø"/>
            </a:pPr>
            <a:endParaRPr lang="en-US" dirty="0"/>
          </a:p>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8</a:t>
            </a:fld>
            <a:endParaRPr lang="de-DE"/>
          </a:p>
        </p:txBody>
      </p:sp>
    </p:spTree>
    <p:extLst>
      <p:ext uri="{BB962C8B-B14F-4D97-AF65-F5344CB8AC3E}">
        <p14:creationId xmlns:p14="http://schemas.microsoft.com/office/powerpoint/2010/main" val="183790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Okun’s</a:t>
            </a:r>
            <a:r>
              <a:rPr lang="en-US" dirty="0"/>
              <a:t> “law”</a:t>
            </a:r>
          </a:p>
        </p:txBody>
      </p:sp>
      <p:sp>
        <p:nvSpPr>
          <p:cNvPr id="3" name="Inhaltsplatzhalter 2"/>
          <p:cNvSpPr>
            <a:spLocks noGrp="1"/>
          </p:cNvSpPr>
          <p:nvPr>
            <p:ph idx="1"/>
          </p:nvPr>
        </p:nvSpPr>
        <p:spPr/>
        <p:txBody>
          <a:bodyPr/>
          <a:lstStyle/>
          <a:p>
            <a:pPr marL="0" indent="0">
              <a:buNone/>
            </a:pPr>
            <a:r>
              <a:rPr lang="en-US" dirty="0"/>
              <a:t>A</a:t>
            </a:r>
            <a:r>
              <a:rPr lang="en-US" dirty="0" smtClean="0"/>
              <a:t>n </a:t>
            </a:r>
            <a:r>
              <a:rPr lang="en-US" dirty="0"/>
              <a:t>empirical inverse relationship between the unemployment rate and real GDP </a:t>
            </a:r>
            <a:r>
              <a:rPr lang="en-US" dirty="0" smtClean="0"/>
              <a:t>growth</a:t>
            </a:r>
          </a:p>
          <a:p>
            <a:pPr marL="0" indent="0">
              <a:buNone/>
            </a:pPr>
            <a:endParaRPr lang="en-US" dirty="0" smtClean="0"/>
          </a:p>
          <a:p>
            <a:pPr marL="342900" lvl="1" indent="-342900">
              <a:lnSpc>
                <a:spcPct val="100000"/>
              </a:lnSpc>
              <a:buClr>
                <a:schemeClr val="accent6">
                  <a:lumMod val="75000"/>
                </a:schemeClr>
              </a:buClr>
              <a:buSzPct val="80000"/>
              <a:buFont typeface="Wingdings" charset="2"/>
              <a:buChar char="ü"/>
            </a:pPr>
            <a:r>
              <a:rPr lang="en-US" dirty="0" smtClean="0"/>
              <a:t>In the early 1960s, economist Arthur </a:t>
            </a:r>
            <a:r>
              <a:rPr lang="en-US" dirty="0" err="1" smtClean="0"/>
              <a:t>Okun</a:t>
            </a:r>
            <a:r>
              <a:rPr lang="en-US" dirty="0" smtClean="0"/>
              <a:t> estimated that</a:t>
            </a:r>
            <a:br>
              <a:rPr lang="en-US" dirty="0" smtClean="0"/>
            </a:br>
            <a:r>
              <a:rPr lang="en-US" dirty="0" smtClean="0"/>
              <a:t>a </a:t>
            </a:r>
            <a:r>
              <a:rPr lang="en-US" dirty="0"/>
              <a:t>real GDP growth of 3 percent used to lower unemployment </a:t>
            </a:r>
            <a:r>
              <a:rPr lang="en-US" dirty="0" smtClean="0"/>
              <a:t>by </a:t>
            </a:r>
            <a:r>
              <a:rPr lang="en-US" dirty="0"/>
              <a:t>1 percentage point in the US</a:t>
            </a:r>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9</a:t>
            </a:fld>
            <a:endParaRPr lang="de-DE"/>
          </a:p>
        </p:txBody>
      </p:sp>
    </p:spTree>
    <p:extLst>
      <p:ext uri="{BB962C8B-B14F-4D97-AF65-F5344CB8AC3E}">
        <p14:creationId xmlns:p14="http://schemas.microsoft.com/office/powerpoint/2010/main" val="340498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9.2 </a:t>
            </a:r>
            <a:r>
              <a:rPr lang="en-US" dirty="0"/>
              <a:t>Euro </a:t>
            </a:r>
            <a:r>
              <a:rPr lang="en-US" dirty="0" smtClean="0"/>
              <a:t>Area </a:t>
            </a:r>
            <a:r>
              <a:rPr lang="en-US" dirty="0"/>
              <a:t>Unemployment Rate and </a:t>
            </a:r>
            <a:r>
              <a:rPr lang="en-US" dirty="0" smtClean="0"/>
              <a:t>Recessions, </a:t>
            </a:r>
            <a:r>
              <a:rPr lang="en-US" dirty="0"/>
              <a:t>1995–2015</a:t>
            </a:r>
            <a:r>
              <a:rPr lang="de-DE" dirty="0" smtClean="0"/>
              <a:t> </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10</a:t>
            </a:fld>
            <a:endParaRPr lang="de-DE"/>
          </a:p>
        </p:txBody>
      </p:sp>
      <p:graphicFrame>
        <p:nvGraphicFramePr>
          <p:cNvPr id="6" name="Inhaltsplatzhalter 5"/>
          <p:cNvGraphicFramePr>
            <a:graphicFrameLocks noGrp="1" noChangeAspect="1"/>
          </p:cNvGraphicFramePr>
          <p:nvPr>
            <p:ph idx="1"/>
            <p:extLst>
              <p:ext uri="{D42A27DB-BD31-4B8C-83A1-F6EECF244321}">
                <p14:modId xmlns:p14="http://schemas.microsoft.com/office/powerpoint/2010/main" val="2710050105"/>
              </p:ext>
            </p:extLst>
          </p:nvPr>
        </p:nvGraphicFramePr>
        <p:xfrm>
          <a:off x="457203" y="2149520"/>
          <a:ext cx="7199994" cy="420683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7507908" y="5007312"/>
            <a:ext cx="1636092" cy="954107"/>
          </a:xfrm>
          <a:prstGeom prst="rect">
            <a:avLst/>
          </a:prstGeom>
          <a:noFill/>
        </p:spPr>
        <p:txBody>
          <a:bodyPr wrap="square" rtlCol="0">
            <a:spAutoFit/>
          </a:bodyPr>
          <a:lstStyle/>
          <a:p>
            <a:r>
              <a:rPr lang="en-US" sz="1400" i="1" dirty="0" smtClean="0"/>
              <a:t>Source</a:t>
            </a:r>
            <a:r>
              <a:rPr lang="en-US" sz="1400" i="1" dirty="0"/>
              <a:t>: </a:t>
            </a:r>
            <a:r>
              <a:rPr lang="en-US" sz="1400" dirty="0"/>
              <a:t>Eurostat monthly data </a:t>
            </a:r>
            <a:r>
              <a:rPr lang="en-US" sz="1400" dirty="0" smtClean="0"/>
              <a:t/>
            </a:r>
            <a:br>
              <a:rPr lang="en-US" sz="1400" dirty="0" smtClean="0"/>
            </a:br>
            <a:r>
              <a:rPr lang="en-US" sz="1400" dirty="0" smtClean="0"/>
              <a:t>1995</a:t>
            </a:r>
            <a:r>
              <a:rPr lang="en-US" sz="1400" dirty="0"/>
              <a:t>–2015, and CEPR. </a:t>
            </a:r>
            <a:endParaRPr lang="de-DE" sz="1400" dirty="0"/>
          </a:p>
        </p:txBody>
      </p:sp>
      <p:sp>
        <p:nvSpPr>
          <p:cNvPr id="3" name="Textfeld 2"/>
          <p:cNvSpPr txBox="1"/>
          <p:nvPr/>
        </p:nvSpPr>
        <p:spPr>
          <a:xfrm>
            <a:off x="457203" y="1436891"/>
            <a:ext cx="8686797" cy="923330"/>
          </a:xfrm>
          <a:prstGeom prst="rect">
            <a:avLst/>
          </a:prstGeom>
          <a:noFill/>
        </p:spPr>
        <p:txBody>
          <a:bodyPr wrap="square" rtlCol="0">
            <a:spAutoFit/>
          </a:bodyPr>
          <a:lstStyle/>
          <a:p>
            <a:pPr marL="285750" indent="-285750">
              <a:buFont typeface="Wingdings" charset="2"/>
              <a:buChar char="ü"/>
            </a:pPr>
            <a:r>
              <a:rPr lang="en-US" dirty="0"/>
              <a:t>During the 2008-9 and 2011-3 recessions, unemployment shot up sharply and continued to increase after the recession formally ended, reaching a peak of 10 percent in 2010.</a:t>
            </a:r>
            <a:endParaRPr lang="de-DE" dirty="0"/>
          </a:p>
          <a:p>
            <a:endParaRPr lang="en-US" dirty="0"/>
          </a:p>
        </p:txBody>
      </p:sp>
    </p:spTree>
    <p:extLst>
      <p:ext uri="{BB962C8B-B14F-4D97-AF65-F5344CB8AC3E}">
        <p14:creationId xmlns:p14="http://schemas.microsoft.com/office/powerpoint/2010/main" val="385407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Stylized Fact #2: </a:t>
            </a:r>
          </a:p>
        </p:txBody>
      </p:sp>
      <p:sp>
        <p:nvSpPr>
          <p:cNvPr id="3" name="Inhaltsplatzhalter 2"/>
          <p:cNvSpPr>
            <a:spLocks noGrp="1"/>
          </p:cNvSpPr>
          <p:nvPr>
            <p:ph idx="1"/>
          </p:nvPr>
        </p:nvSpPr>
        <p:spPr/>
        <p:txBody>
          <a:bodyPr/>
          <a:lstStyle/>
          <a:p>
            <a:pPr marL="0" indent="0">
              <a:buNone/>
            </a:pPr>
            <a:r>
              <a:rPr lang="en-US" i="1" dirty="0" smtClean="0"/>
              <a:t>An </a:t>
            </a:r>
            <a:r>
              <a:rPr lang="en-US" i="1" dirty="0"/>
              <a:t>economic recovery or expansion, if it is very strong, tends to lead to an increase in the inflation rate. During a downturn or contraction, pressure on inflation eases off (and inflation may fall or even become negative</a:t>
            </a:r>
            <a:r>
              <a:rPr lang="en-US" i="1" dirty="0" smtClean="0"/>
              <a:t>) </a:t>
            </a:r>
          </a:p>
          <a:p>
            <a:pPr marL="0" indent="0">
              <a:buNone/>
            </a:pPr>
            <a:endParaRPr lang="en-US" i="1" dirty="0"/>
          </a:p>
          <a:p>
            <a:r>
              <a:rPr lang="en-US" dirty="0"/>
              <a:t>If demand is strong, firms can more easily increase prices</a:t>
            </a:r>
          </a:p>
          <a:p>
            <a:r>
              <a:rPr lang="en-US" dirty="0"/>
              <a:t>If unemployment falls, at some point, wages start to increase more quickly</a:t>
            </a:r>
          </a:p>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11</a:t>
            </a:fld>
            <a:endParaRPr lang="de-DE"/>
          </a:p>
        </p:txBody>
      </p:sp>
    </p:spTree>
    <p:extLst>
      <p:ext uri="{BB962C8B-B14F-4D97-AF65-F5344CB8AC3E}">
        <p14:creationId xmlns:p14="http://schemas.microsoft.com/office/powerpoint/2010/main" val="283441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9.3 Euro </a:t>
            </a:r>
            <a:r>
              <a:rPr lang="en-US" dirty="0" smtClean="0"/>
              <a:t>Area </a:t>
            </a:r>
            <a:r>
              <a:rPr lang="en-US" dirty="0"/>
              <a:t>Inflation Rate and Recessions</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12</a:t>
            </a:fld>
            <a:endParaRPr lang="de-DE"/>
          </a:p>
        </p:txBody>
      </p:sp>
      <p:graphicFrame>
        <p:nvGraphicFramePr>
          <p:cNvPr id="6" name="Diagramm 5"/>
          <p:cNvGraphicFramePr>
            <a:graphicFrameLocks/>
          </p:cNvGraphicFramePr>
          <p:nvPr>
            <p:extLst>
              <p:ext uri="{D42A27DB-BD31-4B8C-83A1-F6EECF244321}">
                <p14:modId xmlns:p14="http://schemas.microsoft.com/office/powerpoint/2010/main" val="664017983"/>
              </p:ext>
            </p:extLst>
          </p:nvPr>
        </p:nvGraphicFramePr>
        <p:xfrm>
          <a:off x="457200" y="1982947"/>
          <a:ext cx="6840074" cy="381476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720759" y="6063962"/>
            <a:ext cx="7542547" cy="584776"/>
          </a:xfrm>
          <a:prstGeom prst="rect">
            <a:avLst/>
          </a:prstGeom>
          <a:noFill/>
        </p:spPr>
        <p:txBody>
          <a:bodyPr wrap="square" rtlCol="0">
            <a:spAutoFit/>
          </a:bodyPr>
          <a:lstStyle/>
          <a:p>
            <a:r>
              <a:rPr lang="en-US" sz="1400" i="1" dirty="0" smtClean="0"/>
              <a:t>Source</a:t>
            </a:r>
            <a:r>
              <a:rPr lang="en-US" sz="1400" i="1" dirty="0"/>
              <a:t>: </a:t>
            </a:r>
            <a:r>
              <a:rPr lang="en-US" sz="1400" dirty="0"/>
              <a:t>Eurostat monthly data 1995–2015; CEPR.</a:t>
            </a:r>
            <a:endParaRPr lang="de-DE" sz="1400" dirty="0"/>
          </a:p>
          <a:p>
            <a:endParaRPr lang="en-US" dirty="0"/>
          </a:p>
        </p:txBody>
      </p:sp>
      <p:sp>
        <p:nvSpPr>
          <p:cNvPr id="3" name="Textfeld 2"/>
          <p:cNvSpPr txBox="1"/>
          <p:nvPr/>
        </p:nvSpPr>
        <p:spPr>
          <a:xfrm>
            <a:off x="372921" y="1085754"/>
            <a:ext cx="8313879" cy="923330"/>
          </a:xfrm>
          <a:prstGeom prst="rect">
            <a:avLst/>
          </a:prstGeom>
          <a:noFill/>
        </p:spPr>
        <p:txBody>
          <a:bodyPr wrap="square" rtlCol="0">
            <a:spAutoFit/>
          </a:bodyPr>
          <a:lstStyle/>
          <a:p>
            <a:pPr marL="285750" indent="-285750">
              <a:buFont typeface="Wingdings" charset="2"/>
              <a:buChar char="ü"/>
            </a:pPr>
            <a:r>
              <a:rPr lang="en-US" dirty="0"/>
              <a:t>During the 2008-9, and 2011–3 recessions, inflation fell sharply. Inflation generally reflects the business cycle, along with other factors.</a:t>
            </a:r>
            <a:endParaRPr lang="de-DE" dirty="0"/>
          </a:p>
          <a:p>
            <a:endParaRPr lang="en-US" dirty="0"/>
          </a:p>
        </p:txBody>
      </p:sp>
    </p:spTree>
    <p:extLst>
      <p:ext uri="{BB962C8B-B14F-4D97-AF65-F5344CB8AC3E}">
        <p14:creationId xmlns:p14="http://schemas.microsoft.com/office/powerpoint/2010/main" val="318874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Stylized Fact #3: </a:t>
            </a:r>
          </a:p>
        </p:txBody>
      </p:sp>
      <p:sp>
        <p:nvSpPr>
          <p:cNvPr id="3" name="Inhaltsplatzhalter 2"/>
          <p:cNvSpPr>
            <a:spLocks noGrp="1"/>
          </p:cNvSpPr>
          <p:nvPr>
            <p:ph idx="1"/>
          </p:nvPr>
        </p:nvSpPr>
        <p:spPr/>
        <p:txBody>
          <a:bodyPr/>
          <a:lstStyle/>
          <a:p>
            <a:pPr marL="0" indent="0">
              <a:buNone/>
            </a:pPr>
            <a:r>
              <a:rPr lang="en-US" i="1" dirty="0" smtClean="0"/>
              <a:t>Over </a:t>
            </a:r>
            <a:r>
              <a:rPr lang="en-US" i="1" dirty="0"/>
              <a:t>the business cycle, business investment moves in parallel with GDP, but it varies much more strongly than GDP or household consumption</a:t>
            </a:r>
            <a:r>
              <a:rPr lang="de-DE" dirty="0"/>
              <a:t> </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13</a:t>
            </a:fld>
            <a:endParaRPr lang="de-DE"/>
          </a:p>
        </p:txBody>
      </p:sp>
    </p:spTree>
    <p:extLst>
      <p:ext uri="{BB962C8B-B14F-4D97-AF65-F5344CB8AC3E}">
        <p14:creationId xmlns:p14="http://schemas.microsoft.com/office/powerpoint/2010/main" val="176300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9.4 Investment Growth, GDP Growth, and Recessions in the euro area</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14</a:t>
            </a:fld>
            <a:endParaRPr lang="de-DE"/>
          </a:p>
        </p:txBody>
      </p:sp>
      <p:graphicFrame>
        <p:nvGraphicFramePr>
          <p:cNvPr id="6" name="Diagramm 5"/>
          <p:cNvGraphicFramePr>
            <a:graphicFrameLocks noChangeAspect="1"/>
          </p:cNvGraphicFramePr>
          <p:nvPr>
            <p:extLst>
              <p:ext uri="{D42A27DB-BD31-4B8C-83A1-F6EECF244321}">
                <p14:modId xmlns:p14="http://schemas.microsoft.com/office/powerpoint/2010/main" val="3606098900"/>
              </p:ext>
            </p:extLst>
          </p:nvPr>
        </p:nvGraphicFramePr>
        <p:xfrm>
          <a:off x="457202" y="2166295"/>
          <a:ext cx="7019996" cy="4404999"/>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7289104" y="5480367"/>
            <a:ext cx="1854896" cy="738664"/>
          </a:xfrm>
          <a:prstGeom prst="rect">
            <a:avLst/>
          </a:prstGeom>
          <a:noFill/>
        </p:spPr>
        <p:txBody>
          <a:bodyPr wrap="square" rtlCol="0">
            <a:spAutoFit/>
          </a:bodyPr>
          <a:lstStyle/>
          <a:p>
            <a:r>
              <a:rPr lang="en-US" sz="1400" i="1" dirty="0" smtClean="0"/>
              <a:t>Source</a:t>
            </a:r>
            <a:r>
              <a:rPr lang="en-US" sz="1400" i="1" dirty="0"/>
              <a:t>: </a:t>
            </a:r>
            <a:r>
              <a:rPr lang="en-US" sz="1400" dirty="0"/>
              <a:t>Eurostat quarterly data </a:t>
            </a:r>
            <a:r>
              <a:rPr lang="en-US" sz="1400" dirty="0" smtClean="0"/>
              <a:t/>
            </a:r>
            <a:br>
              <a:rPr lang="en-US" sz="1400" dirty="0" smtClean="0"/>
            </a:br>
            <a:r>
              <a:rPr lang="en-US" sz="1400" dirty="0" smtClean="0"/>
              <a:t>1995</a:t>
            </a:r>
            <a:r>
              <a:rPr lang="en-US" sz="1400" dirty="0"/>
              <a:t>–2015; CEPR</a:t>
            </a:r>
            <a:r>
              <a:rPr lang="en-US" sz="1400" dirty="0" smtClean="0"/>
              <a:t>.</a:t>
            </a:r>
            <a:endParaRPr lang="de-DE" sz="1400" dirty="0"/>
          </a:p>
        </p:txBody>
      </p:sp>
      <p:sp>
        <p:nvSpPr>
          <p:cNvPr id="3" name="Textfeld 2"/>
          <p:cNvSpPr txBox="1"/>
          <p:nvPr/>
        </p:nvSpPr>
        <p:spPr>
          <a:xfrm>
            <a:off x="389031" y="1277903"/>
            <a:ext cx="8297769" cy="1200329"/>
          </a:xfrm>
          <a:prstGeom prst="rect">
            <a:avLst/>
          </a:prstGeom>
          <a:noFill/>
        </p:spPr>
        <p:txBody>
          <a:bodyPr wrap="square" rtlCol="0">
            <a:spAutoFit/>
          </a:bodyPr>
          <a:lstStyle/>
          <a:p>
            <a:pPr marL="285750" indent="-285750">
              <a:buFont typeface="Wingdings" charset="2"/>
              <a:buChar char="ü"/>
            </a:pPr>
            <a:r>
              <a:rPr lang="en-US" dirty="0"/>
              <a:t>Since 1995, investment has moved in tandem with GDP, albeit changes have been stronger. During the 2008-9, and 2011–3 recessions, investment fell much more strongly than GDP.</a:t>
            </a:r>
            <a:endParaRPr lang="de-DE" dirty="0"/>
          </a:p>
          <a:p>
            <a:endParaRPr lang="en-US" dirty="0"/>
          </a:p>
        </p:txBody>
      </p:sp>
    </p:spTree>
    <p:extLst>
      <p:ext uri="{BB962C8B-B14F-4D97-AF65-F5344CB8AC3E}">
        <p14:creationId xmlns:p14="http://schemas.microsoft.com/office/powerpoint/2010/main" val="80817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Stylized Business Cycle</a:t>
            </a:r>
            <a:endParaRPr lang="en-US" dirty="0"/>
          </a:p>
        </p:txBody>
      </p:sp>
      <p:sp>
        <p:nvSpPr>
          <p:cNvPr id="3" name="Inhaltsplatzhalter 2"/>
          <p:cNvSpPr>
            <a:spLocks noGrp="1"/>
          </p:cNvSpPr>
          <p:nvPr>
            <p:ph idx="1"/>
          </p:nvPr>
        </p:nvSpPr>
        <p:spPr/>
        <p:txBody>
          <a:bodyPr>
            <a:normAutofit/>
          </a:bodyPr>
          <a:lstStyle/>
          <a:p>
            <a:r>
              <a:rPr lang="en-US" dirty="0"/>
              <a:t>During a contraction, GDP falls until the economy hits the trough, or lowest </a:t>
            </a:r>
            <a:r>
              <a:rPr lang="en-US" dirty="0" smtClean="0"/>
              <a:t>point</a:t>
            </a:r>
          </a:p>
          <a:p>
            <a:r>
              <a:rPr lang="en-US" dirty="0" smtClean="0"/>
              <a:t>During an expansion</a:t>
            </a:r>
            <a:r>
              <a:rPr lang="en-US" dirty="0"/>
              <a:t>, GDP rises from a trough until it reaches a peak</a:t>
            </a:r>
            <a:r>
              <a:rPr lang="de-DE" dirty="0"/>
              <a:t> </a:t>
            </a:r>
            <a:endParaRPr lang="de-DE" dirty="0" smtClean="0"/>
          </a:p>
          <a:p>
            <a:r>
              <a:rPr lang="en-US" dirty="0"/>
              <a:t>At full-employment output, </a:t>
            </a:r>
            <a:r>
              <a:rPr lang="en-US" dirty="0" smtClean="0"/>
              <a:t>there is no problem of unemployment (though it is not zero) </a:t>
            </a:r>
          </a:p>
          <a:p>
            <a:r>
              <a:rPr lang="en-US" dirty="0" smtClean="0"/>
              <a:t>goal </a:t>
            </a:r>
            <a:r>
              <a:rPr lang="en-US" dirty="0"/>
              <a:t>of stabilization </a:t>
            </a:r>
            <a:r>
              <a:rPr lang="en-US" dirty="0" smtClean="0"/>
              <a:t>policy: keep economy </a:t>
            </a:r>
            <a:r>
              <a:rPr lang="en-US" dirty="0"/>
              <a:t>in the gray area, </a:t>
            </a:r>
            <a:r>
              <a:rPr lang="en-US" dirty="0" smtClean="0"/>
              <a:t>avoiding </a:t>
            </a:r>
            <a:r>
              <a:rPr lang="en-US" dirty="0"/>
              <a:t>threats of inflation and </a:t>
            </a:r>
            <a:r>
              <a:rPr lang="en-US" dirty="0" smtClean="0"/>
              <a:t>unemployment</a:t>
            </a:r>
            <a:endParaRPr lang="de-DE" dirty="0"/>
          </a:p>
          <a:p>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15</a:t>
            </a:fld>
            <a:endParaRPr lang="de-DE"/>
          </a:p>
        </p:txBody>
      </p:sp>
    </p:spTree>
    <p:extLst>
      <p:ext uri="{BB962C8B-B14F-4D97-AF65-F5344CB8AC3E}">
        <p14:creationId xmlns:p14="http://schemas.microsoft.com/office/powerpoint/2010/main" val="159517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9.5 A Stylized Business Cycle</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16</a:t>
            </a:fld>
            <a:endParaRPr lang="de-DE"/>
          </a:p>
        </p:txBody>
      </p:sp>
      <p:sp>
        <p:nvSpPr>
          <p:cNvPr id="46" name="Textfeld 45"/>
          <p:cNvSpPr txBox="1"/>
          <p:nvPr/>
        </p:nvSpPr>
        <p:spPr>
          <a:xfrm>
            <a:off x="457200" y="1025647"/>
            <a:ext cx="8014864" cy="1200329"/>
          </a:xfrm>
          <a:prstGeom prst="rect">
            <a:avLst/>
          </a:prstGeom>
          <a:noFill/>
        </p:spPr>
        <p:txBody>
          <a:bodyPr wrap="square" rtlCol="0">
            <a:spAutoFit/>
          </a:bodyPr>
          <a:lstStyle/>
          <a:p>
            <a:pPr marL="285750" indent="-285750">
              <a:buFont typeface="Wingdings" charset="2"/>
              <a:buChar char="ü"/>
            </a:pPr>
            <a:r>
              <a:rPr lang="en-US" dirty="0"/>
              <a:t>In this hypothetical economy, GDP contracts from peaks to troughs, and expands from troughs to peaks. A range of output indicating “full employment” is indicated by Y*.</a:t>
            </a:r>
            <a:endParaRPr lang="de-DE" dirty="0"/>
          </a:p>
          <a:p>
            <a:endParaRPr lang="en-US" dirty="0"/>
          </a:p>
        </p:txBody>
      </p:sp>
      <p:sp>
        <p:nvSpPr>
          <p:cNvPr id="47" name="Rechteck 46"/>
          <p:cNvSpPr/>
          <p:nvPr/>
        </p:nvSpPr>
        <p:spPr>
          <a:xfrm>
            <a:off x="3890" y="2218415"/>
            <a:ext cx="1192060" cy="393721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 name="Rechteck 2"/>
          <p:cNvSpPr/>
          <p:nvPr/>
        </p:nvSpPr>
        <p:spPr>
          <a:xfrm>
            <a:off x="6075656" y="1995616"/>
            <a:ext cx="2651598" cy="37873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grpSp>
        <p:nvGrpSpPr>
          <p:cNvPr id="50" name="Gruppieren 49"/>
          <p:cNvGrpSpPr/>
          <p:nvPr/>
        </p:nvGrpSpPr>
        <p:grpSpPr>
          <a:xfrm>
            <a:off x="879262" y="1919416"/>
            <a:ext cx="5035506" cy="4381189"/>
            <a:chOff x="1002151" y="381000"/>
            <a:chExt cx="7047449" cy="6131699"/>
          </a:xfrm>
        </p:grpSpPr>
        <p:sp>
          <p:nvSpPr>
            <p:cNvPr id="51" name="Line 6"/>
            <p:cNvSpPr>
              <a:spLocks noChangeShapeType="1"/>
            </p:cNvSpPr>
            <p:nvPr/>
          </p:nvSpPr>
          <p:spPr bwMode="auto">
            <a:xfrm>
              <a:off x="1749600" y="5905800"/>
              <a:ext cx="6030000" cy="0"/>
            </a:xfrm>
            <a:prstGeom prst="line">
              <a:avLst/>
            </a:prstGeom>
            <a:noFill/>
            <a:ln w="19050">
              <a:solidFill>
                <a:schemeClr val="tx1"/>
              </a:solidFill>
              <a:round/>
              <a:headEnd/>
              <a:tailEnd/>
            </a:ln>
          </p:spPr>
          <p:txBody>
            <a:bodyPr/>
            <a:lstStyle/>
            <a:p>
              <a:endParaRPr lang="en-US">
                <a:latin typeface="Arial" pitchFamily="34" charset="0"/>
                <a:cs typeface="Arial" pitchFamily="34" charset="0"/>
              </a:endParaRPr>
            </a:p>
          </p:txBody>
        </p:sp>
        <p:sp>
          <p:nvSpPr>
            <p:cNvPr id="52" name="Text Box 8"/>
            <p:cNvSpPr txBox="1">
              <a:spLocks noChangeArrowheads="1"/>
            </p:cNvSpPr>
            <p:nvPr/>
          </p:nvSpPr>
          <p:spPr bwMode="auto">
            <a:xfrm>
              <a:off x="6879600" y="5995800"/>
              <a:ext cx="1170000" cy="516899"/>
            </a:xfrm>
            <a:prstGeom prst="rect">
              <a:avLst/>
            </a:prstGeom>
            <a:noFill/>
            <a:ln w="9525">
              <a:noFill/>
              <a:miter lim="800000"/>
              <a:headEnd/>
              <a:tailEnd/>
            </a:ln>
          </p:spPr>
          <p:txBody>
            <a:bodyPr>
              <a:spAutoFit/>
            </a:bodyPr>
            <a:lstStyle/>
            <a:p>
              <a:pPr>
                <a:spcBef>
                  <a:spcPct val="50000"/>
                </a:spcBef>
              </a:pPr>
              <a:r>
                <a:rPr lang="en-US" dirty="0">
                  <a:latin typeface="Arial" pitchFamily="34" charset="0"/>
                  <a:cs typeface="Arial" pitchFamily="34" charset="0"/>
                </a:rPr>
                <a:t>Year</a:t>
              </a:r>
            </a:p>
          </p:txBody>
        </p:sp>
        <p:sp>
          <p:nvSpPr>
            <p:cNvPr id="53" name="Text Box 13"/>
            <p:cNvSpPr txBox="1">
              <a:spLocks noChangeArrowheads="1"/>
            </p:cNvSpPr>
            <p:nvPr/>
          </p:nvSpPr>
          <p:spPr bwMode="auto">
            <a:xfrm>
              <a:off x="3419402" y="4614912"/>
              <a:ext cx="1620000" cy="430750"/>
            </a:xfrm>
            <a:prstGeom prst="rect">
              <a:avLst/>
            </a:prstGeom>
            <a:noFill/>
            <a:ln w="9525">
              <a:noFill/>
              <a:miter lim="800000"/>
              <a:headEnd/>
              <a:tailEnd/>
            </a:ln>
          </p:spPr>
          <p:txBody>
            <a:bodyPr>
              <a:spAutoFit/>
            </a:bodyPr>
            <a:lstStyle/>
            <a:p>
              <a:pPr>
                <a:spcBef>
                  <a:spcPct val="50000"/>
                </a:spcBef>
              </a:pPr>
              <a:r>
                <a:rPr lang="en-US" sz="1400" dirty="0">
                  <a:latin typeface="Arial" pitchFamily="34" charset="0"/>
                  <a:cs typeface="Arial" pitchFamily="34" charset="0"/>
                </a:rPr>
                <a:t>Trough</a:t>
              </a:r>
            </a:p>
          </p:txBody>
        </p:sp>
        <p:sp>
          <p:nvSpPr>
            <p:cNvPr id="54" name="Text Box 14"/>
            <p:cNvSpPr txBox="1">
              <a:spLocks noChangeArrowheads="1"/>
            </p:cNvSpPr>
            <p:nvPr/>
          </p:nvSpPr>
          <p:spPr bwMode="auto">
            <a:xfrm>
              <a:off x="2919600" y="685800"/>
              <a:ext cx="1620000" cy="430750"/>
            </a:xfrm>
            <a:prstGeom prst="rect">
              <a:avLst/>
            </a:prstGeom>
            <a:noFill/>
            <a:ln w="9525">
              <a:noFill/>
              <a:miter lim="800000"/>
              <a:headEnd/>
              <a:tailEnd/>
            </a:ln>
          </p:spPr>
          <p:txBody>
            <a:bodyPr>
              <a:spAutoFit/>
            </a:bodyPr>
            <a:lstStyle/>
            <a:p>
              <a:pPr>
                <a:spcBef>
                  <a:spcPct val="50000"/>
                </a:spcBef>
              </a:pPr>
              <a:r>
                <a:rPr lang="en-US" sz="1400" dirty="0">
                  <a:latin typeface="Arial" pitchFamily="34" charset="0"/>
                  <a:cs typeface="Arial" pitchFamily="34" charset="0"/>
                </a:rPr>
                <a:t>Contraction</a:t>
              </a:r>
            </a:p>
          </p:txBody>
        </p:sp>
        <p:sp>
          <p:nvSpPr>
            <p:cNvPr id="55" name="Text Box 15"/>
            <p:cNvSpPr txBox="1">
              <a:spLocks noChangeArrowheads="1"/>
            </p:cNvSpPr>
            <p:nvPr/>
          </p:nvSpPr>
          <p:spPr bwMode="auto">
            <a:xfrm>
              <a:off x="5169599" y="685800"/>
              <a:ext cx="1620000" cy="430750"/>
            </a:xfrm>
            <a:prstGeom prst="rect">
              <a:avLst/>
            </a:prstGeom>
            <a:noFill/>
            <a:ln w="9525">
              <a:noFill/>
              <a:miter lim="800000"/>
              <a:headEnd/>
              <a:tailEnd/>
            </a:ln>
          </p:spPr>
          <p:txBody>
            <a:bodyPr>
              <a:spAutoFit/>
            </a:bodyPr>
            <a:lstStyle/>
            <a:p>
              <a:pPr>
                <a:spcBef>
                  <a:spcPct val="50000"/>
                </a:spcBef>
              </a:pPr>
              <a:r>
                <a:rPr lang="en-US" sz="1400" dirty="0">
                  <a:latin typeface="Arial" pitchFamily="34" charset="0"/>
                  <a:cs typeface="Arial" pitchFamily="34" charset="0"/>
                </a:rPr>
                <a:t>Expansion</a:t>
              </a:r>
              <a:endParaRPr lang="en-US" dirty="0">
                <a:latin typeface="Arial" pitchFamily="34" charset="0"/>
                <a:cs typeface="Arial" pitchFamily="34" charset="0"/>
              </a:endParaRPr>
            </a:p>
          </p:txBody>
        </p:sp>
        <p:sp>
          <p:nvSpPr>
            <p:cNvPr id="56" name="Rectangle 2"/>
            <p:cNvSpPr>
              <a:spLocks noChangeArrowheads="1"/>
            </p:cNvSpPr>
            <p:nvPr/>
          </p:nvSpPr>
          <p:spPr bwMode="white">
            <a:xfrm rot="5400000">
              <a:off x="4337100" y="-318301"/>
              <a:ext cx="855000" cy="6030000"/>
            </a:xfrm>
            <a:prstGeom prst="rect">
              <a:avLst/>
            </a:prstGeom>
            <a:solidFill>
              <a:srgbClr val="C0C0C0"/>
            </a:solidFill>
            <a:ln w="9525">
              <a:noFill/>
              <a:miter lim="800000"/>
              <a:headEnd/>
              <a:tailEnd/>
            </a:ln>
          </p:spPr>
          <p:txBody>
            <a:bodyPr rot="10800000" vert="eaVert" wrap="none" anchor="ctr"/>
            <a:lstStyle/>
            <a:p>
              <a:endParaRPr lang="en-US">
                <a:latin typeface="Arial" pitchFamily="34" charset="0"/>
                <a:cs typeface="Arial" pitchFamily="34" charset="0"/>
              </a:endParaRPr>
            </a:p>
          </p:txBody>
        </p:sp>
        <p:sp>
          <p:nvSpPr>
            <p:cNvPr id="57" name="Rectangle 5"/>
            <p:cNvSpPr>
              <a:spLocks noChangeArrowheads="1"/>
            </p:cNvSpPr>
            <p:nvPr/>
          </p:nvSpPr>
          <p:spPr bwMode="white">
            <a:xfrm>
              <a:off x="1749600" y="2395800"/>
              <a:ext cx="810000" cy="2250000"/>
            </a:xfrm>
            <a:prstGeom prst="rect">
              <a:avLst/>
            </a:prstGeom>
            <a:solidFill>
              <a:schemeClr val="bg1"/>
            </a:solidFill>
            <a:ln w="9525">
              <a:noFill/>
              <a:miter lim="800000"/>
              <a:headEnd/>
              <a:tailEnd/>
            </a:ln>
          </p:spPr>
          <p:txBody>
            <a:bodyPr wrap="none" anchor="ctr"/>
            <a:lstStyle/>
            <a:p>
              <a:endParaRPr lang="en-US">
                <a:latin typeface="Arial" pitchFamily="34" charset="0"/>
                <a:cs typeface="Arial" pitchFamily="34" charset="0"/>
              </a:endParaRPr>
            </a:p>
          </p:txBody>
        </p:sp>
        <p:sp>
          <p:nvSpPr>
            <p:cNvPr id="58" name="Rectangle 17"/>
            <p:cNvSpPr>
              <a:spLocks noChangeArrowheads="1"/>
            </p:cNvSpPr>
            <p:nvPr/>
          </p:nvSpPr>
          <p:spPr bwMode="white">
            <a:xfrm rot="5400000">
              <a:off x="1941600" y="2170200"/>
              <a:ext cx="762000" cy="1146000"/>
            </a:xfrm>
            <a:prstGeom prst="rect">
              <a:avLst/>
            </a:prstGeom>
            <a:solidFill>
              <a:srgbClr val="C0C0C0"/>
            </a:solidFill>
            <a:ln w="9525">
              <a:noFill/>
              <a:miter lim="800000"/>
              <a:headEnd/>
              <a:tailEnd/>
            </a:ln>
          </p:spPr>
          <p:txBody>
            <a:bodyPr rot="10800000" vert="eaVert" wrap="none" anchor="ctr"/>
            <a:lstStyle/>
            <a:p>
              <a:endParaRPr lang="en-US">
                <a:latin typeface="Arial" pitchFamily="34" charset="0"/>
                <a:cs typeface="Arial" pitchFamily="34" charset="0"/>
              </a:endParaRPr>
            </a:p>
          </p:txBody>
        </p:sp>
        <p:sp>
          <p:nvSpPr>
            <p:cNvPr id="59" name="Line 10"/>
            <p:cNvSpPr>
              <a:spLocks noChangeShapeType="1"/>
            </p:cNvSpPr>
            <p:nvPr/>
          </p:nvSpPr>
          <p:spPr bwMode="auto">
            <a:xfrm>
              <a:off x="1749600" y="1135800"/>
              <a:ext cx="0" cy="4770000"/>
            </a:xfrm>
            <a:prstGeom prst="line">
              <a:avLst/>
            </a:prstGeom>
            <a:noFill/>
            <a:ln w="19050">
              <a:solidFill>
                <a:schemeClr val="tx1"/>
              </a:solidFill>
              <a:round/>
              <a:headEnd/>
              <a:tailEnd/>
            </a:ln>
          </p:spPr>
          <p:txBody>
            <a:bodyPr/>
            <a:lstStyle/>
            <a:p>
              <a:endParaRPr lang="en-US">
                <a:latin typeface="Arial" pitchFamily="34" charset="0"/>
                <a:cs typeface="Arial" pitchFamily="34" charset="0"/>
              </a:endParaRPr>
            </a:p>
          </p:txBody>
        </p:sp>
        <p:sp>
          <p:nvSpPr>
            <p:cNvPr id="60" name="Text Box 7"/>
            <p:cNvSpPr txBox="1">
              <a:spLocks noChangeArrowheads="1"/>
            </p:cNvSpPr>
            <p:nvPr/>
          </p:nvSpPr>
          <p:spPr bwMode="auto">
            <a:xfrm rot="16200000">
              <a:off x="495601" y="887550"/>
              <a:ext cx="1529999" cy="516899"/>
            </a:xfrm>
            <a:prstGeom prst="rect">
              <a:avLst/>
            </a:prstGeom>
            <a:noFill/>
            <a:ln w="9525">
              <a:noFill/>
              <a:miter lim="800000"/>
              <a:headEnd/>
              <a:tailEnd/>
            </a:ln>
          </p:spPr>
          <p:txBody>
            <a:bodyPr>
              <a:spAutoFit/>
            </a:bodyPr>
            <a:lstStyle/>
            <a:p>
              <a:pPr>
                <a:spcBef>
                  <a:spcPct val="50000"/>
                </a:spcBef>
              </a:pPr>
              <a:r>
                <a:rPr lang="en-US" dirty="0">
                  <a:latin typeface="Arial" pitchFamily="34" charset="0"/>
                  <a:cs typeface="Arial" pitchFamily="34" charset="0"/>
                </a:rPr>
                <a:t>GDP</a:t>
              </a:r>
              <a:endParaRPr lang="en-US" sz="2400" dirty="0">
                <a:latin typeface="Arial" pitchFamily="34" charset="0"/>
                <a:cs typeface="Arial" pitchFamily="34" charset="0"/>
              </a:endParaRPr>
            </a:p>
          </p:txBody>
        </p:sp>
        <p:sp>
          <p:nvSpPr>
            <p:cNvPr id="61" name="Text Box 18"/>
            <p:cNvSpPr txBox="1">
              <a:spLocks noChangeArrowheads="1"/>
            </p:cNvSpPr>
            <p:nvPr/>
          </p:nvSpPr>
          <p:spPr bwMode="auto">
            <a:xfrm>
              <a:off x="1029598" y="2413349"/>
              <a:ext cx="720001" cy="516899"/>
            </a:xfrm>
            <a:prstGeom prst="rect">
              <a:avLst/>
            </a:prstGeom>
            <a:noFill/>
            <a:ln w="9525">
              <a:noFill/>
              <a:miter lim="800000"/>
              <a:headEnd/>
              <a:tailEnd/>
            </a:ln>
          </p:spPr>
          <p:txBody>
            <a:bodyPr>
              <a:spAutoFit/>
            </a:bodyPr>
            <a:lstStyle/>
            <a:p>
              <a:pPr>
                <a:spcBef>
                  <a:spcPct val="50000"/>
                </a:spcBef>
              </a:pPr>
              <a:r>
                <a:rPr lang="en-US" dirty="0">
                  <a:latin typeface="Arial" pitchFamily="34" charset="0"/>
                  <a:cs typeface="Arial" pitchFamily="34" charset="0"/>
                </a:rPr>
                <a:t>Y*</a:t>
              </a:r>
            </a:p>
          </p:txBody>
        </p:sp>
        <p:sp>
          <p:nvSpPr>
            <p:cNvPr id="62" name="AutoShape 19"/>
            <p:cNvSpPr>
              <a:spLocks/>
            </p:cNvSpPr>
            <p:nvPr/>
          </p:nvSpPr>
          <p:spPr bwMode="auto">
            <a:xfrm rot="16200000">
              <a:off x="5619600" y="325800"/>
              <a:ext cx="270000" cy="2070000"/>
            </a:xfrm>
            <a:prstGeom prst="rightBrace">
              <a:avLst>
                <a:gd name="adj1" fmla="val 63889"/>
                <a:gd name="adj2" fmla="val 49907"/>
              </a:avLst>
            </a:prstGeom>
            <a:noFill/>
            <a:ln w="2857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3" name="AutoShape 20"/>
            <p:cNvSpPr>
              <a:spLocks/>
            </p:cNvSpPr>
            <p:nvPr/>
          </p:nvSpPr>
          <p:spPr bwMode="auto">
            <a:xfrm rot="16200000">
              <a:off x="3594600" y="370800"/>
              <a:ext cx="270000" cy="1980000"/>
            </a:xfrm>
            <a:prstGeom prst="rightBrace">
              <a:avLst>
                <a:gd name="adj1" fmla="val 61111"/>
                <a:gd name="adj2" fmla="val 50000"/>
              </a:avLst>
            </a:prstGeom>
            <a:noFill/>
            <a:ln w="2857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4" name="Line 21"/>
            <p:cNvSpPr>
              <a:spLocks noChangeShapeType="1"/>
            </p:cNvSpPr>
            <p:nvPr/>
          </p:nvSpPr>
          <p:spPr bwMode="auto">
            <a:xfrm flipV="1">
              <a:off x="2739600" y="1495800"/>
              <a:ext cx="0" cy="4410000"/>
            </a:xfrm>
            <a:prstGeom prst="line">
              <a:avLst/>
            </a:prstGeom>
            <a:noFill/>
            <a:ln w="38100">
              <a:solidFill>
                <a:schemeClr val="tx1"/>
              </a:solidFill>
              <a:prstDash val="dash"/>
              <a:round/>
              <a:headEnd/>
              <a:tailEnd/>
            </a:ln>
            <a:effectLst/>
          </p:spPr>
          <p:txBody>
            <a:bodyPr/>
            <a:lstStyle/>
            <a:p>
              <a:pPr fontAlgn="auto">
                <a:spcBef>
                  <a:spcPts val="0"/>
                </a:spcBef>
                <a:spcAft>
                  <a:spcPts val="0"/>
                </a:spcAft>
                <a:defRPr/>
              </a:pPr>
              <a:endParaRPr lang="en-US">
                <a:ln w="38100">
                  <a:solidFill>
                    <a:schemeClr val="tx1"/>
                  </a:solidFill>
                </a:ln>
                <a:latin typeface="Arial" pitchFamily="34" charset="0"/>
                <a:cs typeface="Arial" pitchFamily="34" charset="0"/>
              </a:endParaRPr>
            </a:p>
          </p:txBody>
        </p:sp>
        <p:sp>
          <p:nvSpPr>
            <p:cNvPr id="65" name="Line 23"/>
            <p:cNvSpPr>
              <a:spLocks noChangeShapeType="1"/>
            </p:cNvSpPr>
            <p:nvPr/>
          </p:nvSpPr>
          <p:spPr bwMode="auto">
            <a:xfrm flipV="1">
              <a:off x="4719600" y="1495800"/>
              <a:ext cx="0" cy="4410000"/>
            </a:xfrm>
            <a:prstGeom prst="line">
              <a:avLst/>
            </a:prstGeom>
            <a:noFill/>
            <a:ln w="38100">
              <a:solidFill>
                <a:schemeClr val="tx1"/>
              </a:solidFill>
              <a:prstDash val="dash"/>
              <a:round/>
              <a:headEnd/>
              <a:tailEnd/>
            </a:ln>
            <a:effectLst/>
          </p:spPr>
          <p:txBody>
            <a:bodyPr/>
            <a:lstStyle/>
            <a:p>
              <a:pPr fontAlgn="auto">
                <a:spcBef>
                  <a:spcPts val="0"/>
                </a:spcBef>
                <a:spcAft>
                  <a:spcPts val="0"/>
                </a:spcAft>
                <a:defRPr/>
              </a:pPr>
              <a:endParaRPr lang="en-US">
                <a:latin typeface="Arial" pitchFamily="34" charset="0"/>
                <a:cs typeface="Arial" pitchFamily="34" charset="0"/>
              </a:endParaRPr>
            </a:p>
          </p:txBody>
        </p:sp>
        <p:sp>
          <p:nvSpPr>
            <p:cNvPr id="66" name="Line 24"/>
            <p:cNvSpPr>
              <a:spLocks noChangeShapeType="1"/>
            </p:cNvSpPr>
            <p:nvPr/>
          </p:nvSpPr>
          <p:spPr bwMode="auto">
            <a:xfrm flipV="1">
              <a:off x="6789600" y="1495800"/>
              <a:ext cx="0" cy="4410000"/>
            </a:xfrm>
            <a:prstGeom prst="line">
              <a:avLst/>
            </a:prstGeom>
            <a:noFill/>
            <a:ln w="38100">
              <a:solidFill>
                <a:schemeClr val="tx1"/>
              </a:solidFill>
              <a:prstDash val="dash"/>
              <a:round/>
              <a:headEnd/>
              <a:tailEnd/>
            </a:ln>
            <a:effectLst/>
          </p:spPr>
          <p:txBody>
            <a:bodyPr/>
            <a:lstStyle/>
            <a:p>
              <a:pPr fontAlgn="auto">
                <a:spcBef>
                  <a:spcPts val="0"/>
                </a:spcBef>
                <a:spcAft>
                  <a:spcPts val="0"/>
                </a:spcAft>
                <a:defRPr/>
              </a:pPr>
              <a:endParaRPr lang="en-US">
                <a:latin typeface="Arial" pitchFamily="34" charset="0"/>
                <a:cs typeface="Arial" pitchFamily="34" charset="0"/>
              </a:endParaRPr>
            </a:p>
          </p:txBody>
        </p:sp>
        <p:sp>
          <p:nvSpPr>
            <p:cNvPr id="67" name="Text Box 11"/>
            <p:cNvSpPr txBox="1">
              <a:spLocks noChangeArrowheads="1"/>
            </p:cNvSpPr>
            <p:nvPr/>
          </p:nvSpPr>
          <p:spPr bwMode="auto">
            <a:xfrm>
              <a:off x="1799402" y="1549238"/>
              <a:ext cx="1620000" cy="430750"/>
            </a:xfrm>
            <a:prstGeom prst="rect">
              <a:avLst/>
            </a:prstGeom>
            <a:noFill/>
            <a:ln w="9525">
              <a:noFill/>
              <a:miter lim="800000"/>
              <a:headEnd/>
              <a:tailEnd/>
            </a:ln>
          </p:spPr>
          <p:txBody>
            <a:bodyPr>
              <a:spAutoFit/>
            </a:bodyPr>
            <a:lstStyle/>
            <a:p>
              <a:pPr>
                <a:spcBef>
                  <a:spcPct val="50000"/>
                </a:spcBef>
              </a:pPr>
              <a:r>
                <a:rPr lang="en-US" sz="1400" dirty="0">
                  <a:latin typeface="Arial" pitchFamily="34" charset="0"/>
                  <a:cs typeface="Arial" pitchFamily="34" charset="0"/>
                </a:rPr>
                <a:t>Peak</a:t>
              </a:r>
            </a:p>
          </p:txBody>
        </p:sp>
        <p:sp>
          <p:nvSpPr>
            <p:cNvPr id="68" name="Text Box 12"/>
            <p:cNvSpPr txBox="1">
              <a:spLocks noChangeArrowheads="1"/>
            </p:cNvSpPr>
            <p:nvPr/>
          </p:nvSpPr>
          <p:spPr bwMode="auto">
            <a:xfrm>
              <a:off x="5781602" y="1549236"/>
              <a:ext cx="1620000" cy="430750"/>
            </a:xfrm>
            <a:prstGeom prst="rect">
              <a:avLst/>
            </a:prstGeom>
            <a:noFill/>
            <a:ln w="9525">
              <a:noFill/>
              <a:miter lim="800000"/>
              <a:headEnd/>
              <a:tailEnd/>
            </a:ln>
          </p:spPr>
          <p:txBody>
            <a:bodyPr>
              <a:spAutoFit/>
            </a:bodyPr>
            <a:lstStyle/>
            <a:p>
              <a:pPr>
                <a:spcBef>
                  <a:spcPct val="50000"/>
                </a:spcBef>
              </a:pPr>
              <a:r>
                <a:rPr lang="en-US" sz="1400" dirty="0">
                  <a:latin typeface="Arial" pitchFamily="34" charset="0"/>
                  <a:cs typeface="Arial" pitchFamily="34" charset="0"/>
                </a:rPr>
                <a:t>Peak</a:t>
              </a:r>
            </a:p>
          </p:txBody>
        </p:sp>
        <p:sp>
          <p:nvSpPr>
            <p:cNvPr id="69" name="Freihandform 68"/>
            <p:cNvSpPr/>
            <p:nvPr/>
          </p:nvSpPr>
          <p:spPr>
            <a:xfrm>
              <a:off x="2770807" y="2269199"/>
              <a:ext cx="5008793" cy="2397656"/>
            </a:xfrm>
            <a:custGeom>
              <a:avLst/>
              <a:gdLst>
                <a:gd name="connsiteX0" fmla="*/ 0 w 5202621"/>
                <a:gd name="connsiteY0" fmla="*/ 108478 h 2397656"/>
                <a:gd name="connsiteX1" fmla="*/ 2017986 w 5202621"/>
                <a:gd name="connsiteY1" fmla="*/ 2397631 h 2397656"/>
                <a:gd name="connsiteX2" fmla="*/ 3897236 w 5202621"/>
                <a:gd name="connsiteY2" fmla="*/ 70641 h 2397656"/>
                <a:gd name="connsiteX3" fmla="*/ 5202621 w 5202621"/>
                <a:gd name="connsiteY3" fmla="*/ 556219 h 2397656"/>
                <a:gd name="connsiteX4" fmla="*/ 5202621 w 5202621"/>
                <a:gd name="connsiteY4" fmla="*/ 556219 h 2397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2621" h="2397656">
                  <a:moveTo>
                    <a:pt x="0" y="108478"/>
                  </a:moveTo>
                  <a:cubicBezTo>
                    <a:pt x="684223" y="1256207"/>
                    <a:pt x="1368447" y="2403937"/>
                    <a:pt x="2017986" y="2397631"/>
                  </a:cubicBezTo>
                  <a:cubicBezTo>
                    <a:pt x="2667525" y="2391325"/>
                    <a:pt x="3366463" y="377543"/>
                    <a:pt x="3897236" y="70641"/>
                  </a:cubicBezTo>
                  <a:cubicBezTo>
                    <a:pt x="4428009" y="-236261"/>
                    <a:pt x="5202621" y="556219"/>
                    <a:pt x="5202621" y="556219"/>
                  </a:cubicBezTo>
                  <a:lnTo>
                    <a:pt x="5202621" y="556219"/>
                  </a:lnTo>
                </a:path>
              </a:pathLst>
            </a:cu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113088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a:t>
            </a:r>
            <a:r>
              <a:rPr lang="en-US" dirty="0"/>
              <a:t>D</a:t>
            </a:r>
            <a:r>
              <a:rPr lang="en-US" dirty="0" smtClean="0"/>
              <a:t>ownturn Side of the Story</a:t>
            </a:r>
            <a:endParaRPr lang="en-US" dirty="0"/>
          </a:p>
        </p:txBody>
      </p:sp>
      <p:sp>
        <p:nvSpPr>
          <p:cNvPr id="3" name="Inhaltsplatzhalter 2"/>
          <p:cNvSpPr>
            <a:spLocks noGrp="1"/>
          </p:cNvSpPr>
          <p:nvPr>
            <p:ph idx="1"/>
          </p:nvPr>
        </p:nvSpPr>
        <p:spPr/>
        <p:txBody>
          <a:bodyPr/>
          <a:lstStyle/>
          <a:p>
            <a:r>
              <a:rPr lang="en-US" dirty="0" smtClean="0"/>
              <a:t>The Great Depression (1929-1939)</a:t>
            </a:r>
          </a:p>
          <a:p>
            <a:pPr lvl="1"/>
            <a:r>
              <a:rPr lang="en-US" dirty="0" smtClean="0"/>
              <a:t>Stock market crash 1929 (Black Tuesday)</a:t>
            </a:r>
          </a:p>
          <a:p>
            <a:pPr lvl="1"/>
            <a:r>
              <a:rPr lang="en-US" dirty="0" smtClean="0"/>
              <a:t>drop in production </a:t>
            </a:r>
          </a:p>
          <a:p>
            <a:pPr lvl="1"/>
            <a:r>
              <a:rPr lang="en-US" dirty="0" smtClean="0"/>
              <a:t>increase in unemployment</a:t>
            </a:r>
          </a:p>
          <a:p>
            <a:pPr lvl="1"/>
            <a:endParaRPr lang="en-US" dirty="0" smtClean="0"/>
          </a:p>
          <a:p>
            <a:pPr lvl="1"/>
            <a:endParaRPr lang="en-US" dirty="0" smtClean="0"/>
          </a:p>
          <a:p>
            <a:pPr lvl="1"/>
            <a:endParaRPr lang="en-US" dirty="0" smtClean="0"/>
          </a:p>
          <a:p>
            <a:pPr lvl="1"/>
            <a:endParaRPr lang="en-US" dirty="0" smtClean="0"/>
          </a:p>
          <a:p>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17</a:t>
            </a:fld>
            <a:endParaRPr lang="de-DE"/>
          </a:p>
        </p:txBody>
      </p:sp>
    </p:spTree>
    <p:extLst>
      <p:ext uri="{BB962C8B-B14F-4D97-AF65-F5344CB8AC3E}">
        <p14:creationId xmlns:p14="http://schemas.microsoft.com/office/powerpoint/2010/main" val="252878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ea typeface="Calibri"/>
                <a:cs typeface="Times New Roman"/>
              </a:rPr>
              <a:t>Table 9.1 Unemployment in Industry During the </a:t>
            </a:r>
            <a:r>
              <a:rPr lang="en-US" dirty="0" smtClean="0">
                <a:ea typeface="Calibri"/>
                <a:cs typeface="Times New Roman"/>
              </a:rPr>
              <a:t/>
            </a:r>
            <a:br>
              <a:rPr lang="en-US" dirty="0" smtClean="0">
                <a:ea typeface="Calibri"/>
                <a:cs typeface="Times New Roman"/>
              </a:rPr>
            </a:br>
            <a:r>
              <a:rPr lang="en-US" dirty="0" smtClean="0">
                <a:ea typeface="Calibri"/>
                <a:cs typeface="Times New Roman"/>
              </a:rPr>
              <a:t>Great </a:t>
            </a:r>
            <a:r>
              <a:rPr lang="en-US" dirty="0">
                <a:ea typeface="Calibri"/>
                <a:cs typeface="Times New Roman"/>
              </a:rPr>
              <a:t>Depression</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596650265"/>
              </p:ext>
            </p:extLst>
          </p:nvPr>
        </p:nvGraphicFramePr>
        <p:xfrm>
          <a:off x="457200" y="1342800"/>
          <a:ext cx="8362952" cy="4389120"/>
        </p:xfrm>
        <a:graphic>
          <a:graphicData uri="http://schemas.openxmlformats.org/drawingml/2006/table">
            <a:tbl>
              <a:tblPr firstRow="1" bandRow="1">
                <a:tableStyleId>{5FD0F851-EC5A-4D38-B0AD-8093EC10F338}</a:tableStyleId>
              </a:tblPr>
              <a:tblGrid>
                <a:gridCol w="2090738"/>
                <a:gridCol w="2090738"/>
                <a:gridCol w="2090738"/>
                <a:gridCol w="2090738"/>
              </a:tblGrid>
              <a:tr h="370840">
                <a:tc>
                  <a:txBody>
                    <a:bodyPr/>
                    <a:lstStyle/>
                    <a:p>
                      <a:pPr>
                        <a:lnSpc>
                          <a:spcPct val="200000"/>
                        </a:lnSpc>
                        <a:spcAft>
                          <a:spcPts val="1000"/>
                        </a:spcAft>
                      </a:pPr>
                      <a:r>
                        <a:rPr lang="en-US" sz="1800" dirty="0">
                          <a:effectLst/>
                        </a:rPr>
                        <a:t> </a:t>
                      </a:r>
                      <a:endParaRPr lang="de-DE" sz="1800" dirty="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dirty="0">
                          <a:effectLst/>
                        </a:rPr>
                        <a:t>1929</a:t>
                      </a:r>
                      <a:endParaRPr lang="de-DE" sz="1800" dirty="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dirty="0">
                          <a:effectLst/>
                        </a:rPr>
                        <a:t>1932</a:t>
                      </a:r>
                      <a:endParaRPr lang="de-DE" sz="1800" dirty="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dirty="0">
                          <a:effectLst/>
                        </a:rPr>
                        <a:t>1935</a:t>
                      </a:r>
                      <a:endParaRPr lang="de-DE" sz="1800" dirty="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a:effectLst/>
                        </a:rPr>
                        <a:t>France</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dirty="0">
                          <a:effectLst/>
                        </a:rPr>
                        <a:t>1.0</a:t>
                      </a:r>
                      <a:endParaRPr lang="de-DE" sz="1800" dirty="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15.4</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14.5</a:t>
                      </a:r>
                      <a:endParaRPr lang="de-DE" sz="180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a:effectLst/>
                        </a:rPr>
                        <a:t>Germany</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13.3</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dirty="0">
                          <a:effectLst/>
                        </a:rPr>
                        <a:t>43.8</a:t>
                      </a:r>
                      <a:endParaRPr lang="de-DE" sz="1800" dirty="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16.2</a:t>
                      </a:r>
                      <a:endParaRPr lang="de-DE" sz="180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a:effectLst/>
                        </a:rPr>
                        <a:t>Netherlands</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2.9</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25.3</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31.7</a:t>
                      </a:r>
                      <a:endParaRPr lang="de-DE" sz="180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a:effectLst/>
                        </a:rPr>
                        <a:t>Norway</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15.4</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dirty="0">
                          <a:effectLst/>
                        </a:rPr>
                        <a:t>30.8</a:t>
                      </a:r>
                      <a:endParaRPr lang="de-DE" sz="1800" dirty="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25.3</a:t>
                      </a:r>
                      <a:endParaRPr lang="de-DE" sz="180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a:effectLst/>
                        </a:rPr>
                        <a:t>Sweden</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10.2</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22.4</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15.0</a:t>
                      </a:r>
                      <a:endParaRPr lang="de-DE" sz="180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a:effectLst/>
                        </a:rPr>
                        <a:t>U.K.</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10.4</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22.1</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dirty="0">
                          <a:effectLst/>
                        </a:rPr>
                        <a:t>15.5</a:t>
                      </a:r>
                      <a:endParaRPr lang="de-DE" sz="1800" dirty="0">
                        <a:effectLst/>
                        <a:latin typeface="Calibri"/>
                        <a:ea typeface="Calibri"/>
                        <a:cs typeface="Times New Roman"/>
                      </a:endParaRPr>
                    </a:p>
                  </a:txBody>
                  <a:tcPr marL="68580" marR="68580" marT="0" marB="0"/>
                </a:tc>
              </a:tr>
              <a:tr h="370840">
                <a:tc>
                  <a:txBody>
                    <a:bodyPr/>
                    <a:lstStyle/>
                    <a:p>
                      <a:pPr>
                        <a:lnSpc>
                          <a:spcPct val="200000"/>
                        </a:lnSpc>
                        <a:spcAft>
                          <a:spcPts val="1000"/>
                        </a:spcAft>
                      </a:pPr>
                      <a:r>
                        <a:rPr lang="en-US" sz="1800" dirty="0">
                          <a:effectLst/>
                        </a:rPr>
                        <a:t>U.S.</a:t>
                      </a:r>
                      <a:endParaRPr lang="de-DE" sz="1800" dirty="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5.3</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a:effectLst/>
                        </a:rPr>
                        <a:t>36.3</a:t>
                      </a:r>
                      <a:endParaRPr lang="de-DE" sz="1800">
                        <a:effectLst/>
                        <a:latin typeface="Calibri"/>
                        <a:ea typeface="Calibri"/>
                        <a:cs typeface="Times New Roman"/>
                      </a:endParaRPr>
                    </a:p>
                  </a:txBody>
                  <a:tcPr marL="68580" marR="68580" marT="0" marB="0"/>
                </a:tc>
                <a:tc>
                  <a:txBody>
                    <a:bodyPr/>
                    <a:lstStyle/>
                    <a:p>
                      <a:pPr algn="r">
                        <a:lnSpc>
                          <a:spcPct val="200000"/>
                        </a:lnSpc>
                        <a:spcAft>
                          <a:spcPts val="1000"/>
                        </a:spcAft>
                      </a:pPr>
                      <a:r>
                        <a:rPr lang="en-US" sz="1800" dirty="0">
                          <a:effectLst/>
                        </a:rPr>
                        <a:t>30.2</a:t>
                      </a: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18</a:t>
            </a:fld>
            <a:endParaRPr lang="de-DE"/>
          </a:p>
        </p:txBody>
      </p:sp>
      <p:sp>
        <p:nvSpPr>
          <p:cNvPr id="7" name="Textfeld 6"/>
          <p:cNvSpPr txBox="1"/>
          <p:nvPr/>
        </p:nvSpPr>
        <p:spPr>
          <a:xfrm>
            <a:off x="457200" y="5956240"/>
            <a:ext cx="7689223" cy="800219"/>
          </a:xfrm>
          <a:prstGeom prst="rect">
            <a:avLst/>
          </a:prstGeom>
          <a:noFill/>
        </p:spPr>
        <p:txBody>
          <a:bodyPr wrap="square" rtlCol="0">
            <a:spAutoFit/>
          </a:bodyPr>
          <a:lstStyle/>
          <a:p>
            <a:r>
              <a:rPr lang="en-US" sz="1400" i="1" dirty="0">
                <a:ea typeface="Calibri"/>
                <a:cs typeface="Times New Roman"/>
              </a:rPr>
              <a:t>Source: </a:t>
            </a:r>
            <a:r>
              <a:rPr lang="en-US" sz="1400" dirty="0">
                <a:ea typeface="Calibri"/>
                <a:cs typeface="Times New Roman"/>
              </a:rPr>
              <a:t>Barry </a:t>
            </a:r>
            <a:r>
              <a:rPr lang="en-US" sz="1400" dirty="0" err="1">
                <a:ea typeface="Calibri"/>
                <a:cs typeface="Times New Roman"/>
              </a:rPr>
              <a:t>Eichengreen</a:t>
            </a:r>
            <a:r>
              <a:rPr lang="en-US" sz="1400" dirty="0">
                <a:ea typeface="Calibri"/>
                <a:cs typeface="Times New Roman"/>
              </a:rPr>
              <a:t> and Tim Hutton, “Interwar Unemployment in International Perspective”, Institute for Research on Labor and Employment, University of California Berkeley Working Paper, 1988.</a:t>
            </a:r>
            <a:endParaRPr lang="de-DE" sz="1400" dirty="0">
              <a:ea typeface="Calibri"/>
              <a:cs typeface="Times New Roman"/>
            </a:endParaRPr>
          </a:p>
          <a:p>
            <a:endParaRPr lang="en-US" dirty="0"/>
          </a:p>
        </p:txBody>
      </p:sp>
    </p:spTree>
    <p:extLst>
      <p:ext uri="{BB962C8B-B14F-4D97-AF65-F5344CB8AC3E}">
        <p14:creationId xmlns:p14="http://schemas.microsoft.com/office/powerpoint/2010/main" val="722903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Classical Economists’ Interpretation of the </a:t>
            </a:r>
            <a:br>
              <a:rPr lang="en-US" dirty="0" smtClean="0"/>
            </a:br>
            <a:r>
              <a:rPr lang="en-US" dirty="0" smtClean="0"/>
              <a:t>Great Depression</a:t>
            </a:r>
            <a:endParaRPr lang="en-US" dirty="0"/>
          </a:p>
        </p:txBody>
      </p:sp>
      <p:sp>
        <p:nvSpPr>
          <p:cNvPr id="3" name="Inhaltsplatzhalter 2"/>
          <p:cNvSpPr>
            <a:spLocks noGrp="1"/>
          </p:cNvSpPr>
          <p:nvPr>
            <p:ph idx="1"/>
          </p:nvPr>
        </p:nvSpPr>
        <p:spPr/>
        <p:txBody>
          <a:bodyPr/>
          <a:lstStyle/>
          <a:p>
            <a:pPr eaLnBrk="0" hangingPunct="0"/>
            <a:r>
              <a:rPr lang="en-US" dirty="0"/>
              <a:t>E</a:t>
            </a:r>
            <a:r>
              <a:rPr lang="en-US" dirty="0" smtClean="0"/>
              <a:t>conomy </a:t>
            </a:r>
            <a:r>
              <a:rPr lang="en-US" dirty="0"/>
              <a:t>was in the “trough” stage </a:t>
            </a:r>
            <a:endParaRPr lang="en-US" dirty="0" smtClean="0"/>
          </a:p>
          <a:p>
            <a:pPr eaLnBrk="0" hangingPunct="0"/>
            <a:r>
              <a:rPr lang="en-US" dirty="0"/>
              <a:t>S</a:t>
            </a:r>
            <a:r>
              <a:rPr lang="en-US" dirty="0" smtClean="0"/>
              <a:t>oon </a:t>
            </a:r>
            <a:r>
              <a:rPr lang="en-US" dirty="0"/>
              <a:t>start to expand </a:t>
            </a:r>
            <a:r>
              <a:rPr lang="en-US" dirty="0" smtClean="0"/>
              <a:t>again</a:t>
            </a:r>
          </a:p>
          <a:p>
            <a:pPr eaLnBrk="0" hangingPunct="0"/>
            <a:r>
              <a:rPr lang="en-US" dirty="0" smtClean="0"/>
              <a:t>In </a:t>
            </a:r>
            <a:r>
              <a:rPr lang="en-US" dirty="0"/>
              <a:t>the long run</a:t>
            </a:r>
            <a:r>
              <a:rPr lang="en-US" dirty="0" smtClean="0"/>
              <a:t>, the </a:t>
            </a:r>
            <a:r>
              <a:rPr lang="en-US" dirty="0"/>
              <a:t>economy would recover </a:t>
            </a:r>
            <a:r>
              <a:rPr lang="en-US" dirty="0" smtClean="0"/>
              <a:t/>
            </a:r>
            <a:br>
              <a:rPr lang="en-US" dirty="0" smtClean="0"/>
            </a:br>
            <a:r>
              <a:rPr lang="en-US" dirty="0" smtClean="0"/>
              <a:t>by </a:t>
            </a:r>
            <a:r>
              <a:rPr lang="en-US" dirty="0"/>
              <a:t>itself, as it had recovered from other </a:t>
            </a:r>
            <a:r>
              <a:rPr lang="en-US" dirty="0" smtClean="0"/>
              <a:t>downturns</a:t>
            </a:r>
            <a:br>
              <a:rPr lang="en-US" dirty="0" smtClean="0"/>
            </a:br>
            <a:r>
              <a:rPr lang="en-US" dirty="0" smtClean="0"/>
              <a:t>in </a:t>
            </a:r>
            <a:r>
              <a:rPr lang="en-US" dirty="0"/>
              <a:t>the </a:t>
            </a:r>
            <a:r>
              <a:rPr lang="en-US" dirty="0" smtClean="0"/>
              <a:t>past</a:t>
            </a:r>
            <a:endParaRPr lang="de-DE"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19</a:t>
            </a:fld>
            <a:endParaRPr lang="de-DE"/>
          </a:p>
        </p:txBody>
      </p:sp>
    </p:spTree>
    <p:extLst>
      <p:ext uri="{BB962C8B-B14F-4D97-AF65-F5344CB8AC3E}">
        <p14:creationId xmlns:p14="http://schemas.microsoft.com/office/powerpoint/2010/main" val="106216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Keynes’ Response to the Classical Economists</a:t>
            </a:r>
            <a:endParaRPr lang="en-US" dirty="0"/>
          </a:p>
        </p:txBody>
      </p:sp>
      <p:sp>
        <p:nvSpPr>
          <p:cNvPr id="3" name="Inhaltsplatzhalter 2"/>
          <p:cNvSpPr>
            <a:spLocks noGrp="1"/>
          </p:cNvSpPr>
          <p:nvPr>
            <p:ph idx="1"/>
          </p:nvPr>
        </p:nvSpPr>
        <p:spPr>
          <a:xfrm>
            <a:off x="457200" y="1340769"/>
            <a:ext cx="7950200" cy="983332"/>
          </a:xfrm>
        </p:spPr>
        <p:txBody>
          <a:bodyPr/>
          <a:lstStyle/>
          <a:p>
            <a:pPr marL="0" indent="0" algn="r" eaLnBrk="0" hangingPunct="0">
              <a:buNone/>
            </a:pPr>
            <a:r>
              <a:rPr lang="en-US" dirty="0" smtClean="0"/>
              <a:t>In the long run, we are all dead.</a:t>
            </a:r>
            <a:br>
              <a:rPr lang="en-US" dirty="0" smtClean="0"/>
            </a:br>
            <a:r>
              <a:rPr lang="en-US" dirty="0" smtClean="0"/>
              <a:t>(John Maynard Keynes)</a:t>
            </a:r>
            <a:endParaRPr lang="de-DE"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20</a:t>
            </a:fld>
            <a:endParaRPr lang="de-DE"/>
          </a:p>
        </p:txBody>
      </p:sp>
      <p:sp>
        <p:nvSpPr>
          <p:cNvPr id="6" name="Textfeld 5"/>
          <p:cNvSpPr txBox="1"/>
          <p:nvPr/>
        </p:nvSpPr>
        <p:spPr>
          <a:xfrm flipH="1">
            <a:off x="8216898" y="785218"/>
            <a:ext cx="673101" cy="1446550"/>
          </a:xfrm>
          <a:prstGeom prst="rect">
            <a:avLst/>
          </a:prstGeom>
          <a:noFill/>
        </p:spPr>
        <p:txBody>
          <a:bodyPr wrap="square" rtlCol="0">
            <a:spAutoFit/>
          </a:bodyPr>
          <a:lstStyle/>
          <a:p>
            <a:r>
              <a:rPr lang="de-DE" sz="8800" dirty="0" smtClean="0">
                <a:solidFill>
                  <a:srgbClr val="E46C0A"/>
                </a:solidFill>
                <a:latin typeface="Times New Roman"/>
                <a:ea typeface="Times New Roman"/>
                <a:cs typeface="Times New Roman"/>
                <a:sym typeface="Times New Roman"/>
              </a:rPr>
              <a:t>”</a:t>
            </a:r>
            <a:endParaRPr lang="de-DE" sz="8800" dirty="0">
              <a:solidFill>
                <a:srgbClr val="E46C0A"/>
              </a:solidFill>
              <a:latin typeface="Times New Roman"/>
              <a:ea typeface="Times New Roman"/>
              <a:cs typeface="Times New Roman"/>
              <a:sym typeface="Times New Roman"/>
            </a:endParaRPr>
          </a:p>
        </p:txBody>
      </p:sp>
      <p:sp>
        <p:nvSpPr>
          <p:cNvPr id="7" name="Textfeld 6"/>
          <p:cNvSpPr txBox="1"/>
          <p:nvPr/>
        </p:nvSpPr>
        <p:spPr>
          <a:xfrm>
            <a:off x="3048000" y="877551"/>
            <a:ext cx="1409700" cy="1446550"/>
          </a:xfrm>
          <a:prstGeom prst="rect">
            <a:avLst/>
          </a:prstGeom>
          <a:noFill/>
        </p:spPr>
        <p:txBody>
          <a:bodyPr wrap="square" rtlCol="0">
            <a:spAutoFit/>
          </a:bodyPr>
          <a:lstStyle/>
          <a:p>
            <a:pPr lvl="0"/>
            <a:r>
              <a:rPr lang="de-DE" sz="8800" dirty="0" smtClean="0">
                <a:solidFill>
                  <a:srgbClr val="E36C09"/>
                </a:solidFill>
                <a:latin typeface="Times New Roman"/>
                <a:ea typeface="Times New Roman"/>
                <a:cs typeface="Times New Roman"/>
                <a:sym typeface="Times New Roman"/>
              </a:rPr>
              <a:t>“</a:t>
            </a:r>
            <a:endParaRPr lang="de-DE" sz="8800" dirty="0">
              <a:solidFill>
                <a:srgbClr val="E36C09"/>
              </a:solidFill>
              <a:latin typeface="Times New Roman"/>
              <a:ea typeface="Times New Roman"/>
              <a:cs typeface="Times New Roman"/>
              <a:sym typeface="Times New Roman"/>
            </a:endParaRPr>
          </a:p>
        </p:txBody>
      </p:sp>
      <p:sp>
        <p:nvSpPr>
          <p:cNvPr id="8" name="Textfeld 7"/>
          <p:cNvSpPr txBox="1"/>
          <p:nvPr/>
        </p:nvSpPr>
        <p:spPr>
          <a:xfrm>
            <a:off x="787400" y="2768600"/>
            <a:ext cx="7759700" cy="954107"/>
          </a:xfrm>
          <a:prstGeom prst="rect">
            <a:avLst/>
          </a:prstGeom>
          <a:noFill/>
        </p:spPr>
        <p:txBody>
          <a:bodyPr wrap="square" rtlCol="0">
            <a:spAutoFit/>
          </a:bodyPr>
          <a:lstStyle/>
          <a:p>
            <a:pPr marL="457200" indent="-457200">
              <a:buClr>
                <a:schemeClr val="accent6">
                  <a:lumMod val="75000"/>
                </a:schemeClr>
              </a:buClr>
              <a:buSzPct val="80000"/>
              <a:buFont typeface="Wingdings" charset="2"/>
              <a:buChar char="§"/>
            </a:pPr>
            <a:r>
              <a:rPr lang="en-US" sz="2800" dirty="0" smtClean="0"/>
              <a:t>Economies can fall into recessions and stay there for a long time</a:t>
            </a:r>
          </a:p>
        </p:txBody>
      </p:sp>
      <p:sp>
        <p:nvSpPr>
          <p:cNvPr id="10" name="Textfeld 9"/>
          <p:cNvSpPr txBox="1"/>
          <p:nvPr/>
        </p:nvSpPr>
        <p:spPr>
          <a:xfrm>
            <a:off x="787400" y="3962400"/>
            <a:ext cx="7424692" cy="1231106"/>
          </a:xfrm>
          <a:prstGeom prst="rect">
            <a:avLst/>
          </a:prstGeom>
          <a:noFill/>
        </p:spPr>
        <p:txBody>
          <a:bodyPr wrap="square" rtlCol="0">
            <a:spAutoFit/>
          </a:bodyPr>
          <a:lstStyle/>
          <a:p>
            <a:pPr marL="457200" indent="-457200">
              <a:buClr>
                <a:schemeClr val="accent6">
                  <a:lumMod val="75000"/>
                </a:schemeClr>
              </a:buClr>
              <a:buSzPct val="80000"/>
              <a:buFont typeface="Wingdings" charset="2"/>
              <a:buChar char="§"/>
            </a:pPr>
            <a:r>
              <a:rPr lang="en-US" sz="2800" dirty="0"/>
              <a:t>Public policy might help economies get out of the trough more quickly</a:t>
            </a:r>
          </a:p>
          <a:p>
            <a:endParaRPr lang="en-US" dirty="0"/>
          </a:p>
        </p:txBody>
      </p:sp>
    </p:spTree>
    <p:extLst>
      <p:ext uri="{BB962C8B-B14F-4D97-AF65-F5344CB8AC3E}">
        <p14:creationId xmlns:p14="http://schemas.microsoft.com/office/powerpoint/2010/main" val="227819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Macroeconomic Modeling and Aggregate Demand</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295441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Simplifying Assumptions</a:t>
            </a:r>
            <a:endParaRPr lang="en-US" dirty="0"/>
          </a:p>
        </p:txBody>
      </p:sp>
      <p:sp>
        <p:nvSpPr>
          <p:cNvPr id="3" name="Inhaltsplatzhalter 2"/>
          <p:cNvSpPr>
            <a:spLocks noGrp="1"/>
          </p:cNvSpPr>
          <p:nvPr>
            <p:ph idx="1"/>
          </p:nvPr>
        </p:nvSpPr>
        <p:spPr/>
        <p:txBody>
          <a:bodyPr>
            <a:normAutofit/>
          </a:bodyPr>
          <a:lstStyle/>
          <a:p>
            <a:r>
              <a:rPr lang="en-US" dirty="0"/>
              <a:t>F</a:t>
            </a:r>
            <a:r>
              <a:rPr lang="en-US" dirty="0" smtClean="0"/>
              <a:t>ull</a:t>
            </a:r>
            <a:r>
              <a:rPr lang="en-US" dirty="0"/>
              <a:t>-employment output level </a:t>
            </a:r>
            <a:r>
              <a:rPr lang="en-US" i="1" dirty="0"/>
              <a:t>does not grow</a:t>
            </a:r>
            <a:r>
              <a:rPr lang="de-DE" dirty="0"/>
              <a:t> </a:t>
            </a:r>
            <a:endParaRPr lang="de-DE" dirty="0" smtClean="0"/>
          </a:p>
          <a:p>
            <a:r>
              <a:rPr lang="en-US" i="1" dirty="0" smtClean="0"/>
              <a:t>households </a:t>
            </a:r>
            <a:r>
              <a:rPr lang="en-US" dirty="0"/>
              <a:t>and </a:t>
            </a:r>
            <a:r>
              <a:rPr lang="en-US" i="1" dirty="0" smtClean="0"/>
              <a:t>businesses </a:t>
            </a:r>
            <a:r>
              <a:rPr lang="en-US" dirty="0"/>
              <a:t>only actors in the economy </a:t>
            </a:r>
            <a:endParaRPr lang="en-US" dirty="0" smtClean="0"/>
          </a:p>
          <a:p>
            <a:r>
              <a:rPr lang="en-US" dirty="0" smtClean="0"/>
              <a:t>all </a:t>
            </a:r>
            <a:r>
              <a:rPr lang="en-US" dirty="0"/>
              <a:t>income in the economy goes to </a:t>
            </a:r>
            <a:r>
              <a:rPr lang="en-US" dirty="0" smtClean="0"/>
              <a:t>households</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22</a:t>
            </a:fld>
            <a:endParaRPr lang="de-DE"/>
          </a:p>
        </p:txBody>
      </p:sp>
    </p:spTree>
    <p:extLst>
      <p:ext uri="{BB962C8B-B14F-4D97-AF65-F5344CB8AC3E}">
        <p14:creationId xmlns:p14="http://schemas.microsoft.com/office/powerpoint/2010/main" val="290834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Output, Income, and Aggregate Demand</a:t>
            </a:r>
            <a:endParaRPr lang="en-US" dirty="0"/>
          </a:p>
        </p:txBody>
      </p:sp>
      <p:sp>
        <p:nvSpPr>
          <p:cNvPr id="3" name="Inhaltsplatzhalter 2"/>
          <p:cNvSpPr>
            <a:spLocks noGrp="1"/>
          </p:cNvSpPr>
          <p:nvPr>
            <p:ph idx="1"/>
          </p:nvPr>
        </p:nvSpPr>
        <p:spPr/>
        <p:txBody>
          <a:bodyPr/>
          <a:lstStyle/>
          <a:p>
            <a:r>
              <a:rPr lang="en-US" dirty="0"/>
              <a:t>“</a:t>
            </a:r>
            <a:r>
              <a:rPr lang="en-US" dirty="0" smtClean="0"/>
              <a:t>Y” </a:t>
            </a:r>
            <a:r>
              <a:rPr lang="en-US" dirty="0"/>
              <a:t>represents GDP expressed as </a:t>
            </a:r>
            <a:r>
              <a:rPr lang="en-US" dirty="0" smtClean="0"/>
              <a:t>output, product, </a:t>
            </a:r>
            <a:r>
              <a:rPr lang="en-US" dirty="0"/>
              <a:t>or </a:t>
            </a:r>
            <a:r>
              <a:rPr lang="en-US" dirty="0" smtClean="0"/>
              <a:t>income interchangeably </a:t>
            </a:r>
          </a:p>
          <a:p>
            <a:r>
              <a:rPr lang="en-US" dirty="0"/>
              <a:t>P</a:t>
            </a:r>
            <a:r>
              <a:rPr lang="en-US" dirty="0" smtClean="0"/>
              <a:t>roduction </a:t>
            </a:r>
            <a:r>
              <a:rPr lang="en-US" dirty="0"/>
              <a:t>by firms generates labor and capital incomes to </a:t>
            </a:r>
            <a:r>
              <a:rPr lang="en-US" dirty="0" smtClean="0"/>
              <a:t>households</a:t>
            </a:r>
            <a:endParaRPr lang="de-DE" dirty="0"/>
          </a:p>
          <a:p>
            <a:r>
              <a:rPr lang="en-US" dirty="0"/>
              <a:t>A </a:t>
            </a:r>
            <a:r>
              <a:rPr lang="en-US" dirty="0" err="1"/>
              <a:t>macroeconomy</a:t>
            </a:r>
            <a:r>
              <a:rPr lang="en-US" dirty="0"/>
              <a:t> is in an </a:t>
            </a:r>
            <a:r>
              <a:rPr lang="en-US" i="1" dirty="0"/>
              <a:t>equilibrium </a:t>
            </a:r>
            <a:r>
              <a:rPr lang="en-US" dirty="0"/>
              <a:t>situation when output, income, and spending are all in balance</a:t>
            </a:r>
            <a:r>
              <a:rPr lang="de-DE" dirty="0"/>
              <a:t> </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23</a:t>
            </a:fld>
            <a:endParaRPr lang="de-DE"/>
          </a:p>
        </p:txBody>
      </p:sp>
    </p:spTree>
    <p:extLst>
      <p:ext uri="{BB962C8B-B14F-4D97-AF65-F5344CB8AC3E}">
        <p14:creationId xmlns:p14="http://schemas.microsoft.com/office/powerpoint/2010/main" val="249423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9.6 The Output-Income-Spending Flow of an Economy in Equilibrium</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24</a:t>
            </a:fld>
            <a:endParaRPr lang="de-DE"/>
          </a:p>
        </p:txBody>
      </p:sp>
      <p:grpSp>
        <p:nvGrpSpPr>
          <p:cNvPr id="6" name="Gruppierung 5"/>
          <p:cNvGrpSpPr>
            <a:grpSpLocks noChangeAspect="1"/>
          </p:cNvGrpSpPr>
          <p:nvPr/>
        </p:nvGrpSpPr>
        <p:grpSpPr>
          <a:xfrm>
            <a:off x="819261" y="2199962"/>
            <a:ext cx="7487993" cy="4193232"/>
            <a:chOff x="228600" y="990600"/>
            <a:chExt cx="8882939" cy="4974395"/>
          </a:xfrm>
        </p:grpSpPr>
        <p:sp>
          <p:nvSpPr>
            <p:cNvPr id="7" name="Oval 6"/>
            <p:cNvSpPr>
              <a:spLocks noChangeArrowheads="1"/>
            </p:cNvSpPr>
            <p:nvPr/>
          </p:nvSpPr>
          <p:spPr bwMode="auto">
            <a:xfrm>
              <a:off x="1968557" y="1173753"/>
              <a:ext cx="4945141" cy="4670411"/>
            </a:xfrm>
            <a:prstGeom prst="ellipse">
              <a:avLst/>
            </a:prstGeom>
            <a:noFill/>
            <a:ln w="76200">
              <a:solidFill>
                <a:schemeClr val="tx1"/>
              </a:solidFill>
              <a:round/>
              <a:headEnd/>
              <a:tailEnd/>
            </a:ln>
          </p:spPr>
          <p:txBody>
            <a:bodyPr wrap="none" anchor="ctr"/>
            <a:lstStyle/>
            <a:p>
              <a:endParaRPr lang="en-US" dirty="0">
                <a:cs typeface="Arial" pitchFamily="34" charset="0"/>
              </a:endParaRPr>
            </a:p>
          </p:txBody>
        </p:sp>
        <p:sp>
          <p:nvSpPr>
            <p:cNvPr id="8" name="Text Box 4"/>
            <p:cNvSpPr txBox="1">
              <a:spLocks noChangeArrowheads="1"/>
            </p:cNvSpPr>
            <p:nvPr/>
          </p:nvSpPr>
          <p:spPr bwMode="auto">
            <a:xfrm>
              <a:off x="228600" y="2181097"/>
              <a:ext cx="2655724" cy="761868"/>
            </a:xfrm>
            <a:prstGeom prst="rect">
              <a:avLst/>
            </a:prstGeom>
            <a:solidFill>
              <a:schemeClr val="bg1"/>
            </a:solidFill>
            <a:ln w="9525">
              <a:solidFill>
                <a:schemeClr val="tx1"/>
              </a:solidFill>
              <a:miter lim="800000"/>
              <a:headEnd/>
              <a:tailEnd/>
            </a:ln>
          </p:spPr>
          <p:txBody>
            <a:bodyPr>
              <a:spAutoFit/>
            </a:bodyPr>
            <a:lstStyle/>
            <a:p>
              <a:pPr algn="ctr">
                <a:lnSpc>
                  <a:spcPct val="80000"/>
                </a:lnSpc>
                <a:spcBef>
                  <a:spcPct val="50000"/>
                </a:spcBef>
              </a:pPr>
              <a:r>
                <a:rPr lang="en-US" dirty="0">
                  <a:cs typeface="Arial" pitchFamily="34" charset="0"/>
                </a:rPr>
                <a:t>Output </a:t>
              </a:r>
            </a:p>
            <a:p>
              <a:pPr algn="ctr">
                <a:lnSpc>
                  <a:spcPct val="80000"/>
                </a:lnSpc>
                <a:spcBef>
                  <a:spcPct val="50000"/>
                </a:spcBef>
              </a:pPr>
              <a:r>
                <a:rPr lang="en-US" sz="1600" dirty="0">
                  <a:cs typeface="Arial" pitchFamily="34" charset="0"/>
                </a:rPr>
                <a:t>(</a:t>
              </a:r>
              <a:r>
                <a:rPr lang="en-US" sz="1600" i="1" dirty="0">
                  <a:cs typeface="Arial" pitchFamily="34" charset="0"/>
                </a:rPr>
                <a:t>Y </a:t>
              </a:r>
              <a:r>
                <a:rPr lang="en-US" sz="1600" dirty="0">
                  <a:cs typeface="Arial" pitchFamily="34" charset="0"/>
                </a:rPr>
                <a:t>)</a:t>
              </a:r>
            </a:p>
          </p:txBody>
        </p:sp>
        <p:sp>
          <p:nvSpPr>
            <p:cNvPr id="9" name="Text Box 5"/>
            <p:cNvSpPr txBox="1">
              <a:spLocks noChangeArrowheads="1"/>
            </p:cNvSpPr>
            <p:nvPr/>
          </p:nvSpPr>
          <p:spPr bwMode="auto">
            <a:xfrm>
              <a:off x="5997932" y="2272674"/>
              <a:ext cx="3113607" cy="761868"/>
            </a:xfrm>
            <a:prstGeom prst="rect">
              <a:avLst/>
            </a:prstGeom>
            <a:solidFill>
              <a:schemeClr val="bg1"/>
            </a:solidFill>
            <a:ln w="9525">
              <a:solidFill>
                <a:schemeClr val="tx1"/>
              </a:solidFill>
              <a:miter lim="800000"/>
              <a:headEnd/>
              <a:tailEnd/>
            </a:ln>
          </p:spPr>
          <p:txBody>
            <a:bodyPr>
              <a:spAutoFit/>
            </a:bodyPr>
            <a:lstStyle/>
            <a:p>
              <a:pPr algn="ctr">
                <a:lnSpc>
                  <a:spcPct val="80000"/>
                </a:lnSpc>
                <a:spcBef>
                  <a:spcPct val="50000"/>
                </a:spcBef>
              </a:pPr>
              <a:r>
                <a:rPr lang="en-US" dirty="0">
                  <a:cs typeface="Arial" pitchFamily="34" charset="0"/>
                </a:rPr>
                <a:t>Income</a:t>
              </a:r>
            </a:p>
            <a:p>
              <a:pPr algn="ctr">
                <a:lnSpc>
                  <a:spcPct val="80000"/>
                </a:lnSpc>
                <a:spcBef>
                  <a:spcPct val="50000"/>
                </a:spcBef>
              </a:pPr>
              <a:r>
                <a:rPr lang="en-US" sz="1600" dirty="0">
                  <a:cs typeface="Arial" pitchFamily="34" charset="0"/>
                </a:rPr>
                <a:t>(</a:t>
              </a:r>
              <a:r>
                <a:rPr lang="en-US" sz="1600" i="1" dirty="0">
                  <a:cs typeface="Arial" pitchFamily="34" charset="0"/>
                </a:rPr>
                <a:t>Y </a:t>
              </a:r>
              <a:r>
                <a:rPr lang="en-US" sz="1600" dirty="0">
                  <a:cs typeface="Arial" pitchFamily="34" charset="0"/>
                </a:rPr>
                <a:t>)</a:t>
              </a:r>
            </a:p>
          </p:txBody>
        </p:sp>
        <p:sp>
          <p:nvSpPr>
            <p:cNvPr id="10" name="Text Box 7"/>
            <p:cNvSpPr txBox="1">
              <a:spLocks noChangeArrowheads="1"/>
            </p:cNvSpPr>
            <p:nvPr/>
          </p:nvSpPr>
          <p:spPr bwMode="auto">
            <a:xfrm>
              <a:off x="2701171" y="5203127"/>
              <a:ext cx="3296761" cy="761868"/>
            </a:xfrm>
            <a:prstGeom prst="rect">
              <a:avLst/>
            </a:prstGeom>
            <a:solidFill>
              <a:schemeClr val="bg1"/>
            </a:solidFill>
            <a:ln w="9525">
              <a:solidFill>
                <a:schemeClr val="tx1"/>
              </a:solidFill>
              <a:miter lim="800000"/>
              <a:headEnd/>
              <a:tailEnd/>
            </a:ln>
          </p:spPr>
          <p:txBody>
            <a:bodyPr>
              <a:spAutoFit/>
            </a:bodyPr>
            <a:lstStyle/>
            <a:p>
              <a:pPr algn="ctr">
                <a:lnSpc>
                  <a:spcPct val="80000"/>
                </a:lnSpc>
                <a:spcBef>
                  <a:spcPct val="50000"/>
                </a:spcBef>
              </a:pPr>
              <a:r>
                <a:rPr lang="en-US" dirty="0">
                  <a:cs typeface="Arial" pitchFamily="34" charset="0"/>
                </a:rPr>
                <a:t>Spending</a:t>
              </a:r>
            </a:p>
            <a:p>
              <a:pPr algn="ctr">
                <a:lnSpc>
                  <a:spcPct val="80000"/>
                </a:lnSpc>
                <a:spcBef>
                  <a:spcPct val="50000"/>
                </a:spcBef>
              </a:pPr>
              <a:r>
                <a:rPr lang="en-US" sz="1600" dirty="0">
                  <a:cs typeface="Arial" pitchFamily="34" charset="0"/>
                </a:rPr>
                <a:t>(Aggregate </a:t>
              </a:r>
              <a:r>
                <a:rPr lang="en-US" sz="1600" dirty="0" smtClean="0">
                  <a:cs typeface="Arial" pitchFamily="34" charset="0"/>
                </a:rPr>
                <a:t>Expenditure </a:t>
              </a:r>
              <a:r>
                <a:rPr lang="en-US" sz="1600" dirty="0">
                  <a:cs typeface="Arial" pitchFamily="34" charset="0"/>
                </a:rPr>
                <a:t>or </a:t>
              </a:r>
              <a:r>
                <a:rPr lang="en-US" sz="1600" i="1" dirty="0" smtClean="0">
                  <a:cs typeface="Arial" pitchFamily="34" charset="0"/>
                </a:rPr>
                <a:t>AE </a:t>
              </a:r>
              <a:r>
                <a:rPr lang="en-US" sz="1600" dirty="0">
                  <a:cs typeface="Arial" pitchFamily="34" charset="0"/>
                </a:rPr>
                <a:t>)</a:t>
              </a:r>
            </a:p>
          </p:txBody>
        </p:sp>
        <p:sp>
          <p:nvSpPr>
            <p:cNvPr id="11" name="Text Box 10"/>
            <p:cNvSpPr txBox="1">
              <a:spLocks noChangeArrowheads="1"/>
            </p:cNvSpPr>
            <p:nvPr/>
          </p:nvSpPr>
          <p:spPr bwMode="auto">
            <a:xfrm>
              <a:off x="685800" y="4012630"/>
              <a:ext cx="1556804" cy="1423940"/>
            </a:xfrm>
            <a:prstGeom prst="rect">
              <a:avLst/>
            </a:prstGeom>
            <a:noFill/>
            <a:ln w="9525">
              <a:noFill/>
              <a:miter lim="800000"/>
              <a:headEnd/>
              <a:tailEnd/>
            </a:ln>
          </p:spPr>
          <p:txBody>
            <a:bodyPr>
              <a:spAutoFit/>
            </a:bodyPr>
            <a:lstStyle/>
            <a:p>
              <a:pPr>
                <a:spcBef>
                  <a:spcPct val="50000"/>
                </a:spcBef>
              </a:pPr>
              <a:r>
                <a:rPr lang="en-US" dirty="0">
                  <a:cs typeface="Arial" pitchFamily="34" charset="0"/>
                </a:rPr>
                <a:t>Spending stimulates firms to produce</a:t>
              </a:r>
            </a:p>
          </p:txBody>
        </p:sp>
        <p:sp>
          <p:nvSpPr>
            <p:cNvPr id="12" name="Text Box 11"/>
            <p:cNvSpPr txBox="1">
              <a:spLocks noChangeArrowheads="1"/>
            </p:cNvSpPr>
            <p:nvPr/>
          </p:nvSpPr>
          <p:spPr bwMode="auto">
            <a:xfrm>
              <a:off x="3708514" y="1448484"/>
              <a:ext cx="1648380" cy="1095338"/>
            </a:xfrm>
            <a:prstGeom prst="rect">
              <a:avLst/>
            </a:prstGeom>
            <a:noFill/>
            <a:ln w="9525">
              <a:noFill/>
              <a:miter lim="800000"/>
              <a:headEnd/>
              <a:tailEnd/>
            </a:ln>
          </p:spPr>
          <p:txBody>
            <a:bodyPr>
              <a:spAutoFit/>
            </a:bodyPr>
            <a:lstStyle/>
            <a:p>
              <a:pPr>
                <a:spcBef>
                  <a:spcPct val="50000"/>
                </a:spcBef>
              </a:pPr>
              <a:r>
                <a:rPr lang="en-US" dirty="0">
                  <a:cs typeface="Arial" pitchFamily="34" charset="0"/>
                </a:rPr>
                <a:t>Production generates incomes </a:t>
              </a:r>
            </a:p>
          </p:txBody>
        </p:sp>
        <p:sp>
          <p:nvSpPr>
            <p:cNvPr id="13" name="Text Box 12"/>
            <p:cNvSpPr txBox="1">
              <a:spLocks noChangeArrowheads="1"/>
            </p:cNvSpPr>
            <p:nvPr/>
          </p:nvSpPr>
          <p:spPr bwMode="auto">
            <a:xfrm>
              <a:off x="6913698" y="3829477"/>
              <a:ext cx="1648380" cy="1423940"/>
            </a:xfrm>
            <a:prstGeom prst="rect">
              <a:avLst/>
            </a:prstGeom>
            <a:noFill/>
            <a:ln w="9525">
              <a:noFill/>
              <a:miter lim="800000"/>
              <a:headEnd/>
              <a:tailEnd/>
            </a:ln>
          </p:spPr>
          <p:txBody>
            <a:bodyPr>
              <a:spAutoFit/>
            </a:bodyPr>
            <a:lstStyle/>
            <a:p>
              <a:pPr>
                <a:spcBef>
                  <a:spcPct val="50000"/>
                </a:spcBef>
              </a:pPr>
              <a:r>
                <a:rPr lang="en-US" dirty="0">
                  <a:cs typeface="Arial" pitchFamily="34" charset="0"/>
                </a:rPr>
                <a:t>Incomes give actors the ability to spend</a:t>
              </a:r>
            </a:p>
          </p:txBody>
        </p:sp>
        <p:sp>
          <p:nvSpPr>
            <p:cNvPr id="14" name="Line 13"/>
            <p:cNvSpPr>
              <a:spLocks noChangeShapeType="1"/>
            </p:cNvSpPr>
            <p:nvPr/>
          </p:nvSpPr>
          <p:spPr bwMode="auto">
            <a:xfrm rot="13959039" flipH="1">
              <a:off x="4395339" y="944812"/>
              <a:ext cx="366307" cy="457883"/>
            </a:xfrm>
            <a:prstGeom prst="line">
              <a:avLst/>
            </a:prstGeom>
            <a:noFill/>
            <a:ln w="63500">
              <a:solidFill>
                <a:schemeClr val="tx1"/>
              </a:solidFill>
              <a:round/>
              <a:headEnd/>
              <a:tailEnd type="triangle" w="lg" len="lg"/>
            </a:ln>
          </p:spPr>
          <p:txBody>
            <a:bodyPr/>
            <a:lstStyle/>
            <a:p>
              <a:endParaRPr lang="en-US">
                <a:cs typeface="Arial" pitchFamily="34" charset="0"/>
              </a:endParaRPr>
            </a:p>
          </p:txBody>
        </p:sp>
        <p:sp>
          <p:nvSpPr>
            <p:cNvPr id="15" name="Line 15"/>
            <p:cNvSpPr>
              <a:spLocks noChangeShapeType="1"/>
            </p:cNvSpPr>
            <p:nvPr/>
          </p:nvSpPr>
          <p:spPr bwMode="auto">
            <a:xfrm rot="6930832" flipH="1">
              <a:off x="2197499" y="4516302"/>
              <a:ext cx="183153" cy="274730"/>
            </a:xfrm>
            <a:prstGeom prst="line">
              <a:avLst/>
            </a:prstGeom>
            <a:noFill/>
            <a:ln w="63500">
              <a:solidFill>
                <a:schemeClr val="tx1"/>
              </a:solidFill>
              <a:round/>
              <a:headEnd/>
              <a:tailEnd type="triangle" w="lg" len="lg"/>
            </a:ln>
          </p:spPr>
          <p:txBody>
            <a:bodyPr/>
            <a:lstStyle/>
            <a:p>
              <a:endParaRPr lang="en-US">
                <a:cs typeface="Arial" pitchFamily="34" charset="0"/>
              </a:endParaRPr>
            </a:p>
          </p:txBody>
        </p:sp>
        <p:sp>
          <p:nvSpPr>
            <p:cNvPr id="16" name="Line 14"/>
            <p:cNvSpPr>
              <a:spLocks noChangeShapeType="1"/>
            </p:cNvSpPr>
            <p:nvPr/>
          </p:nvSpPr>
          <p:spPr bwMode="auto">
            <a:xfrm rot="20173621" flipH="1">
              <a:off x="6455815" y="4562091"/>
              <a:ext cx="274730" cy="183153"/>
            </a:xfrm>
            <a:prstGeom prst="line">
              <a:avLst/>
            </a:prstGeom>
            <a:noFill/>
            <a:ln w="63500">
              <a:solidFill>
                <a:schemeClr val="tx1"/>
              </a:solidFill>
              <a:round/>
              <a:headEnd/>
              <a:tailEnd type="triangle" w="lg" len="lg"/>
            </a:ln>
          </p:spPr>
          <p:txBody>
            <a:bodyPr/>
            <a:lstStyle/>
            <a:p>
              <a:endParaRPr lang="en-US">
                <a:cs typeface="Arial" pitchFamily="34" charset="0"/>
              </a:endParaRPr>
            </a:p>
          </p:txBody>
        </p:sp>
      </p:grpSp>
      <p:sp>
        <p:nvSpPr>
          <p:cNvPr id="18" name="Textfeld 17"/>
          <p:cNvSpPr txBox="1"/>
          <p:nvPr/>
        </p:nvSpPr>
        <p:spPr>
          <a:xfrm>
            <a:off x="444114" y="1385612"/>
            <a:ext cx="8229600" cy="1200329"/>
          </a:xfrm>
          <a:prstGeom prst="rect">
            <a:avLst/>
          </a:prstGeom>
          <a:noFill/>
        </p:spPr>
        <p:txBody>
          <a:bodyPr wrap="square" rtlCol="0">
            <a:spAutoFit/>
          </a:bodyPr>
          <a:lstStyle/>
          <a:p>
            <a:pPr marL="285750" indent="-285750">
              <a:buFont typeface="Wingdings" charset="2"/>
              <a:buChar char="ü"/>
            </a:pPr>
            <a:r>
              <a:rPr lang="en-US" dirty="0"/>
              <a:t>A </a:t>
            </a:r>
            <a:r>
              <a:rPr lang="en-US" dirty="0" err="1"/>
              <a:t>macroeconomy</a:t>
            </a:r>
            <a:r>
              <a:rPr lang="en-US" dirty="0"/>
              <a:t> is said to be in equilibrium when the incomes that arise from production give rise to a level of spending that, in turn, stimulates producers to produce the original level of output.</a:t>
            </a:r>
            <a:endParaRPr lang="de-DE" dirty="0"/>
          </a:p>
          <a:p>
            <a:endParaRPr lang="en-US" dirty="0"/>
          </a:p>
        </p:txBody>
      </p:sp>
    </p:spTree>
    <p:extLst>
      <p:ext uri="{BB962C8B-B14F-4D97-AF65-F5344CB8AC3E}">
        <p14:creationId xmlns:p14="http://schemas.microsoft.com/office/powerpoint/2010/main" val="366812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Keynesian Model</a:t>
            </a:r>
            <a:endParaRPr lang="en-US" dirty="0"/>
          </a:p>
        </p:txBody>
      </p:sp>
      <p:sp>
        <p:nvSpPr>
          <p:cNvPr id="3" name="Inhaltsplatzhalter 2"/>
          <p:cNvSpPr>
            <a:spLocks noGrp="1"/>
          </p:cNvSpPr>
          <p:nvPr>
            <p:ph idx="1"/>
          </p:nvPr>
        </p:nvSpPr>
        <p:spPr/>
        <p:txBody>
          <a:bodyPr>
            <a:normAutofit/>
          </a:bodyPr>
          <a:lstStyle/>
          <a:p>
            <a:r>
              <a:rPr lang="en-US" dirty="0"/>
              <a:t>aggregate </a:t>
            </a:r>
            <a:r>
              <a:rPr lang="en-US" dirty="0" smtClean="0"/>
              <a:t>expenditure</a:t>
            </a:r>
            <a:r>
              <a:rPr lang="en-US" dirty="0"/>
              <a:t> </a:t>
            </a:r>
            <a:r>
              <a:rPr lang="en-US" dirty="0" smtClean="0"/>
              <a:t>(</a:t>
            </a:r>
            <a:r>
              <a:rPr lang="en-US" i="1" dirty="0" smtClean="0"/>
              <a:t>AE</a:t>
            </a:r>
            <a:r>
              <a:rPr lang="en-US" i="1" dirty="0"/>
              <a:t>)</a:t>
            </a:r>
            <a:r>
              <a:rPr lang="en-US" i="1" dirty="0" smtClean="0"/>
              <a:t> </a:t>
            </a:r>
            <a:r>
              <a:rPr lang="en-US" dirty="0"/>
              <a:t>may (at least temporarily) fall out of balance with the other </a:t>
            </a:r>
            <a:r>
              <a:rPr lang="en-US" dirty="0" smtClean="0"/>
              <a:t>flows</a:t>
            </a:r>
            <a:r>
              <a:rPr lang="de-DE" dirty="0" smtClean="0"/>
              <a:t> </a:t>
            </a:r>
          </a:p>
          <a:p>
            <a:pPr eaLnBrk="0" hangingPunct="0"/>
            <a:r>
              <a:rPr lang="en-US" dirty="0" smtClean="0"/>
              <a:t>AE depends </a:t>
            </a:r>
            <a:r>
              <a:rPr lang="en-US" dirty="0"/>
              <a:t>on the spending behavior of </a:t>
            </a:r>
            <a:r>
              <a:rPr lang="en-US" dirty="0" smtClean="0"/>
              <a:t>households and firms</a:t>
            </a:r>
          </a:p>
          <a:p>
            <a:pPr eaLnBrk="0" hangingPunct="0"/>
            <a:r>
              <a:rPr lang="en-US" dirty="0" smtClean="0"/>
              <a:t>Household consumption </a:t>
            </a:r>
            <a:r>
              <a:rPr lang="en-US" i="1" dirty="0" smtClean="0"/>
              <a:t>C</a:t>
            </a:r>
            <a:r>
              <a:rPr lang="en-US" i="1" dirty="0"/>
              <a:t> </a:t>
            </a:r>
            <a:r>
              <a:rPr lang="en-US" i="1" dirty="0" smtClean="0"/>
              <a:t/>
            </a:r>
            <a:br>
              <a:rPr lang="en-US" i="1" dirty="0" smtClean="0"/>
            </a:br>
            <a:r>
              <a:rPr lang="en-US" dirty="0" smtClean="0"/>
              <a:t>(actual spending = intended spending) </a:t>
            </a:r>
          </a:p>
          <a:p>
            <a:pPr eaLnBrk="0" hangingPunct="0"/>
            <a:r>
              <a:rPr lang="en-US" dirty="0" smtClean="0"/>
              <a:t>Firms investment </a:t>
            </a:r>
            <a:r>
              <a:rPr lang="en-US" i="1" dirty="0" smtClean="0"/>
              <a:t>I </a:t>
            </a:r>
            <a:br>
              <a:rPr lang="en-US" i="1" dirty="0" smtClean="0"/>
            </a:br>
            <a:r>
              <a:rPr lang="en-US" dirty="0" smtClean="0"/>
              <a:t>(actual investment ≠ intended investment </a:t>
            </a:r>
            <a:r>
              <a:rPr lang="en-US" i="1" dirty="0" smtClean="0"/>
              <a:t>I</a:t>
            </a:r>
            <a:r>
              <a:rPr lang="en-US" i="1" baseline="-25000" dirty="0" smtClean="0"/>
              <a:t>I</a:t>
            </a:r>
            <a:r>
              <a:rPr lang="en-US" dirty="0" smtClean="0"/>
              <a:t>)</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25</a:t>
            </a:fld>
            <a:endParaRPr lang="de-DE"/>
          </a:p>
        </p:txBody>
      </p:sp>
    </p:spTree>
    <p:extLst>
      <p:ext uri="{BB962C8B-B14F-4D97-AF65-F5344CB8AC3E}">
        <p14:creationId xmlns:p14="http://schemas.microsoft.com/office/powerpoint/2010/main" val="396751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The Keynesian Model (cont.)</a:t>
            </a:r>
          </a:p>
        </p:txBody>
      </p:sp>
      <p:sp>
        <p:nvSpPr>
          <p:cNvPr id="3" name="Inhaltsplatzhalter 2"/>
          <p:cNvSpPr>
            <a:spLocks noGrp="1"/>
          </p:cNvSpPr>
          <p:nvPr>
            <p:ph sz="half" idx="1"/>
          </p:nvPr>
        </p:nvSpPr>
        <p:spPr>
          <a:xfrm>
            <a:off x="355600" y="1612900"/>
            <a:ext cx="4038600" cy="4525963"/>
          </a:xfrm>
        </p:spPr>
        <p:txBody>
          <a:bodyPr>
            <a:normAutofit fontScale="85000" lnSpcReduction="10000"/>
          </a:bodyPr>
          <a:lstStyle/>
          <a:p>
            <a:pPr marL="0" indent="0" eaLnBrk="0" hangingPunct="0">
              <a:buNone/>
            </a:pPr>
            <a:r>
              <a:rPr lang="en-US" u="sng" dirty="0"/>
              <a:t>Accounting Identity</a:t>
            </a:r>
          </a:p>
          <a:p>
            <a:pPr marL="0" indent="0" eaLnBrk="0" hangingPunct="0">
              <a:buNone/>
            </a:pPr>
            <a:endParaRPr lang="en-US" dirty="0"/>
          </a:p>
          <a:p>
            <a:pPr marL="0" indent="0" eaLnBrk="0" hangingPunct="0">
              <a:buNone/>
            </a:pPr>
            <a:r>
              <a:rPr lang="en-US" dirty="0" smtClean="0"/>
              <a:t>    Y </a:t>
            </a:r>
            <a:r>
              <a:rPr lang="en-US" dirty="0"/>
              <a:t>= C + </a:t>
            </a:r>
            <a:r>
              <a:rPr lang="en-US" dirty="0" smtClean="0"/>
              <a:t>I</a:t>
            </a:r>
          </a:p>
          <a:p>
            <a:pPr marL="0" indent="0" eaLnBrk="0" hangingPunct="0">
              <a:buNone/>
            </a:pPr>
            <a:endParaRPr lang="en-US" dirty="0" smtClean="0"/>
          </a:p>
          <a:p>
            <a:pPr marL="0" indent="0" eaLnBrk="0" hangingPunct="0">
              <a:buNone/>
            </a:pPr>
            <a:r>
              <a:rPr lang="en-US" dirty="0"/>
              <a:t>GDP = Consumption </a:t>
            </a:r>
            <a:r>
              <a:rPr lang="en-US" dirty="0" smtClean="0"/>
              <a:t>+ </a:t>
            </a:r>
            <a:r>
              <a:rPr lang="en-US" dirty="0"/>
              <a:t>Actual Investment </a:t>
            </a:r>
            <a:endParaRPr lang="en-US" dirty="0" smtClean="0"/>
          </a:p>
          <a:p>
            <a:pPr eaLnBrk="0" hangingPunct="0">
              <a:buFont typeface="Wingdings" charset="2"/>
              <a:buChar char="Ø"/>
            </a:pPr>
            <a:r>
              <a:rPr lang="en-US" dirty="0" smtClean="0"/>
              <a:t>involves </a:t>
            </a:r>
            <a:r>
              <a:rPr lang="en-US" dirty="0"/>
              <a:t>the </a:t>
            </a:r>
            <a:r>
              <a:rPr lang="en-US" i="1" dirty="0"/>
              <a:t>actual </a:t>
            </a:r>
            <a:r>
              <a:rPr lang="en-US" dirty="0"/>
              <a:t>level of investment</a:t>
            </a:r>
            <a:r>
              <a:rPr lang="de-DE" dirty="0"/>
              <a:t> </a:t>
            </a:r>
            <a:endParaRPr lang="en-US" u="sng" dirty="0"/>
          </a:p>
          <a:p>
            <a:pPr marL="0" indent="0" eaLnBrk="0" hangingPunct="0">
              <a:buNone/>
            </a:pPr>
            <a:endParaRPr lang="en-US" dirty="0"/>
          </a:p>
          <a:p>
            <a:endParaRPr lang="en-US" dirty="0"/>
          </a:p>
        </p:txBody>
      </p:sp>
      <p:sp>
        <p:nvSpPr>
          <p:cNvPr id="4" name="Inhaltsplatzhalter 3"/>
          <p:cNvSpPr>
            <a:spLocks noGrp="1"/>
          </p:cNvSpPr>
          <p:nvPr>
            <p:ph sz="half" idx="2"/>
          </p:nvPr>
        </p:nvSpPr>
        <p:spPr>
          <a:xfrm>
            <a:off x="4648200" y="1600200"/>
            <a:ext cx="4038600" cy="4525963"/>
          </a:xfrm>
        </p:spPr>
        <p:txBody>
          <a:bodyPr>
            <a:normAutofit fontScale="85000" lnSpcReduction="10000"/>
          </a:bodyPr>
          <a:lstStyle/>
          <a:p>
            <a:pPr marL="0" indent="0" eaLnBrk="0" hangingPunct="0">
              <a:buNone/>
            </a:pPr>
            <a:r>
              <a:rPr lang="en-US" u="sng" dirty="0"/>
              <a:t>Behavioral Equation</a:t>
            </a:r>
          </a:p>
          <a:p>
            <a:pPr marL="0" indent="0" eaLnBrk="0" hangingPunct="0">
              <a:buNone/>
            </a:pPr>
            <a:endParaRPr lang="en-US" dirty="0" smtClean="0"/>
          </a:p>
          <a:p>
            <a:pPr marL="0" indent="0" eaLnBrk="0" hangingPunct="0">
              <a:buNone/>
            </a:pPr>
            <a:r>
              <a:rPr lang="en-US" dirty="0" smtClean="0"/>
              <a:t>    AE </a:t>
            </a:r>
            <a:r>
              <a:rPr lang="en-US" dirty="0"/>
              <a:t>= C + I</a:t>
            </a:r>
            <a:r>
              <a:rPr lang="en-US" baseline="-25000" dirty="0"/>
              <a:t>I</a:t>
            </a:r>
            <a:r>
              <a:rPr lang="de-DE" dirty="0"/>
              <a:t> </a:t>
            </a:r>
            <a:endParaRPr lang="de-DE" dirty="0" smtClean="0"/>
          </a:p>
          <a:p>
            <a:pPr marL="0" indent="0" eaLnBrk="0" hangingPunct="0">
              <a:buNone/>
            </a:pPr>
            <a:endParaRPr lang="de-DE" dirty="0" smtClean="0"/>
          </a:p>
          <a:p>
            <a:pPr marL="0" indent="0" eaLnBrk="0" hangingPunct="0">
              <a:buNone/>
            </a:pPr>
            <a:r>
              <a:rPr lang="en-US" dirty="0" smtClean="0"/>
              <a:t>Aggregate </a:t>
            </a:r>
            <a:r>
              <a:rPr lang="en-US" dirty="0"/>
              <a:t>Expenditure = Consumption + Intended </a:t>
            </a:r>
            <a:r>
              <a:rPr lang="en-US" dirty="0" smtClean="0"/>
              <a:t>Investment</a:t>
            </a:r>
          </a:p>
          <a:p>
            <a:pPr eaLnBrk="0" hangingPunct="0">
              <a:buFont typeface="Wingdings" charset="2"/>
              <a:buChar char="Ø"/>
            </a:pPr>
            <a:r>
              <a:rPr lang="en-US" dirty="0" smtClean="0"/>
              <a:t>involves </a:t>
            </a:r>
            <a:r>
              <a:rPr lang="en-US" dirty="0"/>
              <a:t>the level of </a:t>
            </a:r>
            <a:r>
              <a:rPr lang="en-US" i="1" dirty="0"/>
              <a:t>planned, desired, or intended </a:t>
            </a:r>
            <a:r>
              <a:rPr lang="en-US" dirty="0"/>
              <a:t>investment</a:t>
            </a:r>
            <a:r>
              <a:rPr lang="de-DE" dirty="0"/>
              <a:t> </a:t>
            </a:r>
            <a:endParaRPr lang="en-US" u="sng" dirty="0" smtClean="0"/>
          </a:p>
          <a:p>
            <a:pPr marL="0" indent="0" eaLnBrk="0" hangingPunct="0">
              <a:buNone/>
            </a:pPr>
            <a:endParaRPr lang="en-US" dirty="0" smtClean="0"/>
          </a:p>
          <a:p>
            <a:pPr marL="0" indent="0">
              <a:buNone/>
            </a:pPr>
            <a:endParaRPr lang="en-US" dirty="0"/>
          </a:p>
        </p:txBody>
      </p:sp>
      <p:sp>
        <p:nvSpPr>
          <p:cNvPr id="5" name="Fußzeilenplatzhalter 4"/>
          <p:cNvSpPr>
            <a:spLocks noGrp="1"/>
          </p:cNvSpPr>
          <p:nvPr>
            <p:ph type="ftr" sz="quarter" idx="11"/>
          </p:nvPr>
        </p:nvSpPr>
        <p:spPr/>
        <p:txBody>
          <a:bodyPr/>
          <a:lstStyle/>
          <a:p>
            <a:r>
              <a:rPr lang="de-DE" dirty="0" smtClean="0"/>
              <a:t>Chapter 9</a:t>
            </a:r>
            <a:endParaRPr lang="de-DE" dirty="0"/>
          </a:p>
        </p:txBody>
      </p:sp>
      <p:sp>
        <p:nvSpPr>
          <p:cNvPr id="6" name="Foliennummernplatzhalter 5"/>
          <p:cNvSpPr>
            <a:spLocks noGrp="1"/>
          </p:cNvSpPr>
          <p:nvPr>
            <p:ph type="sldNum" sz="quarter" idx="12"/>
          </p:nvPr>
        </p:nvSpPr>
        <p:spPr/>
        <p:txBody>
          <a:bodyPr/>
          <a:lstStyle/>
          <a:p>
            <a:fld id="{F58DD67E-A379-844E-9AB1-95D2EC404AD8}" type="slidenum">
              <a:rPr lang="de-DE" smtClean="0"/>
              <a:t>26</a:t>
            </a:fld>
            <a:endParaRPr lang="de-DE"/>
          </a:p>
        </p:txBody>
      </p:sp>
      <p:sp>
        <p:nvSpPr>
          <p:cNvPr id="8" name="Rechteck 7"/>
          <p:cNvSpPr/>
          <p:nvPr/>
        </p:nvSpPr>
        <p:spPr>
          <a:xfrm>
            <a:off x="4737100" y="2527300"/>
            <a:ext cx="1511300" cy="68580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9" name="Rechteck 8"/>
          <p:cNvSpPr/>
          <p:nvPr/>
        </p:nvSpPr>
        <p:spPr>
          <a:xfrm>
            <a:off x="457200" y="2527300"/>
            <a:ext cx="1511300" cy="68580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3485192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Behavioral Equation</a:t>
            </a:r>
            <a:endParaRPr lang="en-US" dirty="0"/>
          </a:p>
        </p:txBody>
      </p:sp>
      <p:sp>
        <p:nvSpPr>
          <p:cNvPr id="3" name="Fußzeilenplatzhalter 2"/>
          <p:cNvSpPr>
            <a:spLocks noGrp="1"/>
          </p:cNvSpPr>
          <p:nvPr>
            <p:ph type="ftr" sz="quarter" idx="11"/>
          </p:nvPr>
        </p:nvSpPr>
        <p:spPr/>
        <p:txBody>
          <a:bodyPr/>
          <a:lstStyle/>
          <a:p>
            <a:r>
              <a:rPr lang="de-DE" smtClean="0"/>
              <a:t>Chapter 9</a:t>
            </a:r>
            <a:endParaRPr lang="de-DE" dirty="0"/>
          </a:p>
        </p:txBody>
      </p:sp>
      <p:sp>
        <p:nvSpPr>
          <p:cNvPr id="4" name="Foliennummernplatzhalter 3"/>
          <p:cNvSpPr>
            <a:spLocks noGrp="1"/>
          </p:cNvSpPr>
          <p:nvPr>
            <p:ph type="sldNum" sz="quarter" idx="12"/>
          </p:nvPr>
        </p:nvSpPr>
        <p:spPr/>
        <p:txBody>
          <a:bodyPr/>
          <a:lstStyle/>
          <a:p>
            <a:fld id="{F58DD67E-A379-844E-9AB1-95D2EC404AD8}" type="slidenum">
              <a:rPr lang="de-DE" smtClean="0"/>
              <a:t>27</a:t>
            </a:fld>
            <a:endParaRPr lang="de-DE" dirty="0"/>
          </a:p>
        </p:txBody>
      </p:sp>
      <p:sp>
        <p:nvSpPr>
          <p:cNvPr id="5" name="Textplatzhalter 4"/>
          <p:cNvSpPr>
            <a:spLocks noGrp="1"/>
          </p:cNvSpPr>
          <p:nvPr>
            <p:ph type="body" sz="quarter" idx="13"/>
          </p:nvPr>
        </p:nvSpPr>
        <p:spPr/>
        <p:txBody>
          <a:bodyPr/>
          <a:lstStyle/>
          <a:p>
            <a:r>
              <a:rPr lang="en-US" dirty="0" smtClean="0"/>
              <a:t>in </a:t>
            </a:r>
            <a:r>
              <a:rPr lang="en-US" dirty="0"/>
              <a:t>contrast to an accounting identity, a behavioral equation reflects a theory about the behavior of one or more economic agents or sectors. The variables in the equation may or may not be observable</a:t>
            </a:r>
            <a:endParaRPr lang="de-DE" dirty="0"/>
          </a:p>
          <a:p>
            <a:endParaRPr lang="en-US" dirty="0"/>
          </a:p>
        </p:txBody>
      </p:sp>
    </p:spTree>
    <p:extLst>
      <p:ext uri="{BB962C8B-B14F-4D97-AF65-F5344CB8AC3E}">
        <p14:creationId xmlns:p14="http://schemas.microsoft.com/office/powerpoint/2010/main" val="11446195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Problem of Leakages</a:t>
            </a:r>
            <a:endParaRPr lang="en-US" dirty="0"/>
          </a:p>
        </p:txBody>
      </p:sp>
      <p:sp>
        <p:nvSpPr>
          <p:cNvPr id="3" name="Inhaltsplatzhalter 2"/>
          <p:cNvSpPr>
            <a:spLocks noGrp="1"/>
          </p:cNvSpPr>
          <p:nvPr>
            <p:ph idx="1"/>
          </p:nvPr>
        </p:nvSpPr>
        <p:spPr/>
        <p:txBody>
          <a:bodyPr>
            <a:normAutofit/>
          </a:bodyPr>
          <a:lstStyle/>
          <a:p>
            <a:pPr marL="0" indent="0" eaLnBrk="0" hangingPunct="0">
              <a:buNone/>
            </a:pPr>
            <a:r>
              <a:rPr lang="en-US" dirty="0" smtClean="0"/>
              <a:t>Households receive </a:t>
            </a:r>
            <a:r>
              <a:rPr lang="en-US" dirty="0"/>
              <a:t>all the income </a:t>
            </a:r>
            <a:endParaRPr lang="en-US" dirty="0" smtClean="0"/>
          </a:p>
          <a:p>
            <a:pPr eaLnBrk="0" hangingPunct="0"/>
            <a:r>
              <a:rPr lang="en-US" dirty="0" smtClean="0"/>
              <a:t>spend </a:t>
            </a:r>
            <a:r>
              <a:rPr lang="en-US" dirty="0"/>
              <a:t>some </a:t>
            </a:r>
            <a:r>
              <a:rPr lang="en-US" dirty="0" smtClean="0"/>
              <a:t>income </a:t>
            </a:r>
            <a:r>
              <a:rPr lang="en-US" dirty="0"/>
              <a:t>on consumption </a:t>
            </a:r>
            <a:endParaRPr lang="en-US" dirty="0" smtClean="0"/>
          </a:p>
          <a:p>
            <a:pPr eaLnBrk="0" hangingPunct="0"/>
            <a:r>
              <a:rPr lang="en-US" dirty="0" smtClean="0"/>
              <a:t>save </a:t>
            </a:r>
            <a:r>
              <a:rPr lang="en-US" dirty="0"/>
              <a:t>the </a:t>
            </a:r>
            <a:r>
              <a:rPr lang="en-US" dirty="0" smtClean="0"/>
              <a:t>rest</a:t>
            </a:r>
            <a:endParaRPr lang="de-DE" dirty="0"/>
          </a:p>
          <a:p>
            <a:pPr marL="0" indent="0" eaLnBrk="0" hangingPunct="0">
              <a:buNone/>
            </a:pPr>
            <a:r>
              <a:rPr lang="en-US" dirty="0"/>
              <a:t> </a:t>
            </a:r>
            <a:endParaRPr lang="de-DE" dirty="0"/>
          </a:p>
          <a:p>
            <a:pPr marL="0" indent="0" eaLnBrk="0" hangingPunct="0">
              <a:buNone/>
            </a:pPr>
            <a:r>
              <a:rPr lang="en-US" dirty="0" smtClean="0"/>
              <a:t>      S </a:t>
            </a:r>
            <a:r>
              <a:rPr lang="en-US" dirty="0"/>
              <a:t>= Y – C</a:t>
            </a:r>
            <a:endParaRPr lang="de-DE" dirty="0"/>
          </a:p>
          <a:p>
            <a:pPr marL="0" indent="0" eaLnBrk="0" hangingPunct="0">
              <a:buNone/>
            </a:pPr>
            <a:r>
              <a:rPr lang="en-US" dirty="0"/>
              <a:t> </a:t>
            </a:r>
            <a:endParaRPr lang="de-DE" dirty="0"/>
          </a:p>
          <a:p>
            <a:pPr marL="0" indent="0">
              <a:buNone/>
            </a:pPr>
            <a:r>
              <a:rPr lang="en-US" dirty="0" smtClean="0"/>
              <a:t>Saving: “</a:t>
            </a:r>
            <a:r>
              <a:rPr lang="en-US" dirty="0"/>
              <a:t>leakage” from the output-income-spending </a:t>
            </a:r>
            <a:r>
              <a:rPr lang="en-US" dirty="0" smtClean="0"/>
              <a:t>cycle</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28</a:t>
            </a:fld>
            <a:endParaRPr lang="de-DE"/>
          </a:p>
        </p:txBody>
      </p:sp>
      <p:sp>
        <p:nvSpPr>
          <p:cNvPr id="6" name="Rechteck 5"/>
          <p:cNvSpPr/>
          <p:nvPr/>
        </p:nvSpPr>
        <p:spPr>
          <a:xfrm>
            <a:off x="876300" y="3175000"/>
            <a:ext cx="1511300" cy="92710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7496201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Injections</a:t>
            </a:r>
            <a:endParaRPr lang="en-US" dirty="0"/>
          </a:p>
        </p:txBody>
      </p:sp>
      <p:sp>
        <p:nvSpPr>
          <p:cNvPr id="3" name="Inhaltsplatzhalter 2"/>
          <p:cNvSpPr>
            <a:spLocks noGrp="1"/>
          </p:cNvSpPr>
          <p:nvPr>
            <p:ph idx="1"/>
          </p:nvPr>
        </p:nvSpPr>
        <p:spPr/>
        <p:txBody>
          <a:bodyPr/>
          <a:lstStyle/>
          <a:p>
            <a:r>
              <a:rPr lang="en-US" dirty="0" smtClean="0"/>
              <a:t>Businesses </a:t>
            </a:r>
            <a:r>
              <a:rPr lang="en-US" dirty="0"/>
              <a:t>make investment plans</a:t>
            </a:r>
          </a:p>
          <a:p>
            <a:pPr lvl="1"/>
            <a:r>
              <a:rPr lang="en-US" dirty="0"/>
              <a:t>They need funds and might borrow from households </a:t>
            </a:r>
            <a:r>
              <a:rPr lang="en-US" dirty="0" smtClean="0"/>
              <a:t/>
            </a:r>
            <a:br>
              <a:rPr lang="en-US" dirty="0" smtClean="0"/>
            </a:br>
            <a:r>
              <a:rPr lang="en-US" dirty="0" smtClean="0"/>
              <a:t>(</a:t>
            </a:r>
            <a:r>
              <a:rPr lang="en-US" dirty="0"/>
              <a:t>via the banking sector)</a:t>
            </a:r>
          </a:p>
          <a:p>
            <a:pPr lvl="1"/>
            <a:r>
              <a:rPr lang="en-US" dirty="0"/>
              <a:t>Investment demand is an “injection” to aggregate demand as it creates demand</a:t>
            </a:r>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29</a:t>
            </a:fld>
            <a:endParaRPr lang="de-DE"/>
          </a:p>
        </p:txBody>
      </p:sp>
    </p:spTree>
    <p:extLst>
      <p:ext uri="{BB962C8B-B14F-4D97-AF65-F5344CB8AC3E}">
        <p14:creationId xmlns:p14="http://schemas.microsoft.com/office/powerpoint/2010/main" val="235630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a:t>
            </a:r>
            <a:r>
              <a:rPr lang="en-US" dirty="0"/>
              <a:t>9.7 The Output-Income-Spending Flow with Leakages and Injections</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30</a:t>
            </a:fld>
            <a:endParaRPr lang="de-DE"/>
          </a:p>
        </p:txBody>
      </p:sp>
      <p:grpSp>
        <p:nvGrpSpPr>
          <p:cNvPr id="6" name="Gruppierung 5"/>
          <p:cNvGrpSpPr>
            <a:grpSpLocks noChangeAspect="1"/>
          </p:cNvGrpSpPr>
          <p:nvPr/>
        </p:nvGrpSpPr>
        <p:grpSpPr>
          <a:xfrm>
            <a:off x="778538" y="2236087"/>
            <a:ext cx="7128591" cy="4344349"/>
            <a:chOff x="838200" y="1143000"/>
            <a:chExt cx="7848600" cy="4783138"/>
          </a:xfrm>
        </p:grpSpPr>
        <p:sp>
          <p:nvSpPr>
            <p:cNvPr id="7" name="Oval 29"/>
            <p:cNvSpPr>
              <a:spLocks noChangeArrowheads="1"/>
            </p:cNvSpPr>
            <p:nvPr/>
          </p:nvSpPr>
          <p:spPr bwMode="auto">
            <a:xfrm>
              <a:off x="2133600" y="1295400"/>
              <a:ext cx="4114800" cy="3886200"/>
            </a:xfrm>
            <a:prstGeom prst="ellipse">
              <a:avLst/>
            </a:prstGeom>
            <a:noFill/>
            <a:ln w="101600">
              <a:solidFill>
                <a:schemeClr val="tx1"/>
              </a:solidFill>
              <a:round/>
              <a:headEnd/>
              <a:tailEnd/>
            </a:ln>
          </p:spPr>
          <p:txBody>
            <a:bodyPr wrap="none" anchor="ctr"/>
            <a:lstStyle/>
            <a:p>
              <a:endParaRPr lang="en-US">
                <a:cs typeface="Arial" pitchFamily="34" charset="0"/>
              </a:endParaRPr>
            </a:p>
          </p:txBody>
        </p:sp>
        <p:sp>
          <p:nvSpPr>
            <p:cNvPr id="8" name="Oval 7"/>
            <p:cNvSpPr>
              <a:spLocks noChangeArrowheads="1"/>
            </p:cNvSpPr>
            <p:nvPr/>
          </p:nvSpPr>
          <p:spPr bwMode="auto">
            <a:xfrm>
              <a:off x="2133600" y="1295400"/>
              <a:ext cx="4114800" cy="3886200"/>
            </a:xfrm>
            <a:prstGeom prst="ellipse">
              <a:avLst/>
            </a:prstGeom>
            <a:noFill/>
            <a:ln w="76200">
              <a:solidFill>
                <a:schemeClr val="tx1"/>
              </a:solidFill>
              <a:round/>
              <a:headEnd/>
              <a:tailEnd/>
            </a:ln>
          </p:spPr>
          <p:txBody>
            <a:bodyPr wrap="none" anchor="ctr"/>
            <a:lstStyle/>
            <a:p>
              <a:endParaRPr lang="en-US">
                <a:cs typeface="Arial" pitchFamily="34" charset="0"/>
              </a:endParaRPr>
            </a:p>
          </p:txBody>
        </p:sp>
        <p:sp>
          <p:nvSpPr>
            <p:cNvPr id="9" name="Rectangle 22"/>
            <p:cNvSpPr>
              <a:spLocks noChangeArrowheads="1"/>
            </p:cNvSpPr>
            <p:nvPr/>
          </p:nvSpPr>
          <p:spPr bwMode="white">
            <a:xfrm>
              <a:off x="5638800" y="2819400"/>
              <a:ext cx="990600" cy="6858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10" name="Rectangle 23"/>
            <p:cNvSpPr>
              <a:spLocks noChangeArrowheads="1"/>
            </p:cNvSpPr>
            <p:nvPr/>
          </p:nvSpPr>
          <p:spPr bwMode="white">
            <a:xfrm>
              <a:off x="4419600" y="3886200"/>
              <a:ext cx="1752600" cy="14478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11" name="Text Box 7"/>
            <p:cNvSpPr txBox="1">
              <a:spLocks noChangeArrowheads="1"/>
            </p:cNvSpPr>
            <p:nvPr/>
          </p:nvSpPr>
          <p:spPr bwMode="auto">
            <a:xfrm>
              <a:off x="3581400" y="1524000"/>
              <a:ext cx="1371600" cy="954107"/>
            </a:xfrm>
            <a:prstGeom prst="rect">
              <a:avLst/>
            </a:prstGeom>
            <a:noFill/>
            <a:ln w="9525">
              <a:noFill/>
              <a:miter lim="800000"/>
              <a:headEnd/>
              <a:tailEnd/>
            </a:ln>
          </p:spPr>
          <p:txBody>
            <a:bodyPr>
              <a:spAutoFit/>
            </a:bodyPr>
            <a:lstStyle/>
            <a:p>
              <a:pPr>
                <a:spcBef>
                  <a:spcPct val="50000"/>
                </a:spcBef>
              </a:pPr>
              <a:r>
                <a:rPr lang="en-US" sz="1400">
                  <a:cs typeface="Arial" pitchFamily="34" charset="0"/>
                </a:rPr>
                <a:t>Production generates income to</a:t>
              </a:r>
              <a:r>
                <a:rPr lang="en-US" sz="1400" b="1">
                  <a:cs typeface="Arial" pitchFamily="34" charset="0"/>
                </a:rPr>
                <a:t> households</a:t>
              </a:r>
            </a:p>
          </p:txBody>
        </p:sp>
        <p:sp>
          <p:nvSpPr>
            <p:cNvPr id="12" name="Line 14"/>
            <p:cNvSpPr>
              <a:spLocks noChangeShapeType="1"/>
            </p:cNvSpPr>
            <p:nvPr/>
          </p:nvSpPr>
          <p:spPr bwMode="auto">
            <a:xfrm>
              <a:off x="6248400" y="2819400"/>
              <a:ext cx="990600" cy="685800"/>
            </a:xfrm>
            <a:prstGeom prst="line">
              <a:avLst/>
            </a:prstGeom>
            <a:noFill/>
            <a:ln w="38100">
              <a:solidFill>
                <a:schemeClr val="tx1"/>
              </a:solidFill>
              <a:round/>
              <a:headEnd/>
              <a:tailEnd type="triangle" w="lg" len="lg"/>
            </a:ln>
          </p:spPr>
          <p:txBody>
            <a:bodyPr/>
            <a:lstStyle/>
            <a:p>
              <a:endParaRPr lang="en-US">
                <a:cs typeface="Arial" pitchFamily="34" charset="0"/>
              </a:endParaRPr>
            </a:p>
          </p:txBody>
        </p:sp>
        <p:sp>
          <p:nvSpPr>
            <p:cNvPr id="13" name="Text Box 17"/>
            <p:cNvSpPr txBox="1">
              <a:spLocks noChangeArrowheads="1"/>
            </p:cNvSpPr>
            <p:nvPr/>
          </p:nvSpPr>
          <p:spPr bwMode="auto">
            <a:xfrm>
              <a:off x="7239000" y="3505200"/>
              <a:ext cx="1447800" cy="376238"/>
            </a:xfrm>
            <a:prstGeom prst="rect">
              <a:avLst/>
            </a:prstGeom>
            <a:solidFill>
              <a:srgbClr val="EAEAEA"/>
            </a:solidFill>
            <a:ln w="9525">
              <a:solidFill>
                <a:schemeClr val="tx1"/>
              </a:solidFill>
              <a:miter lim="800000"/>
              <a:headEnd/>
              <a:tailEnd/>
            </a:ln>
          </p:spPr>
          <p:txBody>
            <a:bodyPr>
              <a:spAutoFit/>
            </a:bodyPr>
            <a:lstStyle/>
            <a:p>
              <a:pPr>
                <a:spcBef>
                  <a:spcPct val="50000"/>
                </a:spcBef>
              </a:pPr>
              <a:r>
                <a:rPr lang="en-US">
                  <a:cs typeface="Arial" pitchFamily="34" charset="0"/>
                </a:rPr>
                <a:t>Saving (</a:t>
              </a:r>
              <a:r>
                <a:rPr lang="en-US" i="1">
                  <a:cs typeface="Arial" pitchFamily="34" charset="0"/>
                </a:rPr>
                <a:t>S </a:t>
              </a:r>
              <a:r>
                <a:rPr lang="en-US">
                  <a:cs typeface="Arial" pitchFamily="34" charset="0"/>
                </a:rPr>
                <a:t>)</a:t>
              </a:r>
            </a:p>
          </p:txBody>
        </p:sp>
        <p:sp>
          <p:nvSpPr>
            <p:cNvPr id="14" name="Text Box 19"/>
            <p:cNvSpPr txBox="1">
              <a:spLocks noChangeArrowheads="1"/>
            </p:cNvSpPr>
            <p:nvPr/>
          </p:nvSpPr>
          <p:spPr bwMode="auto">
            <a:xfrm>
              <a:off x="7010400" y="2895600"/>
              <a:ext cx="1371600" cy="304800"/>
            </a:xfrm>
            <a:prstGeom prst="rect">
              <a:avLst/>
            </a:prstGeom>
            <a:noFill/>
            <a:ln w="9525">
              <a:noFill/>
              <a:miter lim="800000"/>
              <a:headEnd/>
              <a:tailEnd/>
            </a:ln>
          </p:spPr>
          <p:txBody>
            <a:bodyPr>
              <a:spAutoFit/>
            </a:bodyPr>
            <a:lstStyle/>
            <a:p>
              <a:pPr>
                <a:spcBef>
                  <a:spcPct val="50000"/>
                </a:spcBef>
              </a:pPr>
              <a:r>
                <a:rPr lang="en-US" sz="1400" b="1" i="1">
                  <a:cs typeface="Arial" pitchFamily="34" charset="0"/>
                </a:rPr>
                <a:t>leakage</a:t>
              </a:r>
            </a:p>
          </p:txBody>
        </p:sp>
        <p:sp>
          <p:nvSpPr>
            <p:cNvPr id="15" name="Text Box 20"/>
            <p:cNvSpPr txBox="1">
              <a:spLocks noChangeArrowheads="1"/>
            </p:cNvSpPr>
            <p:nvPr/>
          </p:nvSpPr>
          <p:spPr bwMode="auto">
            <a:xfrm>
              <a:off x="5638800" y="5486400"/>
              <a:ext cx="2916167" cy="406635"/>
            </a:xfrm>
            <a:prstGeom prst="rect">
              <a:avLst/>
            </a:prstGeom>
            <a:solidFill>
              <a:srgbClr val="EAEAEA"/>
            </a:solidFill>
            <a:ln w="9525">
              <a:solidFill>
                <a:schemeClr val="tx1"/>
              </a:solidFill>
              <a:miter lim="800000"/>
              <a:headEnd/>
              <a:tailEnd/>
            </a:ln>
          </p:spPr>
          <p:txBody>
            <a:bodyPr wrap="square">
              <a:spAutoFit/>
            </a:bodyPr>
            <a:lstStyle/>
            <a:p>
              <a:pPr>
                <a:spcBef>
                  <a:spcPct val="50000"/>
                </a:spcBef>
              </a:pPr>
              <a:r>
                <a:rPr lang="en-US" dirty="0">
                  <a:cs typeface="Arial" pitchFamily="34" charset="0"/>
                </a:rPr>
                <a:t>Intended Investment ( </a:t>
              </a:r>
              <a:r>
                <a:rPr lang="en-US" i="1" dirty="0">
                  <a:cs typeface="Arial" pitchFamily="34" charset="0"/>
                </a:rPr>
                <a:t>I</a:t>
              </a:r>
              <a:r>
                <a:rPr lang="en-US" i="1" baseline="-25000" dirty="0">
                  <a:cs typeface="Arial" pitchFamily="34" charset="0"/>
                </a:rPr>
                <a:t>I</a:t>
              </a:r>
              <a:r>
                <a:rPr lang="en-US" i="1" dirty="0">
                  <a:cs typeface="Arial" pitchFamily="34" charset="0"/>
                </a:rPr>
                <a:t> </a:t>
              </a:r>
              <a:r>
                <a:rPr lang="en-US" dirty="0">
                  <a:cs typeface="Arial" pitchFamily="34" charset="0"/>
                </a:rPr>
                <a:t>)</a:t>
              </a:r>
            </a:p>
          </p:txBody>
        </p:sp>
        <p:sp>
          <p:nvSpPr>
            <p:cNvPr id="16" name="Text Box 21"/>
            <p:cNvSpPr txBox="1">
              <a:spLocks noChangeArrowheads="1"/>
            </p:cNvSpPr>
            <p:nvPr/>
          </p:nvSpPr>
          <p:spPr bwMode="auto">
            <a:xfrm>
              <a:off x="5181600" y="5181600"/>
              <a:ext cx="1371600" cy="304800"/>
            </a:xfrm>
            <a:prstGeom prst="rect">
              <a:avLst/>
            </a:prstGeom>
            <a:noFill/>
            <a:ln w="9525">
              <a:noFill/>
              <a:miter lim="800000"/>
              <a:headEnd/>
              <a:tailEnd/>
            </a:ln>
          </p:spPr>
          <p:txBody>
            <a:bodyPr>
              <a:spAutoFit/>
            </a:bodyPr>
            <a:lstStyle/>
            <a:p>
              <a:pPr>
                <a:spcBef>
                  <a:spcPct val="50000"/>
                </a:spcBef>
              </a:pPr>
              <a:r>
                <a:rPr lang="en-US" sz="1400" b="1" i="1">
                  <a:cs typeface="Arial" pitchFamily="34" charset="0"/>
                </a:rPr>
                <a:t>injection</a:t>
              </a:r>
            </a:p>
          </p:txBody>
        </p:sp>
        <p:sp>
          <p:nvSpPr>
            <p:cNvPr id="17" name="Line 24"/>
            <p:cNvSpPr>
              <a:spLocks noChangeShapeType="1"/>
            </p:cNvSpPr>
            <p:nvPr/>
          </p:nvSpPr>
          <p:spPr bwMode="auto">
            <a:xfrm rot="9410336">
              <a:off x="4675188" y="4992688"/>
              <a:ext cx="827087" cy="933450"/>
            </a:xfrm>
            <a:prstGeom prst="line">
              <a:avLst/>
            </a:prstGeom>
            <a:noFill/>
            <a:ln w="38100">
              <a:solidFill>
                <a:schemeClr val="tx1"/>
              </a:solidFill>
              <a:round/>
              <a:headEnd/>
              <a:tailEnd type="triangle" w="lg" len="lg"/>
            </a:ln>
          </p:spPr>
          <p:txBody>
            <a:bodyPr/>
            <a:lstStyle/>
            <a:p>
              <a:endParaRPr lang="en-US">
                <a:cs typeface="Arial" pitchFamily="34" charset="0"/>
              </a:endParaRPr>
            </a:p>
          </p:txBody>
        </p:sp>
        <p:sp>
          <p:nvSpPr>
            <p:cNvPr id="18" name="Text Box 27"/>
            <p:cNvSpPr txBox="1">
              <a:spLocks noChangeArrowheads="1"/>
            </p:cNvSpPr>
            <p:nvPr/>
          </p:nvSpPr>
          <p:spPr bwMode="auto">
            <a:xfrm>
              <a:off x="6629400" y="4724400"/>
              <a:ext cx="1371600" cy="738664"/>
            </a:xfrm>
            <a:prstGeom prst="rect">
              <a:avLst/>
            </a:prstGeom>
            <a:noFill/>
            <a:ln w="9525">
              <a:noFill/>
              <a:miter lim="800000"/>
              <a:headEnd/>
              <a:tailEnd/>
            </a:ln>
          </p:spPr>
          <p:txBody>
            <a:bodyPr>
              <a:spAutoFit/>
            </a:bodyPr>
            <a:lstStyle/>
            <a:p>
              <a:pPr>
                <a:spcBef>
                  <a:spcPct val="50000"/>
                </a:spcBef>
              </a:pPr>
              <a:r>
                <a:rPr lang="en-US" sz="1400" b="1">
                  <a:cs typeface="Arial" pitchFamily="34" charset="0"/>
                </a:rPr>
                <a:t>firms </a:t>
              </a:r>
              <a:r>
                <a:rPr lang="en-US" sz="1400">
                  <a:cs typeface="Arial" pitchFamily="34" charset="0"/>
                </a:rPr>
                <a:t>decide how much to invest</a:t>
              </a:r>
            </a:p>
          </p:txBody>
        </p:sp>
        <p:sp>
          <p:nvSpPr>
            <p:cNvPr id="19" name="Text Box 28"/>
            <p:cNvSpPr txBox="1">
              <a:spLocks noChangeArrowheads="1"/>
            </p:cNvSpPr>
            <p:nvPr/>
          </p:nvSpPr>
          <p:spPr bwMode="auto">
            <a:xfrm>
              <a:off x="6172200" y="3886200"/>
              <a:ext cx="2133600" cy="738664"/>
            </a:xfrm>
            <a:prstGeom prst="rect">
              <a:avLst/>
            </a:prstGeom>
            <a:noFill/>
            <a:ln w="9525">
              <a:noFill/>
              <a:miter lim="800000"/>
              <a:headEnd/>
              <a:tailEnd/>
            </a:ln>
          </p:spPr>
          <p:txBody>
            <a:bodyPr>
              <a:spAutoFit/>
            </a:bodyPr>
            <a:lstStyle/>
            <a:p>
              <a:pPr>
                <a:spcBef>
                  <a:spcPct val="50000"/>
                </a:spcBef>
              </a:pPr>
              <a:r>
                <a:rPr lang="en-US" sz="1400" b="1">
                  <a:cs typeface="Arial" pitchFamily="34" charset="0"/>
                </a:rPr>
                <a:t>households </a:t>
              </a:r>
              <a:r>
                <a:rPr lang="en-US" sz="1400">
                  <a:cs typeface="Arial" pitchFamily="34" charset="0"/>
                </a:rPr>
                <a:t>decide how much to consume and save</a:t>
              </a:r>
            </a:p>
          </p:txBody>
        </p:sp>
        <p:sp>
          <p:nvSpPr>
            <p:cNvPr id="20" name="Oval 33"/>
            <p:cNvSpPr>
              <a:spLocks noChangeArrowheads="1"/>
            </p:cNvSpPr>
            <p:nvPr/>
          </p:nvSpPr>
          <p:spPr bwMode="auto">
            <a:xfrm>
              <a:off x="2133600" y="1295400"/>
              <a:ext cx="4114800" cy="3886200"/>
            </a:xfrm>
            <a:prstGeom prst="ellipse">
              <a:avLst/>
            </a:prstGeom>
            <a:noFill/>
            <a:ln w="57150">
              <a:solidFill>
                <a:schemeClr val="tx1"/>
              </a:solidFill>
              <a:round/>
              <a:headEnd/>
              <a:tailEnd/>
            </a:ln>
          </p:spPr>
          <p:txBody>
            <a:bodyPr wrap="none" anchor="ctr"/>
            <a:lstStyle/>
            <a:p>
              <a:endParaRPr lang="en-US" dirty="0">
                <a:cs typeface="Arial" pitchFamily="34" charset="0"/>
              </a:endParaRPr>
            </a:p>
          </p:txBody>
        </p:sp>
        <p:sp>
          <p:nvSpPr>
            <p:cNvPr id="21" name="Text Box 3"/>
            <p:cNvSpPr txBox="1">
              <a:spLocks noChangeArrowheads="1"/>
            </p:cNvSpPr>
            <p:nvPr/>
          </p:nvSpPr>
          <p:spPr bwMode="auto">
            <a:xfrm>
              <a:off x="838200" y="2514600"/>
              <a:ext cx="2286000" cy="376238"/>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dirty="0">
                  <a:cs typeface="Arial" pitchFamily="34" charset="0"/>
                </a:rPr>
                <a:t>Output (</a:t>
              </a:r>
              <a:r>
                <a:rPr lang="en-US" i="1" dirty="0">
                  <a:cs typeface="Arial" pitchFamily="34" charset="0"/>
                </a:rPr>
                <a:t>Y </a:t>
              </a:r>
              <a:r>
                <a:rPr lang="en-US" dirty="0">
                  <a:cs typeface="Arial" pitchFamily="34" charset="0"/>
                </a:rPr>
                <a:t>)</a:t>
              </a:r>
            </a:p>
          </p:txBody>
        </p:sp>
        <p:sp>
          <p:nvSpPr>
            <p:cNvPr id="22" name="Rectangle 32"/>
            <p:cNvSpPr>
              <a:spLocks noChangeArrowheads="1"/>
            </p:cNvSpPr>
            <p:nvPr/>
          </p:nvSpPr>
          <p:spPr bwMode="white">
            <a:xfrm>
              <a:off x="1828800" y="2971800"/>
              <a:ext cx="1447800" cy="1524000"/>
            </a:xfrm>
            <a:prstGeom prst="rect">
              <a:avLst/>
            </a:prstGeom>
            <a:solidFill>
              <a:schemeClr val="bg1"/>
            </a:solidFill>
            <a:ln w="9525">
              <a:noFill/>
              <a:miter lim="800000"/>
              <a:headEnd/>
              <a:tailEnd/>
            </a:ln>
          </p:spPr>
          <p:txBody>
            <a:bodyPr wrap="none" anchor="ctr"/>
            <a:lstStyle/>
            <a:p>
              <a:endParaRPr lang="en-US" dirty="0">
                <a:cs typeface="Arial" pitchFamily="34" charset="0"/>
              </a:endParaRPr>
            </a:p>
          </p:txBody>
        </p:sp>
        <p:sp>
          <p:nvSpPr>
            <p:cNvPr id="23" name="Text Box 5"/>
            <p:cNvSpPr txBox="1">
              <a:spLocks noChangeArrowheads="1"/>
            </p:cNvSpPr>
            <p:nvPr/>
          </p:nvSpPr>
          <p:spPr bwMode="auto">
            <a:xfrm>
              <a:off x="1981200" y="4876800"/>
              <a:ext cx="2438400" cy="376238"/>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dirty="0">
                  <a:cs typeface="Arial" pitchFamily="34" charset="0"/>
                </a:rPr>
                <a:t>Spending (</a:t>
              </a:r>
              <a:r>
                <a:rPr lang="en-US" i="1" dirty="0" smtClean="0">
                  <a:cs typeface="Arial" pitchFamily="34" charset="0"/>
                </a:rPr>
                <a:t>AE </a:t>
              </a:r>
              <a:r>
                <a:rPr lang="en-US" dirty="0">
                  <a:cs typeface="Arial" pitchFamily="34" charset="0"/>
                </a:rPr>
                <a:t>)</a:t>
              </a:r>
            </a:p>
          </p:txBody>
        </p:sp>
        <p:sp>
          <p:nvSpPr>
            <p:cNvPr id="24" name="Text Box 4"/>
            <p:cNvSpPr txBox="1">
              <a:spLocks noChangeArrowheads="1"/>
            </p:cNvSpPr>
            <p:nvPr/>
          </p:nvSpPr>
          <p:spPr bwMode="auto">
            <a:xfrm>
              <a:off x="5410200" y="2438400"/>
              <a:ext cx="2057400" cy="376238"/>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a:cs typeface="Arial" pitchFamily="34" charset="0"/>
                </a:rPr>
                <a:t>Income (</a:t>
              </a:r>
              <a:r>
                <a:rPr lang="en-US" i="1">
                  <a:cs typeface="Arial" pitchFamily="34" charset="0"/>
                </a:rPr>
                <a:t>Y </a:t>
              </a:r>
              <a:r>
                <a:rPr lang="en-US">
                  <a:cs typeface="Arial" pitchFamily="34" charset="0"/>
                </a:rPr>
                <a:t>)</a:t>
              </a:r>
            </a:p>
          </p:txBody>
        </p:sp>
        <p:sp>
          <p:nvSpPr>
            <p:cNvPr id="25" name="Text Box 13"/>
            <p:cNvSpPr txBox="1">
              <a:spLocks noChangeArrowheads="1"/>
            </p:cNvSpPr>
            <p:nvPr/>
          </p:nvSpPr>
          <p:spPr bwMode="auto">
            <a:xfrm>
              <a:off x="4876800" y="3505200"/>
              <a:ext cx="2057400" cy="376238"/>
            </a:xfrm>
            <a:prstGeom prst="rect">
              <a:avLst/>
            </a:prstGeom>
            <a:solidFill>
              <a:srgbClr val="EAEAEA"/>
            </a:solidFill>
            <a:ln w="9525">
              <a:solidFill>
                <a:schemeClr val="tx1"/>
              </a:solidFill>
              <a:miter lim="800000"/>
              <a:headEnd/>
              <a:tailEnd/>
            </a:ln>
          </p:spPr>
          <p:txBody>
            <a:bodyPr>
              <a:spAutoFit/>
            </a:bodyPr>
            <a:lstStyle/>
            <a:p>
              <a:pPr>
                <a:spcBef>
                  <a:spcPct val="50000"/>
                </a:spcBef>
              </a:pPr>
              <a:r>
                <a:rPr lang="en-US">
                  <a:cs typeface="Arial" pitchFamily="34" charset="0"/>
                </a:rPr>
                <a:t>Consumption (</a:t>
              </a:r>
              <a:r>
                <a:rPr lang="en-US" i="1">
                  <a:cs typeface="Arial" pitchFamily="34" charset="0"/>
                </a:rPr>
                <a:t>C </a:t>
              </a:r>
              <a:r>
                <a:rPr lang="en-US">
                  <a:cs typeface="Arial" pitchFamily="34" charset="0"/>
                </a:rPr>
                <a:t>)</a:t>
              </a:r>
            </a:p>
          </p:txBody>
        </p:sp>
        <p:sp>
          <p:nvSpPr>
            <p:cNvPr id="26" name="Rectangle 35"/>
            <p:cNvSpPr>
              <a:spLocks noChangeArrowheads="1"/>
            </p:cNvSpPr>
            <p:nvPr/>
          </p:nvSpPr>
          <p:spPr bwMode="auto">
            <a:xfrm>
              <a:off x="1676400" y="2895600"/>
              <a:ext cx="1600200" cy="1981200"/>
            </a:xfrm>
            <a:prstGeom prst="rect">
              <a:avLst/>
            </a:prstGeom>
            <a:noFill/>
            <a:ln w="9525">
              <a:noFill/>
              <a:miter lim="800000"/>
              <a:headEnd/>
              <a:tailEnd/>
            </a:ln>
          </p:spPr>
          <p:txBody>
            <a:bodyPr wrap="none" anchor="ctr"/>
            <a:lstStyle/>
            <a:p>
              <a:endParaRPr lang="en-US">
                <a:cs typeface="Arial" pitchFamily="34" charset="0"/>
              </a:endParaRPr>
            </a:p>
          </p:txBody>
        </p:sp>
        <p:sp>
          <p:nvSpPr>
            <p:cNvPr id="27" name="Text Box 26"/>
            <p:cNvSpPr txBox="1">
              <a:spLocks noChangeArrowheads="1"/>
            </p:cNvSpPr>
            <p:nvPr/>
          </p:nvSpPr>
          <p:spPr bwMode="auto">
            <a:xfrm>
              <a:off x="2286000" y="3352800"/>
              <a:ext cx="533400" cy="762000"/>
            </a:xfrm>
            <a:prstGeom prst="rect">
              <a:avLst/>
            </a:prstGeom>
            <a:noFill/>
            <a:ln w="9525">
              <a:noFill/>
              <a:miter lim="800000"/>
              <a:headEnd/>
              <a:tailEnd/>
            </a:ln>
          </p:spPr>
          <p:txBody>
            <a:bodyPr>
              <a:spAutoFit/>
            </a:bodyPr>
            <a:lstStyle/>
            <a:p>
              <a:pPr>
                <a:spcBef>
                  <a:spcPct val="50000"/>
                </a:spcBef>
              </a:pPr>
              <a:r>
                <a:rPr lang="en-US" sz="4400">
                  <a:cs typeface="Arial" pitchFamily="34" charset="0"/>
                </a:rPr>
                <a:t>?</a:t>
              </a:r>
            </a:p>
          </p:txBody>
        </p:sp>
        <p:sp>
          <p:nvSpPr>
            <p:cNvPr id="28" name="Text Box 6"/>
            <p:cNvSpPr txBox="1">
              <a:spLocks noChangeArrowheads="1"/>
            </p:cNvSpPr>
            <p:nvPr/>
          </p:nvSpPr>
          <p:spPr bwMode="auto">
            <a:xfrm>
              <a:off x="914400" y="3276600"/>
              <a:ext cx="1524000" cy="738664"/>
            </a:xfrm>
            <a:prstGeom prst="rect">
              <a:avLst/>
            </a:prstGeom>
            <a:noFill/>
            <a:ln w="9525">
              <a:noFill/>
              <a:miter lim="800000"/>
              <a:headEnd/>
              <a:tailEnd/>
            </a:ln>
          </p:spPr>
          <p:txBody>
            <a:bodyPr>
              <a:spAutoFit/>
            </a:bodyPr>
            <a:lstStyle/>
            <a:p>
              <a:pPr>
                <a:spcBef>
                  <a:spcPct val="50000"/>
                </a:spcBef>
              </a:pPr>
              <a:r>
                <a:rPr lang="en-US" sz="1400">
                  <a:cs typeface="Arial" pitchFamily="34" charset="0"/>
                </a:rPr>
                <a:t>Sufficient to sustain output at a steady level</a:t>
              </a:r>
            </a:p>
          </p:txBody>
        </p:sp>
        <p:sp>
          <p:nvSpPr>
            <p:cNvPr id="29" name="Line 37"/>
            <p:cNvSpPr>
              <a:spLocks noChangeShapeType="1"/>
            </p:cNvSpPr>
            <p:nvPr/>
          </p:nvSpPr>
          <p:spPr bwMode="auto">
            <a:xfrm rot="6059863" flipH="1">
              <a:off x="2482850" y="4305300"/>
              <a:ext cx="152400" cy="228600"/>
            </a:xfrm>
            <a:prstGeom prst="line">
              <a:avLst/>
            </a:prstGeom>
            <a:noFill/>
            <a:ln w="50800">
              <a:solidFill>
                <a:schemeClr val="tx1"/>
              </a:solidFill>
              <a:round/>
              <a:headEnd/>
              <a:tailEnd type="triangle" w="lg" len="lg"/>
            </a:ln>
          </p:spPr>
          <p:txBody>
            <a:bodyPr/>
            <a:lstStyle/>
            <a:p>
              <a:endParaRPr lang="en-US">
                <a:cs typeface="Arial" pitchFamily="34" charset="0"/>
              </a:endParaRPr>
            </a:p>
          </p:txBody>
        </p:sp>
        <p:sp>
          <p:nvSpPr>
            <p:cNvPr id="30" name="Line 38"/>
            <p:cNvSpPr>
              <a:spLocks noChangeShapeType="1"/>
            </p:cNvSpPr>
            <p:nvPr/>
          </p:nvSpPr>
          <p:spPr bwMode="auto">
            <a:xfrm rot="13959039" flipH="1">
              <a:off x="4152900" y="1104900"/>
              <a:ext cx="304800" cy="381000"/>
            </a:xfrm>
            <a:prstGeom prst="line">
              <a:avLst/>
            </a:prstGeom>
            <a:noFill/>
            <a:ln w="63500">
              <a:solidFill>
                <a:schemeClr val="tx1"/>
              </a:solidFill>
              <a:round/>
              <a:headEnd/>
              <a:tailEnd type="triangle" w="lg" len="lg"/>
            </a:ln>
          </p:spPr>
          <p:txBody>
            <a:bodyPr/>
            <a:lstStyle/>
            <a:p>
              <a:endParaRPr lang="en-US">
                <a:cs typeface="Arial" pitchFamily="34" charset="0"/>
              </a:endParaRPr>
            </a:p>
          </p:txBody>
        </p:sp>
        <p:sp>
          <p:nvSpPr>
            <p:cNvPr id="31" name="Line 39"/>
            <p:cNvSpPr>
              <a:spLocks noChangeShapeType="1"/>
            </p:cNvSpPr>
            <p:nvPr/>
          </p:nvSpPr>
          <p:spPr bwMode="auto">
            <a:xfrm rot="20173621" flipH="1">
              <a:off x="5715000" y="4343400"/>
              <a:ext cx="228600" cy="152400"/>
            </a:xfrm>
            <a:prstGeom prst="line">
              <a:avLst/>
            </a:prstGeom>
            <a:noFill/>
            <a:ln w="38100">
              <a:solidFill>
                <a:schemeClr val="tx1"/>
              </a:solidFill>
              <a:round/>
              <a:headEnd/>
              <a:tailEnd type="triangle" w="lg" len="lg"/>
            </a:ln>
          </p:spPr>
          <p:txBody>
            <a:bodyPr/>
            <a:lstStyle/>
            <a:p>
              <a:endParaRPr lang="en-US">
                <a:cs typeface="Arial" pitchFamily="34" charset="0"/>
              </a:endParaRPr>
            </a:p>
          </p:txBody>
        </p:sp>
        <p:sp>
          <p:nvSpPr>
            <p:cNvPr id="32" name="Rectangle 26"/>
            <p:cNvSpPr>
              <a:spLocks noChangeArrowheads="1"/>
            </p:cNvSpPr>
            <p:nvPr/>
          </p:nvSpPr>
          <p:spPr bwMode="white">
            <a:xfrm>
              <a:off x="1805448" y="2911593"/>
              <a:ext cx="533400" cy="228600"/>
            </a:xfrm>
            <a:prstGeom prst="rect">
              <a:avLst/>
            </a:prstGeom>
            <a:solidFill>
              <a:schemeClr val="bg1"/>
            </a:solidFill>
            <a:ln w="25400" algn="ctr">
              <a:noFill/>
              <a:miter lim="800000"/>
              <a:headEnd/>
              <a:tailEnd/>
            </a:ln>
          </p:spPr>
          <p:txBody>
            <a:bodyPr anchor="ctr"/>
            <a:lstStyle/>
            <a:p>
              <a:pPr algn="ctr" fontAlgn="auto">
                <a:spcBef>
                  <a:spcPts val="0"/>
                </a:spcBef>
                <a:spcAft>
                  <a:spcPts val="0"/>
                </a:spcAft>
                <a:defRPr/>
              </a:pPr>
              <a:endParaRPr lang="en-US">
                <a:solidFill>
                  <a:schemeClr val="lt1"/>
                </a:solidFill>
                <a:cs typeface="Arial" pitchFamily="34" charset="0"/>
              </a:endParaRPr>
            </a:p>
          </p:txBody>
        </p:sp>
      </p:grpSp>
      <p:sp>
        <p:nvSpPr>
          <p:cNvPr id="33" name="Textfeld 32"/>
          <p:cNvSpPr txBox="1"/>
          <p:nvPr/>
        </p:nvSpPr>
        <p:spPr>
          <a:xfrm>
            <a:off x="457200" y="1313648"/>
            <a:ext cx="7983011" cy="923330"/>
          </a:xfrm>
          <a:prstGeom prst="rect">
            <a:avLst/>
          </a:prstGeom>
          <a:noFill/>
        </p:spPr>
        <p:txBody>
          <a:bodyPr wrap="square" rtlCol="0">
            <a:spAutoFit/>
          </a:bodyPr>
          <a:lstStyle/>
          <a:p>
            <a:pPr marL="285750" indent="-285750">
              <a:buFont typeface="Wingdings" charset="2"/>
              <a:buChar char="ü"/>
            </a:pPr>
            <a:r>
              <a:rPr lang="en-US" dirty="0"/>
              <a:t>When households save rather than spend part of their incomes, funds are diverted from the income-spending flow. When firms spend on investment goods, this creates a flow into the spending stream</a:t>
            </a:r>
            <a:r>
              <a:rPr lang="en-US" sz="1400" dirty="0" smtClean="0"/>
              <a:t>.</a:t>
            </a:r>
            <a:endParaRPr lang="de-DE" sz="1400" dirty="0"/>
          </a:p>
        </p:txBody>
      </p:sp>
    </p:spTree>
    <p:extLst>
      <p:ext uri="{BB962C8B-B14F-4D97-AF65-F5344CB8AC3E}">
        <p14:creationId xmlns:p14="http://schemas.microsoft.com/office/powerpoint/2010/main" val="410605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err="1" smtClean="0"/>
              <a:t>Macroeconomic</a:t>
            </a:r>
            <a:r>
              <a:rPr lang="de-DE" dirty="0" smtClean="0"/>
              <a:t> </a:t>
            </a:r>
            <a:r>
              <a:rPr lang="de-DE" dirty="0" err="1" smtClean="0"/>
              <a:t>Flows</a:t>
            </a:r>
            <a:r>
              <a:rPr lang="de-DE" dirty="0" smtClean="0"/>
              <a:t> in Balance</a:t>
            </a:r>
            <a:r>
              <a:rPr lang="en-US" dirty="0" smtClean="0"/>
              <a:t/>
            </a:r>
            <a:br>
              <a:rPr lang="en-US" dirty="0" smtClean="0"/>
            </a:br>
            <a:endParaRPr lang="en-US" dirty="0"/>
          </a:p>
        </p:txBody>
      </p:sp>
      <p:sp>
        <p:nvSpPr>
          <p:cNvPr id="3" name="Inhaltsplatzhalter 2"/>
          <p:cNvSpPr>
            <a:spLocks noGrp="1"/>
          </p:cNvSpPr>
          <p:nvPr>
            <p:ph idx="1"/>
          </p:nvPr>
        </p:nvSpPr>
        <p:spPr/>
        <p:txBody>
          <a:bodyPr/>
          <a:lstStyle/>
          <a:p>
            <a:pPr marL="0" indent="0" eaLnBrk="0" hangingPunct="0">
              <a:buNone/>
            </a:pPr>
            <a:r>
              <a:rPr lang="en-US" u="sng" dirty="0"/>
              <a:t>In equilibrium</a:t>
            </a:r>
            <a:r>
              <a:rPr lang="en-US" u="sng" dirty="0" smtClean="0"/>
              <a:t>:</a:t>
            </a:r>
          </a:p>
          <a:p>
            <a:pPr marL="0" indent="0" eaLnBrk="0" hangingPunct="0">
              <a:buNone/>
            </a:pPr>
            <a:endParaRPr lang="de-DE" u="sng" dirty="0"/>
          </a:p>
          <a:p>
            <a:pPr marL="0" indent="0" eaLnBrk="0" hangingPunct="0">
              <a:buNone/>
            </a:pPr>
            <a:r>
              <a:rPr lang="en-US" dirty="0"/>
              <a:t>leakages = injections</a:t>
            </a:r>
            <a:endParaRPr lang="de-DE" dirty="0"/>
          </a:p>
          <a:p>
            <a:pPr marL="0" indent="0" eaLnBrk="0" hangingPunct="0">
              <a:buNone/>
            </a:pPr>
            <a:r>
              <a:rPr lang="en-US" dirty="0"/>
              <a:t>S = </a:t>
            </a:r>
            <a:r>
              <a:rPr lang="en-US" dirty="0" smtClean="0"/>
              <a:t>I</a:t>
            </a:r>
            <a:r>
              <a:rPr lang="en-US" baseline="-25000" dirty="0" smtClean="0"/>
              <a:t>I</a:t>
            </a:r>
          </a:p>
          <a:p>
            <a:pPr marL="0" indent="0" eaLnBrk="0" hangingPunct="0">
              <a:buNone/>
            </a:pPr>
            <a:r>
              <a:rPr lang="en-US" dirty="0"/>
              <a:t> </a:t>
            </a:r>
            <a:endParaRPr lang="de-DE" dirty="0"/>
          </a:p>
          <a:p>
            <a:pPr marL="0" indent="0">
              <a:buNone/>
            </a:pPr>
            <a:r>
              <a:rPr lang="en-US" dirty="0" smtClean="0"/>
              <a:t>Y </a:t>
            </a:r>
            <a:r>
              <a:rPr lang="en-US" dirty="0"/>
              <a:t>= AE</a:t>
            </a:r>
            <a:r>
              <a:rPr lang="de-DE" dirty="0"/>
              <a:t> </a:t>
            </a:r>
            <a:endParaRPr lang="de-DE" dirty="0" smtClean="0"/>
          </a:p>
          <a:p>
            <a:pPr>
              <a:buFont typeface="Wingdings" charset="2"/>
              <a:buChar char="ü"/>
            </a:pPr>
            <a:r>
              <a:rPr lang="en-US" dirty="0" smtClean="0"/>
              <a:t>spending </a:t>
            </a:r>
            <a:r>
              <a:rPr lang="en-US" dirty="0"/>
              <a:t>is exactly sufficient to buy the output produced</a:t>
            </a:r>
            <a:r>
              <a:rPr lang="de-DE" dirty="0"/>
              <a:t> </a:t>
            </a:r>
          </a:p>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31</a:t>
            </a:fld>
            <a:endParaRPr lang="de-DE"/>
          </a:p>
        </p:txBody>
      </p:sp>
      <p:sp>
        <p:nvSpPr>
          <p:cNvPr id="6" name="Rechteck 5"/>
          <p:cNvSpPr/>
          <p:nvPr/>
        </p:nvSpPr>
        <p:spPr>
          <a:xfrm>
            <a:off x="2286000" y="2967335"/>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96254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happens if flows are not in balance?</a:t>
            </a:r>
            <a:endParaRPr lang="en-US" dirty="0"/>
          </a:p>
        </p:txBody>
      </p:sp>
      <p:sp>
        <p:nvSpPr>
          <p:cNvPr id="3" name="Inhaltsplatzhalter 2"/>
          <p:cNvSpPr>
            <a:spLocks noGrp="1"/>
          </p:cNvSpPr>
          <p:nvPr>
            <p:ph idx="1"/>
          </p:nvPr>
        </p:nvSpPr>
        <p:spPr/>
        <p:txBody>
          <a:bodyPr/>
          <a:lstStyle/>
          <a:p>
            <a:pPr marL="0" indent="0" eaLnBrk="0" hangingPunct="0">
              <a:buNone/>
            </a:pPr>
            <a:r>
              <a:rPr lang="en-US" dirty="0"/>
              <a:t>In the case of insufficient aggregate demand:</a:t>
            </a:r>
            <a:endParaRPr lang="de-DE" dirty="0"/>
          </a:p>
          <a:p>
            <a:pPr marL="0" indent="0" eaLnBrk="0" hangingPunct="0">
              <a:buNone/>
            </a:pPr>
            <a:r>
              <a:rPr lang="en-US" dirty="0"/>
              <a:t>leakages &gt; injections</a:t>
            </a:r>
            <a:endParaRPr lang="de-DE" dirty="0"/>
          </a:p>
          <a:p>
            <a:pPr marL="0" indent="0" eaLnBrk="0" hangingPunct="0">
              <a:buNone/>
            </a:pPr>
            <a:r>
              <a:rPr lang="en-US" dirty="0"/>
              <a:t>S &gt; I</a:t>
            </a:r>
            <a:r>
              <a:rPr lang="en-US" baseline="-25000" dirty="0"/>
              <a:t>I</a:t>
            </a:r>
            <a:endParaRPr lang="de-DE" dirty="0"/>
          </a:p>
          <a:p>
            <a:pPr marL="0" indent="0" eaLnBrk="0" hangingPunct="0">
              <a:buNone/>
            </a:pPr>
            <a:r>
              <a:rPr lang="en-US" dirty="0"/>
              <a:t>Y &gt; </a:t>
            </a:r>
            <a:r>
              <a:rPr lang="en-US" dirty="0" smtClean="0"/>
              <a:t>AE</a:t>
            </a:r>
          </a:p>
          <a:p>
            <a:pPr marL="0" indent="0" eaLnBrk="0" hangingPunct="0">
              <a:buNone/>
            </a:pPr>
            <a:endParaRPr lang="en-US" dirty="0"/>
          </a:p>
          <a:p>
            <a:pPr marL="0" indent="0" eaLnBrk="0" hangingPunct="0">
              <a:buNone/>
            </a:pPr>
            <a:r>
              <a:rPr lang="en-US" b="1" dirty="0" smtClean="0"/>
              <a:t>What </a:t>
            </a:r>
            <a:r>
              <a:rPr lang="en-US" b="1" dirty="0"/>
              <a:t>happens now?</a:t>
            </a:r>
          </a:p>
          <a:p>
            <a:pPr>
              <a:buFont typeface="Wingdings" charset="2"/>
              <a:buChar char="Ø"/>
            </a:pPr>
            <a:r>
              <a:rPr lang="en-US" dirty="0"/>
              <a:t>Classical and Keynesian Economists give different answers to this question!</a:t>
            </a:r>
          </a:p>
          <a:p>
            <a:pPr marL="0" indent="0" eaLnBrk="0" hangingPunct="0">
              <a:buNone/>
            </a:pP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32</a:t>
            </a:fld>
            <a:endParaRPr lang="de-DE"/>
          </a:p>
        </p:txBody>
      </p:sp>
    </p:spTree>
    <p:extLst>
      <p:ext uri="{BB962C8B-B14F-4D97-AF65-F5344CB8AC3E}">
        <p14:creationId xmlns:p14="http://schemas.microsoft.com/office/powerpoint/2010/main" val="190118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Classical Solution to Leakages</a:t>
            </a:r>
            <a:endParaRPr lang="en-US" dirty="0"/>
          </a:p>
        </p:txBody>
      </p:sp>
      <p:sp>
        <p:nvSpPr>
          <p:cNvPr id="3" name="Inhaltsplatzhalter 2"/>
          <p:cNvSpPr>
            <a:spLocks noGrp="1"/>
          </p:cNvSpPr>
          <p:nvPr>
            <p:ph idx="1"/>
          </p:nvPr>
        </p:nvSpPr>
        <p:spPr/>
        <p:txBody>
          <a:bodyPr/>
          <a:lstStyle/>
          <a:p>
            <a:r>
              <a:rPr lang="en-US" dirty="0"/>
              <a:t>Remember: In the classical world, if markets are flexible, there is only frictional unemployment</a:t>
            </a:r>
          </a:p>
          <a:p>
            <a:pPr lvl="1"/>
            <a:r>
              <a:rPr lang="en-US" dirty="0"/>
              <a:t>If there was unemployment, wages would fall and employment increase again</a:t>
            </a:r>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33</a:t>
            </a:fld>
            <a:endParaRPr lang="de-DE"/>
          </a:p>
        </p:txBody>
      </p:sp>
    </p:spTree>
    <p:extLst>
      <p:ext uri="{BB962C8B-B14F-4D97-AF65-F5344CB8AC3E}">
        <p14:creationId xmlns:p14="http://schemas.microsoft.com/office/powerpoint/2010/main" val="321671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dirty="0"/>
          </a:p>
        </p:txBody>
      </p:sp>
      <p:sp>
        <p:nvSpPr>
          <p:cNvPr id="3" name="Inhaltsplatzhalter 2"/>
          <p:cNvSpPr>
            <a:spLocks noGrp="1"/>
          </p:cNvSpPr>
          <p:nvPr>
            <p:ph idx="1"/>
          </p:nvPr>
        </p:nvSpPr>
        <p:spPr/>
        <p:txBody>
          <a:bodyPr/>
          <a:lstStyle/>
          <a:p>
            <a:pPr marL="0" indent="0">
              <a:buNone/>
            </a:pPr>
            <a:r>
              <a:rPr lang="en-US" dirty="0"/>
              <a:t>For now, we neglect the labor market and look only at another question: </a:t>
            </a:r>
            <a:r>
              <a:rPr lang="en-US" u="sng" dirty="0"/>
              <a:t>How does an economy keep leakages exactly equal to injections coming from investment spending?</a:t>
            </a:r>
          </a:p>
          <a:p>
            <a:pPr marL="0" indent="0">
              <a:buNone/>
            </a:pPr>
            <a:endParaRPr lang="en-US" dirty="0"/>
          </a:p>
          <a:p>
            <a:pPr marL="0" indent="0">
              <a:buNone/>
            </a:pPr>
            <a:r>
              <a:rPr lang="en-US" dirty="0" smtClean="0"/>
              <a:t>Answer</a:t>
            </a:r>
            <a:r>
              <a:rPr lang="en-US" dirty="0"/>
              <a:t>: Classics argue with the “market for loanable funds”</a:t>
            </a:r>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34</a:t>
            </a:fld>
            <a:endParaRPr lang="de-DE"/>
          </a:p>
        </p:txBody>
      </p:sp>
    </p:spTree>
    <p:extLst>
      <p:ext uri="{BB962C8B-B14F-4D97-AF65-F5344CB8AC3E}">
        <p14:creationId xmlns:p14="http://schemas.microsoft.com/office/powerpoint/2010/main" val="133771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Market </a:t>
            </a:r>
            <a:r>
              <a:rPr lang="en-US" dirty="0"/>
              <a:t>for </a:t>
            </a:r>
            <a:r>
              <a:rPr lang="en-US" dirty="0" smtClean="0"/>
              <a:t>Loanable Funds</a:t>
            </a:r>
            <a:endParaRPr lang="en-US" dirty="0"/>
          </a:p>
        </p:txBody>
      </p:sp>
      <p:sp>
        <p:nvSpPr>
          <p:cNvPr id="3" name="Inhaltsplatzhalter 2"/>
          <p:cNvSpPr>
            <a:spLocks noGrp="1"/>
          </p:cNvSpPr>
          <p:nvPr>
            <p:ph idx="1"/>
          </p:nvPr>
        </p:nvSpPr>
        <p:spPr/>
        <p:txBody>
          <a:bodyPr>
            <a:normAutofit/>
          </a:bodyPr>
          <a:lstStyle/>
          <a:p>
            <a:r>
              <a:rPr lang="en-US" dirty="0" smtClean="0"/>
              <a:t>Households’ saving decision based on the interest rate</a:t>
            </a:r>
          </a:p>
          <a:p>
            <a:pPr lvl="1"/>
            <a:r>
              <a:rPr lang="en-US" dirty="0" smtClean="0"/>
              <a:t>High interest rate: </a:t>
            </a:r>
            <a:r>
              <a:rPr lang="en-US" dirty="0"/>
              <a:t>worthwhile </a:t>
            </a:r>
            <a:r>
              <a:rPr lang="en-US" dirty="0" smtClean="0"/>
              <a:t>to save</a:t>
            </a:r>
            <a:r>
              <a:rPr lang="en-US" dirty="0" smtClean="0">
                <a:sym typeface="Wingdings"/>
              </a:rPr>
              <a:t></a:t>
            </a:r>
            <a:r>
              <a:rPr lang="de-DE" dirty="0" smtClean="0"/>
              <a:t> </a:t>
            </a:r>
            <a:r>
              <a:rPr lang="en-US" dirty="0"/>
              <a:t>savings earn </a:t>
            </a:r>
            <a:r>
              <a:rPr lang="en-US" dirty="0" smtClean="0"/>
              <a:t>more</a:t>
            </a:r>
          </a:p>
          <a:p>
            <a:r>
              <a:rPr lang="en-US" dirty="0" smtClean="0"/>
              <a:t>Firms:</a:t>
            </a:r>
          </a:p>
          <a:p>
            <a:pPr lvl="1"/>
            <a:r>
              <a:rPr lang="en-US" dirty="0" smtClean="0"/>
              <a:t>the </a:t>
            </a:r>
            <a:r>
              <a:rPr lang="en-US" dirty="0"/>
              <a:t>payment of interest is a </a:t>
            </a:r>
            <a:r>
              <a:rPr lang="en-US" dirty="0" smtClean="0"/>
              <a:t>cost</a:t>
            </a:r>
          </a:p>
          <a:p>
            <a:pPr lvl="1"/>
            <a:r>
              <a:rPr lang="en-US" dirty="0" smtClean="0"/>
              <a:t>Low interest rates: firms borrow </a:t>
            </a:r>
            <a:r>
              <a:rPr lang="en-US" dirty="0"/>
              <a:t>more for investment projects because borrowing is </a:t>
            </a:r>
            <a:r>
              <a:rPr lang="en-US" dirty="0" smtClean="0"/>
              <a:t>inexpensive </a:t>
            </a:r>
          </a:p>
          <a:p>
            <a:pPr lvl="1"/>
            <a:r>
              <a:rPr lang="en-US" dirty="0" smtClean="0"/>
              <a:t>High </a:t>
            </a:r>
            <a:r>
              <a:rPr lang="en-US" dirty="0"/>
              <a:t>interest </a:t>
            </a:r>
            <a:r>
              <a:rPr lang="en-US" dirty="0" smtClean="0"/>
              <a:t>rates discourage </a:t>
            </a:r>
            <a:r>
              <a:rPr lang="en-US" dirty="0"/>
              <a:t>firms from </a:t>
            </a:r>
            <a:r>
              <a:rPr lang="en-US" dirty="0" smtClean="0"/>
              <a:t>borrowing </a:t>
            </a:r>
            <a:r>
              <a:rPr lang="de-DE" dirty="0" smtClean="0"/>
              <a:t> </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35</a:t>
            </a:fld>
            <a:endParaRPr lang="de-DE"/>
          </a:p>
        </p:txBody>
      </p:sp>
    </p:spTree>
    <p:extLst>
      <p:ext uri="{BB962C8B-B14F-4D97-AF65-F5344CB8AC3E}">
        <p14:creationId xmlns:p14="http://schemas.microsoft.com/office/powerpoint/2010/main" val="318529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9.8 The Classical Model of the Market for Loanable Funds</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dirty="0" smtClean="0"/>
              <a:t>Chapter 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36</a:t>
            </a:fld>
            <a:endParaRPr lang="de-DE"/>
          </a:p>
        </p:txBody>
      </p:sp>
      <p:grpSp>
        <p:nvGrpSpPr>
          <p:cNvPr id="6" name="Gruppierung 5"/>
          <p:cNvGrpSpPr>
            <a:grpSpLocks noChangeAspect="1"/>
          </p:cNvGrpSpPr>
          <p:nvPr/>
        </p:nvGrpSpPr>
        <p:grpSpPr>
          <a:xfrm>
            <a:off x="630378" y="2472505"/>
            <a:ext cx="8056422" cy="3781122"/>
            <a:chOff x="609600" y="437768"/>
            <a:chExt cx="12196745" cy="5724274"/>
          </a:xfrm>
        </p:grpSpPr>
        <p:sp>
          <p:nvSpPr>
            <p:cNvPr id="7" name="Line 4"/>
            <p:cNvSpPr>
              <a:spLocks noChangeShapeType="1"/>
            </p:cNvSpPr>
            <p:nvPr/>
          </p:nvSpPr>
          <p:spPr bwMode="auto">
            <a:xfrm>
              <a:off x="1555531" y="1005327"/>
              <a:ext cx="0" cy="4540468"/>
            </a:xfrm>
            <a:prstGeom prst="line">
              <a:avLst/>
            </a:prstGeom>
            <a:noFill/>
            <a:ln w="19050">
              <a:solidFill>
                <a:schemeClr val="tx1"/>
              </a:solidFill>
              <a:round/>
              <a:headEnd/>
              <a:tailEnd/>
            </a:ln>
          </p:spPr>
          <p:txBody>
            <a:bodyPr/>
            <a:lstStyle/>
            <a:p>
              <a:endParaRPr lang="en-US">
                <a:cs typeface="Arial" pitchFamily="34" charset="0"/>
              </a:endParaRPr>
            </a:p>
          </p:txBody>
        </p:sp>
        <p:sp>
          <p:nvSpPr>
            <p:cNvPr id="8" name="Line 5"/>
            <p:cNvSpPr>
              <a:spLocks noChangeShapeType="1"/>
            </p:cNvSpPr>
            <p:nvPr/>
          </p:nvSpPr>
          <p:spPr bwMode="auto">
            <a:xfrm>
              <a:off x="1555531" y="5545795"/>
              <a:ext cx="5202621" cy="0"/>
            </a:xfrm>
            <a:prstGeom prst="line">
              <a:avLst/>
            </a:prstGeom>
            <a:noFill/>
            <a:ln w="19050">
              <a:solidFill>
                <a:schemeClr val="tx1"/>
              </a:solidFill>
              <a:round/>
              <a:headEnd/>
              <a:tailEnd/>
            </a:ln>
          </p:spPr>
          <p:txBody>
            <a:bodyPr/>
            <a:lstStyle/>
            <a:p>
              <a:endParaRPr lang="en-US">
                <a:cs typeface="Arial" pitchFamily="34" charset="0"/>
              </a:endParaRPr>
            </a:p>
          </p:txBody>
        </p:sp>
        <p:sp>
          <p:nvSpPr>
            <p:cNvPr id="9" name="Line 6"/>
            <p:cNvSpPr>
              <a:spLocks noChangeShapeType="1"/>
            </p:cNvSpPr>
            <p:nvPr/>
          </p:nvSpPr>
          <p:spPr bwMode="auto">
            <a:xfrm flipV="1">
              <a:off x="2312276" y="1383699"/>
              <a:ext cx="3310759" cy="3519651"/>
            </a:xfrm>
            <a:prstGeom prst="line">
              <a:avLst/>
            </a:prstGeom>
            <a:noFill/>
            <a:ln w="63500">
              <a:solidFill>
                <a:schemeClr val="tx1"/>
              </a:solidFill>
              <a:round/>
              <a:headEnd/>
              <a:tailEnd/>
            </a:ln>
          </p:spPr>
          <p:txBody>
            <a:bodyPr/>
            <a:lstStyle/>
            <a:p>
              <a:endParaRPr lang="en-US">
                <a:cs typeface="Arial" pitchFamily="34" charset="0"/>
              </a:endParaRPr>
            </a:p>
          </p:txBody>
        </p:sp>
        <p:sp>
          <p:nvSpPr>
            <p:cNvPr id="10" name="Line 7"/>
            <p:cNvSpPr>
              <a:spLocks noChangeShapeType="1"/>
            </p:cNvSpPr>
            <p:nvPr/>
          </p:nvSpPr>
          <p:spPr bwMode="auto">
            <a:xfrm rot="20753453">
              <a:off x="3002017" y="1269399"/>
              <a:ext cx="3405352" cy="3746281"/>
            </a:xfrm>
            <a:prstGeom prst="line">
              <a:avLst/>
            </a:prstGeom>
            <a:noFill/>
            <a:ln w="63500">
              <a:solidFill>
                <a:schemeClr val="tx1"/>
              </a:solidFill>
              <a:round/>
              <a:headEnd/>
              <a:tailEnd/>
            </a:ln>
          </p:spPr>
          <p:txBody>
            <a:bodyPr/>
            <a:lstStyle/>
            <a:p>
              <a:endParaRPr lang="en-US">
                <a:cs typeface="Arial" pitchFamily="34" charset="0"/>
              </a:endParaRPr>
            </a:p>
          </p:txBody>
        </p:sp>
        <p:sp>
          <p:nvSpPr>
            <p:cNvPr id="11" name="Text Box 8"/>
            <p:cNvSpPr txBox="1">
              <a:spLocks noChangeArrowheads="1"/>
            </p:cNvSpPr>
            <p:nvPr/>
          </p:nvSpPr>
          <p:spPr bwMode="auto">
            <a:xfrm>
              <a:off x="5486400" y="5602907"/>
              <a:ext cx="7319945" cy="559135"/>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Quantity of funds </a:t>
              </a:r>
              <a:r>
                <a:rPr lang="en-US" dirty="0" smtClean="0">
                  <a:cs typeface="Arial" pitchFamily="34" charset="0"/>
                </a:rPr>
                <a:t>borrowed </a:t>
              </a:r>
              <a:r>
                <a:rPr lang="en-US" dirty="0">
                  <a:cs typeface="Arial" pitchFamily="34" charset="0"/>
                </a:rPr>
                <a:t>and lent</a:t>
              </a:r>
            </a:p>
          </p:txBody>
        </p:sp>
        <p:sp>
          <p:nvSpPr>
            <p:cNvPr id="12" name="Text Box 9"/>
            <p:cNvSpPr txBox="1">
              <a:spLocks noChangeArrowheads="1"/>
            </p:cNvSpPr>
            <p:nvPr/>
          </p:nvSpPr>
          <p:spPr bwMode="auto">
            <a:xfrm rot="16200000">
              <a:off x="-108715" y="1198723"/>
              <a:ext cx="2081048" cy="559138"/>
            </a:xfrm>
            <a:prstGeom prst="rect">
              <a:avLst/>
            </a:prstGeom>
            <a:noFill/>
            <a:ln w="9525">
              <a:noFill/>
              <a:miter lim="800000"/>
              <a:headEnd/>
              <a:tailEnd/>
            </a:ln>
          </p:spPr>
          <p:txBody>
            <a:bodyPr>
              <a:spAutoFit/>
            </a:bodyPr>
            <a:lstStyle/>
            <a:p>
              <a:pPr>
                <a:spcBef>
                  <a:spcPct val="50000"/>
                </a:spcBef>
              </a:pPr>
              <a:r>
                <a:rPr lang="en-US" dirty="0">
                  <a:cs typeface="Arial" pitchFamily="34" charset="0"/>
                </a:rPr>
                <a:t>Interest rate</a:t>
              </a:r>
            </a:p>
          </p:txBody>
        </p:sp>
        <p:sp>
          <p:nvSpPr>
            <p:cNvPr id="13" name="Line 10"/>
            <p:cNvSpPr>
              <a:spLocks noChangeShapeType="1"/>
            </p:cNvSpPr>
            <p:nvPr/>
          </p:nvSpPr>
          <p:spPr bwMode="auto">
            <a:xfrm flipH="1">
              <a:off x="1555531" y="2802595"/>
              <a:ext cx="2648607"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4" name="Line 11"/>
            <p:cNvSpPr>
              <a:spLocks noChangeShapeType="1"/>
            </p:cNvSpPr>
            <p:nvPr/>
          </p:nvSpPr>
          <p:spPr bwMode="auto">
            <a:xfrm>
              <a:off x="4267200" y="2802595"/>
              <a:ext cx="0" cy="27432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5" name="Text Box 12"/>
            <p:cNvSpPr txBox="1">
              <a:spLocks noChangeArrowheads="1"/>
            </p:cNvSpPr>
            <p:nvPr/>
          </p:nvSpPr>
          <p:spPr bwMode="auto">
            <a:xfrm>
              <a:off x="3949262" y="5638800"/>
              <a:ext cx="851338" cy="369332"/>
            </a:xfrm>
            <a:prstGeom prst="rect">
              <a:avLst/>
            </a:prstGeom>
            <a:noFill/>
            <a:ln w="9525">
              <a:noFill/>
              <a:miter lim="800000"/>
              <a:headEnd/>
              <a:tailEnd/>
            </a:ln>
          </p:spPr>
          <p:txBody>
            <a:bodyPr>
              <a:spAutoFit/>
            </a:bodyPr>
            <a:lstStyle/>
            <a:p>
              <a:pPr>
                <a:spcBef>
                  <a:spcPct val="50000"/>
                </a:spcBef>
              </a:pPr>
              <a:r>
                <a:rPr lang="en-US" dirty="0">
                  <a:cs typeface="Arial" pitchFamily="34" charset="0"/>
                </a:rPr>
                <a:t>140</a:t>
              </a:r>
            </a:p>
          </p:txBody>
        </p:sp>
        <p:sp>
          <p:nvSpPr>
            <p:cNvPr id="16" name="Text Box 13"/>
            <p:cNvSpPr txBox="1">
              <a:spLocks noChangeArrowheads="1"/>
            </p:cNvSpPr>
            <p:nvPr/>
          </p:nvSpPr>
          <p:spPr bwMode="auto">
            <a:xfrm>
              <a:off x="609600" y="2613409"/>
              <a:ext cx="756745" cy="369332"/>
            </a:xfrm>
            <a:prstGeom prst="rect">
              <a:avLst/>
            </a:prstGeom>
            <a:noFill/>
            <a:ln w="9525">
              <a:noFill/>
              <a:miter lim="800000"/>
              <a:headEnd/>
              <a:tailEnd/>
            </a:ln>
          </p:spPr>
          <p:txBody>
            <a:bodyPr>
              <a:spAutoFit/>
            </a:bodyPr>
            <a:lstStyle/>
            <a:p>
              <a:pPr>
                <a:spcBef>
                  <a:spcPct val="50000"/>
                </a:spcBef>
              </a:pPr>
              <a:r>
                <a:rPr lang="en-US" dirty="0">
                  <a:cs typeface="Arial" pitchFamily="34" charset="0"/>
                </a:rPr>
                <a:t>5%</a:t>
              </a:r>
            </a:p>
          </p:txBody>
        </p:sp>
        <p:sp>
          <p:nvSpPr>
            <p:cNvPr id="17" name="Text Box 14"/>
            <p:cNvSpPr txBox="1">
              <a:spLocks noChangeArrowheads="1"/>
            </p:cNvSpPr>
            <p:nvPr/>
          </p:nvSpPr>
          <p:spPr bwMode="auto">
            <a:xfrm>
              <a:off x="5906814" y="721547"/>
              <a:ext cx="1702676" cy="646331"/>
            </a:xfrm>
            <a:prstGeom prst="rect">
              <a:avLst/>
            </a:prstGeom>
            <a:noFill/>
            <a:ln w="9525">
              <a:noFill/>
              <a:miter lim="800000"/>
              <a:headEnd/>
              <a:tailEnd/>
            </a:ln>
          </p:spPr>
          <p:txBody>
            <a:bodyPr>
              <a:spAutoFit/>
            </a:bodyPr>
            <a:lstStyle/>
            <a:p>
              <a:pPr>
                <a:spcBef>
                  <a:spcPct val="50000"/>
                </a:spcBef>
              </a:pPr>
              <a:r>
                <a:rPr lang="en-US" dirty="0">
                  <a:cs typeface="Arial" pitchFamily="34" charset="0"/>
                </a:rPr>
                <a:t>Supply of Loanable Funds</a:t>
              </a:r>
            </a:p>
          </p:txBody>
        </p:sp>
        <p:sp>
          <p:nvSpPr>
            <p:cNvPr id="18" name="Text Box 15"/>
            <p:cNvSpPr txBox="1">
              <a:spLocks noChangeArrowheads="1"/>
            </p:cNvSpPr>
            <p:nvPr/>
          </p:nvSpPr>
          <p:spPr bwMode="auto">
            <a:xfrm>
              <a:off x="6852745" y="3748526"/>
              <a:ext cx="1986455" cy="646331"/>
            </a:xfrm>
            <a:prstGeom prst="rect">
              <a:avLst/>
            </a:prstGeom>
            <a:noFill/>
            <a:ln w="9525">
              <a:noFill/>
              <a:miter lim="800000"/>
              <a:headEnd/>
              <a:tailEnd/>
            </a:ln>
          </p:spPr>
          <p:txBody>
            <a:bodyPr>
              <a:spAutoFit/>
            </a:bodyPr>
            <a:lstStyle/>
            <a:p>
              <a:pPr>
                <a:spcBef>
                  <a:spcPct val="50000"/>
                </a:spcBef>
              </a:pPr>
              <a:r>
                <a:rPr lang="en-US" dirty="0">
                  <a:cs typeface="Arial" pitchFamily="34" charset="0"/>
                </a:rPr>
                <a:t>Demand for Loanable Funds</a:t>
              </a:r>
            </a:p>
          </p:txBody>
        </p:sp>
        <p:sp>
          <p:nvSpPr>
            <p:cNvPr id="19" name="Text Box 16"/>
            <p:cNvSpPr txBox="1">
              <a:spLocks noChangeArrowheads="1"/>
            </p:cNvSpPr>
            <p:nvPr/>
          </p:nvSpPr>
          <p:spPr bwMode="auto">
            <a:xfrm>
              <a:off x="4582510" y="2518816"/>
              <a:ext cx="662152" cy="369332"/>
            </a:xfrm>
            <a:prstGeom prst="rect">
              <a:avLst/>
            </a:prstGeom>
            <a:noFill/>
            <a:ln w="9525">
              <a:noFill/>
              <a:miter lim="800000"/>
              <a:headEnd/>
              <a:tailEnd/>
            </a:ln>
          </p:spPr>
          <p:txBody>
            <a:bodyPr>
              <a:spAutoFit/>
            </a:bodyPr>
            <a:lstStyle/>
            <a:p>
              <a:pPr>
                <a:spcBef>
                  <a:spcPct val="50000"/>
                </a:spcBef>
              </a:pPr>
              <a:r>
                <a:rPr lang="en-US">
                  <a:cs typeface="Arial" pitchFamily="34" charset="0"/>
                </a:rPr>
                <a:t>E</a:t>
              </a:r>
              <a:r>
                <a:rPr lang="en-US" baseline="-25000">
                  <a:cs typeface="Arial" pitchFamily="34" charset="0"/>
                </a:rPr>
                <a:t>1</a:t>
              </a:r>
            </a:p>
          </p:txBody>
        </p:sp>
        <p:sp>
          <p:nvSpPr>
            <p:cNvPr id="20" name="Oval 17"/>
            <p:cNvSpPr>
              <a:spLocks noChangeArrowheads="1"/>
            </p:cNvSpPr>
            <p:nvPr/>
          </p:nvSpPr>
          <p:spPr bwMode="auto">
            <a:xfrm>
              <a:off x="4160520" y="2743200"/>
              <a:ext cx="182880" cy="18288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grpSp>
      <p:sp>
        <p:nvSpPr>
          <p:cNvPr id="21" name="Textfeld 20"/>
          <p:cNvSpPr txBox="1"/>
          <p:nvPr/>
        </p:nvSpPr>
        <p:spPr>
          <a:xfrm>
            <a:off x="457200" y="1124744"/>
            <a:ext cx="7960493" cy="1415772"/>
          </a:xfrm>
          <a:prstGeom prst="rect">
            <a:avLst/>
          </a:prstGeom>
          <a:noFill/>
        </p:spPr>
        <p:txBody>
          <a:bodyPr wrap="square" rtlCol="0">
            <a:spAutoFit/>
          </a:bodyPr>
          <a:lstStyle/>
          <a:p>
            <a:pPr marL="285750" indent="-285750">
              <a:buFont typeface="Wingdings" charset="2"/>
              <a:buChar char="ü"/>
            </a:pPr>
            <a:r>
              <a:rPr lang="en-US" dirty="0"/>
              <a:t>In the classical version of the macroeconomic model, household saving creates the supply of loanable funds and firms’ borrowing for investment creates the demand for loanable funds. At the equilibrium interest rate, the amount households save and the amount businesses invest are equated.</a:t>
            </a:r>
            <a:endParaRPr lang="de-DE" dirty="0"/>
          </a:p>
          <a:p>
            <a:endParaRPr lang="en-US" sz="1400" dirty="0"/>
          </a:p>
        </p:txBody>
      </p:sp>
    </p:spTree>
    <p:extLst>
      <p:ext uri="{BB962C8B-B14F-4D97-AF65-F5344CB8AC3E}">
        <p14:creationId xmlns:p14="http://schemas.microsoft.com/office/powerpoint/2010/main" val="401647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9.9 Adjustment to a Reduction in Intended Investment in the Classical Model</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37</a:t>
            </a:fld>
            <a:endParaRPr lang="de-DE"/>
          </a:p>
        </p:txBody>
      </p:sp>
      <p:grpSp>
        <p:nvGrpSpPr>
          <p:cNvPr id="6" name="Gruppierung 5"/>
          <p:cNvGrpSpPr>
            <a:grpSpLocks noChangeAspect="1"/>
          </p:cNvGrpSpPr>
          <p:nvPr/>
        </p:nvGrpSpPr>
        <p:grpSpPr>
          <a:xfrm>
            <a:off x="467731" y="2444197"/>
            <a:ext cx="7904395" cy="3869847"/>
            <a:chOff x="1618277" y="838200"/>
            <a:chExt cx="9410016" cy="4633184"/>
          </a:xfrm>
        </p:grpSpPr>
        <p:sp>
          <p:nvSpPr>
            <p:cNvPr id="7" name="Line 2"/>
            <p:cNvSpPr>
              <a:spLocks noChangeShapeType="1"/>
            </p:cNvSpPr>
            <p:nvPr/>
          </p:nvSpPr>
          <p:spPr bwMode="auto">
            <a:xfrm>
              <a:off x="2438400" y="1295400"/>
              <a:ext cx="0" cy="3657600"/>
            </a:xfrm>
            <a:prstGeom prst="line">
              <a:avLst/>
            </a:prstGeom>
            <a:noFill/>
            <a:ln w="19050">
              <a:solidFill>
                <a:schemeClr val="tx1"/>
              </a:solidFill>
              <a:round/>
              <a:headEnd/>
              <a:tailEnd/>
            </a:ln>
          </p:spPr>
          <p:txBody>
            <a:bodyPr/>
            <a:lstStyle/>
            <a:p>
              <a:endParaRPr lang="en-US" sz="1400">
                <a:cs typeface="Arial" pitchFamily="34" charset="0"/>
              </a:endParaRPr>
            </a:p>
          </p:txBody>
        </p:sp>
        <p:sp>
          <p:nvSpPr>
            <p:cNvPr id="8" name="Line 3"/>
            <p:cNvSpPr>
              <a:spLocks noChangeShapeType="1"/>
            </p:cNvSpPr>
            <p:nvPr/>
          </p:nvSpPr>
          <p:spPr bwMode="auto">
            <a:xfrm>
              <a:off x="1981719" y="4953000"/>
              <a:ext cx="4647681" cy="0"/>
            </a:xfrm>
            <a:prstGeom prst="line">
              <a:avLst/>
            </a:prstGeom>
            <a:noFill/>
            <a:ln w="19050">
              <a:solidFill>
                <a:schemeClr val="tx1"/>
              </a:solidFill>
              <a:round/>
              <a:headEnd/>
              <a:tailEnd/>
            </a:ln>
          </p:spPr>
          <p:txBody>
            <a:bodyPr/>
            <a:lstStyle/>
            <a:p>
              <a:endParaRPr lang="en-US" sz="1400">
                <a:cs typeface="Arial" pitchFamily="34" charset="0"/>
              </a:endParaRPr>
            </a:p>
          </p:txBody>
        </p:sp>
        <p:sp>
          <p:nvSpPr>
            <p:cNvPr id="9" name="Line 4"/>
            <p:cNvSpPr>
              <a:spLocks noChangeShapeType="1"/>
            </p:cNvSpPr>
            <p:nvPr/>
          </p:nvSpPr>
          <p:spPr bwMode="auto">
            <a:xfrm flipV="1">
              <a:off x="2915974" y="1600199"/>
              <a:ext cx="2799026" cy="2853365"/>
            </a:xfrm>
            <a:prstGeom prst="line">
              <a:avLst/>
            </a:prstGeom>
            <a:noFill/>
            <a:ln w="57150">
              <a:solidFill>
                <a:schemeClr val="tx1"/>
              </a:solidFill>
              <a:round/>
              <a:headEnd/>
              <a:tailEnd/>
            </a:ln>
          </p:spPr>
          <p:txBody>
            <a:bodyPr/>
            <a:lstStyle/>
            <a:p>
              <a:endParaRPr lang="en-US" sz="1400">
                <a:cs typeface="Arial" pitchFamily="34" charset="0"/>
              </a:endParaRPr>
            </a:p>
          </p:txBody>
        </p:sp>
        <p:sp>
          <p:nvSpPr>
            <p:cNvPr id="10" name="Line 5"/>
            <p:cNvSpPr>
              <a:spLocks noChangeShapeType="1"/>
            </p:cNvSpPr>
            <p:nvPr/>
          </p:nvSpPr>
          <p:spPr bwMode="auto">
            <a:xfrm rot="20700000">
              <a:off x="3105527" y="1225654"/>
              <a:ext cx="3042120" cy="3108325"/>
            </a:xfrm>
            <a:prstGeom prst="line">
              <a:avLst/>
            </a:prstGeom>
            <a:noFill/>
            <a:ln w="57150">
              <a:solidFill>
                <a:schemeClr val="tx1"/>
              </a:solidFill>
              <a:round/>
              <a:headEnd/>
              <a:tailEnd/>
            </a:ln>
          </p:spPr>
          <p:txBody>
            <a:bodyPr/>
            <a:lstStyle/>
            <a:p>
              <a:pPr fontAlgn="auto">
                <a:spcBef>
                  <a:spcPts val="0"/>
                </a:spcBef>
                <a:spcAft>
                  <a:spcPts val="0"/>
                </a:spcAft>
                <a:defRPr/>
              </a:pPr>
              <a:endParaRPr lang="en-US" sz="1400">
                <a:cs typeface="Arial" pitchFamily="34" charset="0"/>
              </a:endParaRPr>
            </a:p>
          </p:txBody>
        </p:sp>
        <p:sp>
          <p:nvSpPr>
            <p:cNvPr id="11" name="Text Box 6"/>
            <p:cNvSpPr txBox="1">
              <a:spLocks noChangeArrowheads="1"/>
            </p:cNvSpPr>
            <p:nvPr/>
          </p:nvSpPr>
          <p:spPr bwMode="auto">
            <a:xfrm>
              <a:off x="5943600" y="4994473"/>
              <a:ext cx="5084693" cy="442184"/>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Quantity of funds borrowed and lent</a:t>
              </a:r>
            </a:p>
          </p:txBody>
        </p:sp>
        <p:sp>
          <p:nvSpPr>
            <p:cNvPr id="12" name="Text Box 7"/>
            <p:cNvSpPr txBox="1">
              <a:spLocks noChangeArrowheads="1"/>
            </p:cNvSpPr>
            <p:nvPr/>
          </p:nvSpPr>
          <p:spPr bwMode="auto">
            <a:xfrm rot="16200000">
              <a:off x="1097757" y="1456559"/>
              <a:ext cx="1676400" cy="439682"/>
            </a:xfrm>
            <a:prstGeom prst="rect">
              <a:avLst/>
            </a:prstGeom>
            <a:noFill/>
            <a:ln w="9525">
              <a:noFill/>
              <a:miter lim="800000"/>
              <a:headEnd/>
              <a:tailEnd/>
            </a:ln>
          </p:spPr>
          <p:txBody>
            <a:bodyPr>
              <a:spAutoFit/>
            </a:bodyPr>
            <a:lstStyle/>
            <a:p>
              <a:pPr>
                <a:spcBef>
                  <a:spcPct val="50000"/>
                </a:spcBef>
              </a:pPr>
              <a:r>
                <a:rPr lang="en-US" dirty="0">
                  <a:cs typeface="Arial" pitchFamily="34" charset="0"/>
                </a:rPr>
                <a:t>Interest rate</a:t>
              </a:r>
            </a:p>
          </p:txBody>
        </p:sp>
        <p:sp>
          <p:nvSpPr>
            <p:cNvPr id="13" name="Line 8"/>
            <p:cNvSpPr>
              <a:spLocks noChangeShapeType="1"/>
            </p:cNvSpPr>
            <p:nvPr/>
          </p:nvSpPr>
          <p:spPr bwMode="auto">
            <a:xfrm flipH="1">
              <a:off x="2205908" y="2743200"/>
              <a:ext cx="2366092" cy="0"/>
            </a:xfrm>
            <a:prstGeom prst="line">
              <a:avLst/>
            </a:prstGeom>
            <a:noFill/>
            <a:ln w="38100">
              <a:solidFill>
                <a:schemeClr val="tx1"/>
              </a:solidFill>
              <a:prstDash val="dash"/>
              <a:round/>
              <a:headEnd/>
              <a:tailEnd/>
            </a:ln>
          </p:spPr>
          <p:txBody>
            <a:bodyPr/>
            <a:lstStyle/>
            <a:p>
              <a:endParaRPr lang="en-US" sz="1400">
                <a:cs typeface="Arial" pitchFamily="34" charset="0"/>
              </a:endParaRPr>
            </a:p>
          </p:txBody>
        </p:sp>
        <p:sp>
          <p:nvSpPr>
            <p:cNvPr id="14" name="Line 9"/>
            <p:cNvSpPr>
              <a:spLocks noChangeShapeType="1"/>
            </p:cNvSpPr>
            <p:nvPr/>
          </p:nvSpPr>
          <p:spPr bwMode="auto">
            <a:xfrm>
              <a:off x="4572000" y="2743200"/>
              <a:ext cx="0" cy="2209800"/>
            </a:xfrm>
            <a:prstGeom prst="line">
              <a:avLst/>
            </a:prstGeom>
            <a:noFill/>
            <a:ln w="38100">
              <a:solidFill>
                <a:schemeClr val="tx1"/>
              </a:solidFill>
              <a:prstDash val="dash"/>
              <a:round/>
              <a:headEnd/>
              <a:tailEnd/>
            </a:ln>
          </p:spPr>
          <p:txBody>
            <a:bodyPr/>
            <a:lstStyle/>
            <a:p>
              <a:endParaRPr lang="en-US" sz="1400">
                <a:cs typeface="Arial" pitchFamily="34" charset="0"/>
              </a:endParaRPr>
            </a:p>
          </p:txBody>
        </p:sp>
        <p:sp>
          <p:nvSpPr>
            <p:cNvPr id="15" name="Text Box 10"/>
            <p:cNvSpPr txBox="1">
              <a:spLocks noChangeArrowheads="1"/>
            </p:cNvSpPr>
            <p:nvPr/>
          </p:nvSpPr>
          <p:spPr bwMode="auto">
            <a:xfrm>
              <a:off x="4268670" y="5029200"/>
              <a:ext cx="760530" cy="442184"/>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140</a:t>
              </a:r>
            </a:p>
          </p:txBody>
        </p:sp>
        <p:sp>
          <p:nvSpPr>
            <p:cNvPr id="16" name="Text Box 11"/>
            <p:cNvSpPr txBox="1">
              <a:spLocks noChangeArrowheads="1"/>
            </p:cNvSpPr>
            <p:nvPr/>
          </p:nvSpPr>
          <p:spPr bwMode="auto">
            <a:xfrm>
              <a:off x="1629521" y="2590800"/>
              <a:ext cx="676026" cy="369332"/>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5%</a:t>
              </a:r>
            </a:p>
          </p:txBody>
        </p:sp>
        <p:sp>
          <p:nvSpPr>
            <p:cNvPr id="17" name="Text Box 12"/>
            <p:cNvSpPr txBox="1">
              <a:spLocks noChangeArrowheads="1"/>
            </p:cNvSpPr>
            <p:nvPr/>
          </p:nvSpPr>
          <p:spPr bwMode="auto">
            <a:xfrm>
              <a:off x="5794141" y="1066800"/>
              <a:ext cx="1942961" cy="646331"/>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Supply of Loanable Funds</a:t>
              </a:r>
            </a:p>
          </p:txBody>
        </p:sp>
        <p:sp>
          <p:nvSpPr>
            <p:cNvPr id="18" name="Text Box 13"/>
            <p:cNvSpPr txBox="1">
              <a:spLocks noChangeArrowheads="1"/>
            </p:cNvSpPr>
            <p:nvPr/>
          </p:nvSpPr>
          <p:spPr bwMode="auto">
            <a:xfrm>
              <a:off x="6531231" y="3505200"/>
              <a:ext cx="1774569" cy="369332"/>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Original Demand</a:t>
              </a:r>
            </a:p>
          </p:txBody>
        </p:sp>
        <p:sp>
          <p:nvSpPr>
            <p:cNvPr id="19" name="Text Box 14"/>
            <p:cNvSpPr txBox="1">
              <a:spLocks noChangeArrowheads="1"/>
            </p:cNvSpPr>
            <p:nvPr/>
          </p:nvSpPr>
          <p:spPr bwMode="auto">
            <a:xfrm>
              <a:off x="3828077" y="3429000"/>
              <a:ext cx="591523" cy="369332"/>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E</a:t>
              </a:r>
              <a:r>
                <a:rPr lang="en-US" baseline="-25000" dirty="0">
                  <a:cs typeface="Arial" pitchFamily="34" charset="0"/>
                </a:rPr>
                <a:t>1</a:t>
              </a:r>
            </a:p>
          </p:txBody>
        </p:sp>
        <p:sp>
          <p:nvSpPr>
            <p:cNvPr id="20" name="Oval 15"/>
            <p:cNvSpPr>
              <a:spLocks noChangeArrowheads="1"/>
            </p:cNvSpPr>
            <p:nvPr/>
          </p:nvSpPr>
          <p:spPr bwMode="auto">
            <a:xfrm>
              <a:off x="4475872" y="2667000"/>
              <a:ext cx="202808" cy="182880"/>
            </a:xfrm>
            <a:prstGeom prst="ellipse">
              <a:avLst/>
            </a:prstGeom>
            <a:solidFill>
              <a:schemeClr val="tx1"/>
            </a:solidFill>
            <a:ln w="9525">
              <a:solidFill>
                <a:schemeClr val="tx1"/>
              </a:solidFill>
              <a:round/>
              <a:headEnd/>
              <a:tailEnd/>
            </a:ln>
          </p:spPr>
          <p:txBody>
            <a:bodyPr wrap="none" anchor="ctr"/>
            <a:lstStyle/>
            <a:p>
              <a:endParaRPr lang="en-US" sz="1400">
                <a:cs typeface="Arial" pitchFamily="34" charset="0"/>
              </a:endParaRPr>
            </a:p>
          </p:txBody>
        </p:sp>
        <p:sp>
          <p:nvSpPr>
            <p:cNvPr id="21" name="Line 16"/>
            <p:cNvSpPr>
              <a:spLocks noChangeShapeType="1"/>
            </p:cNvSpPr>
            <p:nvPr/>
          </p:nvSpPr>
          <p:spPr bwMode="auto">
            <a:xfrm rot="20753453">
              <a:off x="2691421" y="2659380"/>
              <a:ext cx="2366092" cy="2209800"/>
            </a:xfrm>
            <a:prstGeom prst="line">
              <a:avLst/>
            </a:prstGeom>
            <a:noFill/>
            <a:ln w="57150">
              <a:solidFill>
                <a:schemeClr val="tx1"/>
              </a:solidFill>
              <a:round/>
              <a:headEnd/>
              <a:tailEnd/>
            </a:ln>
          </p:spPr>
          <p:txBody>
            <a:bodyPr/>
            <a:lstStyle/>
            <a:p>
              <a:endParaRPr lang="en-US" sz="1400">
                <a:cs typeface="Arial" pitchFamily="34" charset="0"/>
              </a:endParaRPr>
            </a:p>
          </p:txBody>
        </p:sp>
        <p:sp>
          <p:nvSpPr>
            <p:cNvPr id="22" name="Text Box 17"/>
            <p:cNvSpPr txBox="1">
              <a:spLocks noChangeArrowheads="1"/>
            </p:cNvSpPr>
            <p:nvPr/>
          </p:nvSpPr>
          <p:spPr bwMode="auto">
            <a:xfrm>
              <a:off x="5269888" y="4370991"/>
              <a:ext cx="1774569" cy="369332"/>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New Demand</a:t>
              </a:r>
            </a:p>
          </p:txBody>
        </p:sp>
        <p:sp>
          <p:nvSpPr>
            <p:cNvPr id="23" name="Line 18"/>
            <p:cNvSpPr>
              <a:spLocks noChangeShapeType="1"/>
            </p:cNvSpPr>
            <p:nvPr/>
          </p:nvSpPr>
          <p:spPr bwMode="auto">
            <a:xfrm flipH="1">
              <a:off x="2305547" y="3657600"/>
              <a:ext cx="1352053" cy="0"/>
            </a:xfrm>
            <a:prstGeom prst="line">
              <a:avLst/>
            </a:prstGeom>
            <a:noFill/>
            <a:ln w="38100">
              <a:solidFill>
                <a:schemeClr val="tx1"/>
              </a:solidFill>
              <a:prstDash val="dash"/>
              <a:round/>
              <a:headEnd/>
              <a:tailEnd/>
            </a:ln>
          </p:spPr>
          <p:txBody>
            <a:bodyPr/>
            <a:lstStyle/>
            <a:p>
              <a:endParaRPr lang="en-US" sz="1400">
                <a:cs typeface="Arial" pitchFamily="34" charset="0"/>
              </a:endParaRPr>
            </a:p>
          </p:txBody>
        </p:sp>
        <p:sp>
          <p:nvSpPr>
            <p:cNvPr id="24" name="Line 19"/>
            <p:cNvSpPr>
              <a:spLocks noChangeShapeType="1"/>
            </p:cNvSpPr>
            <p:nvPr/>
          </p:nvSpPr>
          <p:spPr bwMode="auto">
            <a:xfrm>
              <a:off x="3657600" y="3657600"/>
              <a:ext cx="0" cy="1295400"/>
            </a:xfrm>
            <a:prstGeom prst="line">
              <a:avLst/>
            </a:prstGeom>
            <a:noFill/>
            <a:ln w="38100">
              <a:solidFill>
                <a:schemeClr val="tx1"/>
              </a:solidFill>
              <a:prstDash val="dash"/>
              <a:round/>
              <a:headEnd/>
              <a:tailEnd/>
            </a:ln>
          </p:spPr>
          <p:txBody>
            <a:bodyPr/>
            <a:lstStyle/>
            <a:p>
              <a:endParaRPr lang="en-US" sz="1400">
                <a:cs typeface="Arial" pitchFamily="34" charset="0"/>
              </a:endParaRPr>
            </a:p>
          </p:txBody>
        </p:sp>
        <p:sp>
          <p:nvSpPr>
            <p:cNvPr id="25" name="Text Box 20"/>
            <p:cNvSpPr txBox="1">
              <a:spLocks noChangeArrowheads="1"/>
            </p:cNvSpPr>
            <p:nvPr/>
          </p:nvSpPr>
          <p:spPr bwMode="auto">
            <a:xfrm>
              <a:off x="3362574" y="5029200"/>
              <a:ext cx="676027" cy="442184"/>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60</a:t>
              </a:r>
            </a:p>
          </p:txBody>
        </p:sp>
        <p:sp>
          <p:nvSpPr>
            <p:cNvPr id="26" name="Text Box 21"/>
            <p:cNvSpPr txBox="1">
              <a:spLocks noChangeArrowheads="1"/>
            </p:cNvSpPr>
            <p:nvPr/>
          </p:nvSpPr>
          <p:spPr bwMode="auto">
            <a:xfrm>
              <a:off x="1618277" y="3429000"/>
              <a:ext cx="591523" cy="369332"/>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3%</a:t>
              </a:r>
            </a:p>
          </p:txBody>
        </p:sp>
        <p:sp>
          <p:nvSpPr>
            <p:cNvPr id="27" name="Text Box 23"/>
            <p:cNvSpPr txBox="1">
              <a:spLocks noChangeArrowheads="1"/>
            </p:cNvSpPr>
            <p:nvPr/>
          </p:nvSpPr>
          <p:spPr bwMode="auto">
            <a:xfrm>
              <a:off x="4818677" y="2514600"/>
              <a:ext cx="591523" cy="369332"/>
            </a:xfrm>
            <a:prstGeom prst="rect">
              <a:avLst/>
            </a:prstGeom>
            <a:noFill/>
            <a:ln w="9525">
              <a:noFill/>
              <a:miter lim="800000"/>
              <a:headEnd/>
              <a:tailEnd/>
            </a:ln>
          </p:spPr>
          <p:txBody>
            <a:bodyPr wrap="square">
              <a:spAutoFit/>
            </a:bodyPr>
            <a:lstStyle/>
            <a:p>
              <a:pPr fontAlgn="auto">
                <a:spcBef>
                  <a:spcPct val="50000"/>
                </a:spcBef>
                <a:spcAft>
                  <a:spcPts val="0"/>
                </a:spcAft>
                <a:defRPr/>
              </a:pPr>
              <a:r>
                <a:rPr lang="en-US" dirty="0">
                  <a:cs typeface="Arial" pitchFamily="34" charset="0"/>
                </a:rPr>
                <a:t>E</a:t>
              </a:r>
              <a:r>
                <a:rPr lang="en-US" baseline="-25000" dirty="0">
                  <a:cs typeface="Arial" pitchFamily="34" charset="0"/>
                </a:rPr>
                <a:t>0</a:t>
              </a:r>
            </a:p>
          </p:txBody>
        </p:sp>
        <p:sp>
          <p:nvSpPr>
            <p:cNvPr id="28" name="Oval 24"/>
            <p:cNvSpPr>
              <a:spLocks noChangeArrowheads="1"/>
            </p:cNvSpPr>
            <p:nvPr/>
          </p:nvSpPr>
          <p:spPr bwMode="auto">
            <a:xfrm>
              <a:off x="3561472" y="3581400"/>
              <a:ext cx="202808" cy="182880"/>
            </a:xfrm>
            <a:prstGeom prst="ellipse">
              <a:avLst/>
            </a:prstGeom>
            <a:solidFill>
              <a:schemeClr val="tx1"/>
            </a:solidFill>
            <a:ln w="9525">
              <a:solidFill>
                <a:schemeClr val="tx1"/>
              </a:solidFill>
              <a:round/>
              <a:headEnd/>
              <a:tailEnd/>
            </a:ln>
          </p:spPr>
          <p:txBody>
            <a:bodyPr wrap="none" anchor="ctr"/>
            <a:lstStyle/>
            <a:p>
              <a:endParaRPr lang="en-US" sz="1400">
                <a:cs typeface="Arial" pitchFamily="34" charset="0"/>
              </a:endParaRPr>
            </a:p>
          </p:txBody>
        </p:sp>
        <p:sp>
          <p:nvSpPr>
            <p:cNvPr id="29" name="AutoShape 26"/>
            <p:cNvSpPr>
              <a:spLocks noChangeArrowheads="1"/>
            </p:cNvSpPr>
            <p:nvPr/>
          </p:nvSpPr>
          <p:spPr bwMode="auto">
            <a:xfrm>
              <a:off x="4507044" y="3810000"/>
              <a:ext cx="1436556" cy="304800"/>
            </a:xfrm>
            <a:prstGeom prst="leftArrow">
              <a:avLst>
                <a:gd name="adj1" fmla="val 50000"/>
                <a:gd name="adj2" fmla="val 106250"/>
              </a:avLst>
            </a:prstGeom>
            <a:gradFill rotWithShape="1">
              <a:gsLst>
                <a:gs pos="0">
                  <a:srgbClr val="5E9EFF"/>
                </a:gs>
                <a:gs pos="39999">
                  <a:srgbClr val="85C2FF"/>
                </a:gs>
                <a:gs pos="70000">
                  <a:srgbClr val="C4D6EB"/>
                </a:gs>
                <a:gs pos="100000">
                  <a:srgbClr val="FFEBFA"/>
                </a:gs>
              </a:gsLst>
              <a:lin ang="0" scaled="0"/>
            </a:gradFill>
            <a:ln w="9525">
              <a:solidFill>
                <a:schemeClr val="tx2"/>
              </a:solidFill>
              <a:miter lim="800000"/>
              <a:headEnd/>
              <a:tailEnd/>
            </a:ln>
            <a:effectLst/>
          </p:spPr>
          <p:txBody>
            <a:bodyPr wrap="none" anchor="ctr"/>
            <a:lstStyle/>
            <a:p>
              <a:pPr fontAlgn="auto">
                <a:spcBef>
                  <a:spcPts val="0"/>
                </a:spcBef>
                <a:spcAft>
                  <a:spcPts val="0"/>
                </a:spcAft>
                <a:defRPr/>
              </a:pPr>
              <a:endParaRPr lang="en-US" sz="1400">
                <a:cs typeface="Arial" pitchFamily="34" charset="0"/>
              </a:endParaRPr>
            </a:p>
          </p:txBody>
        </p:sp>
      </p:grpSp>
      <p:sp>
        <p:nvSpPr>
          <p:cNvPr id="30" name="Textfeld 29"/>
          <p:cNvSpPr txBox="1"/>
          <p:nvPr/>
        </p:nvSpPr>
        <p:spPr>
          <a:xfrm>
            <a:off x="467731" y="1153247"/>
            <a:ext cx="8253734" cy="923330"/>
          </a:xfrm>
          <a:prstGeom prst="rect">
            <a:avLst/>
          </a:prstGeom>
          <a:noFill/>
        </p:spPr>
        <p:txBody>
          <a:bodyPr wrap="square" rtlCol="0">
            <a:spAutoFit/>
          </a:bodyPr>
          <a:lstStyle/>
          <a:p>
            <a:pPr marL="285750" indent="-285750">
              <a:buFont typeface="Wingdings" charset="2"/>
              <a:buChar char="ü"/>
            </a:pPr>
            <a:r>
              <a:rPr lang="en-US" dirty="0"/>
              <a:t>In the classical model, smooth adjustments in the market for loanable funds keep saving equal to investment, even if firms or households change their behavior.</a:t>
            </a:r>
            <a:endParaRPr lang="de-DE" dirty="0"/>
          </a:p>
          <a:p>
            <a:endParaRPr lang="en-US" dirty="0"/>
          </a:p>
        </p:txBody>
      </p:sp>
    </p:spTree>
    <p:extLst>
      <p:ext uri="{BB962C8B-B14F-4D97-AF65-F5344CB8AC3E}">
        <p14:creationId xmlns:p14="http://schemas.microsoft.com/office/powerpoint/2010/main" val="80495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9.10 Macroeconomic Equilibrium at Full Employment in the Classical Model</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38</a:t>
            </a:fld>
            <a:endParaRPr lang="de-DE"/>
          </a:p>
        </p:txBody>
      </p:sp>
      <p:grpSp>
        <p:nvGrpSpPr>
          <p:cNvPr id="6" name="Gruppierung 5"/>
          <p:cNvGrpSpPr>
            <a:grpSpLocks noChangeAspect="1"/>
          </p:cNvGrpSpPr>
          <p:nvPr/>
        </p:nvGrpSpPr>
        <p:grpSpPr>
          <a:xfrm>
            <a:off x="654857" y="2315133"/>
            <a:ext cx="8356495" cy="4158275"/>
            <a:chOff x="990600" y="381000"/>
            <a:chExt cx="7848600" cy="5348953"/>
          </a:xfrm>
        </p:grpSpPr>
        <p:sp>
          <p:nvSpPr>
            <p:cNvPr id="7" name="Oval 2"/>
            <p:cNvSpPr>
              <a:spLocks noChangeArrowheads="1"/>
            </p:cNvSpPr>
            <p:nvPr/>
          </p:nvSpPr>
          <p:spPr bwMode="auto">
            <a:xfrm>
              <a:off x="2286000" y="533400"/>
              <a:ext cx="4114800" cy="3886200"/>
            </a:xfrm>
            <a:prstGeom prst="ellipse">
              <a:avLst/>
            </a:prstGeom>
            <a:noFill/>
            <a:ln w="76200">
              <a:solidFill>
                <a:schemeClr val="tx1"/>
              </a:solidFill>
              <a:round/>
              <a:headEnd/>
              <a:tailEnd/>
            </a:ln>
          </p:spPr>
          <p:txBody>
            <a:bodyPr wrap="none" anchor="ctr"/>
            <a:lstStyle/>
            <a:p>
              <a:endParaRPr lang="en-US">
                <a:cs typeface="Arial" pitchFamily="34" charset="0"/>
              </a:endParaRPr>
            </a:p>
          </p:txBody>
        </p:sp>
        <p:sp>
          <p:nvSpPr>
            <p:cNvPr id="8" name="Line 9"/>
            <p:cNvSpPr>
              <a:spLocks noChangeShapeType="1"/>
            </p:cNvSpPr>
            <p:nvPr/>
          </p:nvSpPr>
          <p:spPr bwMode="auto">
            <a:xfrm rot="13959039" flipH="1">
              <a:off x="4495800" y="457200"/>
              <a:ext cx="152400" cy="152400"/>
            </a:xfrm>
            <a:prstGeom prst="line">
              <a:avLst/>
            </a:prstGeom>
            <a:noFill/>
            <a:ln w="9525">
              <a:solidFill>
                <a:schemeClr val="tx1"/>
              </a:solidFill>
              <a:round/>
              <a:headEnd/>
              <a:tailEnd type="triangle" w="lg" len="lg"/>
            </a:ln>
          </p:spPr>
          <p:txBody>
            <a:bodyPr/>
            <a:lstStyle/>
            <a:p>
              <a:endParaRPr lang="en-US">
                <a:cs typeface="Arial" pitchFamily="34" charset="0"/>
              </a:endParaRPr>
            </a:p>
          </p:txBody>
        </p:sp>
        <p:sp>
          <p:nvSpPr>
            <p:cNvPr id="9" name="Line 13"/>
            <p:cNvSpPr>
              <a:spLocks noChangeShapeType="1"/>
            </p:cNvSpPr>
            <p:nvPr/>
          </p:nvSpPr>
          <p:spPr bwMode="auto">
            <a:xfrm rot="18643926" flipH="1">
              <a:off x="6324600" y="2362200"/>
              <a:ext cx="152400" cy="152400"/>
            </a:xfrm>
            <a:prstGeom prst="line">
              <a:avLst/>
            </a:prstGeom>
            <a:noFill/>
            <a:ln w="9525">
              <a:solidFill>
                <a:schemeClr val="tx1"/>
              </a:solidFill>
              <a:round/>
              <a:headEnd/>
              <a:tailEnd type="triangle" w="lg" len="lg"/>
            </a:ln>
          </p:spPr>
          <p:txBody>
            <a:bodyPr/>
            <a:lstStyle/>
            <a:p>
              <a:endParaRPr lang="en-US">
                <a:cs typeface="Arial" pitchFamily="34" charset="0"/>
              </a:endParaRPr>
            </a:p>
          </p:txBody>
        </p:sp>
        <p:sp>
          <p:nvSpPr>
            <p:cNvPr id="10" name="Text Box 15"/>
            <p:cNvSpPr txBox="1">
              <a:spLocks noChangeArrowheads="1"/>
            </p:cNvSpPr>
            <p:nvPr/>
          </p:nvSpPr>
          <p:spPr bwMode="auto">
            <a:xfrm>
              <a:off x="7467600" y="2133600"/>
              <a:ext cx="1371600" cy="475086"/>
            </a:xfrm>
            <a:prstGeom prst="rect">
              <a:avLst/>
            </a:prstGeom>
            <a:noFill/>
            <a:ln w="9525">
              <a:noFill/>
              <a:miter lim="800000"/>
              <a:headEnd/>
              <a:tailEnd/>
            </a:ln>
          </p:spPr>
          <p:txBody>
            <a:bodyPr>
              <a:spAutoFit/>
            </a:bodyPr>
            <a:lstStyle/>
            <a:p>
              <a:pPr>
                <a:spcBef>
                  <a:spcPct val="50000"/>
                </a:spcBef>
              </a:pPr>
              <a:r>
                <a:rPr lang="en-US" i="1" dirty="0">
                  <a:cs typeface="Arial" pitchFamily="34" charset="0"/>
                </a:rPr>
                <a:t>leakage</a:t>
              </a:r>
            </a:p>
          </p:txBody>
        </p:sp>
        <p:sp>
          <p:nvSpPr>
            <p:cNvPr id="11" name="Text Box 17"/>
            <p:cNvSpPr txBox="1">
              <a:spLocks noChangeArrowheads="1"/>
            </p:cNvSpPr>
            <p:nvPr/>
          </p:nvSpPr>
          <p:spPr bwMode="auto">
            <a:xfrm>
              <a:off x="5308882" y="4558063"/>
              <a:ext cx="1371600" cy="475086"/>
            </a:xfrm>
            <a:prstGeom prst="rect">
              <a:avLst/>
            </a:prstGeom>
            <a:noFill/>
            <a:ln w="9525">
              <a:noFill/>
              <a:miter lim="800000"/>
              <a:headEnd/>
              <a:tailEnd/>
            </a:ln>
          </p:spPr>
          <p:txBody>
            <a:bodyPr>
              <a:spAutoFit/>
            </a:bodyPr>
            <a:lstStyle/>
            <a:p>
              <a:pPr>
                <a:spcBef>
                  <a:spcPct val="50000"/>
                </a:spcBef>
              </a:pPr>
              <a:r>
                <a:rPr lang="en-US" i="1" dirty="0">
                  <a:cs typeface="Arial" pitchFamily="34" charset="0"/>
                </a:rPr>
                <a:t>injection</a:t>
              </a:r>
            </a:p>
          </p:txBody>
        </p:sp>
        <p:sp>
          <p:nvSpPr>
            <p:cNvPr id="12" name="Rectangle 18"/>
            <p:cNvSpPr>
              <a:spLocks noChangeArrowheads="1"/>
            </p:cNvSpPr>
            <p:nvPr/>
          </p:nvSpPr>
          <p:spPr bwMode="white">
            <a:xfrm>
              <a:off x="4114800" y="1981200"/>
              <a:ext cx="990600" cy="7620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13" name="Text Box 28"/>
            <p:cNvSpPr txBox="1">
              <a:spLocks noChangeArrowheads="1"/>
            </p:cNvSpPr>
            <p:nvPr/>
          </p:nvSpPr>
          <p:spPr bwMode="auto">
            <a:xfrm>
              <a:off x="3733800" y="762000"/>
              <a:ext cx="1371600" cy="1187716"/>
            </a:xfrm>
            <a:prstGeom prst="rect">
              <a:avLst/>
            </a:prstGeom>
            <a:noFill/>
            <a:ln w="9525">
              <a:noFill/>
              <a:miter lim="800000"/>
              <a:headEnd/>
              <a:tailEnd/>
            </a:ln>
          </p:spPr>
          <p:txBody>
            <a:bodyPr>
              <a:spAutoFit/>
            </a:bodyPr>
            <a:lstStyle/>
            <a:p>
              <a:pPr>
                <a:spcBef>
                  <a:spcPct val="50000"/>
                </a:spcBef>
              </a:pPr>
              <a:r>
                <a:rPr lang="en-US" dirty="0">
                  <a:cs typeface="Arial" pitchFamily="34" charset="0"/>
                </a:rPr>
                <a:t>Production generates income </a:t>
              </a:r>
            </a:p>
          </p:txBody>
        </p:sp>
        <p:sp>
          <p:nvSpPr>
            <p:cNvPr id="14" name="Text Box 30"/>
            <p:cNvSpPr txBox="1">
              <a:spLocks noChangeArrowheads="1"/>
            </p:cNvSpPr>
            <p:nvPr/>
          </p:nvSpPr>
          <p:spPr bwMode="auto">
            <a:xfrm>
              <a:off x="1143000" y="2819400"/>
              <a:ext cx="1295400" cy="1544030"/>
            </a:xfrm>
            <a:prstGeom prst="rect">
              <a:avLst/>
            </a:prstGeom>
            <a:noFill/>
            <a:ln w="9525">
              <a:noFill/>
              <a:miter lim="800000"/>
              <a:headEnd/>
              <a:tailEnd/>
            </a:ln>
          </p:spPr>
          <p:txBody>
            <a:bodyPr>
              <a:spAutoFit/>
            </a:bodyPr>
            <a:lstStyle/>
            <a:p>
              <a:pPr>
                <a:spcBef>
                  <a:spcPct val="50000"/>
                </a:spcBef>
              </a:pPr>
              <a:r>
                <a:rPr lang="en-US" dirty="0">
                  <a:cs typeface="Arial" pitchFamily="34" charset="0"/>
                </a:rPr>
                <a:t>Spending stimulates firms to produce</a:t>
              </a:r>
            </a:p>
          </p:txBody>
        </p:sp>
        <p:sp>
          <p:nvSpPr>
            <p:cNvPr id="15" name="Oval 32"/>
            <p:cNvSpPr>
              <a:spLocks noChangeArrowheads="1"/>
            </p:cNvSpPr>
            <p:nvPr/>
          </p:nvSpPr>
          <p:spPr bwMode="auto">
            <a:xfrm>
              <a:off x="4267200" y="2057400"/>
              <a:ext cx="3581400" cy="3124200"/>
            </a:xfrm>
            <a:prstGeom prst="ellipse">
              <a:avLst/>
            </a:prstGeom>
            <a:noFill/>
            <a:ln w="38100">
              <a:solidFill>
                <a:schemeClr val="tx1"/>
              </a:solidFill>
              <a:round/>
              <a:headEnd/>
              <a:tailEnd/>
            </a:ln>
          </p:spPr>
          <p:txBody>
            <a:bodyPr wrap="none" anchor="ctr"/>
            <a:lstStyle/>
            <a:p>
              <a:endParaRPr lang="en-US">
                <a:cs typeface="Arial" pitchFamily="34" charset="0"/>
              </a:endParaRPr>
            </a:p>
          </p:txBody>
        </p:sp>
        <p:sp>
          <p:nvSpPr>
            <p:cNvPr id="16" name="Rectangle 33"/>
            <p:cNvSpPr>
              <a:spLocks noChangeArrowheads="1"/>
            </p:cNvSpPr>
            <p:nvPr/>
          </p:nvSpPr>
          <p:spPr bwMode="white">
            <a:xfrm>
              <a:off x="4572000" y="2057400"/>
              <a:ext cx="1905000" cy="6858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17" name="Rectangle 34"/>
            <p:cNvSpPr>
              <a:spLocks noChangeArrowheads="1"/>
            </p:cNvSpPr>
            <p:nvPr/>
          </p:nvSpPr>
          <p:spPr bwMode="white">
            <a:xfrm>
              <a:off x="3886200" y="2743200"/>
              <a:ext cx="914400" cy="13716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18" name="Rectangle 35"/>
            <p:cNvSpPr>
              <a:spLocks noChangeArrowheads="1"/>
            </p:cNvSpPr>
            <p:nvPr/>
          </p:nvSpPr>
          <p:spPr bwMode="white">
            <a:xfrm>
              <a:off x="4267200" y="3733800"/>
              <a:ext cx="304800" cy="6858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19" name="Text Box 14"/>
            <p:cNvSpPr txBox="1">
              <a:spLocks noChangeArrowheads="1"/>
            </p:cNvSpPr>
            <p:nvPr/>
          </p:nvSpPr>
          <p:spPr bwMode="auto">
            <a:xfrm>
              <a:off x="7315200" y="2743200"/>
              <a:ext cx="1447800" cy="415700"/>
            </a:xfrm>
            <a:prstGeom prst="rect">
              <a:avLst/>
            </a:prstGeom>
            <a:solidFill>
              <a:schemeClr val="bg1"/>
            </a:solidFill>
            <a:ln w="9525">
              <a:solidFill>
                <a:schemeClr val="tx1"/>
              </a:solidFill>
              <a:miter lim="800000"/>
              <a:headEnd/>
              <a:tailEnd/>
            </a:ln>
          </p:spPr>
          <p:txBody>
            <a:bodyPr>
              <a:spAutoFit/>
            </a:bodyPr>
            <a:lstStyle/>
            <a:p>
              <a:pPr>
                <a:lnSpc>
                  <a:spcPct val="80000"/>
                </a:lnSpc>
                <a:spcBef>
                  <a:spcPct val="50000"/>
                </a:spcBef>
              </a:pPr>
              <a:r>
                <a:rPr lang="en-US" dirty="0">
                  <a:cs typeface="Arial" pitchFamily="34" charset="0"/>
                </a:rPr>
                <a:t>Saving (</a:t>
              </a:r>
              <a:r>
                <a:rPr lang="en-US" i="1" dirty="0">
                  <a:cs typeface="Arial" pitchFamily="34" charset="0"/>
                </a:rPr>
                <a:t>S </a:t>
              </a:r>
              <a:r>
                <a:rPr lang="en-US" dirty="0">
                  <a:cs typeface="Arial" pitchFamily="34" charset="0"/>
                </a:rPr>
                <a:t>)</a:t>
              </a:r>
            </a:p>
          </p:txBody>
        </p:sp>
        <p:sp>
          <p:nvSpPr>
            <p:cNvPr id="20" name="Text Box 24"/>
            <p:cNvSpPr txBox="1">
              <a:spLocks noChangeArrowheads="1"/>
            </p:cNvSpPr>
            <p:nvPr/>
          </p:nvSpPr>
          <p:spPr bwMode="auto">
            <a:xfrm>
              <a:off x="7086600" y="3581400"/>
              <a:ext cx="1600200" cy="985804"/>
            </a:xfrm>
            <a:prstGeom prst="rect">
              <a:avLst/>
            </a:prstGeom>
            <a:solidFill>
              <a:srgbClr val="EAEAEA"/>
            </a:solidFill>
            <a:ln w="9525">
              <a:solidFill>
                <a:schemeClr val="tx1"/>
              </a:solidFill>
              <a:miter lim="800000"/>
              <a:headEnd/>
              <a:tailEnd/>
            </a:ln>
          </p:spPr>
          <p:txBody>
            <a:bodyPr>
              <a:spAutoFit/>
            </a:bodyPr>
            <a:lstStyle/>
            <a:p>
              <a:pPr>
                <a:lnSpc>
                  <a:spcPct val="80000"/>
                </a:lnSpc>
                <a:spcBef>
                  <a:spcPct val="50000"/>
                </a:spcBef>
              </a:pPr>
              <a:r>
                <a:rPr lang="en-US" dirty="0">
                  <a:cs typeface="Arial" pitchFamily="34" charset="0"/>
                </a:rPr>
                <a:t>Equilibrium in the market for loanable funds</a:t>
              </a:r>
            </a:p>
          </p:txBody>
        </p:sp>
        <p:sp>
          <p:nvSpPr>
            <p:cNvPr id="21" name="Text Box 16"/>
            <p:cNvSpPr txBox="1">
              <a:spLocks noChangeArrowheads="1"/>
            </p:cNvSpPr>
            <p:nvPr/>
          </p:nvSpPr>
          <p:spPr bwMode="auto">
            <a:xfrm>
              <a:off x="6248400" y="5029200"/>
              <a:ext cx="2413283" cy="700753"/>
            </a:xfrm>
            <a:prstGeom prst="rect">
              <a:avLst/>
            </a:prstGeom>
            <a:solidFill>
              <a:schemeClr val="bg1"/>
            </a:solidFill>
            <a:ln w="9525">
              <a:solidFill>
                <a:schemeClr val="tx1"/>
              </a:solidFill>
              <a:miter lim="800000"/>
              <a:headEnd/>
              <a:tailEnd/>
            </a:ln>
          </p:spPr>
          <p:txBody>
            <a:bodyPr wrap="square">
              <a:spAutoFit/>
            </a:bodyPr>
            <a:lstStyle/>
            <a:p>
              <a:pPr>
                <a:lnSpc>
                  <a:spcPct val="80000"/>
                </a:lnSpc>
                <a:spcBef>
                  <a:spcPct val="50000"/>
                </a:spcBef>
              </a:pPr>
              <a:r>
                <a:rPr lang="en-US" dirty="0">
                  <a:cs typeface="Arial" pitchFamily="34" charset="0"/>
                </a:rPr>
                <a:t>Intended Investment (</a:t>
              </a:r>
              <a:r>
                <a:rPr lang="en-US" i="1" dirty="0">
                  <a:cs typeface="Arial" pitchFamily="34" charset="0"/>
                </a:rPr>
                <a:t>I</a:t>
              </a:r>
              <a:r>
                <a:rPr lang="en-US" i="1" baseline="-25000" dirty="0">
                  <a:cs typeface="Arial" pitchFamily="34" charset="0"/>
                </a:rPr>
                <a:t>I</a:t>
              </a:r>
              <a:r>
                <a:rPr lang="en-US" i="1" dirty="0">
                  <a:cs typeface="Arial" pitchFamily="34" charset="0"/>
                </a:rPr>
                <a:t> </a:t>
              </a:r>
              <a:r>
                <a:rPr lang="en-US" dirty="0">
                  <a:cs typeface="Arial" pitchFamily="34" charset="0"/>
                </a:rPr>
                <a:t>) is equal to S</a:t>
              </a:r>
            </a:p>
          </p:txBody>
        </p:sp>
        <p:sp>
          <p:nvSpPr>
            <p:cNvPr id="22" name="Line 38"/>
            <p:cNvSpPr>
              <a:spLocks noChangeShapeType="1"/>
            </p:cNvSpPr>
            <p:nvPr/>
          </p:nvSpPr>
          <p:spPr bwMode="auto">
            <a:xfrm>
              <a:off x="7162800" y="2438400"/>
              <a:ext cx="152400" cy="76200"/>
            </a:xfrm>
            <a:prstGeom prst="line">
              <a:avLst/>
            </a:prstGeom>
            <a:noFill/>
            <a:ln w="38100">
              <a:solidFill>
                <a:schemeClr val="tx1"/>
              </a:solidFill>
              <a:round/>
              <a:headEnd/>
              <a:tailEnd type="triangle" w="lg" len="lg"/>
            </a:ln>
          </p:spPr>
          <p:txBody>
            <a:bodyPr/>
            <a:lstStyle/>
            <a:p>
              <a:endParaRPr lang="en-US">
                <a:cs typeface="Arial" pitchFamily="34" charset="0"/>
              </a:endParaRPr>
            </a:p>
          </p:txBody>
        </p:sp>
        <p:sp>
          <p:nvSpPr>
            <p:cNvPr id="23" name="Line 39"/>
            <p:cNvSpPr>
              <a:spLocks noChangeShapeType="1"/>
            </p:cNvSpPr>
            <p:nvPr/>
          </p:nvSpPr>
          <p:spPr bwMode="auto">
            <a:xfrm rot="6938080">
              <a:off x="4952206" y="4801394"/>
              <a:ext cx="1588" cy="152400"/>
            </a:xfrm>
            <a:prstGeom prst="line">
              <a:avLst/>
            </a:prstGeom>
            <a:noFill/>
            <a:ln w="38100">
              <a:solidFill>
                <a:schemeClr val="tx1"/>
              </a:solidFill>
              <a:round/>
              <a:headEnd/>
              <a:tailEnd type="triangle" w="lg" len="lg"/>
            </a:ln>
          </p:spPr>
          <p:txBody>
            <a:bodyPr/>
            <a:lstStyle/>
            <a:p>
              <a:endParaRPr lang="en-US">
                <a:cs typeface="Arial" pitchFamily="34" charset="0"/>
              </a:endParaRPr>
            </a:p>
          </p:txBody>
        </p:sp>
        <p:sp>
          <p:nvSpPr>
            <p:cNvPr id="24" name="Line 41"/>
            <p:cNvSpPr>
              <a:spLocks noChangeShapeType="1"/>
            </p:cNvSpPr>
            <p:nvPr/>
          </p:nvSpPr>
          <p:spPr bwMode="auto">
            <a:xfrm rot="13959039" flipH="1">
              <a:off x="4305300" y="342900"/>
              <a:ext cx="304800" cy="381000"/>
            </a:xfrm>
            <a:prstGeom prst="line">
              <a:avLst/>
            </a:prstGeom>
            <a:noFill/>
            <a:ln w="63500">
              <a:solidFill>
                <a:schemeClr val="tx1"/>
              </a:solidFill>
              <a:round/>
              <a:headEnd/>
              <a:tailEnd type="triangle" w="lg" len="lg"/>
            </a:ln>
          </p:spPr>
          <p:txBody>
            <a:bodyPr/>
            <a:lstStyle/>
            <a:p>
              <a:endParaRPr lang="en-US">
                <a:cs typeface="Arial" pitchFamily="34" charset="0"/>
              </a:endParaRPr>
            </a:p>
          </p:txBody>
        </p:sp>
        <p:sp>
          <p:nvSpPr>
            <p:cNvPr id="25" name="Line 43"/>
            <p:cNvSpPr>
              <a:spLocks noChangeShapeType="1"/>
            </p:cNvSpPr>
            <p:nvPr/>
          </p:nvSpPr>
          <p:spPr bwMode="auto">
            <a:xfrm rot="6930832" flipH="1">
              <a:off x="2476500" y="3314700"/>
              <a:ext cx="152400" cy="228600"/>
            </a:xfrm>
            <a:prstGeom prst="line">
              <a:avLst/>
            </a:prstGeom>
            <a:noFill/>
            <a:ln w="63500">
              <a:solidFill>
                <a:schemeClr val="tx1"/>
              </a:solidFill>
              <a:round/>
              <a:headEnd/>
              <a:tailEnd type="triangle" w="lg" len="lg"/>
            </a:ln>
          </p:spPr>
          <p:txBody>
            <a:bodyPr/>
            <a:lstStyle/>
            <a:p>
              <a:endParaRPr lang="en-US">
                <a:cs typeface="Arial" pitchFamily="34" charset="0"/>
              </a:endParaRPr>
            </a:p>
          </p:txBody>
        </p:sp>
        <p:sp>
          <p:nvSpPr>
            <p:cNvPr id="26" name="Rectangle 19"/>
            <p:cNvSpPr>
              <a:spLocks noChangeArrowheads="1"/>
            </p:cNvSpPr>
            <p:nvPr/>
          </p:nvSpPr>
          <p:spPr bwMode="white">
            <a:xfrm>
              <a:off x="4572000" y="3124200"/>
              <a:ext cx="2133600" cy="12954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27" name="Oval 31"/>
            <p:cNvSpPr>
              <a:spLocks noChangeArrowheads="1"/>
            </p:cNvSpPr>
            <p:nvPr/>
          </p:nvSpPr>
          <p:spPr bwMode="auto">
            <a:xfrm>
              <a:off x="2286000" y="533400"/>
              <a:ext cx="4114800" cy="3886200"/>
            </a:xfrm>
            <a:prstGeom prst="ellipse">
              <a:avLst/>
            </a:prstGeom>
            <a:noFill/>
            <a:ln w="38100">
              <a:solidFill>
                <a:schemeClr val="tx1"/>
              </a:solidFill>
              <a:round/>
              <a:headEnd/>
              <a:tailEnd/>
            </a:ln>
          </p:spPr>
          <p:txBody>
            <a:bodyPr wrap="none" anchor="ctr"/>
            <a:lstStyle/>
            <a:p>
              <a:endParaRPr lang="en-US">
                <a:cs typeface="Arial" pitchFamily="34" charset="0"/>
              </a:endParaRPr>
            </a:p>
          </p:txBody>
        </p:sp>
        <p:sp>
          <p:nvSpPr>
            <p:cNvPr id="28" name="Line 44"/>
            <p:cNvSpPr>
              <a:spLocks noChangeShapeType="1"/>
            </p:cNvSpPr>
            <p:nvPr/>
          </p:nvSpPr>
          <p:spPr bwMode="auto">
            <a:xfrm rot="20173621" flipH="1">
              <a:off x="5867400" y="3581400"/>
              <a:ext cx="228600" cy="152400"/>
            </a:xfrm>
            <a:prstGeom prst="line">
              <a:avLst/>
            </a:prstGeom>
            <a:noFill/>
            <a:ln w="38100">
              <a:solidFill>
                <a:schemeClr val="tx1"/>
              </a:solidFill>
              <a:round/>
              <a:headEnd/>
              <a:tailEnd type="triangle" w="lg" len="lg"/>
            </a:ln>
          </p:spPr>
          <p:txBody>
            <a:bodyPr/>
            <a:lstStyle/>
            <a:p>
              <a:endParaRPr lang="en-US">
                <a:cs typeface="Arial" pitchFamily="34" charset="0"/>
              </a:endParaRPr>
            </a:p>
          </p:txBody>
        </p:sp>
        <p:sp>
          <p:nvSpPr>
            <p:cNvPr id="29" name="Text Box 3"/>
            <p:cNvSpPr txBox="1">
              <a:spLocks noChangeArrowheads="1"/>
            </p:cNvSpPr>
            <p:nvPr/>
          </p:nvSpPr>
          <p:spPr bwMode="auto">
            <a:xfrm>
              <a:off x="990600" y="1752601"/>
              <a:ext cx="2286000" cy="415700"/>
            </a:xfrm>
            <a:prstGeom prst="rect">
              <a:avLst/>
            </a:prstGeom>
            <a:solidFill>
              <a:schemeClr val="bg1"/>
            </a:solidFill>
            <a:ln w="9525">
              <a:solidFill>
                <a:schemeClr val="tx1"/>
              </a:solidFill>
              <a:miter lim="800000"/>
              <a:headEnd/>
              <a:tailEnd/>
            </a:ln>
          </p:spPr>
          <p:txBody>
            <a:bodyPr>
              <a:spAutoFit/>
            </a:bodyPr>
            <a:lstStyle/>
            <a:p>
              <a:pPr algn="ctr">
                <a:lnSpc>
                  <a:spcPct val="80000"/>
                </a:lnSpc>
                <a:spcBef>
                  <a:spcPct val="50000"/>
                </a:spcBef>
              </a:pPr>
              <a:r>
                <a:rPr lang="en-US" dirty="0">
                  <a:cs typeface="Arial" pitchFamily="34" charset="0"/>
                </a:rPr>
                <a:t>Output (</a:t>
              </a:r>
              <a:r>
                <a:rPr lang="en-US" i="1" dirty="0">
                  <a:cs typeface="Arial" pitchFamily="34" charset="0"/>
                </a:rPr>
                <a:t>Y* </a:t>
              </a:r>
              <a:r>
                <a:rPr lang="en-US" dirty="0">
                  <a:cs typeface="Arial" pitchFamily="34" charset="0"/>
                </a:rPr>
                <a:t>)</a:t>
              </a:r>
            </a:p>
          </p:txBody>
        </p:sp>
        <p:sp>
          <p:nvSpPr>
            <p:cNvPr id="30" name="Text Box 11"/>
            <p:cNvSpPr txBox="1">
              <a:spLocks noChangeArrowheads="1"/>
            </p:cNvSpPr>
            <p:nvPr/>
          </p:nvSpPr>
          <p:spPr bwMode="auto">
            <a:xfrm>
              <a:off x="5018769" y="2747962"/>
              <a:ext cx="2057400" cy="415700"/>
            </a:xfrm>
            <a:prstGeom prst="rect">
              <a:avLst/>
            </a:prstGeom>
            <a:solidFill>
              <a:schemeClr val="bg1"/>
            </a:solidFill>
            <a:ln w="9525">
              <a:solidFill>
                <a:schemeClr val="tx1"/>
              </a:solidFill>
              <a:miter lim="800000"/>
              <a:headEnd/>
              <a:tailEnd/>
            </a:ln>
          </p:spPr>
          <p:txBody>
            <a:bodyPr>
              <a:spAutoFit/>
            </a:bodyPr>
            <a:lstStyle/>
            <a:p>
              <a:pPr>
                <a:lnSpc>
                  <a:spcPct val="80000"/>
                </a:lnSpc>
                <a:spcBef>
                  <a:spcPct val="50000"/>
                </a:spcBef>
              </a:pPr>
              <a:r>
                <a:rPr lang="en-US" dirty="0">
                  <a:cs typeface="Arial" pitchFamily="34" charset="0"/>
                </a:rPr>
                <a:t>Consumption (</a:t>
              </a:r>
              <a:r>
                <a:rPr lang="en-US" i="1" dirty="0">
                  <a:cs typeface="Arial" pitchFamily="34" charset="0"/>
                </a:rPr>
                <a:t>C </a:t>
              </a:r>
              <a:r>
                <a:rPr lang="en-US" dirty="0">
                  <a:cs typeface="Arial" pitchFamily="34" charset="0"/>
                </a:rPr>
                <a:t>)</a:t>
              </a:r>
            </a:p>
          </p:txBody>
        </p:sp>
        <p:sp>
          <p:nvSpPr>
            <p:cNvPr id="31" name="Text Box 4"/>
            <p:cNvSpPr txBox="1">
              <a:spLocks noChangeArrowheads="1"/>
            </p:cNvSpPr>
            <p:nvPr/>
          </p:nvSpPr>
          <p:spPr bwMode="auto">
            <a:xfrm>
              <a:off x="5562600" y="1676400"/>
              <a:ext cx="2057400" cy="415700"/>
            </a:xfrm>
            <a:prstGeom prst="rect">
              <a:avLst/>
            </a:prstGeom>
            <a:solidFill>
              <a:schemeClr val="bg1"/>
            </a:solidFill>
            <a:ln w="9525">
              <a:solidFill>
                <a:schemeClr val="tx1"/>
              </a:solidFill>
              <a:miter lim="800000"/>
              <a:headEnd/>
              <a:tailEnd/>
            </a:ln>
          </p:spPr>
          <p:txBody>
            <a:bodyPr>
              <a:spAutoFit/>
            </a:bodyPr>
            <a:lstStyle/>
            <a:p>
              <a:pPr algn="ctr">
                <a:lnSpc>
                  <a:spcPct val="80000"/>
                </a:lnSpc>
                <a:spcBef>
                  <a:spcPct val="50000"/>
                </a:spcBef>
              </a:pPr>
              <a:r>
                <a:rPr lang="en-US" dirty="0">
                  <a:cs typeface="Arial" pitchFamily="34" charset="0"/>
                </a:rPr>
                <a:t>Income (</a:t>
              </a:r>
              <a:r>
                <a:rPr lang="en-US" i="1" dirty="0">
                  <a:cs typeface="Arial" pitchFamily="34" charset="0"/>
                </a:rPr>
                <a:t>Y* </a:t>
              </a:r>
              <a:r>
                <a:rPr lang="en-US" dirty="0">
                  <a:cs typeface="Arial" pitchFamily="34" charset="0"/>
                </a:rPr>
                <a:t>)</a:t>
              </a:r>
            </a:p>
          </p:txBody>
        </p:sp>
        <p:sp>
          <p:nvSpPr>
            <p:cNvPr id="32" name="Text Box 5"/>
            <p:cNvSpPr txBox="1">
              <a:spLocks noChangeArrowheads="1"/>
            </p:cNvSpPr>
            <p:nvPr/>
          </p:nvSpPr>
          <p:spPr bwMode="auto">
            <a:xfrm>
              <a:off x="2133600" y="4114800"/>
              <a:ext cx="2362200" cy="1338263"/>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dirty="0">
                  <a:cs typeface="Arial" pitchFamily="34" charset="0"/>
                </a:rPr>
                <a:t>Spending sufficient to sustain full employment</a:t>
              </a:r>
            </a:p>
            <a:p>
              <a:pPr algn="ctr">
                <a:spcBef>
                  <a:spcPct val="50000"/>
                </a:spcBef>
              </a:pPr>
              <a:r>
                <a:rPr lang="en-US" i="1" dirty="0" smtClean="0">
                  <a:cs typeface="Arial" pitchFamily="34" charset="0"/>
                </a:rPr>
                <a:t>AE </a:t>
              </a:r>
              <a:r>
                <a:rPr lang="en-US" i="1" dirty="0">
                  <a:cs typeface="Arial" pitchFamily="34" charset="0"/>
                </a:rPr>
                <a:t>= Y*</a:t>
              </a:r>
            </a:p>
          </p:txBody>
        </p:sp>
      </p:grpSp>
      <p:sp>
        <p:nvSpPr>
          <p:cNvPr id="33" name="Textfeld 32"/>
          <p:cNvSpPr txBox="1"/>
          <p:nvPr/>
        </p:nvSpPr>
        <p:spPr>
          <a:xfrm>
            <a:off x="504499" y="1252066"/>
            <a:ext cx="7922758" cy="1200329"/>
          </a:xfrm>
          <a:prstGeom prst="rect">
            <a:avLst/>
          </a:prstGeom>
          <a:noFill/>
        </p:spPr>
        <p:txBody>
          <a:bodyPr wrap="square" rtlCol="0">
            <a:spAutoFit/>
          </a:bodyPr>
          <a:lstStyle/>
          <a:p>
            <a:pPr marL="285750" indent="-285750">
              <a:buFont typeface="Wingdings" charset="2"/>
              <a:buChar char="ü"/>
            </a:pPr>
            <a:r>
              <a:rPr lang="en-US" dirty="0"/>
              <a:t>Leakages always equal injections in the classical model, because of smooth adjustments in the market for loanable funds. The economy is always in equilibrium at a full employment level of output (Y*).</a:t>
            </a:r>
            <a:endParaRPr lang="de-DE" dirty="0"/>
          </a:p>
          <a:p>
            <a:endParaRPr lang="en-US" dirty="0"/>
          </a:p>
        </p:txBody>
      </p:sp>
    </p:spTree>
    <p:extLst>
      <p:ext uri="{BB962C8B-B14F-4D97-AF65-F5344CB8AC3E}">
        <p14:creationId xmlns:p14="http://schemas.microsoft.com/office/powerpoint/2010/main" val="98827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Summing up the Classical Model</a:t>
            </a:r>
            <a:endParaRPr lang="en-US" dirty="0"/>
          </a:p>
        </p:txBody>
      </p:sp>
      <p:sp>
        <p:nvSpPr>
          <p:cNvPr id="3" name="Inhaltsplatzhalter 2"/>
          <p:cNvSpPr>
            <a:spLocks noGrp="1"/>
          </p:cNvSpPr>
          <p:nvPr>
            <p:ph idx="1"/>
          </p:nvPr>
        </p:nvSpPr>
        <p:spPr/>
        <p:txBody>
          <a:bodyPr>
            <a:normAutofit lnSpcReduction="10000"/>
          </a:bodyPr>
          <a:lstStyle/>
          <a:p>
            <a:r>
              <a:rPr lang="en-US" dirty="0"/>
              <a:t>flexible markets </a:t>
            </a:r>
            <a:r>
              <a:rPr lang="en-US" dirty="0" smtClean="0"/>
              <a:t>keep </a:t>
            </a:r>
            <a:r>
              <a:rPr lang="en-US" dirty="0"/>
              <a:t>the economy at a full-employment level of spending and </a:t>
            </a:r>
            <a:r>
              <a:rPr lang="en-US" dirty="0" smtClean="0"/>
              <a:t>output</a:t>
            </a:r>
          </a:p>
          <a:p>
            <a:r>
              <a:rPr lang="en-US" dirty="0"/>
              <a:t>households’ saving activity and firms’ investment spending are </a:t>
            </a:r>
            <a:r>
              <a:rPr lang="en-US" dirty="0" smtClean="0"/>
              <a:t>sensitive </a:t>
            </a:r>
            <a:r>
              <a:rPr lang="en-US" dirty="0"/>
              <a:t>to changes in the interest </a:t>
            </a:r>
            <a:r>
              <a:rPr lang="en-US" dirty="0" smtClean="0"/>
              <a:t>rate (“</a:t>
            </a:r>
            <a:r>
              <a:rPr lang="en-US" dirty="0"/>
              <a:t>price of loanable </a:t>
            </a:r>
            <a:r>
              <a:rPr lang="en-US" dirty="0" smtClean="0"/>
              <a:t>funds”) </a:t>
            </a:r>
          </a:p>
          <a:p>
            <a:r>
              <a:rPr lang="en-US" dirty="0" smtClean="0"/>
              <a:t>an </a:t>
            </a:r>
            <a:r>
              <a:rPr lang="en-US" dirty="0"/>
              <a:t>adjustment in the interest </a:t>
            </a:r>
            <a:r>
              <a:rPr lang="en-US" dirty="0" smtClean="0"/>
              <a:t>rate </a:t>
            </a:r>
            <a:r>
              <a:rPr lang="en-US" dirty="0"/>
              <a:t>will quickly correct any threat of imbalances between the leakage of savings and the injection of investment</a:t>
            </a:r>
            <a:r>
              <a:rPr lang="en-US" dirty="0" smtClean="0"/>
              <a:t>..</a:t>
            </a:r>
            <a:endParaRPr lang="de-DE" dirty="0"/>
          </a:p>
          <a:p>
            <a:endParaRPr lang="en-US" dirty="0" smtClean="0"/>
          </a:p>
          <a:p>
            <a:pPr>
              <a:buFont typeface="Wingdings" charset="2"/>
              <a:buChar char="Ø"/>
            </a:pPr>
            <a:r>
              <a:rPr lang="en-US" dirty="0" smtClean="0"/>
              <a:t>in </a:t>
            </a:r>
            <a:r>
              <a:rPr lang="en-US" dirty="0"/>
              <a:t>the Classical model, output cannot fall short of the full employment output!</a:t>
            </a:r>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39</a:t>
            </a:fld>
            <a:endParaRPr lang="de-DE"/>
          </a:p>
        </p:txBody>
      </p:sp>
    </p:spTree>
    <p:extLst>
      <p:ext uri="{BB962C8B-B14F-4D97-AF65-F5344CB8AC3E}">
        <p14:creationId xmlns:p14="http://schemas.microsoft.com/office/powerpoint/2010/main" val="379451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Keynesian Model</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6232554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Keynesian Model</a:t>
            </a:r>
            <a:endParaRPr lang="en-US" dirty="0"/>
          </a:p>
        </p:txBody>
      </p:sp>
      <p:sp>
        <p:nvSpPr>
          <p:cNvPr id="3" name="Inhaltsplatzhalter 2"/>
          <p:cNvSpPr>
            <a:spLocks noGrp="1"/>
          </p:cNvSpPr>
          <p:nvPr>
            <p:ph idx="1"/>
          </p:nvPr>
        </p:nvSpPr>
        <p:spPr/>
        <p:txBody>
          <a:bodyPr/>
          <a:lstStyle/>
          <a:p>
            <a:r>
              <a:rPr lang="en-US" dirty="0"/>
              <a:t>Keynes’ major </a:t>
            </a:r>
            <a:r>
              <a:rPr lang="en-US" dirty="0" smtClean="0"/>
              <a:t>contribution: </a:t>
            </a:r>
            <a:br>
              <a:rPr lang="en-US" dirty="0" smtClean="0"/>
            </a:br>
            <a:r>
              <a:rPr lang="en-US" dirty="0" smtClean="0"/>
              <a:t>develop </a:t>
            </a:r>
            <a:r>
              <a:rPr lang="en-US" dirty="0"/>
              <a:t>a theory to explain why aggregate expenditure (or aggregate demand) could stay persistently </a:t>
            </a:r>
            <a:r>
              <a:rPr lang="en-US" dirty="0" smtClean="0"/>
              <a:t>low</a:t>
            </a:r>
          </a:p>
          <a:p>
            <a:r>
              <a:rPr lang="en-US" dirty="0" smtClean="0"/>
              <a:t>the </a:t>
            </a:r>
            <a:r>
              <a:rPr lang="en-US" dirty="0"/>
              <a:t>case of full employment (</a:t>
            </a:r>
            <a:r>
              <a:rPr lang="en-US" i="1" dirty="0"/>
              <a:t>Y*</a:t>
            </a:r>
            <a:r>
              <a:rPr lang="en-US" dirty="0"/>
              <a:t>) represents only a special case, one that may not often be </a:t>
            </a:r>
            <a:r>
              <a:rPr lang="en-US" dirty="0" smtClean="0"/>
              <a:t>achieved</a:t>
            </a:r>
            <a:r>
              <a:rPr lang="de-DE" dirty="0" smtClean="0"/>
              <a:t> </a:t>
            </a:r>
          </a:p>
          <a:p>
            <a:pPr>
              <a:buFont typeface="Wingdings" charset="2"/>
              <a:buChar char="Ø"/>
            </a:pPr>
            <a:r>
              <a:rPr lang="en-US" dirty="0"/>
              <a:t>He called it </a:t>
            </a:r>
            <a:r>
              <a:rPr lang="en-US" i="1" dirty="0"/>
              <a:t>The General Theory</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41</a:t>
            </a:fld>
            <a:endParaRPr lang="de-DE"/>
          </a:p>
        </p:txBody>
      </p:sp>
    </p:spTree>
    <p:extLst>
      <p:ext uri="{BB962C8B-B14F-4D97-AF65-F5344CB8AC3E}">
        <p14:creationId xmlns:p14="http://schemas.microsoft.com/office/powerpoint/2010/main" val="216517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Consumption </a:t>
            </a:r>
            <a:r>
              <a:rPr lang="en-US" dirty="0" smtClean="0"/>
              <a:t>Demand </a:t>
            </a:r>
            <a:r>
              <a:rPr lang="en-US" dirty="0"/>
              <a:t>in </a:t>
            </a:r>
            <a:r>
              <a:rPr lang="en-US" dirty="0" smtClean="0"/>
              <a:t>the Keynesian Model</a:t>
            </a:r>
            <a:endParaRPr lang="en-US" dirty="0"/>
          </a:p>
        </p:txBody>
      </p:sp>
      <p:sp>
        <p:nvSpPr>
          <p:cNvPr id="3" name="Inhaltsplatzhalter 2"/>
          <p:cNvSpPr>
            <a:spLocks noGrp="1"/>
          </p:cNvSpPr>
          <p:nvPr>
            <p:ph idx="1"/>
          </p:nvPr>
        </p:nvSpPr>
        <p:spPr/>
        <p:txBody>
          <a:bodyPr/>
          <a:lstStyle/>
          <a:p>
            <a:pPr marL="457200" lvl="1" indent="0">
              <a:buNone/>
            </a:pPr>
            <a:r>
              <a:rPr lang="en-US" dirty="0" smtClean="0"/>
              <a:t> </a:t>
            </a:r>
            <a:endParaRPr lang="en-US" dirty="0"/>
          </a:p>
          <a:p>
            <a:pPr marL="57150" indent="0">
              <a:buNone/>
            </a:pPr>
            <a:endParaRPr lang="en-US" dirty="0"/>
          </a:p>
          <a:p>
            <a:pPr marL="57150" indent="0">
              <a:buNone/>
            </a:pPr>
            <a:r>
              <a:rPr lang="en-US" dirty="0" smtClean="0"/>
              <a:t>C </a:t>
            </a:r>
            <a:r>
              <a:rPr lang="en-US" dirty="0"/>
              <a:t>is “autonomous” consumption</a:t>
            </a:r>
          </a:p>
          <a:p>
            <a:pPr lvl="1">
              <a:buClr>
                <a:schemeClr val="accent6">
                  <a:lumMod val="75000"/>
                </a:schemeClr>
              </a:buClr>
              <a:buSzPct val="80000"/>
              <a:buFont typeface="Wingdings" charset="2"/>
              <a:buChar char="Ø"/>
            </a:pPr>
            <a:r>
              <a:rPr lang="en-US" dirty="0" smtClean="0"/>
              <a:t> Consumption not related to income</a:t>
            </a:r>
            <a:endParaRPr lang="en-US" dirty="0"/>
          </a:p>
          <a:p>
            <a:pPr marL="0" indent="0">
              <a:buNone/>
            </a:pPr>
            <a:r>
              <a:rPr lang="en-US" i="1" dirty="0" err="1"/>
              <a:t>mpc</a:t>
            </a:r>
            <a:r>
              <a:rPr lang="en-US" dirty="0"/>
              <a:t> is “marginal propensity to consume”</a:t>
            </a:r>
          </a:p>
          <a:p>
            <a:pPr lvl="1">
              <a:buClr>
                <a:schemeClr val="accent6">
                  <a:lumMod val="75000"/>
                </a:schemeClr>
              </a:buClr>
              <a:buSzPct val="80000"/>
              <a:buFont typeface="Wingdings" charset="2"/>
              <a:buChar char="Ø"/>
            </a:pPr>
            <a:r>
              <a:rPr lang="en-US" dirty="0"/>
              <a:t>How much one would increase consumption if income increases by 1 unit of money</a:t>
            </a:r>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42</a:t>
            </a:fld>
            <a:endParaRPr lang="de-DE"/>
          </a:p>
        </p:txBody>
      </p:sp>
      <p:graphicFrame>
        <p:nvGraphicFramePr>
          <p:cNvPr id="8" name="Object 4"/>
          <p:cNvGraphicFramePr>
            <a:graphicFrameLocks noChangeAspect="1"/>
          </p:cNvGraphicFramePr>
          <p:nvPr>
            <p:extLst>
              <p:ext uri="{D42A27DB-BD31-4B8C-83A1-F6EECF244321}">
                <p14:modId xmlns:p14="http://schemas.microsoft.com/office/powerpoint/2010/main" val="2571345050"/>
              </p:ext>
            </p:extLst>
          </p:nvPr>
        </p:nvGraphicFramePr>
        <p:xfrm>
          <a:off x="1314748" y="1424980"/>
          <a:ext cx="2087513" cy="559334"/>
        </p:xfrm>
        <a:graphic>
          <a:graphicData uri="http://schemas.openxmlformats.org/presentationml/2006/ole">
            <mc:AlternateContent xmlns:mc="http://schemas.openxmlformats.org/markup-compatibility/2006">
              <mc:Choice xmlns:v="urn:schemas-microsoft-com:vml" Requires="v">
                <p:oleObj spid="_x0000_s1162" name="Formel" r:id="rId3" imgW="901440" imgH="241200" progId="Equation.3">
                  <p:embed/>
                </p:oleObj>
              </mc:Choice>
              <mc:Fallback>
                <p:oleObj name="Formel" r:id="rId3" imgW="90144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748" y="1424980"/>
                        <a:ext cx="2087513" cy="559334"/>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6" name="Rechteck 5"/>
          <p:cNvSpPr/>
          <p:nvPr/>
        </p:nvSpPr>
        <p:spPr>
          <a:xfrm>
            <a:off x="939800" y="1340768"/>
            <a:ext cx="2794000" cy="932532"/>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55414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Marginal Propensity to Consume</a:t>
            </a:r>
          </a:p>
        </p:txBody>
      </p:sp>
      <p:sp>
        <p:nvSpPr>
          <p:cNvPr id="3" name="Fußzeilenplatzhalter 2"/>
          <p:cNvSpPr>
            <a:spLocks noGrp="1"/>
          </p:cNvSpPr>
          <p:nvPr>
            <p:ph type="ftr" sz="quarter" idx="11"/>
          </p:nvPr>
        </p:nvSpPr>
        <p:spPr/>
        <p:txBody>
          <a:bodyPr/>
          <a:lstStyle/>
          <a:p>
            <a:r>
              <a:rPr lang="de-DE" smtClean="0"/>
              <a:t>Chapter 9</a:t>
            </a:r>
            <a:endParaRPr lang="de-DE" dirty="0"/>
          </a:p>
        </p:txBody>
      </p:sp>
      <p:sp>
        <p:nvSpPr>
          <p:cNvPr id="4" name="Foliennummernplatzhalter 3"/>
          <p:cNvSpPr>
            <a:spLocks noGrp="1"/>
          </p:cNvSpPr>
          <p:nvPr>
            <p:ph type="sldNum" sz="quarter" idx="12"/>
          </p:nvPr>
        </p:nvSpPr>
        <p:spPr/>
        <p:txBody>
          <a:bodyPr/>
          <a:lstStyle/>
          <a:p>
            <a:fld id="{F58DD67E-A379-844E-9AB1-95D2EC404AD8}" type="slidenum">
              <a:rPr lang="de-DE" smtClean="0"/>
              <a:t>43</a:t>
            </a:fld>
            <a:endParaRPr lang="de-DE" dirty="0"/>
          </a:p>
        </p:txBody>
      </p:sp>
      <p:sp>
        <p:nvSpPr>
          <p:cNvPr id="5" name="Textplatzhalter 4"/>
          <p:cNvSpPr>
            <a:spLocks noGrp="1"/>
          </p:cNvSpPr>
          <p:nvPr>
            <p:ph type="body" sz="quarter" idx="13"/>
          </p:nvPr>
        </p:nvSpPr>
        <p:spPr>
          <a:xfrm>
            <a:off x="330200" y="1551486"/>
            <a:ext cx="8229600" cy="1681708"/>
          </a:xfrm>
        </p:spPr>
        <p:txBody>
          <a:bodyPr>
            <a:noAutofit/>
          </a:bodyPr>
          <a:lstStyle/>
          <a:p>
            <a:pPr algn="l"/>
            <a:r>
              <a:rPr lang="en-US" dirty="0"/>
              <a:t>the number of additional dollars of consumption for every additional dollar of income (typically a fraction between zero and one</a:t>
            </a:r>
            <a:r>
              <a:rPr lang="en-US" dirty="0" smtClean="0"/>
              <a:t>)</a:t>
            </a:r>
          </a:p>
          <a:p>
            <a:r>
              <a:rPr lang="de-DE" dirty="0"/>
              <a:t>	</a:t>
            </a:r>
            <a:r>
              <a:rPr lang="de-DE" dirty="0" smtClean="0"/>
              <a:t>	</a:t>
            </a:r>
            <a:endParaRPr lang="en-US" dirty="0"/>
          </a:p>
        </p:txBody>
      </p:sp>
      <p:graphicFrame>
        <p:nvGraphicFramePr>
          <p:cNvPr id="7" name="Objekt 6"/>
          <p:cNvGraphicFramePr>
            <a:graphicFrameLocks noChangeAspect="1"/>
          </p:cNvGraphicFramePr>
          <p:nvPr>
            <p:extLst>
              <p:ext uri="{D42A27DB-BD31-4B8C-83A1-F6EECF244321}">
                <p14:modId xmlns:p14="http://schemas.microsoft.com/office/powerpoint/2010/main" val="4257478053"/>
              </p:ext>
            </p:extLst>
          </p:nvPr>
        </p:nvGraphicFramePr>
        <p:xfrm>
          <a:off x="768350" y="3722058"/>
          <a:ext cx="1346200" cy="787400"/>
        </p:xfrm>
        <a:graphic>
          <a:graphicData uri="http://schemas.openxmlformats.org/presentationml/2006/ole">
            <mc:AlternateContent xmlns:mc="http://schemas.openxmlformats.org/markup-compatibility/2006">
              <mc:Choice xmlns:v="urn:schemas-microsoft-com:vml" Requires="v">
                <p:oleObj spid="_x0000_s3210" name="Formel" r:id="rId3" imgW="673100" imgH="393700" progId="Equation.3">
                  <p:embed/>
                </p:oleObj>
              </mc:Choice>
              <mc:Fallback>
                <p:oleObj name="Formel" r:id="rId3" imgW="673100" imgH="393700" progId="Equation.3">
                  <p:embed/>
                  <p:pic>
                    <p:nvPicPr>
                      <p:cNvPr id="0" name=""/>
                      <p:cNvPicPr/>
                      <p:nvPr/>
                    </p:nvPicPr>
                    <p:blipFill>
                      <a:blip r:embed="rId4"/>
                      <a:stretch>
                        <a:fillRect/>
                      </a:stretch>
                    </p:blipFill>
                    <p:spPr>
                      <a:xfrm>
                        <a:off x="768350" y="3722058"/>
                        <a:ext cx="1346200" cy="787400"/>
                      </a:xfrm>
                      <a:prstGeom prst="rect">
                        <a:avLst/>
                      </a:prstGeom>
                    </p:spPr>
                  </p:pic>
                </p:oleObj>
              </mc:Fallback>
            </mc:AlternateContent>
          </a:graphicData>
        </a:graphic>
      </p:graphicFrame>
      <p:sp>
        <p:nvSpPr>
          <p:cNvPr id="8" name="Textfeld 7"/>
          <p:cNvSpPr txBox="1"/>
          <p:nvPr/>
        </p:nvSpPr>
        <p:spPr>
          <a:xfrm>
            <a:off x="2413000" y="3748416"/>
            <a:ext cx="6273800" cy="798680"/>
          </a:xfrm>
          <a:prstGeom prst="rect">
            <a:avLst/>
          </a:prstGeom>
          <a:noFill/>
        </p:spPr>
        <p:txBody>
          <a:bodyPr wrap="square" rtlCol="0">
            <a:spAutoFit/>
          </a:bodyPr>
          <a:lstStyle/>
          <a:p>
            <a:pPr>
              <a:lnSpc>
                <a:spcPct val="130000"/>
              </a:lnSpc>
            </a:pPr>
            <a:r>
              <a:rPr lang="en-US" i="1" dirty="0" smtClean="0"/>
              <a:t>the </a:t>
            </a:r>
            <a:r>
              <a:rPr lang="en-US" i="1" dirty="0"/>
              <a:t>change of C resulting from a change in </a:t>
            </a:r>
            <a:r>
              <a:rPr lang="en-US" i="1" dirty="0" smtClean="0"/>
              <a:t>Y</a:t>
            </a:r>
          </a:p>
          <a:p>
            <a:pPr>
              <a:lnSpc>
                <a:spcPct val="130000"/>
              </a:lnSpc>
            </a:pPr>
            <a:r>
              <a:rPr lang="en-US" i="1" dirty="0" smtClean="0"/>
              <a:t>  the </a:t>
            </a:r>
            <a:r>
              <a:rPr lang="en-US" i="1" dirty="0"/>
              <a:t>change in </a:t>
            </a:r>
            <a:r>
              <a:rPr lang="en-US" i="1" dirty="0" smtClean="0"/>
              <a:t>Y</a:t>
            </a:r>
          </a:p>
        </p:txBody>
      </p:sp>
      <p:cxnSp>
        <p:nvCxnSpPr>
          <p:cNvPr id="10" name="Gerade Verbindung 9"/>
          <p:cNvCxnSpPr/>
          <p:nvPr/>
        </p:nvCxnSpPr>
        <p:spPr>
          <a:xfrm>
            <a:off x="2413000" y="4192916"/>
            <a:ext cx="44577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feld 10"/>
          <p:cNvSpPr txBox="1"/>
          <p:nvPr/>
        </p:nvSpPr>
        <p:spPr>
          <a:xfrm>
            <a:off x="673100" y="5174565"/>
            <a:ext cx="8140700" cy="646331"/>
          </a:xfrm>
          <a:prstGeom prst="rect">
            <a:avLst/>
          </a:prstGeom>
          <a:noFill/>
        </p:spPr>
        <p:txBody>
          <a:bodyPr wrap="square" rtlCol="0">
            <a:spAutoFit/>
          </a:bodyPr>
          <a:lstStyle/>
          <a:p>
            <a:r>
              <a:rPr lang="en-US" dirty="0" smtClean="0"/>
              <a:t>e.g. for </a:t>
            </a:r>
            <a:r>
              <a:rPr lang="en-US" dirty="0"/>
              <a:t>every additional €10 in aggregate income, households will spend an additional €8 </a:t>
            </a:r>
            <a:r>
              <a:rPr lang="en-US" dirty="0" smtClean="0">
                <a:sym typeface="Wingdings"/>
              </a:rPr>
              <a:t> </a:t>
            </a:r>
            <a:r>
              <a:rPr lang="en-US" i="1" dirty="0" err="1"/>
              <a:t>mpc</a:t>
            </a:r>
            <a:r>
              <a:rPr lang="en-US" i="1" dirty="0"/>
              <a:t> </a:t>
            </a:r>
            <a:r>
              <a:rPr lang="en-US" dirty="0"/>
              <a:t>of 8/10 or 0.8</a:t>
            </a:r>
            <a:r>
              <a:rPr lang="de-DE" dirty="0"/>
              <a:t> </a:t>
            </a:r>
            <a:endParaRPr lang="en-US" dirty="0"/>
          </a:p>
        </p:txBody>
      </p:sp>
      <p:sp>
        <p:nvSpPr>
          <p:cNvPr id="12" name="Rechteck 11"/>
          <p:cNvSpPr/>
          <p:nvPr/>
        </p:nvSpPr>
        <p:spPr>
          <a:xfrm>
            <a:off x="673100" y="3589666"/>
            <a:ext cx="6629400" cy="120650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0203905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Marginal Propensity to Save</a:t>
            </a:r>
          </a:p>
        </p:txBody>
      </p:sp>
      <p:sp>
        <p:nvSpPr>
          <p:cNvPr id="3" name="Fußzeilenplatzhalter 2"/>
          <p:cNvSpPr>
            <a:spLocks noGrp="1"/>
          </p:cNvSpPr>
          <p:nvPr>
            <p:ph type="ftr" sz="quarter" idx="11"/>
          </p:nvPr>
        </p:nvSpPr>
        <p:spPr/>
        <p:txBody>
          <a:bodyPr/>
          <a:lstStyle/>
          <a:p>
            <a:r>
              <a:rPr lang="de-DE" dirty="0" smtClean="0"/>
              <a:t>Chapter 9</a:t>
            </a:r>
            <a:endParaRPr lang="de-DE" dirty="0"/>
          </a:p>
        </p:txBody>
      </p:sp>
      <p:sp>
        <p:nvSpPr>
          <p:cNvPr id="4" name="Foliennummernplatzhalter 3"/>
          <p:cNvSpPr>
            <a:spLocks noGrp="1"/>
          </p:cNvSpPr>
          <p:nvPr>
            <p:ph type="sldNum" sz="quarter" idx="12"/>
          </p:nvPr>
        </p:nvSpPr>
        <p:spPr/>
        <p:txBody>
          <a:bodyPr/>
          <a:lstStyle/>
          <a:p>
            <a:fld id="{F58DD67E-A379-844E-9AB1-95D2EC404AD8}" type="slidenum">
              <a:rPr lang="de-DE" smtClean="0"/>
              <a:t>44</a:t>
            </a:fld>
            <a:endParaRPr lang="de-DE" dirty="0"/>
          </a:p>
        </p:txBody>
      </p:sp>
      <p:sp>
        <p:nvSpPr>
          <p:cNvPr id="5" name="Textplatzhalter 4"/>
          <p:cNvSpPr>
            <a:spLocks noGrp="1"/>
          </p:cNvSpPr>
          <p:nvPr>
            <p:ph type="body" sz="quarter" idx="13"/>
          </p:nvPr>
        </p:nvSpPr>
        <p:spPr>
          <a:xfrm>
            <a:off x="342900" y="1551486"/>
            <a:ext cx="8470900" cy="2011908"/>
          </a:xfrm>
        </p:spPr>
        <p:txBody>
          <a:bodyPr/>
          <a:lstStyle/>
          <a:p>
            <a:pPr algn="l"/>
            <a:r>
              <a:rPr lang="en-US" dirty="0"/>
              <a:t>the number of additional dollars saved for each additional dollar of income (typically a fraction between zero and one)</a:t>
            </a:r>
            <a:endParaRPr lang="de-DE" dirty="0"/>
          </a:p>
          <a:p>
            <a:endParaRPr lang="en-US" dirty="0"/>
          </a:p>
        </p:txBody>
      </p:sp>
      <p:graphicFrame>
        <p:nvGraphicFramePr>
          <p:cNvPr id="9" name="Objekt 8"/>
          <p:cNvGraphicFramePr>
            <a:graphicFrameLocks noChangeAspect="1"/>
          </p:cNvGraphicFramePr>
          <p:nvPr>
            <p:extLst>
              <p:ext uri="{D42A27DB-BD31-4B8C-83A1-F6EECF244321}">
                <p14:modId xmlns:p14="http://schemas.microsoft.com/office/powerpoint/2010/main" val="2464779213"/>
              </p:ext>
            </p:extLst>
          </p:nvPr>
        </p:nvGraphicFramePr>
        <p:xfrm>
          <a:off x="723900" y="5090662"/>
          <a:ext cx="2489200" cy="787400"/>
        </p:xfrm>
        <a:graphic>
          <a:graphicData uri="http://schemas.openxmlformats.org/presentationml/2006/ole">
            <mc:AlternateContent xmlns:mc="http://schemas.openxmlformats.org/markup-compatibility/2006">
              <mc:Choice xmlns:v="urn:schemas-microsoft-com:vml" Requires="v">
                <p:oleObj spid="_x0000_s4229" name="Formel" r:id="rId3" imgW="1244600" imgH="393700" progId="Equation.3">
                  <p:embed/>
                </p:oleObj>
              </mc:Choice>
              <mc:Fallback>
                <p:oleObj name="Formel" r:id="rId3" imgW="1244600" imgH="393700" progId="Equation.3">
                  <p:embed/>
                  <p:pic>
                    <p:nvPicPr>
                      <p:cNvPr id="0" name=""/>
                      <p:cNvPicPr/>
                      <p:nvPr/>
                    </p:nvPicPr>
                    <p:blipFill>
                      <a:blip r:embed="rId4"/>
                      <a:stretch>
                        <a:fillRect/>
                      </a:stretch>
                    </p:blipFill>
                    <p:spPr>
                      <a:xfrm>
                        <a:off x="723900" y="5090662"/>
                        <a:ext cx="2489200" cy="787400"/>
                      </a:xfrm>
                      <a:prstGeom prst="rect">
                        <a:avLst/>
                      </a:prstGeom>
                    </p:spPr>
                  </p:pic>
                </p:oleObj>
              </mc:Fallback>
            </mc:AlternateContent>
          </a:graphicData>
        </a:graphic>
      </p:graphicFrame>
      <p:sp>
        <p:nvSpPr>
          <p:cNvPr id="10" name="Rechteck 9"/>
          <p:cNvSpPr/>
          <p:nvPr/>
        </p:nvSpPr>
        <p:spPr>
          <a:xfrm>
            <a:off x="546100" y="4851400"/>
            <a:ext cx="2844800" cy="1244600"/>
          </a:xfrm>
          <a:prstGeom prst="rect">
            <a:avLst/>
          </a:prstGeom>
          <a:noFill/>
          <a:ln w="57150" cmpd="sng">
            <a:solidFill>
              <a:srgbClr val="E46C0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Textfeld 10"/>
          <p:cNvSpPr txBox="1"/>
          <p:nvPr/>
        </p:nvSpPr>
        <p:spPr>
          <a:xfrm>
            <a:off x="457200" y="3563394"/>
            <a:ext cx="7747000" cy="1231106"/>
          </a:xfrm>
          <a:prstGeom prst="rect">
            <a:avLst/>
          </a:prstGeom>
          <a:noFill/>
        </p:spPr>
        <p:txBody>
          <a:bodyPr wrap="square" rtlCol="0">
            <a:spAutoFit/>
          </a:bodyPr>
          <a:lstStyle/>
          <a:p>
            <a:r>
              <a:rPr lang="en-US" sz="2800" dirty="0"/>
              <a:t>As S=Y-C, marginal propensity to save (</a:t>
            </a:r>
            <a:r>
              <a:rPr lang="en-US" sz="2800" dirty="0" err="1"/>
              <a:t>mps</a:t>
            </a:r>
            <a:r>
              <a:rPr lang="en-US" sz="2800" dirty="0"/>
              <a:t>) is given </a:t>
            </a:r>
            <a:r>
              <a:rPr lang="en-US" sz="2800" dirty="0" smtClean="0"/>
              <a:t>by:</a:t>
            </a:r>
            <a:endParaRPr lang="en-US" sz="2800" dirty="0"/>
          </a:p>
          <a:p>
            <a:endParaRPr lang="en-US" dirty="0"/>
          </a:p>
        </p:txBody>
      </p:sp>
    </p:spTree>
    <p:extLst>
      <p:ext uri="{BB962C8B-B14F-4D97-AF65-F5344CB8AC3E}">
        <p14:creationId xmlns:p14="http://schemas.microsoft.com/office/powerpoint/2010/main" val="27568826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Table 9.2 The Consumption Schedule (and Saving)</a:t>
            </a:r>
            <a:r>
              <a:rPr lang="de-DE" dirty="0"/>
              <a:t> </a:t>
            </a: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4082947909"/>
              </p:ext>
            </p:extLst>
          </p:nvPr>
        </p:nvGraphicFramePr>
        <p:xfrm>
          <a:off x="457200" y="1342800"/>
          <a:ext cx="8362951" cy="5080000"/>
        </p:xfrm>
        <a:graphic>
          <a:graphicData uri="http://schemas.openxmlformats.org/drawingml/2006/table">
            <a:tbl>
              <a:tblPr firstRow="1" bandRow="1">
                <a:tableStyleId>{5FD0F851-EC5A-4D38-B0AD-8093EC10F338}</a:tableStyleId>
              </a:tblPr>
              <a:tblGrid>
                <a:gridCol w="779266"/>
                <a:gridCol w="329214"/>
                <a:gridCol w="1391715"/>
                <a:gridCol w="1587454"/>
                <a:gridCol w="930122"/>
                <a:gridCol w="1125085"/>
                <a:gridCol w="547505"/>
                <a:gridCol w="1106686"/>
                <a:gridCol w="254753"/>
                <a:gridCol w="311151"/>
              </a:tblGrid>
              <a:tr h="370840">
                <a:tc gridSpan="2">
                  <a:txBody>
                    <a:bodyPr/>
                    <a:lstStyle/>
                    <a:p>
                      <a:pPr algn="ctr">
                        <a:lnSpc>
                          <a:spcPct val="100000"/>
                        </a:lnSpc>
                        <a:spcAft>
                          <a:spcPts val="1000"/>
                        </a:spcAft>
                      </a:pPr>
                      <a:r>
                        <a:rPr lang="en-US" sz="1800" dirty="0">
                          <a:effectLst/>
                        </a:rPr>
                        <a:t>(1)</a:t>
                      </a:r>
                      <a:endParaRPr lang="de-DE" sz="18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dirty="0">
                          <a:effectLst/>
                        </a:rPr>
                        <a:t>(2)</a:t>
                      </a:r>
                      <a:endParaRPr lang="de-DE" sz="1800" dirty="0">
                        <a:effectLst/>
                        <a:latin typeface="Calibri"/>
                        <a:ea typeface="Calibri"/>
                        <a:cs typeface="Times New Roman"/>
                      </a:endParaRPr>
                    </a:p>
                  </a:txBody>
                  <a:tcPr marL="68580" marR="68580" marT="0" marB="0"/>
                </a:tc>
                <a:tc gridSpan="2">
                  <a:txBody>
                    <a:bodyPr/>
                    <a:lstStyle/>
                    <a:p>
                      <a:pPr algn="ctr">
                        <a:lnSpc>
                          <a:spcPct val="100000"/>
                        </a:lnSpc>
                        <a:spcAft>
                          <a:spcPts val="1000"/>
                        </a:spcAft>
                      </a:pPr>
                      <a:r>
                        <a:rPr lang="en-US" sz="1800" dirty="0">
                          <a:effectLst/>
                        </a:rPr>
                        <a:t>(3)</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100000"/>
                        </a:lnSpc>
                        <a:spcAft>
                          <a:spcPts val="1000"/>
                        </a:spcAft>
                      </a:pPr>
                      <a:r>
                        <a:rPr lang="en-US" sz="1800">
                          <a:effectLst/>
                        </a:rPr>
                        <a:t>(4)</a:t>
                      </a:r>
                      <a:endParaRPr lang="de-DE" sz="1800">
                        <a:effectLst/>
                        <a:latin typeface="Calibri"/>
                        <a:ea typeface="Calibri"/>
                        <a:cs typeface="Times New Roman"/>
                      </a:endParaRPr>
                    </a:p>
                  </a:txBody>
                  <a:tcPr marL="68580" marR="68580" marT="0" marB="0"/>
                </a:tc>
                <a:tc hMerge="1">
                  <a:txBody>
                    <a:bodyPr/>
                    <a:lstStyle/>
                    <a:p>
                      <a:endParaRPr lang="en-US"/>
                    </a:p>
                  </a:txBody>
                  <a:tcPr/>
                </a:tc>
                <a:tc gridSpan="3">
                  <a:txBody>
                    <a:bodyPr/>
                    <a:lstStyle/>
                    <a:p>
                      <a:pPr algn="ctr">
                        <a:lnSpc>
                          <a:spcPct val="100000"/>
                        </a:lnSpc>
                        <a:spcAft>
                          <a:spcPts val="1000"/>
                        </a:spcAft>
                      </a:pPr>
                      <a:r>
                        <a:rPr lang="en-US" sz="1800">
                          <a:effectLst/>
                        </a:rPr>
                        <a:t>(5)</a:t>
                      </a:r>
                      <a:endParaRPr lang="de-DE" sz="180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r>
              <a:tr h="370840">
                <a:tc gridSpan="2">
                  <a:txBody>
                    <a:bodyPr/>
                    <a:lstStyle/>
                    <a:p>
                      <a:pPr algn="ctr">
                        <a:lnSpc>
                          <a:spcPct val="100000"/>
                        </a:lnSpc>
                        <a:spcAft>
                          <a:spcPts val="1000"/>
                        </a:spcAft>
                      </a:pPr>
                      <a:r>
                        <a:rPr lang="en-US" sz="1800" dirty="0">
                          <a:effectLst/>
                        </a:rPr>
                        <a:t>Income (Y)</a:t>
                      </a:r>
                      <a:endParaRPr lang="de-DE" sz="18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dirty="0">
                          <a:effectLst/>
                        </a:rPr>
                        <a:t>Autonomous Consumption </a:t>
                      </a:r>
                      <a:endParaRPr lang="de-DE" sz="1800" dirty="0">
                        <a:effectLst/>
                        <a:latin typeface="Calibri"/>
                        <a:ea typeface="Calibri"/>
                        <a:cs typeface="Times New Roman"/>
                      </a:endParaRPr>
                    </a:p>
                  </a:txBody>
                  <a:tcPr marL="68580" marR="68580" marT="0" marB="0"/>
                </a:tc>
                <a:tc gridSpan="2">
                  <a:txBody>
                    <a:bodyPr/>
                    <a:lstStyle/>
                    <a:p>
                      <a:pPr algn="ctr">
                        <a:lnSpc>
                          <a:spcPct val="100000"/>
                        </a:lnSpc>
                        <a:spcAft>
                          <a:spcPts val="1000"/>
                        </a:spcAft>
                      </a:pPr>
                      <a:r>
                        <a:rPr lang="en-US" sz="1800" dirty="0">
                          <a:effectLst/>
                        </a:rPr>
                        <a:t>The part of consumption that depends on income, with </a:t>
                      </a:r>
                      <a:r>
                        <a:rPr lang="en-US" sz="1800" dirty="0" err="1">
                          <a:effectLst/>
                        </a:rPr>
                        <a:t>mpc</a:t>
                      </a:r>
                      <a:r>
                        <a:rPr lang="en-US" sz="1800" dirty="0">
                          <a:effectLst/>
                        </a:rPr>
                        <a:t> = 0.8</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100000"/>
                        </a:lnSpc>
                        <a:spcAft>
                          <a:spcPts val="1000"/>
                        </a:spcAft>
                      </a:pPr>
                      <a:r>
                        <a:rPr lang="en-US" sz="1800" dirty="0">
                          <a:effectLst/>
                        </a:rPr>
                        <a:t>Consumption C = 20 + 0.8 Y</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3">
                  <a:txBody>
                    <a:bodyPr/>
                    <a:lstStyle/>
                    <a:p>
                      <a:pPr algn="ctr">
                        <a:lnSpc>
                          <a:spcPct val="100000"/>
                        </a:lnSpc>
                        <a:spcAft>
                          <a:spcPts val="1000"/>
                        </a:spcAft>
                      </a:pPr>
                      <a:r>
                        <a:rPr lang="en-US" sz="1800" dirty="0">
                          <a:effectLst/>
                        </a:rPr>
                        <a:t>Saving S = Y – C</a:t>
                      </a:r>
                      <a:endParaRPr lang="de-DE" sz="18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r>
              <a:tr h="370840">
                <a:tc gridSpan="2">
                  <a:txBody>
                    <a:bodyPr/>
                    <a:lstStyle/>
                    <a:p>
                      <a:pPr algn="ctr">
                        <a:lnSpc>
                          <a:spcPct val="100000"/>
                        </a:lnSpc>
                        <a:spcAft>
                          <a:spcPts val="1000"/>
                        </a:spcAft>
                      </a:pPr>
                      <a:r>
                        <a:rPr lang="en-US" sz="1800" dirty="0">
                          <a:effectLst/>
                        </a:rPr>
                        <a:t> </a:t>
                      </a:r>
                      <a:endParaRPr lang="de-DE" sz="1800" dirty="0">
                        <a:effectLst/>
                        <a:latin typeface="Calibri"/>
                        <a:ea typeface="Calibri"/>
                        <a:cs typeface="Times New Roman"/>
                      </a:endParaRPr>
                    </a:p>
                  </a:txBody>
                  <a:tcPr marL="68580" marR="68580" marT="0" marB="0" anchor="b"/>
                </a:tc>
                <a:tc hMerge="1">
                  <a:txBody>
                    <a:bodyPr/>
                    <a:lstStyle/>
                    <a:p>
                      <a:endParaRPr lang="en-US"/>
                    </a:p>
                  </a:txBody>
                  <a:tcPr/>
                </a:tc>
                <a:tc>
                  <a:txBody>
                    <a:bodyPr/>
                    <a:lstStyle/>
                    <a:p>
                      <a:pPr algn="ctr">
                        <a:lnSpc>
                          <a:spcPct val="100000"/>
                        </a:lnSpc>
                        <a:spcAft>
                          <a:spcPts val="1000"/>
                        </a:spcAft>
                      </a:pPr>
                      <a:r>
                        <a:rPr lang="en-US" sz="1800" dirty="0">
                          <a:effectLst/>
                        </a:rPr>
                        <a:t> </a:t>
                      </a:r>
                      <a:endParaRPr lang="de-DE" sz="1800" dirty="0">
                        <a:effectLst/>
                        <a:latin typeface="Calibri"/>
                        <a:ea typeface="Calibri"/>
                        <a:cs typeface="Times New Roman"/>
                      </a:endParaRPr>
                    </a:p>
                  </a:txBody>
                  <a:tcPr marL="68580" marR="68580" marT="0" marB="0" anchor="b"/>
                </a:tc>
                <a:tc gridSpan="2">
                  <a:txBody>
                    <a:bodyPr/>
                    <a:lstStyle/>
                    <a:p>
                      <a:pPr algn="ctr">
                        <a:lnSpc>
                          <a:spcPct val="100000"/>
                        </a:lnSpc>
                        <a:spcAft>
                          <a:spcPts val="1000"/>
                        </a:spcAft>
                      </a:pPr>
                      <a:r>
                        <a:rPr lang="en-US" sz="1800" dirty="0">
                          <a:effectLst/>
                        </a:rPr>
                        <a:t>= 0.8 × column(1)</a:t>
                      </a:r>
                      <a:endParaRPr lang="de-DE" sz="1800" dirty="0">
                        <a:effectLst/>
                        <a:latin typeface="Calibri"/>
                        <a:ea typeface="Calibri"/>
                        <a:cs typeface="Times New Roman"/>
                      </a:endParaRPr>
                    </a:p>
                  </a:txBody>
                  <a:tcPr marL="68580" marR="68580" marT="0" marB="0" anchor="b"/>
                </a:tc>
                <a:tc hMerge="1">
                  <a:txBody>
                    <a:bodyPr/>
                    <a:lstStyle/>
                    <a:p>
                      <a:endParaRPr lang="en-US"/>
                    </a:p>
                  </a:txBody>
                  <a:tcPr/>
                </a:tc>
                <a:tc gridSpan="2">
                  <a:txBody>
                    <a:bodyPr/>
                    <a:lstStyle/>
                    <a:p>
                      <a:pPr algn="ctr">
                        <a:lnSpc>
                          <a:spcPct val="100000"/>
                        </a:lnSpc>
                        <a:spcAft>
                          <a:spcPts val="1000"/>
                        </a:spcAft>
                      </a:pPr>
                      <a:r>
                        <a:rPr lang="en-US" sz="1800" dirty="0">
                          <a:effectLst/>
                        </a:rPr>
                        <a:t>= column(2) + column(3)</a:t>
                      </a:r>
                      <a:endParaRPr lang="de-DE" sz="1800" dirty="0">
                        <a:effectLst/>
                        <a:latin typeface="Calibri"/>
                        <a:ea typeface="Calibri"/>
                        <a:cs typeface="Times New Roman"/>
                      </a:endParaRPr>
                    </a:p>
                  </a:txBody>
                  <a:tcPr marL="68580" marR="68580" marT="0" marB="0" anchor="b"/>
                </a:tc>
                <a:tc hMerge="1">
                  <a:txBody>
                    <a:bodyPr/>
                    <a:lstStyle/>
                    <a:p>
                      <a:endParaRPr lang="en-US"/>
                    </a:p>
                  </a:txBody>
                  <a:tcPr/>
                </a:tc>
                <a:tc gridSpan="3">
                  <a:txBody>
                    <a:bodyPr/>
                    <a:lstStyle/>
                    <a:p>
                      <a:pPr algn="ctr">
                        <a:lnSpc>
                          <a:spcPct val="100000"/>
                        </a:lnSpc>
                        <a:spcAft>
                          <a:spcPts val="1000"/>
                        </a:spcAft>
                      </a:pPr>
                      <a:r>
                        <a:rPr lang="en-US" sz="1800" dirty="0">
                          <a:effectLst/>
                        </a:rPr>
                        <a:t>= column(1) – column(4)</a:t>
                      </a:r>
                      <a:endParaRPr lang="de-DE" sz="1800" dirty="0">
                        <a:effectLst/>
                        <a:latin typeface="Calibri"/>
                        <a:ea typeface="Calibri"/>
                        <a:cs typeface="Times New Roman"/>
                      </a:endParaRPr>
                    </a:p>
                  </a:txBody>
                  <a:tcPr marL="68580" marR="68580" marT="0" marB="0" anchor="b"/>
                </a:tc>
                <a:tc hMerge="1">
                  <a:txBody>
                    <a:bodyPr/>
                    <a:lstStyle/>
                    <a:p>
                      <a:endParaRPr lang="en-US"/>
                    </a:p>
                  </a:txBody>
                  <a:tcPr/>
                </a:tc>
                <a:tc hMerge="1">
                  <a:txBody>
                    <a:bodyPr/>
                    <a:lstStyle/>
                    <a:p>
                      <a:endParaRPr lang="en-US"/>
                    </a:p>
                  </a:txBody>
                  <a:tcPr/>
                </a:tc>
              </a:tr>
              <a:tr h="370840">
                <a:tc>
                  <a:txBody>
                    <a:bodyPr/>
                    <a:lstStyle/>
                    <a:p>
                      <a:pPr algn="r">
                        <a:lnSpc>
                          <a:spcPct val="100000"/>
                        </a:lnSpc>
                        <a:spcAft>
                          <a:spcPts val="1000"/>
                        </a:spcAft>
                      </a:pPr>
                      <a:r>
                        <a:rPr lang="en-US" sz="1800" dirty="0">
                          <a:effectLst/>
                        </a:rPr>
                        <a:t>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r>
                        <a:rPr lang="en-US" sz="1800" dirty="0">
                          <a:effectLst/>
                        </a:rPr>
                        <a:t>–20</a:t>
                      </a:r>
                      <a:endParaRPr lang="de-DE" sz="1800" dirty="0">
                        <a:effectLst/>
                        <a:latin typeface="Calibri"/>
                        <a:ea typeface="Calibri"/>
                        <a:cs typeface="Times New Roman"/>
                      </a:endParaRPr>
                    </a:p>
                  </a:txBody>
                  <a:tcPr marL="68580" marR="68580" marT="0" marB="0"/>
                </a:tc>
                <a:tc hMerge="1">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endParaRPr lang="en-US" dirty="0"/>
                    </a:p>
                  </a:txBody>
                  <a:tcPr marL="68580" marR="68580" marT="0" marB="0"/>
                </a:tc>
              </a:tr>
              <a:tr h="370840">
                <a:tc>
                  <a:txBody>
                    <a:bodyPr/>
                    <a:lstStyle/>
                    <a:p>
                      <a:pPr algn="r">
                        <a:lnSpc>
                          <a:spcPct val="100000"/>
                        </a:lnSpc>
                        <a:spcAft>
                          <a:spcPts val="1000"/>
                        </a:spcAft>
                      </a:pPr>
                      <a:r>
                        <a:rPr lang="en-US" sz="1800">
                          <a:effectLst/>
                        </a:rPr>
                        <a:t>100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80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00000"/>
                        </a:lnSpc>
                        <a:spcAft>
                          <a:spcPts val="1000"/>
                        </a:spcAft>
                      </a:pPr>
                      <a:r>
                        <a:rPr lang="en-US" sz="1800" dirty="0">
                          <a:effectLst/>
                        </a:rPr>
                        <a:t>200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160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180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00000"/>
                        </a:lnSpc>
                        <a:spcAft>
                          <a:spcPts val="1000"/>
                        </a:spcAft>
                      </a:pPr>
                      <a:r>
                        <a:rPr lang="en-US" sz="1800">
                          <a:effectLst/>
                        </a:rPr>
                        <a:t>300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240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260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00000"/>
                        </a:lnSpc>
                        <a:spcAft>
                          <a:spcPts val="1000"/>
                        </a:spcAft>
                      </a:pPr>
                      <a:r>
                        <a:rPr lang="en-US" sz="1800" dirty="0">
                          <a:effectLst/>
                        </a:rPr>
                        <a:t>400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320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340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60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00000"/>
                        </a:lnSpc>
                        <a:spcAft>
                          <a:spcPts val="1000"/>
                        </a:spcAft>
                      </a:pPr>
                      <a:r>
                        <a:rPr lang="en-US" sz="1800">
                          <a:effectLst/>
                        </a:rPr>
                        <a:t>500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420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80</a:t>
                      </a:r>
                      <a:endParaRPr lang="de-DE" sz="180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00000"/>
                        </a:lnSpc>
                        <a:spcAft>
                          <a:spcPts val="1000"/>
                        </a:spcAft>
                      </a:pPr>
                      <a:r>
                        <a:rPr lang="en-US" sz="1800" dirty="0">
                          <a:effectLst/>
                        </a:rPr>
                        <a:t>600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480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100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00000"/>
                        </a:lnSpc>
                        <a:spcAft>
                          <a:spcPts val="1000"/>
                        </a:spcAft>
                      </a:pPr>
                      <a:r>
                        <a:rPr lang="en-US" sz="1800" dirty="0">
                          <a:effectLst/>
                        </a:rPr>
                        <a:t>700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560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580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120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00000"/>
                        </a:lnSpc>
                        <a:spcAft>
                          <a:spcPts val="1000"/>
                        </a:spcAft>
                      </a:pPr>
                      <a:r>
                        <a:rPr lang="en-US" sz="1800" dirty="0">
                          <a:effectLst/>
                        </a:rPr>
                        <a:t>800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640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660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140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r>
            </a:tbl>
          </a:graphicData>
        </a:graphic>
      </p:graphicFrame>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45</a:t>
            </a:fld>
            <a:endParaRPr lang="de-DE"/>
          </a:p>
        </p:txBody>
      </p:sp>
    </p:spTree>
    <p:extLst>
      <p:ext uri="{BB962C8B-B14F-4D97-AF65-F5344CB8AC3E}">
        <p14:creationId xmlns:p14="http://schemas.microsoft.com/office/powerpoint/2010/main" val="13984916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9.11 The Keynesian Consumption Function</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46</a:t>
            </a:fld>
            <a:endParaRPr lang="de-DE"/>
          </a:p>
        </p:txBody>
      </p:sp>
      <p:grpSp>
        <p:nvGrpSpPr>
          <p:cNvPr id="6" name="Gruppierung 5"/>
          <p:cNvGrpSpPr>
            <a:grpSpLocks noChangeAspect="1"/>
          </p:cNvGrpSpPr>
          <p:nvPr/>
        </p:nvGrpSpPr>
        <p:grpSpPr>
          <a:xfrm>
            <a:off x="297113" y="1854495"/>
            <a:ext cx="7452595" cy="4689525"/>
            <a:chOff x="381000" y="1066800"/>
            <a:chExt cx="7848600" cy="4938713"/>
          </a:xfrm>
        </p:grpSpPr>
        <p:sp>
          <p:nvSpPr>
            <p:cNvPr id="7" name="Oval 24"/>
            <p:cNvSpPr>
              <a:spLocks noChangeArrowheads="1"/>
            </p:cNvSpPr>
            <p:nvPr/>
          </p:nvSpPr>
          <p:spPr bwMode="auto">
            <a:xfrm>
              <a:off x="1600200" y="5257800"/>
              <a:ext cx="381000" cy="381000"/>
            </a:xfrm>
            <a:prstGeom prst="ellipse">
              <a:avLst/>
            </a:prstGeom>
            <a:noFill/>
            <a:ln w="38100">
              <a:solidFill>
                <a:schemeClr val="tx1"/>
              </a:solidFill>
              <a:prstDash val="dash"/>
              <a:round/>
              <a:headEnd/>
              <a:tailEnd/>
            </a:ln>
          </p:spPr>
          <p:txBody>
            <a:bodyPr wrap="none" anchor="ctr"/>
            <a:lstStyle/>
            <a:p>
              <a:endParaRPr lang="en-US">
                <a:cs typeface="Arial" pitchFamily="34" charset="0"/>
              </a:endParaRPr>
            </a:p>
          </p:txBody>
        </p:sp>
        <p:sp>
          <p:nvSpPr>
            <p:cNvPr id="8" name="Rectangle 25"/>
            <p:cNvSpPr>
              <a:spLocks noChangeArrowheads="1"/>
            </p:cNvSpPr>
            <p:nvPr/>
          </p:nvSpPr>
          <p:spPr bwMode="white">
            <a:xfrm>
              <a:off x="1447800" y="5105400"/>
              <a:ext cx="304800" cy="609600"/>
            </a:xfrm>
            <a:prstGeom prst="rect">
              <a:avLst/>
            </a:prstGeom>
            <a:solidFill>
              <a:schemeClr val="bg1"/>
            </a:solidFill>
            <a:ln w="9525">
              <a:noFill/>
              <a:prstDash val="dash"/>
              <a:miter lim="800000"/>
              <a:headEnd/>
              <a:tailEnd/>
            </a:ln>
          </p:spPr>
          <p:txBody>
            <a:bodyPr wrap="none" anchor="ctr"/>
            <a:lstStyle/>
            <a:p>
              <a:endParaRPr lang="en-US">
                <a:cs typeface="Arial" pitchFamily="34" charset="0"/>
              </a:endParaRPr>
            </a:p>
          </p:txBody>
        </p:sp>
        <p:sp>
          <p:nvSpPr>
            <p:cNvPr id="9" name="Rectangle 26"/>
            <p:cNvSpPr>
              <a:spLocks noChangeArrowheads="1"/>
            </p:cNvSpPr>
            <p:nvPr/>
          </p:nvSpPr>
          <p:spPr bwMode="white">
            <a:xfrm rot="-5400000">
              <a:off x="1600200" y="5334000"/>
              <a:ext cx="304800" cy="609600"/>
            </a:xfrm>
            <a:prstGeom prst="rect">
              <a:avLst/>
            </a:prstGeom>
            <a:solidFill>
              <a:schemeClr val="bg1"/>
            </a:solidFill>
            <a:ln w="9525">
              <a:noFill/>
              <a:prstDash val="dash"/>
              <a:miter lim="800000"/>
              <a:headEnd/>
              <a:tailEnd/>
            </a:ln>
          </p:spPr>
          <p:txBody>
            <a:bodyPr vert="eaVert" wrap="none" anchor="ctr"/>
            <a:lstStyle/>
            <a:p>
              <a:endParaRPr lang="en-US">
                <a:cs typeface="Arial" pitchFamily="34" charset="0"/>
              </a:endParaRPr>
            </a:p>
          </p:txBody>
        </p:sp>
        <p:sp>
          <p:nvSpPr>
            <p:cNvPr id="10" name="Text Box 28"/>
            <p:cNvSpPr txBox="1">
              <a:spLocks noChangeArrowheads="1"/>
            </p:cNvSpPr>
            <p:nvPr/>
          </p:nvSpPr>
          <p:spPr bwMode="auto">
            <a:xfrm>
              <a:off x="1905000" y="5105400"/>
              <a:ext cx="533400" cy="304800"/>
            </a:xfrm>
            <a:prstGeom prst="rect">
              <a:avLst/>
            </a:prstGeom>
            <a:noFill/>
            <a:ln w="9525">
              <a:noFill/>
              <a:miter lim="800000"/>
              <a:headEnd/>
              <a:tailEnd/>
            </a:ln>
          </p:spPr>
          <p:txBody>
            <a:bodyPr>
              <a:spAutoFit/>
            </a:bodyPr>
            <a:lstStyle/>
            <a:p>
              <a:pPr>
                <a:spcBef>
                  <a:spcPct val="50000"/>
                </a:spcBef>
              </a:pPr>
              <a:r>
                <a:rPr lang="en-US" sz="1400">
                  <a:cs typeface="Arial" pitchFamily="34" charset="0"/>
                </a:rPr>
                <a:t>45</a:t>
              </a:r>
            </a:p>
          </p:txBody>
        </p:sp>
        <p:sp>
          <p:nvSpPr>
            <p:cNvPr id="11" name="Oval 29"/>
            <p:cNvSpPr>
              <a:spLocks noChangeArrowheads="1"/>
            </p:cNvSpPr>
            <p:nvPr/>
          </p:nvSpPr>
          <p:spPr bwMode="auto">
            <a:xfrm>
              <a:off x="2209800" y="5105400"/>
              <a:ext cx="76200" cy="76200"/>
            </a:xfrm>
            <a:prstGeom prst="ellipse">
              <a:avLst/>
            </a:prstGeom>
            <a:noFill/>
            <a:ln w="9525">
              <a:solidFill>
                <a:schemeClr val="tx1"/>
              </a:solidFill>
              <a:round/>
              <a:headEnd/>
              <a:tailEnd/>
            </a:ln>
          </p:spPr>
          <p:txBody>
            <a:bodyPr wrap="none" anchor="ctr"/>
            <a:lstStyle/>
            <a:p>
              <a:endParaRPr lang="en-US">
                <a:cs typeface="Arial" pitchFamily="34" charset="0"/>
              </a:endParaRPr>
            </a:p>
          </p:txBody>
        </p:sp>
        <p:sp>
          <p:nvSpPr>
            <p:cNvPr id="12" name="Line 4"/>
            <p:cNvSpPr>
              <a:spLocks noChangeShapeType="1"/>
            </p:cNvSpPr>
            <p:nvPr/>
          </p:nvSpPr>
          <p:spPr bwMode="auto">
            <a:xfrm>
              <a:off x="1524000" y="1524000"/>
              <a:ext cx="0" cy="3962400"/>
            </a:xfrm>
            <a:prstGeom prst="line">
              <a:avLst/>
            </a:prstGeom>
            <a:noFill/>
            <a:ln w="19050">
              <a:solidFill>
                <a:schemeClr val="tx1"/>
              </a:solidFill>
              <a:round/>
              <a:headEnd/>
              <a:tailEnd/>
            </a:ln>
          </p:spPr>
          <p:txBody>
            <a:bodyPr/>
            <a:lstStyle/>
            <a:p>
              <a:endParaRPr lang="en-US">
                <a:cs typeface="Arial" pitchFamily="34" charset="0"/>
              </a:endParaRPr>
            </a:p>
          </p:txBody>
        </p:sp>
        <p:sp>
          <p:nvSpPr>
            <p:cNvPr id="13" name="Line 5"/>
            <p:cNvSpPr>
              <a:spLocks noChangeShapeType="1"/>
            </p:cNvSpPr>
            <p:nvPr/>
          </p:nvSpPr>
          <p:spPr bwMode="auto">
            <a:xfrm>
              <a:off x="1524000" y="5486400"/>
              <a:ext cx="5715000" cy="0"/>
            </a:xfrm>
            <a:prstGeom prst="line">
              <a:avLst/>
            </a:prstGeom>
            <a:noFill/>
            <a:ln w="19050">
              <a:solidFill>
                <a:schemeClr val="tx1"/>
              </a:solidFill>
              <a:round/>
              <a:headEnd/>
              <a:tailEnd/>
            </a:ln>
          </p:spPr>
          <p:txBody>
            <a:bodyPr/>
            <a:lstStyle/>
            <a:p>
              <a:endParaRPr lang="en-US">
                <a:cs typeface="Arial" pitchFamily="34" charset="0"/>
              </a:endParaRPr>
            </a:p>
          </p:txBody>
        </p:sp>
        <p:sp>
          <p:nvSpPr>
            <p:cNvPr id="14" name="Line 6"/>
            <p:cNvSpPr>
              <a:spLocks noChangeShapeType="1"/>
            </p:cNvSpPr>
            <p:nvPr/>
          </p:nvSpPr>
          <p:spPr bwMode="auto">
            <a:xfrm flipV="1">
              <a:off x="1524000" y="1600200"/>
              <a:ext cx="4343400" cy="3886200"/>
            </a:xfrm>
            <a:prstGeom prst="line">
              <a:avLst/>
            </a:prstGeom>
            <a:noFill/>
            <a:ln w="38100">
              <a:solidFill>
                <a:schemeClr val="tx1"/>
              </a:solidFill>
              <a:prstDash val="lgDash"/>
              <a:round/>
              <a:headEnd/>
              <a:tailEnd/>
            </a:ln>
          </p:spPr>
          <p:txBody>
            <a:bodyPr/>
            <a:lstStyle/>
            <a:p>
              <a:endParaRPr lang="en-US">
                <a:cs typeface="Arial" pitchFamily="34" charset="0"/>
              </a:endParaRPr>
            </a:p>
          </p:txBody>
        </p:sp>
        <p:sp>
          <p:nvSpPr>
            <p:cNvPr id="15" name="Line 9"/>
            <p:cNvSpPr>
              <a:spLocks noChangeShapeType="1"/>
            </p:cNvSpPr>
            <p:nvPr/>
          </p:nvSpPr>
          <p:spPr bwMode="auto">
            <a:xfrm>
              <a:off x="1524000" y="5105400"/>
              <a:ext cx="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16" name="Text Box 11"/>
            <p:cNvSpPr txBox="1">
              <a:spLocks noChangeArrowheads="1"/>
            </p:cNvSpPr>
            <p:nvPr/>
          </p:nvSpPr>
          <p:spPr bwMode="auto">
            <a:xfrm>
              <a:off x="6019800" y="1981200"/>
              <a:ext cx="1981200" cy="707886"/>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Consumption (</a:t>
              </a:r>
              <a:r>
                <a:rPr lang="en-US" sz="1600" i="1" dirty="0">
                  <a:cs typeface="Arial" pitchFamily="34" charset="0"/>
                </a:rPr>
                <a:t>C </a:t>
              </a:r>
              <a:r>
                <a:rPr lang="en-US" sz="1600" dirty="0">
                  <a:cs typeface="Arial" pitchFamily="34" charset="0"/>
                </a:rPr>
                <a:t>)</a:t>
              </a:r>
            </a:p>
            <a:p>
              <a:pPr>
                <a:spcBef>
                  <a:spcPct val="50000"/>
                </a:spcBef>
              </a:pPr>
              <a:r>
                <a:rPr lang="en-US" sz="1600" i="1" dirty="0">
                  <a:cs typeface="Arial" pitchFamily="34" charset="0"/>
                </a:rPr>
                <a:t>(= </a:t>
              </a:r>
              <a:r>
                <a:rPr lang="en-US" sz="1600" i="1" dirty="0" smtClean="0">
                  <a:cs typeface="Arial" pitchFamily="34" charset="0"/>
                </a:rPr>
                <a:t>C + </a:t>
              </a:r>
              <a:r>
                <a:rPr lang="en-US" sz="1600" i="1" dirty="0" err="1">
                  <a:cs typeface="Arial" pitchFamily="34" charset="0"/>
                </a:rPr>
                <a:t>mpc</a:t>
              </a:r>
              <a:r>
                <a:rPr lang="en-US" sz="1600" i="1" dirty="0">
                  <a:cs typeface="Arial" pitchFamily="34" charset="0"/>
                </a:rPr>
                <a:t> Y)</a:t>
              </a:r>
            </a:p>
          </p:txBody>
        </p:sp>
        <p:sp>
          <p:nvSpPr>
            <p:cNvPr id="17" name="Text Box 12"/>
            <p:cNvSpPr txBox="1">
              <a:spLocks noChangeArrowheads="1"/>
            </p:cNvSpPr>
            <p:nvPr/>
          </p:nvSpPr>
          <p:spPr bwMode="auto">
            <a:xfrm>
              <a:off x="6553200" y="5638800"/>
              <a:ext cx="1676400" cy="366713"/>
            </a:xfrm>
            <a:prstGeom prst="rect">
              <a:avLst/>
            </a:prstGeom>
            <a:noFill/>
            <a:ln w="9525">
              <a:noFill/>
              <a:miter lim="800000"/>
              <a:headEnd/>
              <a:tailEnd/>
            </a:ln>
          </p:spPr>
          <p:txBody>
            <a:bodyPr>
              <a:spAutoFit/>
            </a:bodyPr>
            <a:lstStyle/>
            <a:p>
              <a:pPr>
                <a:spcBef>
                  <a:spcPct val="50000"/>
                </a:spcBef>
              </a:pPr>
              <a:r>
                <a:rPr lang="en-US" b="1" dirty="0">
                  <a:cs typeface="Arial" pitchFamily="34" charset="0"/>
                </a:rPr>
                <a:t>Income (</a:t>
              </a:r>
              <a:r>
                <a:rPr lang="en-US" b="1" i="1" dirty="0">
                  <a:cs typeface="Arial" pitchFamily="34" charset="0"/>
                </a:rPr>
                <a:t>Y </a:t>
              </a:r>
              <a:r>
                <a:rPr lang="en-US" b="1" dirty="0">
                  <a:cs typeface="Arial" pitchFamily="34" charset="0"/>
                </a:rPr>
                <a:t>)</a:t>
              </a:r>
            </a:p>
          </p:txBody>
        </p:sp>
        <p:sp>
          <p:nvSpPr>
            <p:cNvPr id="18" name="Text Box 13"/>
            <p:cNvSpPr txBox="1">
              <a:spLocks noChangeArrowheads="1"/>
            </p:cNvSpPr>
            <p:nvPr/>
          </p:nvSpPr>
          <p:spPr bwMode="auto">
            <a:xfrm rot="-5400000">
              <a:off x="-772318" y="2829718"/>
              <a:ext cx="2673350" cy="366713"/>
            </a:xfrm>
            <a:prstGeom prst="rect">
              <a:avLst/>
            </a:prstGeom>
            <a:noFill/>
            <a:ln w="9525">
              <a:noFill/>
              <a:miter lim="800000"/>
              <a:headEnd/>
              <a:tailEnd/>
            </a:ln>
          </p:spPr>
          <p:txBody>
            <a:bodyPr>
              <a:spAutoFit/>
            </a:bodyPr>
            <a:lstStyle/>
            <a:p>
              <a:pPr>
                <a:spcBef>
                  <a:spcPct val="50000"/>
                </a:spcBef>
              </a:pPr>
              <a:r>
                <a:rPr lang="en-US" b="1" dirty="0">
                  <a:cs typeface="Arial" pitchFamily="34" charset="0"/>
                </a:rPr>
                <a:t>Consumption</a:t>
              </a:r>
              <a:r>
                <a:rPr lang="en-US" dirty="0">
                  <a:cs typeface="Arial" pitchFamily="34" charset="0"/>
                </a:rPr>
                <a:t> </a:t>
              </a:r>
              <a:r>
                <a:rPr lang="en-US" b="1" dirty="0">
                  <a:cs typeface="Arial" pitchFamily="34" charset="0"/>
                </a:rPr>
                <a:t> (</a:t>
              </a:r>
              <a:r>
                <a:rPr lang="en-US" b="1" i="1" dirty="0">
                  <a:cs typeface="Arial" pitchFamily="34" charset="0"/>
                </a:rPr>
                <a:t>C </a:t>
              </a:r>
              <a:r>
                <a:rPr lang="en-US" b="1" dirty="0">
                  <a:cs typeface="Arial" pitchFamily="34" charset="0"/>
                </a:rPr>
                <a:t>)</a:t>
              </a:r>
            </a:p>
          </p:txBody>
        </p:sp>
        <p:sp>
          <p:nvSpPr>
            <p:cNvPr id="19" name="Line 14"/>
            <p:cNvSpPr>
              <a:spLocks noChangeShapeType="1"/>
            </p:cNvSpPr>
            <p:nvPr/>
          </p:nvSpPr>
          <p:spPr bwMode="auto">
            <a:xfrm>
              <a:off x="1524000" y="2590800"/>
              <a:ext cx="3200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0" name="Line 16"/>
            <p:cNvSpPr>
              <a:spLocks noChangeShapeType="1"/>
            </p:cNvSpPr>
            <p:nvPr/>
          </p:nvSpPr>
          <p:spPr bwMode="auto">
            <a:xfrm>
              <a:off x="4724400" y="2590800"/>
              <a:ext cx="0" cy="28956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1" name="Line 17"/>
            <p:cNvSpPr>
              <a:spLocks noChangeShapeType="1"/>
            </p:cNvSpPr>
            <p:nvPr/>
          </p:nvSpPr>
          <p:spPr bwMode="auto">
            <a:xfrm>
              <a:off x="1524000" y="3124200"/>
              <a:ext cx="3200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2" name="Text Box 18"/>
            <p:cNvSpPr txBox="1">
              <a:spLocks noChangeArrowheads="1"/>
            </p:cNvSpPr>
            <p:nvPr/>
          </p:nvSpPr>
          <p:spPr bwMode="auto">
            <a:xfrm>
              <a:off x="5943600" y="1066800"/>
              <a:ext cx="1752600" cy="641350"/>
            </a:xfrm>
            <a:prstGeom prst="rect">
              <a:avLst/>
            </a:prstGeom>
            <a:noFill/>
            <a:ln w="9525">
              <a:noFill/>
              <a:miter lim="800000"/>
              <a:headEnd/>
              <a:tailEnd/>
            </a:ln>
          </p:spPr>
          <p:txBody>
            <a:bodyPr>
              <a:spAutoFit/>
            </a:bodyPr>
            <a:lstStyle/>
            <a:p>
              <a:pPr>
                <a:spcBef>
                  <a:spcPct val="50000"/>
                </a:spcBef>
              </a:pPr>
              <a:r>
                <a:rPr lang="en-US">
                  <a:cs typeface="Arial" pitchFamily="34" charset="0"/>
                </a:rPr>
                <a:t>Consumption = Income Line</a:t>
              </a:r>
            </a:p>
          </p:txBody>
        </p:sp>
        <p:sp>
          <p:nvSpPr>
            <p:cNvPr id="23" name="Text Box 19"/>
            <p:cNvSpPr txBox="1">
              <a:spLocks noChangeArrowheads="1"/>
            </p:cNvSpPr>
            <p:nvPr/>
          </p:nvSpPr>
          <p:spPr bwMode="auto">
            <a:xfrm>
              <a:off x="4495800" y="56388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400</a:t>
              </a:r>
            </a:p>
          </p:txBody>
        </p:sp>
        <p:sp>
          <p:nvSpPr>
            <p:cNvPr id="24" name="AutoShape 20"/>
            <p:cNvSpPr>
              <a:spLocks/>
            </p:cNvSpPr>
            <p:nvPr/>
          </p:nvSpPr>
          <p:spPr bwMode="auto">
            <a:xfrm>
              <a:off x="4724400" y="2590800"/>
              <a:ext cx="152400" cy="533400"/>
            </a:xfrm>
            <a:prstGeom prst="rightBrace">
              <a:avLst>
                <a:gd name="adj1" fmla="val 29167"/>
                <a:gd name="adj2" fmla="val 50000"/>
              </a:avLst>
            </a:prstGeom>
            <a:noFill/>
            <a:ln w="19050">
              <a:solidFill>
                <a:schemeClr val="tx1"/>
              </a:solidFill>
              <a:round/>
              <a:headEnd/>
              <a:tailEnd/>
            </a:ln>
          </p:spPr>
          <p:txBody>
            <a:bodyPr wrap="none" anchor="ctr"/>
            <a:lstStyle/>
            <a:p>
              <a:endParaRPr lang="en-US">
                <a:cs typeface="Arial" pitchFamily="34" charset="0"/>
              </a:endParaRPr>
            </a:p>
          </p:txBody>
        </p:sp>
        <p:sp>
          <p:nvSpPr>
            <p:cNvPr id="25" name="Text Box 21"/>
            <p:cNvSpPr txBox="1">
              <a:spLocks noChangeArrowheads="1"/>
            </p:cNvSpPr>
            <p:nvPr/>
          </p:nvSpPr>
          <p:spPr bwMode="auto">
            <a:xfrm>
              <a:off x="5562600" y="2895600"/>
              <a:ext cx="1219200" cy="336550"/>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Saving (</a:t>
              </a:r>
              <a:r>
                <a:rPr lang="en-US" sz="1600" i="1" dirty="0">
                  <a:cs typeface="Arial" pitchFamily="34" charset="0"/>
                </a:rPr>
                <a:t>S</a:t>
              </a:r>
              <a:r>
                <a:rPr lang="en-US" sz="1600" dirty="0">
                  <a:cs typeface="Arial" pitchFamily="34" charset="0"/>
                </a:rPr>
                <a:t>)</a:t>
              </a:r>
            </a:p>
          </p:txBody>
        </p:sp>
        <p:sp>
          <p:nvSpPr>
            <p:cNvPr id="26" name="Line 22"/>
            <p:cNvSpPr>
              <a:spLocks noChangeShapeType="1"/>
            </p:cNvSpPr>
            <p:nvPr/>
          </p:nvSpPr>
          <p:spPr bwMode="auto">
            <a:xfrm>
              <a:off x="2362200" y="4800600"/>
              <a:ext cx="0" cy="6858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7" name="Text Box 23"/>
            <p:cNvSpPr txBox="1">
              <a:spLocks noChangeArrowheads="1"/>
            </p:cNvSpPr>
            <p:nvPr/>
          </p:nvSpPr>
          <p:spPr bwMode="auto">
            <a:xfrm>
              <a:off x="2133600" y="5562600"/>
              <a:ext cx="838200" cy="336550"/>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100</a:t>
              </a:r>
            </a:p>
          </p:txBody>
        </p:sp>
        <p:sp>
          <p:nvSpPr>
            <p:cNvPr id="28" name="Line 33"/>
            <p:cNvSpPr>
              <a:spLocks noChangeShapeType="1"/>
            </p:cNvSpPr>
            <p:nvPr/>
          </p:nvSpPr>
          <p:spPr bwMode="auto">
            <a:xfrm>
              <a:off x="1524000" y="4800600"/>
              <a:ext cx="8382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9" name="Text Box 34"/>
            <p:cNvSpPr txBox="1">
              <a:spLocks noChangeArrowheads="1"/>
            </p:cNvSpPr>
            <p:nvPr/>
          </p:nvSpPr>
          <p:spPr bwMode="auto">
            <a:xfrm>
              <a:off x="838200" y="1711325"/>
              <a:ext cx="762000" cy="4003675"/>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500</a:t>
              </a:r>
            </a:p>
            <a:p>
              <a:pPr>
                <a:spcBef>
                  <a:spcPct val="50000"/>
                </a:spcBef>
              </a:pPr>
              <a:endParaRPr lang="en-US" sz="1600" dirty="0">
                <a:cs typeface="Arial" pitchFamily="34" charset="0"/>
              </a:endParaRPr>
            </a:p>
            <a:p>
              <a:pPr>
                <a:spcBef>
                  <a:spcPct val="50000"/>
                </a:spcBef>
              </a:pPr>
              <a:r>
                <a:rPr lang="en-US" sz="1600" dirty="0">
                  <a:cs typeface="Arial" pitchFamily="34" charset="0"/>
                </a:rPr>
                <a:t>400</a:t>
              </a:r>
            </a:p>
            <a:p>
              <a:pPr>
                <a:spcBef>
                  <a:spcPct val="50000"/>
                </a:spcBef>
              </a:pPr>
              <a:endParaRPr lang="en-US" sz="1600" dirty="0">
                <a:cs typeface="Arial" pitchFamily="34" charset="0"/>
              </a:endParaRPr>
            </a:p>
            <a:p>
              <a:pPr>
                <a:spcBef>
                  <a:spcPct val="50000"/>
                </a:spcBef>
              </a:pPr>
              <a:r>
                <a:rPr lang="en-US" sz="1600" dirty="0">
                  <a:cs typeface="Arial" pitchFamily="34" charset="0"/>
                </a:rPr>
                <a:t>300</a:t>
              </a:r>
            </a:p>
            <a:p>
              <a:pPr>
                <a:spcBef>
                  <a:spcPct val="50000"/>
                </a:spcBef>
              </a:pPr>
              <a:endParaRPr lang="en-US" sz="1600" dirty="0">
                <a:cs typeface="Arial" pitchFamily="34" charset="0"/>
              </a:endParaRPr>
            </a:p>
            <a:p>
              <a:pPr>
                <a:spcBef>
                  <a:spcPct val="50000"/>
                </a:spcBef>
              </a:pPr>
              <a:r>
                <a:rPr lang="en-US" sz="1600" dirty="0">
                  <a:cs typeface="Arial" pitchFamily="34" charset="0"/>
                </a:rPr>
                <a:t>200</a:t>
              </a:r>
            </a:p>
            <a:p>
              <a:pPr>
                <a:spcBef>
                  <a:spcPct val="50000"/>
                </a:spcBef>
              </a:pPr>
              <a:endParaRPr lang="en-US" sz="1600" dirty="0">
                <a:cs typeface="Arial" pitchFamily="34" charset="0"/>
              </a:endParaRPr>
            </a:p>
            <a:p>
              <a:pPr>
                <a:spcBef>
                  <a:spcPct val="50000"/>
                </a:spcBef>
              </a:pPr>
              <a:r>
                <a:rPr lang="en-US" sz="1600" dirty="0">
                  <a:cs typeface="Arial" pitchFamily="34" charset="0"/>
                </a:rPr>
                <a:t>100</a:t>
              </a:r>
            </a:p>
            <a:p>
              <a:pPr>
                <a:spcBef>
                  <a:spcPct val="50000"/>
                </a:spcBef>
              </a:pPr>
              <a:endParaRPr lang="en-US" sz="1600" dirty="0">
                <a:cs typeface="Arial" pitchFamily="34" charset="0"/>
              </a:endParaRPr>
            </a:p>
            <a:p>
              <a:pPr>
                <a:spcBef>
                  <a:spcPct val="50000"/>
                </a:spcBef>
              </a:pPr>
              <a:r>
                <a:rPr lang="en-US" sz="1600" dirty="0" smtClean="0">
                  <a:cs typeface="Arial" pitchFamily="34" charset="0"/>
                </a:rPr>
                <a:t>  0</a:t>
              </a:r>
              <a:endParaRPr lang="en-US" sz="1600" dirty="0">
                <a:cs typeface="Arial" pitchFamily="34" charset="0"/>
              </a:endParaRPr>
            </a:p>
          </p:txBody>
        </p:sp>
        <p:sp>
          <p:nvSpPr>
            <p:cNvPr id="30" name="Text Box 36"/>
            <p:cNvSpPr txBox="1">
              <a:spLocks noChangeArrowheads="1"/>
            </p:cNvSpPr>
            <p:nvPr/>
          </p:nvSpPr>
          <p:spPr bwMode="auto">
            <a:xfrm>
              <a:off x="609600" y="5105400"/>
              <a:ext cx="914400" cy="338554"/>
            </a:xfrm>
            <a:prstGeom prst="rect">
              <a:avLst/>
            </a:prstGeom>
            <a:noFill/>
            <a:ln w="9525">
              <a:noFill/>
              <a:miter lim="800000"/>
              <a:headEnd/>
              <a:tailEnd/>
            </a:ln>
          </p:spPr>
          <p:txBody>
            <a:bodyPr wrap="square">
              <a:spAutoFit/>
            </a:bodyPr>
            <a:lstStyle/>
            <a:p>
              <a:pPr>
                <a:spcBef>
                  <a:spcPct val="50000"/>
                </a:spcBef>
              </a:pPr>
              <a:r>
                <a:rPr lang="en-US" sz="1600" i="1" dirty="0" smtClean="0">
                  <a:cs typeface="Arial" pitchFamily="34" charset="0"/>
                </a:rPr>
                <a:t>C= </a:t>
              </a:r>
              <a:r>
                <a:rPr lang="en-US" sz="1600" i="1" dirty="0">
                  <a:cs typeface="Arial" pitchFamily="34" charset="0"/>
                </a:rPr>
                <a:t>20</a:t>
              </a:r>
            </a:p>
          </p:txBody>
        </p:sp>
        <p:sp>
          <p:nvSpPr>
            <p:cNvPr id="31" name="Text Box 37"/>
            <p:cNvSpPr txBox="1">
              <a:spLocks noChangeArrowheads="1"/>
            </p:cNvSpPr>
            <p:nvPr/>
          </p:nvSpPr>
          <p:spPr bwMode="auto">
            <a:xfrm>
              <a:off x="838200" y="2895600"/>
              <a:ext cx="838200" cy="336550"/>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340</a:t>
              </a:r>
            </a:p>
          </p:txBody>
        </p:sp>
        <p:sp>
          <p:nvSpPr>
            <p:cNvPr id="32" name="Line 40"/>
            <p:cNvSpPr>
              <a:spLocks noChangeShapeType="1"/>
            </p:cNvSpPr>
            <p:nvPr/>
          </p:nvSpPr>
          <p:spPr bwMode="auto">
            <a:xfrm flipH="1">
              <a:off x="1524000" y="2362200"/>
              <a:ext cx="4343400" cy="2971800"/>
            </a:xfrm>
            <a:prstGeom prst="line">
              <a:avLst/>
            </a:prstGeom>
            <a:noFill/>
            <a:ln w="63500">
              <a:solidFill>
                <a:schemeClr val="tx1"/>
              </a:solidFill>
              <a:round/>
              <a:headEnd/>
              <a:tailEnd/>
            </a:ln>
          </p:spPr>
          <p:txBody>
            <a:bodyPr/>
            <a:lstStyle/>
            <a:p>
              <a:endParaRPr lang="en-US">
                <a:cs typeface="Arial" pitchFamily="34" charset="0"/>
              </a:endParaRPr>
            </a:p>
          </p:txBody>
        </p:sp>
        <p:sp>
          <p:nvSpPr>
            <p:cNvPr id="33" name="Line 42"/>
            <p:cNvSpPr>
              <a:spLocks noChangeShapeType="1"/>
            </p:cNvSpPr>
            <p:nvPr/>
          </p:nvSpPr>
          <p:spPr bwMode="auto">
            <a:xfrm flipH="1" flipV="1">
              <a:off x="4876800" y="2819400"/>
              <a:ext cx="685800" cy="152400"/>
            </a:xfrm>
            <a:prstGeom prst="line">
              <a:avLst/>
            </a:prstGeom>
            <a:noFill/>
            <a:ln w="38100">
              <a:solidFill>
                <a:schemeClr val="tx1"/>
              </a:solidFill>
              <a:round/>
              <a:headEnd/>
              <a:tailEnd type="triangle" w="med" len="med"/>
            </a:ln>
          </p:spPr>
          <p:txBody>
            <a:bodyPr/>
            <a:lstStyle/>
            <a:p>
              <a:endParaRPr lang="en-US">
                <a:cs typeface="Arial" pitchFamily="34" charset="0"/>
              </a:endParaRPr>
            </a:p>
          </p:txBody>
        </p:sp>
        <p:sp>
          <p:nvSpPr>
            <p:cNvPr id="34" name="Line 45"/>
            <p:cNvSpPr>
              <a:spLocks noChangeShapeType="1"/>
            </p:cNvSpPr>
            <p:nvPr/>
          </p:nvSpPr>
          <p:spPr bwMode="auto">
            <a:xfrm flipH="1" flipV="1">
              <a:off x="4267200" y="3581400"/>
              <a:ext cx="685800" cy="152400"/>
            </a:xfrm>
            <a:prstGeom prst="line">
              <a:avLst/>
            </a:prstGeom>
            <a:noFill/>
            <a:ln w="38100">
              <a:solidFill>
                <a:schemeClr val="tx1"/>
              </a:solidFill>
              <a:round/>
              <a:headEnd/>
              <a:tailEnd type="triangle" w="med" len="med"/>
            </a:ln>
          </p:spPr>
          <p:txBody>
            <a:bodyPr/>
            <a:lstStyle/>
            <a:p>
              <a:endParaRPr lang="en-US">
                <a:cs typeface="Arial" pitchFamily="34" charset="0"/>
              </a:endParaRPr>
            </a:p>
          </p:txBody>
        </p:sp>
        <p:sp>
          <p:nvSpPr>
            <p:cNvPr id="35" name="Text Box 46"/>
            <p:cNvSpPr txBox="1">
              <a:spLocks noChangeArrowheads="1"/>
            </p:cNvSpPr>
            <p:nvPr/>
          </p:nvSpPr>
          <p:spPr bwMode="auto">
            <a:xfrm>
              <a:off x="5029200" y="3581400"/>
              <a:ext cx="1600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Slope = </a:t>
              </a:r>
              <a:r>
                <a:rPr lang="en-US" sz="1600" i="1">
                  <a:cs typeface="Arial" pitchFamily="34" charset="0"/>
                </a:rPr>
                <a:t>mpc</a:t>
              </a:r>
            </a:p>
          </p:txBody>
        </p:sp>
        <p:cxnSp>
          <p:nvCxnSpPr>
            <p:cNvPr id="36" name="Gerader Verbinder 33"/>
            <p:cNvCxnSpPr/>
            <p:nvPr/>
          </p:nvCxnSpPr>
          <p:spPr>
            <a:xfrm>
              <a:off x="6367467" y="2420945"/>
              <a:ext cx="152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r Verbinder 34"/>
            <p:cNvCxnSpPr/>
            <p:nvPr/>
          </p:nvCxnSpPr>
          <p:spPr>
            <a:xfrm>
              <a:off x="700089" y="5178434"/>
              <a:ext cx="152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feld 37"/>
          <p:cNvSpPr txBox="1"/>
          <p:nvPr/>
        </p:nvSpPr>
        <p:spPr>
          <a:xfrm>
            <a:off x="442507" y="1119963"/>
            <a:ext cx="8161209" cy="646331"/>
          </a:xfrm>
          <a:prstGeom prst="rect">
            <a:avLst/>
          </a:prstGeom>
          <a:noFill/>
        </p:spPr>
        <p:txBody>
          <a:bodyPr wrap="none" rtlCol="0">
            <a:spAutoFit/>
          </a:bodyPr>
          <a:lstStyle/>
          <a:p>
            <a:pPr marL="285750" indent="-285750">
              <a:buFont typeface="Wingdings" charset="2"/>
              <a:buChar char="ü"/>
            </a:pPr>
            <a:r>
              <a:rPr lang="en-US" dirty="0"/>
              <a:t>In the Keynesian model, consumption rises with income according to the </a:t>
            </a:r>
            <a:r>
              <a:rPr lang="en-US" dirty="0" smtClean="0"/>
              <a:t>equation</a:t>
            </a:r>
            <a:br>
              <a:rPr lang="en-US" dirty="0" smtClean="0"/>
            </a:br>
            <a:endParaRPr lang="en-US" i="1" dirty="0">
              <a:cs typeface="Arial" pitchFamily="34" charset="0"/>
            </a:endParaRPr>
          </a:p>
        </p:txBody>
      </p:sp>
      <p:cxnSp>
        <p:nvCxnSpPr>
          <p:cNvPr id="40" name="Gerade Verbindung 39"/>
          <p:cNvCxnSpPr/>
          <p:nvPr/>
        </p:nvCxnSpPr>
        <p:spPr>
          <a:xfrm>
            <a:off x="1165561" y="1548160"/>
            <a:ext cx="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42" name="Objekt 41"/>
          <p:cNvGraphicFramePr>
            <a:graphicFrameLocks noChangeAspect="1"/>
          </p:cNvGraphicFramePr>
          <p:nvPr>
            <p:extLst>
              <p:ext uri="{D42A27DB-BD31-4B8C-83A1-F6EECF244321}">
                <p14:modId xmlns:p14="http://schemas.microsoft.com/office/powerpoint/2010/main" val="2605270874"/>
              </p:ext>
            </p:extLst>
          </p:nvPr>
        </p:nvGraphicFramePr>
        <p:xfrm>
          <a:off x="688975" y="1538288"/>
          <a:ext cx="1743075" cy="392112"/>
        </p:xfrm>
        <a:graphic>
          <a:graphicData uri="http://schemas.openxmlformats.org/presentationml/2006/ole">
            <mc:AlternateContent xmlns:mc="http://schemas.openxmlformats.org/markup-compatibility/2006">
              <mc:Choice xmlns:v="urn:schemas-microsoft-com:vml" Requires="v">
                <p:oleObj spid="_x0000_s2259" name="Equation" r:id="rId4" imgW="1015920" imgH="228600" progId="Equation.DSMT4">
                  <p:embed/>
                </p:oleObj>
              </mc:Choice>
              <mc:Fallback>
                <p:oleObj name="Equation" r:id="rId4" imgW="1015920" imgH="228600" progId="Equation.DSMT4">
                  <p:embed/>
                  <p:pic>
                    <p:nvPicPr>
                      <p:cNvPr id="0" name=""/>
                      <p:cNvPicPr/>
                      <p:nvPr/>
                    </p:nvPicPr>
                    <p:blipFill>
                      <a:blip r:embed="rId5"/>
                      <a:stretch>
                        <a:fillRect/>
                      </a:stretch>
                    </p:blipFill>
                    <p:spPr>
                      <a:xfrm>
                        <a:off x="688975" y="1538288"/>
                        <a:ext cx="1743075" cy="392112"/>
                      </a:xfrm>
                      <a:prstGeom prst="rect">
                        <a:avLst/>
                      </a:prstGeom>
                    </p:spPr>
                  </p:pic>
                </p:oleObj>
              </mc:Fallback>
            </mc:AlternateContent>
          </a:graphicData>
        </a:graphic>
      </p:graphicFrame>
    </p:spTree>
    <p:extLst>
      <p:ext uri="{BB962C8B-B14F-4D97-AF65-F5344CB8AC3E}">
        <p14:creationId xmlns:p14="http://schemas.microsoft.com/office/powerpoint/2010/main" val="29416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Factors </a:t>
            </a:r>
            <a:r>
              <a:rPr lang="en-US" dirty="0"/>
              <a:t>T</a:t>
            </a:r>
            <a:r>
              <a:rPr lang="en-US" dirty="0" smtClean="0"/>
              <a:t>hat </a:t>
            </a:r>
            <a:r>
              <a:rPr lang="en-US" dirty="0"/>
              <a:t>M</a:t>
            </a:r>
            <a:r>
              <a:rPr lang="en-US" dirty="0" smtClean="0"/>
              <a:t>ight Impact on the Consumption Function</a:t>
            </a:r>
            <a:endParaRPr lang="en-US" dirty="0"/>
          </a:p>
        </p:txBody>
      </p:sp>
      <p:sp>
        <p:nvSpPr>
          <p:cNvPr id="3" name="Inhaltsplatzhalter 2"/>
          <p:cNvSpPr>
            <a:spLocks noGrp="1"/>
          </p:cNvSpPr>
          <p:nvPr>
            <p:ph idx="1"/>
          </p:nvPr>
        </p:nvSpPr>
        <p:spPr/>
        <p:txBody>
          <a:bodyPr/>
          <a:lstStyle/>
          <a:p>
            <a:r>
              <a:rPr lang="en-US" dirty="0" smtClean="0"/>
              <a:t>Wealth</a:t>
            </a:r>
          </a:p>
          <a:p>
            <a:r>
              <a:rPr lang="en-US" dirty="0" smtClean="0"/>
              <a:t>Consumer confidence</a:t>
            </a:r>
          </a:p>
          <a:p>
            <a:r>
              <a:rPr lang="en-US" dirty="0" smtClean="0"/>
              <a:t>Attitudes towards spending and saving</a:t>
            </a:r>
          </a:p>
          <a:p>
            <a:r>
              <a:rPr lang="en-US" dirty="0" smtClean="0"/>
              <a:t>Consumption-related government policies</a:t>
            </a:r>
          </a:p>
          <a:p>
            <a:r>
              <a:rPr lang="en-US" dirty="0" smtClean="0"/>
              <a:t>Income distribution</a:t>
            </a:r>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47</a:t>
            </a:fld>
            <a:endParaRPr lang="de-DE"/>
          </a:p>
        </p:txBody>
      </p:sp>
    </p:spTree>
    <p:extLst>
      <p:ext uri="{BB962C8B-B14F-4D97-AF65-F5344CB8AC3E}">
        <p14:creationId xmlns:p14="http://schemas.microsoft.com/office/powerpoint/2010/main" val="146379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Classical and Keynesian Economists on Savings</a:t>
            </a:r>
          </a:p>
        </p:txBody>
      </p:sp>
      <p:sp>
        <p:nvSpPr>
          <p:cNvPr id="4" name="Fußzeilenplatzhalter 3"/>
          <p:cNvSpPr>
            <a:spLocks noGrp="1"/>
          </p:cNvSpPr>
          <p:nvPr>
            <p:ph type="ftr" sz="quarter" idx="11"/>
          </p:nvPr>
        </p:nvSpPr>
        <p:spPr/>
        <p:txBody>
          <a:bodyPr/>
          <a:lstStyle/>
          <a:p>
            <a:r>
              <a:rPr lang="de-DE" dirty="0" smtClean="0"/>
              <a:t>Chapter 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48</a:t>
            </a:fld>
            <a:endParaRPr lang="de-DE" dirty="0"/>
          </a:p>
        </p:txBody>
      </p:sp>
      <p:sp>
        <p:nvSpPr>
          <p:cNvPr id="6" name="Rechteck 5"/>
          <p:cNvSpPr/>
          <p:nvPr/>
        </p:nvSpPr>
        <p:spPr>
          <a:xfrm>
            <a:off x="648559" y="1579717"/>
            <a:ext cx="3783258" cy="4714981"/>
          </a:xfrm>
          <a:prstGeom prst="rect">
            <a:avLst/>
          </a:prstGeom>
          <a:solidFill>
            <a:schemeClr val="bg1">
              <a:lumMod val="50000"/>
            </a:schemeClr>
          </a:solidFill>
          <a:ln w="571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457200" y="1375158"/>
            <a:ext cx="3783258" cy="4714981"/>
          </a:xfrm>
          <a:prstGeom prst="rect">
            <a:avLst/>
          </a:prstGeom>
          <a:solidFill>
            <a:srgbClr val="FFFFFF"/>
          </a:solidFill>
          <a:ln w="57150" cmpd="sng">
            <a:solidFill>
              <a:srgbClr val="E46C0A"/>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2400" b="1" dirty="0">
                <a:solidFill>
                  <a:schemeClr val="accent5">
                    <a:lumMod val="75000"/>
                  </a:schemeClr>
                </a:solidFill>
              </a:rPr>
              <a:t>Classical </a:t>
            </a:r>
            <a:r>
              <a:rPr lang="en-US" sz="2400" b="1" dirty="0" smtClean="0">
                <a:solidFill>
                  <a:schemeClr val="accent5">
                    <a:lumMod val="75000"/>
                  </a:schemeClr>
                </a:solidFill>
              </a:rPr>
              <a:t>Economics</a:t>
            </a:r>
          </a:p>
          <a:p>
            <a:endParaRPr lang="en-US" b="1" dirty="0">
              <a:solidFill>
                <a:srgbClr val="000000"/>
              </a:solidFill>
            </a:endParaRPr>
          </a:p>
          <a:p>
            <a:pPr marL="285750" indent="-285750">
              <a:buFont typeface="Wingdings" charset="2"/>
              <a:buChar char="ü"/>
            </a:pPr>
            <a:r>
              <a:rPr lang="en-US" dirty="0">
                <a:solidFill>
                  <a:srgbClr val="000000"/>
                </a:solidFill>
              </a:rPr>
              <a:t>Saving decision </a:t>
            </a:r>
            <a:r>
              <a:rPr lang="en-US" dirty="0">
                <a:solidFill>
                  <a:schemeClr val="tx1"/>
                </a:solidFill>
              </a:rPr>
              <a:t>depends on </a:t>
            </a:r>
            <a:br>
              <a:rPr lang="en-US" dirty="0">
                <a:solidFill>
                  <a:schemeClr val="tx1"/>
                </a:solidFill>
              </a:rPr>
            </a:br>
            <a:r>
              <a:rPr lang="en-US" dirty="0">
                <a:solidFill>
                  <a:schemeClr val="tx1"/>
                </a:solidFill>
              </a:rPr>
              <a:t>the interest rate</a:t>
            </a:r>
          </a:p>
          <a:p>
            <a:endParaRPr lang="en-US" b="1" dirty="0">
              <a:solidFill>
                <a:schemeClr val="tx1"/>
              </a:solidFill>
            </a:endParaRPr>
          </a:p>
        </p:txBody>
      </p:sp>
      <p:sp>
        <p:nvSpPr>
          <p:cNvPr id="8" name="Rechteck 7"/>
          <p:cNvSpPr/>
          <p:nvPr/>
        </p:nvSpPr>
        <p:spPr>
          <a:xfrm>
            <a:off x="4716016" y="1579717"/>
            <a:ext cx="3783258" cy="4714981"/>
          </a:xfrm>
          <a:prstGeom prst="rect">
            <a:avLst/>
          </a:prstGeom>
          <a:solidFill>
            <a:schemeClr val="bg1">
              <a:lumMod val="50000"/>
            </a:schemeClr>
          </a:solidFill>
          <a:ln w="571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9" name="Rechteck 8"/>
          <p:cNvSpPr/>
          <p:nvPr/>
        </p:nvSpPr>
        <p:spPr>
          <a:xfrm>
            <a:off x="4903542" y="1382274"/>
            <a:ext cx="3783258" cy="4714981"/>
          </a:xfrm>
          <a:prstGeom prst="rect">
            <a:avLst/>
          </a:prstGeom>
          <a:solidFill>
            <a:srgbClr val="FFFFFF"/>
          </a:solidFill>
          <a:ln w="57150" cmpd="sng">
            <a:solidFill>
              <a:srgbClr val="E46C0A"/>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2400" b="1" dirty="0">
                <a:solidFill>
                  <a:schemeClr val="accent5">
                    <a:lumMod val="75000"/>
                  </a:schemeClr>
                </a:solidFill>
              </a:rPr>
              <a:t>Keynesian Economics</a:t>
            </a:r>
          </a:p>
          <a:p>
            <a:pPr algn="ctr"/>
            <a:endParaRPr lang="en-US" b="1" dirty="0">
              <a:solidFill>
                <a:srgbClr val="000000"/>
              </a:solidFill>
            </a:endParaRPr>
          </a:p>
          <a:p>
            <a:pPr marL="285750" indent="-285750">
              <a:buFont typeface="Wingdings" charset="2"/>
              <a:buChar char="ü"/>
            </a:pPr>
            <a:r>
              <a:rPr lang="en-US" dirty="0">
                <a:solidFill>
                  <a:srgbClr val="000000"/>
                </a:solidFill>
              </a:rPr>
              <a:t>Saving decision depends on income</a:t>
            </a:r>
          </a:p>
          <a:p>
            <a:endParaRPr lang="en-US" dirty="0">
              <a:solidFill>
                <a:srgbClr val="000000"/>
              </a:solidFill>
            </a:endParaRPr>
          </a:p>
          <a:p>
            <a:pPr marL="285750" indent="-285750">
              <a:buFont typeface="Wingdings" charset="2"/>
              <a:buChar char="ü"/>
            </a:pPr>
            <a:r>
              <a:rPr lang="en-US" dirty="0">
                <a:solidFill>
                  <a:srgbClr val="000000"/>
                </a:solidFill>
              </a:rPr>
              <a:t>It is not sure if people save more or less if interest rates increase</a:t>
            </a:r>
          </a:p>
          <a:p>
            <a:endParaRPr lang="en-US" sz="1600" b="1" dirty="0">
              <a:solidFill>
                <a:srgbClr val="000000"/>
              </a:solidFill>
            </a:endParaRPr>
          </a:p>
          <a:p>
            <a:endParaRPr lang="en-US" dirty="0">
              <a:solidFill>
                <a:srgbClr val="000000"/>
              </a:solidFill>
            </a:endParaRPr>
          </a:p>
        </p:txBody>
      </p:sp>
    </p:spTree>
    <p:extLst>
      <p:ext uri="{BB962C8B-B14F-4D97-AF65-F5344CB8AC3E}">
        <p14:creationId xmlns:p14="http://schemas.microsoft.com/office/powerpoint/2010/main" val="35173616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Keynes on Investment Spending</a:t>
            </a:r>
            <a:endParaRPr lang="en-US" dirty="0"/>
          </a:p>
        </p:txBody>
      </p:sp>
      <p:sp>
        <p:nvSpPr>
          <p:cNvPr id="3" name="Inhaltsplatzhalter 2"/>
          <p:cNvSpPr>
            <a:spLocks noGrp="1"/>
          </p:cNvSpPr>
          <p:nvPr>
            <p:ph idx="1"/>
          </p:nvPr>
        </p:nvSpPr>
        <p:spPr/>
        <p:txBody>
          <a:bodyPr/>
          <a:lstStyle/>
          <a:p>
            <a:r>
              <a:rPr lang="en-US" dirty="0" smtClean="0"/>
              <a:t>Investment spending determined by:</a:t>
            </a:r>
          </a:p>
          <a:p>
            <a:pPr lvl="1">
              <a:lnSpc>
                <a:spcPct val="100000"/>
              </a:lnSpc>
            </a:pPr>
            <a:r>
              <a:rPr lang="en-US" dirty="0"/>
              <a:t>t</a:t>
            </a:r>
            <a:r>
              <a:rPr lang="en-US" dirty="0" smtClean="0"/>
              <a:t>he </a:t>
            </a:r>
            <a:r>
              <a:rPr lang="en-US" dirty="0"/>
              <a:t>cost of borrowing (the interest </a:t>
            </a:r>
            <a:r>
              <a:rPr lang="en-US" dirty="0" smtClean="0"/>
              <a:t>rate)</a:t>
            </a:r>
          </a:p>
          <a:p>
            <a:pPr lvl="1">
              <a:lnSpc>
                <a:spcPct val="100000"/>
              </a:lnSpc>
            </a:pPr>
            <a:r>
              <a:rPr lang="en-US" dirty="0" smtClean="0"/>
              <a:t>the </a:t>
            </a:r>
            <a:r>
              <a:rPr lang="en-US" dirty="0"/>
              <a:t>prices of investment </a:t>
            </a:r>
            <a:r>
              <a:rPr lang="en-US" dirty="0" smtClean="0"/>
              <a:t>goods</a:t>
            </a:r>
          </a:p>
          <a:p>
            <a:pPr lvl="1">
              <a:lnSpc>
                <a:spcPct val="100000"/>
              </a:lnSpc>
            </a:pPr>
            <a:r>
              <a:rPr lang="en-US" dirty="0" smtClean="0"/>
              <a:t>accumulated </a:t>
            </a:r>
            <a:r>
              <a:rPr lang="en-US" dirty="0"/>
              <a:t>assets and </a:t>
            </a:r>
            <a:r>
              <a:rPr lang="en-US" dirty="0" smtClean="0"/>
              <a:t>debt</a:t>
            </a:r>
            <a:endParaRPr lang="en-US" dirty="0"/>
          </a:p>
          <a:p>
            <a:pPr lvl="1">
              <a:lnSpc>
                <a:spcPct val="100000"/>
              </a:lnSpc>
            </a:pPr>
            <a:r>
              <a:rPr lang="en-US" dirty="0" smtClean="0"/>
              <a:t>the willingness </a:t>
            </a:r>
            <a:r>
              <a:rPr lang="en-US" dirty="0"/>
              <a:t>of people and banks to lend to them</a:t>
            </a:r>
            <a:r>
              <a:rPr lang="de-DE" dirty="0"/>
              <a:t> </a:t>
            </a:r>
            <a:endParaRPr lang="de-DE" dirty="0" smtClean="0"/>
          </a:p>
          <a:p>
            <a:pPr lvl="1">
              <a:lnSpc>
                <a:spcPct val="100000"/>
              </a:lnSpc>
            </a:pPr>
            <a:endParaRPr lang="en-US" dirty="0" smtClean="0"/>
          </a:p>
          <a:p>
            <a:pPr marL="0" indent="0">
              <a:buNone/>
            </a:pPr>
            <a:r>
              <a:rPr lang="en-US" dirty="0" smtClean="0"/>
              <a:t>But most importantly:</a:t>
            </a:r>
          </a:p>
          <a:p>
            <a:pPr>
              <a:buFont typeface="Wingdings" charset="2"/>
              <a:buChar char="Ø"/>
            </a:pPr>
            <a:r>
              <a:rPr lang="en-US" dirty="0" smtClean="0"/>
              <a:t>the </a:t>
            </a:r>
            <a:r>
              <a:rPr lang="en-US" dirty="0"/>
              <a:t>general level of optimism or pessimism that investors feel about the </a:t>
            </a:r>
            <a:r>
              <a:rPr lang="en-US" dirty="0" smtClean="0"/>
              <a:t>future: “</a:t>
            </a:r>
            <a:r>
              <a:rPr lang="en-US" dirty="0"/>
              <a:t>animal </a:t>
            </a:r>
            <a:r>
              <a:rPr lang="en-US" dirty="0" smtClean="0"/>
              <a:t>spirits”</a:t>
            </a:r>
            <a:r>
              <a:rPr lang="de-DE" dirty="0" smtClean="0"/>
              <a:t> </a:t>
            </a:r>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49</a:t>
            </a:fld>
            <a:endParaRPr lang="de-DE"/>
          </a:p>
        </p:txBody>
      </p:sp>
    </p:spTree>
    <p:extLst>
      <p:ext uri="{BB962C8B-B14F-4D97-AF65-F5344CB8AC3E}">
        <p14:creationId xmlns:p14="http://schemas.microsoft.com/office/powerpoint/2010/main" val="191034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Keynes on Animal Spirits </a:t>
            </a:r>
            <a:endParaRPr lang="en-US" dirty="0"/>
          </a:p>
        </p:txBody>
      </p:sp>
      <p:sp>
        <p:nvSpPr>
          <p:cNvPr id="3" name="Inhaltsplatzhalter 2"/>
          <p:cNvSpPr>
            <a:spLocks noGrp="1"/>
          </p:cNvSpPr>
          <p:nvPr>
            <p:ph idx="1"/>
          </p:nvPr>
        </p:nvSpPr>
        <p:spPr>
          <a:xfrm>
            <a:off x="863600" y="1340768"/>
            <a:ext cx="7823200" cy="4886971"/>
          </a:xfrm>
        </p:spPr>
        <p:txBody>
          <a:bodyPr/>
          <a:lstStyle/>
          <a:p>
            <a:pPr marL="0" indent="0">
              <a:buNone/>
            </a:pPr>
            <a:r>
              <a:rPr lang="en-US" dirty="0" smtClean="0"/>
              <a:t>Most, probably, of our decisions to do something positive, the full consequences of which will be drawn out over many days to come, can only be taken as the result of animal spirits </a:t>
            </a:r>
            <a:r>
              <a:rPr lang="mr-IN" dirty="0" smtClean="0"/>
              <a:t>–</a:t>
            </a:r>
            <a:r>
              <a:rPr lang="en-US" dirty="0" smtClean="0"/>
              <a:t> a spontaneous urge to action rather than inaction, and not as the outcome of a weighted average of quantitative benefits multiplied by quantitative probabilities.</a:t>
            </a:r>
          </a:p>
          <a:p>
            <a:pPr marL="0" indent="0" algn="r">
              <a:buNone/>
            </a:pPr>
            <a:r>
              <a:rPr lang="en-US" dirty="0"/>
              <a:t>(John Maynard Keynes)</a:t>
            </a:r>
            <a:endParaRPr lang="de-DE" dirty="0"/>
          </a:p>
          <a:p>
            <a:pPr marL="0" indent="0">
              <a:buNone/>
            </a:pPr>
            <a:endParaRPr lang="en-US" dirty="0"/>
          </a:p>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50</a:t>
            </a:fld>
            <a:endParaRPr lang="de-DE"/>
          </a:p>
        </p:txBody>
      </p:sp>
      <p:sp>
        <p:nvSpPr>
          <p:cNvPr id="6" name="Textfeld 5"/>
          <p:cNvSpPr txBox="1"/>
          <p:nvPr/>
        </p:nvSpPr>
        <p:spPr>
          <a:xfrm>
            <a:off x="254000" y="838200"/>
            <a:ext cx="762000" cy="1446550"/>
          </a:xfrm>
          <a:prstGeom prst="rect">
            <a:avLst/>
          </a:prstGeom>
          <a:noFill/>
        </p:spPr>
        <p:txBody>
          <a:bodyPr wrap="square" rtlCol="0">
            <a:spAutoFit/>
          </a:bodyPr>
          <a:lstStyle/>
          <a:p>
            <a:pPr lvl="0"/>
            <a:r>
              <a:rPr lang="de-DE" sz="8800" dirty="0" smtClean="0">
                <a:solidFill>
                  <a:srgbClr val="E36C09"/>
                </a:solidFill>
                <a:latin typeface="Times New Roman"/>
                <a:ea typeface="Times New Roman"/>
                <a:cs typeface="Times New Roman"/>
                <a:sym typeface="Times New Roman"/>
              </a:rPr>
              <a:t>“</a:t>
            </a:r>
            <a:endParaRPr lang="de-DE" sz="8800" dirty="0">
              <a:solidFill>
                <a:srgbClr val="E36C09"/>
              </a:solidFill>
              <a:latin typeface="Times New Roman"/>
              <a:ea typeface="Times New Roman"/>
              <a:cs typeface="Times New Roman"/>
              <a:sym typeface="Times New Roman"/>
            </a:endParaRPr>
          </a:p>
        </p:txBody>
      </p:sp>
      <p:sp>
        <p:nvSpPr>
          <p:cNvPr id="7" name="Textfeld 6"/>
          <p:cNvSpPr txBox="1"/>
          <p:nvPr/>
        </p:nvSpPr>
        <p:spPr>
          <a:xfrm>
            <a:off x="8140700" y="3721100"/>
            <a:ext cx="762000" cy="1446550"/>
          </a:xfrm>
          <a:prstGeom prst="rect">
            <a:avLst/>
          </a:prstGeom>
          <a:noFill/>
        </p:spPr>
        <p:txBody>
          <a:bodyPr wrap="square" rtlCol="0">
            <a:spAutoFit/>
          </a:bodyPr>
          <a:lstStyle/>
          <a:p>
            <a:r>
              <a:rPr lang="de-DE" sz="8800" dirty="0" smtClean="0">
                <a:solidFill>
                  <a:srgbClr val="E46C0A"/>
                </a:solidFill>
                <a:latin typeface="Times New Roman"/>
                <a:ea typeface="Times New Roman"/>
                <a:cs typeface="Times New Roman"/>
                <a:sym typeface="Times New Roman"/>
              </a:rPr>
              <a:t>”</a:t>
            </a:r>
            <a:endParaRPr lang="de-DE" sz="8800" dirty="0">
              <a:solidFill>
                <a:srgbClr val="E46C0A"/>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3751775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Keynes on Investment Spending</a:t>
            </a:r>
          </a:p>
        </p:txBody>
      </p:sp>
      <p:sp>
        <p:nvSpPr>
          <p:cNvPr id="3" name="Inhaltsplatzhalter 2"/>
          <p:cNvSpPr>
            <a:spLocks noGrp="1"/>
          </p:cNvSpPr>
          <p:nvPr>
            <p:ph idx="1"/>
          </p:nvPr>
        </p:nvSpPr>
        <p:spPr/>
        <p:txBody>
          <a:bodyPr/>
          <a:lstStyle/>
          <a:p>
            <a:r>
              <a:rPr lang="en-US" dirty="0"/>
              <a:t>I</a:t>
            </a:r>
            <a:r>
              <a:rPr lang="en-US" dirty="0" smtClean="0"/>
              <a:t>nvestment </a:t>
            </a:r>
            <a:r>
              <a:rPr lang="en-US" dirty="0"/>
              <a:t>i</a:t>
            </a:r>
            <a:r>
              <a:rPr lang="en-US" dirty="0" smtClean="0"/>
              <a:t>s </a:t>
            </a:r>
            <a:r>
              <a:rPr lang="en-US" dirty="0"/>
              <a:t>future directed, rather than related to any current, observable economic variables, </a:t>
            </a:r>
            <a:endParaRPr lang="en-US" dirty="0" smtClean="0"/>
          </a:p>
          <a:p>
            <a:r>
              <a:rPr lang="en-US" dirty="0" smtClean="0"/>
              <a:t>investors </a:t>
            </a:r>
            <a:r>
              <a:rPr lang="en-US" dirty="0"/>
              <a:t>intend to invest whatever investors intend to </a:t>
            </a:r>
            <a:r>
              <a:rPr lang="en-US" dirty="0" smtClean="0"/>
              <a:t>invest</a:t>
            </a:r>
          </a:p>
          <a:p>
            <a:r>
              <a:rPr lang="en-US" dirty="0" smtClean="0"/>
              <a:t> </a:t>
            </a:r>
            <a:r>
              <a:rPr lang="en-US" dirty="0"/>
              <a:t>All of intended investment is considered “autonomous” in this </a:t>
            </a:r>
            <a:r>
              <a:rPr lang="en-US" dirty="0" smtClean="0"/>
              <a:t>model </a:t>
            </a:r>
          </a:p>
          <a:p>
            <a:endParaRPr lang="en-US" dirty="0"/>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51</a:t>
            </a:fld>
            <a:endParaRPr lang="de-DE"/>
          </a:p>
        </p:txBody>
      </p:sp>
      <p:graphicFrame>
        <p:nvGraphicFramePr>
          <p:cNvPr id="6" name="Objekt 5"/>
          <p:cNvGraphicFramePr>
            <a:graphicFrameLocks noChangeAspect="1"/>
          </p:cNvGraphicFramePr>
          <p:nvPr>
            <p:extLst>
              <p:ext uri="{D42A27DB-BD31-4B8C-83A1-F6EECF244321}">
                <p14:modId xmlns:p14="http://schemas.microsoft.com/office/powerpoint/2010/main" val="631705803"/>
              </p:ext>
            </p:extLst>
          </p:nvPr>
        </p:nvGraphicFramePr>
        <p:xfrm>
          <a:off x="1257300" y="4572000"/>
          <a:ext cx="812800" cy="431800"/>
        </p:xfrm>
        <a:graphic>
          <a:graphicData uri="http://schemas.openxmlformats.org/presentationml/2006/ole">
            <mc:AlternateContent xmlns:mc="http://schemas.openxmlformats.org/markup-compatibility/2006">
              <mc:Choice xmlns:v="urn:schemas-microsoft-com:vml" Requires="v">
                <p:oleObj spid="_x0000_s5234" name="Formel" r:id="rId3" imgW="406400" imgH="215900" progId="Equation.3">
                  <p:embed/>
                </p:oleObj>
              </mc:Choice>
              <mc:Fallback>
                <p:oleObj name="Formel" r:id="rId3" imgW="406400" imgH="215900" progId="Equation.3">
                  <p:embed/>
                  <p:pic>
                    <p:nvPicPr>
                      <p:cNvPr id="0" name=""/>
                      <p:cNvPicPr/>
                      <p:nvPr/>
                    </p:nvPicPr>
                    <p:blipFill>
                      <a:blip r:embed="rId4"/>
                      <a:stretch>
                        <a:fillRect/>
                      </a:stretch>
                    </p:blipFill>
                    <p:spPr>
                      <a:xfrm>
                        <a:off x="1257300" y="4572000"/>
                        <a:ext cx="812800" cy="431800"/>
                      </a:xfrm>
                      <a:prstGeom prst="rect">
                        <a:avLst/>
                      </a:prstGeom>
                    </p:spPr>
                  </p:pic>
                </p:oleObj>
              </mc:Fallback>
            </mc:AlternateContent>
          </a:graphicData>
        </a:graphic>
      </p:graphicFrame>
      <p:sp>
        <p:nvSpPr>
          <p:cNvPr id="7" name="Rechteck 6"/>
          <p:cNvSpPr/>
          <p:nvPr/>
        </p:nvSpPr>
        <p:spPr>
          <a:xfrm>
            <a:off x="952500" y="4305300"/>
            <a:ext cx="1473200" cy="99060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63665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9.12 The Keynesian Investment Function</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52</a:t>
            </a:fld>
            <a:endParaRPr lang="de-DE"/>
          </a:p>
        </p:txBody>
      </p:sp>
      <p:grpSp>
        <p:nvGrpSpPr>
          <p:cNvPr id="6" name="Gruppierung 5"/>
          <p:cNvGrpSpPr/>
          <p:nvPr/>
        </p:nvGrpSpPr>
        <p:grpSpPr>
          <a:xfrm>
            <a:off x="705341" y="1996601"/>
            <a:ext cx="6781800" cy="4481515"/>
            <a:chOff x="1524000" y="1066798"/>
            <a:chExt cx="6781800" cy="4481515"/>
          </a:xfrm>
        </p:grpSpPr>
        <p:sp>
          <p:nvSpPr>
            <p:cNvPr id="7" name="Line 2"/>
            <p:cNvSpPr>
              <a:spLocks noChangeShapeType="1"/>
            </p:cNvSpPr>
            <p:nvPr/>
          </p:nvSpPr>
          <p:spPr bwMode="auto">
            <a:xfrm>
              <a:off x="2438400" y="1447800"/>
              <a:ext cx="0" cy="3505200"/>
            </a:xfrm>
            <a:prstGeom prst="line">
              <a:avLst/>
            </a:prstGeom>
            <a:noFill/>
            <a:ln w="28575">
              <a:solidFill>
                <a:schemeClr val="tx1"/>
              </a:solidFill>
              <a:round/>
              <a:headEnd/>
              <a:tailEnd/>
            </a:ln>
          </p:spPr>
          <p:txBody>
            <a:bodyPr/>
            <a:lstStyle/>
            <a:p>
              <a:endParaRPr lang="en-US">
                <a:cs typeface="Arial" pitchFamily="34" charset="0"/>
              </a:endParaRPr>
            </a:p>
          </p:txBody>
        </p:sp>
        <p:sp>
          <p:nvSpPr>
            <p:cNvPr id="8" name="Line 3"/>
            <p:cNvSpPr>
              <a:spLocks noChangeShapeType="1"/>
            </p:cNvSpPr>
            <p:nvPr/>
          </p:nvSpPr>
          <p:spPr bwMode="auto">
            <a:xfrm>
              <a:off x="2438400" y="4953000"/>
              <a:ext cx="41910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9" name="Text Box 6"/>
            <p:cNvSpPr txBox="1">
              <a:spLocks noChangeArrowheads="1"/>
            </p:cNvSpPr>
            <p:nvPr/>
          </p:nvSpPr>
          <p:spPr bwMode="auto">
            <a:xfrm>
              <a:off x="5334000" y="5181600"/>
              <a:ext cx="14478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Income (</a:t>
              </a:r>
              <a:r>
                <a:rPr lang="en-US" i="1" dirty="0">
                  <a:cs typeface="Arial" pitchFamily="34" charset="0"/>
                </a:rPr>
                <a:t>Y </a:t>
              </a:r>
              <a:r>
                <a:rPr lang="en-US" dirty="0">
                  <a:cs typeface="Arial" pitchFamily="34" charset="0"/>
                </a:rPr>
                <a:t>)</a:t>
              </a:r>
            </a:p>
          </p:txBody>
        </p:sp>
        <p:sp>
          <p:nvSpPr>
            <p:cNvPr id="10" name="Text Box 7"/>
            <p:cNvSpPr txBox="1">
              <a:spLocks noChangeArrowheads="1"/>
            </p:cNvSpPr>
            <p:nvPr/>
          </p:nvSpPr>
          <p:spPr bwMode="auto">
            <a:xfrm rot="-5400000">
              <a:off x="638969" y="2123771"/>
              <a:ext cx="2898775" cy="784830"/>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Intended Investment </a:t>
              </a:r>
              <a:r>
                <a:rPr lang="en-US" i="1" dirty="0" smtClean="0">
                  <a:cs typeface="Arial" pitchFamily="34" charset="0"/>
                </a:rPr>
                <a:t>(= I</a:t>
              </a:r>
              <a:r>
                <a:rPr lang="en-US" i="1" baseline="-25000" dirty="0" smtClean="0">
                  <a:cs typeface="Arial" pitchFamily="34" charset="0"/>
                </a:rPr>
                <a:t>I</a:t>
              </a:r>
              <a:r>
                <a:rPr lang="en-US" i="1" dirty="0" smtClean="0">
                  <a:cs typeface="Arial" pitchFamily="34" charset="0"/>
                </a:rPr>
                <a:t> )</a:t>
              </a:r>
            </a:p>
            <a:p>
              <a:pPr>
                <a:spcBef>
                  <a:spcPct val="50000"/>
                </a:spcBef>
              </a:pPr>
              <a:endParaRPr lang="en-US" dirty="0">
                <a:cs typeface="Arial" pitchFamily="34" charset="0"/>
              </a:endParaRPr>
            </a:p>
          </p:txBody>
        </p:sp>
        <p:sp>
          <p:nvSpPr>
            <p:cNvPr id="11" name="Line 17"/>
            <p:cNvSpPr>
              <a:spLocks noChangeShapeType="1"/>
            </p:cNvSpPr>
            <p:nvPr/>
          </p:nvSpPr>
          <p:spPr bwMode="auto">
            <a:xfrm>
              <a:off x="2438400" y="4191000"/>
              <a:ext cx="3733800" cy="0"/>
            </a:xfrm>
            <a:prstGeom prst="line">
              <a:avLst/>
            </a:prstGeom>
            <a:noFill/>
            <a:ln w="57150">
              <a:solidFill>
                <a:schemeClr val="tx1"/>
              </a:solidFill>
              <a:round/>
              <a:headEnd/>
              <a:tailEnd/>
            </a:ln>
          </p:spPr>
          <p:txBody>
            <a:bodyPr/>
            <a:lstStyle/>
            <a:p>
              <a:endParaRPr lang="en-US">
                <a:cs typeface="Arial" pitchFamily="34" charset="0"/>
              </a:endParaRPr>
            </a:p>
          </p:txBody>
        </p:sp>
        <p:sp>
          <p:nvSpPr>
            <p:cNvPr id="12" name="Text Box 18"/>
            <p:cNvSpPr txBox="1">
              <a:spLocks noChangeArrowheads="1"/>
            </p:cNvSpPr>
            <p:nvPr/>
          </p:nvSpPr>
          <p:spPr bwMode="auto">
            <a:xfrm>
              <a:off x="6324600" y="3581400"/>
              <a:ext cx="1981200" cy="1054100"/>
            </a:xfrm>
            <a:prstGeom prst="rect">
              <a:avLst/>
            </a:prstGeom>
            <a:noFill/>
            <a:ln w="9525">
              <a:noFill/>
              <a:miter lim="800000"/>
              <a:headEnd/>
              <a:tailEnd/>
            </a:ln>
          </p:spPr>
          <p:txBody>
            <a:bodyPr>
              <a:spAutoFit/>
            </a:bodyPr>
            <a:lstStyle/>
            <a:p>
              <a:pPr>
                <a:spcBef>
                  <a:spcPct val="50000"/>
                </a:spcBef>
              </a:pPr>
              <a:r>
                <a:rPr lang="en-US" dirty="0">
                  <a:cs typeface="Arial" pitchFamily="34" charset="0"/>
                </a:rPr>
                <a:t>Intended Investment (</a:t>
              </a:r>
              <a:r>
                <a:rPr lang="en-US" i="1" dirty="0">
                  <a:cs typeface="Arial" pitchFamily="34" charset="0"/>
                </a:rPr>
                <a:t>I</a:t>
              </a:r>
              <a:r>
                <a:rPr lang="en-US" i="1" baseline="-25000" dirty="0">
                  <a:cs typeface="Arial" pitchFamily="34" charset="0"/>
                </a:rPr>
                <a:t>I</a:t>
              </a:r>
              <a:r>
                <a:rPr lang="en-US" i="1" dirty="0">
                  <a:cs typeface="Arial" pitchFamily="34" charset="0"/>
                </a:rPr>
                <a:t> </a:t>
              </a:r>
              <a:r>
                <a:rPr lang="en-US" dirty="0">
                  <a:cs typeface="Arial" pitchFamily="34" charset="0"/>
                </a:rPr>
                <a:t>)</a:t>
              </a:r>
            </a:p>
            <a:p>
              <a:pPr>
                <a:spcBef>
                  <a:spcPct val="50000"/>
                </a:spcBef>
              </a:pPr>
              <a:r>
                <a:rPr lang="en-US" i="1" dirty="0" smtClean="0">
                  <a:cs typeface="Arial" pitchFamily="34" charset="0"/>
                </a:rPr>
                <a:t>(= I</a:t>
              </a:r>
              <a:r>
                <a:rPr lang="en-US" i="1" baseline="-25000" dirty="0" smtClean="0">
                  <a:cs typeface="Arial" pitchFamily="34" charset="0"/>
                </a:rPr>
                <a:t>I</a:t>
              </a:r>
              <a:r>
                <a:rPr lang="en-US" i="1" dirty="0" smtClean="0">
                  <a:cs typeface="Arial" pitchFamily="34" charset="0"/>
                </a:rPr>
                <a:t> )</a:t>
              </a:r>
              <a:endParaRPr lang="en-US" i="1" dirty="0">
                <a:cs typeface="Arial" pitchFamily="34" charset="0"/>
              </a:endParaRPr>
            </a:p>
          </p:txBody>
        </p:sp>
        <p:sp>
          <p:nvSpPr>
            <p:cNvPr id="13" name="Line 28"/>
            <p:cNvSpPr>
              <a:spLocks noChangeShapeType="1"/>
            </p:cNvSpPr>
            <p:nvPr/>
          </p:nvSpPr>
          <p:spPr bwMode="auto">
            <a:xfrm>
              <a:off x="6667500" y="4324350"/>
              <a:ext cx="15240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14" name="Text Box 29"/>
            <p:cNvSpPr txBox="1">
              <a:spLocks noChangeArrowheads="1"/>
            </p:cNvSpPr>
            <p:nvPr/>
          </p:nvSpPr>
          <p:spPr bwMode="auto">
            <a:xfrm>
              <a:off x="1524000" y="4038600"/>
              <a:ext cx="838200" cy="366713"/>
            </a:xfrm>
            <a:prstGeom prst="rect">
              <a:avLst/>
            </a:prstGeom>
            <a:noFill/>
            <a:ln w="9525">
              <a:noFill/>
              <a:miter lim="800000"/>
              <a:headEnd/>
              <a:tailEnd/>
            </a:ln>
          </p:spPr>
          <p:txBody>
            <a:bodyPr>
              <a:spAutoFit/>
            </a:bodyPr>
            <a:lstStyle/>
            <a:p>
              <a:pPr>
                <a:spcBef>
                  <a:spcPct val="50000"/>
                </a:spcBef>
              </a:pPr>
              <a:r>
                <a:rPr lang="en-US" i="1" dirty="0">
                  <a:cs typeface="Arial" pitchFamily="34" charset="0"/>
                </a:rPr>
                <a:t>I</a:t>
              </a:r>
              <a:r>
                <a:rPr lang="en-US" i="1" baseline="-25000" dirty="0">
                  <a:cs typeface="Arial" pitchFamily="34" charset="0"/>
                </a:rPr>
                <a:t>I</a:t>
              </a:r>
              <a:r>
                <a:rPr lang="en-US" i="1" dirty="0">
                  <a:cs typeface="Arial" pitchFamily="34" charset="0"/>
                </a:rPr>
                <a:t> </a:t>
              </a:r>
              <a:r>
                <a:rPr lang="en-US" dirty="0">
                  <a:cs typeface="Arial" pitchFamily="34" charset="0"/>
                </a:rPr>
                <a:t>= 60</a:t>
              </a:r>
            </a:p>
          </p:txBody>
        </p:sp>
        <p:sp>
          <p:nvSpPr>
            <p:cNvPr id="15" name="Line 30"/>
            <p:cNvSpPr>
              <a:spLocks noChangeShapeType="1"/>
            </p:cNvSpPr>
            <p:nvPr/>
          </p:nvSpPr>
          <p:spPr bwMode="auto">
            <a:xfrm>
              <a:off x="1600200" y="4095756"/>
              <a:ext cx="152400" cy="0"/>
            </a:xfrm>
            <a:prstGeom prst="line">
              <a:avLst/>
            </a:prstGeom>
            <a:noFill/>
            <a:ln w="9525">
              <a:solidFill>
                <a:schemeClr val="tx1"/>
              </a:solidFill>
              <a:round/>
              <a:headEnd/>
              <a:tailEnd/>
            </a:ln>
          </p:spPr>
          <p:txBody>
            <a:bodyPr/>
            <a:lstStyle/>
            <a:p>
              <a:endParaRPr lang="en-US">
                <a:cs typeface="Arial" pitchFamily="34" charset="0"/>
              </a:endParaRPr>
            </a:p>
          </p:txBody>
        </p:sp>
      </p:grpSp>
      <p:sp>
        <p:nvSpPr>
          <p:cNvPr id="16" name="Textfeld 15"/>
          <p:cNvSpPr txBox="1"/>
          <p:nvPr/>
        </p:nvSpPr>
        <p:spPr>
          <a:xfrm>
            <a:off x="457200" y="1055508"/>
            <a:ext cx="8229600" cy="1200329"/>
          </a:xfrm>
          <a:prstGeom prst="rect">
            <a:avLst/>
          </a:prstGeom>
          <a:noFill/>
        </p:spPr>
        <p:txBody>
          <a:bodyPr wrap="square" rtlCol="0">
            <a:spAutoFit/>
          </a:bodyPr>
          <a:lstStyle/>
          <a:p>
            <a:pPr marL="285750" indent="-285750">
              <a:buFont typeface="Wingdings" charset="2"/>
              <a:buChar char="ü"/>
            </a:pPr>
            <a:r>
              <a:rPr lang="en-US" dirty="0"/>
              <a:t>In the simplest Keynesian model, intended investment is a constant, no matter what the level of national income, being determined instead by long-term profit expectations.</a:t>
            </a:r>
            <a:endParaRPr lang="de-DE" dirty="0"/>
          </a:p>
          <a:p>
            <a:endParaRPr lang="en-US" dirty="0"/>
          </a:p>
        </p:txBody>
      </p:sp>
    </p:spTree>
    <p:extLst>
      <p:ext uri="{BB962C8B-B14F-4D97-AF65-F5344CB8AC3E}">
        <p14:creationId xmlns:p14="http://schemas.microsoft.com/office/powerpoint/2010/main" val="77468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Table 9.3 Deriving Aggregate Expenditure from the Consumption Function and Investment</a:t>
            </a:r>
            <a:r>
              <a:rPr lang="de-DE" dirty="0"/>
              <a:t> </a:t>
            </a: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682474826"/>
              </p:ext>
            </p:extLst>
          </p:nvPr>
        </p:nvGraphicFramePr>
        <p:xfrm>
          <a:off x="457200" y="1342800"/>
          <a:ext cx="8362952" cy="4064000"/>
        </p:xfrm>
        <a:graphic>
          <a:graphicData uri="http://schemas.openxmlformats.org/drawingml/2006/table">
            <a:tbl>
              <a:tblPr firstRow="1" bandRow="1">
                <a:tableStyleId>{5FD0F851-EC5A-4D38-B0AD-8093EC10F338}</a:tableStyleId>
              </a:tblPr>
              <a:tblGrid>
                <a:gridCol w="1280536"/>
                <a:gridCol w="810202"/>
                <a:gridCol w="1295132"/>
                <a:gridCol w="795606"/>
                <a:gridCol w="2090738"/>
                <a:gridCol w="1290906"/>
                <a:gridCol w="799832"/>
              </a:tblGrid>
              <a:tr h="370840">
                <a:tc gridSpan="2">
                  <a:txBody>
                    <a:bodyPr/>
                    <a:lstStyle/>
                    <a:p>
                      <a:pPr algn="ctr">
                        <a:lnSpc>
                          <a:spcPct val="100000"/>
                        </a:lnSpc>
                        <a:spcAft>
                          <a:spcPts val="1000"/>
                        </a:spcAft>
                      </a:pPr>
                      <a:r>
                        <a:rPr lang="en-US" sz="1800" dirty="0">
                          <a:effectLst/>
                        </a:rPr>
                        <a:t>(1)</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100000"/>
                        </a:lnSpc>
                        <a:spcAft>
                          <a:spcPts val="1000"/>
                        </a:spcAft>
                      </a:pPr>
                      <a:r>
                        <a:rPr lang="en-US" sz="1800">
                          <a:effectLst/>
                        </a:rPr>
                        <a:t>(2)</a:t>
                      </a:r>
                      <a:endParaRPr lang="de-DE" sz="180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(3)</a:t>
                      </a:r>
                      <a:endParaRPr lang="de-DE" sz="1800">
                        <a:effectLst/>
                        <a:latin typeface="Calibri"/>
                        <a:ea typeface="Calibri"/>
                        <a:cs typeface="Times New Roman"/>
                      </a:endParaRPr>
                    </a:p>
                  </a:txBody>
                  <a:tcPr marL="68580" marR="68580" marT="0" marB="0"/>
                </a:tc>
                <a:tc gridSpan="2">
                  <a:txBody>
                    <a:bodyPr/>
                    <a:lstStyle/>
                    <a:p>
                      <a:pPr algn="ctr">
                        <a:lnSpc>
                          <a:spcPct val="100000"/>
                        </a:lnSpc>
                        <a:spcAft>
                          <a:spcPts val="1000"/>
                        </a:spcAft>
                      </a:pPr>
                      <a:r>
                        <a:rPr lang="en-US" sz="1800">
                          <a:effectLst/>
                        </a:rPr>
                        <a:t>(4)</a:t>
                      </a:r>
                      <a:endParaRPr lang="de-DE" sz="1800">
                        <a:effectLst/>
                        <a:latin typeface="Calibri"/>
                        <a:ea typeface="Calibri"/>
                        <a:cs typeface="Times New Roman"/>
                      </a:endParaRPr>
                    </a:p>
                  </a:txBody>
                  <a:tcPr marL="68580" marR="68580" marT="0" marB="0"/>
                </a:tc>
                <a:tc hMerge="1">
                  <a:txBody>
                    <a:bodyPr/>
                    <a:lstStyle/>
                    <a:p>
                      <a:endParaRPr lang="en-US"/>
                    </a:p>
                  </a:txBody>
                  <a:tcPr/>
                </a:tc>
              </a:tr>
              <a:tr h="370840">
                <a:tc gridSpan="2">
                  <a:txBody>
                    <a:bodyPr/>
                    <a:lstStyle/>
                    <a:p>
                      <a:pPr algn="ctr">
                        <a:lnSpc>
                          <a:spcPct val="100000"/>
                        </a:lnSpc>
                        <a:spcAft>
                          <a:spcPts val="1000"/>
                        </a:spcAft>
                      </a:pPr>
                      <a:r>
                        <a:rPr lang="en-US" sz="1800" dirty="0">
                          <a:effectLst/>
                        </a:rPr>
                        <a:t>Income (Y)</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100000"/>
                        </a:lnSpc>
                        <a:spcAft>
                          <a:spcPts val="1000"/>
                        </a:spcAft>
                      </a:pPr>
                      <a:r>
                        <a:rPr lang="en-US" sz="1800" dirty="0">
                          <a:effectLst/>
                        </a:rPr>
                        <a:t>Consumption (C)</a:t>
                      </a:r>
                      <a:endParaRPr lang="de-DE" sz="18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dirty="0">
                          <a:effectLst/>
                        </a:rPr>
                        <a:t>Intended Investment (I</a:t>
                      </a:r>
                      <a:r>
                        <a:rPr lang="en-US" sz="1800" baseline="-25000" dirty="0">
                          <a:effectLst/>
                        </a:rPr>
                        <a:t>I</a:t>
                      </a:r>
                      <a:r>
                        <a:rPr lang="en-US" sz="1800" dirty="0">
                          <a:effectLst/>
                        </a:rPr>
                        <a:t>)</a:t>
                      </a:r>
                      <a:endParaRPr lang="de-DE" sz="1800" dirty="0">
                        <a:effectLst/>
                        <a:latin typeface="Calibri"/>
                        <a:ea typeface="Calibri"/>
                        <a:cs typeface="Times New Roman"/>
                      </a:endParaRPr>
                    </a:p>
                  </a:txBody>
                  <a:tcPr marL="68580" marR="68580" marT="0" marB="0"/>
                </a:tc>
                <a:tc gridSpan="2">
                  <a:txBody>
                    <a:bodyPr/>
                    <a:lstStyle/>
                    <a:p>
                      <a:pPr algn="ctr">
                        <a:lnSpc>
                          <a:spcPct val="100000"/>
                        </a:lnSpc>
                        <a:spcAft>
                          <a:spcPts val="1000"/>
                        </a:spcAft>
                      </a:pPr>
                      <a:r>
                        <a:rPr lang="en-US" sz="1800" dirty="0">
                          <a:effectLst/>
                        </a:rPr>
                        <a:t>Aggregate Expenditure AE = C + I</a:t>
                      </a:r>
                      <a:r>
                        <a:rPr lang="en-US" sz="1800" baseline="-25000" dirty="0">
                          <a:effectLst/>
                        </a:rPr>
                        <a:t>I </a:t>
                      </a:r>
                      <a:r>
                        <a:rPr lang="en-US" sz="1800" dirty="0">
                          <a:effectLst/>
                        </a:rPr>
                        <a:t>= column (2) + column (3)</a:t>
                      </a:r>
                      <a:endParaRPr lang="de-DE" sz="1800"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00000"/>
                        </a:lnSpc>
                        <a:spcAft>
                          <a:spcPts val="1000"/>
                        </a:spcAft>
                      </a:pPr>
                      <a:r>
                        <a:rPr lang="en-US" sz="1800" dirty="0">
                          <a:effectLst/>
                        </a:rPr>
                        <a:t>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80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300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260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60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320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400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340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500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420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480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600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560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700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580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640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800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660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720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53</a:t>
            </a:fld>
            <a:endParaRPr lang="de-DE"/>
          </a:p>
        </p:txBody>
      </p:sp>
    </p:spTree>
    <p:extLst>
      <p:ext uri="{BB962C8B-B14F-4D97-AF65-F5344CB8AC3E}">
        <p14:creationId xmlns:p14="http://schemas.microsoft.com/office/powerpoint/2010/main" val="33055184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Table 9.4 Aggregate Expenditure with Higher Intended Investment</a:t>
            </a:r>
            <a:r>
              <a:rPr lang="de-DE" dirty="0"/>
              <a:t> </a:t>
            </a: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1447921588"/>
              </p:ext>
            </p:extLst>
          </p:nvPr>
        </p:nvGraphicFramePr>
        <p:xfrm>
          <a:off x="457200" y="1341438"/>
          <a:ext cx="8362952" cy="3515360"/>
        </p:xfrm>
        <a:graphic>
          <a:graphicData uri="http://schemas.openxmlformats.org/drawingml/2006/table">
            <a:tbl>
              <a:tblPr firstRow="1" bandRow="1">
                <a:tableStyleId>{5FD0F851-EC5A-4D38-B0AD-8093EC10F338}</a:tableStyleId>
              </a:tblPr>
              <a:tblGrid>
                <a:gridCol w="1196991"/>
                <a:gridCol w="893747"/>
                <a:gridCol w="1211587"/>
                <a:gridCol w="879151"/>
                <a:gridCol w="2090738"/>
                <a:gridCol w="2090738"/>
              </a:tblGrid>
              <a:tr h="370840">
                <a:tc gridSpan="2">
                  <a:txBody>
                    <a:bodyPr/>
                    <a:lstStyle/>
                    <a:p>
                      <a:pPr algn="ctr">
                        <a:lnSpc>
                          <a:spcPct val="100000"/>
                        </a:lnSpc>
                        <a:spcAft>
                          <a:spcPts val="1000"/>
                        </a:spcAft>
                      </a:pPr>
                      <a:r>
                        <a:rPr lang="en-US" sz="1800" dirty="0">
                          <a:effectLst/>
                        </a:rPr>
                        <a:t>(1)</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100000"/>
                        </a:lnSpc>
                        <a:spcAft>
                          <a:spcPts val="1000"/>
                        </a:spcAft>
                      </a:pPr>
                      <a:r>
                        <a:rPr lang="en-US" sz="1800">
                          <a:effectLst/>
                        </a:rPr>
                        <a:t>(2)</a:t>
                      </a:r>
                      <a:endParaRPr lang="de-DE" sz="180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(3)</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(4)</a:t>
                      </a:r>
                      <a:endParaRPr lang="de-DE" sz="1800">
                        <a:effectLst/>
                        <a:latin typeface="Calibri"/>
                        <a:ea typeface="Calibri"/>
                        <a:cs typeface="Times New Roman"/>
                      </a:endParaRPr>
                    </a:p>
                  </a:txBody>
                  <a:tcPr marL="68580" marR="68580" marT="0" marB="0"/>
                </a:tc>
              </a:tr>
              <a:tr h="370840">
                <a:tc gridSpan="2">
                  <a:txBody>
                    <a:bodyPr/>
                    <a:lstStyle/>
                    <a:p>
                      <a:pPr algn="ctr">
                        <a:lnSpc>
                          <a:spcPct val="100000"/>
                        </a:lnSpc>
                        <a:spcAft>
                          <a:spcPts val="1000"/>
                        </a:spcAft>
                      </a:pPr>
                      <a:r>
                        <a:rPr lang="en-US" sz="1800" dirty="0">
                          <a:effectLst/>
                        </a:rPr>
                        <a:t>Income (Y)</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100000"/>
                        </a:lnSpc>
                        <a:spcAft>
                          <a:spcPts val="1000"/>
                        </a:spcAft>
                      </a:pPr>
                      <a:r>
                        <a:rPr lang="en-US" sz="1800">
                          <a:effectLst/>
                        </a:rPr>
                        <a:t>Consumption (C)</a:t>
                      </a:r>
                      <a:endParaRPr lang="de-DE" sz="180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Intended Investment (I</a:t>
                      </a:r>
                      <a:r>
                        <a:rPr lang="en-US" sz="1800" baseline="-25000">
                          <a:effectLst/>
                        </a:rPr>
                        <a:t>I</a:t>
                      </a:r>
                      <a:r>
                        <a:rPr lang="en-US" sz="1800">
                          <a:effectLst/>
                        </a:rPr>
                        <a:t>)</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Aggregate Expenditure (AE)</a:t>
                      </a: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140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160</a:t>
                      </a: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300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260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140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400</a:t>
                      </a: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400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340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140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480</a:t>
                      </a: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a:effectLst/>
                        </a:rPr>
                        <a:t>500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420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140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560</a:t>
                      </a: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600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500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140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640</a:t>
                      </a: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dirty="0">
                          <a:effectLst/>
                        </a:rPr>
                        <a:t>700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580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140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720</a:t>
                      </a:r>
                      <a:endParaRPr lang="de-DE" sz="1800">
                        <a:effectLst/>
                        <a:latin typeface="Calibri"/>
                        <a:ea typeface="Calibri"/>
                        <a:cs typeface="Times New Roman"/>
                      </a:endParaRPr>
                    </a:p>
                  </a:txBody>
                  <a:tcPr marL="68580" marR="68580" marT="0" marB="0"/>
                </a:tc>
              </a:tr>
              <a:tr h="370840">
                <a:tc>
                  <a:txBody>
                    <a:bodyPr/>
                    <a:lstStyle/>
                    <a:p>
                      <a:pPr algn="r">
                        <a:lnSpc>
                          <a:spcPct val="100000"/>
                        </a:lnSpc>
                        <a:spcAft>
                          <a:spcPts val="1000"/>
                        </a:spcAft>
                      </a:pPr>
                      <a:r>
                        <a:rPr lang="en-US" sz="1800" u="sng" dirty="0">
                          <a:effectLst/>
                        </a:rPr>
                        <a:t>800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660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140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800</a:t>
                      </a: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54</a:t>
            </a:fld>
            <a:endParaRPr lang="de-DE"/>
          </a:p>
        </p:txBody>
      </p:sp>
    </p:spTree>
    <p:extLst>
      <p:ext uri="{BB962C8B-B14F-4D97-AF65-F5344CB8AC3E}">
        <p14:creationId xmlns:p14="http://schemas.microsoft.com/office/powerpoint/2010/main" val="8685939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9.13 Aggregate Expenditure</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55</a:t>
            </a:fld>
            <a:endParaRPr lang="de-DE"/>
          </a:p>
        </p:txBody>
      </p:sp>
      <p:grpSp>
        <p:nvGrpSpPr>
          <p:cNvPr id="6" name="Gruppierung 5"/>
          <p:cNvGrpSpPr/>
          <p:nvPr/>
        </p:nvGrpSpPr>
        <p:grpSpPr>
          <a:xfrm>
            <a:off x="739301" y="1616075"/>
            <a:ext cx="7315200" cy="5105400"/>
            <a:chOff x="381000" y="1066800"/>
            <a:chExt cx="7315200" cy="5105400"/>
          </a:xfrm>
        </p:grpSpPr>
        <p:sp>
          <p:nvSpPr>
            <p:cNvPr id="7" name="Line 9"/>
            <p:cNvSpPr>
              <a:spLocks noChangeShapeType="1"/>
            </p:cNvSpPr>
            <p:nvPr/>
          </p:nvSpPr>
          <p:spPr bwMode="auto">
            <a:xfrm>
              <a:off x="1524000" y="2057400"/>
              <a:ext cx="0" cy="3581400"/>
            </a:xfrm>
            <a:prstGeom prst="line">
              <a:avLst/>
            </a:prstGeom>
            <a:noFill/>
            <a:ln w="19050">
              <a:solidFill>
                <a:schemeClr val="tx1"/>
              </a:solidFill>
              <a:round/>
              <a:headEnd/>
              <a:tailEnd/>
            </a:ln>
          </p:spPr>
          <p:txBody>
            <a:bodyPr/>
            <a:lstStyle/>
            <a:p>
              <a:endParaRPr lang="en-US">
                <a:cs typeface="Arial" pitchFamily="34" charset="0"/>
              </a:endParaRPr>
            </a:p>
          </p:txBody>
        </p:sp>
        <p:sp>
          <p:nvSpPr>
            <p:cNvPr id="8" name="Line 10"/>
            <p:cNvSpPr>
              <a:spLocks noChangeShapeType="1"/>
            </p:cNvSpPr>
            <p:nvPr/>
          </p:nvSpPr>
          <p:spPr bwMode="auto">
            <a:xfrm>
              <a:off x="1524000" y="5653087"/>
              <a:ext cx="5715000" cy="0"/>
            </a:xfrm>
            <a:prstGeom prst="line">
              <a:avLst/>
            </a:prstGeom>
            <a:noFill/>
            <a:ln w="19050">
              <a:solidFill>
                <a:schemeClr val="tx1"/>
              </a:solidFill>
              <a:round/>
              <a:headEnd/>
              <a:tailEnd/>
            </a:ln>
          </p:spPr>
          <p:txBody>
            <a:bodyPr/>
            <a:lstStyle/>
            <a:p>
              <a:endParaRPr lang="en-US">
                <a:cs typeface="Arial" pitchFamily="34" charset="0"/>
              </a:endParaRPr>
            </a:p>
          </p:txBody>
        </p:sp>
        <p:sp>
          <p:nvSpPr>
            <p:cNvPr id="9" name="Line 12"/>
            <p:cNvSpPr>
              <a:spLocks noChangeShapeType="1"/>
            </p:cNvSpPr>
            <p:nvPr/>
          </p:nvSpPr>
          <p:spPr bwMode="auto">
            <a:xfrm>
              <a:off x="1524000" y="5105400"/>
              <a:ext cx="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10" name="Text Box 13"/>
            <p:cNvSpPr txBox="1">
              <a:spLocks noChangeArrowheads="1"/>
            </p:cNvSpPr>
            <p:nvPr/>
          </p:nvSpPr>
          <p:spPr bwMode="auto">
            <a:xfrm>
              <a:off x="5029200" y="2895600"/>
              <a:ext cx="19812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Consumption (</a:t>
              </a:r>
              <a:r>
                <a:rPr lang="en-US" i="1" dirty="0">
                  <a:cs typeface="Arial" pitchFamily="34" charset="0"/>
                </a:rPr>
                <a:t>C </a:t>
              </a:r>
              <a:r>
                <a:rPr lang="en-US" dirty="0">
                  <a:cs typeface="Arial" pitchFamily="34" charset="0"/>
                </a:rPr>
                <a:t>)</a:t>
              </a:r>
            </a:p>
          </p:txBody>
        </p:sp>
        <p:sp>
          <p:nvSpPr>
            <p:cNvPr id="11" name="Text Box 14"/>
            <p:cNvSpPr txBox="1">
              <a:spLocks noChangeArrowheads="1"/>
            </p:cNvSpPr>
            <p:nvPr/>
          </p:nvSpPr>
          <p:spPr bwMode="auto">
            <a:xfrm>
              <a:off x="6019800" y="5805487"/>
              <a:ext cx="1676400" cy="366713"/>
            </a:xfrm>
            <a:prstGeom prst="rect">
              <a:avLst/>
            </a:prstGeom>
            <a:noFill/>
            <a:ln w="9525">
              <a:noFill/>
              <a:miter lim="800000"/>
              <a:headEnd/>
              <a:tailEnd/>
            </a:ln>
          </p:spPr>
          <p:txBody>
            <a:bodyPr>
              <a:spAutoFit/>
            </a:bodyPr>
            <a:lstStyle/>
            <a:p>
              <a:pPr>
                <a:spcBef>
                  <a:spcPct val="50000"/>
                </a:spcBef>
              </a:pPr>
              <a:r>
                <a:rPr lang="en-US">
                  <a:cs typeface="Arial" pitchFamily="34" charset="0"/>
                </a:rPr>
                <a:t>Income (</a:t>
              </a:r>
              <a:r>
                <a:rPr lang="en-US" i="1">
                  <a:cs typeface="Arial" pitchFamily="34" charset="0"/>
                </a:rPr>
                <a:t>Y </a:t>
              </a:r>
              <a:r>
                <a:rPr lang="en-US">
                  <a:cs typeface="Arial" pitchFamily="34" charset="0"/>
                </a:rPr>
                <a:t>)</a:t>
              </a:r>
            </a:p>
          </p:txBody>
        </p:sp>
        <p:sp>
          <p:nvSpPr>
            <p:cNvPr id="12" name="Text Box 15"/>
            <p:cNvSpPr txBox="1">
              <a:spLocks noChangeArrowheads="1"/>
            </p:cNvSpPr>
            <p:nvPr/>
          </p:nvSpPr>
          <p:spPr bwMode="auto">
            <a:xfrm rot="-5400000">
              <a:off x="-1282700" y="2730500"/>
              <a:ext cx="3968750" cy="641350"/>
            </a:xfrm>
            <a:prstGeom prst="rect">
              <a:avLst/>
            </a:prstGeom>
            <a:noFill/>
            <a:ln w="9525">
              <a:noFill/>
              <a:miter lim="800000"/>
              <a:headEnd/>
              <a:tailEnd/>
            </a:ln>
          </p:spPr>
          <p:txBody>
            <a:bodyPr>
              <a:spAutoFit/>
            </a:bodyPr>
            <a:lstStyle/>
            <a:p>
              <a:pPr algn="ctr">
                <a:spcBef>
                  <a:spcPct val="50000"/>
                </a:spcBef>
              </a:pPr>
              <a:r>
                <a:rPr lang="en-US" dirty="0">
                  <a:cs typeface="Arial" pitchFamily="34" charset="0"/>
                </a:rPr>
                <a:t>Consumption, Investment, and Aggregate </a:t>
              </a:r>
              <a:r>
                <a:rPr lang="en-US" dirty="0" smtClean="0">
                  <a:cs typeface="Arial" pitchFamily="34" charset="0"/>
                </a:rPr>
                <a:t>Expenditure</a:t>
              </a:r>
              <a:endParaRPr lang="en-US" dirty="0">
                <a:cs typeface="Arial" pitchFamily="34" charset="0"/>
              </a:endParaRPr>
            </a:p>
          </p:txBody>
        </p:sp>
        <p:sp>
          <p:nvSpPr>
            <p:cNvPr id="13" name="Line 17"/>
            <p:cNvSpPr>
              <a:spLocks noChangeShapeType="1"/>
            </p:cNvSpPr>
            <p:nvPr/>
          </p:nvSpPr>
          <p:spPr bwMode="auto">
            <a:xfrm>
              <a:off x="3200400" y="3962400"/>
              <a:ext cx="0" cy="16764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4" name="Line 18"/>
            <p:cNvSpPr>
              <a:spLocks noChangeShapeType="1"/>
            </p:cNvSpPr>
            <p:nvPr/>
          </p:nvSpPr>
          <p:spPr bwMode="auto">
            <a:xfrm>
              <a:off x="1524000" y="4267200"/>
              <a:ext cx="17526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5" name="Text Box 20"/>
            <p:cNvSpPr txBox="1">
              <a:spLocks noChangeArrowheads="1"/>
            </p:cNvSpPr>
            <p:nvPr/>
          </p:nvSpPr>
          <p:spPr bwMode="auto">
            <a:xfrm>
              <a:off x="2971800" y="5653087"/>
              <a:ext cx="838200" cy="336550"/>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400</a:t>
              </a:r>
            </a:p>
          </p:txBody>
        </p:sp>
        <p:sp>
          <p:nvSpPr>
            <p:cNvPr id="16" name="Line 30"/>
            <p:cNvSpPr>
              <a:spLocks noChangeShapeType="1"/>
            </p:cNvSpPr>
            <p:nvPr/>
          </p:nvSpPr>
          <p:spPr bwMode="auto">
            <a:xfrm flipH="1">
              <a:off x="1524000" y="3048000"/>
              <a:ext cx="3505200" cy="2362200"/>
            </a:xfrm>
            <a:prstGeom prst="line">
              <a:avLst/>
            </a:prstGeom>
            <a:noFill/>
            <a:ln w="63500">
              <a:solidFill>
                <a:schemeClr val="tx2"/>
              </a:solidFill>
              <a:round/>
              <a:headEnd/>
              <a:tailEnd/>
            </a:ln>
          </p:spPr>
          <p:txBody>
            <a:bodyPr/>
            <a:lstStyle/>
            <a:p>
              <a:pPr fontAlgn="auto">
                <a:spcBef>
                  <a:spcPts val="0"/>
                </a:spcBef>
                <a:spcAft>
                  <a:spcPts val="0"/>
                </a:spcAft>
                <a:defRPr/>
              </a:pPr>
              <a:endParaRPr lang="en-US" dirty="0">
                <a:cs typeface="Arial" pitchFamily="34" charset="0"/>
              </a:endParaRPr>
            </a:p>
          </p:txBody>
        </p:sp>
        <p:sp>
          <p:nvSpPr>
            <p:cNvPr id="17" name="Text Box 33"/>
            <p:cNvSpPr txBox="1">
              <a:spLocks noChangeArrowheads="1"/>
            </p:cNvSpPr>
            <p:nvPr/>
          </p:nvSpPr>
          <p:spPr bwMode="auto">
            <a:xfrm>
              <a:off x="990600" y="3733800"/>
              <a:ext cx="838200" cy="336550"/>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400</a:t>
              </a:r>
            </a:p>
          </p:txBody>
        </p:sp>
        <p:sp>
          <p:nvSpPr>
            <p:cNvPr id="18" name="Line 34"/>
            <p:cNvSpPr>
              <a:spLocks noChangeShapeType="1"/>
            </p:cNvSpPr>
            <p:nvPr/>
          </p:nvSpPr>
          <p:spPr bwMode="auto">
            <a:xfrm>
              <a:off x="1524000" y="3962400"/>
              <a:ext cx="1676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9" name="Line 36"/>
            <p:cNvSpPr>
              <a:spLocks noChangeShapeType="1"/>
            </p:cNvSpPr>
            <p:nvPr/>
          </p:nvSpPr>
          <p:spPr bwMode="auto">
            <a:xfrm flipH="1">
              <a:off x="1524000" y="2667000"/>
              <a:ext cx="3505200" cy="2438400"/>
            </a:xfrm>
            <a:prstGeom prst="line">
              <a:avLst/>
            </a:prstGeom>
            <a:noFill/>
            <a:ln w="63500">
              <a:solidFill>
                <a:schemeClr val="tx1"/>
              </a:solidFill>
              <a:round/>
              <a:headEnd/>
              <a:tailEnd/>
            </a:ln>
          </p:spPr>
          <p:txBody>
            <a:bodyPr/>
            <a:lstStyle/>
            <a:p>
              <a:endParaRPr lang="en-US">
                <a:cs typeface="Arial" pitchFamily="34" charset="0"/>
              </a:endParaRPr>
            </a:p>
          </p:txBody>
        </p:sp>
        <p:sp>
          <p:nvSpPr>
            <p:cNvPr id="20" name="Text Box 37"/>
            <p:cNvSpPr txBox="1">
              <a:spLocks noChangeArrowheads="1"/>
            </p:cNvSpPr>
            <p:nvPr/>
          </p:nvSpPr>
          <p:spPr bwMode="auto">
            <a:xfrm>
              <a:off x="4114800" y="2036751"/>
              <a:ext cx="3124200" cy="646331"/>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Aggregate </a:t>
              </a:r>
              <a:r>
                <a:rPr lang="en-US" dirty="0" smtClean="0">
                  <a:cs typeface="Arial" pitchFamily="34" charset="0"/>
                </a:rPr>
                <a:t>Expenditure</a:t>
              </a:r>
              <a:br>
                <a:rPr lang="en-US" dirty="0" smtClean="0">
                  <a:cs typeface="Arial" pitchFamily="34" charset="0"/>
                </a:rPr>
              </a:br>
              <a:r>
                <a:rPr lang="en-US" dirty="0" smtClean="0">
                  <a:cs typeface="Arial" pitchFamily="34" charset="0"/>
                </a:rPr>
                <a:t>	(</a:t>
              </a:r>
              <a:r>
                <a:rPr lang="en-US" i="1" dirty="0" smtClean="0">
                  <a:cs typeface="Arial" pitchFamily="34" charset="0"/>
                </a:rPr>
                <a:t>AE </a:t>
              </a:r>
              <a:r>
                <a:rPr lang="en-US" dirty="0">
                  <a:cs typeface="Arial" pitchFamily="34" charset="0"/>
                </a:rPr>
                <a:t>)  </a:t>
              </a:r>
              <a:r>
                <a:rPr lang="en-US" dirty="0" smtClean="0">
                  <a:cs typeface="Arial" pitchFamily="34" charset="0"/>
                </a:rPr>
                <a:t>= </a:t>
              </a:r>
              <a:r>
                <a:rPr lang="en-US" i="1" dirty="0">
                  <a:cs typeface="Arial" pitchFamily="34" charset="0"/>
                </a:rPr>
                <a:t>C + I</a:t>
              </a:r>
              <a:r>
                <a:rPr lang="en-US" i="1" baseline="-25000" dirty="0">
                  <a:cs typeface="Arial" pitchFamily="34" charset="0"/>
                </a:rPr>
                <a:t>I</a:t>
              </a:r>
            </a:p>
          </p:txBody>
        </p:sp>
        <p:sp>
          <p:nvSpPr>
            <p:cNvPr id="21" name="Text Box 39"/>
            <p:cNvSpPr txBox="1">
              <a:spLocks noChangeArrowheads="1"/>
            </p:cNvSpPr>
            <p:nvPr/>
          </p:nvSpPr>
          <p:spPr bwMode="auto">
            <a:xfrm>
              <a:off x="4038600" y="3962400"/>
              <a:ext cx="2743200" cy="336550"/>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Intended Investment (</a:t>
              </a:r>
              <a:r>
                <a:rPr lang="en-US" sz="1600" i="1" dirty="0">
                  <a:cs typeface="Arial" pitchFamily="34" charset="0"/>
                </a:rPr>
                <a:t>I</a:t>
              </a:r>
              <a:r>
                <a:rPr lang="en-US" sz="1600" i="1" baseline="-25000" dirty="0">
                  <a:cs typeface="Arial" pitchFamily="34" charset="0"/>
                </a:rPr>
                <a:t>I</a:t>
              </a:r>
              <a:r>
                <a:rPr lang="en-US" sz="1600" i="1" dirty="0">
                  <a:cs typeface="Arial" pitchFamily="34" charset="0"/>
                </a:rPr>
                <a:t> </a:t>
              </a:r>
              <a:r>
                <a:rPr lang="en-US" sz="1600" dirty="0">
                  <a:cs typeface="Arial" pitchFamily="34" charset="0"/>
                </a:rPr>
                <a:t>)</a:t>
              </a:r>
            </a:p>
          </p:txBody>
        </p:sp>
        <p:sp>
          <p:nvSpPr>
            <p:cNvPr id="22" name="Text Box 41"/>
            <p:cNvSpPr txBox="1">
              <a:spLocks noChangeArrowheads="1"/>
            </p:cNvSpPr>
            <p:nvPr/>
          </p:nvSpPr>
          <p:spPr bwMode="auto">
            <a:xfrm>
              <a:off x="990600" y="4083050"/>
              <a:ext cx="838200" cy="336550"/>
            </a:xfrm>
            <a:prstGeom prst="rect">
              <a:avLst/>
            </a:prstGeom>
            <a:noFill/>
            <a:ln w="9525">
              <a:noFill/>
              <a:miter lim="800000"/>
              <a:headEnd/>
              <a:tailEnd/>
            </a:ln>
          </p:spPr>
          <p:txBody>
            <a:bodyPr>
              <a:spAutoFit/>
            </a:bodyPr>
            <a:lstStyle/>
            <a:p>
              <a:pPr>
                <a:spcBef>
                  <a:spcPct val="50000"/>
                </a:spcBef>
              </a:pPr>
              <a:r>
                <a:rPr lang="en-US" sz="1600" i="1" dirty="0">
                  <a:cs typeface="Arial" pitchFamily="34" charset="0"/>
                </a:rPr>
                <a:t>340</a:t>
              </a:r>
            </a:p>
          </p:txBody>
        </p:sp>
        <p:sp>
          <p:nvSpPr>
            <p:cNvPr id="23" name="Text Box 42"/>
            <p:cNvSpPr txBox="1">
              <a:spLocks noChangeArrowheads="1"/>
            </p:cNvSpPr>
            <p:nvPr/>
          </p:nvSpPr>
          <p:spPr bwMode="auto">
            <a:xfrm>
              <a:off x="1066800" y="4953000"/>
              <a:ext cx="838200" cy="336550"/>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80</a:t>
              </a:r>
            </a:p>
          </p:txBody>
        </p:sp>
        <p:sp>
          <p:nvSpPr>
            <p:cNvPr id="24" name="Text Box 46"/>
            <p:cNvSpPr txBox="1">
              <a:spLocks noChangeArrowheads="1"/>
            </p:cNvSpPr>
            <p:nvPr/>
          </p:nvSpPr>
          <p:spPr bwMode="auto">
            <a:xfrm>
              <a:off x="381000" y="4953000"/>
              <a:ext cx="838200" cy="336550"/>
            </a:xfrm>
            <a:prstGeom prst="rect">
              <a:avLst/>
            </a:prstGeom>
            <a:noFill/>
            <a:ln w="9525">
              <a:noFill/>
              <a:miter lim="800000"/>
              <a:headEnd/>
              <a:tailEnd/>
            </a:ln>
          </p:spPr>
          <p:txBody>
            <a:bodyPr>
              <a:spAutoFit/>
            </a:bodyPr>
            <a:lstStyle/>
            <a:p>
              <a:pPr>
                <a:spcBef>
                  <a:spcPct val="50000"/>
                </a:spcBef>
              </a:pPr>
              <a:r>
                <a:rPr lang="en-US" sz="1600" i="1" dirty="0">
                  <a:cs typeface="Arial" pitchFamily="34" charset="0"/>
                </a:rPr>
                <a:t>C </a:t>
              </a:r>
              <a:r>
                <a:rPr lang="en-US" sz="1600" dirty="0">
                  <a:cs typeface="Arial" pitchFamily="34" charset="0"/>
                </a:rPr>
                <a:t>+</a:t>
              </a:r>
              <a:r>
                <a:rPr lang="en-US" sz="1600" i="1" dirty="0">
                  <a:cs typeface="Arial" pitchFamily="34" charset="0"/>
                </a:rPr>
                <a:t>I</a:t>
              </a:r>
              <a:r>
                <a:rPr lang="en-US" sz="1600" i="1" baseline="-25000" dirty="0">
                  <a:cs typeface="Arial" pitchFamily="34" charset="0"/>
                </a:rPr>
                <a:t>I</a:t>
              </a:r>
              <a:r>
                <a:rPr lang="en-US" sz="1600" i="1" dirty="0">
                  <a:cs typeface="Arial" pitchFamily="34" charset="0"/>
                </a:rPr>
                <a:t> =</a:t>
              </a:r>
              <a:endParaRPr lang="en-US" sz="1600" dirty="0">
                <a:cs typeface="Arial" pitchFamily="34" charset="0"/>
              </a:endParaRPr>
            </a:p>
          </p:txBody>
        </p:sp>
        <p:sp>
          <p:nvSpPr>
            <p:cNvPr id="25" name="Line 48"/>
            <p:cNvSpPr>
              <a:spLocks noChangeShapeType="1"/>
            </p:cNvSpPr>
            <p:nvPr/>
          </p:nvSpPr>
          <p:spPr bwMode="auto">
            <a:xfrm>
              <a:off x="762000" y="5033962"/>
              <a:ext cx="15240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26" name="Right Brace 38"/>
            <p:cNvSpPr/>
            <p:nvPr/>
          </p:nvSpPr>
          <p:spPr>
            <a:xfrm>
              <a:off x="3810000" y="3962400"/>
              <a:ext cx="228600" cy="381000"/>
            </a:xfrm>
            <a:prstGeom prst="rightBrace">
              <a:avLst/>
            </a:prstGeom>
            <a:ln w="349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ine 48"/>
            <p:cNvSpPr>
              <a:spLocks noChangeShapeType="1"/>
            </p:cNvSpPr>
            <p:nvPr/>
          </p:nvSpPr>
          <p:spPr bwMode="auto">
            <a:xfrm>
              <a:off x="495296" y="5026024"/>
              <a:ext cx="152400" cy="0"/>
            </a:xfrm>
            <a:prstGeom prst="line">
              <a:avLst/>
            </a:prstGeom>
            <a:noFill/>
            <a:ln w="9525">
              <a:solidFill>
                <a:schemeClr val="tx1"/>
              </a:solidFill>
              <a:round/>
              <a:headEnd/>
              <a:tailEnd/>
            </a:ln>
          </p:spPr>
          <p:txBody>
            <a:bodyPr/>
            <a:lstStyle/>
            <a:p>
              <a:endParaRPr lang="en-US">
                <a:cs typeface="Arial" pitchFamily="34" charset="0"/>
              </a:endParaRPr>
            </a:p>
          </p:txBody>
        </p:sp>
      </p:grpSp>
      <p:sp>
        <p:nvSpPr>
          <p:cNvPr id="29" name="Textfeld 28"/>
          <p:cNvSpPr txBox="1"/>
          <p:nvPr/>
        </p:nvSpPr>
        <p:spPr>
          <a:xfrm>
            <a:off x="495295" y="1184359"/>
            <a:ext cx="7605693" cy="1200329"/>
          </a:xfrm>
          <a:prstGeom prst="rect">
            <a:avLst/>
          </a:prstGeom>
          <a:noFill/>
        </p:spPr>
        <p:txBody>
          <a:bodyPr wrap="square" rtlCol="0">
            <a:spAutoFit/>
          </a:bodyPr>
          <a:lstStyle/>
          <a:p>
            <a:pPr marL="285750" indent="-285750">
              <a:buFont typeface="Wingdings" charset="2"/>
              <a:buChar char="ü"/>
            </a:pPr>
            <a:r>
              <a:rPr lang="en-US" dirty="0"/>
              <a:t>The AE curve is derived by adding the autonomous intended investment to consumption, at each income level. So at each level of Y, AE is the vertical sum of C and II.</a:t>
            </a:r>
            <a:endParaRPr lang="de-DE" dirty="0"/>
          </a:p>
          <a:p>
            <a:endParaRPr lang="en-US" dirty="0"/>
          </a:p>
        </p:txBody>
      </p:sp>
    </p:spTree>
    <p:extLst>
      <p:ext uri="{BB962C8B-B14F-4D97-AF65-F5344CB8AC3E}">
        <p14:creationId xmlns:p14="http://schemas.microsoft.com/office/powerpoint/2010/main" val="34346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9.14 Aggregate Expenditure with Higher Intended Investment</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56</a:t>
            </a:fld>
            <a:endParaRPr lang="de-DE"/>
          </a:p>
        </p:txBody>
      </p:sp>
      <p:grpSp>
        <p:nvGrpSpPr>
          <p:cNvPr id="7" name="Gruppierung 6"/>
          <p:cNvGrpSpPr/>
          <p:nvPr/>
        </p:nvGrpSpPr>
        <p:grpSpPr>
          <a:xfrm>
            <a:off x="457200" y="1499394"/>
            <a:ext cx="8077200" cy="4938713"/>
            <a:chOff x="152400" y="1066800"/>
            <a:chExt cx="8077200" cy="4938713"/>
          </a:xfrm>
        </p:grpSpPr>
        <p:sp>
          <p:nvSpPr>
            <p:cNvPr id="8" name="Text Box 40"/>
            <p:cNvSpPr txBox="1">
              <a:spLocks noChangeArrowheads="1"/>
            </p:cNvSpPr>
            <p:nvPr/>
          </p:nvSpPr>
          <p:spPr bwMode="auto">
            <a:xfrm>
              <a:off x="152400" y="4648200"/>
              <a:ext cx="914400" cy="338554"/>
            </a:xfrm>
            <a:prstGeom prst="rect">
              <a:avLst/>
            </a:prstGeom>
            <a:noFill/>
            <a:ln w="9525">
              <a:noFill/>
              <a:miter lim="800000"/>
              <a:headEnd/>
              <a:tailEnd/>
            </a:ln>
          </p:spPr>
          <p:txBody>
            <a:bodyPr wrap="square">
              <a:spAutoFit/>
            </a:bodyPr>
            <a:lstStyle/>
            <a:p>
              <a:pPr>
                <a:spcBef>
                  <a:spcPct val="50000"/>
                </a:spcBef>
              </a:pPr>
              <a:r>
                <a:rPr lang="en-US" sz="1600" i="1" dirty="0">
                  <a:cs typeface="Arial" pitchFamily="34" charset="0"/>
                </a:rPr>
                <a:t>C </a:t>
              </a:r>
              <a:r>
                <a:rPr lang="en-US" sz="1600" dirty="0">
                  <a:cs typeface="Arial" pitchFamily="34" charset="0"/>
                </a:rPr>
                <a:t>+</a:t>
              </a:r>
              <a:r>
                <a:rPr lang="en-US" sz="1600" i="1" dirty="0">
                  <a:cs typeface="Arial" pitchFamily="34" charset="0"/>
                </a:rPr>
                <a:t>I</a:t>
              </a:r>
              <a:r>
                <a:rPr lang="en-US" sz="1600" i="1" baseline="-25000" dirty="0">
                  <a:cs typeface="Arial" pitchFamily="34" charset="0"/>
                </a:rPr>
                <a:t>I</a:t>
              </a:r>
              <a:r>
                <a:rPr lang="en-US" sz="1600" i="1" dirty="0">
                  <a:cs typeface="Arial" pitchFamily="34" charset="0"/>
                </a:rPr>
                <a:t> </a:t>
              </a:r>
              <a:r>
                <a:rPr lang="en-US" sz="1600" i="1" dirty="0" smtClean="0">
                  <a:cs typeface="Arial" pitchFamily="34" charset="0"/>
                </a:rPr>
                <a:t> =</a:t>
              </a:r>
              <a:endParaRPr lang="en-US" sz="1600" dirty="0">
                <a:cs typeface="Arial" pitchFamily="34" charset="0"/>
              </a:endParaRPr>
            </a:p>
          </p:txBody>
        </p:sp>
        <p:sp>
          <p:nvSpPr>
            <p:cNvPr id="9" name="Line 9"/>
            <p:cNvSpPr>
              <a:spLocks noChangeShapeType="1"/>
            </p:cNvSpPr>
            <p:nvPr/>
          </p:nvSpPr>
          <p:spPr bwMode="auto">
            <a:xfrm>
              <a:off x="1524000" y="2057400"/>
              <a:ext cx="0" cy="3429000"/>
            </a:xfrm>
            <a:prstGeom prst="line">
              <a:avLst/>
            </a:prstGeom>
            <a:noFill/>
            <a:ln w="19050">
              <a:solidFill>
                <a:schemeClr val="tx1"/>
              </a:solidFill>
              <a:round/>
              <a:headEnd/>
              <a:tailEnd/>
            </a:ln>
          </p:spPr>
          <p:txBody>
            <a:bodyPr/>
            <a:lstStyle/>
            <a:p>
              <a:endParaRPr lang="en-US">
                <a:cs typeface="Arial" pitchFamily="34" charset="0"/>
              </a:endParaRPr>
            </a:p>
          </p:txBody>
        </p:sp>
        <p:sp>
          <p:nvSpPr>
            <p:cNvPr id="10" name="Line 10"/>
            <p:cNvSpPr>
              <a:spLocks noChangeShapeType="1"/>
            </p:cNvSpPr>
            <p:nvPr/>
          </p:nvSpPr>
          <p:spPr bwMode="auto">
            <a:xfrm>
              <a:off x="1524000" y="5486400"/>
              <a:ext cx="4114800" cy="0"/>
            </a:xfrm>
            <a:prstGeom prst="line">
              <a:avLst/>
            </a:prstGeom>
            <a:noFill/>
            <a:ln w="19050">
              <a:solidFill>
                <a:schemeClr val="tx1"/>
              </a:solidFill>
              <a:round/>
              <a:headEnd/>
              <a:tailEnd/>
            </a:ln>
          </p:spPr>
          <p:txBody>
            <a:bodyPr/>
            <a:lstStyle/>
            <a:p>
              <a:endParaRPr lang="en-US">
                <a:cs typeface="Arial" pitchFamily="34" charset="0"/>
              </a:endParaRPr>
            </a:p>
          </p:txBody>
        </p:sp>
        <p:sp>
          <p:nvSpPr>
            <p:cNvPr id="11" name="Line 12"/>
            <p:cNvSpPr>
              <a:spLocks noChangeShapeType="1"/>
            </p:cNvSpPr>
            <p:nvPr/>
          </p:nvSpPr>
          <p:spPr bwMode="auto">
            <a:xfrm>
              <a:off x="1524000" y="5105400"/>
              <a:ext cx="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12" name="Text Box 13"/>
            <p:cNvSpPr txBox="1">
              <a:spLocks noChangeArrowheads="1"/>
            </p:cNvSpPr>
            <p:nvPr/>
          </p:nvSpPr>
          <p:spPr bwMode="auto">
            <a:xfrm>
              <a:off x="5334000" y="5638800"/>
              <a:ext cx="1676400" cy="366713"/>
            </a:xfrm>
            <a:prstGeom prst="rect">
              <a:avLst/>
            </a:prstGeom>
            <a:noFill/>
            <a:ln w="9525">
              <a:noFill/>
              <a:miter lim="800000"/>
              <a:headEnd/>
              <a:tailEnd/>
            </a:ln>
          </p:spPr>
          <p:txBody>
            <a:bodyPr>
              <a:spAutoFit/>
            </a:bodyPr>
            <a:lstStyle/>
            <a:p>
              <a:pPr>
                <a:spcBef>
                  <a:spcPct val="50000"/>
                </a:spcBef>
              </a:pPr>
              <a:r>
                <a:rPr lang="en-US">
                  <a:cs typeface="Arial" pitchFamily="34" charset="0"/>
                </a:rPr>
                <a:t>Income (</a:t>
              </a:r>
              <a:r>
                <a:rPr lang="en-US" i="1">
                  <a:cs typeface="Arial" pitchFamily="34" charset="0"/>
                </a:rPr>
                <a:t>Y </a:t>
              </a:r>
              <a:r>
                <a:rPr lang="en-US">
                  <a:cs typeface="Arial" pitchFamily="34" charset="0"/>
                </a:rPr>
                <a:t>)</a:t>
              </a:r>
            </a:p>
          </p:txBody>
        </p:sp>
        <p:sp>
          <p:nvSpPr>
            <p:cNvPr id="13" name="Text Box 14"/>
            <p:cNvSpPr txBox="1">
              <a:spLocks noChangeArrowheads="1"/>
            </p:cNvSpPr>
            <p:nvPr/>
          </p:nvSpPr>
          <p:spPr bwMode="auto">
            <a:xfrm rot="-5400000">
              <a:off x="-1496218" y="2867818"/>
              <a:ext cx="3968750" cy="366713"/>
            </a:xfrm>
            <a:prstGeom prst="rect">
              <a:avLst/>
            </a:prstGeom>
            <a:noFill/>
            <a:ln w="9525">
              <a:noFill/>
              <a:miter lim="800000"/>
              <a:headEnd/>
              <a:tailEnd/>
            </a:ln>
          </p:spPr>
          <p:txBody>
            <a:bodyPr>
              <a:spAutoFit/>
            </a:bodyPr>
            <a:lstStyle/>
            <a:p>
              <a:pPr algn="ctr">
                <a:spcBef>
                  <a:spcPct val="50000"/>
                </a:spcBef>
              </a:pPr>
              <a:r>
                <a:rPr lang="en-US" dirty="0" smtClean="0">
                  <a:cs typeface="Arial" pitchFamily="34" charset="0"/>
                </a:rPr>
                <a:t>Aggregate Expenditure</a:t>
              </a:r>
              <a:endParaRPr lang="en-US" dirty="0">
                <a:cs typeface="Arial" pitchFamily="34" charset="0"/>
              </a:endParaRPr>
            </a:p>
          </p:txBody>
        </p:sp>
        <p:sp>
          <p:nvSpPr>
            <p:cNvPr id="14" name="Line 15"/>
            <p:cNvSpPr>
              <a:spLocks noChangeShapeType="1"/>
            </p:cNvSpPr>
            <p:nvPr/>
          </p:nvSpPr>
          <p:spPr bwMode="auto">
            <a:xfrm>
              <a:off x="3124200" y="3733800"/>
              <a:ext cx="0" cy="1752600"/>
            </a:xfrm>
            <a:prstGeom prst="line">
              <a:avLst/>
            </a:prstGeom>
            <a:noFill/>
            <a:ln w="9525">
              <a:solidFill>
                <a:schemeClr val="tx1"/>
              </a:solidFill>
              <a:prstDash val="dash"/>
              <a:round/>
              <a:headEnd/>
              <a:tailEnd/>
            </a:ln>
          </p:spPr>
          <p:txBody>
            <a:bodyPr/>
            <a:lstStyle/>
            <a:p>
              <a:endParaRPr lang="en-US">
                <a:cs typeface="Arial" pitchFamily="34" charset="0"/>
              </a:endParaRPr>
            </a:p>
          </p:txBody>
        </p:sp>
        <p:sp>
          <p:nvSpPr>
            <p:cNvPr id="15" name="Line 16"/>
            <p:cNvSpPr>
              <a:spLocks noChangeShapeType="1"/>
            </p:cNvSpPr>
            <p:nvPr/>
          </p:nvSpPr>
          <p:spPr bwMode="auto">
            <a:xfrm>
              <a:off x="1524000" y="3733800"/>
              <a:ext cx="1600200" cy="0"/>
            </a:xfrm>
            <a:prstGeom prst="line">
              <a:avLst/>
            </a:prstGeom>
            <a:noFill/>
            <a:ln w="9525">
              <a:solidFill>
                <a:schemeClr val="tx1"/>
              </a:solidFill>
              <a:prstDash val="dash"/>
              <a:round/>
              <a:headEnd/>
              <a:tailEnd/>
            </a:ln>
          </p:spPr>
          <p:txBody>
            <a:bodyPr/>
            <a:lstStyle/>
            <a:p>
              <a:endParaRPr lang="en-US">
                <a:cs typeface="Arial" pitchFamily="34" charset="0"/>
              </a:endParaRPr>
            </a:p>
          </p:txBody>
        </p:sp>
        <p:sp>
          <p:nvSpPr>
            <p:cNvPr id="16" name="Text Box 17"/>
            <p:cNvSpPr txBox="1">
              <a:spLocks noChangeArrowheads="1"/>
            </p:cNvSpPr>
            <p:nvPr/>
          </p:nvSpPr>
          <p:spPr bwMode="auto">
            <a:xfrm>
              <a:off x="28956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400</a:t>
              </a:r>
            </a:p>
          </p:txBody>
        </p:sp>
        <p:sp>
          <p:nvSpPr>
            <p:cNvPr id="17" name="Text Box 18"/>
            <p:cNvSpPr txBox="1">
              <a:spLocks noChangeArrowheads="1"/>
            </p:cNvSpPr>
            <p:nvPr/>
          </p:nvSpPr>
          <p:spPr bwMode="auto">
            <a:xfrm>
              <a:off x="16764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100</a:t>
              </a:r>
            </a:p>
          </p:txBody>
        </p:sp>
        <p:sp>
          <p:nvSpPr>
            <p:cNvPr id="18" name="Text Box 19"/>
            <p:cNvSpPr txBox="1">
              <a:spLocks noChangeArrowheads="1"/>
            </p:cNvSpPr>
            <p:nvPr/>
          </p:nvSpPr>
          <p:spPr bwMode="auto">
            <a:xfrm>
              <a:off x="914400" y="1981200"/>
              <a:ext cx="762000" cy="3636963"/>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1000</a:t>
              </a:r>
            </a:p>
            <a:p>
              <a:pPr>
                <a:spcBef>
                  <a:spcPct val="50000"/>
                </a:spcBef>
              </a:pPr>
              <a:r>
                <a:rPr lang="en-US" sz="1600" dirty="0">
                  <a:cs typeface="Arial" pitchFamily="34" charset="0"/>
                </a:rPr>
                <a:t>800</a:t>
              </a:r>
            </a:p>
            <a:p>
              <a:pPr>
                <a:spcBef>
                  <a:spcPct val="50000"/>
                </a:spcBef>
              </a:pPr>
              <a:r>
                <a:rPr lang="en-US" sz="1600" dirty="0">
                  <a:cs typeface="Arial" pitchFamily="34" charset="0"/>
                </a:rPr>
                <a:t>700</a:t>
              </a:r>
            </a:p>
            <a:p>
              <a:pPr>
                <a:spcBef>
                  <a:spcPct val="50000"/>
                </a:spcBef>
              </a:pPr>
              <a:r>
                <a:rPr lang="en-US" sz="1600" dirty="0">
                  <a:cs typeface="Arial" pitchFamily="34" charset="0"/>
                </a:rPr>
                <a:t>600</a:t>
              </a:r>
            </a:p>
            <a:p>
              <a:pPr>
                <a:spcBef>
                  <a:spcPct val="50000"/>
                </a:spcBef>
              </a:pPr>
              <a:r>
                <a:rPr lang="en-US" sz="1600" dirty="0">
                  <a:cs typeface="Arial" pitchFamily="34" charset="0"/>
                </a:rPr>
                <a:t>500</a:t>
              </a:r>
            </a:p>
            <a:p>
              <a:pPr>
                <a:spcBef>
                  <a:spcPct val="50000"/>
                </a:spcBef>
              </a:pPr>
              <a:r>
                <a:rPr lang="en-US" sz="1600" dirty="0">
                  <a:cs typeface="Arial" pitchFamily="34" charset="0"/>
                </a:rPr>
                <a:t>400</a:t>
              </a:r>
            </a:p>
            <a:p>
              <a:pPr>
                <a:spcBef>
                  <a:spcPct val="50000"/>
                </a:spcBef>
              </a:pPr>
              <a:r>
                <a:rPr lang="en-US" sz="1600" dirty="0">
                  <a:cs typeface="Arial" pitchFamily="34" charset="0"/>
                </a:rPr>
                <a:t>300</a:t>
              </a:r>
            </a:p>
            <a:p>
              <a:pPr>
                <a:spcBef>
                  <a:spcPct val="50000"/>
                </a:spcBef>
              </a:pPr>
              <a:r>
                <a:rPr lang="en-US" sz="1600" dirty="0">
                  <a:cs typeface="Arial" pitchFamily="34" charset="0"/>
                </a:rPr>
                <a:t>200</a:t>
              </a:r>
            </a:p>
            <a:p>
              <a:pPr>
                <a:spcBef>
                  <a:spcPct val="50000"/>
                </a:spcBef>
              </a:pPr>
              <a:r>
                <a:rPr lang="en-US" sz="1600" dirty="0">
                  <a:cs typeface="Arial" pitchFamily="34" charset="0"/>
                </a:rPr>
                <a:t>100</a:t>
              </a:r>
            </a:p>
            <a:p>
              <a:pPr>
                <a:spcBef>
                  <a:spcPct val="50000"/>
                </a:spcBef>
              </a:pPr>
              <a:r>
                <a:rPr lang="en-US" sz="1600" dirty="0" smtClean="0">
                  <a:cs typeface="Arial" pitchFamily="34" charset="0"/>
                </a:rPr>
                <a:t>   0</a:t>
              </a:r>
              <a:endParaRPr lang="en-US" sz="1600" dirty="0">
                <a:cs typeface="Arial" pitchFamily="34" charset="0"/>
              </a:endParaRPr>
            </a:p>
          </p:txBody>
        </p:sp>
        <p:sp>
          <p:nvSpPr>
            <p:cNvPr id="19" name="Text Box 21"/>
            <p:cNvSpPr txBox="1">
              <a:spLocks noChangeArrowheads="1"/>
            </p:cNvSpPr>
            <p:nvPr/>
          </p:nvSpPr>
          <p:spPr bwMode="auto">
            <a:xfrm>
              <a:off x="5410200" y="2057400"/>
              <a:ext cx="2819400" cy="366713"/>
            </a:xfrm>
            <a:prstGeom prst="rect">
              <a:avLst/>
            </a:prstGeom>
            <a:noFill/>
            <a:ln w="9525">
              <a:noFill/>
              <a:miter lim="800000"/>
              <a:headEnd/>
              <a:tailEnd/>
            </a:ln>
          </p:spPr>
          <p:txBody>
            <a:bodyPr>
              <a:spAutoFit/>
            </a:bodyPr>
            <a:lstStyle/>
            <a:p>
              <a:pPr>
                <a:spcBef>
                  <a:spcPct val="50000"/>
                </a:spcBef>
              </a:pPr>
              <a:r>
                <a:rPr lang="en-US" i="1" dirty="0" smtClean="0">
                  <a:cs typeface="Arial" pitchFamily="34" charset="0"/>
                </a:rPr>
                <a:t>AE</a:t>
              </a:r>
              <a:r>
                <a:rPr lang="en-US" dirty="0" smtClean="0">
                  <a:cs typeface="Arial" pitchFamily="34" charset="0"/>
                </a:rPr>
                <a:t> </a:t>
              </a:r>
              <a:r>
                <a:rPr lang="en-US" dirty="0">
                  <a:cs typeface="Arial" pitchFamily="34" charset="0"/>
                </a:rPr>
                <a:t>(</a:t>
              </a:r>
              <a:r>
                <a:rPr lang="en-US" i="1" dirty="0">
                  <a:cs typeface="Arial" pitchFamily="34" charset="0"/>
                </a:rPr>
                <a:t>I</a:t>
              </a:r>
              <a:r>
                <a:rPr lang="en-US" i="1" baseline="-25000" dirty="0">
                  <a:cs typeface="Arial" pitchFamily="34" charset="0"/>
                </a:rPr>
                <a:t>I</a:t>
              </a:r>
              <a:r>
                <a:rPr lang="en-US" dirty="0">
                  <a:cs typeface="Arial" pitchFamily="34" charset="0"/>
                </a:rPr>
                <a:t> = 140)</a:t>
              </a:r>
            </a:p>
          </p:txBody>
        </p:sp>
        <p:sp>
          <p:nvSpPr>
            <p:cNvPr id="20" name="Text Box 23"/>
            <p:cNvSpPr txBox="1">
              <a:spLocks noChangeArrowheads="1"/>
            </p:cNvSpPr>
            <p:nvPr/>
          </p:nvSpPr>
          <p:spPr bwMode="auto">
            <a:xfrm>
              <a:off x="44958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800</a:t>
              </a:r>
            </a:p>
          </p:txBody>
        </p:sp>
        <p:sp>
          <p:nvSpPr>
            <p:cNvPr id="21" name="Line 29"/>
            <p:cNvSpPr>
              <a:spLocks noChangeShapeType="1"/>
            </p:cNvSpPr>
            <p:nvPr/>
          </p:nvSpPr>
          <p:spPr bwMode="auto">
            <a:xfrm flipH="1">
              <a:off x="1524000" y="2286000"/>
              <a:ext cx="3733800" cy="2514600"/>
            </a:xfrm>
            <a:prstGeom prst="line">
              <a:avLst/>
            </a:prstGeom>
            <a:noFill/>
            <a:ln w="63500">
              <a:solidFill>
                <a:schemeClr val="tx2"/>
              </a:solidFill>
              <a:round/>
              <a:headEnd/>
              <a:tailEnd/>
            </a:ln>
          </p:spPr>
          <p:txBody>
            <a:bodyPr/>
            <a:lstStyle/>
            <a:p>
              <a:endParaRPr lang="en-US">
                <a:cs typeface="Arial" pitchFamily="34" charset="0"/>
              </a:endParaRPr>
            </a:p>
          </p:txBody>
        </p:sp>
        <p:sp>
          <p:nvSpPr>
            <p:cNvPr id="22" name="Line 42"/>
            <p:cNvSpPr>
              <a:spLocks noChangeShapeType="1"/>
            </p:cNvSpPr>
            <p:nvPr/>
          </p:nvSpPr>
          <p:spPr bwMode="auto">
            <a:xfrm>
              <a:off x="266700" y="4724400"/>
              <a:ext cx="15240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23" name="Text Box 46"/>
            <p:cNvSpPr txBox="1">
              <a:spLocks noChangeArrowheads="1"/>
            </p:cNvSpPr>
            <p:nvPr/>
          </p:nvSpPr>
          <p:spPr bwMode="auto">
            <a:xfrm>
              <a:off x="152400" y="4953000"/>
              <a:ext cx="990600" cy="336550"/>
            </a:xfrm>
            <a:prstGeom prst="rect">
              <a:avLst/>
            </a:prstGeom>
            <a:noFill/>
            <a:ln w="9525">
              <a:noFill/>
              <a:miter lim="800000"/>
              <a:headEnd/>
              <a:tailEnd/>
            </a:ln>
          </p:spPr>
          <p:txBody>
            <a:bodyPr wrap="square">
              <a:spAutoFit/>
            </a:bodyPr>
            <a:lstStyle/>
            <a:p>
              <a:pPr>
                <a:spcBef>
                  <a:spcPct val="50000"/>
                </a:spcBef>
              </a:pPr>
              <a:r>
                <a:rPr lang="en-US" sz="1600" i="1" dirty="0">
                  <a:cs typeface="Arial" pitchFamily="34" charset="0"/>
                </a:rPr>
                <a:t>C </a:t>
              </a:r>
              <a:r>
                <a:rPr lang="en-US" sz="1600" dirty="0">
                  <a:cs typeface="Arial" pitchFamily="34" charset="0"/>
                </a:rPr>
                <a:t>+</a:t>
              </a:r>
              <a:r>
                <a:rPr lang="en-US" sz="1600" i="1" dirty="0">
                  <a:cs typeface="Arial" pitchFamily="34" charset="0"/>
                </a:rPr>
                <a:t>I</a:t>
              </a:r>
              <a:r>
                <a:rPr lang="en-US" sz="1600" i="1" baseline="-25000" dirty="0">
                  <a:cs typeface="Arial" pitchFamily="34" charset="0"/>
                </a:rPr>
                <a:t>I</a:t>
              </a:r>
              <a:r>
                <a:rPr lang="en-US" sz="1600" i="1" dirty="0">
                  <a:cs typeface="Arial" pitchFamily="34" charset="0"/>
                </a:rPr>
                <a:t> =</a:t>
              </a:r>
              <a:endParaRPr lang="en-US" sz="1600" dirty="0">
                <a:cs typeface="Arial" pitchFamily="34" charset="0"/>
              </a:endParaRPr>
            </a:p>
          </p:txBody>
        </p:sp>
        <p:sp>
          <p:nvSpPr>
            <p:cNvPr id="24" name="Line 47"/>
            <p:cNvSpPr>
              <a:spLocks noChangeShapeType="1"/>
            </p:cNvSpPr>
            <p:nvPr/>
          </p:nvSpPr>
          <p:spPr bwMode="auto">
            <a:xfrm>
              <a:off x="276225" y="5029200"/>
              <a:ext cx="15240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25" name="Line 49"/>
            <p:cNvSpPr>
              <a:spLocks noChangeShapeType="1"/>
            </p:cNvSpPr>
            <p:nvPr/>
          </p:nvSpPr>
          <p:spPr bwMode="auto">
            <a:xfrm flipH="1">
              <a:off x="1524000" y="2590800"/>
              <a:ext cx="3733800" cy="2514600"/>
            </a:xfrm>
            <a:prstGeom prst="line">
              <a:avLst/>
            </a:prstGeom>
            <a:noFill/>
            <a:ln w="63500">
              <a:solidFill>
                <a:schemeClr val="tx1"/>
              </a:solidFill>
              <a:round/>
              <a:headEnd/>
              <a:tailEnd/>
            </a:ln>
          </p:spPr>
          <p:txBody>
            <a:bodyPr/>
            <a:lstStyle/>
            <a:p>
              <a:pPr fontAlgn="auto">
                <a:spcBef>
                  <a:spcPts val="0"/>
                </a:spcBef>
                <a:spcAft>
                  <a:spcPts val="0"/>
                </a:spcAft>
                <a:defRPr/>
              </a:pPr>
              <a:endParaRPr lang="en-US">
                <a:cs typeface="Arial" pitchFamily="34" charset="0"/>
              </a:endParaRPr>
            </a:p>
          </p:txBody>
        </p:sp>
        <p:sp>
          <p:nvSpPr>
            <p:cNvPr id="26" name="Text Box 50"/>
            <p:cNvSpPr txBox="1">
              <a:spLocks noChangeArrowheads="1"/>
            </p:cNvSpPr>
            <p:nvPr/>
          </p:nvSpPr>
          <p:spPr bwMode="auto">
            <a:xfrm>
              <a:off x="5410200" y="2362200"/>
              <a:ext cx="2819400" cy="366713"/>
            </a:xfrm>
            <a:prstGeom prst="rect">
              <a:avLst/>
            </a:prstGeom>
            <a:noFill/>
            <a:ln w="9525">
              <a:noFill/>
              <a:miter lim="800000"/>
              <a:headEnd/>
              <a:tailEnd/>
            </a:ln>
          </p:spPr>
          <p:txBody>
            <a:bodyPr>
              <a:spAutoFit/>
            </a:bodyPr>
            <a:lstStyle/>
            <a:p>
              <a:pPr fontAlgn="auto">
                <a:spcBef>
                  <a:spcPct val="50000"/>
                </a:spcBef>
                <a:spcAft>
                  <a:spcPts val="0"/>
                </a:spcAft>
                <a:defRPr/>
              </a:pPr>
              <a:r>
                <a:rPr lang="en-US" i="1" dirty="0" smtClean="0">
                  <a:cs typeface="Arial" pitchFamily="34" charset="0"/>
                </a:rPr>
                <a:t>AE</a:t>
              </a:r>
              <a:r>
                <a:rPr lang="en-US" dirty="0" smtClean="0">
                  <a:cs typeface="Arial" pitchFamily="34" charset="0"/>
                </a:rPr>
                <a:t> </a:t>
              </a:r>
              <a:r>
                <a:rPr lang="en-US" dirty="0">
                  <a:cs typeface="Arial" pitchFamily="34" charset="0"/>
                </a:rPr>
                <a:t>(</a:t>
              </a:r>
              <a:r>
                <a:rPr lang="en-US" i="1" dirty="0">
                  <a:cs typeface="Arial" pitchFamily="34" charset="0"/>
                </a:rPr>
                <a:t>I</a:t>
              </a:r>
              <a:r>
                <a:rPr lang="en-US" i="1" baseline="-25000" dirty="0">
                  <a:cs typeface="Arial" pitchFamily="34" charset="0"/>
                </a:rPr>
                <a:t>I</a:t>
              </a:r>
              <a:r>
                <a:rPr lang="en-US" dirty="0">
                  <a:cs typeface="Arial" pitchFamily="34" charset="0"/>
                </a:rPr>
                <a:t> = 60)</a:t>
              </a:r>
            </a:p>
          </p:txBody>
        </p:sp>
        <p:sp>
          <p:nvSpPr>
            <p:cNvPr id="27" name="AutoShape 51"/>
            <p:cNvSpPr>
              <a:spLocks noChangeArrowheads="1"/>
            </p:cNvSpPr>
            <p:nvPr/>
          </p:nvSpPr>
          <p:spPr bwMode="auto">
            <a:xfrm rot="5400000">
              <a:off x="5181600" y="2362200"/>
              <a:ext cx="228600" cy="228600"/>
            </a:xfrm>
            <a:prstGeom prst="leftArrow">
              <a:avLst>
                <a:gd name="adj1" fmla="val 50000"/>
                <a:gd name="adj2" fmla="val 25000"/>
              </a:avLst>
            </a:prstGeom>
            <a:gradFill rotWithShape="1">
              <a:gsLst>
                <a:gs pos="0">
                  <a:srgbClr val="5E9EFF"/>
                </a:gs>
                <a:gs pos="39999">
                  <a:srgbClr val="85C2FF"/>
                </a:gs>
                <a:gs pos="70000">
                  <a:srgbClr val="C4D6EB"/>
                </a:gs>
                <a:gs pos="100000">
                  <a:srgbClr val="FFEBFA"/>
                </a:gs>
              </a:gsLst>
              <a:lin ang="0" scaled="0"/>
            </a:gradFill>
            <a:ln w="9525">
              <a:solidFill>
                <a:schemeClr val="tx2"/>
              </a:solidFill>
              <a:miter lim="800000"/>
              <a:headEnd/>
              <a:tailEnd/>
            </a:ln>
            <a:effectLst/>
          </p:spPr>
          <p:txBody>
            <a:bodyPr wrap="none" anchor="ctr"/>
            <a:lstStyle/>
            <a:p>
              <a:pPr fontAlgn="auto">
                <a:spcBef>
                  <a:spcPts val="0"/>
                </a:spcBef>
                <a:spcAft>
                  <a:spcPts val="0"/>
                </a:spcAft>
                <a:defRPr/>
              </a:pPr>
              <a:endParaRPr lang="en-US">
                <a:cs typeface="Arial" pitchFamily="34" charset="0"/>
              </a:endParaRPr>
            </a:p>
          </p:txBody>
        </p:sp>
        <p:sp>
          <p:nvSpPr>
            <p:cNvPr id="28" name="Rectangle 23"/>
            <p:cNvSpPr>
              <a:spLocks noChangeArrowheads="1"/>
            </p:cNvSpPr>
            <p:nvPr/>
          </p:nvSpPr>
          <p:spPr bwMode="white">
            <a:xfrm>
              <a:off x="2438400" y="1600200"/>
              <a:ext cx="533400" cy="2286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29" name="Rectangle 24"/>
            <p:cNvSpPr>
              <a:spLocks noChangeArrowheads="1"/>
            </p:cNvSpPr>
            <p:nvPr/>
          </p:nvSpPr>
          <p:spPr bwMode="white">
            <a:xfrm>
              <a:off x="914400" y="4953000"/>
              <a:ext cx="533400" cy="2286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30" name="Rectangle 25"/>
            <p:cNvSpPr>
              <a:spLocks noChangeArrowheads="1"/>
            </p:cNvSpPr>
            <p:nvPr/>
          </p:nvSpPr>
          <p:spPr bwMode="white">
            <a:xfrm>
              <a:off x="914400" y="4572000"/>
              <a:ext cx="533400" cy="2286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31" name="Rectangle 26"/>
            <p:cNvSpPr>
              <a:spLocks noChangeArrowheads="1"/>
            </p:cNvSpPr>
            <p:nvPr/>
          </p:nvSpPr>
          <p:spPr bwMode="white">
            <a:xfrm>
              <a:off x="838200" y="3505200"/>
              <a:ext cx="533400" cy="2286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32" name="Text Box 27"/>
            <p:cNvSpPr txBox="1">
              <a:spLocks noChangeArrowheads="1"/>
            </p:cNvSpPr>
            <p:nvPr/>
          </p:nvSpPr>
          <p:spPr bwMode="auto">
            <a:xfrm>
              <a:off x="914400" y="3505200"/>
              <a:ext cx="533400" cy="336550"/>
            </a:xfrm>
            <a:prstGeom prst="rect">
              <a:avLst/>
            </a:prstGeom>
            <a:noFill/>
            <a:ln w="9525">
              <a:noFill/>
              <a:miter lim="800000"/>
              <a:headEnd/>
              <a:tailEnd/>
            </a:ln>
          </p:spPr>
          <p:txBody>
            <a:bodyPr>
              <a:spAutoFit/>
            </a:bodyPr>
            <a:lstStyle/>
            <a:p>
              <a:pPr>
                <a:spcBef>
                  <a:spcPct val="50000"/>
                </a:spcBef>
              </a:pPr>
              <a:r>
                <a:rPr lang="en-US" sz="1600" i="1" dirty="0">
                  <a:cs typeface="Arial" pitchFamily="34" charset="0"/>
                </a:rPr>
                <a:t>480</a:t>
              </a:r>
            </a:p>
          </p:txBody>
        </p:sp>
        <p:sp>
          <p:nvSpPr>
            <p:cNvPr id="33" name="Text Box 39"/>
            <p:cNvSpPr txBox="1">
              <a:spLocks noChangeArrowheads="1"/>
            </p:cNvSpPr>
            <p:nvPr/>
          </p:nvSpPr>
          <p:spPr bwMode="auto">
            <a:xfrm>
              <a:off x="914400" y="4648200"/>
              <a:ext cx="533400" cy="336550"/>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160</a:t>
              </a:r>
            </a:p>
          </p:txBody>
        </p:sp>
        <p:sp>
          <p:nvSpPr>
            <p:cNvPr id="34" name="Text Box 45"/>
            <p:cNvSpPr txBox="1">
              <a:spLocks noChangeArrowheads="1"/>
            </p:cNvSpPr>
            <p:nvPr/>
          </p:nvSpPr>
          <p:spPr bwMode="auto">
            <a:xfrm>
              <a:off x="990600" y="4953000"/>
              <a:ext cx="457200" cy="336550"/>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80</a:t>
              </a:r>
            </a:p>
          </p:txBody>
        </p:sp>
        <p:sp>
          <p:nvSpPr>
            <p:cNvPr id="35" name="Line 42"/>
            <p:cNvSpPr>
              <a:spLocks noChangeShapeType="1"/>
            </p:cNvSpPr>
            <p:nvPr/>
          </p:nvSpPr>
          <p:spPr bwMode="auto">
            <a:xfrm>
              <a:off x="542925" y="4724400"/>
              <a:ext cx="15240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36" name="Line 42"/>
            <p:cNvSpPr>
              <a:spLocks noChangeShapeType="1"/>
            </p:cNvSpPr>
            <p:nvPr/>
          </p:nvSpPr>
          <p:spPr bwMode="auto">
            <a:xfrm>
              <a:off x="542925" y="5029200"/>
              <a:ext cx="152400" cy="0"/>
            </a:xfrm>
            <a:prstGeom prst="line">
              <a:avLst/>
            </a:prstGeom>
            <a:noFill/>
            <a:ln w="9525">
              <a:solidFill>
                <a:schemeClr val="tx1"/>
              </a:solidFill>
              <a:round/>
              <a:headEnd/>
              <a:tailEnd/>
            </a:ln>
          </p:spPr>
          <p:txBody>
            <a:bodyPr/>
            <a:lstStyle/>
            <a:p>
              <a:endParaRPr lang="en-US">
                <a:cs typeface="Arial" pitchFamily="34" charset="0"/>
              </a:endParaRPr>
            </a:p>
          </p:txBody>
        </p:sp>
      </p:grpSp>
      <p:sp>
        <p:nvSpPr>
          <p:cNvPr id="38" name="Textfeld 37"/>
          <p:cNvSpPr txBox="1"/>
          <p:nvPr/>
        </p:nvSpPr>
        <p:spPr>
          <a:xfrm>
            <a:off x="356385" y="1338064"/>
            <a:ext cx="7494227" cy="923330"/>
          </a:xfrm>
          <a:prstGeom prst="rect">
            <a:avLst/>
          </a:prstGeom>
          <a:noFill/>
        </p:spPr>
        <p:txBody>
          <a:bodyPr wrap="square" rtlCol="0">
            <a:spAutoFit/>
          </a:bodyPr>
          <a:lstStyle/>
          <a:p>
            <a:pPr marL="285750" indent="-285750">
              <a:buFont typeface="Wingdings" charset="2"/>
              <a:buChar char="ü"/>
            </a:pPr>
            <a:r>
              <a:rPr lang="en-US" dirty="0"/>
              <a:t>If intended investment increases (or autonomous consumption increases), the aggregate expenditure curve shifts upward.</a:t>
            </a:r>
            <a:endParaRPr lang="de-DE" dirty="0"/>
          </a:p>
          <a:p>
            <a:endParaRPr lang="en-US" dirty="0"/>
          </a:p>
        </p:txBody>
      </p:sp>
    </p:spTree>
    <p:extLst>
      <p:ext uri="{BB962C8B-B14F-4D97-AF65-F5344CB8AC3E}">
        <p14:creationId xmlns:p14="http://schemas.microsoft.com/office/powerpoint/2010/main" val="141337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Possibility of Unintended Investment</a:t>
            </a:r>
            <a:endParaRPr lang="en-US" dirty="0"/>
          </a:p>
        </p:txBody>
      </p:sp>
      <p:sp>
        <p:nvSpPr>
          <p:cNvPr id="3" name="Inhaltsplatzhalter 2"/>
          <p:cNvSpPr>
            <a:spLocks noGrp="1"/>
          </p:cNvSpPr>
          <p:nvPr>
            <p:ph idx="1"/>
          </p:nvPr>
        </p:nvSpPr>
        <p:spPr/>
        <p:txBody>
          <a:bodyPr>
            <a:normAutofit/>
          </a:bodyPr>
          <a:lstStyle/>
          <a:p>
            <a:r>
              <a:rPr lang="en-US" dirty="0" smtClean="0"/>
              <a:t>Recall: manufactured </a:t>
            </a:r>
            <a:r>
              <a:rPr lang="en-US" dirty="0"/>
              <a:t>capital stock includes structures, equipment, and</a:t>
            </a:r>
            <a:r>
              <a:rPr lang="en-US" i="1" dirty="0"/>
              <a:t> </a:t>
            </a:r>
            <a:r>
              <a:rPr lang="en-US" i="1" dirty="0" smtClean="0"/>
              <a:t>inventories</a:t>
            </a:r>
          </a:p>
          <a:p>
            <a:r>
              <a:rPr lang="en-US" dirty="0"/>
              <a:t>There might be an unintended change in </a:t>
            </a:r>
            <a:r>
              <a:rPr lang="en-US" dirty="0" smtClean="0"/>
              <a:t>inventories:</a:t>
            </a:r>
            <a:endParaRPr lang="en-US" dirty="0"/>
          </a:p>
          <a:p>
            <a:pPr lvl="1"/>
            <a:r>
              <a:rPr lang="en-US" i="1" dirty="0" smtClean="0"/>
              <a:t>Unintended </a:t>
            </a:r>
            <a:r>
              <a:rPr lang="en-US" dirty="0"/>
              <a:t>inventory </a:t>
            </a:r>
            <a:r>
              <a:rPr lang="en-US" dirty="0" smtClean="0"/>
              <a:t>investment: inventories </a:t>
            </a:r>
            <a:r>
              <a:rPr lang="en-US" dirty="0"/>
              <a:t>build up </a:t>
            </a:r>
            <a:r>
              <a:rPr lang="en-US" dirty="0" smtClean="0"/>
              <a:t>unexpectedly</a:t>
            </a:r>
          </a:p>
          <a:p>
            <a:pPr lvl="1"/>
            <a:r>
              <a:rPr lang="en-US" i="1" dirty="0" smtClean="0"/>
              <a:t>excess </a:t>
            </a:r>
            <a:r>
              <a:rPr lang="en-US" i="1" dirty="0"/>
              <a:t>inventory </a:t>
            </a:r>
            <a:r>
              <a:rPr lang="en-US" i="1" dirty="0" smtClean="0"/>
              <a:t>depletion: </a:t>
            </a:r>
            <a:r>
              <a:rPr lang="en-US" dirty="0" smtClean="0"/>
              <a:t>goods </a:t>
            </a:r>
            <a:r>
              <a:rPr lang="en-US" dirty="0"/>
              <a:t>“fly off the shelves” and the warehouse empties </a:t>
            </a:r>
            <a:r>
              <a:rPr lang="en-US" dirty="0" smtClean="0"/>
              <a:t>out</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57</a:t>
            </a:fld>
            <a:endParaRPr lang="de-DE"/>
          </a:p>
        </p:txBody>
      </p:sp>
    </p:spTree>
    <p:extLst>
      <p:ext uri="{BB962C8B-B14F-4D97-AF65-F5344CB8AC3E}">
        <p14:creationId xmlns:p14="http://schemas.microsoft.com/office/powerpoint/2010/main" val="101277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Actual </a:t>
            </a:r>
            <a:r>
              <a:rPr lang="en-US" dirty="0" smtClean="0"/>
              <a:t>Investment </a:t>
            </a:r>
            <a:endParaRPr lang="en-US" dirty="0"/>
          </a:p>
        </p:txBody>
      </p:sp>
      <p:sp>
        <p:nvSpPr>
          <p:cNvPr id="3" name="Inhaltsplatzhalter 2"/>
          <p:cNvSpPr>
            <a:spLocks noGrp="1"/>
          </p:cNvSpPr>
          <p:nvPr>
            <p:ph idx="1"/>
          </p:nvPr>
        </p:nvSpPr>
        <p:spPr/>
        <p:txBody>
          <a:bodyPr/>
          <a:lstStyle/>
          <a:p>
            <a:pPr marL="514350" indent="-457200" eaLnBrk="0" hangingPunct="0"/>
            <a:r>
              <a:rPr lang="en-US" dirty="0" smtClean="0"/>
              <a:t>what </a:t>
            </a:r>
            <a:r>
              <a:rPr lang="en-US" dirty="0"/>
              <a:t>businesses plan to </a:t>
            </a:r>
            <a:r>
              <a:rPr lang="en-US" dirty="0" smtClean="0"/>
              <a:t>invest</a:t>
            </a:r>
          </a:p>
          <a:p>
            <a:pPr marL="514350" indent="-457200" eaLnBrk="0" hangingPunct="0"/>
            <a:r>
              <a:rPr lang="en-US" dirty="0" smtClean="0"/>
              <a:t>plus </a:t>
            </a:r>
            <a:r>
              <a:rPr lang="en-US" dirty="0"/>
              <a:t>what they inadvertently end up investing if </a:t>
            </a:r>
            <a:r>
              <a:rPr lang="en-US" i="1" dirty="0"/>
              <a:t>AE </a:t>
            </a:r>
            <a:r>
              <a:rPr lang="en-US" dirty="0"/>
              <a:t>and </a:t>
            </a:r>
            <a:r>
              <a:rPr lang="en-US" i="1" dirty="0"/>
              <a:t>Y </a:t>
            </a:r>
            <a:r>
              <a:rPr lang="en-US" dirty="0"/>
              <a:t>do not match up </a:t>
            </a:r>
            <a:r>
              <a:rPr lang="en-US" dirty="0" smtClean="0"/>
              <a:t>exactly</a:t>
            </a:r>
            <a:endParaRPr lang="en-US" dirty="0"/>
          </a:p>
          <a:p>
            <a:pPr marL="0" indent="0" eaLnBrk="0" hangingPunct="0">
              <a:buNone/>
            </a:pPr>
            <a:endParaRPr lang="de-DE" dirty="0"/>
          </a:p>
          <a:p>
            <a:pPr marL="0" indent="0" eaLnBrk="0" hangingPunct="0">
              <a:buNone/>
            </a:pPr>
            <a:r>
              <a:rPr lang="en-US" dirty="0" smtClean="0"/>
              <a:t>    I = </a:t>
            </a:r>
            <a:r>
              <a:rPr lang="en-US" dirty="0"/>
              <a:t>intended investment (I</a:t>
            </a:r>
            <a:r>
              <a:rPr lang="en-US" baseline="-25000" dirty="0"/>
              <a:t>I</a:t>
            </a:r>
            <a:r>
              <a:rPr lang="en-US" dirty="0"/>
              <a:t>) + excess inventory </a:t>
            </a:r>
            <a:r>
              <a:rPr lang="en-US" dirty="0" smtClean="0"/>
              <a:t/>
            </a:r>
            <a:br>
              <a:rPr lang="en-US" dirty="0" smtClean="0"/>
            </a:br>
            <a:r>
              <a:rPr lang="en-US" dirty="0" smtClean="0"/>
              <a:t>    accumulation </a:t>
            </a:r>
            <a:r>
              <a:rPr lang="en-US" dirty="0"/>
              <a:t>or depletion</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58</a:t>
            </a:fld>
            <a:endParaRPr lang="de-DE"/>
          </a:p>
        </p:txBody>
      </p:sp>
      <p:sp>
        <p:nvSpPr>
          <p:cNvPr id="6" name="Rechteck 5"/>
          <p:cNvSpPr/>
          <p:nvPr/>
        </p:nvSpPr>
        <p:spPr>
          <a:xfrm>
            <a:off x="635000" y="3314700"/>
            <a:ext cx="6959600" cy="115570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4766761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Table 9.5 The Possibility of Excess Inventory Accumulation or Depletion</a:t>
            </a:r>
            <a:r>
              <a:rPr lang="de-DE" dirty="0"/>
              <a:t> </a:t>
            </a: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3035758920"/>
              </p:ext>
            </p:extLst>
          </p:nvPr>
        </p:nvGraphicFramePr>
        <p:xfrm>
          <a:off x="457200" y="1341438"/>
          <a:ext cx="8362952" cy="4516119"/>
        </p:xfrm>
        <a:graphic>
          <a:graphicData uri="http://schemas.openxmlformats.org/drawingml/2006/table">
            <a:tbl>
              <a:tblPr firstRow="1" bandRow="1">
                <a:tableStyleId>{5FD0F851-EC5A-4D38-B0AD-8093EC10F338}</a:tableStyleId>
              </a:tblPr>
              <a:tblGrid>
                <a:gridCol w="1393825"/>
                <a:gridCol w="1323975"/>
                <a:gridCol w="935414"/>
                <a:gridCol w="258386"/>
                <a:gridCol w="269876"/>
                <a:gridCol w="1393825"/>
                <a:gridCol w="901734"/>
                <a:gridCol w="492092"/>
                <a:gridCol w="1393825"/>
              </a:tblGrid>
              <a:tr h="370840">
                <a:tc>
                  <a:txBody>
                    <a:bodyPr/>
                    <a:lstStyle/>
                    <a:p>
                      <a:pPr algn="ctr">
                        <a:lnSpc>
                          <a:spcPct val="100000"/>
                        </a:lnSpc>
                        <a:spcAft>
                          <a:spcPts val="1000"/>
                        </a:spcAft>
                      </a:pPr>
                      <a:r>
                        <a:rPr lang="en-US" sz="1800" dirty="0">
                          <a:effectLst/>
                        </a:rPr>
                        <a:t>(1)</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(2)</a:t>
                      </a:r>
                      <a:endParaRPr lang="de-DE" sz="1800" dirty="0">
                        <a:effectLst/>
                        <a:latin typeface="Calibri"/>
                        <a:ea typeface="Calibri"/>
                        <a:cs typeface="Times New Roman"/>
                      </a:endParaRPr>
                    </a:p>
                  </a:txBody>
                  <a:tcPr marL="68580" marR="68580" marT="0" marB="0"/>
                </a:tc>
                <a:tc gridSpan="3">
                  <a:txBody>
                    <a:bodyPr/>
                    <a:lstStyle/>
                    <a:p>
                      <a:pPr algn="ctr">
                        <a:lnSpc>
                          <a:spcPct val="100000"/>
                        </a:lnSpc>
                        <a:spcAft>
                          <a:spcPts val="1000"/>
                        </a:spcAft>
                      </a:pPr>
                      <a:r>
                        <a:rPr lang="en-US" sz="1800" dirty="0">
                          <a:effectLst/>
                        </a:rPr>
                        <a:t>(3)</a:t>
                      </a:r>
                      <a:endParaRPr lang="de-DE" sz="18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a:txBody>
                    <a:bodyPr/>
                    <a:lstStyle/>
                    <a:p>
                      <a:pPr algn="ctr">
                        <a:lnSpc>
                          <a:spcPct val="100000"/>
                        </a:lnSpc>
                        <a:spcAft>
                          <a:spcPts val="1000"/>
                        </a:spcAft>
                      </a:pPr>
                      <a:r>
                        <a:rPr lang="en-US" sz="1800">
                          <a:effectLst/>
                        </a:rPr>
                        <a:t>(4)</a:t>
                      </a:r>
                      <a:endParaRPr lang="de-DE" sz="1800">
                        <a:effectLst/>
                        <a:latin typeface="Calibri"/>
                        <a:ea typeface="Calibri"/>
                        <a:cs typeface="Times New Roman"/>
                      </a:endParaRPr>
                    </a:p>
                  </a:txBody>
                  <a:tcPr marL="68580" marR="68580" marT="0" marB="0"/>
                </a:tc>
                <a:tc gridSpan="2">
                  <a:txBody>
                    <a:bodyPr/>
                    <a:lstStyle/>
                    <a:p>
                      <a:pPr algn="ctr">
                        <a:lnSpc>
                          <a:spcPct val="100000"/>
                        </a:lnSpc>
                        <a:spcAft>
                          <a:spcPts val="1000"/>
                        </a:spcAft>
                      </a:pPr>
                      <a:r>
                        <a:rPr lang="en-US" sz="1800">
                          <a:effectLst/>
                        </a:rPr>
                        <a:t>(5)</a:t>
                      </a:r>
                      <a:endParaRPr lang="de-DE" sz="180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(6)</a:t>
                      </a:r>
                      <a:endParaRPr lang="de-DE" sz="1800">
                        <a:effectLst/>
                        <a:latin typeface="Calibri"/>
                        <a:ea typeface="Calibri"/>
                        <a:cs typeface="Times New Roman"/>
                      </a:endParaRPr>
                    </a:p>
                  </a:txBody>
                  <a:tcPr marL="68580" marR="68580" marT="0" marB="0"/>
                </a:tc>
              </a:tr>
              <a:tr h="370840">
                <a:tc>
                  <a:txBody>
                    <a:bodyPr/>
                    <a:lstStyle/>
                    <a:p>
                      <a:pPr algn="ctr">
                        <a:lnSpc>
                          <a:spcPct val="100000"/>
                        </a:lnSpc>
                        <a:spcAft>
                          <a:spcPts val="1000"/>
                        </a:spcAft>
                      </a:pPr>
                      <a:r>
                        <a:rPr lang="en-US" sz="1800" dirty="0">
                          <a:effectLst/>
                        </a:rPr>
                        <a:t>Income (Y)</a:t>
                      </a:r>
                      <a:endParaRPr lang="de-DE" sz="1800" dirty="0">
                        <a:effectLst/>
                        <a:latin typeface="Calibri"/>
                        <a:ea typeface="Calibri"/>
                        <a:cs typeface="Times New Roman"/>
                      </a:endParaRPr>
                    </a:p>
                  </a:txBody>
                  <a:tcPr marL="68580" marR="68580" marT="0" marB="0" anchorCtr="1"/>
                </a:tc>
                <a:tc>
                  <a:txBody>
                    <a:bodyPr/>
                    <a:lstStyle/>
                    <a:p>
                      <a:pPr algn="ctr">
                        <a:lnSpc>
                          <a:spcPct val="100000"/>
                        </a:lnSpc>
                        <a:spcAft>
                          <a:spcPts val="1000"/>
                        </a:spcAft>
                      </a:pPr>
                      <a:r>
                        <a:rPr lang="en-US" sz="1800" dirty="0">
                          <a:effectLst/>
                        </a:rPr>
                        <a:t>Aggregate Expenditure (AE)</a:t>
                      </a:r>
                      <a:endParaRPr lang="de-DE" sz="1800" dirty="0">
                        <a:effectLst/>
                        <a:latin typeface="Calibri"/>
                        <a:ea typeface="Calibri"/>
                        <a:cs typeface="Times New Roman"/>
                      </a:endParaRPr>
                    </a:p>
                  </a:txBody>
                  <a:tcPr marL="68580" marR="68580" marT="0" marB="0"/>
                </a:tc>
                <a:tc gridSpan="3">
                  <a:txBody>
                    <a:bodyPr/>
                    <a:lstStyle/>
                    <a:p>
                      <a:pPr algn="ctr">
                        <a:lnSpc>
                          <a:spcPct val="100000"/>
                        </a:lnSpc>
                        <a:spcAft>
                          <a:spcPts val="1000"/>
                        </a:spcAft>
                      </a:pPr>
                      <a:r>
                        <a:rPr lang="en-US" sz="1800" dirty="0">
                          <a:effectLst/>
                        </a:rPr>
                        <a:t>Excess Inventory Accumulation (+) or Depletion (–) = column(1) – column(2)</a:t>
                      </a:r>
                      <a:endParaRPr lang="de-DE" sz="18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a:txBody>
                    <a:bodyPr/>
                    <a:lstStyle/>
                    <a:p>
                      <a:pPr algn="ctr">
                        <a:lnSpc>
                          <a:spcPct val="100000"/>
                        </a:lnSpc>
                        <a:spcAft>
                          <a:spcPts val="1000"/>
                        </a:spcAft>
                      </a:pPr>
                      <a:r>
                        <a:rPr lang="en-US" sz="1800" dirty="0">
                          <a:effectLst/>
                        </a:rPr>
                        <a:t>Intended Investment (I</a:t>
                      </a:r>
                      <a:r>
                        <a:rPr lang="en-US" sz="1800" baseline="-25000" dirty="0">
                          <a:effectLst/>
                        </a:rPr>
                        <a:t>I</a:t>
                      </a:r>
                      <a:r>
                        <a:rPr lang="en-US" sz="1800" dirty="0">
                          <a:effectLst/>
                        </a:rPr>
                        <a:t>)</a:t>
                      </a:r>
                      <a:endParaRPr lang="de-DE" sz="1800" dirty="0">
                        <a:effectLst/>
                        <a:latin typeface="Calibri"/>
                        <a:ea typeface="Calibri"/>
                        <a:cs typeface="Times New Roman"/>
                      </a:endParaRPr>
                    </a:p>
                  </a:txBody>
                  <a:tcPr marL="68580" marR="68580" marT="0" marB="0"/>
                </a:tc>
                <a:tc gridSpan="2">
                  <a:txBody>
                    <a:bodyPr/>
                    <a:lstStyle/>
                    <a:p>
                      <a:pPr algn="ctr">
                        <a:lnSpc>
                          <a:spcPct val="100000"/>
                        </a:lnSpc>
                        <a:spcAft>
                          <a:spcPts val="1000"/>
                        </a:spcAft>
                      </a:pPr>
                      <a:r>
                        <a:rPr lang="en-US" sz="1800" dirty="0">
                          <a:effectLst/>
                        </a:rPr>
                        <a:t>Investment (I) = column(3) + column(4)</a:t>
                      </a:r>
                      <a:endParaRPr lang="de-DE" sz="18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dirty="0">
                          <a:effectLst/>
                        </a:rPr>
                        <a:t>Check that the </a:t>
                      </a:r>
                      <a:r>
                        <a:rPr lang="en-US" sz="1800" dirty="0" smtClean="0">
                          <a:effectLst/>
                        </a:rPr>
                        <a:t>macro-</a:t>
                      </a:r>
                      <a:br>
                        <a:rPr lang="en-US" sz="1800" dirty="0" smtClean="0">
                          <a:effectLst/>
                        </a:rPr>
                      </a:br>
                      <a:r>
                        <a:rPr lang="en-US" sz="1800" dirty="0" smtClean="0">
                          <a:effectLst/>
                        </a:rPr>
                        <a:t>economic </a:t>
                      </a:r>
                      <a:r>
                        <a:rPr lang="en-US" sz="1800" dirty="0">
                          <a:effectLst/>
                        </a:rPr>
                        <a:t>identity still holds: Y = C+I</a:t>
                      </a:r>
                      <a:endParaRPr lang="de-DE" sz="1800" dirty="0">
                        <a:effectLst/>
                        <a:latin typeface="Calibri"/>
                        <a:ea typeface="Calibri"/>
                        <a:cs typeface="Times New Roman"/>
                      </a:endParaRPr>
                    </a:p>
                  </a:txBody>
                  <a:tcPr marL="68580" marR="68580" marT="0" marB="0"/>
                </a:tc>
              </a:tr>
              <a:tr h="370840">
                <a:tc>
                  <a:txBody>
                    <a:bodyPr/>
                    <a:lstStyle/>
                    <a:p>
                      <a:pPr algn="ctr">
                        <a:lnSpc>
                          <a:spcPct val="100000"/>
                        </a:lnSpc>
                        <a:spcAft>
                          <a:spcPts val="1000"/>
                        </a:spcAft>
                      </a:pPr>
                      <a:r>
                        <a:rPr lang="en-US" sz="1800" dirty="0">
                          <a:effectLst/>
                        </a:rPr>
                        <a:t>300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320</a:t>
                      </a:r>
                      <a:endParaRPr lang="de-DE" sz="1800">
                        <a:effectLst/>
                        <a:latin typeface="Calibri"/>
                        <a:ea typeface="Calibri"/>
                        <a:cs typeface="Times New Roman"/>
                      </a:endParaRPr>
                    </a:p>
                  </a:txBody>
                  <a:tcPr marL="68580" marR="68580" marT="0" marB="0"/>
                </a:tc>
                <a:tc gridSpan="2">
                  <a:txBody>
                    <a:bodyPr/>
                    <a:lstStyle/>
                    <a:p>
                      <a:pPr algn="r">
                        <a:lnSpc>
                          <a:spcPct val="100000"/>
                        </a:lnSpc>
                        <a:spcAft>
                          <a:spcPts val="1000"/>
                        </a:spcAft>
                      </a:pPr>
                      <a:r>
                        <a:rPr lang="en-US" sz="1800" dirty="0" smtClean="0">
                          <a:effectLst/>
                        </a:rPr>
                        <a:t>–20</a:t>
                      </a:r>
                      <a:endParaRPr lang="de-DE" sz="1800" dirty="0">
                        <a:effectLst/>
                        <a:latin typeface="Calibri"/>
                        <a:ea typeface="Calibri"/>
                        <a:cs typeface="Times New Roman"/>
                      </a:endParaRPr>
                    </a:p>
                  </a:txBody>
                  <a:tcPr marL="68580" marR="68580" marT="0" marB="0"/>
                </a:tc>
                <a:tc hMerge="1">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endParaRPr lang="en-US" dirty="0"/>
                    </a:p>
                  </a:txBody>
                  <a:tcPr marL="68580" marR="68580" marT="0" marB="0"/>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300</a:t>
                      </a:r>
                      <a:endParaRPr lang="de-DE" sz="1800">
                        <a:effectLst/>
                        <a:latin typeface="Calibri"/>
                        <a:ea typeface="Calibri"/>
                        <a:cs typeface="Times New Roman"/>
                      </a:endParaRPr>
                    </a:p>
                  </a:txBody>
                  <a:tcPr marL="68580" marR="68580" marT="0" marB="0"/>
                </a:tc>
              </a:tr>
              <a:tr h="370840">
                <a:tc>
                  <a:txBody>
                    <a:bodyPr/>
                    <a:lstStyle/>
                    <a:p>
                      <a:pPr algn="ctr">
                        <a:lnSpc>
                          <a:spcPct val="100000"/>
                        </a:lnSpc>
                        <a:spcAft>
                          <a:spcPts val="1000"/>
                        </a:spcAft>
                      </a:pPr>
                      <a:r>
                        <a:rPr lang="en-US" sz="1800" dirty="0">
                          <a:effectLst/>
                        </a:rPr>
                        <a:t>400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400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60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400</a:t>
                      </a:r>
                      <a:endParaRPr lang="de-DE" sz="1800">
                        <a:effectLst/>
                        <a:latin typeface="Calibri"/>
                        <a:ea typeface="Calibri"/>
                        <a:cs typeface="Times New Roman"/>
                      </a:endParaRPr>
                    </a:p>
                  </a:txBody>
                  <a:tcPr marL="68580" marR="68580" marT="0" marB="0"/>
                </a:tc>
              </a:tr>
              <a:tr h="370840">
                <a:tc>
                  <a:txBody>
                    <a:bodyPr/>
                    <a:lstStyle/>
                    <a:p>
                      <a:pPr algn="ctr">
                        <a:lnSpc>
                          <a:spcPct val="100000"/>
                        </a:lnSpc>
                        <a:spcAft>
                          <a:spcPts val="1000"/>
                        </a:spcAft>
                      </a:pPr>
                      <a:r>
                        <a:rPr lang="en-US" sz="1800">
                          <a:effectLst/>
                        </a:rPr>
                        <a:t>500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480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80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500</a:t>
                      </a:r>
                      <a:endParaRPr lang="de-DE" sz="1800" dirty="0">
                        <a:effectLst/>
                        <a:latin typeface="Calibri"/>
                        <a:ea typeface="Calibri"/>
                        <a:cs typeface="Times New Roman"/>
                      </a:endParaRPr>
                    </a:p>
                  </a:txBody>
                  <a:tcPr marL="68580" marR="68580" marT="0" marB="0"/>
                </a:tc>
              </a:tr>
              <a:tr h="370840">
                <a:tc>
                  <a:txBody>
                    <a:bodyPr/>
                    <a:lstStyle/>
                    <a:p>
                      <a:pPr algn="ctr">
                        <a:lnSpc>
                          <a:spcPct val="100000"/>
                        </a:lnSpc>
                        <a:spcAft>
                          <a:spcPts val="1000"/>
                        </a:spcAft>
                      </a:pPr>
                      <a:r>
                        <a:rPr lang="en-US" sz="1800" dirty="0">
                          <a:effectLst/>
                        </a:rPr>
                        <a:t>600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560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40</a:t>
                      </a:r>
                      <a:endParaRPr lang="de-DE" sz="180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100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600</a:t>
                      </a:r>
                      <a:endParaRPr lang="de-DE" sz="1800" dirty="0">
                        <a:effectLst/>
                        <a:latin typeface="Calibri"/>
                        <a:ea typeface="Calibri"/>
                        <a:cs typeface="Times New Roman"/>
                      </a:endParaRPr>
                    </a:p>
                  </a:txBody>
                  <a:tcPr marL="68580" marR="68580" marT="0" marB="0"/>
                </a:tc>
              </a:tr>
              <a:tr h="370840">
                <a:tc>
                  <a:txBody>
                    <a:bodyPr/>
                    <a:lstStyle/>
                    <a:p>
                      <a:pPr algn="ctr">
                        <a:lnSpc>
                          <a:spcPct val="100000"/>
                        </a:lnSpc>
                        <a:spcAft>
                          <a:spcPts val="1000"/>
                        </a:spcAft>
                      </a:pPr>
                      <a:r>
                        <a:rPr lang="en-US" sz="1800" dirty="0">
                          <a:effectLst/>
                        </a:rPr>
                        <a:t>700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640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60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120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700</a:t>
                      </a:r>
                      <a:endParaRPr lang="de-DE" sz="1800" dirty="0">
                        <a:effectLst/>
                        <a:latin typeface="Calibri"/>
                        <a:ea typeface="Calibri"/>
                        <a:cs typeface="Times New Roman"/>
                      </a:endParaRPr>
                    </a:p>
                  </a:txBody>
                  <a:tcPr marL="68580" marR="68580" marT="0" marB="0"/>
                </a:tc>
              </a:tr>
              <a:tr h="370840">
                <a:tc>
                  <a:txBody>
                    <a:bodyPr/>
                    <a:lstStyle/>
                    <a:p>
                      <a:pPr algn="ctr">
                        <a:lnSpc>
                          <a:spcPct val="100000"/>
                        </a:lnSpc>
                        <a:spcAft>
                          <a:spcPts val="1000"/>
                        </a:spcAft>
                      </a:pPr>
                      <a:r>
                        <a:rPr lang="en-US" sz="1800" dirty="0">
                          <a:effectLst/>
                        </a:rPr>
                        <a:t>800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720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80</a:t>
                      </a:r>
                      <a:endParaRPr lang="de-DE" sz="1800" dirty="0">
                        <a:effectLst/>
                        <a:latin typeface="Calibri"/>
                        <a:ea typeface="Calibri"/>
                        <a:cs typeface="Times New Roman"/>
                      </a:endParaRPr>
                    </a:p>
                  </a:txBody>
                  <a:tcPr marL="68580" marR="68580" marT="0" marB="0"/>
                </a:tc>
                <a:tc gridSpan="2">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140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800</a:t>
                      </a: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59</a:t>
            </a:fld>
            <a:endParaRPr lang="de-DE"/>
          </a:p>
        </p:txBody>
      </p:sp>
    </p:spTree>
    <p:extLst>
      <p:ext uri="{BB962C8B-B14F-4D97-AF65-F5344CB8AC3E}">
        <p14:creationId xmlns:p14="http://schemas.microsoft.com/office/powerpoint/2010/main" val="36320885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9.15 Unintended Investment in the Keynesian Model</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60</a:t>
            </a:fld>
            <a:endParaRPr lang="de-DE"/>
          </a:p>
        </p:txBody>
      </p:sp>
      <p:grpSp>
        <p:nvGrpSpPr>
          <p:cNvPr id="6" name="Gruppierung 5"/>
          <p:cNvGrpSpPr>
            <a:grpSpLocks noChangeAspect="1"/>
          </p:cNvGrpSpPr>
          <p:nvPr/>
        </p:nvGrpSpPr>
        <p:grpSpPr>
          <a:xfrm>
            <a:off x="681390" y="2083315"/>
            <a:ext cx="7487498" cy="4371244"/>
            <a:chOff x="379691" y="1066799"/>
            <a:chExt cx="8459509" cy="4938714"/>
          </a:xfrm>
        </p:grpSpPr>
        <p:sp>
          <p:nvSpPr>
            <p:cNvPr id="7" name="Oval 4"/>
            <p:cNvSpPr>
              <a:spLocks noChangeArrowheads="1"/>
            </p:cNvSpPr>
            <p:nvPr/>
          </p:nvSpPr>
          <p:spPr bwMode="auto">
            <a:xfrm>
              <a:off x="1600200" y="5257800"/>
              <a:ext cx="381000" cy="381000"/>
            </a:xfrm>
            <a:prstGeom prst="ellipse">
              <a:avLst/>
            </a:prstGeom>
            <a:noFill/>
            <a:ln w="9525">
              <a:solidFill>
                <a:schemeClr val="tx1"/>
              </a:solidFill>
              <a:prstDash val="dash"/>
              <a:round/>
              <a:headEnd/>
              <a:tailEnd/>
            </a:ln>
          </p:spPr>
          <p:txBody>
            <a:bodyPr wrap="none" anchor="ctr"/>
            <a:lstStyle/>
            <a:p>
              <a:endParaRPr lang="en-US">
                <a:cs typeface="Arial" pitchFamily="34" charset="0"/>
              </a:endParaRPr>
            </a:p>
          </p:txBody>
        </p:sp>
        <p:sp>
          <p:nvSpPr>
            <p:cNvPr id="8" name="Rectangle 5"/>
            <p:cNvSpPr>
              <a:spLocks noChangeArrowheads="1"/>
            </p:cNvSpPr>
            <p:nvPr/>
          </p:nvSpPr>
          <p:spPr bwMode="white">
            <a:xfrm>
              <a:off x="1447800" y="5105400"/>
              <a:ext cx="304800" cy="609600"/>
            </a:xfrm>
            <a:prstGeom prst="rect">
              <a:avLst/>
            </a:prstGeom>
            <a:solidFill>
              <a:schemeClr val="bg1"/>
            </a:solidFill>
            <a:ln w="9525">
              <a:noFill/>
              <a:prstDash val="dash"/>
              <a:miter lim="800000"/>
              <a:headEnd/>
              <a:tailEnd/>
            </a:ln>
          </p:spPr>
          <p:txBody>
            <a:bodyPr wrap="none" anchor="ctr"/>
            <a:lstStyle/>
            <a:p>
              <a:endParaRPr lang="en-US">
                <a:cs typeface="Arial" pitchFamily="34" charset="0"/>
              </a:endParaRPr>
            </a:p>
          </p:txBody>
        </p:sp>
        <p:sp>
          <p:nvSpPr>
            <p:cNvPr id="9" name="Rectangle 6"/>
            <p:cNvSpPr>
              <a:spLocks noChangeArrowheads="1"/>
            </p:cNvSpPr>
            <p:nvPr/>
          </p:nvSpPr>
          <p:spPr bwMode="white">
            <a:xfrm rot="-5400000">
              <a:off x="1600200" y="5334000"/>
              <a:ext cx="304800" cy="609600"/>
            </a:xfrm>
            <a:prstGeom prst="rect">
              <a:avLst/>
            </a:prstGeom>
            <a:solidFill>
              <a:schemeClr val="bg1"/>
            </a:solidFill>
            <a:ln w="9525">
              <a:noFill/>
              <a:prstDash val="dash"/>
              <a:miter lim="800000"/>
              <a:headEnd/>
              <a:tailEnd/>
            </a:ln>
          </p:spPr>
          <p:txBody>
            <a:bodyPr vert="eaVert" wrap="none" anchor="ctr"/>
            <a:lstStyle/>
            <a:p>
              <a:endParaRPr lang="en-US">
                <a:cs typeface="Arial" pitchFamily="34" charset="0"/>
              </a:endParaRPr>
            </a:p>
          </p:txBody>
        </p:sp>
        <p:sp>
          <p:nvSpPr>
            <p:cNvPr id="10" name="Text Box 7"/>
            <p:cNvSpPr txBox="1">
              <a:spLocks noChangeArrowheads="1"/>
            </p:cNvSpPr>
            <p:nvPr/>
          </p:nvSpPr>
          <p:spPr bwMode="auto">
            <a:xfrm>
              <a:off x="1905000" y="5105400"/>
              <a:ext cx="533400" cy="304800"/>
            </a:xfrm>
            <a:prstGeom prst="rect">
              <a:avLst/>
            </a:prstGeom>
            <a:noFill/>
            <a:ln w="9525">
              <a:noFill/>
              <a:miter lim="800000"/>
              <a:headEnd/>
              <a:tailEnd/>
            </a:ln>
          </p:spPr>
          <p:txBody>
            <a:bodyPr>
              <a:spAutoFit/>
            </a:bodyPr>
            <a:lstStyle/>
            <a:p>
              <a:pPr>
                <a:spcBef>
                  <a:spcPct val="50000"/>
                </a:spcBef>
              </a:pPr>
              <a:r>
                <a:rPr lang="en-US" sz="1400" dirty="0">
                  <a:cs typeface="Arial" pitchFamily="34" charset="0"/>
                </a:rPr>
                <a:t>45</a:t>
              </a:r>
            </a:p>
          </p:txBody>
        </p:sp>
        <p:sp>
          <p:nvSpPr>
            <p:cNvPr id="11" name="Oval 8"/>
            <p:cNvSpPr>
              <a:spLocks noChangeArrowheads="1"/>
            </p:cNvSpPr>
            <p:nvPr/>
          </p:nvSpPr>
          <p:spPr bwMode="auto">
            <a:xfrm flipH="1" flipV="1">
              <a:off x="2209800" y="5181599"/>
              <a:ext cx="45719" cy="45719"/>
            </a:xfrm>
            <a:prstGeom prst="ellipse">
              <a:avLst/>
            </a:prstGeom>
            <a:noFill/>
            <a:ln w="9525">
              <a:solidFill>
                <a:schemeClr val="tx1"/>
              </a:solidFill>
              <a:round/>
              <a:headEnd/>
              <a:tailEnd/>
            </a:ln>
          </p:spPr>
          <p:txBody>
            <a:bodyPr wrap="none" anchor="ctr"/>
            <a:lstStyle/>
            <a:p>
              <a:endParaRPr lang="en-US" sz="1600">
                <a:cs typeface="Arial" pitchFamily="34" charset="0"/>
              </a:endParaRPr>
            </a:p>
          </p:txBody>
        </p:sp>
        <p:sp>
          <p:nvSpPr>
            <p:cNvPr id="12" name="Line 9"/>
            <p:cNvSpPr>
              <a:spLocks noChangeShapeType="1"/>
            </p:cNvSpPr>
            <p:nvPr/>
          </p:nvSpPr>
          <p:spPr bwMode="auto">
            <a:xfrm>
              <a:off x="1524000" y="2057400"/>
              <a:ext cx="0" cy="3429000"/>
            </a:xfrm>
            <a:prstGeom prst="line">
              <a:avLst/>
            </a:prstGeom>
            <a:noFill/>
            <a:ln w="19050">
              <a:solidFill>
                <a:schemeClr val="tx1"/>
              </a:solidFill>
              <a:round/>
              <a:headEnd/>
              <a:tailEnd/>
            </a:ln>
          </p:spPr>
          <p:txBody>
            <a:bodyPr/>
            <a:lstStyle/>
            <a:p>
              <a:endParaRPr lang="en-US">
                <a:cs typeface="Arial" pitchFamily="34" charset="0"/>
              </a:endParaRPr>
            </a:p>
          </p:txBody>
        </p:sp>
        <p:sp>
          <p:nvSpPr>
            <p:cNvPr id="13" name="Line 10"/>
            <p:cNvSpPr>
              <a:spLocks noChangeShapeType="1"/>
            </p:cNvSpPr>
            <p:nvPr/>
          </p:nvSpPr>
          <p:spPr bwMode="auto">
            <a:xfrm>
              <a:off x="1524000" y="5486400"/>
              <a:ext cx="5715000" cy="0"/>
            </a:xfrm>
            <a:prstGeom prst="line">
              <a:avLst/>
            </a:prstGeom>
            <a:noFill/>
            <a:ln w="19050">
              <a:solidFill>
                <a:schemeClr val="tx1"/>
              </a:solidFill>
              <a:round/>
              <a:headEnd/>
              <a:tailEnd/>
            </a:ln>
          </p:spPr>
          <p:txBody>
            <a:bodyPr/>
            <a:lstStyle/>
            <a:p>
              <a:endParaRPr lang="en-US" dirty="0">
                <a:cs typeface="Arial" pitchFamily="34" charset="0"/>
              </a:endParaRPr>
            </a:p>
          </p:txBody>
        </p:sp>
        <p:sp>
          <p:nvSpPr>
            <p:cNvPr id="14" name="Line 11"/>
            <p:cNvSpPr>
              <a:spLocks noChangeShapeType="1"/>
            </p:cNvSpPr>
            <p:nvPr/>
          </p:nvSpPr>
          <p:spPr bwMode="auto">
            <a:xfrm flipV="1">
              <a:off x="1524000" y="1600200"/>
              <a:ext cx="4343400" cy="3886200"/>
            </a:xfrm>
            <a:prstGeom prst="line">
              <a:avLst/>
            </a:prstGeom>
            <a:noFill/>
            <a:ln w="50800">
              <a:solidFill>
                <a:schemeClr val="accent1"/>
              </a:solidFill>
              <a:prstDash val="solid"/>
              <a:round/>
              <a:headEnd/>
              <a:tailEnd/>
            </a:ln>
          </p:spPr>
          <p:txBody>
            <a:bodyPr/>
            <a:lstStyle/>
            <a:p>
              <a:endParaRPr lang="en-US">
                <a:cs typeface="Arial" pitchFamily="34" charset="0"/>
              </a:endParaRPr>
            </a:p>
          </p:txBody>
        </p:sp>
        <p:sp>
          <p:nvSpPr>
            <p:cNvPr id="15" name="Line 12"/>
            <p:cNvSpPr>
              <a:spLocks noChangeShapeType="1"/>
            </p:cNvSpPr>
            <p:nvPr/>
          </p:nvSpPr>
          <p:spPr bwMode="auto">
            <a:xfrm>
              <a:off x="1524000" y="5105400"/>
              <a:ext cx="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16" name="Text Box 14"/>
            <p:cNvSpPr txBox="1">
              <a:spLocks noChangeArrowheads="1"/>
            </p:cNvSpPr>
            <p:nvPr/>
          </p:nvSpPr>
          <p:spPr bwMode="auto">
            <a:xfrm>
              <a:off x="6553200" y="5638800"/>
              <a:ext cx="16764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Income (</a:t>
              </a:r>
              <a:r>
                <a:rPr lang="en-US" i="1" dirty="0">
                  <a:cs typeface="Arial" pitchFamily="34" charset="0"/>
                </a:rPr>
                <a:t>Y </a:t>
              </a:r>
              <a:r>
                <a:rPr lang="en-US" dirty="0">
                  <a:cs typeface="Arial" pitchFamily="34" charset="0"/>
                </a:rPr>
                <a:t>)</a:t>
              </a:r>
            </a:p>
          </p:txBody>
        </p:sp>
        <p:sp>
          <p:nvSpPr>
            <p:cNvPr id="17" name="Text Box 15"/>
            <p:cNvSpPr txBox="1">
              <a:spLocks noChangeArrowheads="1"/>
            </p:cNvSpPr>
            <p:nvPr/>
          </p:nvSpPr>
          <p:spPr bwMode="auto">
            <a:xfrm rot="-5400000">
              <a:off x="-1420018" y="2866508"/>
              <a:ext cx="3968750" cy="369332"/>
            </a:xfrm>
            <a:prstGeom prst="rect">
              <a:avLst/>
            </a:prstGeom>
            <a:noFill/>
            <a:ln w="9525">
              <a:noFill/>
              <a:miter lim="800000"/>
              <a:headEnd/>
              <a:tailEnd/>
            </a:ln>
          </p:spPr>
          <p:txBody>
            <a:bodyPr>
              <a:spAutoFit/>
            </a:bodyPr>
            <a:lstStyle/>
            <a:p>
              <a:pPr algn="ctr">
                <a:spcBef>
                  <a:spcPct val="50000"/>
                </a:spcBef>
              </a:pPr>
              <a:r>
                <a:rPr lang="en-US" dirty="0">
                  <a:cs typeface="Arial" pitchFamily="34" charset="0"/>
                </a:rPr>
                <a:t>Aggregate </a:t>
              </a:r>
              <a:r>
                <a:rPr lang="en-US" dirty="0" smtClean="0">
                  <a:cs typeface="Arial" pitchFamily="34" charset="0"/>
                </a:rPr>
                <a:t>Expenditure </a:t>
              </a:r>
              <a:r>
                <a:rPr lang="en-US" dirty="0">
                  <a:cs typeface="Arial" pitchFamily="34" charset="0"/>
                </a:rPr>
                <a:t>and Output</a:t>
              </a:r>
            </a:p>
          </p:txBody>
        </p:sp>
        <p:sp>
          <p:nvSpPr>
            <p:cNvPr id="18" name="Line 16"/>
            <p:cNvSpPr>
              <a:spLocks noChangeShapeType="1"/>
            </p:cNvSpPr>
            <p:nvPr/>
          </p:nvSpPr>
          <p:spPr bwMode="auto">
            <a:xfrm>
              <a:off x="3124200" y="4038600"/>
              <a:ext cx="0" cy="14478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9" name="Line 17"/>
            <p:cNvSpPr>
              <a:spLocks noChangeShapeType="1"/>
            </p:cNvSpPr>
            <p:nvPr/>
          </p:nvSpPr>
          <p:spPr bwMode="auto">
            <a:xfrm>
              <a:off x="1524000" y="4038600"/>
              <a:ext cx="1676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0" name="Text Box 18"/>
            <p:cNvSpPr txBox="1">
              <a:spLocks noChangeArrowheads="1"/>
            </p:cNvSpPr>
            <p:nvPr/>
          </p:nvSpPr>
          <p:spPr bwMode="auto">
            <a:xfrm>
              <a:off x="5486400" y="1066800"/>
              <a:ext cx="2209800" cy="641350"/>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Output = </a:t>
              </a:r>
              <a:r>
                <a:rPr lang="en-US" dirty="0" smtClean="0">
                  <a:cs typeface="Arial" pitchFamily="34" charset="0"/>
                </a:rPr>
                <a:t>Income</a:t>
              </a:r>
              <a:br>
                <a:rPr lang="en-US" dirty="0" smtClean="0">
                  <a:cs typeface="Arial" pitchFamily="34" charset="0"/>
                </a:rPr>
              </a:br>
              <a:r>
                <a:rPr lang="en-US" dirty="0" smtClean="0">
                  <a:cs typeface="Arial" pitchFamily="34" charset="0"/>
                </a:rPr>
                <a:t>         Line</a:t>
              </a:r>
              <a:endParaRPr lang="en-US" dirty="0">
                <a:cs typeface="Arial" pitchFamily="34" charset="0"/>
              </a:endParaRPr>
            </a:p>
          </p:txBody>
        </p:sp>
        <p:sp>
          <p:nvSpPr>
            <p:cNvPr id="21" name="Text Box 19"/>
            <p:cNvSpPr txBox="1">
              <a:spLocks noChangeArrowheads="1"/>
            </p:cNvSpPr>
            <p:nvPr/>
          </p:nvSpPr>
          <p:spPr bwMode="auto">
            <a:xfrm>
              <a:off x="28956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400</a:t>
              </a:r>
            </a:p>
          </p:txBody>
        </p:sp>
        <p:sp>
          <p:nvSpPr>
            <p:cNvPr id="22" name="Text Box 20"/>
            <p:cNvSpPr txBox="1">
              <a:spLocks noChangeArrowheads="1"/>
            </p:cNvSpPr>
            <p:nvPr/>
          </p:nvSpPr>
          <p:spPr bwMode="auto">
            <a:xfrm>
              <a:off x="16764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100</a:t>
              </a:r>
            </a:p>
          </p:txBody>
        </p:sp>
        <p:sp>
          <p:nvSpPr>
            <p:cNvPr id="23" name="Text Box 21"/>
            <p:cNvSpPr txBox="1">
              <a:spLocks noChangeArrowheads="1"/>
            </p:cNvSpPr>
            <p:nvPr/>
          </p:nvSpPr>
          <p:spPr bwMode="auto">
            <a:xfrm>
              <a:off x="838200" y="1981200"/>
              <a:ext cx="762000" cy="3636963"/>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1000</a:t>
              </a:r>
            </a:p>
            <a:p>
              <a:pPr>
                <a:spcBef>
                  <a:spcPct val="50000"/>
                </a:spcBef>
              </a:pPr>
              <a:r>
                <a:rPr lang="en-US" sz="1600" dirty="0">
                  <a:cs typeface="Arial" pitchFamily="34" charset="0"/>
                </a:rPr>
                <a:t>800</a:t>
              </a:r>
            </a:p>
            <a:p>
              <a:pPr>
                <a:spcBef>
                  <a:spcPct val="50000"/>
                </a:spcBef>
              </a:pPr>
              <a:r>
                <a:rPr lang="en-US" sz="1600" dirty="0">
                  <a:cs typeface="Arial" pitchFamily="34" charset="0"/>
                </a:rPr>
                <a:t>700</a:t>
              </a:r>
            </a:p>
            <a:p>
              <a:pPr>
                <a:spcBef>
                  <a:spcPct val="50000"/>
                </a:spcBef>
              </a:pPr>
              <a:r>
                <a:rPr lang="en-US" sz="1600" dirty="0">
                  <a:cs typeface="Arial" pitchFamily="34" charset="0"/>
                </a:rPr>
                <a:t>600</a:t>
              </a:r>
            </a:p>
            <a:p>
              <a:pPr>
                <a:spcBef>
                  <a:spcPct val="50000"/>
                </a:spcBef>
              </a:pPr>
              <a:r>
                <a:rPr lang="en-US" sz="1600" dirty="0">
                  <a:cs typeface="Arial" pitchFamily="34" charset="0"/>
                </a:rPr>
                <a:t>500</a:t>
              </a:r>
            </a:p>
            <a:p>
              <a:pPr>
                <a:spcBef>
                  <a:spcPct val="50000"/>
                </a:spcBef>
              </a:pPr>
              <a:r>
                <a:rPr lang="en-US" sz="1600" dirty="0">
                  <a:cs typeface="Arial" pitchFamily="34" charset="0"/>
                </a:rPr>
                <a:t>400</a:t>
              </a:r>
            </a:p>
            <a:p>
              <a:pPr>
                <a:spcBef>
                  <a:spcPct val="50000"/>
                </a:spcBef>
              </a:pPr>
              <a:r>
                <a:rPr lang="en-US" sz="1600" dirty="0">
                  <a:cs typeface="Arial" pitchFamily="34" charset="0"/>
                </a:rPr>
                <a:t>300</a:t>
              </a:r>
            </a:p>
            <a:p>
              <a:pPr>
                <a:spcBef>
                  <a:spcPct val="50000"/>
                </a:spcBef>
              </a:pPr>
              <a:r>
                <a:rPr lang="en-US" sz="1600" dirty="0">
                  <a:cs typeface="Arial" pitchFamily="34" charset="0"/>
                </a:rPr>
                <a:t>200</a:t>
              </a:r>
            </a:p>
            <a:p>
              <a:pPr>
                <a:spcBef>
                  <a:spcPct val="50000"/>
                </a:spcBef>
              </a:pPr>
              <a:r>
                <a:rPr lang="en-US" sz="1600" dirty="0">
                  <a:cs typeface="Arial" pitchFamily="34" charset="0"/>
                </a:rPr>
                <a:t>100</a:t>
              </a:r>
            </a:p>
            <a:p>
              <a:pPr>
                <a:spcBef>
                  <a:spcPct val="50000"/>
                </a:spcBef>
              </a:pPr>
              <a:r>
                <a:rPr lang="en-US" sz="1600" dirty="0">
                  <a:cs typeface="Arial" pitchFamily="34" charset="0"/>
                </a:rPr>
                <a:t>0</a:t>
              </a:r>
            </a:p>
          </p:txBody>
        </p:sp>
        <p:sp>
          <p:nvSpPr>
            <p:cNvPr id="24" name="Line 25"/>
            <p:cNvSpPr>
              <a:spLocks noChangeShapeType="1"/>
            </p:cNvSpPr>
            <p:nvPr/>
          </p:nvSpPr>
          <p:spPr bwMode="auto">
            <a:xfrm flipH="1">
              <a:off x="1524000" y="2209800"/>
              <a:ext cx="4343400" cy="2971800"/>
            </a:xfrm>
            <a:prstGeom prst="line">
              <a:avLst/>
            </a:prstGeom>
            <a:noFill/>
            <a:ln w="63500">
              <a:solidFill>
                <a:schemeClr val="tx1"/>
              </a:solidFill>
              <a:round/>
              <a:headEnd/>
              <a:tailEnd/>
            </a:ln>
          </p:spPr>
          <p:txBody>
            <a:bodyPr/>
            <a:lstStyle/>
            <a:p>
              <a:endParaRPr lang="en-US">
                <a:cs typeface="Arial" pitchFamily="34" charset="0"/>
              </a:endParaRPr>
            </a:p>
          </p:txBody>
        </p:sp>
        <p:sp>
          <p:nvSpPr>
            <p:cNvPr id="25" name="Text Box 26"/>
            <p:cNvSpPr txBox="1">
              <a:spLocks noChangeArrowheads="1"/>
            </p:cNvSpPr>
            <p:nvPr/>
          </p:nvSpPr>
          <p:spPr bwMode="auto">
            <a:xfrm>
              <a:off x="5943600" y="1905000"/>
              <a:ext cx="2895600" cy="369332"/>
            </a:xfrm>
            <a:prstGeom prst="rect">
              <a:avLst/>
            </a:prstGeom>
            <a:noFill/>
            <a:ln w="9525">
              <a:noFill/>
              <a:miter lim="800000"/>
              <a:headEnd/>
              <a:tailEnd/>
            </a:ln>
          </p:spPr>
          <p:txBody>
            <a:bodyPr>
              <a:spAutoFit/>
            </a:bodyPr>
            <a:lstStyle/>
            <a:p>
              <a:pPr>
                <a:spcBef>
                  <a:spcPct val="50000"/>
                </a:spcBef>
              </a:pPr>
              <a:r>
                <a:rPr lang="en-US" dirty="0">
                  <a:cs typeface="Arial" pitchFamily="34" charset="0"/>
                </a:rPr>
                <a:t>Aggregate </a:t>
              </a:r>
              <a:r>
                <a:rPr lang="en-US" dirty="0" smtClean="0">
                  <a:cs typeface="Arial" pitchFamily="34" charset="0"/>
                </a:rPr>
                <a:t>Expenditure  </a:t>
              </a:r>
              <a:r>
                <a:rPr lang="en-US" dirty="0">
                  <a:cs typeface="Arial" pitchFamily="34" charset="0"/>
                </a:rPr>
                <a:t>(</a:t>
              </a:r>
              <a:r>
                <a:rPr lang="en-US" i="1" dirty="0" smtClean="0">
                  <a:cs typeface="Arial" pitchFamily="34" charset="0"/>
                </a:rPr>
                <a:t>AE </a:t>
              </a:r>
              <a:r>
                <a:rPr lang="en-US" dirty="0">
                  <a:cs typeface="Arial" pitchFamily="34" charset="0"/>
                </a:rPr>
                <a:t>)</a:t>
              </a:r>
            </a:p>
          </p:txBody>
        </p:sp>
        <p:sp>
          <p:nvSpPr>
            <p:cNvPr id="26" name="Line 30"/>
            <p:cNvSpPr>
              <a:spLocks noChangeShapeType="1"/>
            </p:cNvSpPr>
            <p:nvPr/>
          </p:nvSpPr>
          <p:spPr bwMode="auto">
            <a:xfrm>
              <a:off x="1524000" y="2590800"/>
              <a:ext cx="32766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7" name="Line 31"/>
            <p:cNvSpPr>
              <a:spLocks noChangeShapeType="1"/>
            </p:cNvSpPr>
            <p:nvPr/>
          </p:nvSpPr>
          <p:spPr bwMode="auto">
            <a:xfrm>
              <a:off x="4800600" y="2590800"/>
              <a:ext cx="0" cy="28956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8" name="Text Box 32"/>
            <p:cNvSpPr txBox="1">
              <a:spLocks noChangeArrowheads="1"/>
            </p:cNvSpPr>
            <p:nvPr/>
          </p:nvSpPr>
          <p:spPr bwMode="auto">
            <a:xfrm>
              <a:off x="44958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800</a:t>
              </a:r>
            </a:p>
          </p:txBody>
        </p:sp>
        <p:sp>
          <p:nvSpPr>
            <p:cNvPr id="29" name="Oval 33"/>
            <p:cNvSpPr>
              <a:spLocks noChangeArrowheads="1"/>
            </p:cNvSpPr>
            <p:nvPr/>
          </p:nvSpPr>
          <p:spPr bwMode="auto">
            <a:xfrm>
              <a:off x="3048000" y="3962400"/>
              <a:ext cx="182880" cy="18288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30" name="Text Box 34"/>
            <p:cNvSpPr txBox="1">
              <a:spLocks noChangeArrowheads="1"/>
            </p:cNvSpPr>
            <p:nvPr/>
          </p:nvSpPr>
          <p:spPr bwMode="auto">
            <a:xfrm>
              <a:off x="2819400" y="3657600"/>
              <a:ext cx="533400" cy="366713"/>
            </a:xfrm>
            <a:prstGeom prst="rect">
              <a:avLst/>
            </a:prstGeom>
            <a:noFill/>
            <a:ln w="9525">
              <a:noFill/>
              <a:miter lim="800000"/>
              <a:headEnd/>
              <a:tailEnd/>
            </a:ln>
          </p:spPr>
          <p:txBody>
            <a:bodyPr>
              <a:spAutoFit/>
            </a:bodyPr>
            <a:lstStyle/>
            <a:p>
              <a:pPr>
                <a:spcBef>
                  <a:spcPct val="50000"/>
                </a:spcBef>
              </a:pPr>
              <a:r>
                <a:rPr lang="en-US">
                  <a:cs typeface="Arial" pitchFamily="34" charset="0"/>
                </a:rPr>
                <a:t>E</a:t>
              </a:r>
              <a:endParaRPr lang="en-US" baseline="-25000">
                <a:cs typeface="Arial" pitchFamily="34" charset="0"/>
              </a:endParaRPr>
            </a:p>
          </p:txBody>
        </p:sp>
        <p:sp>
          <p:nvSpPr>
            <p:cNvPr id="31" name="AutoShape 35"/>
            <p:cNvSpPr>
              <a:spLocks/>
            </p:cNvSpPr>
            <p:nvPr/>
          </p:nvSpPr>
          <p:spPr bwMode="auto">
            <a:xfrm>
              <a:off x="4724400" y="2590800"/>
              <a:ext cx="152400" cy="381000"/>
            </a:xfrm>
            <a:prstGeom prst="rightBrace">
              <a:avLst>
                <a:gd name="adj1" fmla="val 20833"/>
                <a:gd name="adj2" fmla="val 50000"/>
              </a:avLst>
            </a:prstGeom>
            <a:noFill/>
            <a:ln w="12700">
              <a:solidFill>
                <a:schemeClr val="tx1"/>
              </a:solidFill>
              <a:round/>
              <a:headEnd/>
              <a:tailEnd/>
            </a:ln>
          </p:spPr>
          <p:txBody>
            <a:bodyPr wrap="none" anchor="ctr"/>
            <a:lstStyle/>
            <a:p>
              <a:endParaRPr lang="en-US">
                <a:cs typeface="Arial" pitchFamily="34" charset="0"/>
              </a:endParaRPr>
            </a:p>
          </p:txBody>
        </p:sp>
        <p:sp>
          <p:nvSpPr>
            <p:cNvPr id="32" name="Text Box 36"/>
            <p:cNvSpPr txBox="1">
              <a:spLocks noChangeArrowheads="1"/>
            </p:cNvSpPr>
            <p:nvPr/>
          </p:nvSpPr>
          <p:spPr bwMode="auto">
            <a:xfrm>
              <a:off x="5638800" y="2667000"/>
              <a:ext cx="1371600" cy="954088"/>
            </a:xfrm>
            <a:prstGeom prst="rect">
              <a:avLst/>
            </a:prstGeom>
            <a:noFill/>
            <a:ln w="9525">
              <a:noFill/>
              <a:miter lim="800000"/>
              <a:headEnd/>
              <a:tailEnd/>
            </a:ln>
          </p:spPr>
          <p:txBody>
            <a:bodyPr>
              <a:spAutoFit/>
            </a:bodyPr>
            <a:lstStyle/>
            <a:p>
              <a:pPr>
                <a:spcBef>
                  <a:spcPct val="50000"/>
                </a:spcBef>
              </a:pPr>
              <a:r>
                <a:rPr lang="en-US" sz="1400" i="1" dirty="0">
                  <a:cs typeface="Arial" pitchFamily="34" charset="0"/>
                </a:rPr>
                <a:t>unintended </a:t>
              </a:r>
              <a:r>
                <a:rPr lang="en-US" sz="1400" dirty="0">
                  <a:cs typeface="Arial" pitchFamily="34" charset="0"/>
                </a:rPr>
                <a:t>investment (build up of  inventories)</a:t>
              </a:r>
            </a:p>
          </p:txBody>
        </p:sp>
        <p:sp>
          <p:nvSpPr>
            <p:cNvPr id="33" name="Line 37"/>
            <p:cNvSpPr>
              <a:spLocks noChangeShapeType="1"/>
            </p:cNvSpPr>
            <p:nvPr/>
          </p:nvSpPr>
          <p:spPr bwMode="auto">
            <a:xfrm flipH="1" flipV="1">
              <a:off x="4876800" y="2743200"/>
              <a:ext cx="685800" cy="152400"/>
            </a:xfrm>
            <a:prstGeom prst="line">
              <a:avLst/>
            </a:prstGeom>
            <a:noFill/>
            <a:ln w="9525">
              <a:solidFill>
                <a:schemeClr val="tx1"/>
              </a:solidFill>
              <a:round/>
              <a:headEnd/>
              <a:tailEnd type="triangle" w="med" len="med"/>
            </a:ln>
          </p:spPr>
          <p:txBody>
            <a:bodyPr/>
            <a:lstStyle/>
            <a:p>
              <a:endParaRPr lang="en-US">
                <a:cs typeface="Arial" pitchFamily="34" charset="0"/>
              </a:endParaRPr>
            </a:p>
          </p:txBody>
        </p:sp>
        <p:sp>
          <p:nvSpPr>
            <p:cNvPr id="34" name="Line 38"/>
            <p:cNvSpPr>
              <a:spLocks noChangeShapeType="1"/>
            </p:cNvSpPr>
            <p:nvPr/>
          </p:nvSpPr>
          <p:spPr bwMode="auto">
            <a:xfrm>
              <a:off x="1524000" y="2971800"/>
              <a:ext cx="32766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35" name="Rectangle 30"/>
            <p:cNvSpPr>
              <a:spLocks noChangeArrowheads="1"/>
            </p:cNvSpPr>
            <p:nvPr/>
          </p:nvSpPr>
          <p:spPr bwMode="white">
            <a:xfrm>
              <a:off x="838200" y="2743201"/>
              <a:ext cx="533401" cy="419852"/>
            </a:xfrm>
            <a:prstGeom prst="rect">
              <a:avLst/>
            </a:prstGeom>
            <a:solidFill>
              <a:schemeClr val="bg1"/>
            </a:solidFill>
            <a:ln w="9525">
              <a:noFill/>
              <a:miter lim="800000"/>
              <a:headEnd/>
              <a:tailEnd/>
            </a:ln>
          </p:spPr>
          <p:txBody>
            <a:bodyPr wrap="none" anchor="ctr"/>
            <a:lstStyle/>
            <a:p>
              <a:endParaRPr lang="en-US" dirty="0">
                <a:cs typeface="Arial" pitchFamily="34" charset="0"/>
              </a:endParaRPr>
            </a:p>
          </p:txBody>
        </p:sp>
        <p:sp>
          <p:nvSpPr>
            <p:cNvPr id="36" name="Rectangle 31"/>
            <p:cNvSpPr>
              <a:spLocks noChangeArrowheads="1"/>
            </p:cNvSpPr>
            <p:nvPr/>
          </p:nvSpPr>
          <p:spPr bwMode="white">
            <a:xfrm>
              <a:off x="914400" y="4953000"/>
              <a:ext cx="533400" cy="2286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37" name="Text Box 40"/>
            <p:cNvSpPr txBox="1">
              <a:spLocks noChangeArrowheads="1"/>
            </p:cNvSpPr>
            <p:nvPr/>
          </p:nvSpPr>
          <p:spPr bwMode="auto">
            <a:xfrm>
              <a:off x="914400" y="4953000"/>
              <a:ext cx="533400" cy="336550"/>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80</a:t>
              </a:r>
            </a:p>
          </p:txBody>
        </p:sp>
        <p:sp>
          <p:nvSpPr>
            <p:cNvPr id="38" name="Text Box 39"/>
            <p:cNvSpPr txBox="1">
              <a:spLocks noChangeArrowheads="1"/>
            </p:cNvSpPr>
            <p:nvPr/>
          </p:nvSpPr>
          <p:spPr bwMode="auto">
            <a:xfrm>
              <a:off x="825223" y="2780548"/>
              <a:ext cx="698777" cy="382505"/>
            </a:xfrm>
            <a:prstGeom prst="rect">
              <a:avLst/>
            </a:prstGeom>
            <a:noFill/>
            <a:ln w="9525">
              <a:noFill/>
              <a:miter lim="800000"/>
              <a:headEnd/>
              <a:tailEnd/>
            </a:ln>
          </p:spPr>
          <p:txBody>
            <a:bodyPr wrap="square">
              <a:spAutoFit/>
            </a:bodyPr>
            <a:lstStyle/>
            <a:p>
              <a:pPr>
                <a:spcBef>
                  <a:spcPct val="50000"/>
                </a:spcBef>
              </a:pPr>
              <a:r>
                <a:rPr lang="en-US" sz="1600" i="1" dirty="0">
                  <a:cs typeface="Arial" pitchFamily="34" charset="0"/>
                </a:rPr>
                <a:t>720</a:t>
              </a:r>
            </a:p>
          </p:txBody>
        </p:sp>
      </p:grpSp>
      <p:sp>
        <p:nvSpPr>
          <p:cNvPr id="39" name="Textfeld 38"/>
          <p:cNvSpPr txBox="1"/>
          <p:nvPr/>
        </p:nvSpPr>
        <p:spPr>
          <a:xfrm>
            <a:off x="442507" y="1321571"/>
            <a:ext cx="8431068" cy="923330"/>
          </a:xfrm>
          <a:prstGeom prst="rect">
            <a:avLst/>
          </a:prstGeom>
          <a:noFill/>
        </p:spPr>
        <p:txBody>
          <a:bodyPr wrap="square" rtlCol="0">
            <a:spAutoFit/>
          </a:bodyPr>
          <a:lstStyle/>
          <a:p>
            <a:pPr marL="285750" indent="-285750">
              <a:buFont typeface="Wingdings" charset="2"/>
              <a:buChar char="ü"/>
            </a:pPr>
            <a:r>
              <a:rPr lang="en-US" dirty="0"/>
              <a:t>If income and output in an economy are above the level of aggregate expenditure, excessive inventories accumulate. This is illustrated for the income level of 800.</a:t>
            </a:r>
            <a:endParaRPr lang="de-DE" dirty="0"/>
          </a:p>
          <a:p>
            <a:pPr marL="285750" indent="-285750">
              <a:buFont typeface="Wingdings" charset="2"/>
              <a:buChar char="ü"/>
            </a:pPr>
            <a:endParaRPr lang="en-US" dirty="0"/>
          </a:p>
        </p:txBody>
      </p:sp>
    </p:spTree>
    <p:extLst>
      <p:ext uri="{BB962C8B-B14F-4D97-AF65-F5344CB8AC3E}">
        <p14:creationId xmlns:p14="http://schemas.microsoft.com/office/powerpoint/2010/main" val="149208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Movement to Equilibrium in the Keynesian Model</a:t>
            </a:r>
            <a:endParaRPr lang="en-US" dirty="0"/>
          </a:p>
        </p:txBody>
      </p:sp>
      <p:sp>
        <p:nvSpPr>
          <p:cNvPr id="3" name="Inhaltsplatzhalter 2"/>
          <p:cNvSpPr>
            <a:spLocks noGrp="1"/>
          </p:cNvSpPr>
          <p:nvPr>
            <p:ph idx="1"/>
          </p:nvPr>
        </p:nvSpPr>
        <p:spPr/>
        <p:txBody>
          <a:bodyPr>
            <a:normAutofit/>
          </a:bodyPr>
          <a:lstStyle/>
          <a:p>
            <a:r>
              <a:rPr lang="en-US" dirty="0" smtClean="0"/>
              <a:t>If </a:t>
            </a:r>
            <a:r>
              <a:rPr lang="en-US" dirty="0"/>
              <a:t>inventories are building up more than intended, </a:t>
            </a:r>
            <a:r>
              <a:rPr lang="en-US" dirty="0" smtClean="0"/>
              <a:t>firms cut </a:t>
            </a:r>
            <a:r>
              <a:rPr lang="en-US" dirty="0"/>
              <a:t>back on </a:t>
            </a:r>
            <a:r>
              <a:rPr lang="en-US" dirty="0" smtClean="0"/>
              <a:t>production until </a:t>
            </a:r>
            <a:r>
              <a:rPr lang="en-US" dirty="0"/>
              <a:t>the level of what is actually produced matches what they can </a:t>
            </a:r>
            <a:r>
              <a:rPr lang="en-US" dirty="0" smtClean="0"/>
              <a:t>sell</a:t>
            </a:r>
          </a:p>
          <a:p>
            <a:r>
              <a:rPr lang="en-US" dirty="0"/>
              <a:t>r</a:t>
            </a:r>
            <a:r>
              <a:rPr lang="en-US" dirty="0" smtClean="0"/>
              <a:t>eductions </a:t>
            </a:r>
            <a:r>
              <a:rPr lang="en-US" dirty="0"/>
              <a:t>in </a:t>
            </a:r>
            <a:r>
              <a:rPr lang="en-US" i="1" dirty="0"/>
              <a:t>Y </a:t>
            </a:r>
            <a:r>
              <a:rPr lang="en-US" dirty="0"/>
              <a:t>will continue until </a:t>
            </a:r>
            <a:r>
              <a:rPr lang="en-US" i="1" dirty="0"/>
              <a:t>Y = </a:t>
            </a:r>
            <a:r>
              <a:rPr lang="en-US" i="1" dirty="0" smtClean="0"/>
              <a:t>AE</a:t>
            </a:r>
          </a:p>
          <a:p>
            <a:r>
              <a:rPr lang="en-US" dirty="0" smtClean="0"/>
              <a:t>reduction </a:t>
            </a:r>
            <a:r>
              <a:rPr lang="en-US" dirty="0"/>
              <a:t>in output leads to reduced </a:t>
            </a:r>
            <a:r>
              <a:rPr lang="en-US" dirty="0" smtClean="0"/>
              <a:t>income</a:t>
            </a:r>
          </a:p>
          <a:p>
            <a:r>
              <a:rPr lang="en-US" dirty="0" smtClean="0"/>
              <a:t> </a:t>
            </a:r>
            <a:r>
              <a:rPr lang="en-US" dirty="0"/>
              <a:t>which leads to reduced </a:t>
            </a:r>
            <a:r>
              <a:rPr lang="en-US" dirty="0" smtClean="0"/>
              <a:t>consumption</a:t>
            </a:r>
          </a:p>
          <a:p>
            <a:pPr>
              <a:buFont typeface="Wingdings" charset="2"/>
              <a:buChar char="Ø"/>
            </a:pPr>
            <a:r>
              <a:rPr lang="en-US" dirty="0" smtClean="0"/>
              <a:t> </a:t>
            </a:r>
            <a:r>
              <a:rPr lang="en-US" i="1" dirty="0"/>
              <a:t>AE </a:t>
            </a:r>
            <a:r>
              <a:rPr lang="en-US" dirty="0"/>
              <a:t>is a moving </a:t>
            </a:r>
            <a:r>
              <a:rPr lang="en-US" dirty="0" smtClean="0"/>
              <a:t>target</a:t>
            </a:r>
          </a:p>
          <a:p>
            <a:pPr marL="0" indent="0">
              <a:buNone/>
            </a:pPr>
            <a:r>
              <a:rPr lang="en-US" b="1" dirty="0" smtClean="0"/>
              <a:t>changes </a:t>
            </a:r>
            <a:r>
              <a:rPr lang="en-US" b="1" dirty="0"/>
              <a:t>in aggregate income, and the resulting changes in consumption and saving, </a:t>
            </a:r>
            <a:r>
              <a:rPr lang="en-US" b="1" dirty="0" smtClean="0"/>
              <a:t>cause </a:t>
            </a:r>
            <a:r>
              <a:rPr lang="en-US" b="1" dirty="0"/>
              <a:t>leakages and injections to become equal </a:t>
            </a:r>
            <a:r>
              <a:rPr lang="en-US" b="1" dirty="0" smtClean="0"/>
              <a:t>again</a:t>
            </a:r>
            <a:endParaRPr lang="de-DE" b="1" dirty="0"/>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61</a:t>
            </a:fld>
            <a:endParaRPr lang="de-DE"/>
          </a:p>
        </p:txBody>
      </p:sp>
    </p:spTree>
    <p:extLst>
      <p:ext uri="{BB962C8B-B14F-4D97-AF65-F5344CB8AC3E}">
        <p14:creationId xmlns:p14="http://schemas.microsoft.com/office/powerpoint/2010/main" val="2732961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Equilibrium in Keynesian </a:t>
            </a:r>
            <a:r>
              <a:rPr lang="en-US" dirty="0" smtClean="0"/>
              <a:t>Economics</a:t>
            </a:r>
            <a:endParaRPr lang="en-US" dirty="0"/>
          </a:p>
        </p:txBody>
      </p:sp>
      <p:sp>
        <p:nvSpPr>
          <p:cNvPr id="3" name="Inhaltsplatzhalter 2"/>
          <p:cNvSpPr>
            <a:spLocks noGrp="1"/>
          </p:cNvSpPr>
          <p:nvPr>
            <p:ph idx="1"/>
          </p:nvPr>
        </p:nvSpPr>
        <p:spPr/>
        <p:txBody>
          <a:bodyPr>
            <a:normAutofit/>
          </a:bodyPr>
          <a:lstStyle/>
          <a:p>
            <a:r>
              <a:rPr lang="en-US" dirty="0"/>
              <a:t>E</a:t>
            </a:r>
            <a:r>
              <a:rPr lang="en-US" dirty="0" smtClean="0"/>
              <a:t>quilibrium </a:t>
            </a:r>
            <a:r>
              <a:rPr lang="en-US" dirty="0"/>
              <a:t>just defines a situation in which output, spending and income are in balance</a:t>
            </a:r>
          </a:p>
          <a:p>
            <a:r>
              <a:rPr lang="en-US" dirty="0"/>
              <a:t>Equilibrium might be a good or a bad thing</a:t>
            </a:r>
          </a:p>
          <a:p>
            <a:r>
              <a:rPr lang="en-US" dirty="0"/>
              <a:t>There might be high unemployment and low unemployment </a:t>
            </a:r>
            <a:r>
              <a:rPr lang="en-US" dirty="0" err="1"/>
              <a:t>equilibria</a:t>
            </a:r>
            <a:endParaRPr lang="en-US" dirty="0"/>
          </a:p>
          <a:p>
            <a:r>
              <a:rPr lang="en-US" dirty="0"/>
              <a:t>T</a:t>
            </a:r>
            <a:r>
              <a:rPr lang="en-US" dirty="0" smtClean="0"/>
              <a:t>here </a:t>
            </a:r>
            <a:r>
              <a:rPr lang="en-US" dirty="0"/>
              <a:t>is no mechanism which </a:t>
            </a:r>
            <a:r>
              <a:rPr lang="en-US" i="1" dirty="0"/>
              <a:t>automatically</a:t>
            </a:r>
            <a:r>
              <a:rPr lang="en-US" dirty="0"/>
              <a:t> brings back full employment</a:t>
            </a:r>
          </a:p>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62</a:t>
            </a:fld>
            <a:endParaRPr lang="de-DE"/>
          </a:p>
        </p:txBody>
      </p:sp>
    </p:spTree>
    <p:extLst>
      <p:ext uri="{BB962C8B-B14F-4D97-AF65-F5344CB8AC3E}">
        <p14:creationId xmlns:p14="http://schemas.microsoft.com/office/powerpoint/2010/main" val="884822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9.16 Full Employment Equilibrium with High Intended Investment</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63</a:t>
            </a:fld>
            <a:endParaRPr lang="de-DE"/>
          </a:p>
        </p:txBody>
      </p:sp>
      <p:grpSp>
        <p:nvGrpSpPr>
          <p:cNvPr id="50" name="Gruppierung 49"/>
          <p:cNvGrpSpPr/>
          <p:nvPr/>
        </p:nvGrpSpPr>
        <p:grpSpPr>
          <a:xfrm>
            <a:off x="430490" y="1840705"/>
            <a:ext cx="6783109" cy="4862514"/>
            <a:chOff x="455891" y="1295399"/>
            <a:chExt cx="6783109" cy="4862514"/>
          </a:xfrm>
        </p:grpSpPr>
        <p:sp>
          <p:nvSpPr>
            <p:cNvPr id="27" name="Rectangle 38"/>
            <p:cNvSpPr>
              <a:spLocks noChangeArrowheads="1"/>
            </p:cNvSpPr>
            <p:nvPr/>
          </p:nvSpPr>
          <p:spPr bwMode="auto">
            <a:xfrm>
              <a:off x="4648200" y="1905000"/>
              <a:ext cx="304800" cy="3581400"/>
            </a:xfrm>
            <a:prstGeom prst="rect">
              <a:avLst/>
            </a:prstGeom>
            <a:solidFill>
              <a:schemeClr val="accent1">
                <a:lumMod val="40000"/>
                <a:lumOff val="60000"/>
              </a:schemeClr>
            </a:solidFill>
            <a:ln w="9525">
              <a:noFill/>
              <a:miter lim="800000"/>
              <a:headEnd/>
              <a:tailEnd/>
            </a:ln>
          </p:spPr>
          <p:txBody>
            <a:bodyPr wrap="none" anchor="ctr"/>
            <a:lstStyle/>
            <a:p>
              <a:endParaRPr lang="en-US">
                <a:cs typeface="Arial" pitchFamily="34" charset="0"/>
              </a:endParaRPr>
            </a:p>
          </p:txBody>
        </p:sp>
        <p:sp>
          <p:nvSpPr>
            <p:cNvPr id="28" name="Oval 4"/>
            <p:cNvSpPr>
              <a:spLocks noChangeArrowheads="1"/>
            </p:cNvSpPr>
            <p:nvPr/>
          </p:nvSpPr>
          <p:spPr bwMode="auto">
            <a:xfrm>
              <a:off x="1600200" y="5257800"/>
              <a:ext cx="381000" cy="381000"/>
            </a:xfrm>
            <a:prstGeom prst="ellipse">
              <a:avLst/>
            </a:prstGeom>
            <a:noFill/>
            <a:ln w="9525">
              <a:solidFill>
                <a:schemeClr val="tx1"/>
              </a:solidFill>
              <a:prstDash val="dash"/>
              <a:round/>
              <a:headEnd/>
              <a:tailEnd/>
            </a:ln>
          </p:spPr>
          <p:txBody>
            <a:bodyPr wrap="none" anchor="ctr"/>
            <a:lstStyle/>
            <a:p>
              <a:endParaRPr lang="en-US">
                <a:cs typeface="Arial" pitchFamily="34" charset="0"/>
              </a:endParaRPr>
            </a:p>
          </p:txBody>
        </p:sp>
        <p:sp>
          <p:nvSpPr>
            <p:cNvPr id="29" name="Rectangle 5"/>
            <p:cNvSpPr>
              <a:spLocks noChangeArrowheads="1"/>
            </p:cNvSpPr>
            <p:nvPr/>
          </p:nvSpPr>
          <p:spPr bwMode="white">
            <a:xfrm>
              <a:off x="1447800" y="5105400"/>
              <a:ext cx="304800" cy="609600"/>
            </a:xfrm>
            <a:prstGeom prst="rect">
              <a:avLst/>
            </a:prstGeom>
            <a:solidFill>
              <a:schemeClr val="bg1"/>
            </a:solidFill>
            <a:ln w="9525">
              <a:noFill/>
              <a:prstDash val="dash"/>
              <a:miter lim="800000"/>
              <a:headEnd/>
              <a:tailEnd/>
            </a:ln>
          </p:spPr>
          <p:txBody>
            <a:bodyPr wrap="none" anchor="ctr"/>
            <a:lstStyle/>
            <a:p>
              <a:endParaRPr lang="en-US">
                <a:cs typeface="Arial" pitchFamily="34" charset="0"/>
              </a:endParaRPr>
            </a:p>
          </p:txBody>
        </p:sp>
        <p:sp>
          <p:nvSpPr>
            <p:cNvPr id="30" name="Rectangle 6"/>
            <p:cNvSpPr>
              <a:spLocks noChangeArrowheads="1"/>
            </p:cNvSpPr>
            <p:nvPr/>
          </p:nvSpPr>
          <p:spPr bwMode="white">
            <a:xfrm rot="16200000">
              <a:off x="1600200" y="5334000"/>
              <a:ext cx="304800" cy="609600"/>
            </a:xfrm>
            <a:prstGeom prst="rect">
              <a:avLst/>
            </a:prstGeom>
            <a:solidFill>
              <a:schemeClr val="bg1"/>
            </a:solidFill>
            <a:ln w="9525">
              <a:noFill/>
              <a:prstDash val="dash"/>
              <a:miter lim="800000"/>
              <a:headEnd/>
              <a:tailEnd/>
            </a:ln>
          </p:spPr>
          <p:txBody>
            <a:bodyPr vert="eaVert" wrap="none" anchor="ctr"/>
            <a:lstStyle/>
            <a:p>
              <a:endParaRPr lang="en-US">
                <a:cs typeface="Arial" pitchFamily="34" charset="0"/>
              </a:endParaRPr>
            </a:p>
          </p:txBody>
        </p:sp>
        <p:sp>
          <p:nvSpPr>
            <p:cNvPr id="31" name="Text Box 7"/>
            <p:cNvSpPr txBox="1">
              <a:spLocks noChangeArrowheads="1"/>
            </p:cNvSpPr>
            <p:nvPr/>
          </p:nvSpPr>
          <p:spPr bwMode="auto">
            <a:xfrm>
              <a:off x="1905000" y="5105400"/>
              <a:ext cx="533400" cy="304800"/>
            </a:xfrm>
            <a:prstGeom prst="rect">
              <a:avLst/>
            </a:prstGeom>
            <a:noFill/>
            <a:ln w="9525">
              <a:noFill/>
              <a:miter lim="800000"/>
              <a:headEnd/>
              <a:tailEnd/>
            </a:ln>
          </p:spPr>
          <p:txBody>
            <a:bodyPr>
              <a:spAutoFit/>
            </a:bodyPr>
            <a:lstStyle/>
            <a:p>
              <a:pPr>
                <a:spcBef>
                  <a:spcPct val="50000"/>
                </a:spcBef>
              </a:pPr>
              <a:r>
                <a:rPr lang="en-US" sz="1400">
                  <a:cs typeface="Arial" pitchFamily="34" charset="0"/>
                </a:rPr>
                <a:t>45</a:t>
              </a:r>
            </a:p>
          </p:txBody>
        </p:sp>
        <p:sp>
          <p:nvSpPr>
            <p:cNvPr id="32" name="Oval 8"/>
            <p:cNvSpPr>
              <a:spLocks noChangeArrowheads="1"/>
            </p:cNvSpPr>
            <p:nvPr/>
          </p:nvSpPr>
          <p:spPr bwMode="auto">
            <a:xfrm>
              <a:off x="2209800" y="5105400"/>
              <a:ext cx="76200" cy="76200"/>
            </a:xfrm>
            <a:prstGeom prst="ellipse">
              <a:avLst/>
            </a:prstGeom>
            <a:noFill/>
            <a:ln w="9525">
              <a:solidFill>
                <a:schemeClr val="tx1"/>
              </a:solidFill>
              <a:round/>
              <a:headEnd/>
              <a:tailEnd/>
            </a:ln>
          </p:spPr>
          <p:txBody>
            <a:bodyPr wrap="none" anchor="ctr"/>
            <a:lstStyle/>
            <a:p>
              <a:endParaRPr lang="en-US">
                <a:cs typeface="Arial" pitchFamily="34" charset="0"/>
              </a:endParaRPr>
            </a:p>
          </p:txBody>
        </p:sp>
        <p:sp>
          <p:nvSpPr>
            <p:cNvPr id="33" name="Line 9"/>
            <p:cNvSpPr>
              <a:spLocks noChangeShapeType="1"/>
            </p:cNvSpPr>
            <p:nvPr/>
          </p:nvSpPr>
          <p:spPr bwMode="auto">
            <a:xfrm>
              <a:off x="1524000" y="2057400"/>
              <a:ext cx="0" cy="3429000"/>
            </a:xfrm>
            <a:prstGeom prst="line">
              <a:avLst/>
            </a:prstGeom>
            <a:noFill/>
            <a:ln w="19050">
              <a:solidFill>
                <a:schemeClr val="tx1"/>
              </a:solidFill>
              <a:round/>
              <a:headEnd/>
              <a:tailEnd/>
            </a:ln>
          </p:spPr>
          <p:txBody>
            <a:bodyPr/>
            <a:lstStyle/>
            <a:p>
              <a:endParaRPr lang="en-US">
                <a:cs typeface="Arial" pitchFamily="34" charset="0"/>
              </a:endParaRPr>
            </a:p>
          </p:txBody>
        </p:sp>
        <p:sp>
          <p:nvSpPr>
            <p:cNvPr id="34" name="Line 10"/>
            <p:cNvSpPr>
              <a:spLocks noChangeShapeType="1"/>
            </p:cNvSpPr>
            <p:nvPr/>
          </p:nvSpPr>
          <p:spPr bwMode="auto">
            <a:xfrm>
              <a:off x="1524000" y="5486400"/>
              <a:ext cx="5715000" cy="0"/>
            </a:xfrm>
            <a:prstGeom prst="line">
              <a:avLst/>
            </a:prstGeom>
            <a:noFill/>
            <a:ln w="19050">
              <a:solidFill>
                <a:schemeClr val="tx1"/>
              </a:solidFill>
              <a:round/>
              <a:headEnd/>
              <a:tailEnd/>
            </a:ln>
          </p:spPr>
          <p:txBody>
            <a:bodyPr/>
            <a:lstStyle/>
            <a:p>
              <a:endParaRPr lang="en-US">
                <a:cs typeface="Arial" pitchFamily="34" charset="0"/>
              </a:endParaRPr>
            </a:p>
          </p:txBody>
        </p:sp>
        <p:sp>
          <p:nvSpPr>
            <p:cNvPr id="35" name="Line 11"/>
            <p:cNvSpPr>
              <a:spLocks noChangeShapeType="1"/>
            </p:cNvSpPr>
            <p:nvPr/>
          </p:nvSpPr>
          <p:spPr bwMode="auto">
            <a:xfrm flipV="1">
              <a:off x="1524000" y="2209800"/>
              <a:ext cx="3657600" cy="3276600"/>
            </a:xfrm>
            <a:prstGeom prst="line">
              <a:avLst/>
            </a:prstGeom>
            <a:noFill/>
            <a:ln w="38100">
              <a:solidFill>
                <a:schemeClr val="tx1"/>
              </a:solidFill>
              <a:prstDash val="lgDash"/>
              <a:round/>
              <a:headEnd/>
              <a:tailEnd/>
            </a:ln>
          </p:spPr>
          <p:txBody>
            <a:bodyPr/>
            <a:lstStyle/>
            <a:p>
              <a:endParaRPr lang="en-US">
                <a:cs typeface="Arial" pitchFamily="34" charset="0"/>
              </a:endParaRPr>
            </a:p>
          </p:txBody>
        </p:sp>
        <p:sp>
          <p:nvSpPr>
            <p:cNvPr id="36" name="Line 12"/>
            <p:cNvSpPr>
              <a:spLocks noChangeShapeType="1"/>
            </p:cNvSpPr>
            <p:nvPr/>
          </p:nvSpPr>
          <p:spPr bwMode="auto">
            <a:xfrm>
              <a:off x="1524000" y="5105400"/>
              <a:ext cx="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37" name="Text Box 14"/>
            <p:cNvSpPr txBox="1">
              <a:spLocks noChangeArrowheads="1"/>
            </p:cNvSpPr>
            <p:nvPr/>
          </p:nvSpPr>
          <p:spPr bwMode="auto">
            <a:xfrm rot="16200000">
              <a:off x="-1343818" y="3095108"/>
              <a:ext cx="3968750" cy="369332"/>
            </a:xfrm>
            <a:prstGeom prst="rect">
              <a:avLst/>
            </a:prstGeom>
            <a:noFill/>
            <a:ln w="9525">
              <a:noFill/>
              <a:miter lim="800000"/>
              <a:headEnd/>
              <a:tailEnd/>
            </a:ln>
          </p:spPr>
          <p:txBody>
            <a:bodyPr>
              <a:spAutoFit/>
            </a:bodyPr>
            <a:lstStyle/>
            <a:p>
              <a:pPr algn="ctr">
                <a:spcBef>
                  <a:spcPct val="50000"/>
                </a:spcBef>
              </a:pPr>
              <a:r>
                <a:rPr lang="en-US" dirty="0">
                  <a:cs typeface="Arial" pitchFamily="34" charset="0"/>
                </a:rPr>
                <a:t>Aggregate </a:t>
              </a:r>
              <a:r>
                <a:rPr lang="en-US" dirty="0" smtClean="0">
                  <a:cs typeface="Arial" pitchFamily="34" charset="0"/>
                </a:rPr>
                <a:t>Expenditure </a:t>
              </a:r>
              <a:r>
                <a:rPr lang="en-US" dirty="0">
                  <a:cs typeface="Arial" pitchFamily="34" charset="0"/>
                </a:rPr>
                <a:t>and Output</a:t>
              </a:r>
            </a:p>
          </p:txBody>
        </p:sp>
        <p:sp>
          <p:nvSpPr>
            <p:cNvPr id="38" name="Text Box 17"/>
            <p:cNvSpPr txBox="1">
              <a:spLocks noChangeArrowheads="1"/>
            </p:cNvSpPr>
            <p:nvPr/>
          </p:nvSpPr>
          <p:spPr bwMode="auto">
            <a:xfrm>
              <a:off x="28956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400</a:t>
              </a:r>
            </a:p>
          </p:txBody>
        </p:sp>
        <p:sp>
          <p:nvSpPr>
            <p:cNvPr id="39" name="Text Box 18"/>
            <p:cNvSpPr txBox="1">
              <a:spLocks noChangeArrowheads="1"/>
            </p:cNvSpPr>
            <p:nvPr/>
          </p:nvSpPr>
          <p:spPr bwMode="auto">
            <a:xfrm>
              <a:off x="16764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100</a:t>
              </a:r>
            </a:p>
          </p:txBody>
        </p:sp>
        <p:sp>
          <p:nvSpPr>
            <p:cNvPr id="40" name="Text Box 19"/>
            <p:cNvSpPr txBox="1">
              <a:spLocks noChangeArrowheads="1"/>
            </p:cNvSpPr>
            <p:nvPr/>
          </p:nvSpPr>
          <p:spPr bwMode="auto">
            <a:xfrm>
              <a:off x="838200" y="1981200"/>
              <a:ext cx="762000" cy="3636963"/>
            </a:xfrm>
            <a:prstGeom prst="rect">
              <a:avLst/>
            </a:prstGeom>
            <a:noFill/>
            <a:ln w="9525">
              <a:noFill/>
              <a:miter lim="800000"/>
              <a:headEnd/>
              <a:tailEnd/>
            </a:ln>
          </p:spPr>
          <p:txBody>
            <a:bodyPr>
              <a:spAutoFit/>
            </a:bodyPr>
            <a:lstStyle/>
            <a:p>
              <a:pPr>
                <a:spcBef>
                  <a:spcPct val="50000"/>
                </a:spcBef>
              </a:pPr>
              <a:r>
                <a:rPr lang="en-US" sz="1600">
                  <a:cs typeface="Arial" pitchFamily="34" charset="0"/>
                </a:rPr>
                <a:t>1000</a:t>
              </a:r>
            </a:p>
            <a:p>
              <a:pPr>
                <a:spcBef>
                  <a:spcPct val="50000"/>
                </a:spcBef>
              </a:pPr>
              <a:r>
                <a:rPr lang="en-US" sz="1600">
                  <a:cs typeface="Arial" pitchFamily="34" charset="0"/>
                </a:rPr>
                <a:t>800</a:t>
              </a:r>
            </a:p>
            <a:p>
              <a:pPr>
                <a:spcBef>
                  <a:spcPct val="50000"/>
                </a:spcBef>
              </a:pPr>
              <a:r>
                <a:rPr lang="en-US" sz="1600">
                  <a:cs typeface="Arial" pitchFamily="34" charset="0"/>
                </a:rPr>
                <a:t>700</a:t>
              </a:r>
            </a:p>
            <a:p>
              <a:pPr>
                <a:spcBef>
                  <a:spcPct val="50000"/>
                </a:spcBef>
              </a:pPr>
              <a:r>
                <a:rPr lang="en-US" sz="1600">
                  <a:cs typeface="Arial" pitchFamily="34" charset="0"/>
                </a:rPr>
                <a:t>600</a:t>
              </a:r>
            </a:p>
            <a:p>
              <a:pPr>
                <a:spcBef>
                  <a:spcPct val="50000"/>
                </a:spcBef>
              </a:pPr>
              <a:r>
                <a:rPr lang="en-US" sz="1600">
                  <a:cs typeface="Arial" pitchFamily="34" charset="0"/>
                </a:rPr>
                <a:t>500</a:t>
              </a:r>
            </a:p>
            <a:p>
              <a:pPr>
                <a:spcBef>
                  <a:spcPct val="50000"/>
                </a:spcBef>
              </a:pPr>
              <a:r>
                <a:rPr lang="en-US" sz="1600">
                  <a:cs typeface="Arial" pitchFamily="34" charset="0"/>
                </a:rPr>
                <a:t>400</a:t>
              </a:r>
            </a:p>
            <a:p>
              <a:pPr>
                <a:spcBef>
                  <a:spcPct val="50000"/>
                </a:spcBef>
              </a:pPr>
              <a:r>
                <a:rPr lang="en-US" sz="1600">
                  <a:cs typeface="Arial" pitchFamily="34" charset="0"/>
                </a:rPr>
                <a:t>300</a:t>
              </a:r>
            </a:p>
            <a:p>
              <a:pPr>
                <a:spcBef>
                  <a:spcPct val="50000"/>
                </a:spcBef>
              </a:pPr>
              <a:r>
                <a:rPr lang="en-US" sz="1600">
                  <a:cs typeface="Arial" pitchFamily="34" charset="0"/>
                </a:rPr>
                <a:t>200</a:t>
              </a:r>
            </a:p>
            <a:p>
              <a:pPr>
                <a:spcBef>
                  <a:spcPct val="50000"/>
                </a:spcBef>
              </a:pPr>
              <a:r>
                <a:rPr lang="en-US" sz="1600">
                  <a:cs typeface="Arial" pitchFamily="34" charset="0"/>
                </a:rPr>
                <a:t>100</a:t>
              </a:r>
            </a:p>
            <a:p>
              <a:pPr>
                <a:spcBef>
                  <a:spcPct val="50000"/>
                </a:spcBef>
              </a:pPr>
              <a:r>
                <a:rPr lang="en-US" sz="1600">
                  <a:cs typeface="Arial" pitchFamily="34" charset="0"/>
                </a:rPr>
                <a:t>0</a:t>
              </a:r>
            </a:p>
          </p:txBody>
        </p:sp>
        <p:sp>
          <p:nvSpPr>
            <p:cNvPr id="41" name="Line 22"/>
            <p:cNvSpPr>
              <a:spLocks noChangeShapeType="1"/>
            </p:cNvSpPr>
            <p:nvPr/>
          </p:nvSpPr>
          <p:spPr bwMode="auto">
            <a:xfrm>
              <a:off x="1524000" y="2590800"/>
              <a:ext cx="32766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42" name="Text Box 23"/>
            <p:cNvSpPr txBox="1">
              <a:spLocks noChangeArrowheads="1"/>
            </p:cNvSpPr>
            <p:nvPr/>
          </p:nvSpPr>
          <p:spPr bwMode="auto">
            <a:xfrm>
              <a:off x="44958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800</a:t>
              </a:r>
            </a:p>
          </p:txBody>
        </p:sp>
        <p:sp>
          <p:nvSpPr>
            <p:cNvPr id="43" name="Line 29"/>
            <p:cNvSpPr>
              <a:spLocks noChangeShapeType="1"/>
            </p:cNvSpPr>
            <p:nvPr/>
          </p:nvSpPr>
          <p:spPr bwMode="auto">
            <a:xfrm flipH="1">
              <a:off x="1524000" y="2286000"/>
              <a:ext cx="3733800" cy="2514600"/>
            </a:xfrm>
            <a:prstGeom prst="line">
              <a:avLst/>
            </a:prstGeom>
            <a:noFill/>
            <a:ln w="63500">
              <a:solidFill>
                <a:schemeClr val="tx1"/>
              </a:solidFill>
              <a:round/>
              <a:headEnd/>
              <a:tailEnd/>
            </a:ln>
          </p:spPr>
          <p:txBody>
            <a:bodyPr/>
            <a:lstStyle/>
            <a:p>
              <a:endParaRPr lang="en-US">
                <a:cs typeface="Arial" pitchFamily="34" charset="0"/>
              </a:endParaRPr>
            </a:p>
          </p:txBody>
        </p:sp>
        <p:sp>
          <p:nvSpPr>
            <p:cNvPr id="44" name="Text Box 30"/>
            <p:cNvSpPr txBox="1">
              <a:spLocks noChangeArrowheads="1"/>
            </p:cNvSpPr>
            <p:nvPr/>
          </p:nvSpPr>
          <p:spPr bwMode="auto">
            <a:xfrm>
              <a:off x="4572000" y="2681287"/>
              <a:ext cx="5334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E</a:t>
              </a:r>
              <a:r>
                <a:rPr lang="en-US" baseline="-25000" dirty="0">
                  <a:cs typeface="Arial" pitchFamily="34" charset="0"/>
                </a:rPr>
                <a:t>0</a:t>
              </a:r>
            </a:p>
          </p:txBody>
        </p:sp>
        <p:sp>
          <p:nvSpPr>
            <p:cNvPr id="45" name="Oval 31"/>
            <p:cNvSpPr>
              <a:spLocks noChangeArrowheads="1"/>
            </p:cNvSpPr>
            <p:nvPr/>
          </p:nvSpPr>
          <p:spPr bwMode="auto">
            <a:xfrm>
              <a:off x="4648200" y="2514600"/>
              <a:ext cx="182880" cy="18288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46" name="Text Box 33"/>
            <p:cNvSpPr txBox="1">
              <a:spLocks noChangeArrowheads="1"/>
            </p:cNvSpPr>
            <p:nvPr/>
          </p:nvSpPr>
          <p:spPr bwMode="auto">
            <a:xfrm>
              <a:off x="3886200" y="1447800"/>
              <a:ext cx="20574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Full Employment</a:t>
              </a:r>
            </a:p>
          </p:txBody>
        </p:sp>
        <p:sp>
          <p:nvSpPr>
            <p:cNvPr id="47" name="Text Box 37"/>
            <p:cNvSpPr txBox="1">
              <a:spLocks noChangeArrowheads="1"/>
            </p:cNvSpPr>
            <p:nvPr/>
          </p:nvSpPr>
          <p:spPr bwMode="auto">
            <a:xfrm>
              <a:off x="4572000" y="5791200"/>
              <a:ext cx="609600" cy="366713"/>
            </a:xfrm>
            <a:prstGeom prst="rect">
              <a:avLst/>
            </a:prstGeom>
            <a:noFill/>
            <a:ln w="9525">
              <a:noFill/>
              <a:miter lim="800000"/>
              <a:headEnd/>
              <a:tailEnd/>
            </a:ln>
          </p:spPr>
          <p:txBody>
            <a:bodyPr>
              <a:spAutoFit/>
            </a:bodyPr>
            <a:lstStyle/>
            <a:p>
              <a:pPr>
                <a:spcBef>
                  <a:spcPct val="50000"/>
                </a:spcBef>
              </a:pPr>
              <a:r>
                <a:rPr lang="en-US" i="1">
                  <a:cs typeface="Arial" pitchFamily="34" charset="0"/>
                </a:rPr>
                <a:t>Y*</a:t>
              </a:r>
              <a:endParaRPr lang="en-US">
                <a:cs typeface="Arial" pitchFamily="34" charset="0"/>
              </a:endParaRPr>
            </a:p>
          </p:txBody>
        </p:sp>
        <p:sp>
          <p:nvSpPr>
            <p:cNvPr id="48" name="Rectangle 25"/>
            <p:cNvSpPr>
              <a:spLocks noChangeArrowheads="1"/>
            </p:cNvSpPr>
            <p:nvPr/>
          </p:nvSpPr>
          <p:spPr bwMode="white">
            <a:xfrm>
              <a:off x="838200" y="4572000"/>
              <a:ext cx="533400" cy="2286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49" name="Text Box 28"/>
            <p:cNvSpPr txBox="1">
              <a:spLocks noChangeArrowheads="1"/>
            </p:cNvSpPr>
            <p:nvPr/>
          </p:nvSpPr>
          <p:spPr bwMode="auto">
            <a:xfrm>
              <a:off x="838200" y="4572000"/>
              <a:ext cx="533400" cy="336550"/>
            </a:xfrm>
            <a:prstGeom prst="rect">
              <a:avLst/>
            </a:prstGeom>
            <a:noFill/>
            <a:ln w="9525">
              <a:noFill/>
              <a:miter lim="800000"/>
              <a:headEnd/>
              <a:tailEnd/>
            </a:ln>
          </p:spPr>
          <p:txBody>
            <a:bodyPr>
              <a:spAutoFit/>
            </a:bodyPr>
            <a:lstStyle/>
            <a:p>
              <a:pPr>
                <a:spcBef>
                  <a:spcPct val="50000"/>
                </a:spcBef>
              </a:pPr>
              <a:r>
                <a:rPr lang="en-US" sz="1600" i="1" dirty="0">
                  <a:cs typeface="Arial" pitchFamily="34" charset="0"/>
                </a:rPr>
                <a:t>160</a:t>
              </a:r>
            </a:p>
          </p:txBody>
        </p:sp>
      </p:grpSp>
      <p:sp>
        <p:nvSpPr>
          <p:cNvPr id="51" name="Text Box 21"/>
          <p:cNvSpPr txBox="1">
            <a:spLocks noChangeArrowheads="1"/>
          </p:cNvSpPr>
          <p:nvPr/>
        </p:nvSpPr>
        <p:spPr bwMode="auto">
          <a:xfrm>
            <a:off x="5384799" y="2693193"/>
            <a:ext cx="2819400" cy="366713"/>
          </a:xfrm>
          <a:prstGeom prst="rect">
            <a:avLst/>
          </a:prstGeom>
          <a:noFill/>
          <a:ln w="9525">
            <a:noFill/>
            <a:miter lim="800000"/>
            <a:headEnd/>
            <a:tailEnd/>
          </a:ln>
        </p:spPr>
        <p:txBody>
          <a:bodyPr>
            <a:spAutoFit/>
          </a:bodyPr>
          <a:lstStyle/>
          <a:p>
            <a:pPr>
              <a:spcBef>
                <a:spcPct val="50000"/>
              </a:spcBef>
            </a:pPr>
            <a:r>
              <a:rPr lang="en-US" i="1" dirty="0" smtClean="0">
                <a:cs typeface="Arial" pitchFamily="34" charset="0"/>
              </a:rPr>
              <a:t>AE</a:t>
            </a:r>
            <a:r>
              <a:rPr lang="en-US" i="1" baseline="-25000" dirty="0" smtClean="0">
                <a:cs typeface="Arial" pitchFamily="34" charset="0"/>
              </a:rPr>
              <a:t>0</a:t>
            </a:r>
            <a:r>
              <a:rPr lang="en-US" dirty="0" smtClean="0">
                <a:cs typeface="Arial" pitchFamily="34" charset="0"/>
              </a:rPr>
              <a:t>  </a:t>
            </a:r>
            <a:r>
              <a:rPr lang="en-US" dirty="0">
                <a:cs typeface="Arial" pitchFamily="34" charset="0"/>
              </a:rPr>
              <a:t>(</a:t>
            </a:r>
            <a:r>
              <a:rPr lang="en-US" i="1" dirty="0">
                <a:cs typeface="Arial" pitchFamily="34" charset="0"/>
              </a:rPr>
              <a:t>II</a:t>
            </a:r>
            <a:r>
              <a:rPr lang="en-US" dirty="0">
                <a:cs typeface="Arial" pitchFamily="34" charset="0"/>
              </a:rPr>
              <a:t> = 140)</a:t>
            </a:r>
          </a:p>
        </p:txBody>
      </p:sp>
      <p:sp>
        <p:nvSpPr>
          <p:cNvPr id="52" name="Text Box 13"/>
          <p:cNvSpPr txBox="1">
            <a:spLocks noChangeArrowheads="1"/>
          </p:cNvSpPr>
          <p:nvPr/>
        </p:nvSpPr>
        <p:spPr bwMode="auto">
          <a:xfrm>
            <a:off x="5194800" y="6076949"/>
            <a:ext cx="16764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Income</a:t>
            </a:r>
            <a:r>
              <a:rPr lang="en-US" dirty="0">
                <a:latin typeface="Arial" pitchFamily="34" charset="0"/>
                <a:cs typeface="Arial" pitchFamily="34" charset="0"/>
              </a:rPr>
              <a:t> </a:t>
            </a:r>
            <a:r>
              <a:rPr lang="en-US" dirty="0">
                <a:cs typeface="Arial" pitchFamily="34" charset="0"/>
              </a:rPr>
              <a:t>(</a:t>
            </a:r>
            <a:r>
              <a:rPr lang="en-US" i="1" dirty="0">
                <a:cs typeface="Arial" pitchFamily="34" charset="0"/>
              </a:rPr>
              <a:t>Y </a:t>
            </a:r>
            <a:r>
              <a:rPr lang="en-US" dirty="0">
                <a:cs typeface="Arial" pitchFamily="34" charset="0"/>
              </a:rPr>
              <a:t>)</a:t>
            </a:r>
          </a:p>
        </p:txBody>
      </p:sp>
      <p:sp>
        <p:nvSpPr>
          <p:cNvPr id="54" name="Rechteck 53"/>
          <p:cNvSpPr/>
          <p:nvPr/>
        </p:nvSpPr>
        <p:spPr>
          <a:xfrm>
            <a:off x="430489" y="1157288"/>
            <a:ext cx="7988301" cy="646331"/>
          </a:xfrm>
          <a:prstGeom prst="rect">
            <a:avLst/>
          </a:prstGeom>
        </p:spPr>
        <p:txBody>
          <a:bodyPr wrap="square">
            <a:spAutoFit/>
          </a:bodyPr>
          <a:lstStyle/>
          <a:p>
            <a:pPr marL="285750" indent="-285750">
              <a:buFont typeface="Wingdings" charset="2"/>
              <a:buChar char="ü"/>
            </a:pPr>
            <a:r>
              <a:rPr lang="en-US" dirty="0"/>
              <a:t>Supposing that Y = 800 represents full employment, an intended investment level of 140 generates spending sufficient to maintain this as an equilibrium.</a:t>
            </a:r>
            <a:endParaRPr lang="de-DE" dirty="0"/>
          </a:p>
        </p:txBody>
      </p:sp>
    </p:spTree>
    <p:extLst>
      <p:ext uri="{BB962C8B-B14F-4D97-AF65-F5344CB8AC3E}">
        <p14:creationId xmlns:p14="http://schemas.microsoft.com/office/powerpoint/2010/main" val="191724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Figure 9.17 A Keynesian Unemployment Equilibrium</a:t>
            </a:r>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64</a:t>
            </a:fld>
            <a:endParaRPr lang="de-DE"/>
          </a:p>
        </p:txBody>
      </p:sp>
      <p:grpSp>
        <p:nvGrpSpPr>
          <p:cNvPr id="42" name="Gruppierung 41"/>
          <p:cNvGrpSpPr/>
          <p:nvPr/>
        </p:nvGrpSpPr>
        <p:grpSpPr>
          <a:xfrm>
            <a:off x="432000" y="1839600"/>
            <a:ext cx="7773709" cy="4862514"/>
            <a:chOff x="455891" y="1295399"/>
            <a:chExt cx="7773709" cy="4862514"/>
          </a:xfrm>
        </p:grpSpPr>
        <p:sp>
          <p:nvSpPr>
            <p:cNvPr id="6" name="Rectangle 44"/>
            <p:cNvSpPr>
              <a:spLocks noChangeArrowheads="1"/>
            </p:cNvSpPr>
            <p:nvPr/>
          </p:nvSpPr>
          <p:spPr bwMode="auto">
            <a:xfrm>
              <a:off x="4648200" y="1752600"/>
              <a:ext cx="304800" cy="3733800"/>
            </a:xfrm>
            <a:prstGeom prst="rect">
              <a:avLst/>
            </a:prstGeom>
            <a:solidFill>
              <a:schemeClr val="tx2">
                <a:lumMod val="20000"/>
                <a:lumOff val="80000"/>
              </a:schemeClr>
            </a:solidFill>
            <a:ln w="9525">
              <a:noFill/>
              <a:miter lim="800000"/>
              <a:headEnd/>
              <a:tailEnd/>
            </a:ln>
          </p:spPr>
          <p:txBody>
            <a:bodyPr wrap="none" anchor="ctr"/>
            <a:lstStyle/>
            <a:p>
              <a:endParaRPr lang="en-US">
                <a:cs typeface="Arial" pitchFamily="34" charset="0"/>
              </a:endParaRPr>
            </a:p>
          </p:txBody>
        </p:sp>
        <p:sp>
          <p:nvSpPr>
            <p:cNvPr id="7" name="Oval 4"/>
            <p:cNvSpPr>
              <a:spLocks noChangeArrowheads="1"/>
            </p:cNvSpPr>
            <p:nvPr/>
          </p:nvSpPr>
          <p:spPr bwMode="auto">
            <a:xfrm>
              <a:off x="1600200" y="5257800"/>
              <a:ext cx="381000" cy="381000"/>
            </a:xfrm>
            <a:prstGeom prst="ellipse">
              <a:avLst/>
            </a:prstGeom>
            <a:noFill/>
            <a:ln w="9525">
              <a:solidFill>
                <a:schemeClr val="tx1"/>
              </a:solidFill>
              <a:prstDash val="dash"/>
              <a:round/>
              <a:headEnd/>
              <a:tailEnd/>
            </a:ln>
          </p:spPr>
          <p:txBody>
            <a:bodyPr wrap="none" anchor="ctr"/>
            <a:lstStyle/>
            <a:p>
              <a:endParaRPr lang="en-US">
                <a:cs typeface="Arial" pitchFamily="34" charset="0"/>
              </a:endParaRPr>
            </a:p>
          </p:txBody>
        </p:sp>
        <p:sp>
          <p:nvSpPr>
            <p:cNvPr id="8" name="Rectangle 5"/>
            <p:cNvSpPr>
              <a:spLocks noChangeArrowheads="1"/>
            </p:cNvSpPr>
            <p:nvPr/>
          </p:nvSpPr>
          <p:spPr bwMode="white">
            <a:xfrm>
              <a:off x="1447800" y="5105400"/>
              <a:ext cx="304800" cy="609600"/>
            </a:xfrm>
            <a:prstGeom prst="rect">
              <a:avLst/>
            </a:prstGeom>
            <a:solidFill>
              <a:schemeClr val="bg1"/>
            </a:solidFill>
            <a:ln w="9525">
              <a:noFill/>
              <a:prstDash val="dash"/>
              <a:miter lim="800000"/>
              <a:headEnd/>
              <a:tailEnd/>
            </a:ln>
          </p:spPr>
          <p:txBody>
            <a:bodyPr wrap="none" anchor="ctr"/>
            <a:lstStyle/>
            <a:p>
              <a:endParaRPr lang="en-US">
                <a:cs typeface="Arial" pitchFamily="34" charset="0"/>
              </a:endParaRPr>
            </a:p>
          </p:txBody>
        </p:sp>
        <p:sp>
          <p:nvSpPr>
            <p:cNvPr id="9" name="Rectangle 6"/>
            <p:cNvSpPr>
              <a:spLocks noChangeArrowheads="1"/>
            </p:cNvSpPr>
            <p:nvPr/>
          </p:nvSpPr>
          <p:spPr bwMode="white">
            <a:xfrm rot="16200000">
              <a:off x="1600200" y="5334000"/>
              <a:ext cx="304800" cy="609600"/>
            </a:xfrm>
            <a:prstGeom prst="rect">
              <a:avLst/>
            </a:prstGeom>
            <a:solidFill>
              <a:schemeClr val="bg1"/>
            </a:solidFill>
            <a:ln w="9525">
              <a:noFill/>
              <a:prstDash val="dash"/>
              <a:miter lim="800000"/>
              <a:headEnd/>
              <a:tailEnd/>
            </a:ln>
          </p:spPr>
          <p:txBody>
            <a:bodyPr vert="eaVert" wrap="none" anchor="ctr"/>
            <a:lstStyle/>
            <a:p>
              <a:endParaRPr lang="en-US">
                <a:cs typeface="Arial" pitchFamily="34" charset="0"/>
              </a:endParaRPr>
            </a:p>
          </p:txBody>
        </p:sp>
        <p:sp>
          <p:nvSpPr>
            <p:cNvPr id="10" name="Text Box 7"/>
            <p:cNvSpPr txBox="1">
              <a:spLocks noChangeArrowheads="1"/>
            </p:cNvSpPr>
            <p:nvPr/>
          </p:nvSpPr>
          <p:spPr bwMode="auto">
            <a:xfrm>
              <a:off x="1905000" y="5105400"/>
              <a:ext cx="533400" cy="304800"/>
            </a:xfrm>
            <a:prstGeom prst="rect">
              <a:avLst/>
            </a:prstGeom>
            <a:noFill/>
            <a:ln w="9525">
              <a:noFill/>
              <a:miter lim="800000"/>
              <a:headEnd/>
              <a:tailEnd/>
            </a:ln>
          </p:spPr>
          <p:txBody>
            <a:bodyPr>
              <a:spAutoFit/>
            </a:bodyPr>
            <a:lstStyle/>
            <a:p>
              <a:pPr>
                <a:spcBef>
                  <a:spcPct val="50000"/>
                </a:spcBef>
              </a:pPr>
              <a:r>
                <a:rPr lang="en-US" sz="1400">
                  <a:cs typeface="Arial" pitchFamily="34" charset="0"/>
                </a:rPr>
                <a:t>45</a:t>
              </a:r>
            </a:p>
          </p:txBody>
        </p:sp>
        <p:sp>
          <p:nvSpPr>
            <p:cNvPr id="11" name="Oval 8"/>
            <p:cNvSpPr>
              <a:spLocks noChangeArrowheads="1"/>
            </p:cNvSpPr>
            <p:nvPr/>
          </p:nvSpPr>
          <p:spPr bwMode="auto">
            <a:xfrm>
              <a:off x="2209800" y="5105400"/>
              <a:ext cx="76200" cy="76200"/>
            </a:xfrm>
            <a:prstGeom prst="ellipse">
              <a:avLst/>
            </a:prstGeom>
            <a:noFill/>
            <a:ln w="9525">
              <a:solidFill>
                <a:schemeClr val="tx1"/>
              </a:solidFill>
              <a:round/>
              <a:headEnd/>
              <a:tailEnd/>
            </a:ln>
          </p:spPr>
          <p:txBody>
            <a:bodyPr wrap="none" anchor="ctr"/>
            <a:lstStyle/>
            <a:p>
              <a:endParaRPr lang="en-US">
                <a:cs typeface="Arial" pitchFamily="34" charset="0"/>
              </a:endParaRPr>
            </a:p>
          </p:txBody>
        </p:sp>
        <p:sp>
          <p:nvSpPr>
            <p:cNvPr id="12" name="Line 9"/>
            <p:cNvSpPr>
              <a:spLocks noChangeShapeType="1"/>
            </p:cNvSpPr>
            <p:nvPr/>
          </p:nvSpPr>
          <p:spPr bwMode="auto">
            <a:xfrm>
              <a:off x="1524000" y="2057400"/>
              <a:ext cx="0" cy="3429000"/>
            </a:xfrm>
            <a:prstGeom prst="line">
              <a:avLst/>
            </a:prstGeom>
            <a:noFill/>
            <a:ln w="19050">
              <a:solidFill>
                <a:schemeClr val="tx1"/>
              </a:solidFill>
              <a:round/>
              <a:headEnd/>
              <a:tailEnd/>
            </a:ln>
          </p:spPr>
          <p:txBody>
            <a:bodyPr/>
            <a:lstStyle/>
            <a:p>
              <a:endParaRPr lang="en-US">
                <a:cs typeface="Arial" pitchFamily="34" charset="0"/>
              </a:endParaRPr>
            </a:p>
          </p:txBody>
        </p:sp>
        <p:sp>
          <p:nvSpPr>
            <p:cNvPr id="13" name="Line 10"/>
            <p:cNvSpPr>
              <a:spLocks noChangeShapeType="1"/>
            </p:cNvSpPr>
            <p:nvPr/>
          </p:nvSpPr>
          <p:spPr bwMode="auto">
            <a:xfrm>
              <a:off x="1524000" y="5486400"/>
              <a:ext cx="5715000" cy="0"/>
            </a:xfrm>
            <a:prstGeom prst="line">
              <a:avLst/>
            </a:prstGeom>
            <a:noFill/>
            <a:ln w="19050">
              <a:solidFill>
                <a:schemeClr val="tx1"/>
              </a:solidFill>
              <a:round/>
              <a:headEnd/>
              <a:tailEnd/>
            </a:ln>
          </p:spPr>
          <p:txBody>
            <a:bodyPr/>
            <a:lstStyle/>
            <a:p>
              <a:endParaRPr lang="en-US">
                <a:cs typeface="Arial" pitchFamily="34" charset="0"/>
              </a:endParaRPr>
            </a:p>
          </p:txBody>
        </p:sp>
        <p:sp>
          <p:nvSpPr>
            <p:cNvPr id="14" name="Line 11"/>
            <p:cNvSpPr>
              <a:spLocks noChangeShapeType="1"/>
            </p:cNvSpPr>
            <p:nvPr/>
          </p:nvSpPr>
          <p:spPr bwMode="auto">
            <a:xfrm flipV="1">
              <a:off x="1524000" y="2209800"/>
              <a:ext cx="3657600" cy="3276600"/>
            </a:xfrm>
            <a:prstGeom prst="line">
              <a:avLst/>
            </a:prstGeom>
            <a:noFill/>
            <a:ln w="38100">
              <a:solidFill>
                <a:schemeClr val="tx1"/>
              </a:solidFill>
              <a:prstDash val="lgDash"/>
              <a:round/>
              <a:headEnd/>
              <a:tailEnd/>
            </a:ln>
          </p:spPr>
          <p:txBody>
            <a:bodyPr/>
            <a:lstStyle/>
            <a:p>
              <a:endParaRPr lang="en-US">
                <a:cs typeface="Arial" pitchFamily="34" charset="0"/>
              </a:endParaRPr>
            </a:p>
          </p:txBody>
        </p:sp>
        <p:sp>
          <p:nvSpPr>
            <p:cNvPr id="15" name="Line 12"/>
            <p:cNvSpPr>
              <a:spLocks noChangeShapeType="1"/>
            </p:cNvSpPr>
            <p:nvPr/>
          </p:nvSpPr>
          <p:spPr bwMode="auto">
            <a:xfrm>
              <a:off x="1524000" y="5105400"/>
              <a:ext cx="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16" name="Text Box 13"/>
            <p:cNvSpPr txBox="1">
              <a:spLocks noChangeArrowheads="1"/>
            </p:cNvSpPr>
            <p:nvPr/>
          </p:nvSpPr>
          <p:spPr bwMode="auto">
            <a:xfrm>
              <a:off x="5219700" y="5531643"/>
              <a:ext cx="16764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Income (</a:t>
              </a:r>
              <a:r>
                <a:rPr lang="en-US" i="1" dirty="0">
                  <a:cs typeface="Arial" pitchFamily="34" charset="0"/>
                </a:rPr>
                <a:t>Y </a:t>
              </a:r>
              <a:r>
                <a:rPr lang="en-US" dirty="0">
                  <a:cs typeface="Arial" pitchFamily="34" charset="0"/>
                </a:rPr>
                <a:t>)</a:t>
              </a:r>
            </a:p>
          </p:txBody>
        </p:sp>
        <p:sp>
          <p:nvSpPr>
            <p:cNvPr id="17" name="Text Box 14"/>
            <p:cNvSpPr txBox="1">
              <a:spLocks noChangeArrowheads="1"/>
            </p:cNvSpPr>
            <p:nvPr/>
          </p:nvSpPr>
          <p:spPr bwMode="auto">
            <a:xfrm rot="16200000">
              <a:off x="-1343818" y="3095108"/>
              <a:ext cx="3968750" cy="369332"/>
            </a:xfrm>
            <a:prstGeom prst="rect">
              <a:avLst/>
            </a:prstGeom>
            <a:noFill/>
            <a:ln w="9525">
              <a:noFill/>
              <a:miter lim="800000"/>
              <a:headEnd/>
              <a:tailEnd/>
            </a:ln>
          </p:spPr>
          <p:txBody>
            <a:bodyPr>
              <a:spAutoFit/>
            </a:bodyPr>
            <a:lstStyle/>
            <a:p>
              <a:pPr algn="ctr">
                <a:spcBef>
                  <a:spcPct val="50000"/>
                </a:spcBef>
              </a:pPr>
              <a:r>
                <a:rPr lang="en-US" dirty="0">
                  <a:cs typeface="Arial" pitchFamily="34" charset="0"/>
                </a:rPr>
                <a:t>Aggregate </a:t>
              </a:r>
              <a:r>
                <a:rPr lang="en-US" dirty="0" smtClean="0">
                  <a:cs typeface="Arial" pitchFamily="34" charset="0"/>
                </a:rPr>
                <a:t>Expenditure </a:t>
              </a:r>
              <a:r>
                <a:rPr lang="en-US" dirty="0">
                  <a:cs typeface="Arial" pitchFamily="34" charset="0"/>
                </a:rPr>
                <a:t>and Output</a:t>
              </a:r>
            </a:p>
          </p:txBody>
        </p:sp>
        <p:sp>
          <p:nvSpPr>
            <p:cNvPr id="18" name="Line 15"/>
            <p:cNvSpPr>
              <a:spLocks noChangeShapeType="1"/>
            </p:cNvSpPr>
            <p:nvPr/>
          </p:nvSpPr>
          <p:spPr bwMode="auto">
            <a:xfrm>
              <a:off x="3124200" y="4038600"/>
              <a:ext cx="0" cy="14478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9" name="Line 16"/>
            <p:cNvSpPr>
              <a:spLocks noChangeShapeType="1"/>
            </p:cNvSpPr>
            <p:nvPr/>
          </p:nvSpPr>
          <p:spPr bwMode="auto">
            <a:xfrm>
              <a:off x="1524000" y="4038600"/>
              <a:ext cx="1676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0" name="Text Box 18"/>
            <p:cNvSpPr txBox="1">
              <a:spLocks noChangeArrowheads="1"/>
            </p:cNvSpPr>
            <p:nvPr/>
          </p:nvSpPr>
          <p:spPr bwMode="auto">
            <a:xfrm>
              <a:off x="2895600" y="5486400"/>
              <a:ext cx="838200" cy="336550"/>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400</a:t>
              </a:r>
            </a:p>
          </p:txBody>
        </p:sp>
        <p:sp>
          <p:nvSpPr>
            <p:cNvPr id="21" name="Text Box 19"/>
            <p:cNvSpPr txBox="1">
              <a:spLocks noChangeArrowheads="1"/>
            </p:cNvSpPr>
            <p:nvPr/>
          </p:nvSpPr>
          <p:spPr bwMode="auto">
            <a:xfrm>
              <a:off x="1676400" y="5486400"/>
              <a:ext cx="838200" cy="336550"/>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100</a:t>
              </a:r>
            </a:p>
          </p:txBody>
        </p:sp>
        <p:sp>
          <p:nvSpPr>
            <p:cNvPr id="22" name="Text Box 20"/>
            <p:cNvSpPr txBox="1">
              <a:spLocks noChangeArrowheads="1"/>
            </p:cNvSpPr>
            <p:nvPr/>
          </p:nvSpPr>
          <p:spPr bwMode="auto">
            <a:xfrm>
              <a:off x="838200" y="1981200"/>
              <a:ext cx="762000" cy="3636963"/>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1000</a:t>
              </a:r>
            </a:p>
            <a:p>
              <a:pPr>
                <a:spcBef>
                  <a:spcPct val="50000"/>
                </a:spcBef>
              </a:pPr>
              <a:r>
                <a:rPr lang="en-US" sz="1600" dirty="0">
                  <a:cs typeface="Arial" pitchFamily="34" charset="0"/>
                </a:rPr>
                <a:t>800</a:t>
              </a:r>
            </a:p>
            <a:p>
              <a:pPr>
                <a:spcBef>
                  <a:spcPct val="50000"/>
                </a:spcBef>
              </a:pPr>
              <a:r>
                <a:rPr lang="en-US" sz="1600" dirty="0">
                  <a:cs typeface="Arial" pitchFamily="34" charset="0"/>
                </a:rPr>
                <a:t>700</a:t>
              </a:r>
            </a:p>
            <a:p>
              <a:pPr>
                <a:spcBef>
                  <a:spcPct val="50000"/>
                </a:spcBef>
              </a:pPr>
              <a:r>
                <a:rPr lang="en-US" sz="1600" dirty="0">
                  <a:cs typeface="Arial" pitchFamily="34" charset="0"/>
                </a:rPr>
                <a:t>600</a:t>
              </a:r>
            </a:p>
            <a:p>
              <a:pPr>
                <a:spcBef>
                  <a:spcPct val="50000"/>
                </a:spcBef>
              </a:pPr>
              <a:r>
                <a:rPr lang="en-US" sz="1600" dirty="0">
                  <a:cs typeface="Arial" pitchFamily="34" charset="0"/>
                </a:rPr>
                <a:t>500</a:t>
              </a:r>
            </a:p>
            <a:p>
              <a:pPr>
                <a:spcBef>
                  <a:spcPct val="50000"/>
                </a:spcBef>
              </a:pPr>
              <a:r>
                <a:rPr lang="en-US" sz="1600" dirty="0">
                  <a:cs typeface="Arial" pitchFamily="34" charset="0"/>
                </a:rPr>
                <a:t>400</a:t>
              </a:r>
            </a:p>
            <a:p>
              <a:pPr>
                <a:spcBef>
                  <a:spcPct val="50000"/>
                </a:spcBef>
              </a:pPr>
              <a:r>
                <a:rPr lang="en-US" sz="1600" dirty="0">
                  <a:cs typeface="Arial" pitchFamily="34" charset="0"/>
                </a:rPr>
                <a:t>300</a:t>
              </a:r>
            </a:p>
            <a:p>
              <a:pPr>
                <a:spcBef>
                  <a:spcPct val="50000"/>
                </a:spcBef>
              </a:pPr>
              <a:r>
                <a:rPr lang="en-US" sz="1600" dirty="0">
                  <a:cs typeface="Arial" pitchFamily="34" charset="0"/>
                </a:rPr>
                <a:t>200</a:t>
              </a:r>
            </a:p>
            <a:p>
              <a:pPr>
                <a:spcBef>
                  <a:spcPct val="50000"/>
                </a:spcBef>
              </a:pPr>
              <a:r>
                <a:rPr lang="en-US" sz="1600" dirty="0">
                  <a:cs typeface="Arial" pitchFamily="34" charset="0"/>
                </a:rPr>
                <a:t>100</a:t>
              </a:r>
            </a:p>
            <a:p>
              <a:pPr>
                <a:spcBef>
                  <a:spcPct val="50000"/>
                </a:spcBef>
              </a:pPr>
              <a:r>
                <a:rPr lang="en-US" sz="1600" dirty="0">
                  <a:cs typeface="Arial" pitchFamily="34" charset="0"/>
                </a:rPr>
                <a:t>0</a:t>
              </a:r>
            </a:p>
          </p:txBody>
        </p:sp>
        <p:sp>
          <p:nvSpPr>
            <p:cNvPr id="23" name="Line 21"/>
            <p:cNvSpPr>
              <a:spLocks noChangeShapeType="1"/>
            </p:cNvSpPr>
            <p:nvPr/>
          </p:nvSpPr>
          <p:spPr bwMode="auto">
            <a:xfrm flipH="1">
              <a:off x="1524000" y="2590800"/>
              <a:ext cx="3733800" cy="2590800"/>
            </a:xfrm>
            <a:prstGeom prst="line">
              <a:avLst/>
            </a:prstGeom>
            <a:noFill/>
            <a:ln w="38100">
              <a:solidFill>
                <a:schemeClr val="tx2"/>
              </a:solidFill>
              <a:round/>
              <a:headEnd/>
              <a:tailEnd/>
            </a:ln>
          </p:spPr>
          <p:txBody>
            <a:bodyPr/>
            <a:lstStyle/>
            <a:p>
              <a:endParaRPr lang="en-US">
                <a:cs typeface="Arial" pitchFamily="34" charset="0"/>
              </a:endParaRPr>
            </a:p>
          </p:txBody>
        </p:sp>
        <p:sp>
          <p:nvSpPr>
            <p:cNvPr id="24" name="Text Box 22"/>
            <p:cNvSpPr txBox="1">
              <a:spLocks noChangeArrowheads="1"/>
            </p:cNvSpPr>
            <p:nvPr/>
          </p:nvSpPr>
          <p:spPr bwMode="auto">
            <a:xfrm>
              <a:off x="5410200" y="2057400"/>
              <a:ext cx="2819400" cy="366713"/>
            </a:xfrm>
            <a:prstGeom prst="rect">
              <a:avLst/>
            </a:prstGeom>
            <a:noFill/>
            <a:ln w="9525">
              <a:noFill/>
              <a:miter lim="800000"/>
              <a:headEnd/>
              <a:tailEnd/>
            </a:ln>
          </p:spPr>
          <p:txBody>
            <a:bodyPr>
              <a:spAutoFit/>
            </a:bodyPr>
            <a:lstStyle/>
            <a:p>
              <a:pPr fontAlgn="auto">
                <a:spcBef>
                  <a:spcPct val="50000"/>
                </a:spcBef>
                <a:spcAft>
                  <a:spcPts val="0"/>
                </a:spcAft>
                <a:defRPr/>
              </a:pPr>
              <a:r>
                <a:rPr lang="en-US" i="1" dirty="0" smtClean="0">
                  <a:cs typeface="Arial" pitchFamily="34" charset="0"/>
                </a:rPr>
                <a:t>AE</a:t>
              </a:r>
              <a:r>
                <a:rPr lang="en-US" i="1" baseline="-25000" dirty="0" smtClean="0">
                  <a:cs typeface="Arial" pitchFamily="34" charset="0"/>
                </a:rPr>
                <a:t>0</a:t>
              </a:r>
              <a:r>
                <a:rPr lang="en-US" dirty="0" smtClean="0">
                  <a:cs typeface="Arial" pitchFamily="34" charset="0"/>
                </a:rPr>
                <a:t>  </a:t>
              </a:r>
              <a:r>
                <a:rPr lang="en-US" dirty="0">
                  <a:cs typeface="Arial" pitchFamily="34" charset="0"/>
                </a:rPr>
                <a:t>(</a:t>
              </a:r>
              <a:r>
                <a:rPr lang="en-US" i="1" dirty="0">
                  <a:cs typeface="Arial" pitchFamily="34" charset="0"/>
                </a:rPr>
                <a:t>II</a:t>
              </a:r>
              <a:r>
                <a:rPr lang="en-US" dirty="0">
                  <a:cs typeface="Arial" pitchFamily="34" charset="0"/>
                </a:rPr>
                <a:t> = 140)</a:t>
              </a:r>
            </a:p>
          </p:txBody>
        </p:sp>
        <p:sp>
          <p:nvSpPr>
            <p:cNvPr id="25" name="Line 23"/>
            <p:cNvSpPr>
              <a:spLocks noChangeShapeType="1"/>
            </p:cNvSpPr>
            <p:nvPr/>
          </p:nvSpPr>
          <p:spPr bwMode="auto">
            <a:xfrm>
              <a:off x="1524000" y="2590800"/>
              <a:ext cx="32766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6" name="Text Box 25"/>
            <p:cNvSpPr txBox="1">
              <a:spLocks noChangeArrowheads="1"/>
            </p:cNvSpPr>
            <p:nvPr/>
          </p:nvSpPr>
          <p:spPr bwMode="auto">
            <a:xfrm>
              <a:off x="4495800" y="5486400"/>
              <a:ext cx="838200" cy="336550"/>
            </a:xfrm>
            <a:prstGeom prst="rect">
              <a:avLst/>
            </a:prstGeom>
            <a:noFill/>
            <a:ln w="9525">
              <a:noFill/>
              <a:miter lim="800000"/>
              <a:headEnd/>
              <a:tailEnd/>
            </a:ln>
          </p:spPr>
          <p:txBody>
            <a:bodyPr>
              <a:spAutoFit/>
            </a:bodyPr>
            <a:lstStyle/>
            <a:p>
              <a:pPr>
                <a:spcBef>
                  <a:spcPct val="50000"/>
                </a:spcBef>
              </a:pPr>
              <a:r>
                <a:rPr lang="en-US" sz="1600">
                  <a:cs typeface="Arial" pitchFamily="34" charset="0"/>
                </a:rPr>
                <a:t>800</a:t>
              </a:r>
            </a:p>
          </p:txBody>
        </p:sp>
        <p:sp>
          <p:nvSpPr>
            <p:cNvPr id="27" name="Oval 26"/>
            <p:cNvSpPr>
              <a:spLocks noChangeArrowheads="1"/>
            </p:cNvSpPr>
            <p:nvPr/>
          </p:nvSpPr>
          <p:spPr bwMode="auto">
            <a:xfrm>
              <a:off x="3048000" y="4038600"/>
              <a:ext cx="76200" cy="7620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28" name="Text Box 27"/>
            <p:cNvSpPr txBox="1">
              <a:spLocks noChangeArrowheads="1"/>
            </p:cNvSpPr>
            <p:nvPr/>
          </p:nvSpPr>
          <p:spPr bwMode="auto">
            <a:xfrm>
              <a:off x="3352800" y="3886200"/>
              <a:ext cx="5334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E</a:t>
              </a:r>
              <a:r>
                <a:rPr lang="en-US" baseline="-25000" dirty="0">
                  <a:cs typeface="Arial" pitchFamily="34" charset="0"/>
                </a:rPr>
                <a:t>1</a:t>
              </a:r>
            </a:p>
          </p:txBody>
        </p:sp>
        <p:sp>
          <p:nvSpPr>
            <p:cNvPr id="29" name="Line 34"/>
            <p:cNvSpPr>
              <a:spLocks noChangeShapeType="1"/>
            </p:cNvSpPr>
            <p:nvPr/>
          </p:nvSpPr>
          <p:spPr bwMode="auto">
            <a:xfrm flipH="1">
              <a:off x="1524000" y="2286000"/>
              <a:ext cx="3733800" cy="2514600"/>
            </a:xfrm>
            <a:prstGeom prst="line">
              <a:avLst/>
            </a:prstGeom>
            <a:noFill/>
            <a:ln w="38100">
              <a:solidFill>
                <a:schemeClr val="tx1"/>
              </a:solidFill>
              <a:round/>
              <a:headEnd/>
              <a:tailEnd/>
            </a:ln>
          </p:spPr>
          <p:txBody>
            <a:bodyPr/>
            <a:lstStyle/>
            <a:p>
              <a:pPr fontAlgn="auto">
                <a:spcBef>
                  <a:spcPts val="0"/>
                </a:spcBef>
                <a:spcAft>
                  <a:spcPts val="0"/>
                </a:spcAft>
                <a:defRPr/>
              </a:pPr>
              <a:endParaRPr lang="en-US" dirty="0">
                <a:cs typeface="Arial" pitchFamily="34" charset="0"/>
              </a:endParaRPr>
            </a:p>
          </p:txBody>
        </p:sp>
        <p:sp>
          <p:nvSpPr>
            <p:cNvPr id="30" name="Text Box 35"/>
            <p:cNvSpPr txBox="1">
              <a:spLocks noChangeArrowheads="1"/>
            </p:cNvSpPr>
            <p:nvPr/>
          </p:nvSpPr>
          <p:spPr bwMode="auto">
            <a:xfrm>
              <a:off x="4572000" y="2147887"/>
              <a:ext cx="5334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E</a:t>
              </a:r>
              <a:r>
                <a:rPr lang="en-US" baseline="-25000" dirty="0">
                  <a:cs typeface="Arial" pitchFamily="34" charset="0"/>
                </a:rPr>
                <a:t>0</a:t>
              </a:r>
            </a:p>
          </p:txBody>
        </p:sp>
        <p:sp>
          <p:nvSpPr>
            <p:cNvPr id="31" name="Oval 36"/>
            <p:cNvSpPr>
              <a:spLocks noChangeArrowheads="1"/>
            </p:cNvSpPr>
            <p:nvPr/>
          </p:nvSpPr>
          <p:spPr bwMode="auto">
            <a:xfrm>
              <a:off x="4648200" y="2514600"/>
              <a:ext cx="182880" cy="18288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32" name="Text Box 38"/>
            <p:cNvSpPr txBox="1">
              <a:spLocks noChangeArrowheads="1"/>
            </p:cNvSpPr>
            <p:nvPr/>
          </p:nvSpPr>
          <p:spPr bwMode="auto">
            <a:xfrm>
              <a:off x="3810000" y="1295400"/>
              <a:ext cx="25146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Full Employment</a:t>
              </a:r>
            </a:p>
          </p:txBody>
        </p:sp>
        <p:sp>
          <p:nvSpPr>
            <p:cNvPr id="33" name="Text Box 39"/>
            <p:cNvSpPr txBox="1">
              <a:spLocks noChangeArrowheads="1"/>
            </p:cNvSpPr>
            <p:nvPr/>
          </p:nvSpPr>
          <p:spPr bwMode="auto">
            <a:xfrm>
              <a:off x="5410200" y="2362200"/>
              <a:ext cx="2819400" cy="366713"/>
            </a:xfrm>
            <a:prstGeom prst="rect">
              <a:avLst/>
            </a:prstGeom>
            <a:noFill/>
            <a:ln w="9525">
              <a:noFill/>
              <a:miter lim="800000"/>
              <a:headEnd/>
              <a:tailEnd/>
            </a:ln>
          </p:spPr>
          <p:txBody>
            <a:bodyPr>
              <a:spAutoFit/>
            </a:bodyPr>
            <a:lstStyle/>
            <a:p>
              <a:pPr>
                <a:spcBef>
                  <a:spcPct val="50000"/>
                </a:spcBef>
              </a:pPr>
              <a:r>
                <a:rPr lang="en-US" i="1" dirty="0" smtClean="0">
                  <a:cs typeface="Arial" pitchFamily="34" charset="0"/>
                </a:rPr>
                <a:t>AE</a:t>
              </a:r>
              <a:r>
                <a:rPr lang="en-US" i="1" baseline="-25000" dirty="0" smtClean="0">
                  <a:cs typeface="Arial" pitchFamily="34" charset="0"/>
                </a:rPr>
                <a:t>1</a:t>
              </a:r>
              <a:r>
                <a:rPr lang="en-US" dirty="0" smtClean="0">
                  <a:cs typeface="Arial" pitchFamily="34" charset="0"/>
                </a:rPr>
                <a:t>  </a:t>
              </a:r>
              <a:r>
                <a:rPr lang="en-US" dirty="0">
                  <a:cs typeface="Arial" pitchFamily="34" charset="0"/>
                </a:rPr>
                <a:t>(</a:t>
              </a:r>
              <a:r>
                <a:rPr lang="en-US" i="1" dirty="0">
                  <a:cs typeface="Arial" pitchFamily="34" charset="0"/>
                </a:rPr>
                <a:t>II</a:t>
              </a:r>
              <a:r>
                <a:rPr lang="en-US" dirty="0">
                  <a:cs typeface="Arial" pitchFamily="34" charset="0"/>
                </a:rPr>
                <a:t> = 60)</a:t>
              </a:r>
            </a:p>
          </p:txBody>
        </p:sp>
        <p:sp>
          <p:nvSpPr>
            <p:cNvPr id="34" name="Text Box 40"/>
            <p:cNvSpPr txBox="1">
              <a:spLocks noChangeArrowheads="1"/>
            </p:cNvSpPr>
            <p:nvPr/>
          </p:nvSpPr>
          <p:spPr bwMode="auto">
            <a:xfrm>
              <a:off x="5105400" y="4419600"/>
              <a:ext cx="1371600" cy="738188"/>
            </a:xfrm>
            <a:prstGeom prst="rect">
              <a:avLst/>
            </a:prstGeom>
            <a:noFill/>
            <a:ln w="9525">
              <a:noFill/>
              <a:miter lim="800000"/>
              <a:headEnd/>
              <a:tailEnd/>
            </a:ln>
          </p:spPr>
          <p:txBody>
            <a:bodyPr>
              <a:spAutoFit/>
            </a:bodyPr>
            <a:lstStyle/>
            <a:p>
              <a:pPr>
                <a:spcBef>
                  <a:spcPct val="50000"/>
                </a:spcBef>
              </a:pPr>
              <a:r>
                <a:rPr lang="en-US" sz="1400" dirty="0">
                  <a:cs typeface="Arial" pitchFamily="34" charset="0"/>
                </a:rPr>
                <a:t>Persistent unemployment equilibrium</a:t>
              </a:r>
            </a:p>
          </p:txBody>
        </p:sp>
        <p:sp>
          <p:nvSpPr>
            <p:cNvPr id="35" name="Line 41"/>
            <p:cNvSpPr>
              <a:spLocks noChangeShapeType="1"/>
            </p:cNvSpPr>
            <p:nvPr/>
          </p:nvSpPr>
          <p:spPr bwMode="auto">
            <a:xfrm rot="2117828" flipH="1">
              <a:off x="3201988" y="4260850"/>
              <a:ext cx="1828800" cy="457200"/>
            </a:xfrm>
            <a:prstGeom prst="line">
              <a:avLst/>
            </a:prstGeom>
            <a:noFill/>
            <a:ln w="25400">
              <a:solidFill>
                <a:schemeClr val="tx1"/>
              </a:solidFill>
              <a:round/>
              <a:headEnd/>
              <a:tailEnd type="triangle" w="lg" len="lg"/>
            </a:ln>
          </p:spPr>
          <p:txBody>
            <a:bodyPr/>
            <a:lstStyle/>
            <a:p>
              <a:endParaRPr lang="en-US">
                <a:cs typeface="Arial" pitchFamily="34" charset="0"/>
              </a:endParaRPr>
            </a:p>
          </p:txBody>
        </p:sp>
        <p:sp>
          <p:nvSpPr>
            <p:cNvPr id="36" name="AutoShape 42"/>
            <p:cNvSpPr>
              <a:spLocks noChangeArrowheads="1"/>
            </p:cNvSpPr>
            <p:nvPr/>
          </p:nvSpPr>
          <p:spPr bwMode="auto">
            <a:xfrm rot="16200000" flipV="1">
              <a:off x="5181600" y="2362201"/>
              <a:ext cx="152400" cy="152400"/>
            </a:xfrm>
            <a:prstGeom prst="leftArrow">
              <a:avLst>
                <a:gd name="adj1" fmla="val 50000"/>
                <a:gd name="adj2" fmla="val 25000"/>
              </a:avLst>
            </a:prstGeom>
            <a:gradFill rotWithShape="1">
              <a:gsLst>
                <a:gs pos="0">
                  <a:srgbClr val="5E9EFF"/>
                </a:gs>
                <a:gs pos="39999">
                  <a:srgbClr val="85C2FF"/>
                </a:gs>
                <a:gs pos="70000">
                  <a:srgbClr val="C4D6EB"/>
                </a:gs>
                <a:gs pos="100000">
                  <a:srgbClr val="FFEBFA"/>
                </a:gs>
              </a:gsLst>
              <a:lin ang="0" scaled="0"/>
            </a:gradFill>
            <a:ln w="9525">
              <a:solidFill>
                <a:schemeClr val="tx1"/>
              </a:solidFill>
              <a:miter lim="800000"/>
              <a:headEnd/>
              <a:tailEnd/>
            </a:ln>
            <a:effectLst/>
          </p:spPr>
          <p:txBody>
            <a:bodyPr wrap="none" anchor="ctr"/>
            <a:lstStyle/>
            <a:p>
              <a:pPr fontAlgn="auto">
                <a:spcBef>
                  <a:spcPts val="0"/>
                </a:spcBef>
                <a:spcAft>
                  <a:spcPts val="0"/>
                </a:spcAft>
                <a:defRPr/>
              </a:pPr>
              <a:endParaRPr lang="en-US" dirty="0">
                <a:cs typeface="Arial" pitchFamily="34" charset="0"/>
              </a:endParaRPr>
            </a:p>
          </p:txBody>
        </p:sp>
        <p:sp>
          <p:nvSpPr>
            <p:cNvPr id="37" name="Text Box 43"/>
            <p:cNvSpPr txBox="1">
              <a:spLocks noChangeArrowheads="1"/>
            </p:cNvSpPr>
            <p:nvPr/>
          </p:nvSpPr>
          <p:spPr bwMode="auto">
            <a:xfrm>
              <a:off x="4572000" y="5791200"/>
              <a:ext cx="609600" cy="366713"/>
            </a:xfrm>
            <a:prstGeom prst="rect">
              <a:avLst/>
            </a:prstGeom>
            <a:noFill/>
            <a:ln w="9525">
              <a:noFill/>
              <a:miter lim="800000"/>
              <a:headEnd/>
              <a:tailEnd/>
            </a:ln>
          </p:spPr>
          <p:txBody>
            <a:bodyPr>
              <a:spAutoFit/>
            </a:bodyPr>
            <a:lstStyle/>
            <a:p>
              <a:pPr>
                <a:spcBef>
                  <a:spcPct val="50000"/>
                </a:spcBef>
              </a:pPr>
              <a:r>
                <a:rPr lang="en-US" i="1">
                  <a:cs typeface="Arial" pitchFamily="34" charset="0"/>
                </a:rPr>
                <a:t>Y*</a:t>
              </a:r>
              <a:endParaRPr lang="en-US">
                <a:cs typeface="Arial" pitchFamily="34" charset="0"/>
              </a:endParaRPr>
            </a:p>
          </p:txBody>
        </p:sp>
        <p:sp>
          <p:nvSpPr>
            <p:cNvPr id="38" name="Rectangle 34"/>
            <p:cNvSpPr>
              <a:spLocks noChangeArrowheads="1"/>
            </p:cNvSpPr>
            <p:nvPr/>
          </p:nvSpPr>
          <p:spPr bwMode="white">
            <a:xfrm>
              <a:off x="914400" y="4572000"/>
              <a:ext cx="457200" cy="6858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39" name="Text Box 33"/>
            <p:cNvSpPr txBox="1">
              <a:spLocks noChangeArrowheads="1"/>
            </p:cNvSpPr>
            <p:nvPr/>
          </p:nvSpPr>
          <p:spPr bwMode="auto">
            <a:xfrm>
              <a:off x="914400" y="5029200"/>
              <a:ext cx="533400" cy="336550"/>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  80</a:t>
              </a:r>
            </a:p>
          </p:txBody>
        </p:sp>
        <p:sp>
          <p:nvSpPr>
            <p:cNvPr id="40" name="Text Box 32"/>
            <p:cNvSpPr txBox="1">
              <a:spLocks noChangeArrowheads="1"/>
            </p:cNvSpPr>
            <p:nvPr/>
          </p:nvSpPr>
          <p:spPr bwMode="auto">
            <a:xfrm>
              <a:off x="914400" y="4648200"/>
              <a:ext cx="533400" cy="336550"/>
            </a:xfrm>
            <a:prstGeom prst="rect">
              <a:avLst/>
            </a:prstGeom>
            <a:noFill/>
            <a:ln w="9525">
              <a:noFill/>
              <a:miter lim="800000"/>
              <a:headEnd/>
              <a:tailEnd/>
            </a:ln>
          </p:spPr>
          <p:txBody>
            <a:bodyPr>
              <a:spAutoFit/>
            </a:bodyPr>
            <a:lstStyle/>
            <a:p>
              <a:pPr>
                <a:spcBef>
                  <a:spcPct val="50000"/>
                </a:spcBef>
              </a:pPr>
              <a:r>
                <a:rPr lang="en-US" sz="1600" i="1" dirty="0">
                  <a:cs typeface="Arial" pitchFamily="34" charset="0"/>
                </a:rPr>
                <a:t>160</a:t>
              </a:r>
            </a:p>
          </p:txBody>
        </p:sp>
        <p:sp>
          <p:nvSpPr>
            <p:cNvPr id="41" name="AutoShape 42"/>
            <p:cNvSpPr>
              <a:spLocks noChangeArrowheads="1"/>
            </p:cNvSpPr>
            <p:nvPr/>
          </p:nvSpPr>
          <p:spPr bwMode="auto">
            <a:xfrm rot="16200000" flipV="1">
              <a:off x="1905000" y="4572000"/>
              <a:ext cx="152400" cy="152400"/>
            </a:xfrm>
            <a:prstGeom prst="leftArrow">
              <a:avLst>
                <a:gd name="adj1" fmla="val 50000"/>
                <a:gd name="adj2" fmla="val 25000"/>
              </a:avLst>
            </a:prstGeom>
            <a:gradFill rotWithShape="1">
              <a:gsLst>
                <a:gs pos="0">
                  <a:srgbClr val="5E9EFF"/>
                </a:gs>
                <a:gs pos="39999">
                  <a:srgbClr val="85C2FF"/>
                </a:gs>
                <a:gs pos="70000">
                  <a:srgbClr val="C4D6EB"/>
                </a:gs>
                <a:gs pos="100000">
                  <a:srgbClr val="FFEBFA"/>
                </a:gs>
              </a:gsLst>
              <a:lin ang="0" scaled="0"/>
            </a:gradFill>
            <a:ln w="9525">
              <a:solidFill>
                <a:schemeClr val="tx1"/>
              </a:solidFill>
              <a:miter lim="800000"/>
              <a:headEnd/>
              <a:tailEnd/>
            </a:ln>
            <a:effectLst/>
          </p:spPr>
          <p:txBody>
            <a:bodyPr wrap="none" anchor="ctr"/>
            <a:lstStyle/>
            <a:p>
              <a:pPr fontAlgn="auto">
                <a:spcBef>
                  <a:spcPts val="0"/>
                </a:spcBef>
                <a:spcAft>
                  <a:spcPts val="0"/>
                </a:spcAft>
                <a:defRPr/>
              </a:pPr>
              <a:endParaRPr lang="en-US" dirty="0">
                <a:cs typeface="Arial" pitchFamily="34" charset="0"/>
              </a:endParaRPr>
            </a:p>
          </p:txBody>
        </p:sp>
      </p:grpSp>
    </p:spTree>
    <p:extLst>
      <p:ext uri="{BB962C8B-B14F-4D97-AF65-F5344CB8AC3E}">
        <p14:creationId xmlns:p14="http://schemas.microsoft.com/office/powerpoint/2010/main" val="376524528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 Keynesian Unemployment Equilibrium</a:t>
            </a:r>
          </a:p>
        </p:txBody>
      </p:sp>
      <p:sp>
        <p:nvSpPr>
          <p:cNvPr id="3" name="Inhaltsplatzhalter 2"/>
          <p:cNvSpPr>
            <a:spLocks noGrp="1"/>
          </p:cNvSpPr>
          <p:nvPr>
            <p:ph idx="1"/>
          </p:nvPr>
        </p:nvSpPr>
        <p:spPr/>
        <p:txBody>
          <a:bodyPr/>
          <a:lstStyle/>
          <a:p>
            <a:pPr>
              <a:buFont typeface="Wingdings" charset="2"/>
              <a:buChar char="ü"/>
            </a:pPr>
            <a:r>
              <a:rPr lang="en-US" dirty="0"/>
              <a:t>A fall in investor confidence causes the equilibrium level of output to fall. The initial excess of leakages over injections caused by low investment spending is corrected by a contraction in output, income, and saving. At E1, leakages and injections are again equal.</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65</a:t>
            </a:fld>
            <a:endParaRPr lang="de-DE"/>
          </a:p>
        </p:txBody>
      </p:sp>
    </p:spTree>
    <p:extLst>
      <p:ext uri="{BB962C8B-B14F-4D97-AF65-F5344CB8AC3E}">
        <p14:creationId xmlns:p14="http://schemas.microsoft.com/office/powerpoint/2010/main" val="16162247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9.18 Movement to an Unemployment Equilibrium</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66</a:t>
            </a:fld>
            <a:endParaRPr lang="de-DE"/>
          </a:p>
        </p:txBody>
      </p:sp>
      <p:grpSp>
        <p:nvGrpSpPr>
          <p:cNvPr id="6" name="Gruppierung 5"/>
          <p:cNvGrpSpPr>
            <a:grpSpLocks noChangeAspect="1"/>
          </p:cNvGrpSpPr>
          <p:nvPr/>
        </p:nvGrpSpPr>
        <p:grpSpPr>
          <a:xfrm>
            <a:off x="739210" y="2188113"/>
            <a:ext cx="6201967" cy="4154687"/>
            <a:chOff x="1304371" y="457200"/>
            <a:chExt cx="6806859" cy="4559905"/>
          </a:xfrm>
        </p:grpSpPr>
        <p:sp>
          <p:nvSpPr>
            <p:cNvPr id="7" name="Oval 2"/>
            <p:cNvSpPr>
              <a:spLocks noChangeArrowheads="1"/>
            </p:cNvSpPr>
            <p:nvPr/>
          </p:nvSpPr>
          <p:spPr bwMode="auto">
            <a:xfrm>
              <a:off x="2286000" y="533400"/>
              <a:ext cx="4114800" cy="3886200"/>
            </a:xfrm>
            <a:prstGeom prst="ellipse">
              <a:avLst/>
            </a:prstGeom>
            <a:noFill/>
            <a:ln w="38100">
              <a:solidFill>
                <a:schemeClr val="tx1"/>
              </a:solidFill>
              <a:round/>
              <a:headEnd/>
              <a:tailEnd/>
            </a:ln>
          </p:spPr>
          <p:txBody>
            <a:bodyPr wrap="none" anchor="ctr"/>
            <a:lstStyle/>
            <a:p>
              <a:endParaRPr lang="en-US">
                <a:cs typeface="Arial" pitchFamily="34" charset="0"/>
              </a:endParaRPr>
            </a:p>
          </p:txBody>
        </p:sp>
        <p:sp>
          <p:nvSpPr>
            <p:cNvPr id="8" name="Text Box 4"/>
            <p:cNvSpPr txBox="1">
              <a:spLocks noChangeArrowheads="1"/>
            </p:cNvSpPr>
            <p:nvPr/>
          </p:nvSpPr>
          <p:spPr bwMode="auto">
            <a:xfrm>
              <a:off x="5562600" y="1676400"/>
              <a:ext cx="2057400" cy="376238"/>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a:cs typeface="Arial" pitchFamily="34" charset="0"/>
                </a:rPr>
                <a:t>Income (</a:t>
              </a:r>
              <a:r>
                <a:rPr lang="en-US" i="1">
                  <a:cs typeface="Arial" pitchFamily="34" charset="0"/>
                </a:rPr>
                <a:t>Y* </a:t>
              </a:r>
              <a:r>
                <a:rPr lang="en-US">
                  <a:cs typeface="Arial" pitchFamily="34" charset="0"/>
                </a:rPr>
                <a:t>)</a:t>
              </a:r>
            </a:p>
          </p:txBody>
        </p:sp>
        <p:sp>
          <p:nvSpPr>
            <p:cNvPr id="9" name="Text Box 5"/>
            <p:cNvSpPr txBox="1">
              <a:spLocks noChangeArrowheads="1"/>
            </p:cNvSpPr>
            <p:nvPr/>
          </p:nvSpPr>
          <p:spPr bwMode="auto">
            <a:xfrm>
              <a:off x="3352800" y="4267200"/>
              <a:ext cx="2438400" cy="749905"/>
            </a:xfrm>
            <a:prstGeom prst="rect">
              <a:avLst/>
            </a:prstGeom>
            <a:solidFill>
              <a:srgbClr val="EAEAEA"/>
            </a:solidFill>
            <a:ln w="9525">
              <a:solidFill>
                <a:schemeClr val="tx1"/>
              </a:solidFill>
              <a:miter lim="800000"/>
              <a:headEnd/>
              <a:tailEnd/>
            </a:ln>
          </p:spPr>
          <p:txBody>
            <a:bodyPr>
              <a:spAutoFit/>
            </a:bodyPr>
            <a:lstStyle/>
            <a:p>
              <a:pPr>
                <a:lnSpc>
                  <a:spcPct val="80000"/>
                </a:lnSpc>
                <a:spcBef>
                  <a:spcPct val="50000"/>
                </a:spcBef>
              </a:pPr>
              <a:r>
                <a:rPr lang="en-US" dirty="0">
                  <a:cs typeface="Arial" pitchFamily="34" charset="0"/>
                </a:rPr>
                <a:t>Insufficient Spending </a:t>
              </a:r>
            </a:p>
            <a:p>
              <a:pPr>
                <a:lnSpc>
                  <a:spcPct val="80000"/>
                </a:lnSpc>
                <a:spcBef>
                  <a:spcPct val="50000"/>
                </a:spcBef>
              </a:pPr>
              <a:r>
                <a:rPr lang="en-US" dirty="0">
                  <a:cs typeface="Arial" pitchFamily="34" charset="0"/>
                </a:rPr>
                <a:t>     </a:t>
              </a:r>
              <a:r>
                <a:rPr lang="en-US" i="1" dirty="0" smtClean="0">
                  <a:cs typeface="Arial" pitchFamily="34" charset="0"/>
                </a:rPr>
                <a:t>AE </a:t>
              </a:r>
              <a:r>
                <a:rPr lang="en-US" i="1" dirty="0">
                  <a:cs typeface="Arial" pitchFamily="34" charset="0"/>
                </a:rPr>
                <a:t>&lt; Y*</a:t>
              </a:r>
            </a:p>
          </p:txBody>
        </p:sp>
        <p:sp>
          <p:nvSpPr>
            <p:cNvPr id="10" name="Text Box 7"/>
            <p:cNvSpPr txBox="1">
              <a:spLocks noChangeArrowheads="1"/>
            </p:cNvSpPr>
            <p:nvPr/>
          </p:nvSpPr>
          <p:spPr bwMode="auto">
            <a:xfrm>
              <a:off x="3733800" y="762000"/>
              <a:ext cx="1371600" cy="1013385"/>
            </a:xfrm>
            <a:prstGeom prst="rect">
              <a:avLst/>
            </a:prstGeom>
            <a:noFill/>
            <a:ln w="9525">
              <a:noFill/>
              <a:miter lim="800000"/>
              <a:headEnd/>
              <a:tailEnd/>
            </a:ln>
          </p:spPr>
          <p:txBody>
            <a:bodyPr>
              <a:spAutoFit/>
            </a:bodyPr>
            <a:lstStyle/>
            <a:p>
              <a:pPr>
                <a:spcBef>
                  <a:spcPct val="50000"/>
                </a:spcBef>
              </a:pPr>
              <a:r>
                <a:rPr lang="en-US" dirty="0">
                  <a:cs typeface="Arial" pitchFamily="34" charset="0"/>
                </a:rPr>
                <a:t>Production generates income </a:t>
              </a:r>
            </a:p>
          </p:txBody>
        </p:sp>
        <p:sp>
          <p:nvSpPr>
            <p:cNvPr id="11" name="Text Box 8"/>
            <p:cNvSpPr txBox="1">
              <a:spLocks noChangeArrowheads="1"/>
            </p:cNvSpPr>
            <p:nvPr/>
          </p:nvSpPr>
          <p:spPr bwMode="auto">
            <a:xfrm>
              <a:off x="6018910" y="640205"/>
              <a:ext cx="1978620" cy="709369"/>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Income </a:t>
              </a:r>
              <a:r>
                <a:rPr lang="en-US" i="1" dirty="0">
                  <a:cs typeface="Arial" pitchFamily="34" charset="0"/>
                </a:rPr>
                <a:t>goes to households</a:t>
              </a:r>
            </a:p>
          </p:txBody>
        </p:sp>
        <p:sp>
          <p:nvSpPr>
            <p:cNvPr id="12" name="Line 9"/>
            <p:cNvSpPr>
              <a:spLocks noChangeShapeType="1"/>
            </p:cNvSpPr>
            <p:nvPr/>
          </p:nvSpPr>
          <p:spPr bwMode="auto">
            <a:xfrm rot="13959039" flipH="1">
              <a:off x="4495800" y="457200"/>
              <a:ext cx="152400" cy="152400"/>
            </a:xfrm>
            <a:prstGeom prst="line">
              <a:avLst/>
            </a:prstGeom>
            <a:noFill/>
            <a:ln w="9525">
              <a:solidFill>
                <a:schemeClr val="tx1"/>
              </a:solidFill>
              <a:round/>
              <a:headEnd/>
              <a:tailEnd type="triangle" w="lg" len="lg"/>
            </a:ln>
          </p:spPr>
          <p:txBody>
            <a:bodyPr/>
            <a:lstStyle/>
            <a:p>
              <a:endParaRPr lang="en-US">
                <a:cs typeface="Arial" pitchFamily="34" charset="0"/>
              </a:endParaRPr>
            </a:p>
          </p:txBody>
        </p:sp>
        <p:sp>
          <p:nvSpPr>
            <p:cNvPr id="13" name="Line 13"/>
            <p:cNvSpPr>
              <a:spLocks noChangeShapeType="1"/>
            </p:cNvSpPr>
            <p:nvPr/>
          </p:nvSpPr>
          <p:spPr bwMode="auto">
            <a:xfrm rot="18643926" flipH="1">
              <a:off x="6324600" y="2362200"/>
              <a:ext cx="152400" cy="152400"/>
            </a:xfrm>
            <a:prstGeom prst="line">
              <a:avLst/>
            </a:prstGeom>
            <a:noFill/>
            <a:ln w="9525">
              <a:solidFill>
                <a:schemeClr val="tx1"/>
              </a:solidFill>
              <a:round/>
              <a:headEnd/>
              <a:tailEnd type="triangle" w="lg" len="lg"/>
            </a:ln>
          </p:spPr>
          <p:txBody>
            <a:bodyPr/>
            <a:lstStyle/>
            <a:p>
              <a:endParaRPr lang="en-US">
                <a:cs typeface="Arial" pitchFamily="34" charset="0"/>
              </a:endParaRPr>
            </a:p>
          </p:txBody>
        </p:sp>
        <p:sp>
          <p:nvSpPr>
            <p:cNvPr id="14" name="Text Box 15"/>
            <p:cNvSpPr txBox="1">
              <a:spLocks noChangeArrowheads="1"/>
            </p:cNvSpPr>
            <p:nvPr/>
          </p:nvSpPr>
          <p:spPr bwMode="auto">
            <a:xfrm>
              <a:off x="6508264" y="3047998"/>
              <a:ext cx="1602966" cy="1317400"/>
            </a:xfrm>
            <a:prstGeom prst="rect">
              <a:avLst/>
            </a:prstGeom>
            <a:noFill/>
            <a:ln w="9525">
              <a:noFill/>
              <a:miter lim="800000"/>
              <a:headEnd/>
              <a:tailEnd/>
            </a:ln>
          </p:spPr>
          <p:txBody>
            <a:bodyPr wrap="square">
              <a:spAutoFit/>
            </a:bodyPr>
            <a:lstStyle/>
            <a:p>
              <a:pPr>
                <a:spcBef>
                  <a:spcPct val="50000"/>
                </a:spcBef>
              </a:pPr>
              <a:r>
                <a:rPr lang="en-US" b="1" dirty="0">
                  <a:cs typeface="Arial" pitchFamily="34" charset="0"/>
                </a:rPr>
                <a:t>If leakages are larger than injections… </a:t>
              </a:r>
            </a:p>
          </p:txBody>
        </p:sp>
        <p:sp>
          <p:nvSpPr>
            <p:cNvPr id="15" name="Rectangle 24"/>
            <p:cNvSpPr>
              <a:spLocks noChangeArrowheads="1"/>
            </p:cNvSpPr>
            <p:nvPr/>
          </p:nvSpPr>
          <p:spPr bwMode="white">
            <a:xfrm>
              <a:off x="1752600" y="1905000"/>
              <a:ext cx="1371600" cy="18288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16" name="Rectangle 19"/>
            <p:cNvSpPr>
              <a:spLocks noChangeArrowheads="1"/>
            </p:cNvSpPr>
            <p:nvPr/>
          </p:nvSpPr>
          <p:spPr bwMode="white">
            <a:xfrm>
              <a:off x="2286000" y="914400"/>
              <a:ext cx="1371600" cy="1066800"/>
            </a:xfrm>
            <a:prstGeom prst="rect">
              <a:avLst/>
            </a:prstGeom>
            <a:solidFill>
              <a:schemeClr val="bg1"/>
            </a:solidFill>
            <a:ln w="9525">
              <a:noFill/>
              <a:miter lim="800000"/>
              <a:headEnd/>
              <a:tailEnd/>
            </a:ln>
          </p:spPr>
          <p:txBody>
            <a:bodyPr wrap="none" anchor="ctr"/>
            <a:lstStyle/>
            <a:p>
              <a:endParaRPr lang="en-US">
                <a:cs typeface="Arial" pitchFamily="34" charset="0"/>
              </a:endParaRPr>
            </a:p>
          </p:txBody>
        </p:sp>
        <p:sp>
          <p:nvSpPr>
            <p:cNvPr id="17" name="Oval 29"/>
            <p:cNvSpPr>
              <a:spLocks noChangeArrowheads="1"/>
            </p:cNvSpPr>
            <p:nvPr/>
          </p:nvSpPr>
          <p:spPr bwMode="auto">
            <a:xfrm>
              <a:off x="2743200" y="2057400"/>
              <a:ext cx="1752600" cy="1676400"/>
            </a:xfrm>
            <a:prstGeom prst="ellipse">
              <a:avLst/>
            </a:prstGeom>
            <a:solidFill>
              <a:schemeClr val="bg1"/>
            </a:solidFill>
            <a:ln w="38100">
              <a:solidFill>
                <a:schemeClr val="tx1"/>
              </a:solidFill>
              <a:round/>
              <a:headEnd/>
              <a:tailEnd/>
            </a:ln>
          </p:spPr>
          <p:txBody>
            <a:bodyPr wrap="none" anchor="ctr"/>
            <a:lstStyle/>
            <a:p>
              <a:endParaRPr lang="en-US" dirty="0">
                <a:cs typeface="Arial" pitchFamily="34" charset="0"/>
              </a:endParaRPr>
            </a:p>
          </p:txBody>
        </p:sp>
        <p:sp>
          <p:nvSpPr>
            <p:cNvPr id="18" name="Text Box 26"/>
            <p:cNvSpPr txBox="1">
              <a:spLocks noChangeArrowheads="1"/>
            </p:cNvSpPr>
            <p:nvPr/>
          </p:nvSpPr>
          <p:spPr bwMode="auto">
            <a:xfrm>
              <a:off x="2819400" y="1905000"/>
              <a:ext cx="2286000" cy="376238"/>
            </a:xfrm>
            <a:prstGeom prst="rect">
              <a:avLst/>
            </a:prstGeom>
            <a:solidFill>
              <a:srgbClr val="EAEAEA"/>
            </a:solidFill>
            <a:ln w="9525">
              <a:solidFill>
                <a:schemeClr val="tx1"/>
              </a:solidFill>
              <a:miter lim="800000"/>
              <a:headEnd/>
              <a:tailEnd/>
            </a:ln>
          </p:spPr>
          <p:txBody>
            <a:bodyPr>
              <a:spAutoFit/>
            </a:bodyPr>
            <a:lstStyle/>
            <a:p>
              <a:pPr>
                <a:spcBef>
                  <a:spcPct val="50000"/>
                </a:spcBef>
              </a:pPr>
              <a:r>
                <a:rPr lang="en-US">
                  <a:cs typeface="Arial" pitchFamily="34" charset="0"/>
                </a:rPr>
                <a:t>Lower Income</a:t>
              </a:r>
            </a:p>
          </p:txBody>
        </p:sp>
        <p:sp>
          <p:nvSpPr>
            <p:cNvPr id="19" name="Text Box 30"/>
            <p:cNvSpPr txBox="1">
              <a:spLocks noChangeArrowheads="1"/>
            </p:cNvSpPr>
            <p:nvPr/>
          </p:nvSpPr>
          <p:spPr bwMode="auto">
            <a:xfrm>
              <a:off x="3733800" y="3047999"/>
              <a:ext cx="1905000" cy="749905"/>
            </a:xfrm>
            <a:prstGeom prst="rect">
              <a:avLst/>
            </a:prstGeom>
            <a:solidFill>
              <a:srgbClr val="EAEAEA"/>
            </a:solidFill>
            <a:ln w="9525">
              <a:solidFill>
                <a:schemeClr val="tx1"/>
              </a:solidFill>
              <a:miter lim="800000"/>
              <a:headEnd/>
              <a:tailEnd/>
            </a:ln>
          </p:spPr>
          <p:txBody>
            <a:bodyPr>
              <a:spAutoFit/>
            </a:bodyPr>
            <a:lstStyle/>
            <a:p>
              <a:pPr>
                <a:lnSpc>
                  <a:spcPct val="80000"/>
                </a:lnSpc>
                <a:spcBef>
                  <a:spcPct val="50000"/>
                </a:spcBef>
              </a:pPr>
              <a:r>
                <a:rPr lang="en-US" dirty="0">
                  <a:cs typeface="Arial" pitchFamily="34" charset="0"/>
                </a:rPr>
                <a:t>Lower Spending</a:t>
              </a:r>
            </a:p>
            <a:p>
              <a:pPr>
                <a:lnSpc>
                  <a:spcPct val="80000"/>
                </a:lnSpc>
                <a:spcBef>
                  <a:spcPct val="50000"/>
                </a:spcBef>
              </a:pPr>
              <a:r>
                <a:rPr lang="en-US" i="1" dirty="0" smtClean="0">
                  <a:cs typeface="Arial" pitchFamily="34" charset="0"/>
                </a:rPr>
                <a:t>AE </a:t>
              </a:r>
              <a:r>
                <a:rPr lang="en-US" i="1" dirty="0">
                  <a:cs typeface="Arial" pitchFamily="34" charset="0"/>
                </a:rPr>
                <a:t>=  lower Y</a:t>
              </a:r>
            </a:p>
          </p:txBody>
        </p:sp>
        <p:sp>
          <p:nvSpPr>
            <p:cNvPr id="20" name="Text Box 25"/>
            <p:cNvSpPr txBox="1">
              <a:spLocks noChangeArrowheads="1"/>
            </p:cNvSpPr>
            <p:nvPr/>
          </p:nvSpPr>
          <p:spPr bwMode="auto">
            <a:xfrm>
              <a:off x="1304371" y="3352800"/>
              <a:ext cx="1752600" cy="354684"/>
            </a:xfrm>
            <a:prstGeom prst="rect">
              <a:avLst/>
            </a:prstGeom>
            <a:solidFill>
              <a:srgbClr val="EAEAEA"/>
            </a:solidFill>
            <a:ln w="9525">
              <a:solidFill>
                <a:schemeClr val="tx1"/>
              </a:solidFill>
              <a:miter lim="800000"/>
              <a:headEnd/>
              <a:tailEnd/>
            </a:ln>
          </p:spPr>
          <p:txBody>
            <a:bodyPr>
              <a:spAutoFit/>
            </a:bodyPr>
            <a:lstStyle/>
            <a:p>
              <a:pPr>
                <a:lnSpc>
                  <a:spcPct val="80000"/>
                </a:lnSpc>
                <a:spcBef>
                  <a:spcPct val="50000"/>
                </a:spcBef>
              </a:pPr>
              <a:r>
                <a:rPr lang="en-US" dirty="0">
                  <a:cs typeface="Arial" pitchFamily="34" charset="0"/>
                </a:rPr>
                <a:t>Lower Output</a:t>
              </a:r>
            </a:p>
          </p:txBody>
        </p:sp>
        <p:sp>
          <p:nvSpPr>
            <p:cNvPr id="21" name="Line 31"/>
            <p:cNvSpPr>
              <a:spLocks noChangeShapeType="1"/>
            </p:cNvSpPr>
            <p:nvPr/>
          </p:nvSpPr>
          <p:spPr bwMode="auto">
            <a:xfrm flipV="1">
              <a:off x="2667000" y="3048000"/>
              <a:ext cx="76200" cy="304800"/>
            </a:xfrm>
            <a:prstGeom prst="line">
              <a:avLst/>
            </a:prstGeom>
            <a:noFill/>
            <a:ln w="38100">
              <a:solidFill>
                <a:schemeClr val="tx1"/>
              </a:solidFill>
              <a:round/>
              <a:headEnd/>
              <a:tailEnd/>
            </a:ln>
          </p:spPr>
          <p:txBody>
            <a:bodyPr/>
            <a:lstStyle/>
            <a:p>
              <a:endParaRPr lang="en-US">
                <a:cs typeface="Arial" pitchFamily="34" charset="0"/>
              </a:endParaRPr>
            </a:p>
          </p:txBody>
        </p:sp>
        <p:sp>
          <p:nvSpPr>
            <p:cNvPr id="22" name="Line 32"/>
            <p:cNvSpPr>
              <a:spLocks noChangeShapeType="1"/>
            </p:cNvSpPr>
            <p:nvPr/>
          </p:nvSpPr>
          <p:spPr bwMode="auto">
            <a:xfrm rot="2956074" flipH="1" flipV="1">
              <a:off x="2667000" y="2667000"/>
              <a:ext cx="152400" cy="152400"/>
            </a:xfrm>
            <a:prstGeom prst="line">
              <a:avLst/>
            </a:prstGeom>
            <a:noFill/>
            <a:ln w="9525">
              <a:solidFill>
                <a:schemeClr val="tx1"/>
              </a:solidFill>
              <a:round/>
              <a:headEnd/>
              <a:tailEnd type="triangle" w="lg" len="lg"/>
            </a:ln>
          </p:spPr>
          <p:txBody>
            <a:bodyPr/>
            <a:lstStyle/>
            <a:p>
              <a:endParaRPr lang="en-US">
                <a:cs typeface="Arial" pitchFamily="34" charset="0"/>
              </a:endParaRPr>
            </a:p>
          </p:txBody>
        </p:sp>
        <p:sp>
          <p:nvSpPr>
            <p:cNvPr id="23" name="Line 33"/>
            <p:cNvSpPr>
              <a:spLocks noChangeShapeType="1"/>
            </p:cNvSpPr>
            <p:nvPr/>
          </p:nvSpPr>
          <p:spPr bwMode="auto">
            <a:xfrm rot="18643926" flipH="1">
              <a:off x="4419600" y="2590800"/>
              <a:ext cx="152400" cy="152400"/>
            </a:xfrm>
            <a:prstGeom prst="line">
              <a:avLst/>
            </a:prstGeom>
            <a:noFill/>
            <a:ln w="9525">
              <a:solidFill>
                <a:schemeClr val="tx1"/>
              </a:solidFill>
              <a:round/>
              <a:headEnd/>
              <a:tailEnd type="triangle" w="lg" len="lg"/>
            </a:ln>
          </p:spPr>
          <p:txBody>
            <a:bodyPr/>
            <a:lstStyle/>
            <a:p>
              <a:endParaRPr lang="en-US">
                <a:cs typeface="Arial" pitchFamily="34" charset="0"/>
              </a:endParaRPr>
            </a:p>
          </p:txBody>
        </p:sp>
        <p:sp>
          <p:nvSpPr>
            <p:cNvPr id="24" name="Line 34"/>
            <p:cNvSpPr>
              <a:spLocks noChangeShapeType="1"/>
            </p:cNvSpPr>
            <p:nvPr/>
          </p:nvSpPr>
          <p:spPr bwMode="auto">
            <a:xfrm rot="9461556">
              <a:off x="3048000" y="3962400"/>
              <a:ext cx="152400" cy="152400"/>
            </a:xfrm>
            <a:prstGeom prst="line">
              <a:avLst/>
            </a:prstGeom>
            <a:noFill/>
            <a:ln w="9525">
              <a:solidFill>
                <a:schemeClr val="tx1"/>
              </a:solidFill>
              <a:round/>
              <a:headEnd/>
              <a:tailEnd type="triangle" w="lg" len="lg"/>
            </a:ln>
          </p:spPr>
          <p:txBody>
            <a:bodyPr/>
            <a:lstStyle/>
            <a:p>
              <a:endParaRPr lang="en-US">
                <a:cs typeface="Arial" pitchFamily="34" charset="0"/>
              </a:endParaRPr>
            </a:p>
          </p:txBody>
        </p:sp>
        <p:sp>
          <p:nvSpPr>
            <p:cNvPr id="25" name="Text Box 3"/>
            <p:cNvSpPr txBox="1">
              <a:spLocks noChangeArrowheads="1"/>
            </p:cNvSpPr>
            <p:nvPr/>
          </p:nvSpPr>
          <p:spPr bwMode="auto">
            <a:xfrm>
              <a:off x="1371600" y="533400"/>
              <a:ext cx="2286000" cy="354684"/>
            </a:xfrm>
            <a:prstGeom prst="rect">
              <a:avLst/>
            </a:prstGeom>
            <a:solidFill>
              <a:schemeClr val="bg1"/>
            </a:solidFill>
            <a:ln w="9525">
              <a:solidFill>
                <a:schemeClr val="tx1"/>
              </a:solidFill>
              <a:miter lim="800000"/>
              <a:headEnd/>
              <a:tailEnd/>
            </a:ln>
          </p:spPr>
          <p:txBody>
            <a:bodyPr>
              <a:spAutoFit/>
            </a:bodyPr>
            <a:lstStyle/>
            <a:p>
              <a:pPr>
                <a:lnSpc>
                  <a:spcPct val="80000"/>
                </a:lnSpc>
                <a:spcBef>
                  <a:spcPct val="50000"/>
                </a:spcBef>
              </a:pPr>
              <a:r>
                <a:rPr lang="en-US" dirty="0">
                  <a:cs typeface="Arial" pitchFamily="34" charset="0"/>
                </a:rPr>
                <a:t>Output (</a:t>
              </a:r>
              <a:r>
                <a:rPr lang="en-US" i="1" dirty="0">
                  <a:cs typeface="Arial" pitchFamily="34" charset="0"/>
                </a:rPr>
                <a:t>Y* </a:t>
              </a:r>
              <a:r>
                <a:rPr lang="en-US" dirty="0">
                  <a:cs typeface="Arial" pitchFamily="34" charset="0"/>
                </a:rPr>
                <a:t>)</a:t>
              </a:r>
            </a:p>
          </p:txBody>
        </p:sp>
      </p:grpSp>
      <p:sp>
        <p:nvSpPr>
          <p:cNvPr id="27" name="Textfeld 26"/>
          <p:cNvSpPr txBox="1"/>
          <p:nvPr/>
        </p:nvSpPr>
        <p:spPr>
          <a:xfrm>
            <a:off x="425946" y="1188983"/>
            <a:ext cx="7371195" cy="1200329"/>
          </a:xfrm>
          <a:prstGeom prst="rect">
            <a:avLst/>
          </a:prstGeom>
          <a:noFill/>
        </p:spPr>
        <p:txBody>
          <a:bodyPr wrap="square" rtlCol="0">
            <a:spAutoFit/>
          </a:bodyPr>
          <a:lstStyle/>
          <a:p>
            <a:pPr marL="285750" indent="-285750">
              <a:buFont typeface="Wingdings" charset="2"/>
              <a:buChar char="ü"/>
            </a:pPr>
            <a:r>
              <a:rPr lang="en-US" dirty="0"/>
              <a:t>An excess of leakages over injections causes aggregate expenditure to be insufficient for a full employment level of output. Output and income fall until equilibrium is restored.</a:t>
            </a:r>
            <a:endParaRPr lang="de-DE" dirty="0"/>
          </a:p>
          <a:p>
            <a:endParaRPr lang="en-US" dirty="0"/>
          </a:p>
        </p:txBody>
      </p:sp>
    </p:spTree>
    <p:extLst>
      <p:ext uri="{BB962C8B-B14F-4D97-AF65-F5344CB8AC3E}">
        <p14:creationId xmlns:p14="http://schemas.microsoft.com/office/powerpoint/2010/main" val="355745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Multiplier</a:t>
            </a:r>
            <a:endParaRPr lang="en-US" dirty="0"/>
          </a:p>
        </p:txBody>
      </p:sp>
      <p:sp>
        <p:nvSpPr>
          <p:cNvPr id="3" name="Inhaltsplatzhalter 2"/>
          <p:cNvSpPr>
            <a:spLocks noGrp="1"/>
          </p:cNvSpPr>
          <p:nvPr>
            <p:ph idx="1"/>
          </p:nvPr>
        </p:nvSpPr>
        <p:spPr/>
        <p:txBody>
          <a:bodyPr>
            <a:normAutofit lnSpcReduction="10000"/>
          </a:bodyPr>
          <a:lstStyle/>
          <a:p>
            <a:r>
              <a:rPr lang="en-US" dirty="0"/>
              <a:t>A small change in autonomous investment might bring about a large drop in output</a:t>
            </a:r>
          </a:p>
          <a:p>
            <a:r>
              <a:rPr lang="en-US" dirty="0"/>
              <a:t>How is this possible?</a:t>
            </a:r>
          </a:p>
          <a:p>
            <a:r>
              <a:rPr lang="en-US" dirty="0"/>
              <a:t>There is a multiplier </a:t>
            </a:r>
            <a:r>
              <a:rPr lang="en-US" dirty="0" smtClean="0"/>
              <a:t>effect:</a:t>
            </a:r>
            <a:endParaRPr lang="en-US" dirty="0"/>
          </a:p>
          <a:p>
            <a:pPr lvl="1"/>
            <a:r>
              <a:rPr lang="en-US" dirty="0"/>
              <a:t>Investment creates income</a:t>
            </a:r>
          </a:p>
          <a:p>
            <a:pPr lvl="1"/>
            <a:r>
              <a:rPr lang="en-US" dirty="0"/>
              <a:t>Income creates consumption</a:t>
            </a:r>
          </a:p>
          <a:p>
            <a:pPr lvl="1"/>
            <a:r>
              <a:rPr lang="en-US" dirty="0"/>
              <a:t>Consumption creates income</a:t>
            </a:r>
          </a:p>
          <a:p>
            <a:pPr lvl="1"/>
            <a:r>
              <a:rPr lang="en-US" dirty="0"/>
              <a:t>Income creates consumption</a:t>
            </a:r>
          </a:p>
          <a:p>
            <a:pPr lvl="1"/>
            <a:r>
              <a:rPr lang="en-US" dirty="0"/>
              <a:t>…</a:t>
            </a:r>
          </a:p>
          <a:p>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67</a:t>
            </a:fld>
            <a:endParaRPr lang="de-DE"/>
          </a:p>
        </p:txBody>
      </p:sp>
    </p:spTree>
    <p:extLst>
      <p:ext uri="{BB962C8B-B14F-4D97-AF65-F5344CB8AC3E}">
        <p14:creationId xmlns:p14="http://schemas.microsoft.com/office/powerpoint/2010/main" val="64608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ea typeface="Calibri"/>
                <a:cs typeface="Times New Roman"/>
              </a:rPr>
              <a:t>Table 9.6 The Multiplier at </a:t>
            </a:r>
            <a:r>
              <a:rPr lang="en-US" dirty="0" smtClean="0">
                <a:ea typeface="Calibri"/>
                <a:cs typeface="Times New Roman"/>
              </a:rPr>
              <a:t>Work </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4048326496"/>
              </p:ext>
            </p:extLst>
          </p:nvPr>
        </p:nvGraphicFramePr>
        <p:xfrm>
          <a:off x="457200" y="1022351"/>
          <a:ext cx="8362950" cy="5389879"/>
        </p:xfrm>
        <a:graphic>
          <a:graphicData uri="http://schemas.openxmlformats.org/drawingml/2006/table">
            <a:tbl>
              <a:tblPr firstRow="1" bandRow="1">
                <a:tableStyleId>{5940675A-B579-460E-94D1-54222C63F5DA}</a:tableStyleId>
              </a:tblPr>
              <a:tblGrid>
                <a:gridCol w="1524000"/>
                <a:gridCol w="3220333"/>
                <a:gridCol w="3618617"/>
              </a:tblGrid>
              <a:tr h="370840">
                <a:tc>
                  <a:txBody>
                    <a:bodyPr/>
                    <a:lstStyle/>
                    <a:p>
                      <a:pPr algn="l">
                        <a:lnSpc>
                          <a:spcPct val="100000"/>
                        </a:lnSpc>
                        <a:spcAft>
                          <a:spcPts val="1000"/>
                        </a:spcAft>
                      </a:pPr>
                      <a:r>
                        <a:rPr lang="en-US" sz="1400" b="1" dirty="0">
                          <a:effectLst/>
                        </a:rPr>
                        <a:t>Change in Intended Investment</a:t>
                      </a:r>
                      <a:endParaRPr lang="de-DE" sz="1400" b="1" dirty="0">
                        <a:effectLst/>
                        <a:latin typeface="Calibri"/>
                        <a:ea typeface="Calibri"/>
                        <a:cs typeface="Times New Roman"/>
                      </a:endParaRPr>
                    </a:p>
                  </a:txBody>
                  <a:tcPr marL="68580" marR="68580" marT="0" marB="0">
                    <a:lnL w="12700" cmpd="sng">
                      <a:noFill/>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1000"/>
                        </a:spcAft>
                      </a:pPr>
                      <a:r>
                        <a:rPr lang="en-US" sz="1400" b="1" dirty="0">
                          <a:effectLst/>
                        </a:rPr>
                        <a:t>Change in Aggregate Expenditure and in Output and Income</a:t>
                      </a:r>
                      <a:endParaRPr lang="de-DE" sz="1400" b="1" dirty="0">
                        <a:effectLst/>
                        <a:latin typeface="Calibri"/>
                        <a:ea typeface="Calibri"/>
                        <a:cs typeface="Times New Roman"/>
                      </a:endParaRPr>
                    </a:p>
                  </a:txBody>
                  <a:tcPr marL="68580" marR="68580" marT="0" marB="0">
                    <a:lnL w="12700" cmpd="sng">
                      <a:noFill/>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1000"/>
                        </a:spcAft>
                      </a:pPr>
                      <a:r>
                        <a:rPr lang="en-US" sz="1400" b="1" dirty="0">
                          <a:effectLst/>
                        </a:rPr>
                        <a:t>Change in </a:t>
                      </a:r>
                      <a:r>
                        <a:rPr lang="en-US" sz="1400" b="1" dirty="0" smtClean="0">
                          <a:effectLst/>
                        </a:rPr>
                        <a:t>Consumption</a:t>
                      </a:r>
                      <a:br>
                        <a:rPr lang="en-US" sz="1400" b="1" dirty="0" smtClean="0">
                          <a:effectLst/>
                        </a:rPr>
                      </a:br>
                      <a:r>
                        <a:rPr lang="en-US" sz="1400" b="1" dirty="0" smtClean="0">
                          <a:effectLst/>
                        </a:rPr>
                        <a:t>ΔC </a:t>
                      </a:r>
                      <a:r>
                        <a:rPr lang="en-US" sz="1400" b="1" dirty="0">
                          <a:effectLst/>
                        </a:rPr>
                        <a:t>= </a:t>
                      </a:r>
                      <a:r>
                        <a:rPr lang="en-US" sz="1400" b="1" dirty="0" err="1">
                          <a:effectLst/>
                        </a:rPr>
                        <a:t>mpc</a:t>
                      </a:r>
                      <a:r>
                        <a:rPr lang="en-US" sz="1400" b="1" dirty="0">
                          <a:effectLst/>
                        </a:rPr>
                        <a:t> ΔY = .8 × Column (2)</a:t>
                      </a:r>
                      <a:endParaRPr lang="de-DE" sz="1400" b="1" dirty="0">
                        <a:effectLst/>
                        <a:latin typeface="Calibri"/>
                        <a:ea typeface="Calibri"/>
                        <a:cs typeface="Times New Roman"/>
                      </a:endParaRPr>
                    </a:p>
                  </a:txBody>
                  <a:tcPr marL="68580" marR="68580" marT="0" marB="0">
                    <a:lnL w="12700" cmpd="sng">
                      <a:noFill/>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228600" indent="-228600">
                        <a:lnSpc>
                          <a:spcPct val="100000"/>
                        </a:lnSpc>
                        <a:spcAft>
                          <a:spcPts val="0"/>
                        </a:spcAft>
                      </a:pPr>
                      <a:r>
                        <a:rPr lang="en-US" sz="1400" b="1" dirty="0">
                          <a:effectLst/>
                        </a:rPr>
                        <a:t>1.</a:t>
                      </a:r>
                      <a:r>
                        <a:rPr lang="en-US" sz="1400" dirty="0">
                          <a:effectLst/>
                        </a:rPr>
                        <a:t>	Investors lose confidence</a:t>
                      </a:r>
                      <a:r>
                        <a:rPr lang="en-US" sz="1400" dirty="0" smtClean="0">
                          <a:effectLst/>
                        </a:rPr>
                        <a:t>.</a:t>
                      </a:r>
                      <a:br>
                        <a:rPr lang="en-US" sz="1400" dirty="0" smtClean="0">
                          <a:effectLst/>
                        </a:rPr>
                      </a:br>
                      <a:r>
                        <a:rPr lang="en-US" sz="1400" dirty="0" smtClean="0">
                          <a:effectLst/>
                        </a:rPr>
                        <a:t> </a:t>
                      </a:r>
                      <a:r>
                        <a:rPr lang="en-US" sz="1400" dirty="0">
                          <a:effectLst/>
                        </a:rPr>
                        <a:t>ΔI</a:t>
                      </a:r>
                      <a:r>
                        <a:rPr lang="en-US" sz="1400" baseline="-25000" dirty="0">
                          <a:effectLst/>
                        </a:rPr>
                        <a:t>I</a:t>
                      </a:r>
                      <a:r>
                        <a:rPr lang="en-US" sz="1400" dirty="0">
                          <a:effectLst/>
                        </a:rPr>
                        <a:t> = −80</a:t>
                      </a:r>
                      <a:endParaRPr lang="de-DE" sz="1400" dirty="0">
                        <a:effectLst/>
                        <a:latin typeface="Calibri"/>
                        <a:ea typeface="Calibri"/>
                        <a:cs typeface="Times New Roman"/>
                      </a:endParaRPr>
                    </a:p>
                  </a:txBody>
                  <a:tcPr marL="68580" marR="68580" marT="0" marB="0">
                    <a:lnL w="12700" cmpd="sng">
                      <a:noFill/>
                    </a:lnL>
                    <a:lnR w="12700" cmpd="sng">
                      <a:noFill/>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75000"/>
                      </a:schemeClr>
                    </a:solidFill>
                  </a:tcPr>
                </a:tc>
                <a:tc>
                  <a:txBody>
                    <a:bodyPr/>
                    <a:lstStyle/>
                    <a:p>
                      <a:pPr marL="228600" indent="-228600">
                        <a:lnSpc>
                          <a:spcPct val="100000"/>
                        </a:lnSpc>
                        <a:spcAft>
                          <a:spcPts val="0"/>
                        </a:spcAft>
                      </a:pPr>
                      <a:r>
                        <a:rPr lang="en-US" sz="1400" b="1" dirty="0">
                          <a:effectLst/>
                        </a:rPr>
                        <a:t>2</a:t>
                      </a:r>
                      <a:r>
                        <a:rPr lang="en-US" sz="1400" dirty="0">
                          <a:effectLst/>
                        </a:rPr>
                        <a:t>.	Reduced investment spending leads directly to ΔAE = −80.</a:t>
                      </a:r>
                      <a:endParaRPr lang="de-DE" sz="1400" dirty="0">
                        <a:effectLst/>
                      </a:endParaRPr>
                    </a:p>
                    <a:p>
                      <a:pPr marL="228600">
                        <a:lnSpc>
                          <a:spcPct val="100000"/>
                        </a:lnSpc>
                        <a:spcAft>
                          <a:spcPts val="0"/>
                        </a:spcAft>
                      </a:pPr>
                      <a:r>
                        <a:rPr lang="en-US" sz="1400" dirty="0">
                          <a:effectLst/>
                        </a:rPr>
                        <a:t>Producers respond to reduced demand for their goods by cutting back on production.</a:t>
                      </a:r>
                      <a:endParaRPr lang="de-DE" sz="1400" dirty="0">
                        <a:effectLst/>
                      </a:endParaRPr>
                    </a:p>
                    <a:p>
                      <a:pPr marL="228600">
                        <a:lnSpc>
                          <a:spcPct val="100000"/>
                        </a:lnSpc>
                        <a:spcAft>
                          <a:spcPts val="600"/>
                        </a:spcAft>
                      </a:pPr>
                      <a:r>
                        <a:rPr lang="en-US" sz="1400" dirty="0">
                          <a:effectLst/>
                        </a:rPr>
                        <a:t>ΔY = −</a:t>
                      </a:r>
                      <a:r>
                        <a:rPr lang="en-US" sz="1400" dirty="0" smtClean="0">
                          <a:effectLst/>
                        </a:rPr>
                        <a:t>80</a:t>
                      </a:r>
                    </a:p>
                    <a:p>
                      <a:pPr marL="228600">
                        <a:lnSpc>
                          <a:spcPct val="100000"/>
                        </a:lnSpc>
                        <a:spcAft>
                          <a:spcPts val="600"/>
                        </a:spcAft>
                      </a:pPr>
                      <a:endParaRPr lang="en-US" sz="1400" dirty="0" smtClean="0">
                        <a:effectLst/>
                      </a:endParaRPr>
                    </a:p>
                  </a:txBody>
                  <a:tcPr marL="68580" marR="68580" marT="0" marB="0">
                    <a:lnL w="12700" cmpd="sng">
                      <a:noFill/>
                    </a:lnL>
                    <a:lnR w="12700" cmpd="sng">
                      <a:noFill/>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75000"/>
                      </a:schemeClr>
                    </a:solidFill>
                  </a:tcPr>
                </a:tc>
                <a:tc>
                  <a:txBody>
                    <a:bodyPr/>
                    <a:lstStyle/>
                    <a:p>
                      <a:pPr marL="228600" indent="-228600">
                        <a:lnSpc>
                          <a:spcPct val="100000"/>
                        </a:lnSpc>
                        <a:spcAft>
                          <a:spcPts val="0"/>
                        </a:spcAft>
                      </a:pPr>
                      <a:r>
                        <a:rPr lang="en-US" sz="1400" b="1" dirty="0">
                          <a:effectLst/>
                        </a:rPr>
                        <a:t>3</a:t>
                      </a:r>
                      <a:r>
                        <a:rPr lang="en-US" sz="1400" dirty="0">
                          <a:effectLst/>
                        </a:rPr>
                        <a:t>.	Less production means less income. With income reduced by 80, households cut consumption by </a:t>
                      </a:r>
                      <a:r>
                        <a:rPr lang="en-US" sz="1400" dirty="0" err="1">
                          <a:effectLst/>
                        </a:rPr>
                        <a:t>mpc</a:t>
                      </a:r>
                      <a:r>
                        <a:rPr lang="en-US" sz="1400" dirty="0">
                          <a:effectLst/>
                        </a:rPr>
                        <a:t> ΔY = .8 × −80 ΔC = −64</a:t>
                      </a:r>
                      <a:endParaRPr lang="de-DE" sz="1400" dirty="0">
                        <a:effectLst/>
                        <a:latin typeface="Calibri"/>
                        <a:ea typeface="Calibri"/>
                        <a:cs typeface="Times New Roman"/>
                      </a:endParaRPr>
                    </a:p>
                  </a:txBody>
                  <a:tcPr marL="68580" marR="68580" marT="0" marB="0">
                    <a:lnL w="12700" cmpd="sng">
                      <a:noFill/>
                    </a:lnL>
                    <a:lnR w="12700" cmpd="sng">
                      <a:noFill/>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75000"/>
                      </a:schemeClr>
                    </a:solidFill>
                  </a:tcPr>
                </a:tc>
              </a:tr>
              <a:tr h="370840">
                <a:tc>
                  <a:txBody>
                    <a:bodyPr/>
                    <a:lstStyle/>
                    <a:p>
                      <a:pPr>
                        <a:lnSpc>
                          <a:spcPct val="100000"/>
                        </a:lnSpc>
                        <a:spcAft>
                          <a:spcPts val="0"/>
                        </a:spcAft>
                      </a:pPr>
                      <a:r>
                        <a:rPr lang="en-US" sz="1400" dirty="0">
                          <a:effectLst/>
                        </a:rPr>
                        <a:t> </a:t>
                      </a:r>
                      <a:endParaRPr lang="de-DE" sz="1400" dirty="0">
                        <a:effectLst/>
                        <a:latin typeface="Calibri"/>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228600" indent="-228600">
                        <a:lnSpc>
                          <a:spcPct val="100000"/>
                        </a:lnSpc>
                        <a:spcAft>
                          <a:spcPts val="0"/>
                        </a:spcAft>
                      </a:pPr>
                      <a:r>
                        <a:rPr lang="en-US" sz="1400" b="1" dirty="0">
                          <a:effectLst/>
                        </a:rPr>
                        <a:t>4</a:t>
                      </a:r>
                      <a:r>
                        <a:rPr lang="en-US" sz="1400" dirty="0">
                          <a:effectLst/>
                        </a:rPr>
                        <a:t>.	Lowered consumption spending means lowered AE</a:t>
                      </a:r>
                      <a:br>
                        <a:rPr lang="en-US" sz="1400" dirty="0">
                          <a:effectLst/>
                        </a:rPr>
                      </a:br>
                      <a:r>
                        <a:rPr lang="en-US" sz="1400" dirty="0">
                          <a:effectLst/>
                        </a:rPr>
                        <a:t>ΔAE = −64</a:t>
                      </a:r>
                      <a:endParaRPr lang="de-DE" sz="1400" dirty="0">
                        <a:effectLst/>
                      </a:endParaRPr>
                    </a:p>
                    <a:p>
                      <a:pPr marL="228600">
                        <a:lnSpc>
                          <a:spcPct val="100000"/>
                        </a:lnSpc>
                        <a:spcAft>
                          <a:spcPts val="0"/>
                        </a:spcAft>
                      </a:pPr>
                      <a:r>
                        <a:rPr lang="en-US" sz="1400" dirty="0">
                          <a:effectLst/>
                        </a:rPr>
                        <a:t>Producers respond.</a:t>
                      </a:r>
                      <a:endParaRPr lang="de-DE" sz="1400" dirty="0">
                        <a:effectLst/>
                      </a:endParaRPr>
                    </a:p>
                    <a:p>
                      <a:pPr marL="228600">
                        <a:lnSpc>
                          <a:spcPct val="100000"/>
                        </a:lnSpc>
                        <a:spcAft>
                          <a:spcPts val="0"/>
                        </a:spcAft>
                      </a:pPr>
                      <a:r>
                        <a:rPr lang="en-US" sz="1400" dirty="0">
                          <a:effectLst/>
                        </a:rPr>
                        <a:t>ΔY = −</a:t>
                      </a:r>
                      <a:r>
                        <a:rPr lang="en-US" sz="1400" dirty="0" smtClean="0">
                          <a:effectLst/>
                        </a:rPr>
                        <a:t>64</a:t>
                      </a:r>
                    </a:p>
                    <a:p>
                      <a:pPr marL="228600">
                        <a:lnSpc>
                          <a:spcPct val="100000"/>
                        </a:lnSpc>
                        <a:spcAft>
                          <a:spcPts val="0"/>
                        </a:spcAft>
                      </a:pPr>
                      <a:endParaRPr lang="de-DE" sz="1400" dirty="0">
                        <a:effectLst/>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228600" indent="-228600">
                        <a:lnSpc>
                          <a:spcPct val="100000"/>
                        </a:lnSpc>
                        <a:spcAft>
                          <a:spcPts val="0"/>
                        </a:spcAft>
                      </a:pPr>
                      <a:r>
                        <a:rPr lang="en-US" sz="1400" b="1" dirty="0">
                          <a:effectLst/>
                        </a:rPr>
                        <a:t>5.</a:t>
                      </a:r>
                      <a:r>
                        <a:rPr lang="en-US" sz="1400" dirty="0">
                          <a:effectLst/>
                        </a:rPr>
                        <a:t>	Households cut consumption by </a:t>
                      </a:r>
                      <a:r>
                        <a:rPr lang="en-US" sz="1400" dirty="0" err="1" smtClean="0">
                          <a:effectLst/>
                        </a:rPr>
                        <a:t>mpc</a:t>
                      </a:r>
                      <a:r>
                        <a:rPr lang="en-US" sz="1400" dirty="0" smtClean="0">
                          <a:effectLst/>
                        </a:rPr>
                        <a:t> </a:t>
                      </a:r>
                      <a:r>
                        <a:rPr lang="en-US" sz="1400" dirty="0">
                          <a:effectLst/>
                        </a:rPr>
                        <a:t>ΔY</a:t>
                      </a:r>
                      <a:endParaRPr lang="de-DE" sz="1400" dirty="0">
                        <a:effectLst/>
                      </a:endParaRPr>
                    </a:p>
                    <a:p>
                      <a:pPr marL="228600">
                        <a:lnSpc>
                          <a:spcPct val="100000"/>
                        </a:lnSpc>
                        <a:spcAft>
                          <a:spcPts val="0"/>
                        </a:spcAft>
                      </a:pPr>
                      <a:r>
                        <a:rPr lang="en-US" sz="1400" dirty="0">
                          <a:effectLst/>
                        </a:rPr>
                        <a:t>= .8 × −4</a:t>
                      </a:r>
                      <a:endParaRPr lang="de-DE" sz="1400" dirty="0">
                        <a:effectLst/>
                      </a:endParaRPr>
                    </a:p>
                    <a:p>
                      <a:pPr marL="228600">
                        <a:lnSpc>
                          <a:spcPct val="100000"/>
                        </a:lnSpc>
                        <a:spcAft>
                          <a:spcPts val="0"/>
                        </a:spcAft>
                      </a:pPr>
                      <a:r>
                        <a:rPr lang="en-US" sz="1400" dirty="0">
                          <a:effectLst/>
                        </a:rPr>
                        <a:t>ΔC = −</a:t>
                      </a:r>
                      <a:r>
                        <a:rPr lang="en-US" sz="1400" dirty="0" smtClean="0">
                          <a:effectLst/>
                        </a:rPr>
                        <a:t>51.2</a:t>
                      </a:r>
                      <a:endParaRPr lang="de-DE" sz="1400" dirty="0">
                        <a:effectLst/>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r>
              <a:tr h="370840">
                <a:tc>
                  <a:txBody>
                    <a:bodyPr/>
                    <a:lstStyle/>
                    <a:p>
                      <a:pPr>
                        <a:lnSpc>
                          <a:spcPct val="100000"/>
                        </a:lnSpc>
                        <a:spcAft>
                          <a:spcPts val="0"/>
                        </a:spcAft>
                      </a:pPr>
                      <a:endParaRPr lang="de-DE" sz="1400" dirty="0">
                        <a:effectLst/>
                        <a:latin typeface="Calibri"/>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228600" marR="0" indent="-228600" algn="l" defTabSz="457200" rtl="0" eaLnBrk="1" fontAlgn="auto" latinLnBrk="0" hangingPunct="1">
                        <a:lnSpc>
                          <a:spcPct val="100000"/>
                        </a:lnSpc>
                        <a:spcBef>
                          <a:spcPts val="0"/>
                        </a:spcBef>
                        <a:spcAft>
                          <a:spcPts val="0"/>
                        </a:spcAft>
                        <a:buClrTx/>
                        <a:buSzTx/>
                        <a:buFontTx/>
                        <a:buNone/>
                        <a:tabLst/>
                        <a:defRPr/>
                      </a:pPr>
                      <a:r>
                        <a:rPr lang="en-US" sz="1400" b="1" dirty="0" smtClean="0">
                          <a:effectLst/>
                        </a:rPr>
                        <a:t>6.</a:t>
                      </a:r>
                      <a:r>
                        <a:rPr lang="en-US" sz="1400" dirty="0" smtClean="0">
                          <a:effectLst/>
                        </a:rPr>
                        <a:t>	ΔY = −51.2</a:t>
                      </a:r>
                      <a:endParaRPr lang="de-DE" sz="1400" dirty="0" smtClean="0">
                        <a:effectLst/>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400" dirty="0" smtClean="0">
                          <a:effectLst/>
                        </a:rPr>
                        <a:t>  </a:t>
                      </a:r>
                      <a:r>
                        <a:rPr lang="en-US" sz="1400" b="1" dirty="0" smtClean="0">
                          <a:effectLst/>
                        </a:rPr>
                        <a:t>7.</a:t>
                      </a:r>
                      <a:r>
                        <a:rPr lang="en-US" sz="1400" baseline="0" dirty="0" smtClean="0">
                          <a:effectLst/>
                        </a:rPr>
                        <a:t>  </a:t>
                      </a:r>
                      <a:r>
                        <a:rPr lang="en-US" sz="1400" dirty="0" err="1" smtClean="0">
                          <a:effectLst/>
                        </a:rPr>
                        <a:t>mpc</a:t>
                      </a:r>
                      <a:r>
                        <a:rPr lang="en-US" sz="1400" dirty="0" smtClean="0">
                          <a:effectLst/>
                        </a:rPr>
                        <a:t> ΔY = .8 × −51.2 ΔC = −40.96</a:t>
                      </a:r>
                      <a:endParaRPr lang="de-DE" sz="1400" dirty="0" smtClean="0">
                        <a:effectLst/>
                      </a:endParaRPr>
                    </a:p>
                  </a:txBody>
                  <a:tcPr marL="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r>
              <a:tr h="370840">
                <a:tc>
                  <a:txBody>
                    <a:bodyPr/>
                    <a:lstStyle/>
                    <a:p>
                      <a:pPr>
                        <a:lnSpc>
                          <a:spcPct val="100000"/>
                        </a:lnSpc>
                        <a:spcAft>
                          <a:spcPts val="0"/>
                        </a:spcAft>
                      </a:pPr>
                      <a:endParaRPr lang="de-DE" sz="1400" dirty="0">
                        <a:effectLst/>
                        <a:latin typeface="Calibri"/>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228600" marR="0" indent="-228600" algn="l" defTabSz="457200" rtl="0" eaLnBrk="1" fontAlgn="auto" latinLnBrk="0" hangingPunct="1">
                        <a:lnSpc>
                          <a:spcPct val="100000"/>
                        </a:lnSpc>
                        <a:spcBef>
                          <a:spcPts val="0"/>
                        </a:spcBef>
                        <a:spcAft>
                          <a:spcPts val="0"/>
                        </a:spcAft>
                        <a:buClrTx/>
                        <a:buSzTx/>
                        <a:buFontTx/>
                        <a:buNone/>
                        <a:tabLst/>
                        <a:defRPr/>
                      </a:pPr>
                      <a:r>
                        <a:rPr lang="en-US" sz="1400" b="1" dirty="0" smtClean="0">
                          <a:effectLst/>
                        </a:rPr>
                        <a:t>8.</a:t>
                      </a:r>
                      <a:r>
                        <a:rPr lang="en-US" sz="1400" dirty="0" smtClean="0">
                          <a:effectLst/>
                        </a:rPr>
                        <a:t>	ΔY = −40.96</a:t>
                      </a:r>
                      <a:endParaRPr lang="de-DE" sz="1400" dirty="0" smtClean="0">
                        <a:effectLst/>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effectLst/>
                        </a:rPr>
                        <a:t>9</a:t>
                      </a:r>
                      <a:r>
                        <a:rPr lang="en-US" sz="1400" dirty="0" smtClean="0">
                          <a:effectLst/>
                        </a:rPr>
                        <a:t>.</a:t>
                      </a:r>
                      <a:r>
                        <a:rPr lang="en-US" sz="1400" baseline="0" dirty="0" smtClean="0">
                          <a:effectLst/>
                        </a:rPr>
                        <a:t>   </a:t>
                      </a:r>
                      <a:r>
                        <a:rPr lang="en-US" sz="1400" dirty="0" smtClean="0">
                          <a:effectLst/>
                        </a:rPr>
                        <a:t>ΔC = −32.77</a:t>
                      </a:r>
                      <a:endParaRPr lang="de-DE" sz="1400" dirty="0" smtClean="0">
                        <a:effectLst/>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r>
              <a:tr h="370840">
                <a:tc>
                  <a:txBody>
                    <a:bodyPr/>
                    <a:lstStyle/>
                    <a:p>
                      <a:pPr>
                        <a:lnSpc>
                          <a:spcPct val="100000"/>
                        </a:lnSpc>
                        <a:spcAft>
                          <a:spcPts val="0"/>
                        </a:spcAft>
                      </a:pPr>
                      <a:endParaRPr lang="de-DE" sz="1400" dirty="0">
                        <a:effectLst/>
                        <a:latin typeface="Calibri"/>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pPr>
                      <a:r>
                        <a:rPr lang="en-US" sz="1400" b="1" dirty="0" smtClean="0">
                          <a:effectLst/>
                        </a:rPr>
                        <a:t>10</a:t>
                      </a:r>
                      <a:r>
                        <a:rPr lang="en-US" sz="1400" dirty="0" smtClean="0">
                          <a:effectLst/>
                        </a:rPr>
                        <a:t>. ΔY = −32.77</a:t>
                      </a:r>
                      <a:endParaRPr lang="de-DE" sz="1400" dirty="0" smtClean="0">
                        <a:effectLst/>
                      </a:endParaRPr>
                    </a:p>
                    <a:p>
                      <a:pPr marL="228600">
                        <a:lnSpc>
                          <a:spcPct val="100000"/>
                        </a:lnSpc>
                        <a:spcAft>
                          <a:spcPts val="0"/>
                        </a:spcAft>
                      </a:pPr>
                      <a:r>
                        <a:rPr lang="en-US" sz="1400" dirty="0" smtClean="0">
                          <a:effectLst/>
                        </a:rPr>
                        <a:t>etc.</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pPr>
                      <a:r>
                        <a:rPr lang="en-US" sz="1400" b="1" dirty="0" smtClean="0">
                          <a:effectLst/>
                        </a:rPr>
                        <a:t>11</a:t>
                      </a:r>
                      <a:r>
                        <a:rPr lang="en-US" sz="1400" dirty="0" smtClean="0">
                          <a:effectLst/>
                        </a:rPr>
                        <a:t>.</a:t>
                      </a:r>
                      <a:r>
                        <a:rPr lang="en-US" sz="1400" baseline="0" dirty="0" smtClean="0">
                          <a:effectLst/>
                        </a:rPr>
                        <a:t> </a:t>
                      </a:r>
                      <a:r>
                        <a:rPr lang="en-US" sz="1400" dirty="0" smtClean="0">
                          <a:effectLst/>
                        </a:rPr>
                        <a:t>ΔC = −26.21</a:t>
                      </a:r>
                      <a:endParaRPr lang="de-DE" sz="1400" dirty="0" smtClean="0">
                        <a:effectLst/>
                      </a:endParaRPr>
                    </a:p>
                    <a:p>
                      <a:pPr marL="228600">
                        <a:lnSpc>
                          <a:spcPct val="100000"/>
                        </a:lnSpc>
                        <a:spcAft>
                          <a:spcPts val="0"/>
                        </a:spcAft>
                      </a:pPr>
                      <a:r>
                        <a:rPr lang="en-US" sz="1400" dirty="0" smtClean="0">
                          <a:effectLst/>
                        </a:rPr>
                        <a:t>etc.</a:t>
                      </a:r>
                      <a:endParaRPr lang="de-DE" sz="1400" dirty="0" smtClean="0">
                        <a:effectLst/>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370840">
                <a:tc>
                  <a:txBody>
                    <a:bodyPr/>
                    <a:lstStyle/>
                    <a:p>
                      <a:pPr>
                        <a:lnSpc>
                          <a:spcPct val="100000"/>
                        </a:lnSpc>
                        <a:spcAft>
                          <a:spcPts val="0"/>
                        </a:spcAft>
                      </a:pPr>
                      <a:endParaRPr lang="de-DE" sz="1400" dirty="0">
                        <a:effectLst/>
                        <a:latin typeface="Calibri"/>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28600">
                        <a:lnSpc>
                          <a:spcPct val="100000"/>
                        </a:lnSpc>
                        <a:spcAft>
                          <a:spcPts val="0"/>
                        </a:spcAft>
                      </a:pPr>
                      <a:r>
                        <a:rPr lang="en-US" sz="1600" b="1" dirty="0" smtClean="0">
                          <a:effectLst/>
                        </a:rPr>
                        <a:t>Sum of changes in Y</a:t>
                      </a:r>
                      <a:endParaRPr lang="de-DE" sz="1600" b="1" dirty="0" smtClean="0">
                        <a:effectLst/>
                      </a:endParaRPr>
                    </a:p>
                    <a:p>
                      <a:pPr marL="228600" indent="-228600">
                        <a:lnSpc>
                          <a:spcPct val="100000"/>
                        </a:lnSpc>
                        <a:spcAft>
                          <a:spcPts val="0"/>
                        </a:spcAft>
                      </a:pPr>
                      <a:r>
                        <a:rPr lang="en-US" sz="1600" b="1" dirty="0" smtClean="0">
                          <a:effectLst/>
                        </a:rPr>
                        <a:t>= −80 + −64 + −51.2 + −40.96 + −32.77 + . . . = −400</a:t>
                      </a:r>
                      <a:endParaRPr lang="de-DE" sz="1600" b="1" dirty="0" smtClean="0">
                        <a:effectLst/>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28600">
                        <a:lnSpc>
                          <a:spcPct val="100000"/>
                        </a:lnSpc>
                        <a:spcAft>
                          <a:spcPts val="0"/>
                        </a:spcAft>
                      </a:pPr>
                      <a:endParaRPr lang="de-DE" sz="1400" dirty="0">
                        <a:effectLst/>
                        <a:latin typeface="Calibri"/>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68</a:t>
            </a:fld>
            <a:endParaRPr lang="de-DE"/>
          </a:p>
        </p:txBody>
      </p:sp>
    </p:spTree>
    <p:extLst>
      <p:ext uri="{BB962C8B-B14F-4D97-AF65-F5344CB8AC3E}">
        <p14:creationId xmlns:p14="http://schemas.microsoft.com/office/powerpoint/2010/main" val="72078321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Autofit/>
          </a:bodyPr>
          <a:lstStyle/>
          <a:p>
            <a:r>
              <a:rPr lang="en-US" dirty="0">
                <a:ea typeface="Calibri"/>
                <a:cs typeface="Times New Roman"/>
              </a:rPr>
              <a:t>The </a:t>
            </a:r>
            <a:r>
              <a:rPr lang="en-US" dirty="0" smtClean="0">
                <a:ea typeface="Calibri"/>
                <a:cs typeface="Times New Roman"/>
              </a:rPr>
              <a:t>Multiplier and a </a:t>
            </a:r>
            <a:r>
              <a:rPr lang="en-US" dirty="0">
                <a:ea typeface="Calibri"/>
                <a:cs typeface="Times New Roman"/>
              </a:rPr>
              <a:t>D</a:t>
            </a:r>
            <a:r>
              <a:rPr lang="en-US" dirty="0" smtClean="0">
                <a:ea typeface="Calibri"/>
                <a:cs typeface="Times New Roman"/>
              </a:rPr>
              <a:t>ecrease in Investor Confidence</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69</a:t>
            </a:fld>
            <a:endParaRPr lang="de-DE"/>
          </a:p>
        </p:txBody>
      </p:sp>
      <p:graphicFrame>
        <p:nvGraphicFramePr>
          <p:cNvPr id="6" name="Inhaltsplatzhalter 5"/>
          <p:cNvGraphicFramePr>
            <a:graphicFrameLocks noGrp="1" noChangeAspect="1"/>
          </p:cNvGraphicFramePr>
          <p:nvPr>
            <p:ph idx="1"/>
            <p:extLst>
              <p:ext uri="{D42A27DB-BD31-4B8C-83A1-F6EECF244321}">
                <p14:modId xmlns:p14="http://schemas.microsoft.com/office/powerpoint/2010/main" val="555183197"/>
              </p:ext>
            </p:extLst>
          </p:nvPr>
        </p:nvGraphicFramePr>
        <p:xfrm>
          <a:off x="5626100" y="1618367"/>
          <a:ext cx="2209800" cy="889000"/>
        </p:xfrm>
        <a:graphic>
          <a:graphicData uri="http://schemas.openxmlformats.org/presentationml/2006/ole">
            <mc:AlternateContent xmlns:mc="http://schemas.openxmlformats.org/markup-compatibility/2006">
              <mc:Choice xmlns:v="urn:schemas-microsoft-com:vml" Requires="v">
                <p:oleObj spid="_x0000_s7465" name="Formel" r:id="rId3" imgW="1104900" imgH="444500" progId="Equation.3">
                  <p:embed/>
                </p:oleObj>
              </mc:Choice>
              <mc:Fallback>
                <p:oleObj name="Formel" r:id="rId3" imgW="1104900" imgH="444500" progId="Equation.3">
                  <p:embed/>
                  <p:pic>
                    <p:nvPicPr>
                      <p:cNvPr id="0" name=""/>
                      <p:cNvPicPr/>
                      <p:nvPr/>
                    </p:nvPicPr>
                    <p:blipFill>
                      <a:blip r:embed="rId4"/>
                      <a:stretch>
                        <a:fillRect/>
                      </a:stretch>
                    </p:blipFill>
                    <p:spPr>
                      <a:xfrm>
                        <a:off x="5626100" y="1618367"/>
                        <a:ext cx="2209800" cy="889000"/>
                      </a:xfrm>
                      <a:prstGeom prst="rect">
                        <a:avLst/>
                      </a:prstGeom>
                    </p:spPr>
                  </p:pic>
                </p:oleObj>
              </mc:Fallback>
            </mc:AlternateContent>
          </a:graphicData>
        </a:graphic>
      </p:graphicFrame>
      <p:sp>
        <p:nvSpPr>
          <p:cNvPr id="7" name="Rechteck 6"/>
          <p:cNvSpPr/>
          <p:nvPr/>
        </p:nvSpPr>
        <p:spPr>
          <a:xfrm>
            <a:off x="5175250" y="1365251"/>
            <a:ext cx="3022600" cy="135890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9" name="Objekt 8"/>
          <p:cNvGraphicFramePr>
            <a:graphicFrameLocks noChangeAspect="1"/>
          </p:cNvGraphicFramePr>
          <p:nvPr>
            <p:extLst>
              <p:ext uri="{D42A27DB-BD31-4B8C-83A1-F6EECF244321}">
                <p14:modId xmlns:p14="http://schemas.microsoft.com/office/powerpoint/2010/main" val="64850781"/>
              </p:ext>
            </p:extLst>
          </p:nvPr>
        </p:nvGraphicFramePr>
        <p:xfrm>
          <a:off x="558800" y="3733800"/>
          <a:ext cx="5689600" cy="787400"/>
        </p:xfrm>
        <a:graphic>
          <a:graphicData uri="http://schemas.openxmlformats.org/presentationml/2006/ole">
            <mc:AlternateContent xmlns:mc="http://schemas.openxmlformats.org/markup-compatibility/2006">
              <mc:Choice xmlns:v="urn:schemas-microsoft-com:vml" Requires="v">
                <p:oleObj spid="_x0000_s7466" name="Formel" r:id="rId5" imgW="2844800" imgH="393700" progId="Equation.3">
                  <p:embed/>
                </p:oleObj>
              </mc:Choice>
              <mc:Fallback>
                <p:oleObj name="Formel" r:id="rId5" imgW="2844800" imgH="393700" progId="Equation.3">
                  <p:embed/>
                  <p:pic>
                    <p:nvPicPr>
                      <p:cNvPr id="0" name=""/>
                      <p:cNvPicPr/>
                      <p:nvPr/>
                    </p:nvPicPr>
                    <p:blipFill>
                      <a:blip r:embed="rId6"/>
                      <a:stretch>
                        <a:fillRect/>
                      </a:stretch>
                    </p:blipFill>
                    <p:spPr>
                      <a:xfrm>
                        <a:off x="558800" y="3733800"/>
                        <a:ext cx="5689600" cy="787400"/>
                      </a:xfrm>
                      <a:prstGeom prst="rect">
                        <a:avLst/>
                      </a:prstGeom>
                    </p:spPr>
                  </p:pic>
                </p:oleObj>
              </mc:Fallback>
            </mc:AlternateContent>
          </a:graphicData>
        </a:graphic>
      </p:graphicFrame>
      <p:graphicFrame>
        <p:nvGraphicFramePr>
          <p:cNvPr id="10" name="Objekt 9"/>
          <p:cNvGraphicFramePr>
            <a:graphicFrameLocks noChangeAspect="1"/>
          </p:cNvGraphicFramePr>
          <p:nvPr>
            <p:extLst>
              <p:ext uri="{D42A27DB-BD31-4B8C-83A1-F6EECF244321}">
                <p14:modId xmlns:p14="http://schemas.microsoft.com/office/powerpoint/2010/main" val="2856732023"/>
              </p:ext>
            </p:extLst>
          </p:nvPr>
        </p:nvGraphicFramePr>
        <p:xfrm>
          <a:off x="5981700" y="4743450"/>
          <a:ext cx="1854200" cy="863600"/>
        </p:xfrm>
        <a:graphic>
          <a:graphicData uri="http://schemas.openxmlformats.org/presentationml/2006/ole">
            <mc:AlternateContent xmlns:mc="http://schemas.openxmlformats.org/markup-compatibility/2006">
              <mc:Choice xmlns:v="urn:schemas-microsoft-com:vml" Requires="v">
                <p:oleObj spid="_x0000_s7467" name="Formel" r:id="rId7" imgW="927100" imgH="431800" progId="Equation.3">
                  <p:embed/>
                </p:oleObj>
              </mc:Choice>
              <mc:Fallback>
                <p:oleObj name="Formel" r:id="rId7" imgW="927100" imgH="431800" progId="Equation.3">
                  <p:embed/>
                  <p:pic>
                    <p:nvPicPr>
                      <p:cNvPr id="0" name=""/>
                      <p:cNvPicPr/>
                      <p:nvPr/>
                    </p:nvPicPr>
                    <p:blipFill>
                      <a:blip r:embed="rId8"/>
                      <a:stretch>
                        <a:fillRect/>
                      </a:stretch>
                    </p:blipFill>
                    <p:spPr>
                      <a:xfrm>
                        <a:off x="5981700" y="4743450"/>
                        <a:ext cx="1854200" cy="863600"/>
                      </a:xfrm>
                      <a:prstGeom prst="rect">
                        <a:avLst/>
                      </a:prstGeom>
                    </p:spPr>
                  </p:pic>
                </p:oleObj>
              </mc:Fallback>
            </mc:AlternateContent>
          </a:graphicData>
        </a:graphic>
      </p:graphicFrame>
      <p:sp>
        <p:nvSpPr>
          <p:cNvPr id="11" name="Rechteck 10"/>
          <p:cNvSpPr/>
          <p:nvPr/>
        </p:nvSpPr>
        <p:spPr>
          <a:xfrm>
            <a:off x="5848350" y="4521200"/>
            <a:ext cx="2349500" cy="147320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 name="Textfeld 12"/>
          <p:cNvSpPr txBox="1"/>
          <p:nvPr/>
        </p:nvSpPr>
        <p:spPr>
          <a:xfrm>
            <a:off x="457200" y="4913293"/>
            <a:ext cx="6565900" cy="954107"/>
          </a:xfrm>
          <a:prstGeom prst="rect">
            <a:avLst/>
          </a:prstGeom>
          <a:noFill/>
        </p:spPr>
        <p:txBody>
          <a:bodyPr wrap="square" rtlCol="0">
            <a:spAutoFit/>
          </a:bodyPr>
          <a:lstStyle/>
          <a:p>
            <a:r>
              <a:rPr lang="en-US" sz="2800" dirty="0"/>
              <a:t>T</a:t>
            </a:r>
            <a:r>
              <a:rPr lang="en-US" sz="2800" dirty="0" smtClean="0"/>
              <a:t>he </a:t>
            </a:r>
            <a:r>
              <a:rPr lang="en-US" sz="2800" dirty="0"/>
              <a:t>income/spending </a:t>
            </a:r>
            <a:r>
              <a:rPr lang="en-US" sz="2800" dirty="0" smtClean="0"/>
              <a:t>multiplier:</a:t>
            </a:r>
            <a:endParaRPr lang="de-DE" sz="2800" dirty="0" smtClean="0"/>
          </a:p>
          <a:p>
            <a:endParaRPr lang="en-US" sz="2800" dirty="0"/>
          </a:p>
        </p:txBody>
      </p:sp>
      <p:sp>
        <p:nvSpPr>
          <p:cNvPr id="14" name="Textfeld 13"/>
          <p:cNvSpPr txBox="1"/>
          <p:nvPr/>
        </p:nvSpPr>
        <p:spPr>
          <a:xfrm>
            <a:off x="457200" y="1365251"/>
            <a:ext cx="3429000" cy="954107"/>
          </a:xfrm>
          <a:prstGeom prst="rect">
            <a:avLst/>
          </a:prstGeom>
          <a:noFill/>
        </p:spPr>
        <p:txBody>
          <a:bodyPr wrap="square" rtlCol="0">
            <a:spAutoFit/>
          </a:bodyPr>
          <a:lstStyle/>
          <a:p>
            <a:r>
              <a:rPr lang="en-US" sz="2800" dirty="0" smtClean="0"/>
              <a:t>The </a:t>
            </a:r>
            <a:r>
              <a:rPr lang="en-US" sz="2800" dirty="0"/>
              <a:t>mathematics of infinite series implies</a:t>
            </a:r>
            <a:r>
              <a:rPr lang="de-DE" sz="2800" dirty="0"/>
              <a:t> </a:t>
            </a:r>
            <a:r>
              <a:rPr lang="de-DE" sz="2800" dirty="0" smtClean="0"/>
              <a:t>:</a:t>
            </a:r>
            <a:endParaRPr lang="en-US" sz="2800" dirty="0"/>
          </a:p>
        </p:txBody>
      </p:sp>
      <p:sp>
        <p:nvSpPr>
          <p:cNvPr id="15" name="Textfeld 14"/>
          <p:cNvSpPr txBox="1"/>
          <p:nvPr/>
        </p:nvSpPr>
        <p:spPr>
          <a:xfrm>
            <a:off x="457200" y="2791530"/>
            <a:ext cx="5791200" cy="830997"/>
          </a:xfrm>
          <a:prstGeom prst="rect">
            <a:avLst/>
          </a:prstGeom>
          <a:noFill/>
        </p:spPr>
        <p:txBody>
          <a:bodyPr wrap="square" rtlCol="0">
            <a:spAutoFit/>
          </a:bodyPr>
          <a:lstStyle/>
          <a:p>
            <a:r>
              <a:rPr lang="en-US" sz="2400" dirty="0" smtClean="0"/>
              <a:t>Plug in </a:t>
            </a:r>
          </a:p>
          <a:p>
            <a:r>
              <a:rPr lang="en-US" sz="2400" dirty="0" smtClean="0"/>
              <a:t>figures from the current example:</a:t>
            </a:r>
            <a:endParaRPr lang="en-US" sz="2400" dirty="0"/>
          </a:p>
        </p:txBody>
      </p:sp>
    </p:spTree>
    <p:extLst>
      <p:ext uri="{BB962C8B-B14F-4D97-AF65-F5344CB8AC3E}">
        <p14:creationId xmlns:p14="http://schemas.microsoft.com/office/powerpoint/2010/main" val="31523514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ea typeface="Calibri"/>
                <a:cs typeface="Times New Roman"/>
              </a:rPr>
              <a:t>Multiplier </a:t>
            </a:r>
            <a:r>
              <a:rPr lang="en-US" dirty="0">
                <a:ea typeface="Calibri"/>
                <a:cs typeface="Times New Roman"/>
              </a:rPr>
              <a:t>and a Decrease in </a:t>
            </a:r>
            <a:r>
              <a:rPr lang="en-US" dirty="0" smtClean="0">
                <a:ea typeface="Calibri"/>
                <a:cs typeface="Times New Roman"/>
              </a:rPr>
              <a:t>Consumer </a:t>
            </a:r>
            <a:r>
              <a:rPr lang="en-US" dirty="0">
                <a:ea typeface="Calibri"/>
                <a:cs typeface="Times New Roman"/>
              </a:rPr>
              <a:t>Confidence</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70</a:t>
            </a:fld>
            <a:endParaRPr lang="de-DE"/>
          </a:p>
        </p:txBody>
      </p:sp>
      <p:graphicFrame>
        <p:nvGraphicFramePr>
          <p:cNvPr id="8" name="Inhaltsplatzhalter 7"/>
          <p:cNvGraphicFramePr>
            <a:graphicFrameLocks noGrp="1" noChangeAspect="1"/>
          </p:cNvGraphicFramePr>
          <p:nvPr>
            <p:ph idx="1"/>
            <p:extLst>
              <p:ext uri="{D42A27DB-BD31-4B8C-83A1-F6EECF244321}">
                <p14:modId xmlns:p14="http://schemas.microsoft.com/office/powerpoint/2010/main" val="2034874353"/>
              </p:ext>
            </p:extLst>
          </p:nvPr>
        </p:nvGraphicFramePr>
        <p:xfrm>
          <a:off x="1104900" y="3970338"/>
          <a:ext cx="1727200" cy="406400"/>
        </p:xfrm>
        <a:graphic>
          <a:graphicData uri="http://schemas.openxmlformats.org/presentationml/2006/ole">
            <mc:AlternateContent xmlns:mc="http://schemas.openxmlformats.org/markup-compatibility/2006">
              <mc:Choice xmlns:v="urn:schemas-microsoft-com:vml" Requires="v">
                <p:oleObj spid="_x0000_s8320" name="Formel" r:id="rId3" imgW="863600" imgH="203200" progId="Equation.3">
                  <p:embed/>
                </p:oleObj>
              </mc:Choice>
              <mc:Fallback>
                <p:oleObj name="Formel" r:id="rId3" imgW="863600" imgH="203200" progId="Equation.3">
                  <p:embed/>
                  <p:pic>
                    <p:nvPicPr>
                      <p:cNvPr id="0" name=""/>
                      <p:cNvPicPr/>
                      <p:nvPr/>
                    </p:nvPicPr>
                    <p:blipFill>
                      <a:blip r:embed="rId4"/>
                      <a:stretch>
                        <a:fillRect/>
                      </a:stretch>
                    </p:blipFill>
                    <p:spPr>
                      <a:xfrm>
                        <a:off x="1104900" y="3970338"/>
                        <a:ext cx="1727200" cy="406400"/>
                      </a:xfrm>
                      <a:prstGeom prst="rect">
                        <a:avLst/>
                      </a:prstGeom>
                    </p:spPr>
                  </p:pic>
                </p:oleObj>
              </mc:Fallback>
            </mc:AlternateContent>
          </a:graphicData>
        </a:graphic>
      </p:graphicFrame>
      <p:sp>
        <p:nvSpPr>
          <p:cNvPr id="9" name="Rechteck 8"/>
          <p:cNvSpPr/>
          <p:nvPr/>
        </p:nvSpPr>
        <p:spPr>
          <a:xfrm>
            <a:off x="984250" y="3749676"/>
            <a:ext cx="2222500" cy="990600"/>
          </a:xfrm>
          <a:prstGeom prst="rect">
            <a:avLst/>
          </a:prstGeom>
          <a:noFill/>
          <a:ln w="57150" cmpd="sng">
            <a:solidFill>
              <a:srgbClr val="E46C0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Textfeld 9"/>
          <p:cNvSpPr txBox="1"/>
          <p:nvPr/>
        </p:nvSpPr>
        <p:spPr>
          <a:xfrm>
            <a:off x="520700" y="1803400"/>
            <a:ext cx="7759700" cy="1569660"/>
          </a:xfrm>
          <a:prstGeom prst="rect">
            <a:avLst/>
          </a:prstGeom>
          <a:noFill/>
        </p:spPr>
        <p:txBody>
          <a:bodyPr wrap="square" rtlCol="0">
            <a:spAutoFit/>
          </a:bodyPr>
          <a:lstStyle/>
          <a:p>
            <a:pPr marL="342900" indent="-342900">
              <a:buFont typeface="Wingdings" charset="2"/>
              <a:buChar char="ü"/>
            </a:pPr>
            <a:r>
              <a:rPr lang="en-US" sz="2400" dirty="0"/>
              <a:t>The value of the multiplier would be the same if it had been a decrease in consumer confidence, acting through a change in  </a:t>
            </a:r>
            <a:r>
              <a:rPr lang="en-US" sz="2400" dirty="0" smtClean="0"/>
              <a:t>  that </a:t>
            </a:r>
            <a:r>
              <a:rPr lang="en-US" sz="2400" dirty="0"/>
              <a:t>started this cascade in incomes, instead of a decrease in investor confidence.</a:t>
            </a:r>
            <a:r>
              <a:rPr lang="de-DE" sz="2400" dirty="0"/>
              <a:t> </a:t>
            </a:r>
            <a:endParaRPr lang="en-US" sz="2400" dirty="0"/>
          </a:p>
        </p:txBody>
      </p:sp>
      <p:graphicFrame>
        <p:nvGraphicFramePr>
          <p:cNvPr id="6" name="Objekt 5"/>
          <p:cNvGraphicFramePr>
            <a:graphicFrameLocks noChangeAspect="1"/>
          </p:cNvGraphicFramePr>
          <p:nvPr>
            <p:extLst>
              <p:ext uri="{D42A27DB-BD31-4B8C-83A1-F6EECF244321}">
                <p14:modId xmlns:p14="http://schemas.microsoft.com/office/powerpoint/2010/main" val="3075271019"/>
              </p:ext>
            </p:extLst>
          </p:nvPr>
        </p:nvGraphicFramePr>
        <p:xfrm>
          <a:off x="2184400" y="2628900"/>
          <a:ext cx="243840" cy="325120"/>
        </p:xfrm>
        <a:graphic>
          <a:graphicData uri="http://schemas.openxmlformats.org/presentationml/2006/ole">
            <mc:AlternateContent xmlns:mc="http://schemas.openxmlformats.org/markup-compatibility/2006">
              <mc:Choice xmlns:v="urn:schemas-microsoft-com:vml" Requires="v">
                <p:oleObj spid="_x0000_s8321" name="Formel" r:id="rId5" imgW="152400" imgH="203200" progId="Equation.3">
                  <p:embed/>
                </p:oleObj>
              </mc:Choice>
              <mc:Fallback>
                <p:oleObj name="Formel" r:id="rId5" imgW="152400" imgH="203200" progId="Equation.3">
                  <p:embed/>
                  <p:pic>
                    <p:nvPicPr>
                      <p:cNvPr id="0" name=""/>
                      <p:cNvPicPr/>
                      <p:nvPr/>
                    </p:nvPicPr>
                    <p:blipFill>
                      <a:blip r:embed="rId6"/>
                      <a:stretch>
                        <a:fillRect/>
                      </a:stretch>
                    </p:blipFill>
                    <p:spPr>
                      <a:xfrm>
                        <a:off x="2184400" y="2628900"/>
                        <a:ext cx="243840" cy="325120"/>
                      </a:xfrm>
                      <a:prstGeom prst="rect">
                        <a:avLst/>
                      </a:prstGeom>
                    </p:spPr>
                  </p:pic>
                </p:oleObj>
              </mc:Fallback>
            </mc:AlternateContent>
          </a:graphicData>
        </a:graphic>
      </p:graphicFrame>
    </p:spTree>
    <p:extLst>
      <p:ext uri="{BB962C8B-B14F-4D97-AF65-F5344CB8AC3E}">
        <p14:creationId xmlns:p14="http://schemas.microsoft.com/office/powerpoint/2010/main" val="227303602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a:t>
            </a:r>
            <a:endParaRPr lang="en-US" dirty="0"/>
          </a:p>
        </p:txBody>
      </p:sp>
      <p:sp>
        <p:nvSpPr>
          <p:cNvPr id="3" name="Inhaltsplatzhalter 2"/>
          <p:cNvSpPr>
            <a:spLocks noGrp="1"/>
          </p:cNvSpPr>
          <p:nvPr>
            <p:ph idx="1"/>
          </p:nvPr>
        </p:nvSpPr>
        <p:spPr/>
        <p:txBody>
          <a:bodyPr>
            <a:normAutofit/>
          </a:bodyPr>
          <a:lstStyle/>
          <a:p>
            <a:r>
              <a:rPr lang="en-US" dirty="0" smtClean="0"/>
              <a:t>Three stylized facts about the business cycle:</a:t>
            </a:r>
          </a:p>
          <a:p>
            <a:pPr lvl="1">
              <a:lnSpc>
                <a:spcPct val="100000"/>
              </a:lnSpc>
            </a:pPr>
            <a:r>
              <a:rPr lang="en-US" dirty="0" smtClean="0"/>
              <a:t>Unemployment rises during downturn and falls during recovery</a:t>
            </a:r>
          </a:p>
          <a:p>
            <a:pPr lvl="1">
              <a:lnSpc>
                <a:spcPct val="100000"/>
              </a:lnSpc>
            </a:pPr>
            <a:r>
              <a:rPr lang="en-US" dirty="0" smtClean="0"/>
              <a:t>Inflation rises during a recovery and may fall during downturn</a:t>
            </a:r>
          </a:p>
          <a:p>
            <a:pPr lvl="1">
              <a:lnSpc>
                <a:spcPct val="100000"/>
              </a:lnSpc>
            </a:pPr>
            <a:r>
              <a:rPr lang="en-US" dirty="0" smtClean="0"/>
              <a:t>Business investment moves parallel with GDP</a:t>
            </a:r>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71</a:t>
            </a:fld>
            <a:endParaRPr lang="de-DE"/>
          </a:p>
        </p:txBody>
      </p:sp>
    </p:spTree>
    <p:extLst>
      <p:ext uri="{BB962C8B-B14F-4D97-AF65-F5344CB8AC3E}">
        <p14:creationId xmlns:p14="http://schemas.microsoft.com/office/powerpoint/2010/main" val="245889142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dirty="0" smtClean="0"/>
              <a:t>Chapter 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72</a:t>
            </a:fld>
            <a:endParaRPr lang="de-DE" dirty="0"/>
          </a:p>
        </p:txBody>
      </p:sp>
      <p:sp>
        <p:nvSpPr>
          <p:cNvPr id="6" name="Rechteck 5"/>
          <p:cNvSpPr/>
          <p:nvPr/>
        </p:nvSpPr>
        <p:spPr>
          <a:xfrm>
            <a:off x="648559" y="1270000"/>
            <a:ext cx="3783258" cy="5024698"/>
          </a:xfrm>
          <a:prstGeom prst="rect">
            <a:avLst/>
          </a:prstGeom>
          <a:solidFill>
            <a:schemeClr val="bg1">
              <a:lumMod val="50000"/>
            </a:schemeClr>
          </a:solidFill>
          <a:ln w="571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457200" y="1054100"/>
            <a:ext cx="3783258" cy="5036039"/>
          </a:xfrm>
          <a:prstGeom prst="rect">
            <a:avLst/>
          </a:prstGeom>
          <a:solidFill>
            <a:srgbClr val="FFFFFF"/>
          </a:solidFill>
          <a:ln w="57150" cmpd="sng">
            <a:solidFill>
              <a:srgbClr val="E46C0A"/>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2800" b="1" dirty="0">
                <a:solidFill>
                  <a:schemeClr val="accent5">
                    <a:lumMod val="75000"/>
                  </a:schemeClr>
                </a:solidFill>
              </a:rPr>
              <a:t>Classical </a:t>
            </a:r>
            <a:r>
              <a:rPr lang="en-US" sz="2800" b="1" dirty="0" smtClean="0">
                <a:solidFill>
                  <a:schemeClr val="accent5">
                    <a:lumMod val="75000"/>
                  </a:schemeClr>
                </a:solidFill>
              </a:rPr>
              <a:t>Economics</a:t>
            </a:r>
          </a:p>
          <a:p>
            <a:endParaRPr lang="en-US" b="1" dirty="0">
              <a:solidFill>
                <a:schemeClr val="tx1"/>
              </a:solidFill>
            </a:endParaRPr>
          </a:p>
          <a:p>
            <a:pPr marL="285750" indent="-285750">
              <a:buFont typeface="Wingdings" charset="2"/>
              <a:buChar char="§"/>
            </a:pPr>
            <a:r>
              <a:rPr lang="en-US" dirty="0">
                <a:solidFill>
                  <a:schemeClr val="tx1"/>
                </a:solidFill>
              </a:rPr>
              <a:t>an economy should never go into a slump</a:t>
            </a:r>
            <a:br>
              <a:rPr lang="en-US" dirty="0">
                <a:solidFill>
                  <a:schemeClr val="tx1"/>
                </a:solidFill>
              </a:rPr>
            </a:br>
            <a:r>
              <a:rPr lang="en-US" dirty="0">
                <a:solidFill>
                  <a:schemeClr val="tx1"/>
                </a:solidFill>
              </a:rPr>
              <a:t>(at least it should not stay in one very long)</a:t>
            </a:r>
          </a:p>
          <a:p>
            <a:pPr marL="285750" indent="-285750">
              <a:buFont typeface="Wingdings" charset="2"/>
              <a:buChar char="§"/>
            </a:pPr>
            <a:r>
              <a:rPr lang="en-US" dirty="0" smtClean="0">
                <a:solidFill>
                  <a:schemeClr val="tx1"/>
                </a:solidFill>
              </a:rPr>
              <a:t>any </a:t>
            </a:r>
            <a:r>
              <a:rPr lang="en-US" dirty="0">
                <a:solidFill>
                  <a:schemeClr val="tx1"/>
                </a:solidFill>
              </a:rPr>
              <a:t>deficiency in aggregate demand would be quickly counteracted by smooth adjustments in the market for loanable funds</a:t>
            </a:r>
          </a:p>
          <a:p>
            <a:endParaRPr lang="en-US" dirty="0">
              <a:solidFill>
                <a:schemeClr val="tx1"/>
              </a:solidFill>
            </a:endParaRPr>
          </a:p>
        </p:txBody>
      </p:sp>
      <p:sp>
        <p:nvSpPr>
          <p:cNvPr id="8" name="Rechteck 7"/>
          <p:cNvSpPr/>
          <p:nvPr/>
        </p:nvSpPr>
        <p:spPr>
          <a:xfrm>
            <a:off x="4716016" y="1270000"/>
            <a:ext cx="3783258" cy="5024698"/>
          </a:xfrm>
          <a:prstGeom prst="rect">
            <a:avLst/>
          </a:prstGeom>
          <a:solidFill>
            <a:schemeClr val="bg1">
              <a:lumMod val="50000"/>
            </a:schemeClr>
          </a:solidFill>
          <a:ln w="571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9" name="Rechteck 8"/>
          <p:cNvSpPr/>
          <p:nvPr/>
        </p:nvSpPr>
        <p:spPr>
          <a:xfrm>
            <a:off x="4903542" y="1054100"/>
            <a:ext cx="3783258" cy="5043155"/>
          </a:xfrm>
          <a:prstGeom prst="rect">
            <a:avLst/>
          </a:prstGeom>
          <a:solidFill>
            <a:srgbClr val="FFFFFF"/>
          </a:solidFill>
          <a:ln w="57150" cmpd="sng">
            <a:solidFill>
              <a:srgbClr val="E46C0A"/>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2800" b="1" dirty="0">
                <a:solidFill>
                  <a:schemeClr val="accent5">
                    <a:lumMod val="75000"/>
                  </a:schemeClr>
                </a:solidFill>
              </a:rPr>
              <a:t>Keynesian Economics</a:t>
            </a:r>
          </a:p>
          <a:p>
            <a:pPr algn="ctr"/>
            <a:endParaRPr lang="en-US" b="1" dirty="0">
              <a:solidFill>
                <a:srgbClr val="000000"/>
              </a:solidFill>
            </a:endParaRPr>
          </a:p>
          <a:p>
            <a:pPr marL="285750" indent="-285750">
              <a:buFont typeface="Wingdings" charset="2"/>
              <a:buChar char="§"/>
            </a:pPr>
            <a:r>
              <a:rPr lang="en-US" dirty="0">
                <a:solidFill>
                  <a:srgbClr val="000000"/>
                </a:solidFill>
              </a:rPr>
              <a:t>deficiencies in aggregate expenditure due to drops in investor (or consumer) confidence</a:t>
            </a:r>
          </a:p>
          <a:p>
            <a:pPr marL="285750" indent="-285750">
              <a:buFont typeface="Wingdings" charset="2"/>
              <a:buChar char="§"/>
            </a:pPr>
            <a:r>
              <a:rPr lang="en-US" dirty="0" smtClean="0">
                <a:solidFill>
                  <a:srgbClr val="000000"/>
                </a:solidFill>
              </a:rPr>
              <a:t>any </a:t>
            </a:r>
            <a:r>
              <a:rPr lang="en-US" dirty="0">
                <a:solidFill>
                  <a:srgbClr val="000000"/>
                </a:solidFill>
              </a:rPr>
              <a:t>excess of “leakages” over “injections” into aggregate expenditure stream lead to progressive rounds of declines in consumption and income, until savings are so low that a new, lower-output-level equilibrium is established</a:t>
            </a:r>
          </a:p>
          <a:p>
            <a:pPr marL="285750" indent="-285750">
              <a:buFont typeface="Wingdings" charset="2"/>
              <a:buChar char="§"/>
            </a:pPr>
            <a:r>
              <a:rPr lang="en-US" dirty="0">
                <a:solidFill>
                  <a:srgbClr val="000000"/>
                </a:solidFill>
              </a:rPr>
              <a:t>government action required to get the economy out of its slump and to achieve a higher equilibrium level</a:t>
            </a:r>
          </a:p>
        </p:txBody>
      </p:sp>
      <p:sp>
        <p:nvSpPr>
          <p:cNvPr id="10" name="Titel 1"/>
          <p:cNvSpPr>
            <a:spLocks noGrp="1"/>
          </p:cNvSpPr>
          <p:nvPr>
            <p:ph type="title"/>
          </p:nvPr>
        </p:nvSpPr>
        <p:spPr>
          <a:xfrm>
            <a:off x="457200" y="274638"/>
            <a:ext cx="8229600" cy="850106"/>
          </a:xfrm>
        </p:spPr>
        <p:txBody>
          <a:bodyPr/>
          <a:lstStyle/>
          <a:p>
            <a:r>
              <a:rPr lang="en-US" dirty="0" smtClean="0"/>
              <a:t>What to </a:t>
            </a:r>
            <a:r>
              <a:rPr lang="en-US" smtClean="0"/>
              <a:t>take home</a:t>
            </a:r>
            <a:endParaRPr lang="en-US" dirty="0"/>
          </a:p>
        </p:txBody>
      </p:sp>
    </p:spTree>
    <p:extLst>
      <p:ext uri="{BB962C8B-B14F-4D97-AF65-F5344CB8AC3E}">
        <p14:creationId xmlns:p14="http://schemas.microsoft.com/office/powerpoint/2010/main" val="1508328045"/>
      </p:ext>
    </p:extLst>
  </p:cSld>
  <p:clrMapOvr>
    <a:masterClrMapping/>
  </p:clrMapOvr>
  <p:timing>
    <p:tnLst>
      <p:par>
        <p:cTn id="1" dur="indefinite" restart="never" nodeType="tmRoot"/>
      </p:par>
    </p:tnLst>
  </p:timing>
</p:sld>
</file>

<file path=ppt/theme/theme1.xml><?xml version="1.0" encoding="utf-8"?>
<a:theme xmlns:a="http://schemas.openxmlformats.org/drawingml/2006/main" name="Macroeconomics in Context Buch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Macroeconomics in Context Buchvorlage.thmx</Template>
  <TotalTime>0</TotalTime>
  <Words>3901</Words>
  <Application>Microsoft Office PowerPoint</Application>
  <PresentationFormat>Bildschirmpräsentation (4:3)</PresentationFormat>
  <Paragraphs>877</Paragraphs>
  <Slides>72</Slides>
  <Notes>3</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2</vt:i4>
      </vt:variant>
      <vt:variant>
        <vt:lpstr>Folientitel</vt:lpstr>
      </vt:variant>
      <vt:variant>
        <vt:i4>72</vt:i4>
      </vt:variant>
    </vt:vector>
  </HeadingPairs>
  <TitlesOfParts>
    <vt:vector size="80" baseType="lpstr">
      <vt:lpstr>Arial</vt:lpstr>
      <vt:lpstr>Calibri</vt:lpstr>
      <vt:lpstr>Courier</vt:lpstr>
      <vt:lpstr>Times New Roman</vt:lpstr>
      <vt:lpstr>Wingdings</vt:lpstr>
      <vt:lpstr>Macroeconomics in Context Buchvorlage</vt:lpstr>
      <vt:lpstr>Formel</vt:lpstr>
      <vt:lpstr>Equation</vt:lpstr>
      <vt:lpstr>Aggregate Demand and Economic Fluctuations</vt:lpstr>
      <vt:lpstr>Learning Goals</vt:lpstr>
      <vt:lpstr>Chapter Outline</vt:lpstr>
      <vt:lpstr>What makes an economy experience … </vt:lpstr>
      <vt:lpstr>The Business Cycle</vt:lpstr>
      <vt:lpstr>What happens during the Business Cycle ?</vt:lpstr>
      <vt:lpstr>Figure 9.1  Euro area GDP and Recessions 1995–2015</vt:lpstr>
      <vt:lpstr>Stylized Fact #1</vt:lpstr>
      <vt:lpstr>Okun’s “law”</vt:lpstr>
      <vt:lpstr>Figure 9.2 Euro Area Unemployment Rate and Recessions, 1995–2015 </vt:lpstr>
      <vt:lpstr>Stylized Fact #2: </vt:lpstr>
      <vt:lpstr>Figure 9.3 Euro Area Inflation Rate and Recessions </vt:lpstr>
      <vt:lpstr>Stylized Fact #3: </vt:lpstr>
      <vt:lpstr>Figure 9.4 Investment Growth, GDP Growth, and Recessions in the euro area </vt:lpstr>
      <vt:lpstr>Stylized Business Cycle</vt:lpstr>
      <vt:lpstr>Figure 9.5 A Stylized Business Cycle </vt:lpstr>
      <vt:lpstr>The Downturn Side of the Story</vt:lpstr>
      <vt:lpstr>Table 9.1 Unemployment in Industry During the  Great Depression </vt:lpstr>
      <vt:lpstr>Classical Economists’ Interpretation of the  Great Depression</vt:lpstr>
      <vt:lpstr>Keynes’ Response to the Classical Economists</vt:lpstr>
      <vt:lpstr>Macroeconomic Modeling and Aggregate Demand</vt:lpstr>
      <vt:lpstr>Simplifying Assumptions</vt:lpstr>
      <vt:lpstr>Output, Income, and Aggregate Demand</vt:lpstr>
      <vt:lpstr>Figure 9.6 The Output-Income-Spending Flow of an Economy in Equilibrium </vt:lpstr>
      <vt:lpstr>The Keynesian Model</vt:lpstr>
      <vt:lpstr>The Keynesian Model (cont.)</vt:lpstr>
      <vt:lpstr>Behavioral Equation</vt:lpstr>
      <vt:lpstr>The Problem of Leakages</vt:lpstr>
      <vt:lpstr>Injections</vt:lpstr>
      <vt:lpstr>Figure 9.7 The Output-Income-Spending Flow with Leakages and Injections </vt:lpstr>
      <vt:lpstr>Macroeconomic Flows in Balance </vt:lpstr>
      <vt:lpstr>What happens if flows are not in balance?</vt:lpstr>
      <vt:lpstr>The Classical Solution to Leakages</vt:lpstr>
      <vt:lpstr>PowerPoint-Präsentation</vt:lpstr>
      <vt:lpstr>Market for Loanable Funds</vt:lpstr>
      <vt:lpstr>Figure 9.8 The Classical Model of the Market for Loanable Funds </vt:lpstr>
      <vt:lpstr>Figure 9.9 Adjustment to a Reduction in Intended Investment in the Classical Model </vt:lpstr>
      <vt:lpstr>Figure 9.10 Macroeconomic Equilibrium at Full Employment in the Classical Model </vt:lpstr>
      <vt:lpstr>Summing up the Classical Model</vt:lpstr>
      <vt:lpstr>The Keynesian Model</vt:lpstr>
      <vt:lpstr>The Keynesian Model</vt:lpstr>
      <vt:lpstr>Consumption Demand in the Keynesian Model</vt:lpstr>
      <vt:lpstr>Marginal Propensity to Consume</vt:lpstr>
      <vt:lpstr>Marginal Propensity to Save</vt:lpstr>
      <vt:lpstr>Table 9.2 The Consumption Schedule (and Saving) </vt:lpstr>
      <vt:lpstr>Figure 9.11 The Keynesian Consumption Function </vt:lpstr>
      <vt:lpstr>Factors That Might Impact on the Consumption Function</vt:lpstr>
      <vt:lpstr>Classical and Keynesian Economists on Savings</vt:lpstr>
      <vt:lpstr>Keynes on Investment Spending</vt:lpstr>
      <vt:lpstr>Keynes on Animal Spirits </vt:lpstr>
      <vt:lpstr>Keynes on Investment Spending</vt:lpstr>
      <vt:lpstr>Figure 9.12 The Keynesian Investment Function </vt:lpstr>
      <vt:lpstr>Table 9.3 Deriving Aggregate Expenditure from the Consumption Function and Investment </vt:lpstr>
      <vt:lpstr>Table 9.4 Aggregate Expenditure with Higher Intended Investment </vt:lpstr>
      <vt:lpstr>Figure 9.13 Aggregate Expenditure </vt:lpstr>
      <vt:lpstr>Figure 9.14 Aggregate Expenditure with Higher Intended Investment </vt:lpstr>
      <vt:lpstr>The Possibility of Unintended Investment</vt:lpstr>
      <vt:lpstr>Actual Investment </vt:lpstr>
      <vt:lpstr>Table 9.5 The Possibility of Excess Inventory Accumulation or Depletion </vt:lpstr>
      <vt:lpstr>Figure 9.15 Unintended Investment in the Keynesian Model </vt:lpstr>
      <vt:lpstr>Movement to Equilibrium in the Keynesian Model</vt:lpstr>
      <vt:lpstr>Equilibrium in Keynesian Economics</vt:lpstr>
      <vt:lpstr>Figure 9.16 Full Employment Equilibrium with High Intended Investment </vt:lpstr>
      <vt:lpstr>Figure 9.17 A Keynesian Unemployment Equilibrium</vt:lpstr>
      <vt:lpstr>A Keynesian Unemployment Equilibrium</vt:lpstr>
      <vt:lpstr>Figure 9.18 Movement to an Unemployment Equilibrium </vt:lpstr>
      <vt:lpstr>The Multiplier</vt:lpstr>
      <vt:lpstr>Table 9.6 The Multiplier at Work  </vt:lpstr>
      <vt:lpstr>The Multiplier and a Decrease in Investor Confidence</vt:lpstr>
      <vt:lpstr>Multiplier and a Decrease in Consumer Confidence</vt:lpstr>
      <vt:lpstr>What to Take Home</vt:lpstr>
      <vt:lpstr>What to take home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Macroeconomic Theory and Policy </dc:title>
  <dc:creator>Petra</dc:creator>
  <cp:lastModifiedBy>Sebastian Dullien</cp:lastModifiedBy>
  <cp:revision>271</cp:revision>
  <cp:lastPrinted>2017-04-24T11:39:57Z</cp:lastPrinted>
  <dcterms:created xsi:type="dcterms:W3CDTF">2017-04-12T08:17:55Z</dcterms:created>
  <dcterms:modified xsi:type="dcterms:W3CDTF">2017-08-20T18:12:08Z</dcterms:modified>
</cp:coreProperties>
</file>