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1"/>
  </p:handoutMasterIdLst>
  <p:sldIdLst>
    <p:sldId id="256" r:id="rId2"/>
    <p:sldId id="257" r:id="rId3"/>
    <p:sldId id="284" r:id="rId4"/>
    <p:sldId id="285" r:id="rId5"/>
    <p:sldId id="272" r:id="rId6"/>
    <p:sldId id="263" r:id="rId7"/>
    <p:sldId id="273" r:id="rId8"/>
    <p:sldId id="274" r:id="rId9"/>
    <p:sldId id="265" r:id="rId10"/>
    <p:sldId id="259" r:id="rId11"/>
    <p:sldId id="280" r:id="rId12"/>
    <p:sldId id="261" r:id="rId13"/>
    <p:sldId id="275" r:id="rId14"/>
    <p:sldId id="260" r:id="rId15"/>
    <p:sldId id="266" r:id="rId16"/>
    <p:sldId id="282" r:id="rId17"/>
    <p:sldId id="278" r:id="rId18"/>
    <p:sldId id="262" r:id="rId19"/>
    <p:sldId id="286" r:id="rId20"/>
    <p:sldId id="276" r:id="rId21"/>
    <p:sldId id="277" r:id="rId22"/>
    <p:sldId id="279" r:id="rId23"/>
    <p:sldId id="268" r:id="rId24"/>
    <p:sldId id="258" r:id="rId25"/>
    <p:sldId id="283" r:id="rId26"/>
    <p:sldId id="269" r:id="rId27"/>
    <p:sldId id="270" r:id="rId28"/>
    <p:sldId id="271" r:id="rId29"/>
    <p:sldId id="281" r:id="rId3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ard, Jennifer J" initials="JJB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3" autoAdjust="0"/>
    <p:restoredTop sz="94660"/>
  </p:normalViewPr>
  <p:slideViewPr>
    <p:cSldViewPr>
      <p:cViewPr>
        <p:scale>
          <a:sx n="100" d="100"/>
          <a:sy n="100" d="100"/>
        </p:scale>
        <p:origin x="-1182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2-03T18:35:42.086" idx="4">
    <p:pos x="632" y="2898"/>
    <p:text>I added this. What do you think?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860A700-E100-4B02-857F-F1706ED1DF3B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8BD72A-6FB5-41E8-BE45-0F11EFEBD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68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2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7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8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98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69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96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01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5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4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8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0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DEEB6-3508-4F8B-90F6-AC705804FD29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0CD91-B749-4E58-8A00-3A7C2C64C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8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001000" cy="1470025"/>
          </a:xfrm>
        </p:spPr>
        <p:txBody>
          <a:bodyPr/>
          <a:lstStyle/>
          <a:p>
            <a:r>
              <a:rPr lang="en-US" dirty="0" smtClean="0"/>
              <a:t>GH707 – Field Practicum </a:t>
            </a:r>
            <a:br>
              <a:rPr lang="en-US" dirty="0" smtClean="0"/>
            </a:br>
            <a:r>
              <a:rPr lang="en-US" dirty="0" smtClean="0"/>
              <a:t>Public Health in East Africa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981200"/>
            <a:ext cx="78486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May 18 – June 29, 2016</a:t>
            </a:r>
            <a:br>
              <a:rPr lang="en-US" dirty="0" smtClean="0"/>
            </a:br>
            <a:r>
              <a:rPr lang="en-US" dirty="0" smtClean="0"/>
              <a:t>in Tanzania</a:t>
            </a:r>
            <a:br>
              <a:rPr lang="en-US" dirty="0" smtClean="0"/>
            </a:br>
            <a:endParaRPr lang="en-US" dirty="0" smtClean="0"/>
          </a:p>
          <a:p>
            <a:r>
              <a:rPr lang="en-US" sz="2400" dirty="0" smtClean="0"/>
              <a:t>Depart (Boston): Monday, May 16</a:t>
            </a:r>
          </a:p>
          <a:p>
            <a:r>
              <a:rPr lang="en-US" sz="2400" dirty="0" smtClean="0"/>
              <a:t>Arrive in Dar-</a:t>
            </a:r>
            <a:r>
              <a:rPr lang="en-US" sz="2400" dirty="0" err="1" smtClean="0"/>
              <a:t>es</a:t>
            </a:r>
            <a:r>
              <a:rPr lang="en-US" sz="2400" dirty="0" smtClean="0"/>
              <a:t>-Salaam: Tuesday, May 17</a:t>
            </a:r>
          </a:p>
          <a:p>
            <a:r>
              <a:rPr lang="en-US" sz="2400" dirty="0" smtClean="0"/>
              <a:t>Course Start Date: Wednesday, May 18</a:t>
            </a:r>
          </a:p>
          <a:p>
            <a:r>
              <a:rPr lang="en-US" sz="2400" dirty="0" smtClean="0"/>
              <a:t>Depart from Dar-</a:t>
            </a:r>
            <a:r>
              <a:rPr lang="en-US" sz="2400" dirty="0" err="1" smtClean="0"/>
              <a:t>es</a:t>
            </a:r>
            <a:r>
              <a:rPr lang="en-US" sz="2400" dirty="0" smtClean="0"/>
              <a:t>-Salaam: Wednesday, June 29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01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Since 2007, GH707 taught in Kenya, with School for Field Studies</a:t>
            </a:r>
          </a:p>
          <a:p>
            <a:r>
              <a:rPr lang="en-US" dirty="0" smtClean="0"/>
              <a:t>Student-generated evidence shared with and used by MOH &amp; Community stakeholders</a:t>
            </a:r>
          </a:p>
          <a:p>
            <a:r>
              <a:rPr lang="en-US" dirty="0" smtClean="0"/>
              <a:t>2016 is inaugural year in Tanzania with Aga Khan University</a:t>
            </a:r>
          </a:p>
          <a:p>
            <a:r>
              <a:rPr lang="en-US" dirty="0" smtClean="0"/>
              <a:t>6 week field experience in a low-resource, rural setting; Earn </a:t>
            </a:r>
            <a:r>
              <a:rPr lang="en-US" dirty="0"/>
              <a:t>6 </a:t>
            </a:r>
            <a:r>
              <a:rPr lang="en-US" dirty="0" smtClean="0"/>
              <a:t>credits; Satisfy practicum</a:t>
            </a:r>
          </a:p>
          <a:p>
            <a:r>
              <a:rPr lang="en-US" dirty="0" smtClean="0"/>
              <a:t>Starts in Dar, travel to Iringa, live in </a:t>
            </a:r>
            <a:r>
              <a:rPr lang="en-US" dirty="0" err="1" smtClean="0"/>
              <a:t>Pommern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821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0368" y="3124200"/>
            <a:ext cx="3121241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GH707 - 2015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599"/>
            <a:ext cx="4797641" cy="319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0" y="0"/>
            <a:ext cx="3358609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09" y="4038600"/>
            <a:ext cx="501376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04"/>
          <a:stretch/>
        </p:blipFill>
        <p:spPr bwMode="auto">
          <a:xfrm>
            <a:off x="3501067" y="16043"/>
            <a:ext cx="5526801" cy="329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5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8" y="381000"/>
            <a:ext cx="9051905" cy="604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034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Partner:  AKU - 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Aga </a:t>
            </a:r>
            <a:r>
              <a:rPr lang="en-US" b="1" dirty="0"/>
              <a:t>Khan University Institute for Educational Development East Africa (AKU-IED</a:t>
            </a:r>
            <a:r>
              <a:rPr lang="en-US" dirty="0"/>
              <a:t>) </a:t>
            </a:r>
            <a:r>
              <a:rPr lang="en-US" dirty="0" smtClean="0"/>
              <a:t>runs </a:t>
            </a:r>
            <a:r>
              <a:rPr lang="en-US" dirty="0"/>
              <a:t>post-graduate degrees in education for students from across East </a:t>
            </a:r>
            <a:r>
              <a:rPr lang="en-US" dirty="0" smtClean="0"/>
              <a:t>Africa. AKU has campuses in Dar </a:t>
            </a:r>
            <a:r>
              <a:rPr lang="en-US" dirty="0" err="1" smtClean="0"/>
              <a:t>es</a:t>
            </a:r>
            <a:r>
              <a:rPr lang="en-US" dirty="0" smtClean="0"/>
              <a:t> Salaam, Arusha, and Nairobi including IED,  Aga </a:t>
            </a:r>
            <a:r>
              <a:rPr lang="en-US" dirty="0"/>
              <a:t>Khan University Medical College (AKU-MC) and the Aga Khan University School of Nursing and Midwifery (AKU-SONAM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Director </a:t>
            </a:r>
            <a:r>
              <a:rPr lang="en-US" dirty="0"/>
              <a:t>of </a:t>
            </a:r>
            <a:r>
              <a:rPr lang="en-US" dirty="0" smtClean="0"/>
              <a:t>AKU-IED is Professor </a:t>
            </a:r>
            <a:r>
              <a:rPr lang="en-US" dirty="0"/>
              <a:t>Joe </a:t>
            </a:r>
            <a:r>
              <a:rPr lang="en-US" dirty="0" err="1" smtClean="0"/>
              <a:t>Lugalla</a:t>
            </a:r>
            <a:r>
              <a:rPr lang="en-US" dirty="0" smtClean="0"/>
              <a:t>, a </a:t>
            </a:r>
            <a:r>
              <a:rPr lang="en-US" dirty="0"/>
              <a:t>Tanzanian medical sociologist/anthropologist who taught at the University of New Hampshire for 20 years. </a:t>
            </a:r>
            <a:r>
              <a:rPr lang="en-US" dirty="0" smtClean="0"/>
              <a:t>He </a:t>
            </a:r>
            <a:r>
              <a:rPr lang="en-US" dirty="0"/>
              <a:t>is helping the institute to expand its education focus to include health and development.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AKU-IED mission is to improve the </a:t>
            </a:r>
            <a:r>
              <a:rPr lang="en-US" dirty="0"/>
              <a:t>quality of education </a:t>
            </a:r>
            <a:r>
              <a:rPr lang="en-US" dirty="0" smtClean="0"/>
              <a:t>throughout East Africa.</a:t>
            </a:r>
          </a:p>
        </p:txBody>
      </p:sp>
    </p:spTree>
    <p:extLst>
      <p:ext uri="{BB962C8B-B14F-4D97-AF65-F5344CB8AC3E}">
        <p14:creationId xmlns:p14="http://schemas.microsoft.com/office/powerpoint/2010/main" val="335597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5572809" cy="6514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791200" y="228600"/>
            <a:ext cx="3352800" cy="6629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300" dirty="0" smtClean="0"/>
              <a:t>Tanzania </a:t>
            </a:r>
            <a:r>
              <a:rPr lang="en-US" dirty="0" smtClean="0"/>
              <a:t>= Tanganyika/mainland + Zanzibar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400" dirty="0" smtClean="0"/>
          </a:p>
          <a:p>
            <a:r>
              <a:rPr lang="en-US" dirty="0" smtClean="0"/>
              <a:t>Tanganyika  was colonized by the Germans 1880-1919 &amp; British administration territory under UN from 1919-1960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300" dirty="0" smtClean="0"/>
          </a:p>
          <a:p>
            <a:r>
              <a:rPr lang="en-US" dirty="0" smtClean="0"/>
              <a:t>Zanzibar archipelago controlled by </a:t>
            </a:r>
            <a:r>
              <a:rPr lang="en-US" dirty="0" err="1" smtClean="0"/>
              <a:t>Portugese</a:t>
            </a:r>
            <a:r>
              <a:rPr lang="en-US" dirty="0" smtClean="0"/>
              <a:t>, Sultanate of Oman, then as a British protectorate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300" dirty="0" smtClean="0"/>
          </a:p>
          <a:p>
            <a:r>
              <a:rPr lang="en-US" dirty="0" smtClean="0"/>
              <a:t>Tanganyika (mainland) &amp; Zanzibar became independent in 1964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300" dirty="0" smtClean="0"/>
          </a:p>
          <a:p>
            <a:r>
              <a:rPr lang="en-US" dirty="0" smtClean="0"/>
              <a:t>Tanzania formed in 1967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400" dirty="0" smtClean="0"/>
          </a:p>
          <a:p>
            <a:r>
              <a:rPr lang="en-US" dirty="0" smtClean="0"/>
              <a:t>President Julius </a:t>
            </a:r>
            <a:r>
              <a:rPr lang="en-US" dirty="0" err="1" smtClean="0"/>
              <a:t>Nyerere</a:t>
            </a:r>
            <a:r>
              <a:rPr lang="en-US" dirty="0" smtClean="0"/>
              <a:t> introduces </a:t>
            </a:r>
            <a:r>
              <a:rPr lang="en-US" dirty="0" err="1" smtClean="0"/>
              <a:t>Ujamaa</a:t>
            </a:r>
            <a:r>
              <a:rPr lang="en-US" dirty="0" smtClean="0"/>
              <a:t> (family ties) / African Socialism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73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sanz\Desktop\Tz.Schadt.Photos\Dar es Salaa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483600" cy="63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 </a:t>
            </a:r>
            <a:r>
              <a:rPr lang="en-US" dirty="0" err="1" smtClean="0"/>
              <a:t>es</a:t>
            </a:r>
            <a:r>
              <a:rPr lang="en-US" dirty="0" smtClean="0"/>
              <a:t> Salaam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778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556" y="0"/>
            <a:ext cx="8229600" cy="1143000"/>
          </a:xfrm>
        </p:spPr>
        <p:txBody>
          <a:bodyPr/>
          <a:lstStyle/>
          <a:p>
            <a:r>
              <a:rPr lang="en-US" dirty="0" smtClean="0"/>
              <a:t>Iringa Region</a:t>
            </a:r>
            <a:endParaRPr lang="en-US" dirty="0"/>
          </a:p>
        </p:txBody>
      </p:sp>
      <p:pic>
        <p:nvPicPr>
          <p:cNvPr id="3074" name="Picture 2" descr="C:\Users\josanz\Desktop\Tz.Schadt.Photos\iringatow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19200"/>
            <a:ext cx="4304143" cy="285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josanz\Desktop\Tz.Schadt.Photos\Road to Iring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0907"/>
            <a:ext cx="4068762" cy="406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6556" y="899334"/>
            <a:ext cx="40632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Iringa Region, a mountainous area in the Southern Highlands of central Tanzania. The capital of the region is Iringa Town located approximately a 10 hour drive from Dar </a:t>
            </a:r>
            <a:r>
              <a:rPr lang="en-US" dirty="0" err="1"/>
              <a:t>es</a:t>
            </a:r>
            <a:r>
              <a:rPr lang="en-US" dirty="0"/>
              <a:t> Salaam. The road is well-paved and well-traveled and crosses 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87457" y="4325938"/>
            <a:ext cx="43041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…through </a:t>
            </a:r>
            <a:r>
              <a:rPr lang="en-US" dirty="0" err="1"/>
              <a:t>Mikumi</a:t>
            </a:r>
            <a:r>
              <a:rPr lang="en-US" dirty="0"/>
              <a:t> National Park. Iringa is on the major transport route from the south to Dar </a:t>
            </a:r>
            <a:r>
              <a:rPr lang="en-US" dirty="0" err="1"/>
              <a:t>es</a:t>
            </a:r>
            <a:r>
              <a:rPr lang="en-US" dirty="0"/>
              <a:t> Salaam and an important center of agriculture and agro-business. It is also the gateway to </a:t>
            </a:r>
            <a:r>
              <a:rPr lang="en-US" dirty="0" err="1"/>
              <a:t>Ruaha</a:t>
            </a:r>
            <a:r>
              <a:rPr lang="en-US" dirty="0"/>
              <a:t> National Park, Tanzania’s second largest national park.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24600" y="1219200"/>
            <a:ext cx="91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Iringa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097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Pommern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3505200"/>
            <a:ext cx="4470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josanz\Desktop\Tz.Schadt.Photos\watergirls-in-pin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03312"/>
            <a:ext cx="4418857" cy="293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http://www.pommernwaterproject.com/Tanzan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234042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2" y="4114800"/>
            <a:ext cx="4164013" cy="234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4492" y="6456363"/>
            <a:ext cx="2814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Aka:  </a:t>
            </a:r>
            <a:r>
              <a:rPr lang="en-US" dirty="0" err="1" smtClean="0"/>
              <a:t>Pommerin</a:t>
            </a:r>
            <a:r>
              <a:rPr lang="en-US" dirty="0"/>
              <a:t>; </a:t>
            </a:r>
            <a:r>
              <a:rPr lang="en-US" dirty="0" err="1"/>
              <a:t>Pommerini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918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Arrive in Dar-</a:t>
            </a:r>
            <a:r>
              <a:rPr lang="en-US" dirty="0" err="1" smtClean="0"/>
              <a:t>es</a:t>
            </a:r>
            <a:r>
              <a:rPr lang="en-US" dirty="0" smtClean="0"/>
              <a:t>-Salaam on May 17 for a day or two of orientation activities</a:t>
            </a:r>
          </a:p>
          <a:p>
            <a:r>
              <a:rPr lang="en-US" dirty="0" smtClean="0"/>
              <a:t>Daytime travel to Iringa (10 hours); spend night in Iringa Town</a:t>
            </a:r>
          </a:p>
          <a:p>
            <a:r>
              <a:rPr lang="en-US" dirty="0" smtClean="0"/>
              <a:t>Travel from Iringa Town to village of </a:t>
            </a:r>
            <a:r>
              <a:rPr lang="en-US" dirty="0" err="1" smtClean="0"/>
              <a:t>Pommern</a:t>
            </a:r>
            <a:r>
              <a:rPr lang="en-US" dirty="0" smtClean="0"/>
              <a:t> (approximately 1 hour on an unpaved road)</a:t>
            </a:r>
          </a:p>
          <a:p>
            <a:r>
              <a:rPr lang="en-US" dirty="0" smtClean="0"/>
              <a:t>Settle into Mission Guest House in the village center; 5-minute walk to School/classroom.</a:t>
            </a:r>
          </a:p>
          <a:p>
            <a:r>
              <a:rPr lang="en-US" dirty="0"/>
              <a:t>S</a:t>
            </a:r>
            <a:r>
              <a:rPr lang="en-US" dirty="0" smtClean="0"/>
              <a:t>mall shops (</a:t>
            </a:r>
            <a:r>
              <a:rPr lang="en-US" dirty="0" err="1" smtClean="0"/>
              <a:t>dukas</a:t>
            </a:r>
            <a:r>
              <a:rPr lang="en-US" dirty="0" smtClean="0"/>
              <a:t>), dispensary, and churches close by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691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796"/>
            <a:ext cx="33944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lh3.googleusercontent.com/Qg38KAn91H3uU6QNvgHZXqpqGdpc64D_4GGvXqg6VxUEO6qIijBvQAvEUj-InfXeYegwoRnU_TXWcJCRJ70mHtSJOAhys2HtVr6_C2H1wt-Nm58Rxi28Yjbv7VZgBTiM1K78ntIxE-7X6wFczdLqg_X-lz37CTaQ6xC3FrGp0OpQcUuPYYBU1g-rRwkh-AkP1890BO_P1DxAA0OMw0N-LTcgl3-Bb6z41kM_CY5yo3XuBupYDwhK0KzGMdsn-ilosYXPkvJKWcNF3IBa5yMRBkcFC25_fjssYFn_n9-UgQrrL_TUAHQrGI7GD-6w84yZ6IVxbZwYdwO6gzqo68nHMFzGFcmch5JXgdw-Me6UcLhFb947x438sDCETfpS3FWA4NSlkzgij6zOH8Qik_CcAxbEvPIWEIdRddUSrbLfmTZrwO5xjZf4logs-ypmzJnmqkm0xT8kpelWQyX8lqS79FH-30v-WG8UZUCtTzCr1Kw37UHutJuijpEdSQfqqKTYsemHgNp6EBVVjLZ83y7ETDxJlj2b3oOhXWEj5gR4gzYPRSuL_klDkXIfSQd2EgpmPNj6=w1152-h864-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800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81400"/>
            <a:ext cx="4306556" cy="3229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03127"/>
            <a:ext cx="2787580" cy="371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58957" y="4038600"/>
            <a:ext cx="16370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Some Places in </a:t>
            </a:r>
            <a:r>
              <a:rPr lang="en-US" sz="2800" dirty="0" err="1" smtClean="0"/>
              <a:t>Pommern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2884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226300" cy="542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Guest 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945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josanz\Desktop\Tz.Schadt.Photos\mission-hou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25" y="685800"/>
            <a:ext cx="8275638" cy="549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Mission Guest 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937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Guest House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 smtClean="0"/>
              <a:t>Dormitory-style </a:t>
            </a:r>
            <a:r>
              <a:rPr lang="en-US" dirty="0"/>
              <a:t>(double to quadruple occupancy) lodging on frame and/or bunk beds with mosquito netting, sheets, pillows and blankets. </a:t>
            </a:r>
            <a:endParaRPr lang="en-US" dirty="0" smtClean="0"/>
          </a:p>
          <a:p>
            <a:pPr fontAlgn="base"/>
            <a:r>
              <a:rPr lang="en-US" dirty="0" smtClean="0"/>
              <a:t>Three </a:t>
            </a:r>
            <a:r>
              <a:rPr lang="en-US" dirty="0"/>
              <a:t>bathrooms with both American and Tanzanian style toilets and tepid-water showers are shared. </a:t>
            </a:r>
            <a:endParaRPr lang="en-US" dirty="0" smtClean="0"/>
          </a:p>
          <a:p>
            <a:pPr fontAlgn="base"/>
            <a:r>
              <a:rPr lang="en-US" dirty="0" smtClean="0"/>
              <a:t>Two </a:t>
            </a:r>
            <a:r>
              <a:rPr lang="en-US" dirty="0"/>
              <a:t>large common rooms, a wrap-around open-air veranda, and an attached kitchen.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301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 smtClean="0"/>
              <a:t>Rustic, Communal Living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43000"/>
            <a:ext cx="4419600" cy="5334000"/>
          </a:xfrm>
        </p:spPr>
        <p:txBody>
          <a:bodyPr>
            <a:normAutofit lnSpcReduction="10000"/>
          </a:bodyPr>
          <a:lstStyle/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>Shared </a:t>
            </a:r>
            <a:r>
              <a:rPr lang="en-US" sz="2400" dirty="0">
                <a:solidFill>
                  <a:srgbClr val="333333"/>
                </a:solidFill>
                <a:latin typeface="Gill Sans MT" charset="0"/>
              </a:rPr>
              <a:t>living quarters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33333"/>
                </a:solidFill>
                <a:latin typeface="Gill Sans MT" charset="0"/>
              </a:rPr>
              <a:t>Wash your own dishes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33333"/>
                </a:solidFill>
                <a:latin typeface="Gill Sans MT" charset="0"/>
              </a:rPr>
              <a:t>Cook Crew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>RAP </a:t>
            </a:r>
            <a:r>
              <a:rPr lang="en-US" sz="2400" dirty="0">
                <a:solidFill>
                  <a:srgbClr val="333333"/>
                </a:solidFill>
                <a:latin typeface="Gill Sans MT" charset="0"/>
              </a:rPr>
              <a:t>daily meetings (Reflections, </a:t>
            </a: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/>
            </a:r>
            <a:br>
              <a:rPr lang="en-US" sz="2400" dirty="0" smtClean="0">
                <a:solidFill>
                  <a:srgbClr val="333333"/>
                </a:solidFill>
                <a:latin typeface="Gill Sans MT" charset="0"/>
              </a:rPr>
            </a:b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>Announcements</a:t>
            </a:r>
            <a:r>
              <a:rPr lang="en-US" sz="2400" dirty="0">
                <a:solidFill>
                  <a:srgbClr val="333333"/>
                </a:solidFill>
                <a:latin typeface="Gill Sans MT" charset="0"/>
              </a:rPr>
              <a:t>, Presentations)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33333"/>
                </a:solidFill>
                <a:latin typeface="Gill Sans MT" charset="0"/>
              </a:rPr>
              <a:t>Limited electricity &amp; </a:t>
            </a: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>internet connectivity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>Limited warm showers</a:t>
            </a:r>
            <a:br>
              <a:rPr lang="en-US" sz="2400" dirty="0" smtClean="0">
                <a:solidFill>
                  <a:srgbClr val="333333"/>
                </a:solidFill>
                <a:latin typeface="Gill Sans MT" charset="0"/>
              </a:rPr>
            </a:b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>(solar)</a:t>
            </a:r>
            <a:endParaRPr lang="en-US" sz="1600" dirty="0" smtClean="0">
              <a:solidFill>
                <a:srgbClr val="333333"/>
              </a:solidFill>
              <a:latin typeface="Gill Sans MT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b="1" dirty="0" smtClean="0">
                <a:solidFill>
                  <a:srgbClr val="333333"/>
                </a:solidFill>
                <a:latin typeface="Gill Sans MT" charset="0"/>
              </a:rPr>
              <a:t>Limited </a:t>
            </a:r>
            <a:r>
              <a:rPr lang="en-US" sz="2400" b="1" dirty="0">
                <a:solidFill>
                  <a:srgbClr val="333333"/>
                </a:solidFill>
                <a:latin typeface="Gill Sans MT" charset="0"/>
              </a:rPr>
              <a:t>downtime</a:t>
            </a:r>
          </a:p>
          <a:p>
            <a:pPr lvl="1">
              <a:lnSpc>
                <a:spcPct val="80000"/>
              </a:lnSpc>
              <a:buFontTx/>
              <a:buChar char="•"/>
              <a:defRPr/>
            </a:pPr>
            <a:r>
              <a:rPr lang="en-US" sz="2400" dirty="0">
                <a:solidFill>
                  <a:srgbClr val="333333"/>
                </a:solidFill>
                <a:latin typeface="Gill Sans MT" charset="0"/>
              </a:rPr>
              <a:t>Busy and full </a:t>
            </a: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>schedule</a:t>
            </a:r>
            <a:endParaRPr lang="en-US" sz="1600" dirty="0">
              <a:solidFill>
                <a:srgbClr val="333333"/>
              </a:solidFill>
              <a:latin typeface="Gill Sans MT" charset="0"/>
            </a:endParaRP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sz="2400" b="1" dirty="0" smtClean="0">
              <a:solidFill>
                <a:srgbClr val="333333"/>
              </a:solidFill>
              <a:latin typeface="Gill Sans MT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b="1" dirty="0" smtClean="0">
                <a:solidFill>
                  <a:srgbClr val="333333"/>
                </a:solidFill>
                <a:latin typeface="Gill Sans MT" charset="0"/>
              </a:rPr>
              <a:t>Village Life</a:t>
            </a:r>
            <a:endParaRPr lang="en-US" sz="2400" b="1" dirty="0">
              <a:solidFill>
                <a:srgbClr val="333333"/>
              </a:solidFill>
              <a:latin typeface="Gill Sans MT" charset="0"/>
            </a:endParaRPr>
          </a:p>
          <a:p>
            <a:pPr lvl="1">
              <a:lnSpc>
                <a:spcPct val="80000"/>
              </a:lnSpc>
              <a:buFontTx/>
              <a:buChar char="•"/>
              <a:defRPr/>
            </a:pPr>
            <a:r>
              <a:rPr lang="en-US" sz="2400" dirty="0" smtClean="0">
                <a:solidFill>
                  <a:srgbClr val="333333"/>
                </a:solidFill>
                <a:latin typeface="Gill Sans MT" charset="0"/>
              </a:rPr>
              <a:t>Active Communities of Faith (Catholic &amp; Lutheran)</a:t>
            </a:r>
            <a:endParaRPr lang="en-US" dirty="0"/>
          </a:p>
        </p:txBody>
      </p:sp>
      <p:pic>
        <p:nvPicPr>
          <p:cNvPr id="5122" name="Picture 2" descr="http://3.bp.blogspot.com/-lyxYsqBVl8Q/UhkPSqiuKlI/AAAAAAAAAd8/nHQeYQe4q6I/s1600/DSCN04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1430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294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3011528" cy="2258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43000"/>
            <a:ext cx="4133850" cy="551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38400"/>
            <a:ext cx="3200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352800" y="304800"/>
            <a:ext cx="5029200" cy="639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Mission Guest House Views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71919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Living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Electricity is new to village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dirty="0" smtClean="0"/>
              <a:t>Poor internet and irregular cell phone connectivity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dirty="0" smtClean="0"/>
              <a:t>May &amp; June will be winter! Frost at night, bring warm clothes and a sleeping bag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dirty="0" smtClean="0"/>
              <a:t>Health concerns: malaria, diarrhea, scorpions and spiders.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0873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Mama Tony Cooks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2405" y="1295401"/>
            <a:ext cx="4384395" cy="2667000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n-US" dirty="0" smtClean="0"/>
              <a:t>Meals are based on rice, pasta, potatoes and beans. Added to that are vegetables, eggs, chicken and savory sauces. Seasonal fruit </a:t>
            </a:r>
          </a:p>
        </p:txBody>
      </p:sp>
      <p:pic>
        <p:nvPicPr>
          <p:cNvPr id="4" name="Picture 2" descr="C:\Users\josanz\Desktop\Tz.Schadt.Photos\Mama Ton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7"/>
          <a:stretch/>
        </p:blipFill>
        <p:spPr bwMode="auto">
          <a:xfrm>
            <a:off x="381000" y="1143000"/>
            <a:ext cx="3921405" cy="370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56982"/>
            <a:ext cx="41148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4800600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/>
              <a:t>Bottled and filtered water is </a:t>
            </a:r>
            <a:r>
              <a:rPr lang="en-US" sz="3000" dirty="0" smtClean="0"/>
              <a:t>provided. </a:t>
            </a:r>
            <a:r>
              <a:rPr lang="en-US" sz="3000" dirty="0"/>
              <a:t> Vegetarian diets can generally be accommodated.</a:t>
            </a:r>
          </a:p>
        </p:txBody>
      </p:sp>
    </p:spTree>
    <p:extLst>
      <p:ext uri="{BB962C8B-B14F-4D97-AF65-F5344CB8AC3E}">
        <p14:creationId xmlns:p14="http://schemas.microsoft.com/office/powerpoint/2010/main" val="421571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624841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397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Local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86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Lutheran missionaries based in </a:t>
            </a:r>
            <a:r>
              <a:rPr lang="en-US" sz="2400" dirty="0" err="1" smtClean="0"/>
              <a:t>Pommern</a:t>
            </a:r>
            <a:r>
              <a:rPr lang="en-US" sz="2400" dirty="0" smtClean="0"/>
              <a:t> since late 19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century</a:t>
            </a:r>
          </a:p>
          <a:p>
            <a:pPr marL="0" indent="0">
              <a:buNone/>
            </a:pPr>
            <a:endParaRPr lang="en-US" sz="1100" dirty="0" smtClean="0"/>
          </a:p>
          <a:p>
            <a:r>
              <a:rPr lang="en-US" sz="2400" dirty="0" smtClean="0"/>
              <a:t>Mission house built around 1900 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 smtClean="0"/>
              <a:t>Hub for Global Volunteers and ongoing faith-based volunteerism and development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400" dirty="0" smtClean="0"/>
              <a:t>Dispensary &amp; HIV clinic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400" dirty="0" smtClean="0"/>
              <a:t>Catholic church and local missionaries also have a strong presence and have contributed to local development</a:t>
            </a:r>
          </a:p>
          <a:p>
            <a:endParaRPr lang="en-US" sz="1000" dirty="0"/>
          </a:p>
          <a:p>
            <a:r>
              <a:rPr lang="en-US" sz="2400" dirty="0" smtClean="0"/>
              <a:t>Private secondary school, public primary school, new school for disabled students</a:t>
            </a:r>
          </a:p>
          <a:p>
            <a:endParaRPr lang="en-US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79255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81"/>
            <a:ext cx="8229600" cy="1143000"/>
          </a:xfrm>
        </p:spPr>
        <p:txBody>
          <a:bodyPr/>
          <a:lstStyle/>
          <a:p>
            <a:r>
              <a:rPr lang="en-US" dirty="0" smtClean="0"/>
              <a:t>Iringa Region &amp; </a:t>
            </a:r>
            <a:r>
              <a:rPr lang="en-US" dirty="0" err="1" smtClean="0"/>
              <a:t>Pommern</a:t>
            </a:r>
            <a:r>
              <a:rPr lang="en-US" dirty="0" smtClean="0"/>
              <a:t> Village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Primary tribal groups are Hehe and Bene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dirty="0" smtClean="0"/>
              <a:t>Hehe Chief </a:t>
            </a:r>
            <a:r>
              <a:rPr lang="en-US" dirty="0" err="1" smtClean="0"/>
              <a:t>Mkwawa</a:t>
            </a:r>
            <a:r>
              <a:rPr lang="en-US" dirty="0" smtClean="0"/>
              <a:t> led a rebellion against the Germans 1894-98. Died in 1898 and his head was sent to museum in Germany. It is now in a museum in Iringa.</a:t>
            </a:r>
          </a:p>
          <a:p>
            <a:pPr marL="0" indent="0">
              <a:buNone/>
            </a:pPr>
            <a:endParaRPr lang="en-US" sz="1300" dirty="0" smtClean="0"/>
          </a:p>
          <a:p>
            <a:r>
              <a:rPr lang="en-US" dirty="0" smtClean="0"/>
              <a:t>Vestiges of German presence remain, particularly in the strong role of the Lutheran church</a:t>
            </a:r>
          </a:p>
          <a:p>
            <a:pPr marL="0" indent="0">
              <a:buNone/>
            </a:pPr>
            <a:endParaRPr lang="en-US" sz="1300" dirty="0" smtClean="0"/>
          </a:p>
          <a:p>
            <a:r>
              <a:rPr lang="en-US" dirty="0" err="1" smtClean="0"/>
              <a:t>Pommern</a:t>
            </a:r>
            <a:r>
              <a:rPr lang="en-US" dirty="0" smtClean="0"/>
              <a:t> village is named after a region of Germany (Pomerania)</a:t>
            </a:r>
          </a:p>
          <a:p>
            <a:pPr marL="0" indent="0">
              <a:buNone/>
            </a:pPr>
            <a:endParaRPr lang="en-US" sz="1300" dirty="0" smtClean="0"/>
          </a:p>
          <a:p>
            <a:r>
              <a:rPr lang="en-US" dirty="0" err="1" smtClean="0"/>
              <a:t>Pommern</a:t>
            </a:r>
            <a:r>
              <a:rPr lang="en-US" dirty="0" smtClean="0"/>
              <a:t>, TZ is located in </a:t>
            </a:r>
            <a:r>
              <a:rPr lang="en-US" dirty="0" err="1" smtClean="0"/>
              <a:t>Kilolo</a:t>
            </a:r>
            <a:r>
              <a:rPr lang="en-US" dirty="0" smtClean="0"/>
              <a:t> District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58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Local Health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Poverty</a:t>
            </a:r>
          </a:p>
          <a:p>
            <a:r>
              <a:rPr lang="en-US" dirty="0" smtClean="0"/>
              <a:t>HIV Prevalence in Iringa 9.1% and 14.8% </a:t>
            </a:r>
            <a:r>
              <a:rPr lang="en-US" dirty="0" err="1" smtClean="0"/>
              <a:t>Njombe</a:t>
            </a:r>
            <a:r>
              <a:rPr lang="en-US" dirty="0" smtClean="0"/>
              <a:t>. National prevalence is 5.1%.</a:t>
            </a:r>
          </a:p>
          <a:p>
            <a:r>
              <a:rPr lang="en-US" dirty="0" smtClean="0"/>
              <a:t>Malaria </a:t>
            </a:r>
          </a:p>
          <a:p>
            <a:r>
              <a:rPr lang="en-US" dirty="0" smtClean="0"/>
              <a:t>Diarrheal disease</a:t>
            </a:r>
          </a:p>
          <a:p>
            <a:r>
              <a:rPr lang="en-US" dirty="0" smtClean="0"/>
              <a:t>Road to Iringa is unpaved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593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GH707 Course -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about people &amp; public health programs</a:t>
            </a:r>
          </a:p>
          <a:p>
            <a:r>
              <a:rPr lang="en-US" dirty="0" smtClean="0"/>
              <a:t>Community service</a:t>
            </a:r>
          </a:p>
          <a:p>
            <a:r>
              <a:rPr lang="en-US" dirty="0" smtClean="0"/>
              <a:t>Design data collection tools &amp; sampling plan</a:t>
            </a:r>
          </a:p>
          <a:p>
            <a:r>
              <a:rPr lang="en-US" dirty="0" smtClean="0"/>
              <a:t>Collect qualitative &amp; quantitative data</a:t>
            </a:r>
          </a:p>
          <a:p>
            <a:r>
              <a:rPr lang="en-US" dirty="0" smtClean="0"/>
              <a:t>Compile and analyze the data</a:t>
            </a:r>
          </a:p>
          <a:p>
            <a:r>
              <a:rPr lang="en-US" dirty="0" smtClean="0"/>
              <a:t>Present results to stakeholders &amp; write report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559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GH707 Potential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Each year, course selects topics of focus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2015, topics included:</a:t>
            </a:r>
          </a:p>
          <a:p>
            <a:pPr lvl="1"/>
            <a:r>
              <a:rPr lang="en-US" dirty="0" smtClean="0"/>
              <a:t>Community Health Workers</a:t>
            </a:r>
          </a:p>
          <a:p>
            <a:pPr lvl="1"/>
            <a:r>
              <a:rPr lang="en-US" dirty="0" smtClean="0"/>
              <a:t>Essential Primary Health Care Services</a:t>
            </a:r>
          </a:p>
          <a:p>
            <a:pPr lvl="1"/>
            <a:r>
              <a:rPr lang="en-US" dirty="0" smtClean="0"/>
              <a:t>Health Care Utilization &amp; Satisfaction</a:t>
            </a:r>
          </a:p>
          <a:p>
            <a:pPr lvl="1"/>
            <a:r>
              <a:rPr lang="en-US" dirty="0" smtClean="0"/>
              <a:t>Community Participation in Primary Health Care</a:t>
            </a:r>
          </a:p>
          <a:p>
            <a:pPr lvl="1"/>
            <a:r>
              <a:rPr lang="en-US" dirty="0" smtClean="0"/>
              <a:t>Health Management Information System</a:t>
            </a:r>
          </a:p>
        </p:txBody>
      </p:sp>
    </p:spTree>
    <p:extLst>
      <p:ext uri="{BB962C8B-B14F-4D97-AF65-F5344CB8AC3E}">
        <p14:creationId xmlns:p14="http://schemas.microsoft.com/office/powerpoint/2010/main" val="2807158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274638"/>
            <a:ext cx="3733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Presenting Back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58174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321" y="2677886"/>
            <a:ext cx="6267679" cy="418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90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Pre-Departure Orientations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Dates &amp; Tentative Topics</a:t>
            </a:r>
          </a:p>
          <a:p>
            <a:r>
              <a:rPr lang="en-US" dirty="0" smtClean="0"/>
              <a:t>April </a:t>
            </a:r>
            <a:r>
              <a:rPr lang="en-US" dirty="0"/>
              <a:t>8: </a:t>
            </a:r>
            <a:r>
              <a:rPr lang="en-US" dirty="0" smtClean="0"/>
              <a:t>Living </a:t>
            </a:r>
            <a:r>
              <a:rPr lang="en-US" dirty="0"/>
              <a:t>and Working – What to expect, What to pack, and What to Leave Home</a:t>
            </a:r>
          </a:p>
          <a:p>
            <a:r>
              <a:rPr lang="en-US" dirty="0"/>
              <a:t>April 15: </a:t>
            </a:r>
            <a:r>
              <a:rPr lang="en-US" dirty="0" err="1" smtClean="0"/>
              <a:t>Karibu</a:t>
            </a:r>
            <a:r>
              <a:rPr lang="en-US" dirty="0" smtClean="0"/>
              <a:t> </a:t>
            </a:r>
            <a:r>
              <a:rPr lang="en-US" dirty="0" err="1" smtClean="0"/>
              <a:t>Pommerni</a:t>
            </a:r>
            <a:r>
              <a:rPr lang="en-US" dirty="0" smtClean="0"/>
              <a:t> – Village </a:t>
            </a:r>
            <a:r>
              <a:rPr lang="en-US" dirty="0"/>
              <a:t>of </a:t>
            </a:r>
            <a:r>
              <a:rPr lang="en-US" dirty="0" err="1" smtClean="0"/>
              <a:t>Pommern</a:t>
            </a:r>
            <a:r>
              <a:rPr lang="en-US" dirty="0" smtClean="0"/>
              <a:t> &amp; introduction to Kiswahili</a:t>
            </a:r>
            <a:endParaRPr lang="en-US" dirty="0"/>
          </a:p>
          <a:p>
            <a:r>
              <a:rPr lang="en-US" dirty="0"/>
              <a:t>April 22: </a:t>
            </a:r>
            <a:r>
              <a:rPr lang="en-US" dirty="0" smtClean="0"/>
              <a:t>Field activities </a:t>
            </a:r>
            <a:r>
              <a:rPr lang="en-US" dirty="0"/>
              <a:t>the program will be </a:t>
            </a:r>
            <a:r>
              <a:rPr lang="en-US" dirty="0" smtClean="0"/>
              <a:t>undertaking</a:t>
            </a:r>
          </a:p>
          <a:p>
            <a:r>
              <a:rPr lang="en-US" dirty="0"/>
              <a:t>April 29: </a:t>
            </a:r>
            <a:r>
              <a:rPr lang="en-US" dirty="0" smtClean="0"/>
              <a:t>Talk about culture</a:t>
            </a:r>
            <a:r>
              <a:rPr lang="en-US" dirty="0"/>
              <a:t>, history of TZ including colonialism and socialism, </a:t>
            </a:r>
            <a:r>
              <a:rPr lang="en-US" dirty="0" smtClean="0"/>
              <a:t>being </a:t>
            </a:r>
            <a:r>
              <a:rPr lang="en-US" dirty="0"/>
              <a:t>a Westerner/American in a </a:t>
            </a:r>
            <a:r>
              <a:rPr lang="en-US" dirty="0" smtClean="0"/>
              <a:t>rural village, </a:t>
            </a:r>
            <a:r>
              <a:rPr lang="en-US" dirty="0"/>
              <a:t>privilege and </a:t>
            </a:r>
            <a:r>
              <a:rPr lang="en-US" dirty="0" smtClean="0"/>
              <a:t>humility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70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333333"/>
                </a:solidFill>
                <a:latin typeface="Tw Cen MT" pitchFamily="34" charset="0"/>
              </a:rPr>
              <a:t>Tuition </a:t>
            </a:r>
            <a:r>
              <a:rPr lang="en-US" altLang="en-US" b="1" dirty="0" smtClean="0">
                <a:solidFill>
                  <a:srgbClr val="333333"/>
                </a:solidFill>
                <a:latin typeface="Tw Cen MT" pitchFamily="34" charset="0"/>
              </a:rPr>
              <a:t>&amp; Expenses</a:t>
            </a:r>
            <a:r>
              <a:rPr lang="en-US" altLang="en-US" b="1" dirty="0">
                <a:solidFill>
                  <a:srgbClr val="333333"/>
                </a:solidFill>
                <a:latin typeface="Tw Cen MT" pitchFamily="34" charset="0"/>
              </a:rPr>
              <a:t>:</a:t>
            </a:r>
            <a:br>
              <a:rPr lang="en-US" altLang="en-US" b="1" dirty="0">
                <a:solidFill>
                  <a:srgbClr val="333333"/>
                </a:solidFill>
                <a:latin typeface="Tw Cen MT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pPr>
              <a:buFontTx/>
              <a:buChar char="•"/>
              <a:defRPr/>
            </a:pPr>
            <a:r>
              <a:rPr lang="en-US" altLang="en-US" dirty="0">
                <a:solidFill>
                  <a:srgbClr val="333333"/>
                </a:solidFill>
                <a:latin typeface="Tw Cen MT" pitchFamily="34" charset="0"/>
              </a:rPr>
              <a:t>$ </a:t>
            </a:r>
            <a:r>
              <a:rPr lang="en-US" dirty="0">
                <a:solidFill>
                  <a:srgbClr val="333333"/>
                </a:solidFill>
                <a:latin typeface="Tw Cen MT" pitchFamily="34" charset="0"/>
              </a:rPr>
              <a:t>8,892</a:t>
            </a:r>
            <a:r>
              <a:rPr lang="en-US" altLang="en-US" dirty="0">
                <a:solidFill>
                  <a:srgbClr val="333333"/>
                </a:solidFill>
                <a:latin typeface="Tw Cen MT" pitchFamily="34" charset="0"/>
              </a:rPr>
              <a:t>  </a:t>
            </a: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- tuition for 6 credits; Summer I</a:t>
            </a:r>
            <a:endParaRPr lang="en-US" altLang="en-US" dirty="0">
              <a:solidFill>
                <a:srgbClr val="333333"/>
              </a:solidFill>
              <a:latin typeface="Tw Cen MT" pitchFamily="34" charset="0"/>
            </a:endParaRPr>
          </a:p>
          <a:p>
            <a:pPr>
              <a:spcAft>
                <a:spcPct val="20000"/>
              </a:spcAft>
              <a:buFontTx/>
              <a:buChar char="•"/>
              <a:defRPr/>
            </a:pP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$1500 - room </a:t>
            </a:r>
            <a:r>
              <a:rPr lang="en-US" altLang="en-US" dirty="0">
                <a:solidFill>
                  <a:srgbClr val="333333"/>
                </a:solidFill>
                <a:latin typeface="Tw Cen MT" pitchFamily="34" charset="0"/>
              </a:rPr>
              <a:t>&amp; </a:t>
            </a: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board; </a:t>
            </a:r>
          </a:p>
          <a:p>
            <a:pPr>
              <a:spcAft>
                <a:spcPct val="20000"/>
              </a:spcAft>
              <a:buFontTx/>
              <a:buChar char="•"/>
              <a:defRPr/>
            </a:pP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$130 - required travel insurance fee</a:t>
            </a:r>
          </a:p>
          <a:p>
            <a:pPr>
              <a:spcAft>
                <a:spcPct val="20000"/>
              </a:spcAft>
              <a:buFontTx/>
              <a:buChar char="•"/>
              <a:defRPr/>
            </a:pP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$100 - visa fee (US Passport)</a:t>
            </a:r>
            <a:endParaRPr lang="en-US" altLang="en-US" dirty="0">
              <a:solidFill>
                <a:srgbClr val="333333"/>
              </a:solidFill>
              <a:latin typeface="Tw Cen MT" pitchFamily="34" charset="0"/>
            </a:endParaRPr>
          </a:p>
          <a:p>
            <a:pPr>
              <a:spcAft>
                <a:spcPct val="20000"/>
              </a:spcAft>
              <a:buFontTx/>
              <a:buChar char="•"/>
              <a:defRPr/>
            </a:pP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Variable-travel clinic visit; vaccines/prophylaxis</a:t>
            </a:r>
            <a:b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</a:br>
            <a:r>
              <a:rPr lang="en-US" altLang="en-US" sz="2000" dirty="0" smtClean="0">
                <a:solidFill>
                  <a:srgbClr val="333333"/>
                </a:solidFill>
                <a:latin typeface="Tw Cen MT" pitchFamily="34" charset="0"/>
              </a:rPr>
              <a:t>(antimalarial, Hepatitis A &amp; Typhoid shots, Anti-Diarrheal, Insect repellant) </a:t>
            </a:r>
          </a:p>
          <a:p>
            <a:pPr>
              <a:spcAft>
                <a:spcPct val="2000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333333"/>
                </a:solidFill>
                <a:latin typeface="Tw Cen MT" pitchFamily="34" charset="0"/>
              </a:rPr>
              <a:t>$1700+/- </a:t>
            </a: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 for Airfare</a:t>
            </a:r>
          </a:p>
          <a:p>
            <a:pPr>
              <a:spcAft>
                <a:spcPct val="20000"/>
              </a:spcAft>
              <a:buFontTx/>
              <a:buChar char="•"/>
              <a:defRPr/>
            </a:pP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Miscellaneous </a:t>
            </a:r>
            <a:endParaRPr lang="en-US" altLang="en-US" dirty="0">
              <a:latin typeface="Tw Cen MT" pitchFamily="34" charset="0"/>
            </a:endParaRPr>
          </a:p>
          <a:p>
            <a:pPr marL="0" indent="0">
              <a:spcAft>
                <a:spcPct val="20000"/>
              </a:spcAft>
              <a:buNone/>
              <a:defRPr/>
            </a:pP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Open </a:t>
            </a:r>
            <a:r>
              <a:rPr lang="en-US" altLang="en-US" dirty="0">
                <a:solidFill>
                  <a:srgbClr val="333333"/>
                </a:solidFill>
                <a:latin typeface="Tw Cen MT" pitchFamily="34" charset="0"/>
              </a:rPr>
              <a:t>to BUSPH </a:t>
            </a:r>
            <a:r>
              <a:rPr lang="en-US" altLang="en-US" dirty="0" smtClean="0">
                <a:solidFill>
                  <a:srgbClr val="333333"/>
                </a:solidFill>
                <a:latin typeface="Tw Cen MT" pitchFamily="34" charset="0"/>
              </a:rPr>
              <a:t>MPH students</a:t>
            </a:r>
            <a:endParaRPr lang="en-US" altLang="en-US" dirty="0">
              <a:latin typeface="Tw Cen MT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63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ct val="20000"/>
              </a:spcAft>
              <a:defRPr/>
            </a:pPr>
            <a:r>
              <a:rPr lang="en-US" b="1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Applying &amp; Santander Award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Biographical &amp; Essay Questions, plus</a:t>
            </a:r>
          </a:p>
          <a:p>
            <a:pPr lvl="1"/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Acknowledgement/Waiver of Risks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U</a:t>
            </a:r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nofficial transcript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S</a:t>
            </a:r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can of your passport</a:t>
            </a:r>
          </a:p>
          <a:p>
            <a:pPr lvl="1"/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Submit via online form (accessible via </a:t>
            </a:r>
            <a:r>
              <a:rPr lang="en-US" dirty="0" err="1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GHBlast</a:t>
            </a:r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)</a:t>
            </a:r>
          </a:p>
          <a:p>
            <a:pPr marL="514350" indent="-457200"/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Applications Rolling – </a:t>
            </a:r>
            <a:b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</a:br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accepted until Feb 28, 2016</a:t>
            </a:r>
          </a:p>
          <a:p>
            <a:pPr marL="514350" indent="-457200"/>
            <a:r>
              <a:rPr lang="en-US" dirty="0" smtClean="0">
                <a:solidFill>
                  <a:srgbClr val="333333"/>
                </a:solidFill>
                <a:latin typeface="Tw Cen MT" pitchFamily="34" charset="0"/>
                <a:ea typeface="ＭＳ Ｐゴシック" charset="-128"/>
              </a:rPr>
              <a:t>Santander Award - $3,250 for 24 candidates</a:t>
            </a:r>
            <a:endParaRPr lang="en-US" dirty="0">
              <a:solidFill>
                <a:srgbClr val="333333"/>
              </a:solidFill>
              <a:latin typeface="Tw Cen MT" pitchFamily="34" charset="0"/>
              <a:ea typeface="ＭＳ Ｐゴシック" charset="-128"/>
            </a:endParaRPr>
          </a:p>
          <a:p>
            <a:pPr marL="57150" indent="0">
              <a:buNone/>
            </a:pPr>
            <a:endParaRPr lang="en-US" dirty="0">
              <a:solidFill>
                <a:srgbClr val="333333"/>
              </a:solidFill>
              <a:latin typeface="Tw Cen MT" pitchFamily="34" charset="0"/>
              <a:ea typeface="ＭＳ Ｐゴシック" charset="-128"/>
            </a:endParaRPr>
          </a:p>
          <a:p>
            <a:pPr marL="571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913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"/>
            <a:ext cx="46101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381000"/>
            <a:ext cx="373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/>
              <a:t>Questions?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31189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2186</TotalTime>
  <Words>993</Words>
  <Application>Microsoft Office PowerPoint</Application>
  <PresentationFormat>On-screen Show (4:3)</PresentationFormat>
  <Paragraphs>149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GH707 – Field Practicum  Public Health in East Africa</vt:lpstr>
      <vt:lpstr>Overview</vt:lpstr>
      <vt:lpstr>GH707 - 2015</vt:lpstr>
      <vt:lpstr>PowerPoint Presentation</vt:lpstr>
      <vt:lpstr>Our Partner:  AKU - IED</vt:lpstr>
      <vt:lpstr>PowerPoint Presentation</vt:lpstr>
      <vt:lpstr>Dar es Salaam</vt:lpstr>
      <vt:lpstr>Iringa Region</vt:lpstr>
      <vt:lpstr>Pommern</vt:lpstr>
      <vt:lpstr>Some Logistics</vt:lpstr>
      <vt:lpstr>PowerPoint Presentation</vt:lpstr>
      <vt:lpstr>Mission Guest House</vt:lpstr>
      <vt:lpstr>Mission Guest House</vt:lpstr>
      <vt:lpstr>Mission Guest House</vt:lpstr>
      <vt:lpstr>Rustic, Communal Living</vt:lpstr>
      <vt:lpstr>Mission Guest House Views</vt:lpstr>
      <vt:lpstr>Living Challenges</vt:lpstr>
      <vt:lpstr>Mama Tony Cooks</vt:lpstr>
      <vt:lpstr>PowerPoint Presentation</vt:lpstr>
      <vt:lpstr>Local Context</vt:lpstr>
      <vt:lpstr>Iringa Region &amp; Pommern Village</vt:lpstr>
      <vt:lpstr>Local Health Challenges</vt:lpstr>
      <vt:lpstr>GH707 Course - Elements</vt:lpstr>
      <vt:lpstr>GH707 Potential Topics</vt:lpstr>
      <vt:lpstr>Presenting Back</vt:lpstr>
      <vt:lpstr>Pre-Departure Orientations </vt:lpstr>
      <vt:lpstr>Tuition &amp; Expenses: </vt:lpstr>
      <vt:lpstr>Applying &amp; Santander Award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GH707 – Field Practicum in Public Health in East Africa</dc:title>
  <dc:creator>Anzalone, Joe</dc:creator>
  <cp:lastModifiedBy>Anzalone, Joe</cp:lastModifiedBy>
  <cp:revision>87</cp:revision>
  <cp:lastPrinted>2016-02-05T16:46:36Z</cp:lastPrinted>
  <dcterms:created xsi:type="dcterms:W3CDTF">2016-01-31T20:48:39Z</dcterms:created>
  <dcterms:modified xsi:type="dcterms:W3CDTF">2016-02-05T20:42:10Z</dcterms:modified>
</cp:coreProperties>
</file>