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 id="2147483686" r:id="rId2"/>
  </p:sldMasterIdLst>
  <p:notesMasterIdLst>
    <p:notesMasterId r:id="rId20"/>
  </p:notesMasterIdLst>
  <p:handoutMasterIdLst>
    <p:handoutMasterId r:id="rId21"/>
  </p:handoutMasterIdLst>
  <p:sldIdLst>
    <p:sldId id="283" r:id="rId3"/>
    <p:sldId id="297" r:id="rId4"/>
    <p:sldId id="299" r:id="rId5"/>
    <p:sldId id="300" r:id="rId6"/>
    <p:sldId id="301" r:id="rId7"/>
    <p:sldId id="302" r:id="rId8"/>
    <p:sldId id="305" r:id="rId9"/>
    <p:sldId id="306" r:id="rId10"/>
    <p:sldId id="304" r:id="rId11"/>
    <p:sldId id="307" r:id="rId12"/>
    <p:sldId id="308" r:id="rId13"/>
    <p:sldId id="309" r:id="rId14"/>
    <p:sldId id="310" r:id="rId15"/>
    <p:sldId id="311" r:id="rId16"/>
    <p:sldId id="312" r:id="rId17"/>
    <p:sldId id="298" r:id="rId18"/>
    <p:sldId id="31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amine, Annalise, Holthuis" initials="IA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8DBF"/>
    <a:srgbClr val="A6A6A6"/>
    <a:srgbClr val="404040"/>
    <a:srgbClr val="616161"/>
    <a:srgbClr val="09304E"/>
    <a:srgbClr val="009B00"/>
    <a:srgbClr val="C80413"/>
    <a:srgbClr val="DDD6D4"/>
    <a:srgbClr val="BDB7B5"/>
    <a:srgbClr val="9E99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22"/>
    <p:restoredTop sz="94621"/>
  </p:normalViewPr>
  <p:slideViewPr>
    <p:cSldViewPr snapToGrid="0" snapToObjects="1">
      <p:cViewPr varScale="1">
        <p:scale>
          <a:sx n="105" d="100"/>
          <a:sy n="105" d="100"/>
        </p:scale>
        <p:origin x="426" y="102"/>
      </p:cViewPr>
      <p:guideLst/>
    </p:cSldViewPr>
  </p:slideViewPr>
  <p:notesTextViewPr>
    <p:cViewPr>
      <p:scale>
        <a:sx n="1" d="1"/>
        <a:sy n="1" d="1"/>
      </p:scale>
      <p:origin x="0" y="0"/>
    </p:cViewPr>
  </p:notesTextViewPr>
  <p:notesViewPr>
    <p:cSldViewPr snapToGrid="0" snapToObjects="1">
      <p:cViewPr varScale="1">
        <p:scale>
          <a:sx n="73" d="100"/>
          <a:sy n="73" d="100"/>
        </p:scale>
        <p:origin x="3400"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8D97AA-10B0-D94C-A423-11F369508CF4}" type="datetimeFigureOut">
              <a:rPr lang="en-US" smtClean="0"/>
              <a:t>6/1/2020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2E06DF-684F-7746-B0A0-15C0709DF9F3}" type="slidenum">
              <a:rPr lang="en-US" smtClean="0"/>
              <a:t>‹#›</a:t>
            </a:fld>
            <a:endParaRPr lang="en-US"/>
          </a:p>
        </p:txBody>
      </p:sp>
    </p:spTree>
    <p:extLst>
      <p:ext uri="{BB962C8B-B14F-4D97-AF65-F5344CB8AC3E}">
        <p14:creationId xmlns:p14="http://schemas.microsoft.com/office/powerpoint/2010/main" val="1847876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353080-7FD8-A84F-89DC-C90208AC633E}" type="datetimeFigureOut">
              <a:rPr lang="en-US" smtClean="0"/>
              <a:t>6/1/2020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C4A4B3-0172-8F4E-9CDA-CADAA108C1A2}" type="slidenum">
              <a:rPr lang="en-US" smtClean="0"/>
              <a:t>‹#›</a:t>
            </a:fld>
            <a:endParaRPr lang="en-US"/>
          </a:p>
        </p:txBody>
      </p:sp>
    </p:spTree>
    <p:extLst>
      <p:ext uri="{BB962C8B-B14F-4D97-AF65-F5344CB8AC3E}">
        <p14:creationId xmlns:p14="http://schemas.microsoft.com/office/powerpoint/2010/main" val="719806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5396566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6226239" y="13254"/>
            <a:ext cx="3553515" cy="6858000"/>
          </a:xfrm>
          <a:prstGeom prst="rect">
            <a:avLst/>
          </a:prstGeom>
          <a:solidFill>
            <a:srgbClr val="EEEEEE">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59347" y="13254"/>
            <a:ext cx="4462363" cy="6858000"/>
          </a:xfrm>
          <a:prstGeom prst="rect">
            <a:avLst/>
          </a:prstGeom>
          <a:solidFill>
            <a:srgbClr val="EEEEEE">
              <a:alpha val="5254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932348" y="0"/>
            <a:ext cx="5025570" cy="68580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r="64367"/>
          <a:stretch/>
        </p:blipFill>
        <p:spPr>
          <a:xfrm>
            <a:off x="932348" y="4679105"/>
            <a:ext cx="1294849" cy="2178895"/>
          </a:xfrm>
          <a:prstGeom prst="rect">
            <a:avLst/>
          </a:prstGeom>
        </p:spPr>
      </p:pic>
      <p:sp>
        <p:nvSpPr>
          <p:cNvPr id="21" name="Rectangle 20"/>
          <p:cNvSpPr/>
          <p:nvPr userDrawn="1"/>
        </p:nvSpPr>
        <p:spPr>
          <a:xfrm>
            <a:off x="6623091" y="13254"/>
            <a:ext cx="5025570" cy="68580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564005" y="620991"/>
            <a:ext cx="3743742" cy="662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35298" t="-608" r="19480" b="608"/>
          <a:stretch/>
        </p:blipFill>
        <p:spPr>
          <a:xfrm>
            <a:off x="10005391" y="4692359"/>
            <a:ext cx="1643270" cy="2178895"/>
          </a:xfrm>
          <a:prstGeom prst="rect">
            <a:avLst/>
          </a:prstGeom>
        </p:spPr>
      </p:pic>
      <p:cxnSp>
        <p:nvCxnSpPr>
          <p:cNvPr id="24" name="Straight Connector 23"/>
          <p:cNvCxnSpPr/>
          <p:nvPr userDrawn="1"/>
        </p:nvCxnSpPr>
        <p:spPr>
          <a:xfrm>
            <a:off x="821523" y="627616"/>
            <a:ext cx="3743742" cy="662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 Placeholder 5"/>
          <p:cNvSpPr>
            <a:spLocks noGrp="1"/>
          </p:cNvSpPr>
          <p:nvPr>
            <p:ph type="body" sz="quarter" idx="11" hasCustomPrompt="1"/>
          </p:nvPr>
        </p:nvSpPr>
        <p:spPr>
          <a:xfrm>
            <a:off x="6374907" y="138291"/>
            <a:ext cx="5425207" cy="489325"/>
          </a:xfrm>
        </p:spPr>
        <p:txBody>
          <a:bodyPr/>
          <a:lstStyle>
            <a:lvl1pPr marL="0" indent="0">
              <a:buNone/>
              <a:defRPr spc="300">
                <a:solidFill>
                  <a:srgbClr val="616161"/>
                </a:solidFill>
                <a:latin typeface="Baskerville Old Face" charset="0"/>
                <a:ea typeface="Baskerville Old Face" charset="0"/>
                <a:cs typeface="Baskerville Old Face" charset="0"/>
              </a:defRPr>
            </a:lvl1pPr>
          </a:lstStyle>
          <a:p>
            <a:pPr lvl="0"/>
            <a:r>
              <a:rPr lang="en-US" dirty="0" smtClean="0"/>
              <a:t>CLICK TO EDIT TITLE</a:t>
            </a:r>
          </a:p>
        </p:txBody>
      </p:sp>
      <p:sp>
        <p:nvSpPr>
          <p:cNvPr id="20" name="Text Placeholder 5"/>
          <p:cNvSpPr>
            <a:spLocks noGrp="1"/>
          </p:cNvSpPr>
          <p:nvPr>
            <p:ph type="body" sz="quarter" idx="13" hasCustomPrompt="1"/>
          </p:nvPr>
        </p:nvSpPr>
        <p:spPr>
          <a:xfrm>
            <a:off x="676940" y="131664"/>
            <a:ext cx="5425207" cy="489325"/>
          </a:xfrm>
        </p:spPr>
        <p:txBody>
          <a:bodyPr/>
          <a:lstStyle>
            <a:lvl1pPr marL="0" indent="0">
              <a:buNone/>
              <a:defRPr spc="300">
                <a:solidFill>
                  <a:srgbClr val="616161"/>
                </a:solidFill>
                <a:latin typeface="Baskerville Old Face" charset="0"/>
                <a:ea typeface="Baskerville Old Face" charset="0"/>
                <a:cs typeface="Baskerville Old Face" charset="0"/>
              </a:defRPr>
            </a:lvl1pPr>
          </a:lstStyle>
          <a:p>
            <a:pPr lvl="0"/>
            <a:r>
              <a:rPr lang="en-US" dirty="0" smtClean="0"/>
              <a:t>CLICK TO EDIT TITLE</a:t>
            </a:r>
          </a:p>
        </p:txBody>
      </p:sp>
      <p:sp>
        <p:nvSpPr>
          <p:cNvPr id="16" name="Content Placeholder 15"/>
          <p:cNvSpPr>
            <a:spLocks noGrp="1"/>
          </p:cNvSpPr>
          <p:nvPr>
            <p:ph sz="quarter" idx="14"/>
          </p:nvPr>
        </p:nvSpPr>
        <p:spPr>
          <a:xfrm>
            <a:off x="793585" y="960991"/>
            <a:ext cx="4868863" cy="4962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Content Placeholder 15"/>
          <p:cNvSpPr>
            <a:spLocks noGrp="1"/>
          </p:cNvSpPr>
          <p:nvPr>
            <p:ph sz="quarter" idx="15"/>
          </p:nvPr>
        </p:nvSpPr>
        <p:spPr>
          <a:xfrm>
            <a:off x="6440743" y="960991"/>
            <a:ext cx="4868863" cy="4962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854382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A6A6A6">
            <a:alpha val="15686"/>
          </a:srgbClr>
        </a:solidFill>
        <a:effectLst/>
      </p:bgPr>
    </p:bg>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268288" y="1547813"/>
            <a:ext cx="11655488" cy="4634046"/>
          </a:xfrm>
        </p:spPr>
        <p:txBody>
          <a:bodyPr>
            <a:normAutofit/>
          </a:bodyPr>
          <a:lstStyle>
            <a:lvl1pPr>
              <a:defRPr sz="2800">
                <a:solidFill>
                  <a:schemeClr val="bg1"/>
                </a:solidFill>
              </a:defRPr>
            </a:lvl1pPr>
            <a:lvl2pPr>
              <a:defRPr sz="2800">
                <a:solidFill>
                  <a:schemeClr val="bg1"/>
                </a:solidFill>
              </a:defRPr>
            </a:lvl2pPr>
            <a:lvl3pPr>
              <a:defRPr sz="2800">
                <a:solidFill>
                  <a:schemeClr val="bg1"/>
                </a:solidFill>
              </a:defRPr>
            </a:lvl3pPr>
            <a:lvl4pPr>
              <a:defRPr sz="2800">
                <a:solidFill>
                  <a:schemeClr val="bg1"/>
                </a:solidFill>
              </a:defRPr>
            </a:lvl4pPr>
            <a:lvl5pPr>
              <a:defRPr sz="28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itle 1"/>
          <p:cNvSpPr>
            <a:spLocks noGrp="1"/>
          </p:cNvSpPr>
          <p:nvPr>
            <p:ph type="title" hasCustomPrompt="1"/>
          </p:nvPr>
        </p:nvSpPr>
        <p:spPr>
          <a:xfrm>
            <a:off x="152516" y="13089"/>
            <a:ext cx="10515600" cy="1226174"/>
          </a:xfrm>
        </p:spPr>
        <p:txBody>
          <a:bodyPr>
            <a:normAutofit/>
          </a:bodyPr>
          <a:lstStyle>
            <a:lvl1pPr>
              <a:defRPr sz="4000" spc="300" baseline="0">
                <a:solidFill>
                  <a:srgbClr val="378DBF"/>
                </a:solidFill>
                <a:latin typeface="Calibri" panose="020F0502020204030204" pitchFamily="34" charset="0"/>
                <a:ea typeface="Baskerville Old Face" charset="0"/>
                <a:cs typeface="Baskerville Old Face" charset="0"/>
              </a:defRPr>
            </a:lvl1pPr>
          </a:lstStyle>
          <a:p>
            <a:pPr lvl="0"/>
            <a:r>
              <a:rPr lang="en-US" dirty="0" smtClean="0"/>
              <a:t>CLICK TO EDIT TITLE</a:t>
            </a:r>
          </a:p>
        </p:txBody>
      </p:sp>
      <p:sp>
        <p:nvSpPr>
          <p:cNvPr id="7" name="Rectangle 6"/>
          <p:cNvSpPr/>
          <p:nvPr userDrawn="1"/>
        </p:nvSpPr>
        <p:spPr>
          <a:xfrm>
            <a:off x="447606" y="6351001"/>
            <a:ext cx="3824060" cy="307777"/>
          </a:xfrm>
          <a:prstGeom prst="rect">
            <a:avLst/>
          </a:prstGeom>
        </p:spPr>
        <p:txBody>
          <a:bodyPr wrap="none">
            <a:spAutoFit/>
          </a:bodyPr>
          <a:lstStyle/>
          <a:p>
            <a:pPr>
              <a:defRPr/>
            </a:pPr>
            <a:r>
              <a:rPr lang="en-US" altLang="en-US" sz="1400" b="1" dirty="0" smtClean="0">
                <a:latin typeface="+mn-lt"/>
              </a:rPr>
              <a:t>Boston</a:t>
            </a:r>
            <a:r>
              <a:rPr lang="en-US" altLang="en-US" sz="1400" b="1" baseline="0" dirty="0" smtClean="0">
                <a:latin typeface="+mn-lt"/>
              </a:rPr>
              <a:t> </a:t>
            </a:r>
            <a:r>
              <a:rPr lang="en-US" altLang="en-US" sz="1400" b="1" dirty="0" smtClean="0">
                <a:latin typeface="+mn-lt"/>
              </a:rPr>
              <a:t>University</a:t>
            </a:r>
            <a:r>
              <a:rPr lang="en-US" altLang="en-US" sz="1400" dirty="0" smtClean="0">
                <a:latin typeface="+mn-lt"/>
              </a:rPr>
              <a:t> Institute for Sustainable Energy</a:t>
            </a:r>
            <a:endParaRPr lang="en-US" altLang="en-US" sz="1400" dirty="0">
              <a:latin typeface="+mn-lt"/>
            </a:endParaRPr>
          </a:p>
        </p:txBody>
      </p:sp>
      <p:pic>
        <p:nvPicPr>
          <p:cNvPr id="9"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7006" y="6223803"/>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cxnSp>
        <p:nvCxnSpPr>
          <p:cNvPr id="12" name="Straight Connector 11"/>
          <p:cNvCxnSpPr/>
          <p:nvPr userDrawn="1"/>
        </p:nvCxnSpPr>
        <p:spPr>
          <a:xfrm>
            <a:off x="152516" y="1240062"/>
            <a:ext cx="4057098" cy="0"/>
          </a:xfrm>
          <a:prstGeom prst="line">
            <a:avLst/>
          </a:prstGeom>
          <a:ln w="41275" cap="rnd">
            <a:solidFill>
              <a:srgbClr val="328CC1"/>
            </a:solidFill>
            <a:round/>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54963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ext Placeholder 13"/>
          <p:cNvSpPr>
            <a:spLocks noGrp="1"/>
          </p:cNvSpPr>
          <p:nvPr>
            <p:ph type="body" sz="quarter" idx="10"/>
          </p:nvPr>
        </p:nvSpPr>
        <p:spPr>
          <a:xfrm>
            <a:off x="254116" y="1226174"/>
            <a:ext cx="5762171" cy="52768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hart Placeholder 15"/>
          <p:cNvSpPr>
            <a:spLocks noGrp="1"/>
          </p:cNvSpPr>
          <p:nvPr>
            <p:ph type="chart" sz="quarter" idx="11"/>
          </p:nvPr>
        </p:nvSpPr>
        <p:spPr>
          <a:xfrm>
            <a:off x="6531882" y="1226174"/>
            <a:ext cx="5369832" cy="5277474"/>
          </a:xfrm>
        </p:spPr>
        <p:txBody>
          <a:bodyPr/>
          <a:lstStyle/>
          <a:p>
            <a:endParaRPr lang="en-US"/>
          </a:p>
        </p:txBody>
      </p:sp>
    </p:spTree>
    <p:extLst>
      <p:ext uri="{BB962C8B-B14F-4D97-AF65-F5344CB8AC3E}">
        <p14:creationId xmlns:p14="http://schemas.microsoft.com/office/powerpoint/2010/main" val="5416037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p:cNvSpPr/>
          <p:nvPr userDrawn="1"/>
        </p:nvSpPr>
        <p:spPr>
          <a:xfrm>
            <a:off x="152516" y="671514"/>
            <a:ext cx="11429451" cy="61864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p:cNvCxnSpPr/>
          <p:nvPr userDrawn="1"/>
        </p:nvCxnSpPr>
        <p:spPr>
          <a:xfrm>
            <a:off x="447606" y="1007896"/>
            <a:ext cx="405709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hasCustomPrompt="1"/>
          </p:nvPr>
        </p:nvSpPr>
        <p:spPr>
          <a:xfrm>
            <a:off x="152516" y="0"/>
            <a:ext cx="10515600" cy="1226174"/>
          </a:xfrm>
        </p:spPr>
        <p:txBody>
          <a:bodyPr/>
          <a:lstStyle>
            <a:lvl1pPr>
              <a:defRPr spc="300">
                <a:solidFill>
                  <a:srgbClr val="616161"/>
                </a:solidFill>
                <a:latin typeface="Baskerville Old Face" charset="0"/>
                <a:ea typeface="Baskerville Old Face" charset="0"/>
                <a:cs typeface="Baskerville Old Face" charset="0"/>
              </a:defRPr>
            </a:lvl1pPr>
          </a:lstStyle>
          <a:p>
            <a:pPr lvl="0"/>
            <a:r>
              <a:rPr lang="en-US" dirty="0" smtClean="0"/>
              <a:t>CLICK TO EDIT TITLE</a:t>
            </a:r>
          </a:p>
        </p:txBody>
      </p:sp>
      <p:sp>
        <p:nvSpPr>
          <p:cNvPr id="9" name="Rectangle 8"/>
          <p:cNvSpPr/>
          <p:nvPr userDrawn="1"/>
        </p:nvSpPr>
        <p:spPr>
          <a:xfrm>
            <a:off x="294184" y="6351001"/>
            <a:ext cx="3824060" cy="307777"/>
          </a:xfrm>
          <a:prstGeom prst="rect">
            <a:avLst/>
          </a:prstGeom>
        </p:spPr>
        <p:txBody>
          <a:bodyPr wrap="none">
            <a:spAutoFit/>
          </a:bodyPr>
          <a:lstStyle/>
          <a:p>
            <a:pPr>
              <a:defRPr/>
            </a:pPr>
            <a:r>
              <a:rPr lang="en-US" altLang="en-US" sz="1400" b="1" dirty="0" smtClean="0">
                <a:latin typeface="+mn-lt"/>
              </a:rPr>
              <a:t>Boston</a:t>
            </a:r>
            <a:r>
              <a:rPr lang="en-US" altLang="en-US" sz="1400" b="1" baseline="0" dirty="0" smtClean="0">
                <a:latin typeface="+mn-lt"/>
              </a:rPr>
              <a:t> </a:t>
            </a:r>
            <a:r>
              <a:rPr lang="en-US" altLang="en-US" sz="1400" b="1" dirty="0" smtClean="0">
                <a:latin typeface="+mn-lt"/>
              </a:rPr>
              <a:t>University</a:t>
            </a:r>
            <a:r>
              <a:rPr lang="en-US" altLang="en-US" sz="1400" dirty="0" smtClean="0">
                <a:latin typeface="+mn-lt"/>
              </a:rPr>
              <a:t> Institute for Sustainable Energy</a:t>
            </a:r>
            <a:endParaRPr lang="en-US" altLang="en-US" sz="1400" dirty="0">
              <a:latin typeface="+mn-lt"/>
            </a:endParaRPr>
          </a:p>
        </p:txBody>
      </p:sp>
    </p:spTree>
    <p:extLst>
      <p:ext uri="{BB962C8B-B14F-4D97-AF65-F5344CB8AC3E}">
        <p14:creationId xmlns:p14="http://schemas.microsoft.com/office/powerpoint/2010/main" val="169858068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54545322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7006" y="6205287"/>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8" name="Rectangle 23"/>
          <p:cNvSpPr>
            <a:spLocks noChangeArrowheads="1"/>
          </p:cNvSpPr>
          <p:nvPr userDrawn="1"/>
        </p:nvSpPr>
        <p:spPr bwMode="auto">
          <a:xfrm>
            <a:off x="374618" y="6248220"/>
            <a:ext cx="46640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a:defRPr/>
            </a:pPr>
            <a:r>
              <a:rPr lang="en-US" altLang="en-US" sz="1400" b="1" dirty="0" smtClean="0">
                <a:latin typeface="+mn-lt"/>
              </a:rPr>
              <a:t>Boston</a:t>
            </a:r>
            <a:r>
              <a:rPr lang="en-US" altLang="en-US" sz="1400" b="1" baseline="0" dirty="0" smtClean="0">
                <a:latin typeface="+mn-lt"/>
              </a:rPr>
              <a:t> </a:t>
            </a:r>
            <a:r>
              <a:rPr lang="en-US" altLang="en-US" sz="1400" b="1" dirty="0" smtClean="0">
                <a:latin typeface="+mn-lt"/>
              </a:rPr>
              <a:t>University</a:t>
            </a:r>
            <a:r>
              <a:rPr lang="en-US" altLang="en-US" sz="1200" dirty="0" smtClean="0">
                <a:latin typeface="Arial Bold" charset="0"/>
              </a:rPr>
              <a:t> </a:t>
            </a:r>
            <a:r>
              <a:rPr lang="en-US" altLang="en-US" sz="1400" dirty="0" smtClean="0"/>
              <a:t>Institute for </a:t>
            </a:r>
            <a:r>
              <a:rPr lang="en-US" altLang="en-US" sz="1400" dirty="0" smtClean="0">
                <a:latin typeface="+mn-lt"/>
              </a:rPr>
              <a:t>Sustainable</a:t>
            </a:r>
            <a:r>
              <a:rPr lang="en-US" altLang="en-US" sz="1400" dirty="0" smtClean="0"/>
              <a:t> Energy</a:t>
            </a:r>
            <a:endParaRPr lang="en-US" altLang="en-US" sz="1400" dirty="0"/>
          </a:p>
        </p:txBody>
      </p:sp>
    </p:spTree>
    <p:extLst>
      <p:ext uri="{BB962C8B-B14F-4D97-AF65-F5344CB8AC3E}">
        <p14:creationId xmlns:p14="http://schemas.microsoft.com/office/powerpoint/2010/main" val="617625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640001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553777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8434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3690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238976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84657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23642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883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72805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95576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632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382007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15380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86824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318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E8E8">
            <a:alpha val="1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8FD16-34C3-9444-8AE4-688C19FF55EE}" type="datetimeFigureOut">
              <a:rPr lang="en-US" smtClean="0"/>
              <a:t>6/1/2020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FBDB7F-5887-BC42-989A-7E272F20FECA}" type="slidenum">
              <a:rPr lang="en-US" smtClean="0"/>
              <a:t>‹#›</a:t>
            </a:fld>
            <a:endParaRPr lang="en-US"/>
          </a:p>
        </p:txBody>
      </p:sp>
    </p:spTree>
    <p:extLst>
      <p:ext uri="{BB962C8B-B14F-4D97-AF65-F5344CB8AC3E}">
        <p14:creationId xmlns:p14="http://schemas.microsoft.com/office/powerpoint/2010/main" val="61410995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C3D9B0-4F3E-D745-AB06-70DA7E7F6B62}" type="datetimeFigureOut">
              <a:rPr lang="en-US" smtClean="0"/>
              <a:t>6/1/2020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039508-3AB2-7848-8DE4-551DCF0C3573}" type="slidenum">
              <a:rPr lang="en-US" smtClean="0"/>
              <a:t>‹#›</a:t>
            </a:fld>
            <a:endParaRPr lang="en-US"/>
          </a:p>
        </p:txBody>
      </p:sp>
    </p:spTree>
    <p:extLst>
      <p:ext uri="{BB962C8B-B14F-4D97-AF65-F5344CB8AC3E}">
        <p14:creationId xmlns:p14="http://schemas.microsoft.com/office/powerpoint/2010/main" val="194996054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s://ridewithvia.com/2019/01/via-and-la-metro-launch-pilot-program-to-evolve-public-transit-in-los-angeles/" TargetMode="External"/><Relationship Id="rId13" Type="http://schemas.openxmlformats.org/officeDocument/2006/relationships/hyperlink" Target="https://www.lta.gov.sg/content/dam/ltagov/news/press/2016/20160701_Summary_of_the_projects_AnnexA.pdf" TargetMode="External"/><Relationship Id="rId3" Type="http://schemas.openxmlformats.org/officeDocument/2006/relationships/hyperlink" Target="https://inrix.com/press-releases/los-angeles-tops-inrix-global-congestion-ranking/" TargetMode="External"/><Relationship Id="rId7" Type="http://schemas.openxmlformats.org/officeDocument/2006/relationships/hyperlink" Target="https://www.metro.net/news/simple_pr/metro-celebrates-quarter-century/" TargetMode="External"/><Relationship Id="rId12" Type="http://schemas.openxmlformats.org/officeDocument/2006/relationships/hyperlink" Target="https://www.lta.gov.sg/content/dam/ltagov/getting_around/driving_in_singapore/intelligent_transport_systems/pdf/smartmobility2030.pdf" TargetMode="External"/><Relationship Id="rId2" Type="http://schemas.openxmlformats.org/officeDocument/2006/relationships/hyperlink" Target="https://read.oecd-ilibrary.org/transport/itf-transport-outlook-2019_transp_outlook-en-2019-en#page7" TargetMode="External"/><Relationship Id="rId1" Type="http://schemas.openxmlformats.org/officeDocument/2006/relationships/slideLayout" Target="../slideLayouts/slideLayout3.xml"/><Relationship Id="rId6" Type="http://schemas.openxmlformats.org/officeDocument/2006/relationships/hyperlink" Target="https://www.metro.net/about/metro-vision-2028-plan/" TargetMode="External"/><Relationship Id="rId11" Type="http://schemas.openxmlformats.org/officeDocument/2006/relationships/hyperlink" Target="http://media.metro.net/about_us/vision-2028/report_metro_vision_2028_plan_2018.pdf" TargetMode="External"/><Relationship Id="rId5" Type="http://schemas.openxmlformats.org/officeDocument/2006/relationships/hyperlink" Target="https://www.discoverlosangeles.com/travel/the-sustainable-city-plan-of-los-angeles" TargetMode="External"/><Relationship Id="rId10" Type="http://schemas.openxmlformats.org/officeDocument/2006/relationships/hyperlink" Target="https://www.masstransitmag.com/alt-mobility/shared-mobility/bicycle-scooter-sharing/press-release/21127953/los-angeles-county-metropolitan-transportation-authority-metro-la-metro-city-of-los-angeles-install-200th-bike-share-station" TargetMode="External"/><Relationship Id="rId4" Type="http://schemas.openxmlformats.org/officeDocument/2006/relationships/hyperlink" Target="https://sharedusemobilitycenter.org/wp-content/uploads/2016/09/SUMC-Single-Page-Web-2.pdf" TargetMode="External"/><Relationship Id="rId9" Type="http://schemas.openxmlformats.org/officeDocument/2006/relationships/hyperlink" Target="https://www.masstransitmag.com/alt-mobility/shared-mobility/car-sharing/press-release/21128963/los-angeles-county-metropolitan-transportation-authority-metro-la-metro-expands-the-reach-of-transit-with-lyft" TargetMode="External"/><Relationship Id="rId14" Type="http://schemas.openxmlformats.org/officeDocument/2006/relationships/hyperlink" Target="https://www.intelligenttransport.com/transport-news/86331/first-on-demand-autonomous-shuttle-tria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65000"/>
            <a:alpha val="16000"/>
          </a:schemeClr>
        </a:solidFill>
        <a:effectLst/>
      </p:bgPr>
    </p:bg>
    <p:spTree>
      <p:nvGrpSpPr>
        <p:cNvPr id="1" name=""/>
        <p:cNvGrpSpPr/>
        <p:nvPr/>
      </p:nvGrpSpPr>
      <p:grpSpPr>
        <a:xfrm>
          <a:off x="0" y="0"/>
          <a:ext cx="0" cy="0"/>
          <a:chOff x="0" y="0"/>
          <a:chExt cx="0" cy="0"/>
        </a:xfrm>
      </p:grpSpPr>
      <p:sp>
        <p:nvSpPr>
          <p:cNvPr id="26" name="Rectangle 25"/>
          <p:cNvSpPr/>
          <p:nvPr/>
        </p:nvSpPr>
        <p:spPr>
          <a:xfrm>
            <a:off x="5433025" y="3150085"/>
            <a:ext cx="6096000" cy="954107"/>
          </a:xfrm>
          <a:prstGeom prst="rect">
            <a:avLst/>
          </a:prstGeom>
        </p:spPr>
        <p:txBody>
          <a:bodyPr>
            <a:spAutoFit/>
          </a:bodyPr>
          <a:lstStyle/>
          <a:p>
            <a:pPr algn="ctr"/>
            <a:r>
              <a:rPr lang="en-US" sz="2800" i="1" dirty="0" smtClean="0">
                <a:solidFill>
                  <a:srgbClr val="666666"/>
                </a:solidFill>
                <a:ea typeface="PT Serif"/>
                <a:cs typeface="PT Serif"/>
                <a:sym typeface="PT Serif"/>
              </a:rPr>
              <a:t> </a:t>
            </a:r>
            <a:r>
              <a:rPr lang="en" sz="2800" i="1" dirty="0">
                <a:solidFill>
                  <a:srgbClr val="404040"/>
                </a:solidFill>
                <a:ea typeface="PT Serif"/>
                <a:cs typeface="PT Serif"/>
                <a:sym typeface="PT Serif"/>
              </a:rPr>
              <a:t>Edem Adukonu, Research Assistant, ISE</a:t>
            </a:r>
          </a:p>
          <a:p>
            <a:pPr algn="ctr"/>
            <a:r>
              <a:rPr lang="en-US" sz="2800" i="1">
                <a:solidFill>
                  <a:srgbClr val="404040"/>
                </a:solidFill>
                <a:ea typeface="PT Serif"/>
                <a:cs typeface="PT Serif"/>
                <a:sym typeface="PT Serif"/>
              </a:rPr>
              <a:t> </a:t>
            </a:r>
            <a:r>
              <a:rPr lang="en-US" sz="2400" i="1" smtClean="0">
                <a:solidFill>
                  <a:srgbClr val="404040"/>
                </a:solidFill>
                <a:ea typeface="PT Serif"/>
                <a:cs typeface="PT Serif"/>
                <a:sym typeface="PT Serif"/>
              </a:rPr>
              <a:t>June 1, </a:t>
            </a:r>
            <a:r>
              <a:rPr lang="en-US" sz="2400" i="1" dirty="0">
                <a:solidFill>
                  <a:srgbClr val="404040"/>
                </a:solidFill>
                <a:ea typeface="PT Serif"/>
                <a:cs typeface="PT Serif"/>
                <a:sym typeface="PT Serif"/>
              </a:rPr>
              <a:t>2020</a:t>
            </a:r>
            <a:endParaRPr lang="en" sz="2400" i="1" dirty="0">
              <a:solidFill>
                <a:srgbClr val="404040"/>
              </a:solidFill>
              <a:ea typeface="PT Serif"/>
              <a:cs typeface="PT Serif"/>
              <a:sym typeface="PT Serif"/>
            </a:endParaRPr>
          </a:p>
        </p:txBody>
      </p:sp>
      <p:sp>
        <p:nvSpPr>
          <p:cNvPr id="27" name="Title 1"/>
          <p:cNvSpPr txBox="1">
            <a:spLocks/>
          </p:cNvSpPr>
          <p:nvPr/>
        </p:nvSpPr>
        <p:spPr>
          <a:xfrm>
            <a:off x="4334187" y="-700439"/>
            <a:ext cx="8293677" cy="347405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7200" b="1" spc="300" dirty="0">
                <a:solidFill>
                  <a:srgbClr val="378DBF"/>
                </a:solidFill>
                <a:ea typeface="Big Caslon Medium" charset="0"/>
                <a:cs typeface="Big Caslon Medium" charset="0"/>
              </a:rPr>
              <a:t>Multi-modal Travel</a:t>
            </a:r>
            <a:endParaRPr lang="en-US" sz="7200" b="1" spc="300" dirty="0">
              <a:solidFill>
                <a:srgbClr val="616161"/>
              </a:solidFill>
              <a:ea typeface="Big Caslon Medium" charset="0"/>
              <a:cs typeface="Big Caslon Medium" charset="0"/>
            </a:endParaRPr>
          </a:p>
          <a:p>
            <a:pPr algn="l"/>
            <a:r>
              <a:rPr lang="en-US" sz="2800" b="1" dirty="0" smtClean="0">
                <a:solidFill>
                  <a:srgbClr val="09304E"/>
                </a:solidFill>
                <a:latin typeface="+mn-lt"/>
                <a:ea typeface="Big Caslon Medium" charset="0"/>
                <a:cs typeface="Big Caslon Medium" charset="0"/>
              </a:rPr>
              <a:t>Boston University </a:t>
            </a:r>
            <a:r>
              <a:rPr lang="en-US" sz="2800" dirty="0" smtClean="0">
                <a:solidFill>
                  <a:srgbClr val="09304E"/>
                </a:solidFill>
                <a:latin typeface="+mn-lt"/>
                <a:ea typeface="Big Caslon Medium" charset="0"/>
                <a:cs typeface="Big Caslon Medium" charset="0"/>
              </a:rPr>
              <a:t>Institute for Sustainable Energy </a:t>
            </a:r>
            <a:endParaRPr lang="en-US" sz="2800" dirty="0">
              <a:solidFill>
                <a:srgbClr val="09304E"/>
              </a:solidFill>
              <a:latin typeface="+mn-lt"/>
              <a:ea typeface="Big Caslon Medium" charset="0"/>
              <a:cs typeface="Big Caslon Medium" charset="0"/>
            </a:endParaRPr>
          </a:p>
        </p:txBody>
      </p:sp>
      <p:sp>
        <p:nvSpPr>
          <p:cNvPr id="28" name="Rectangle 27"/>
          <p:cNvSpPr/>
          <p:nvPr/>
        </p:nvSpPr>
        <p:spPr>
          <a:xfrm flipH="1">
            <a:off x="6634429" y="5121368"/>
            <a:ext cx="1206625" cy="11639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flipH="1">
            <a:off x="8367559" y="5121368"/>
            <a:ext cx="1206625" cy="11639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H="1">
            <a:off x="4901299" y="5121369"/>
            <a:ext cx="1206625" cy="11639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134498" y="5353793"/>
            <a:ext cx="740225" cy="741736"/>
          </a:xfrm>
          <a:prstGeom prst="rect">
            <a:avLst/>
          </a:prstGeom>
        </p:spPr>
      </p:pic>
      <p:pic>
        <p:nvPicPr>
          <p:cNvPr id="32" name="Picture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37159" y="5331928"/>
            <a:ext cx="867424" cy="741736"/>
          </a:xfrm>
          <a:prstGeom prst="rect">
            <a:avLst/>
          </a:prstGeom>
        </p:spPr>
      </p:pic>
      <p:sp>
        <p:nvSpPr>
          <p:cNvPr id="11" name="Rectangle 10"/>
          <p:cNvSpPr/>
          <p:nvPr/>
        </p:nvSpPr>
        <p:spPr>
          <a:xfrm flipH="1">
            <a:off x="10100689" y="5121368"/>
            <a:ext cx="1206625" cy="11639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329034" y="5331928"/>
            <a:ext cx="763601" cy="763601"/>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7075" y="5300097"/>
            <a:ext cx="669022" cy="782388"/>
          </a:xfrm>
          <a:prstGeom prst="rect">
            <a:avLst/>
          </a:prstGeom>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r="7470"/>
          <a:stretch/>
        </p:blipFill>
        <p:spPr>
          <a:xfrm>
            <a:off x="-1" y="0"/>
            <a:ext cx="4230481" cy="6858000"/>
          </a:xfrm>
          <a:prstGeom prst="rect">
            <a:avLst/>
          </a:prstGeom>
        </p:spPr>
      </p:pic>
    </p:spTree>
    <p:extLst>
      <p:ext uri="{BB962C8B-B14F-4D97-AF65-F5344CB8AC3E}">
        <p14:creationId xmlns:p14="http://schemas.microsoft.com/office/powerpoint/2010/main" val="1716089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fontScale="85000" lnSpcReduction="20000"/>
          </a:bodyPr>
          <a:lstStyle/>
          <a:p>
            <a:r>
              <a:rPr lang="en-US" dirty="0">
                <a:solidFill>
                  <a:schemeClr val="tx1"/>
                </a:solidFill>
              </a:rPr>
              <a:t>Introduction</a:t>
            </a:r>
          </a:p>
          <a:p>
            <a:r>
              <a:rPr lang="en-US" dirty="0">
                <a:solidFill>
                  <a:schemeClr val="tx1"/>
                </a:solidFill>
              </a:rPr>
              <a:t>Demand</a:t>
            </a:r>
          </a:p>
          <a:p>
            <a:r>
              <a:rPr lang="en-US" dirty="0">
                <a:solidFill>
                  <a:schemeClr val="tx1"/>
                </a:solidFill>
              </a:rPr>
              <a:t>Foundations of Multi-modal Travel</a:t>
            </a:r>
          </a:p>
          <a:p>
            <a:pPr>
              <a:lnSpc>
                <a:spcPct val="110000"/>
              </a:lnSpc>
            </a:pPr>
            <a:r>
              <a:rPr lang="en-US" dirty="0" smtClean="0">
                <a:solidFill>
                  <a:schemeClr val="tx1"/>
                </a:solidFill>
              </a:rPr>
              <a:t>Case: </a:t>
            </a:r>
            <a:r>
              <a:rPr lang="en-US" dirty="0">
                <a:solidFill>
                  <a:schemeClr val="tx1"/>
                </a:solidFill>
              </a:rPr>
              <a:t>Los Angeles</a:t>
            </a:r>
          </a:p>
          <a:p>
            <a:pPr lvl="1">
              <a:buSzPct val="75000"/>
              <a:buFont typeface="Wingdings" panose="05000000000000000000" pitchFamily="2" charset="2"/>
              <a:buChar char="§"/>
            </a:pPr>
            <a:r>
              <a:rPr lang="en-US" dirty="0" smtClean="0">
                <a:solidFill>
                  <a:schemeClr val="tx1"/>
                </a:solidFill>
              </a:rPr>
              <a:t>Achieved </a:t>
            </a:r>
            <a:r>
              <a:rPr lang="en-US" dirty="0">
                <a:solidFill>
                  <a:schemeClr val="tx1"/>
                </a:solidFill>
              </a:rPr>
              <a:t>Milestones</a:t>
            </a:r>
          </a:p>
          <a:p>
            <a:pPr lvl="1">
              <a:buSzPct val="75000"/>
              <a:buFont typeface="Wingdings" panose="05000000000000000000" pitchFamily="2" charset="2"/>
              <a:buChar char="§"/>
            </a:pPr>
            <a:r>
              <a:rPr lang="en-US" dirty="0" smtClean="0">
                <a:solidFill>
                  <a:schemeClr val="tx1"/>
                </a:solidFill>
              </a:rPr>
              <a:t>Vision 2028 Goals</a:t>
            </a:r>
            <a:endParaRPr lang="en-US" dirty="0">
              <a:solidFill>
                <a:schemeClr val="tx1"/>
              </a:solidFill>
            </a:endParaRPr>
          </a:p>
          <a:p>
            <a:r>
              <a:rPr lang="en-US" dirty="0" smtClean="0">
                <a:solidFill>
                  <a:schemeClr val="tx1"/>
                </a:solidFill>
              </a:rPr>
              <a:t>Case: </a:t>
            </a:r>
            <a:r>
              <a:rPr lang="en-US" dirty="0">
                <a:solidFill>
                  <a:schemeClr val="tx1"/>
                </a:solidFill>
              </a:rPr>
              <a:t>Singapore</a:t>
            </a:r>
          </a:p>
          <a:p>
            <a:pPr lvl="1">
              <a:buSzPct val="75000"/>
              <a:buFont typeface="Wingdings" panose="05000000000000000000" pitchFamily="2" charset="2"/>
              <a:buChar char="§"/>
            </a:pPr>
            <a:r>
              <a:rPr lang="en-US" dirty="0">
                <a:solidFill>
                  <a:schemeClr val="tx1"/>
                </a:solidFill>
              </a:rPr>
              <a:t>Achieved Milestones</a:t>
            </a:r>
          </a:p>
          <a:p>
            <a:pPr lvl="1">
              <a:buSzPct val="75000"/>
              <a:buFont typeface="Wingdings" panose="05000000000000000000" pitchFamily="2" charset="2"/>
              <a:buChar char="§"/>
            </a:pPr>
            <a:r>
              <a:rPr lang="en-US" dirty="0">
                <a:solidFill>
                  <a:schemeClr val="tx1"/>
                </a:solidFill>
              </a:rPr>
              <a:t>Smart Mobility 2030 Focal Areas</a:t>
            </a:r>
          </a:p>
          <a:p>
            <a:r>
              <a:rPr lang="en-US" dirty="0">
                <a:solidFill>
                  <a:schemeClr val="tx1"/>
                </a:solidFill>
              </a:rPr>
              <a:t>Key Learnings</a:t>
            </a:r>
          </a:p>
          <a:p>
            <a:r>
              <a:rPr lang="en-US" dirty="0">
                <a:solidFill>
                  <a:schemeClr val="tx1"/>
                </a:solidFill>
              </a:rPr>
              <a:t>Recommendations</a:t>
            </a:r>
          </a:p>
          <a:p>
            <a:r>
              <a:rPr lang="en-US" dirty="0" smtClean="0">
                <a:solidFill>
                  <a:schemeClr val="tx1"/>
                </a:solidFill>
              </a:rPr>
              <a:t>References</a:t>
            </a:r>
            <a:endParaRPr lang="en-US" dirty="0">
              <a:solidFill>
                <a:schemeClr val="tx1"/>
              </a:solidFill>
            </a:endParaRPr>
          </a:p>
        </p:txBody>
      </p:sp>
      <p:sp>
        <p:nvSpPr>
          <p:cNvPr id="3" name="Title 2"/>
          <p:cNvSpPr>
            <a:spLocks noGrp="1"/>
          </p:cNvSpPr>
          <p:nvPr>
            <p:ph type="title"/>
          </p:nvPr>
        </p:nvSpPr>
        <p:spPr/>
        <p:txBody>
          <a:bodyPr>
            <a:normAutofit/>
          </a:bodyPr>
          <a:lstStyle/>
          <a:p>
            <a:r>
              <a:rPr lang="en-US" sz="3800" dirty="0"/>
              <a:t>Table of Contents</a:t>
            </a:r>
          </a:p>
        </p:txBody>
      </p:sp>
    </p:spTree>
    <p:extLst>
      <p:ext uri="{BB962C8B-B14F-4D97-AF65-F5344CB8AC3E}">
        <p14:creationId xmlns:p14="http://schemas.microsoft.com/office/powerpoint/2010/main" val="3988517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a:bodyPr>
          <a:lstStyle/>
          <a:p>
            <a:pPr marL="0" indent="0">
              <a:buNone/>
            </a:pPr>
            <a:r>
              <a:rPr lang="en-US" sz="2400" dirty="0">
                <a:solidFill>
                  <a:schemeClr val="tx1"/>
                </a:solidFill>
              </a:rPr>
              <a:t>Growing urban </a:t>
            </a:r>
            <a:r>
              <a:rPr lang="en-US" sz="2400" dirty="0" smtClean="0">
                <a:solidFill>
                  <a:schemeClr val="tx1"/>
                </a:solidFill>
              </a:rPr>
              <a:t>populations </a:t>
            </a:r>
            <a:r>
              <a:rPr lang="en-US" sz="2400" dirty="0">
                <a:solidFill>
                  <a:schemeClr val="tx1"/>
                </a:solidFill>
              </a:rPr>
              <a:t>and their demand for reliable efficient mobility has birthed various new modes of travel, especially in mobility-as-a-</a:t>
            </a:r>
            <a:r>
              <a:rPr lang="en-US" sz="2400" dirty="0" err="1">
                <a:solidFill>
                  <a:schemeClr val="tx1"/>
                </a:solidFill>
              </a:rPr>
              <a:t>serivce</a:t>
            </a:r>
            <a:r>
              <a:rPr lang="en-US" sz="2400" dirty="0">
                <a:solidFill>
                  <a:schemeClr val="tx1"/>
                </a:solidFill>
              </a:rPr>
              <a:t> (</a:t>
            </a:r>
            <a:r>
              <a:rPr lang="en-US" sz="2400" dirty="0" err="1">
                <a:solidFill>
                  <a:schemeClr val="tx1"/>
                </a:solidFill>
              </a:rPr>
              <a:t>MaaS</a:t>
            </a:r>
            <a:r>
              <a:rPr lang="en-US" sz="2400" dirty="0">
                <a:solidFill>
                  <a:schemeClr val="tx1"/>
                </a:solidFill>
              </a:rPr>
              <a:t>), also called shared mobility. Shared mobility services allow travelers to use transport vehicles without having to own them. Notable among these </a:t>
            </a:r>
            <a:r>
              <a:rPr lang="en-US" sz="2400" dirty="0" err="1">
                <a:solidFill>
                  <a:schemeClr val="tx1"/>
                </a:solidFill>
              </a:rPr>
              <a:t>MaaS</a:t>
            </a:r>
            <a:r>
              <a:rPr lang="en-US" sz="2400" dirty="0">
                <a:solidFill>
                  <a:schemeClr val="tx1"/>
                </a:solidFill>
              </a:rPr>
              <a:t> offerings are ride hailing &amp; carpooling, </a:t>
            </a:r>
            <a:r>
              <a:rPr lang="en-US" sz="2400" dirty="0" err="1">
                <a:solidFill>
                  <a:schemeClr val="tx1"/>
                </a:solidFill>
              </a:rPr>
              <a:t>carsharing</a:t>
            </a:r>
            <a:r>
              <a:rPr lang="en-US" sz="2400" dirty="0">
                <a:solidFill>
                  <a:schemeClr val="tx1"/>
                </a:solidFill>
              </a:rPr>
              <a:t>, </a:t>
            </a:r>
            <a:r>
              <a:rPr lang="en-US" sz="2400" dirty="0" err="1">
                <a:solidFill>
                  <a:schemeClr val="tx1"/>
                </a:solidFill>
              </a:rPr>
              <a:t>bikesharing</a:t>
            </a:r>
            <a:r>
              <a:rPr lang="en-US" sz="2400" dirty="0">
                <a:solidFill>
                  <a:schemeClr val="tx1"/>
                </a:solidFill>
              </a:rPr>
              <a:t>, </a:t>
            </a:r>
            <a:r>
              <a:rPr lang="en-US" sz="2400" dirty="0" smtClean="0">
                <a:solidFill>
                  <a:schemeClr val="tx1"/>
                </a:solidFill>
              </a:rPr>
              <a:t>vanpooling, </a:t>
            </a:r>
            <a:r>
              <a:rPr lang="en-US" sz="2400" dirty="0">
                <a:solidFill>
                  <a:schemeClr val="tx1"/>
                </a:solidFill>
              </a:rPr>
              <a:t>and </a:t>
            </a:r>
            <a:r>
              <a:rPr lang="en-US" sz="2400" dirty="0" err="1">
                <a:solidFill>
                  <a:schemeClr val="tx1"/>
                </a:solidFill>
              </a:rPr>
              <a:t>microtransit</a:t>
            </a:r>
            <a:r>
              <a:rPr lang="en-US" sz="2400" dirty="0">
                <a:solidFill>
                  <a:schemeClr val="tx1"/>
                </a:solidFill>
              </a:rPr>
              <a:t>. These new ways of getting around have augmented existing public mass transport systems such as trains &amp; trams, </a:t>
            </a:r>
            <a:r>
              <a:rPr lang="en-US" sz="2400" dirty="0" smtClean="0">
                <a:solidFill>
                  <a:schemeClr val="tx1"/>
                </a:solidFill>
              </a:rPr>
              <a:t>buses, </a:t>
            </a:r>
            <a:r>
              <a:rPr lang="en-US" sz="2400" dirty="0">
                <a:solidFill>
                  <a:schemeClr val="tx1"/>
                </a:solidFill>
              </a:rPr>
              <a:t>and shuttles. </a:t>
            </a:r>
          </a:p>
          <a:p>
            <a:pPr marL="0" indent="0">
              <a:buNone/>
            </a:pPr>
            <a:r>
              <a:rPr lang="en-US" sz="2400" dirty="0">
                <a:solidFill>
                  <a:schemeClr val="tx1"/>
                </a:solidFill>
              </a:rPr>
              <a:t>With so many companies offering services in each of the above mentioned markets, residents are tasked with subscribing to various systems/apps to enjoy marginal benefits from these services. Popular names in the industry include Uber, Lyft, Bolt, Blue Bikes, Lime, Zipcar, Grab, and many more.  Surge pricing on some of the various platforms makes travel expensive to consumers. To achieve maximum social benefits from these services, it is necessary to integrate them into a unified multi-modal transit system.</a:t>
            </a:r>
          </a:p>
        </p:txBody>
      </p:sp>
      <p:sp>
        <p:nvSpPr>
          <p:cNvPr id="3" name="Title 2"/>
          <p:cNvSpPr>
            <a:spLocks noGrp="1"/>
          </p:cNvSpPr>
          <p:nvPr>
            <p:ph type="title"/>
          </p:nvPr>
        </p:nvSpPr>
        <p:spPr/>
        <p:txBody>
          <a:bodyPr>
            <a:normAutofit/>
          </a:bodyPr>
          <a:lstStyle/>
          <a:p>
            <a:r>
              <a:rPr lang="en-US" sz="3800" dirty="0"/>
              <a:t>Introduction</a:t>
            </a:r>
          </a:p>
        </p:txBody>
      </p:sp>
    </p:spTree>
    <p:extLst>
      <p:ext uri="{BB962C8B-B14F-4D97-AF65-F5344CB8AC3E}">
        <p14:creationId xmlns:p14="http://schemas.microsoft.com/office/powerpoint/2010/main" val="3682732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a:bodyPr>
          <a:lstStyle/>
          <a:p>
            <a:pPr marL="0" indent="0">
              <a:buNone/>
            </a:pPr>
            <a:r>
              <a:rPr lang="en-US" sz="2000" dirty="0">
                <a:solidFill>
                  <a:schemeClr val="tx1"/>
                </a:solidFill>
              </a:rPr>
              <a:t>Passenger transport is expected to nearly triple globally from 44 trillion (2015) to 122 trillion passenger-kilometers by 2050 (ITF, 2019). This astronomical increase in the movement of people would put a huge strain on existing transportation infrastructure and services. Public transport and shared mobility are expected to together account for over 50% of passenger-kilometers by 2050.</a:t>
            </a:r>
          </a:p>
          <a:p>
            <a:pPr marL="0" indent="0">
              <a:buNone/>
            </a:pPr>
            <a:r>
              <a:rPr lang="en-US" sz="2000" dirty="0">
                <a:solidFill>
                  <a:schemeClr val="tx1"/>
                </a:solidFill>
              </a:rPr>
              <a:t>While these staggering figures would boost economic growth, the downsides would also be enormous. Poor urban air quality has resulted from over-utilizing single-rider internal combustion engines, traffic jams have worsened and commuters have lost productive hours on inefficient transportation systems. The ripple effects of inefficient transportation systems transcend even to mental and physical health. These factors provide the impetus for more efficient, affordable and equitable ways of travel to be developed.</a:t>
            </a:r>
          </a:p>
          <a:p>
            <a:pPr marL="0" indent="0">
              <a:buNone/>
            </a:pPr>
            <a:r>
              <a:rPr lang="en-US" sz="2000" dirty="0">
                <a:solidFill>
                  <a:schemeClr val="tx1"/>
                </a:solidFill>
              </a:rPr>
              <a:t>The economy of the 21st century is mostly driven by activity clusters within cities. City governments have an incentive to foster efficient urban transit, which improves the quality of living and attracts productive individuals to participate in the local economy. While </a:t>
            </a:r>
            <a:r>
              <a:rPr lang="en-US" sz="2000" dirty="0" err="1">
                <a:solidFill>
                  <a:schemeClr val="tx1"/>
                </a:solidFill>
              </a:rPr>
              <a:t>MaaS</a:t>
            </a:r>
            <a:r>
              <a:rPr lang="en-US" sz="2000" dirty="0">
                <a:solidFill>
                  <a:schemeClr val="tx1"/>
                </a:solidFill>
              </a:rPr>
              <a:t> systems like ride hailing, carpooling and </a:t>
            </a:r>
            <a:r>
              <a:rPr lang="en-US" sz="2000" dirty="0" err="1">
                <a:solidFill>
                  <a:schemeClr val="tx1"/>
                </a:solidFill>
              </a:rPr>
              <a:t>bikesharing</a:t>
            </a:r>
            <a:r>
              <a:rPr lang="en-US" sz="2000" dirty="0">
                <a:solidFill>
                  <a:schemeClr val="tx1"/>
                </a:solidFill>
              </a:rPr>
              <a:t> have ironed out some kinks in urban transit, there is much more room for further innovation to optimize travel.</a:t>
            </a:r>
          </a:p>
        </p:txBody>
      </p:sp>
      <p:sp>
        <p:nvSpPr>
          <p:cNvPr id="3" name="Title 2"/>
          <p:cNvSpPr>
            <a:spLocks noGrp="1"/>
          </p:cNvSpPr>
          <p:nvPr>
            <p:ph type="title"/>
          </p:nvPr>
        </p:nvSpPr>
        <p:spPr/>
        <p:txBody>
          <a:bodyPr>
            <a:normAutofit/>
          </a:bodyPr>
          <a:lstStyle/>
          <a:p>
            <a:r>
              <a:rPr lang="en-US" sz="3800" dirty="0"/>
              <a:t>Demand</a:t>
            </a:r>
          </a:p>
        </p:txBody>
      </p:sp>
    </p:spTree>
    <p:extLst>
      <p:ext uri="{BB962C8B-B14F-4D97-AF65-F5344CB8AC3E}">
        <p14:creationId xmlns:p14="http://schemas.microsoft.com/office/powerpoint/2010/main" val="1907849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fontScale="85000" lnSpcReduction="20000"/>
          </a:bodyPr>
          <a:lstStyle/>
          <a:p>
            <a:pPr marL="0" indent="0">
              <a:lnSpc>
                <a:spcPct val="110000"/>
              </a:lnSpc>
              <a:buNone/>
            </a:pPr>
            <a:r>
              <a:rPr lang="en-US" sz="2400" dirty="0">
                <a:solidFill>
                  <a:schemeClr val="tx1"/>
                </a:solidFill>
                <a:cs typeface="Arial" panose="020B0604020202020204" pitchFamily="34" charset="0"/>
              </a:rPr>
              <a:t>Multi-modal travel is a transport system which allows a traveler to utilize different modes of transport in a single trip seamlessly. This concept is not new, especially in freight in which cargo typically transitions from vans through rail, shipping and trucking before arriving to the destination on a single contract. Learning from its efficiency in freight, multi-modal travel would be a game-changer in the passenger travel industry. Leveraging existing innovations in modern transport and incorporating them into a unified fast and efficient platform would require:</a:t>
            </a:r>
          </a:p>
          <a:p>
            <a:r>
              <a:rPr lang="en-US" sz="2400" b="1" dirty="0">
                <a:solidFill>
                  <a:srgbClr val="378DBF"/>
                </a:solidFill>
                <a:cs typeface="Arial" panose="020B0604020202020204" pitchFamily="34" charset="0"/>
              </a:rPr>
              <a:t>Integrating Ticketing and </a:t>
            </a:r>
            <a:r>
              <a:rPr lang="en-US" sz="2400" b="1" dirty="0" smtClean="0">
                <a:solidFill>
                  <a:srgbClr val="378DBF"/>
                </a:solidFill>
                <a:cs typeface="Arial" panose="020B0604020202020204" pitchFamily="34" charset="0"/>
              </a:rPr>
              <a:t>Payments</a:t>
            </a:r>
            <a:r>
              <a:rPr lang="en-US" sz="2400" b="1" dirty="0" smtClean="0">
                <a:solidFill>
                  <a:schemeClr val="tx1"/>
                </a:solidFill>
                <a:cs typeface="Arial" panose="020B0604020202020204" pitchFamily="34" charset="0"/>
              </a:rPr>
              <a:t> </a:t>
            </a:r>
            <a:r>
              <a:rPr lang="en-US" sz="2400" dirty="0">
                <a:solidFill>
                  <a:schemeClr val="tx1"/>
                </a:solidFill>
                <a:cs typeface="Arial" panose="020B0604020202020204" pitchFamily="34" charset="0"/>
              </a:rPr>
              <a:t>A major barrier to patronizing multiple modes of transportation is the various ways for booking trips that customers need to navigate. Bringing these systems together to a single platform opens access to travelers.</a:t>
            </a:r>
          </a:p>
          <a:p>
            <a:r>
              <a:rPr lang="en-US" sz="2400" b="1" dirty="0">
                <a:solidFill>
                  <a:srgbClr val="378DBF"/>
                </a:solidFill>
                <a:cs typeface="Arial" panose="020B0604020202020204" pitchFamily="34" charset="0"/>
              </a:rPr>
              <a:t>ICT systems </a:t>
            </a:r>
            <a:r>
              <a:rPr lang="en-US" sz="2400" b="1" dirty="0" smtClean="0">
                <a:solidFill>
                  <a:srgbClr val="378DBF"/>
                </a:solidFill>
                <a:cs typeface="Arial" panose="020B0604020202020204" pitchFamily="34" charset="0"/>
              </a:rPr>
              <a:t>integration</a:t>
            </a:r>
            <a:r>
              <a:rPr lang="en-US" sz="2400" b="1" dirty="0" smtClean="0">
                <a:solidFill>
                  <a:schemeClr val="tx1"/>
                </a:solidFill>
                <a:cs typeface="Arial" panose="020B0604020202020204" pitchFamily="34" charset="0"/>
              </a:rPr>
              <a:t> </a:t>
            </a:r>
            <a:r>
              <a:rPr lang="en-US" sz="2400" dirty="0">
                <a:solidFill>
                  <a:schemeClr val="tx1"/>
                </a:solidFill>
                <a:cs typeface="Arial" panose="020B0604020202020204" pitchFamily="34" charset="0"/>
              </a:rPr>
              <a:t>In the backend of transit operations, the ICT systems of shared-mobility providers need to be compatible to enable effective communication.</a:t>
            </a:r>
          </a:p>
          <a:p>
            <a:r>
              <a:rPr lang="en-US" sz="2400" b="1" dirty="0">
                <a:solidFill>
                  <a:srgbClr val="378DBF"/>
                </a:solidFill>
                <a:cs typeface="Arial" panose="020B0604020202020204" pitchFamily="34" charset="0"/>
              </a:rPr>
              <a:t>Dynamic Trip Planning and </a:t>
            </a:r>
            <a:r>
              <a:rPr lang="en-US" sz="2400" b="1" dirty="0" smtClean="0">
                <a:solidFill>
                  <a:srgbClr val="378DBF"/>
                </a:solidFill>
                <a:cs typeface="Arial" panose="020B0604020202020204" pitchFamily="34" charset="0"/>
              </a:rPr>
              <a:t>Routing</a:t>
            </a:r>
            <a:r>
              <a:rPr lang="en-US" sz="2400" b="1" dirty="0" smtClean="0">
                <a:solidFill>
                  <a:schemeClr val="tx1"/>
                </a:solidFill>
                <a:cs typeface="Arial" panose="020B0604020202020204" pitchFamily="34" charset="0"/>
              </a:rPr>
              <a:t> </a:t>
            </a:r>
            <a:r>
              <a:rPr lang="en-US" sz="2400" dirty="0">
                <a:solidFill>
                  <a:schemeClr val="tx1"/>
                </a:solidFill>
                <a:cs typeface="Arial" panose="020B0604020202020204" pitchFamily="34" charset="0"/>
              </a:rPr>
              <a:t>With dozens of travel options being operated together within a city, traffic distribution would evolve very rapidly, and would require dynamic real-time routing to redistribute load. This will encourage passengers to utilize multiple services in a single trip.</a:t>
            </a:r>
          </a:p>
          <a:p>
            <a:r>
              <a:rPr lang="en-US" sz="2400" b="1" dirty="0">
                <a:solidFill>
                  <a:srgbClr val="378DBF"/>
                </a:solidFill>
                <a:cs typeface="Arial" panose="020B0604020202020204" pitchFamily="34" charset="0"/>
              </a:rPr>
              <a:t>Strong </a:t>
            </a:r>
            <a:r>
              <a:rPr lang="en-US" sz="2400" b="1" dirty="0" smtClean="0">
                <a:solidFill>
                  <a:srgbClr val="378DBF"/>
                </a:solidFill>
                <a:cs typeface="Arial" panose="020B0604020202020204" pitchFamily="34" charset="0"/>
              </a:rPr>
              <a:t>Policies</a:t>
            </a:r>
            <a:r>
              <a:rPr lang="en-US" sz="2400" b="1" dirty="0" smtClean="0">
                <a:solidFill>
                  <a:schemeClr val="tx1"/>
                </a:solidFill>
                <a:cs typeface="Arial" panose="020B0604020202020204" pitchFamily="34" charset="0"/>
              </a:rPr>
              <a:t> </a:t>
            </a:r>
            <a:r>
              <a:rPr lang="en-US" sz="2400" dirty="0">
                <a:solidFill>
                  <a:schemeClr val="tx1"/>
                </a:solidFill>
                <a:cs typeface="Arial" panose="020B0604020202020204" pitchFamily="34" charset="0"/>
              </a:rPr>
              <a:t>New mobility options would require specific policies that discourage car ownership and single rider travel, while incentivizing shared mobility, transport-focused urban real estate development and innovation in new modes of transport</a:t>
            </a:r>
          </a:p>
          <a:p>
            <a:pPr marL="0" indent="0">
              <a:buNone/>
            </a:pPr>
            <a:endParaRPr lang="en-US" dirty="0">
              <a:solidFill>
                <a:schemeClr val="tx1"/>
              </a:solidFill>
            </a:endParaRPr>
          </a:p>
        </p:txBody>
      </p:sp>
      <p:sp>
        <p:nvSpPr>
          <p:cNvPr id="3" name="Title 2"/>
          <p:cNvSpPr>
            <a:spLocks noGrp="1"/>
          </p:cNvSpPr>
          <p:nvPr>
            <p:ph type="title"/>
          </p:nvPr>
        </p:nvSpPr>
        <p:spPr/>
        <p:txBody>
          <a:bodyPr>
            <a:normAutofit/>
          </a:bodyPr>
          <a:lstStyle/>
          <a:p>
            <a:r>
              <a:rPr lang="en-US" sz="3800" dirty="0" smtClean="0"/>
              <a:t>Foundations </a:t>
            </a:r>
            <a:r>
              <a:rPr lang="en-US" sz="3800" dirty="0"/>
              <a:t>of M</a:t>
            </a:r>
            <a:r>
              <a:rPr lang="en-US" sz="3800" dirty="0" smtClean="0"/>
              <a:t>ulti-modal Travel</a:t>
            </a:r>
            <a:endParaRPr lang="en-US" sz="3800" dirty="0"/>
          </a:p>
        </p:txBody>
      </p:sp>
    </p:spTree>
    <p:extLst>
      <p:ext uri="{BB962C8B-B14F-4D97-AF65-F5344CB8AC3E}">
        <p14:creationId xmlns:p14="http://schemas.microsoft.com/office/powerpoint/2010/main" val="2636357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fontScale="62500" lnSpcReduction="20000"/>
          </a:bodyPr>
          <a:lstStyle/>
          <a:p>
            <a:pPr marL="0" indent="0">
              <a:lnSpc>
                <a:spcPct val="110000"/>
              </a:lnSpc>
              <a:buNone/>
            </a:pPr>
            <a:r>
              <a:rPr lang="en-US" dirty="0">
                <a:solidFill>
                  <a:schemeClr val="tx1"/>
                </a:solidFill>
              </a:rPr>
              <a:t>The LA Metro Area is one of the most populous in the US with about 12.4 million inhabitants. In 2016, LA was reported to have the worst traffic congestion in the country, costing an estimated $9.7 billion in lost productivity. The city aims to reduce its greenhouse gas emissions by 45% by 2025 from 1990 levels and </a:t>
            </a:r>
            <a:r>
              <a:rPr lang="en-US" dirty="0" smtClean="0">
                <a:solidFill>
                  <a:schemeClr val="tx1"/>
                </a:solidFill>
              </a:rPr>
              <a:t>it has recognized that reducing </a:t>
            </a:r>
            <a:r>
              <a:rPr lang="en-US" dirty="0">
                <a:solidFill>
                  <a:schemeClr val="tx1"/>
                </a:solidFill>
              </a:rPr>
              <a:t>single occupancy vehicle trips is essential to achieving this target.</a:t>
            </a:r>
          </a:p>
          <a:p>
            <a:pPr marL="0" indent="0">
              <a:lnSpc>
                <a:spcPct val="110000"/>
              </a:lnSpc>
              <a:buNone/>
            </a:pPr>
            <a:r>
              <a:rPr lang="en-US" dirty="0" smtClean="0">
                <a:solidFill>
                  <a:schemeClr val="tx1"/>
                </a:solidFill>
              </a:rPr>
              <a:t>In </a:t>
            </a:r>
            <a:r>
              <a:rPr lang="en-US" dirty="0">
                <a:solidFill>
                  <a:schemeClr val="tx1"/>
                </a:solidFill>
              </a:rPr>
              <a:t>2018, </a:t>
            </a:r>
            <a:r>
              <a:rPr lang="en-US" dirty="0" smtClean="0">
                <a:solidFill>
                  <a:schemeClr val="tx1"/>
                </a:solidFill>
              </a:rPr>
              <a:t>the Los </a:t>
            </a:r>
            <a:r>
              <a:rPr lang="en-US" dirty="0">
                <a:solidFill>
                  <a:schemeClr val="tx1"/>
                </a:solidFill>
              </a:rPr>
              <a:t>Angeles County Metropolitan Transportation Authority </a:t>
            </a:r>
            <a:r>
              <a:rPr lang="en-US" dirty="0" smtClean="0">
                <a:solidFill>
                  <a:schemeClr val="tx1"/>
                </a:solidFill>
              </a:rPr>
              <a:t>(Metro) launched the Metro Vision 2028 Strategic Plan, a comprehensive document detailing the goals for improving passenger movement within the city. The plan aims to double the percentage usage of transport modes other than solo driving by:</a:t>
            </a:r>
          </a:p>
          <a:p>
            <a:pPr>
              <a:lnSpc>
                <a:spcPct val="110000"/>
              </a:lnSpc>
            </a:pPr>
            <a:r>
              <a:rPr lang="en-US" dirty="0" smtClean="0">
                <a:solidFill>
                  <a:schemeClr val="tx1"/>
                </a:solidFill>
              </a:rPr>
              <a:t>Ensuring that all residents live within 10 minutes walk or roll from high quality mobility options</a:t>
            </a:r>
          </a:p>
          <a:p>
            <a:pPr>
              <a:lnSpc>
                <a:spcPct val="110000"/>
              </a:lnSpc>
            </a:pPr>
            <a:r>
              <a:rPr lang="en-US" dirty="0" smtClean="0">
                <a:solidFill>
                  <a:schemeClr val="tx1"/>
                </a:solidFill>
              </a:rPr>
              <a:t>Capping wait times for any trip at a 15-minute maximum</a:t>
            </a:r>
          </a:p>
          <a:p>
            <a:pPr>
              <a:lnSpc>
                <a:spcPct val="110000"/>
              </a:lnSpc>
            </a:pPr>
            <a:r>
              <a:rPr lang="en-US" dirty="0" smtClean="0">
                <a:solidFill>
                  <a:schemeClr val="tx1"/>
                </a:solidFill>
              </a:rPr>
              <a:t>Speeding up travel on the County’s bus network by 30%</a:t>
            </a:r>
          </a:p>
          <a:p>
            <a:pPr>
              <a:lnSpc>
                <a:spcPct val="110000"/>
              </a:lnSpc>
            </a:pPr>
            <a:r>
              <a:rPr lang="en-US" dirty="0" smtClean="0">
                <a:solidFill>
                  <a:schemeClr val="tx1"/>
                </a:solidFill>
              </a:rPr>
              <a:t>Providing efficient options for travelers to bypass congestion</a:t>
            </a:r>
          </a:p>
          <a:p>
            <a:pPr marL="0" indent="0">
              <a:lnSpc>
                <a:spcPct val="110000"/>
              </a:lnSpc>
              <a:buNone/>
            </a:pPr>
            <a:r>
              <a:rPr lang="en-US" dirty="0" smtClean="0">
                <a:solidFill>
                  <a:schemeClr val="tx1"/>
                </a:solidFill>
              </a:rPr>
              <a:t>The Plan feeds into the </a:t>
            </a:r>
            <a:r>
              <a:rPr lang="en-US" dirty="0">
                <a:solidFill>
                  <a:schemeClr val="tx1"/>
                </a:solidFill>
              </a:rPr>
              <a:t>Sustainable City </a:t>
            </a:r>
            <a:r>
              <a:rPr lang="en-US" dirty="0" err="1">
                <a:solidFill>
                  <a:schemeClr val="tx1"/>
                </a:solidFill>
              </a:rPr>
              <a:t>pLAn</a:t>
            </a:r>
            <a:r>
              <a:rPr lang="en-US" dirty="0">
                <a:solidFill>
                  <a:schemeClr val="tx1"/>
                </a:solidFill>
              </a:rPr>
              <a:t> of Los </a:t>
            </a:r>
            <a:r>
              <a:rPr lang="en-US" dirty="0" smtClean="0">
                <a:solidFill>
                  <a:schemeClr val="tx1"/>
                </a:solidFill>
              </a:rPr>
              <a:t>Angeles, which </a:t>
            </a:r>
            <a:r>
              <a:rPr lang="en-US" dirty="0">
                <a:solidFill>
                  <a:schemeClr val="tx1"/>
                </a:solidFill>
              </a:rPr>
              <a:t>aims to cover 50+% of all journeys by foot, bike or public transport by </a:t>
            </a:r>
            <a:r>
              <a:rPr lang="en-US" dirty="0" smtClean="0">
                <a:solidFill>
                  <a:schemeClr val="tx1"/>
                </a:solidFill>
              </a:rPr>
              <a:t>2035, and is critical to the County’s successful hosting of the 2028 summer Olympic Games. Specifically, Metro Vision 2028 outlines 5 comprehensive goals it seeks to achieve in the decade, which I have summarized in this memo.</a:t>
            </a:r>
          </a:p>
        </p:txBody>
      </p:sp>
      <p:sp>
        <p:nvSpPr>
          <p:cNvPr id="3" name="Title 2"/>
          <p:cNvSpPr>
            <a:spLocks noGrp="1"/>
          </p:cNvSpPr>
          <p:nvPr>
            <p:ph type="title"/>
          </p:nvPr>
        </p:nvSpPr>
        <p:spPr/>
        <p:txBody>
          <a:bodyPr>
            <a:normAutofit/>
          </a:bodyPr>
          <a:lstStyle/>
          <a:p>
            <a:r>
              <a:rPr lang="en-US" sz="3800" dirty="0" smtClean="0"/>
              <a:t>Case: Los </a:t>
            </a:r>
            <a:r>
              <a:rPr lang="en-US" sz="3800" dirty="0"/>
              <a:t>Angeles (LA)</a:t>
            </a:r>
          </a:p>
        </p:txBody>
      </p:sp>
    </p:spTree>
    <p:extLst>
      <p:ext uri="{BB962C8B-B14F-4D97-AF65-F5344CB8AC3E}">
        <p14:creationId xmlns:p14="http://schemas.microsoft.com/office/powerpoint/2010/main" val="3056120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a:t>Los </a:t>
            </a:r>
            <a:r>
              <a:rPr lang="en-US" sz="3800" dirty="0" smtClean="0"/>
              <a:t>Angeles: Achieved </a:t>
            </a:r>
            <a:r>
              <a:rPr lang="en-US" sz="3800" dirty="0"/>
              <a:t>Milestones</a:t>
            </a:r>
          </a:p>
        </p:txBody>
      </p:sp>
      <p:sp>
        <p:nvSpPr>
          <p:cNvPr id="4" name="Content Placeholder 1"/>
          <p:cNvSpPr>
            <a:spLocks noGrp="1"/>
          </p:cNvSpPr>
          <p:nvPr>
            <p:ph sz="quarter" idx="10"/>
          </p:nvPr>
        </p:nvSpPr>
        <p:spPr>
          <a:xfrm>
            <a:off x="268288" y="2194561"/>
            <a:ext cx="5819003" cy="3896670"/>
          </a:xfrm>
        </p:spPr>
        <p:txBody>
          <a:bodyPr>
            <a:noAutofit/>
          </a:bodyPr>
          <a:lstStyle/>
          <a:p>
            <a:r>
              <a:rPr lang="en-US" sz="2000" b="1" dirty="0">
                <a:solidFill>
                  <a:srgbClr val="378DBF"/>
                </a:solidFill>
              </a:rPr>
              <a:t>Infrastructure </a:t>
            </a:r>
            <a:r>
              <a:rPr lang="en-US" sz="2000" b="1" dirty="0" smtClean="0">
                <a:solidFill>
                  <a:srgbClr val="378DBF"/>
                </a:solidFill>
              </a:rPr>
              <a:t>Expansion</a:t>
            </a:r>
            <a:r>
              <a:rPr lang="en-US" sz="2000" dirty="0" smtClean="0">
                <a:solidFill>
                  <a:schemeClr val="tx1"/>
                </a:solidFill>
              </a:rPr>
              <a:t> </a:t>
            </a:r>
            <a:r>
              <a:rPr lang="en-US" sz="2000" dirty="0">
                <a:solidFill>
                  <a:schemeClr val="tx1"/>
                </a:solidFill>
              </a:rPr>
              <a:t>The Los Angeles County Metropolitan Transportation Authority (Metro) built 5 new rail lines, launched 22 Bus Rapid Transit Lines, added </a:t>
            </a:r>
            <a:r>
              <a:rPr lang="en-US" sz="2000" dirty="0" err="1">
                <a:solidFill>
                  <a:schemeClr val="tx1"/>
                </a:solidFill>
              </a:rPr>
              <a:t>ExpressLanes</a:t>
            </a:r>
            <a:r>
              <a:rPr lang="en-US" sz="2000" dirty="0">
                <a:solidFill>
                  <a:schemeClr val="tx1"/>
                </a:solidFill>
              </a:rPr>
              <a:t> to two freeways, and converted all agency diesel buses to run on clean natural gas.</a:t>
            </a:r>
          </a:p>
          <a:p>
            <a:r>
              <a:rPr lang="en-US" sz="2000" b="1" dirty="0">
                <a:solidFill>
                  <a:srgbClr val="378DBF"/>
                </a:solidFill>
              </a:rPr>
              <a:t>Policy Implementation for the </a:t>
            </a:r>
            <a:r>
              <a:rPr lang="en-US" sz="2000" b="1" dirty="0" smtClean="0">
                <a:solidFill>
                  <a:srgbClr val="378DBF"/>
                </a:solidFill>
              </a:rPr>
              <a:t>Future</a:t>
            </a:r>
            <a:r>
              <a:rPr lang="en-US" sz="2000" dirty="0" smtClean="0">
                <a:solidFill>
                  <a:schemeClr val="tx1"/>
                </a:solidFill>
              </a:rPr>
              <a:t> </a:t>
            </a:r>
            <a:r>
              <a:rPr lang="en-US" sz="2000" dirty="0">
                <a:solidFill>
                  <a:schemeClr val="tx1"/>
                </a:solidFill>
              </a:rPr>
              <a:t>Metro saw two new sales taxes passed to fund mobility improvements, funded improvements for bicycle and pedestrian connections, and launched an Office of Extraordinary Innovations to experiment on new mobility ideas.</a:t>
            </a:r>
          </a:p>
        </p:txBody>
      </p:sp>
      <p:sp>
        <p:nvSpPr>
          <p:cNvPr id="5" name="Content Placeholder 1"/>
          <p:cNvSpPr txBox="1">
            <a:spLocks/>
          </p:cNvSpPr>
          <p:nvPr/>
        </p:nvSpPr>
        <p:spPr>
          <a:xfrm>
            <a:off x="6087291" y="2190206"/>
            <a:ext cx="5819003" cy="38578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378DBF"/>
                </a:solidFill>
              </a:rPr>
              <a:t>Partnership with </a:t>
            </a:r>
            <a:r>
              <a:rPr lang="en-US" sz="2000" b="1" dirty="0" smtClean="0">
                <a:solidFill>
                  <a:srgbClr val="378DBF"/>
                </a:solidFill>
              </a:rPr>
              <a:t>Via/Lyft</a:t>
            </a:r>
            <a:r>
              <a:rPr lang="en-US" sz="2000" dirty="0" smtClean="0">
                <a:solidFill>
                  <a:schemeClr val="tx1"/>
                </a:solidFill>
              </a:rPr>
              <a:t> </a:t>
            </a:r>
            <a:r>
              <a:rPr lang="en-US" sz="2000" dirty="0">
                <a:solidFill>
                  <a:schemeClr val="tx1"/>
                </a:solidFill>
              </a:rPr>
              <a:t>Metro launched pilot projects to provide discounted fixed rate fares for last mile shared rides to/from selected transit stations on Lyft and Via.</a:t>
            </a:r>
          </a:p>
          <a:p>
            <a:r>
              <a:rPr lang="en-US" sz="2000" b="1" dirty="0">
                <a:solidFill>
                  <a:srgbClr val="378DBF"/>
                </a:solidFill>
              </a:rPr>
              <a:t>Expansion of </a:t>
            </a:r>
            <a:r>
              <a:rPr lang="en-US" sz="2000" b="1" dirty="0" err="1" smtClean="0">
                <a:solidFill>
                  <a:srgbClr val="378DBF"/>
                </a:solidFill>
              </a:rPr>
              <a:t>Bikesharing</a:t>
            </a:r>
            <a:r>
              <a:rPr lang="en-US" sz="2000" dirty="0" smtClean="0">
                <a:solidFill>
                  <a:schemeClr val="tx1"/>
                </a:solidFill>
              </a:rPr>
              <a:t> </a:t>
            </a:r>
            <a:r>
              <a:rPr lang="en-US" sz="2000" dirty="0">
                <a:solidFill>
                  <a:schemeClr val="tx1"/>
                </a:solidFill>
              </a:rPr>
              <a:t>Metro and the Los Angeles Department of Transportation (LADOT) have installed 200 Metro Bike Share Stations in the county.</a:t>
            </a:r>
          </a:p>
          <a:p>
            <a:r>
              <a:rPr lang="en-US" sz="2000" b="1" dirty="0">
                <a:solidFill>
                  <a:srgbClr val="378DBF"/>
                </a:solidFill>
              </a:rPr>
              <a:t>Integrated </a:t>
            </a:r>
            <a:r>
              <a:rPr lang="en-US" sz="2000" b="1" dirty="0" smtClean="0">
                <a:solidFill>
                  <a:srgbClr val="378DBF"/>
                </a:solidFill>
              </a:rPr>
              <a:t>Payments</a:t>
            </a:r>
            <a:r>
              <a:rPr lang="en-US" sz="2000" dirty="0" smtClean="0">
                <a:solidFill>
                  <a:schemeClr val="tx1"/>
                </a:solidFill>
              </a:rPr>
              <a:t> </a:t>
            </a:r>
            <a:r>
              <a:rPr lang="en-US" sz="2000" dirty="0">
                <a:solidFill>
                  <a:schemeClr val="tx1"/>
                </a:solidFill>
              </a:rPr>
              <a:t>The TAP system provides a single payment system for all modes of public transit and is available to private service providers like Lyft and Via</a:t>
            </a:r>
          </a:p>
        </p:txBody>
      </p:sp>
      <p:sp>
        <p:nvSpPr>
          <p:cNvPr id="6" name="Rectangle 5"/>
          <p:cNvSpPr/>
          <p:nvPr/>
        </p:nvSpPr>
        <p:spPr>
          <a:xfrm>
            <a:off x="268287" y="1623858"/>
            <a:ext cx="5819003" cy="523220"/>
          </a:xfrm>
          <a:prstGeom prst="rect">
            <a:avLst/>
          </a:prstGeom>
        </p:spPr>
        <p:txBody>
          <a:bodyPr wrap="square">
            <a:spAutoFit/>
          </a:bodyPr>
          <a:lstStyle/>
          <a:p>
            <a:pPr algn="ctr"/>
            <a:r>
              <a:rPr lang="en-US" sz="2800" b="1" dirty="0">
                <a:solidFill>
                  <a:srgbClr val="378DBF"/>
                </a:solidFill>
              </a:rPr>
              <a:t>25th Anniversary of Metro (2018</a:t>
            </a:r>
            <a:r>
              <a:rPr lang="en-US" sz="2800" b="1" dirty="0" smtClean="0">
                <a:solidFill>
                  <a:srgbClr val="378DBF"/>
                </a:solidFill>
              </a:rPr>
              <a:t>)</a:t>
            </a:r>
            <a:endParaRPr lang="en-US" sz="2800" b="1" dirty="0">
              <a:solidFill>
                <a:srgbClr val="378DBF"/>
              </a:solidFill>
            </a:endParaRPr>
          </a:p>
        </p:txBody>
      </p:sp>
      <p:sp>
        <p:nvSpPr>
          <p:cNvPr id="7" name="Rectangle 6"/>
          <p:cNvSpPr/>
          <p:nvPr/>
        </p:nvSpPr>
        <p:spPr>
          <a:xfrm>
            <a:off x="6087290" y="1623566"/>
            <a:ext cx="5819003" cy="523220"/>
          </a:xfrm>
          <a:prstGeom prst="rect">
            <a:avLst/>
          </a:prstGeom>
        </p:spPr>
        <p:txBody>
          <a:bodyPr wrap="square">
            <a:spAutoFit/>
          </a:bodyPr>
          <a:lstStyle/>
          <a:p>
            <a:pPr algn="ctr"/>
            <a:r>
              <a:rPr lang="en-US" sz="2800" b="1" dirty="0">
                <a:solidFill>
                  <a:srgbClr val="378DBF"/>
                </a:solidFill>
              </a:rPr>
              <a:t>Last Mile Pilot Projects</a:t>
            </a:r>
          </a:p>
        </p:txBody>
      </p:sp>
    </p:spTree>
    <p:extLst>
      <p:ext uri="{BB962C8B-B14F-4D97-AF65-F5344CB8AC3E}">
        <p14:creationId xmlns:p14="http://schemas.microsoft.com/office/powerpoint/2010/main" val="3101205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a:t>Los </a:t>
            </a:r>
            <a:r>
              <a:rPr lang="en-US" sz="3800" dirty="0" smtClean="0"/>
              <a:t>Angeles: Achieved </a:t>
            </a:r>
            <a:r>
              <a:rPr lang="en-US" sz="3800" dirty="0"/>
              <a:t>Milestones</a:t>
            </a:r>
          </a:p>
        </p:txBody>
      </p:sp>
      <p:grpSp>
        <p:nvGrpSpPr>
          <p:cNvPr id="4" name="Group 3"/>
          <p:cNvGrpSpPr/>
          <p:nvPr/>
        </p:nvGrpSpPr>
        <p:grpSpPr>
          <a:xfrm>
            <a:off x="352696" y="1444433"/>
            <a:ext cx="11839304" cy="4264036"/>
            <a:chOff x="352696" y="1444433"/>
            <a:chExt cx="11839304" cy="4264036"/>
          </a:xfrm>
        </p:grpSpPr>
        <p:grpSp>
          <p:nvGrpSpPr>
            <p:cNvPr id="5" name="Group 4"/>
            <p:cNvGrpSpPr/>
            <p:nvPr/>
          </p:nvGrpSpPr>
          <p:grpSpPr>
            <a:xfrm>
              <a:off x="352696" y="1444433"/>
              <a:ext cx="11839304" cy="4264036"/>
              <a:chOff x="564633" y="1767278"/>
              <a:chExt cx="8768857" cy="2679524"/>
            </a:xfrm>
          </p:grpSpPr>
          <p:grpSp>
            <p:nvGrpSpPr>
              <p:cNvPr id="7" name="Google Shape;393;p46"/>
              <p:cNvGrpSpPr/>
              <p:nvPr/>
            </p:nvGrpSpPr>
            <p:grpSpPr>
              <a:xfrm>
                <a:off x="564633" y="1767278"/>
                <a:ext cx="2589600" cy="1820722"/>
                <a:chOff x="3154233" y="1767278"/>
                <a:chExt cx="2589600" cy="1820722"/>
              </a:xfrm>
            </p:grpSpPr>
            <p:sp>
              <p:nvSpPr>
                <p:cNvPr id="42" name="Google Shape;394;p46"/>
                <p:cNvSpPr/>
                <p:nvPr/>
              </p:nvSpPr>
              <p:spPr>
                <a:xfrm>
                  <a:off x="3485717" y="3079475"/>
                  <a:ext cx="12948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95;p46"/>
                <p:cNvSpPr txBox="1"/>
                <p:nvPr/>
              </p:nvSpPr>
              <p:spPr>
                <a:xfrm>
                  <a:off x="3154233" y="3216600"/>
                  <a:ext cx="692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1993</a:t>
                  </a:r>
                  <a:endParaRPr sz="1200" b="1" dirty="0">
                    <a:latin typeface="Roboto"/>
                    <a:ea typeface="Roboto"/>
                    <a:cs typeface="Roboto"/>
                    <a:sym typeface="Roboto"/>
                  </a:endParaRPr>
                </a:p>
              </p:txBody>
            </p:sp>
            <p:sp>
              <p:nvSpPr>
                <p:cNvPr id="44" name="Google Shape;396;p46"/>
                <p:cNvSpPr txBox="1"/>
                <p:nvPr/>
              </p:nvSpPr>
              <p:spPr>
                <a:xfrm>
                  <a:off x="3386760" y="1767278"/>
                  <a:ext cx="2357073"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solidFill>
                        <a:srgbClr val="378DBF"/>
                      </a:solidFill>
                      <a:sym typeface="Roboto"/>
                    </a:rPr>
                    <a:t>Metro </a:t>
                  </a:r>
                  <a:r>
                    <a:rPr lang="en" sz="1200" b="1" dirty="0" smtClean="0">
                      <a:solidFill>
                        <a:srgbClr val="378DBF"/>
                      </a:solidFill>
                      <a:sym typeface="Roboto"/>
                    </a:rPr>
                    <a:t>is </a:t>
                  </a:r>
                  <a:r>
                    <a:rPr lang="en" sz="1200" b="1" dirty="0">
                      <a:solidFill>
                        <a:srgbClr val="378DBF"/>
                      </a:solidFill>
                      <a:sym typeface="Roboto"/>
                    </a:rPr>
                    <a:t>c</a:t>
                  </a:r>
                  <a:r>
                    <a:rPr lang="en" sz="1200" b="1" dirty="0" smtClean="0">
                      <a:solidFill>
                        <a:srgbClr val="378DBF"/>
                      </a:solidFill>
                      <a:sym typeface="Roboto"/>
                    </a:rPr>
                    <a:t>reated</a:t>
                  </a:r>
                  <a:endParaRPr sz="1200" b="1" dirty="0">
                    <a:solidFill>
                      <a:srgbClr val="378DBF"/>
                    </a:solidFill>
                    <a:sym typeface="Roboto"/>
                  </a:endParaRPr>
                </a:p>
                <a:p>
                  <a:pPr marL="0" lvl="0" indent="0" algn="l" rtl="0">
                    <a:spcBef>
                      <a:spcPts val="0"/>
                    </a:spcBef>
                    <a:spcAft>
                      <a:spcPts val="0"/>
                    </a:spcAft>
                    <a:buNone/>
                  </a:pPr>
                  <a:endParaRPr sz="1100" b="1" dirty="0">
                    <a:latin typeface="Roboto"/>
                    <a:ea typeface="Roboto"/>
                    <a:cs typeface="Roboto"/>
                    <a:sym typeface="Roboto"/>
                  </a:endParaRPr>
                </a:p>
                <a:p>
                  <a:pPr marL="0" lvl="0" indent="0" algn="l" rtl="0">
                    <a:spcBef>
                      <a:spcPts val="0"/>
                    </a:spcBef>
                    <a:spcAft>
                      <a:spcPts val="1600"/>
                    </a:spcAft>
                    <a:buNone/>
                  </a:pPr>
                  <a:r>
                    <a:rPr lang="en" sz="1200" dirty="0">
                      <a:sym typeface="Roboto"/>
                    </a:rPr>
                    <a:t>The South California Rapid Transit District and the Los Angeles County Transportation Commission are merged into one Los Angeles County Metropolitan Transportation Authority (Metro) to plan, coordinate, design, build and operate services for LA county.</a:t>
                  </a:r>
                  <a:endParaRPr sz="1200" dirty="0">
                    <a:sym typeface="Roboto"/>
                  </a:endParaRPr>
                </a:p>
              </p:txBody>
            </p:sp>
            <p:grpSp>
              <p:nvGrpSpPr>
                <p:cNvPr id="45" name="Google Shape;397;p46"/>
                <p:cNvGrpSpPr/>
                <p:nvPr/>
              </p:nvGrpSpPr>
              <p:grpSpPr>
                <a:xfrm>
                  <a:off x="3435870" y="2800065"/>
                  <a:ext cx="92400" cy="411825"/>
                  <a:chOff x="845575" y="2563700"/>
                  <a:chExt cx="92400" cy="411825"/>
                </a:xfrm>
              </p:grpSpPr>
              <p:sp>
                <p:nvSpPr>
                  <p:cNvPr id="46" name="Google Shape;398;p46"/>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399;p46"/>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grpSp>
          <p:grpSp>
            <p:nvGrpSpPr>
              <p:cNvPr id="8" name="Google Shape;400;p46"/>
              <p:cNvGrpSpPr/>
              <p:nvPr/>
            </p:nvGrpSpPr>
            <p:grpSpPr>
              <a:xfrm>
                <a:off x="1828196" y="2833940"/>
                <a:ext cx="2403297" cy="1612862"/>
                <a:chOff x="1828196" y="2833940"/>
                <a:chExt cx="2403297" cy="1612862"/>
              </a:xfrm>
            </p:grpSpPr>
            <p:sp>
              <p:nvSpPr>
                <p:cNvPr id="36" name="Google Shape;401;p46"/>
                <p:cNvSpPr/>
                <p:nvPr/>
              </p:nvSpPr>
              <p:spPr>
                <a:xfrm>
                  <a:off x="2191011" y="3079475"/>
                  <a:ext cx="12948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02;p46"/>
                <p:cNvSpPr txBox="1"/>
                <p:nvPr/>
              </p:nvSpPr>
              <p:spPr>
                <a:xfrm>
                  <a:off x="1828196" y="2833940"/>
                  <a:ext cx="745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2000</a:t>
                  </a:r>
                  <a:endParaRPr sz="1200" b="1" dirty="0">
                    <a:latin typeface="Roboto"/>
                    <a:ea typeface="Roboto"/>
                    <a:cs typeface="Roboto"/>
                    <a:sym typeface="Roboto"/>
                  </a:endParaRPr>
                </a:p>
              </p:txBody>
            </p:sp>
            <p:sp>
              <p:nvSpPr>
                <p:cNvPr id="38" name="Google Shape;403;p46"/>
                <p:cNvSpPr txBox="1"/>
                <p:nvPr/>
              </p:nvSpPr>
              <p:spPr>
                <a:xfrm>
                  <a:off x="2073401" y="3503002"/>
                  <a:ext cx="2158092"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solidFill>
                        <a:srgbClr val="378DBF"/>
                      </a:solidFill>
                      <a:sym typeface="Roboto"/>
                    </a:rPr>
                    <a:t>Metro Rapid Pilot begins</a:t>
                  </a:r>
                  <a:endParaRPr sz="1200" b="1" dirty="0">
                    <a:solidFill>
                      <a:srgbClr val="378DBF"/>
                    </a:solidFill>
                    <a:sym typeface="Roboto"/>
                  </a:endParaRPr>
                </a:p>
                <a:p>
                  <a:pPr marL="0" lvl="0" indent="0" algn="l" rtl="0">
                    <a:spcBef>
                      <a:spcPts val="0"/>
                    </a:spcBef>
                    <a:spcAft>
                      <a:spcPts val="0"/>
                    </a:spcAft>
                    <a:buNone/>
                  </a:pPr>
                  <a:endParaRPr sz="1200" dirty="0">
                    <a:sym typeface="Roboto"/>
                  </a:endParaRPr>
                </a:p>
                <a:p>
                  <a:pPr marL="0" lvl="0" indent="0" algn="l" rtl="0">
                    <a:spcBef>
                      <a:spcPts val="0"/>
                    </a:spcBef>
                    <a:spcAft>
                      <a:spcPts val="1600"/>
                    </a:spcAft>
                    <a:buNone/>
                  </a:pPr>
                  <a:r>
                    <a:rPr lang="en" sz="1200" dirty="0">
                      <a:sym typeface="Roboto"/>
                    </a:rPr>
                    <a:t>The local express bus service in LA, Metro Rapid, was launched alongside the opening of the Red Line Extension to North Hollywood. Metro Rapid has hence complimented the Metro Local bus network to cut transit times for travelers.</a:t>
                  </a:r>
                  <a:endParaRPr sz="1200" dirty="0">
                    <a:sym typeface="Roboto"/>
                  </a:endParaRPr>
                </a:p>
              </p:txBody>
            </p:sp>
            <p:grpSp>
              <p:nvGrpSpPr>
                <p:cNvPr id="39" name="Google Shape;404;p46"/>
                <p:cNvGrpSpPr/>
                <p:nvPr/>
              </p:nvGrpSpPr>
              <p:grpSpPr>
                <a:xfrm rot="10800000">
                  <a:off x="2149293" y="3079467"/>
                  <a:ext cx="92400" cy="411825"/>
                  <a:chOff x="2072481" y="2563700"/>
                  <a:chExt cx="92400" cy="411825"/>
                </a:xfrm>
              </p:grpSpPr>
              <p:cxnSp>
                <p:nvCxnSpPr>
                  <p:cNvPr id="40" name="Google Shape;405;p46"/>
                  <p:cNvCxnSpPr/>
                  <p:nvPr/>
                </p:nvCxnSpPr>
                <p:spPr>
                  <a:xfrm>
                    <a:off x="2118681" y="2616125"/>
                    <a:ext cx="0" cy="359400"/>
                  </a:xfrm>
                  <a:prstGeom prst="straightConnector1">
                    <a:avLst/>
                  </a:prstGeom>
                  <a:noFill/>
                  <a:ln w="9525" cap="flat" cmpd="sng">
                    <a:solidFill>
                      <a:srgbClr val="000000"/>
                    </a:solidFill>
                    <a:prstDash val="solid"/>
                    <a:round/>
                    <a:headEnd type="none" w="sm" len="sm"/>
                    <a:tailEnd type="none" w="sm" len="sm"/>
                  </a:ln>
                </p:spPr>
              </p:cxnSp>
              <p:sp>
                <p:nvSpPr>
                  <p:cNvPr id="41" name="Google Shape;406;p46"/>
                  <p:cNvSpPr/>
                  <p:nvPr/>
                </p:nvSpPr>
                <p:spPr>
                  <a:xfrm>
                    <a:off x="2072481"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 name="Google Shape;407;p46"/>
              <p:cNvGrpSpPr/>
              <p:nvPr/>
            </p:nvGrpSpPr>
            <p:grpSpPr>
              <a:xfrm>
                <a:off x="3154233" y="1769383"/>
                <a:ext cx="2564670" cy="1818617"/>
                <a:chOff x="3154233" y="1769383"/>
                <a:chExt cx="2564670" cy="1818617"/>
              </a:xfrm>
            </p:grpSpPr>
            <p:sp>
              <p:nvSpPr>
                <p:cNvPr id="30" name="Google Shape;408;p46"/>
                <p:cNvSpPr/>
                <p:nvPr/>
              </p:nvSpPr>
              <p:spPr>
                <a:xfrm>
                  <a:off x="3485717" y="3079475"/>
                  <a:ext cx="12948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09;p46"/>
                <p:cNvSpPr txBox="1"/>
                <p:nvPr/>
              </p:nvSpPr>
              <p:spPr>
                <a:xfrm>
                  <a:off x="3154233" y="3216600"/>
                  <a:ext cx="692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2004</a:t>
                  </a:r>
                  <a:endParaRPr sz="1200" b="1" dirty="0">
                    <a:latin typeface="Roboto"/>
                    <a:ea typeface="Roboto"/>
                    <a:cs typeface="Roboto"/>
                    <a:sym typeface="Roboto"/>
                  </a:endParaRPr>
                </a:p>
              </p:txBody>
            </p:sp>
            <p:sp>
              <p:nvSpPr>
                <p:cNvPr id="32" name="Google Shape;410;p46"/>
                <p:cNvSpPr txBox="1"/>
                <p:nvPr/>
              </p:nvSpPr>
              <p:spPr>
                <a:xfrm>
                  <a:off x="3397906" y="1769383"/>
                  <a:ext cx="2320997"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rgbClr val="378DBF"/>
                      </a:solidFill>
                      <a:sym typeface="Roboto"/>
                    </a:rPr>
                    <a:t>Transit-oriented Housing booms</a:t>
                  </a:r>
                  <a:endParaRPr sz="1200" b="1" dirty="0">
                    <a:solidFill>
                      <a:srgbClr val="378DBF"/>
                    </a:solidFill>
                    <a:sym typeface="Roboto"/>
                  </a:endParaRPr>
                </a:p>
                <a:p>
                  <a:pPr marL="0" lvl="0" indent="0" algn="l" rtl="0">
                    <a:spcBef>
                      <a:spcPts val="0"/>
                    </a:spcBef>
                    <a:spcAft>
                      <a:spcPts val="0"/>
                    </a:spcAft>
                    <a:buNone/>
                  </a:pPr>
                  <a:endParaRPr sz="1200" dirty="0">
                    <a:sym typeface="Roboto"/>
                  </a:endParaRPr>
                </a:p>
                <a:p>
                  <a:pPr lvl="0">
                    <a:spcAft>
                      <a:spcPts val="1600"/>
                    </a:spcAft>
                  </a:pPr>
                  <a:r>
                    <a:rPr lang="en" sz="1200" dirty="0">
                      <a:sym typeface="Roboto"/>
                    </a:rPr>
                    <a:t>Metro Hollywood, which was Phase 2 of Holly Wes, was opened and provided a combined 120 affordable housing units whith other community infrastructure near transit stops. This began a major boost in transit-oriented developments (TODs) in LA County.</a:t>
                  </a:r>
                  <a:endParaRPr sz="1200" dirty="0">
                    <a:sym typeface="Roboto"/>
                  </a:endParaRPr>
                </a:p>
              </p:txBody>
            </p:sp>
            <p:grpSp>
              <p:nvGrpSpPr>
                <p:cNvPr id="33" name="Google Shape;411;p46"/>
                <p:cNvGrpSpPr/>
                <p:nvPr/>
              </p:nvGrpSpPr>
              <p:grpSpPr>
                <a:xfrm>
                  <a:off x="3435870" y="2800065"/>
                  <a:ext cx="92400" cy="411825"/>
                  <a:chOff x="845575" y="2563700"/>
                  <a:chExt cx="92400" cy="411825"/>
                </a:xfrm>
              </p:grpSpPr>
              <p:sp>
                <p:nvSpPr>
                  <p:cNvPr id="34" name="Google Shape;412;p46"/>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5" name="Google Shape;413;p46"/>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grpSp>
          <p:grpSp>
            <p:nvGrpSpPr>
              <p:cNvPr id="10" name="Google Shape;414;p46"/>
              <p:cNvGrpSpPr/>
              <p:nvPr/>
            </p:nvGrpSpPr>
            <p:grpSpPr>
              <a:xfrm>
                <a:off x="4665197" y="3079467"/>
                <a:ext cx="2207211" cy="1367335"/>
                <a:chOff x="4665197" y="3079467"/>
                <a:chExt cx="2207211" cy="1367335"/>
              </a:xfrm>
            </p:grpSpPr>
            <p:sp>
              <p:nvSpPr>
                <p:cNvPr id="25" name="Google Shape;415;p46"/>
                <p:cNvSpPr/>
                <p:nvPr/>
              </p:nvSpPr>
              <p:spPr>
                <a:xfrm>
                  <a:off x="4780421" y="3079475"/>
                  <a:ext cx="12948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 name="Google Shape;416;p46"/>
                <p:cNvGrpSpPr/>
                <p:nvPr/>
              </p:nvGrpSpPr>
              <p:grpSpPr>
                <a:xfrm rot="10800000">
                  <a:off x="4737413" y="3079467"/>
                  <a:ext cx="92400" cy="411825"/>
                  <a:chOff x="2070100" y="2563700"/>
                  <a:chExt cx="92400" cy="411825"/>
                </a:xfrm>
              </p:grpSpPr>
              <p:cxnSp>
                <p:nvCxnSpPr>
                  <p:cNvPr id="28" name="Google Shape;417;p46"/>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29" name="Google Shape;418;p46"/>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420;p46"/>
                <p:cNvSpPr txBox="1"/>
                <p:nvPr/>
              </p:nvSpPr>
              <p:spPr>
                <a:xfrm>
                  <a:off x="4665197" y="3503002"/>
                  <a:ext cx="2207211"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rgbClr val="378DBF"/>
                      </a:solidFill>
                      <a:sym typeface="Roboto"/>
                    </a:rPr>
                    <a:t>TAP Cards replace paper tickets</a:t>
                  </a:r>
                  <a:endParaRPr sz="1200" b="1" dirty="0">
                    <a:solidFill>
                      <a:srgbClr val="378DBF"/>
                    </a:solidFill>
                    <a:sym typeface="Roboto"/>
                  </a:endParaRPr>
                </a:p>
                <a:p>
                  <a:pPr marL="0" lvl="0" indent="0" algn="l" rtl="0">
                    <a:spcBef>
                      <a:spcPts val="0"/>
                    </a:spcBef>
                    <a:spcAft>
                      <a:spcPts val="0"/>
                    </a:spcAft>
                    <a:buNone/>
                  </a:pPr>
                  <a:endParaRPr sz="1200" dirty="0">
                    <a:sym typeface="Roboto"/>
                  </a:endParaRPr>
                </a:p>
                <a:p>
                  <a:pPr marL="0" lvl="0" indent="0" algn="l" rtl="0">
                    <a:spcBef>
                      <a:spcPts val="0"/>
                    </a:spcBef>
                    <a:spcAft>
                      <a:spcPts val="1600"/>
                    </a:spcAft>
                    <a:buNone/>
                  </a:pPr>
                  <a:r>
                    <a:rPr lang="en" sz="1200" dirty="0">
                      <a:sym typeface="Roboto"/>
                    </a:rPr>
                    <a:t>The multimodal transit payment platform, TAP card, was introduced to replace paper Day Passes. </a:t>
                  </a:r>
                  <a:r>
                    <a:rPr lang="en-US" sz="1200" dirty="0">
                      <a:sym typeface="Roboto"/>
                    </a:rPr>
                    <a:t>T</a:t>
                  </a:r>
                  <a:r>
                    <a:rPr lang="en" sz="1200" dirty="0">
                      <a:sym typeface="Roboto"/>
                    </a:rPr>
                    <a:t>oday, the card pays for rail, bus and Metro Bike Share, with plans to expand to microtransit, ridehailing, scooters, e-bikes, parking and EV charging, among others.</a:t>
                  </a:r>
                  <a:endParaRPr sz="1200" dirty="0">
                    <a:sym typeface="Roboto"/>
                  </a:endParaRPr>
                </a:p>
              </p:txBody>
            </p:sp>
          </p:grpSp>
          <p:grpSp>
            <p:nvGrpSpPr>
              <p:cNvPr id="11" name="Google Shape;421;p46"/>
              <p:cNvGrpSpPr/>
              <p:nvPr/>
            </p:nvGrpSpPr>
            <p:grpSpPr>
              <a:xfrm>
                <a:off x="5707757" y="1769384"/>
                <a:ext cx="2497058" cy="1818616"/>
                <a:chOff x="5707757" y="1769384"/>
                <a:chExt cx="2497058" cy="1818616"/>
              </a:xfrm>
            </p:grpSpPr>
            <p:sp>
              <p:nvSpPr>
                <p:cNvPr id="19" name="Google Shape;422;p46"/>
                <p:cNvSpPr/>
                <p:nvPr/>
              </p:nvSpPr>
              <p:spPr>
                <a:xfrm>
                  <a:off x="6075125" y="3079475"/>
                  <a:ext cx="12948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oogle Shape;423;p46"/>
                <p:cNvGrpSpPr/>
                <p:nvPr/>
              </p:nvGrpSpPr>
              <p:grpSpPr>
                <a:xfrm>
                  <a:off x="6031394" y="2800065"/>
                  <a:ext cx="92400" cy="411825"/>
                  <a:chOff x="845575" y="2563700"/>
                  <a:chExt cx="92400" cy="411825"/>
                </a:xfrm>
              </p:grpSpPr>
              <p:cxnSp>
                <p:nvCxnSpPr>
                  <p:cNvPr id="23" name="Google Shape;424;p46"/>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24" name="Google Shape;425;p46"/>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426;p46"/>
                <p:cNvSpPr txBox="1"/>
                <p:nvPr/>
              </p:nvSpPr>
              <p:spPr>
                <a:xfrm>
                  <a:off x="5707757" y="3216600"/>
                  <a:ext cx="745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2009</a:t>
                  </a:r>
                  <a:endParaRPr sz="1200" b="1" dirty="0">
                    <a:latin typeface="Roboto"/>
                    <a:ea typeface="Roboto"/>
                    <a:cs typeface="Roboto"/>
                    <a:sym typeface="Roboto"/>
                  </a:endParaRPr>
                </a:p>
              </p:txBody>
            </p:sp>
            <p:sp>
              <p:nvSpPr>
                <p:cNvPr id="22" name="Google Shape;427;p46"/>
                <p:cNvSpPr txBox="1"/>
                <p:nvPr/>
              </p:nvSpPr>
              <p:spPr>
                <a:xfrm>
                  <a:off x="5978530" y="1769384"/>
                  <a:ext cx="2226285"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solidFill>
                        <a:srgbClr val="378DBF"/>
                      </a:solidFill>
                      <a:sym typeface="Roboto"/>
                    </a:rPr>
                    <a:t>Transit Data is made public</a:t>
                  </a:r>
                  <a:endParaRPr sz="1200" b="1" dirty="0">
                    <a:solidFill>
                      <a:srgbClr val="378DBF"/>
                    </a:solidFill>
                    <a:sym typeface="Roboto"/>
                  </a:endParaRPr>
                </a:p>
                <a:p>
                  <a:pPr marL="0" lvl="0" indent="0" algn="l" rtl="0">
                    <a:spcBef>
                      <a:spcPts val="0"/>
                    </a:spcBef>
                    <a:spcAft>
                      <a:spcPts val="0"/>
                    </a:spcAft>
                    <a:buNone/>
                  </a:pPr>
                  <a:endParaRPr sz="1200" dirty="0">
                    <a:sym typeface="Roboto"/>
                  </a:endParaRPr>
                </a:p>
                <a:p>
                  <a:pPr marL="0" lvl="0" indent="0" algn="l" rtl="0">
                    <a:spcBef>
                      <a:spcPts val="0"/>
                    </a:spcBef>
                    <a:spcAft>
                      <a:spcPts val="1600"/>
                    </a:spcAft>
                    <a:buNone/>
                  </a:pPr>
                  <a:r>
                    <a:rPr lang="en-US" sz="1200" dirty="0">
                      <a:sym typeface="Roboto"/>
                    </a:rPr>
                    <a:t>Metro made data on the scheduling of transit rides available to commuters. They also partnered with Google to provide trip planning to riders through Google Maps.</a:t>
                  </a:r>
                  <a:endParaRPr sz="1200" dirty="0">
                    <a:sym typeface="Roboto"/>
                  </a:endParaRPr>
                </a:p>
              </p:txBody>
            </p:sp>
          </p:grpSp>
          <p:grpSp>
            <p:nvGrpSpPr>
              <p:cNvPr id="12" name="Google Shape;428;p46"/>
              <p:cNvGrpSpPr/>
              <p:nvPr/>
            </p:nvGrpSpPr>
            <p:grpSpPr>
              <a:xfrm>
                <a:off x="7003996" y="2833940"/>
                <a:ext cx="2329494" cy="1612862"/>
                <a:chOff x="7003996" y="2833940"/>
                <a:chExt cx="2329494" cy="1612862"/>
              </a:xfrm>
            </p:grpSpPr>
            <p:sp>
              <p:nvSpPr>
                <p:cNvPr id="13" name="Google Shape;429;p46"/>
                <p:cNvSpPr/>
                <p:nvPr/>
              </p:nvSpPr>
              <p:spPr>
                <a:xfrm>
                  <a:off x="7369837" y="3079475"/>
                  <a:ext cx="17766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430;p46"/>
                <p:cNvGrpSpPr/>
                <p:nvPr/>
              </p:nvGrpSpPr>
              <p:grpSpPr>
                <a:xfrm rot="10800000">
                  <a:off x="7328221" y="3079467"/>
                  <a:ext cx="92400" cy="411825"/>
                  <a:chOff x="2070100" y="2563700"/>
                  <a:chExt cx="92400" cy="411825"/>
                </a:xfrm>
              </p:grpSpPr>
              <p:cxnSp>
                <p:nvCxnSpPr>
                  <p:cNvPr id="17" name="Google Shape;431;p46"/>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8" name="Google Shape;432;p46"/>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433;p46"/>
                <p:cNvSpPr txBox="1"/>
                <p:nvPr/>
              </p:nvSpPr>
              <p:spPr>
                <a:xfrm>
                  <a:off x="7003996" y="2833940"/>
                  <a:ext cx="745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2015</a:t>
                  </a:r>
                  <a:endParaRPr sz="1200" b="1" dirty="0">
                    <a:latin typeface="Roboto"/>
                    <a:ea typeface="Roboto"/>
                    <a:cs typeface="Roboto"/>
                    <a:sym typeface="Roboto"/>
                  </a:endParaRPr>
                </a:p>
              </p:txBody>
            </p:sp>
            <p:sp>
              <p:nvSpPr>
                <p:cNvPr id="16" name="Google Shape;434;p46"/>
                <p:cNvSpPr txBox="1"/>
                <p:nvPr/>
              </p:nvSpPr>
              <p:spPr>
                <a:xfrm>
                  <a:off x="7256967" y="3503002"/>
                  <a:ext cx="2076523"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solidFill>
                        <a:srgbClr val="378DBF"/>
                      </a:solidFill>
                      <a:sym typeface="Roboto"/>
                    </a:rPr>
                    <a:t>Office of Extraordinary Innovation opens</a:t>
                  </a:r>
                  <a:endParaRPr sz="1200" b="1" dirty="0">
                    <a:solidFill>
                      <a:srgbClr val="378DBF"/>
                    </a:solidFill>
                    <a:sym typeface="Roboto"/>
                  </a:endParaRPr>
                </a:p>
                <a:p>
                  <a:pPr marL="0" lvl="0" indent="0" algn="l" rtl="0">
                    <a:spcBef>
                      <a:spcPts val="0"/>
                    </a:spcBef>
                    <a:spcAft>
                      <a:spcPts val="0"/>
                    </a:spcAft>
                    <a:buNone/>
                  </a:pPr>
                  <a:endParaRPr sz="1200" dirty="0">
                    <a:sym typeface="Roboto"/>
                  </a:endParaRPr>
                </a:p>
                <a:p>
                  <a:pPr lvl="0">
                    <a:spcAft>
                      <a:spcPts val="1600"/>
                    </a:spcAft>
                  </a:pPr>
                  <a:r>
                    <a:rPr lang="en" sz="1200" dirty="0">
                      <a:sym typeface="Roboto"/>
                    </a:rPr>
                    <a:t>Metro opens this office to </a:t>
                  </a:r>
                  <a:r>
                    <a:rPr lang="en-US" sz="1200" dirty="0">
                      <a:sym typeface="Roboto"/>
                    </a:rPr>
                    <a:t>experiment and launch new mobility programs in LA to meet the needs of Angelinos with new technologies.</a:t>
                  </a:r>
                  <a:endParaRPr sz="1200" dirty="0">
                    <a:sym typeface="Roboto"/>
                  </a:endParaRPr>
                </a:p>
              </p:txBody>
            </p:sp>
          </p:grpSp>
        </p:grpSp>
        <p:sp>
          <p:nvSpPr>
            <p:cNvPr id="6" name="Google Shape;419;p46"/>
            <p:cNvSpPr txBox="1"/>
            <p:nvPr/>
          </p:nvSpPr>
          <p:spPr>
            <a:xfrm>
              <a:off x="5580100" y="3133485"/>
              <a:ext cx="909315" cy="51247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2009</a:t>
              </a:r>
              <a:endParaRPr sz="1200" b="1" dirty="0">
                <a:latin typeface="Roboto"/>
                <a:ea typeface="Roboto"/>
                <a:cs typeface="Roboto"/>
                <a:sym typeface="Roboto"/>
              </a:endParaRPr>
            </a:p>
          </p:txBody>
        </p:sp>
      </p:grpSp>
    </p:spTree>
    <p:extLst>
      <p:ext uri="{BB962C8B-B14F-4D97-AF65-F5344CB8AC3E}">
        <p14:creationId xmlns:p14="http://schemas.microsoft.com/office/powerpoint/2010/main" val="597796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a:t>Los </a:t>
            </a:r>
            <a:r>
              <a:rPr lang="en-US" sz="3800" dirty="0" smtClean="0"/>
              <a:t>Angeles: </a:t>
            </a:r>
            <a:r>
              <a:rPr lang="en-US" sz="3800" dirty="0"/>
              <a:t>Vision 2028 Goals</a:t>
            </a:r>
          </a:p>
        </p:txBody>
      </p:sp>
      <p:sp>
        <p:nvSpPr>
          <p:cNvPr id="4" name="Rectangle 3"/>
          <p:cNvSpPr/>
          <p:nvPr/>
        </p:nvSpPr>
        <p:spPr>
          <a:xfrm>
            <a:off x="1598139" y="1282306"/>
            <a:ext cx="3742010" cy="584775"/>
          </a:xfrm>
          <a:prstGeom prst="rect">
            <a:avLst/>
          </a:prstGeom>
        </p:spPr>
        <p:txBody>
          <a:bodyPr wrap="square">
            <a:spAutoFit/>
          </a:bodyPr>
          <a:lstStyle/>
          <a:p>
            <a:pPr algn="ctr"/>
            <a:r>
              <a:rPr lang="en-US" sz="1600" dirty="0" smtClean="0">
                <a:solidFill>
                  <a:srgbClr val="378DBF"/>
                </a:solidFill>
              </a:rPr>
              <a:t>Provide </a:t>
            </a:r>
            <a:r>
              <a:rPr lang="en-US" sz="1600" dirty="0">
                <a:solidFill>
                  <a:srgbClr val="378DBF"/>
                </a:solidFill>
              </a:rPr>
              <a:t>high-quality mobility options </a:t>
            </a:r>
            <a:r>
              <a:rPr lang="en-US" sz="1600" dirty="0" smtClean="0">
                <a:solidFill>
                  <a:srgbClr val="378DBF"/>
                </a:solidFill>
              </a:rPr>
              <a:t>that enable </a:t>
            </a:r>
            <a:r>
              <a:rPr lang="en-US" sz="1600" dirty="0">
                <a:solidFill>
                  <a:srgbClr val="378DBF"/>
                </a:solidFill>
              </a:rPr>
              <a:t>people to </a:t>
            </a:r>
            <a:r>
              <a:rPr lang="en-US" sz="1600" dirty="0" smtClean="0">
                <a:solidFill>
                  <a:srgbClr val="378DBF"/>
                </a:solidFill>
              </a:rPr>
              <a:t>spend less </a:t>
            </a:r>
            <a:r>
              <a:rPr lang="en-US" sz="1600" dirty="0">
                <a:solidFill>
                  <a:srgbClr val="378DBF"/>
                </a:solidFill>
              </a:rPr>
              <a:t>time traveling</a:t>
            </a:r>
            <a:endParaRPr lang="en-US" sz="1600" i="0" u="none" strike="noStrike" dirty="0" smtClean="0">
              <a:solidFill>
                <a:srgbClr val="378DBF"/>
              </a:solidFill>
              <a:effectLst/>
            </a:endParaRPr>
          </a:p>
        </p:txBody>
      </p:sp>
      <p:sp>
        <p:nvSpPr>
          <p:cNvPr id="5" name="Rectangle 4"/>
          <p:cNvSpPr/>
          <p:nvPr/>
        </p:nvSpPr>
        <p:spPr>
          <a:xfrm>
            <a:off x="304915" y="1281233"/>
            <a:ext cx="1293223" cy="584775"/>
          </a:xfrm>
          <a:prstGeom prst="rect">
            <a:avLst/>
          </a:prstGeom>
        </p:spPr>
        <p:txBody>
          <a:bodyPr wrap="square">
            <a:spAutoFit/>
          </a:bodyPr>
          <a:lstStyle/>
          <a:p>
            <a:pPr algn="ctr"/>
            <a:r>
              <a:rPr lang="en-US" sz="3200" b="1" dirty="0" smtClean="0">
                <a:solidFill>
                  <a:srgbClr val="378DBF"/>
                </a:solidFill>
              </a:rPr>
              <a:t>Goal 1</a:t>
            </a:r>
            <a:endParaRPr lang="en-US" sz="3200" b="1" i="0" u="none" strike="noStrike" dirty="0" smtClean="0">
              <a:solidFill>
                <a:srgbClr val="378DBF"/>
              </a:solidFill>
              <a:effectLst/>
            </a:endParaRPr>
          </a:p>
        </p:txBody>
      </p:sp>
      <p:sp>
        <p:nvSpPr>
          <p:cNvPr id="6" name="Rectangle 5"/>
          <p:cNvSpPr/>
          <p:nvPr/>
        </p:nvSpPr>
        <p:spPr>
          <a:xfrm>
            <a:off x="304915" y="2246522"/>
            <a:ext cx="1293223" cy="584775"/>
          </a:xfrm>
          <a:prstGeom prst="rect">
            <a:avLst/>
          </a:prstGeom>
        </p:spPr>
        <p:txBody>
          <a:bodyPr wrap="square">
            <a:spAutoFit/>
          </a:bodyPr>
          <a:lstStyle/>
          <a:p>
            <a:pPr algn="ctr"/>
            <a:r>
              <a:rPr lang="en-US" sz="3200" b="1" dirty="0" smtClean="0">
                <a:solidFill>
                  <a:srgbClr val="378DBF"/>
                </a:solidFill>
              </a:rPr>
              <a:t>Goal 2</a:t>
            </a:r>
            <a:endParaRPr lang="en-US" sz="3200" b="1" i="0" u="none" strike="noStrike" dirty="0" smtClean="0">
              <a:solidFill>
                <a:srgbClr val="378DBF"/>
              </a:solidFill>
              <a:effectLst/>
            </a:endParaRPr>
          </a:p>
        </p:txBody>
      </p:sp>
      <p:sp>
        <p:nvSpPr>
          <p:cNvPr id="7" name="Rectangle 6"/>
          <p:cNvSpPr/>
          <p:nvPr/>
        </p:nvSpPr>
        <p:spPr>
          <a:xfrm>
            <a:off x="304915" y="3210738"/>
            <a:ext cx="1293222" cy="584775"/>
          </a:xfrm>
          <a:prstGeom prst="rect">
            <a:avLst/>
          </a:prstGeom>
        </p:spPr>
        <p:txBody>
          <a:bodyPr wrap="square">
            <a:spAutoFit/>
          </a:bodyPr>
          <a:lstStyle/>
          <a:p>
            <a:pPr algn="ctr"/>
            <a:r>
              <a:rPr lang="en-US" sz="3200" b="1" dirty="0" smtClean="0">
                <a:solidFill>
                  <a:srgbClr val="378DBF"/>
                </a:solidFill>
              </a:rPr>
              <a:t>Goal 3</a:t>
            </a:r>
            <a:endParaRPr lang="en-US" sz="3200" b="1" i="0" u="none" strike="noStrike" dirty="0" smtClean="0">
              <a:solidFill>
                <a:srgbClr val="378DBF"/>
              </a:solidFill>
              <a:effectLst/>
            </a:endParaRPr>
          </a:p>
        </p:txBody>
      </p:sp>
      <p:sp>
        <p:nvSpPr>
          <p:cNvPr id="8" name="Rectangle 7"/>
          <p:cNvSpPr/>
          <p:nvPr/>
        </p:nvSpPr>
        <p:spPr>
          <a:xfrm>
            <a:off x="304915" y="5136801"/>
            <a:ext cx="1293224" cy="584775"/>
          </a:xfrm>
          <a:prstGeom prst="rect">
            <a:avLst/>
          </a:prstGeom>
        </p:spPr>
        <p:txBody>
          <a:bodyPr wrap="square">
            <a:spAutoFit/>
          </a:bodyPr>
          <a:lstStyle/>
          <a:p>
            <a:pPr algn="ctr"/>
            <a:r>
              <a:rPr lang="en-US" sz="3200" b="1" dirty="0" smtClean="0">
                <a:solidFill>
                  <a:srgbClr val="378DBF"/>
                </a:solidFill>
              </a:rPr>
              <a:t>Goal 5</a:t>
            </a:r>
            <a:endParaRPr lang="en-US" sz="3200" b="1" i="0" u="none" strike="noStrike" dirty="0" smtClean="0">
              <a:solidFill>
                <a:srgbClr val="378DBF"/>
              </a:solidFill>
              <a:effectLst/>
            </a:endParaRPr>
          </a:p>
        </p:txBody>
      </p:sp>
      <p:sp>
        <p:nvSpPr>
          <p:cNvPr id="9" name="Rectangle 8"/>
          <p:cNvSpPr/>
          <p:nvPr/>
        </p:nvSpPr>
        <p:spPr>
          <a:xfrm>
            <a:off x="304915" y="4174954"/>
            <a:ext cx="1293224" cy="584775"/>
          </a:xfrm>
          <a:prstGeom prst="rect">
            <a:avLst/>
          </a:prstGeom>
        </p:spPr>
        <p:txBody>
          <a:bodyPr wrap="square">
            <a:spAutoFit/>
          </a:bodyPr>
          <a:lstStyle/>
          <a:p>
            <a:pPr algn="ctr"/>
            <a:r>
              <a:rPr lang="en-US" sz="3200" b="1" dirty="0" smtClean="0">
                <a:solidFill>
                  <a:srgbClr val="378DBF"/>
                </a:solidFill>
              </a:rPr>
              <a:t>Goal 4</a:t>
            </a:r>
            <a:endParaRPr lang="en-US" sz="3200" b="1" i="0" u="none" strike="noStrike" dirty="0" smtClean="0">
              <a:solidFill>
                <a:srgbClr val="378DBF"/>
              </a:solidFill>
              <a:effectLst/>
            </a:endParaRPr>
          </a:p>
        </p:txBody>
      </p:sp>
      <p:sp>
        <p:nvSpPr>
          <p:cNvPr id="10" name="Rectangle 9"/>
          <p:cNvSpPr/>
          <p:nvPr/>
        </p:nvSpPr>
        <p:spPr>
          <a:xfrm>
            <a:off x="1598137" y="2243080"/>
            <a:ext cx="3742010" cy="584775"/>
          </a:xfrm>
          <a:prstGeom prst="rect">
            <a:avLst/>
          </a:prstGeom>
        </p:spPr>
        <p:txBody>
          <a:bodyPr wrap="square">
            <a:spAutoFit/>
          </a:bodyPr>
          <a:lstStyle/>
          <a:p>
            <a:pPr algn="ctr"/>
            <a:r>
              <a:rPr lang="en-US" sz="1600" dirty="0">
                <a:solidFill>
                  <a:srgbClr val="378DBF"/>
                </a:solidFill>
              </a:rPr>
              <a:t>Deliver outstanding trip experiences for </a:t>
            </a:r>
            <a:r>
              <a:rPr lang="en-US" sz="1600" dirty="0" smtClean="0">
                <a:solidFill>
                  <a:srgbClr val="378DBF"/>
                </a:solidFill>
              </a:rPr>
              <a:t>all users </a:t>
            </a:r>
            <a:r>
              <a:rPr lang="en-US" sz="1600" dirty="0">
                <a:solidFill>
                  <a:srgbClr val="378DBF"/>
                </a:solidFill>
              </a:rPr>
              <a:t>of </a:t>
            </a:r>
            <a:r>
              <a:rPr lang="en-US" sz="1600" dirty="0" smtClean="0">
                <a:solidFill>
                  <a:srgbClr val="378DBF"/>
                </a:solidFill>
              </a:rPr>
              <a:t>the transportation </a:t>
            </a:r>
            <a:r>
              <a:rPr lang="en-US" sz="1600" dirty="0">
                <a:solidFill>
                  <a:srgbClr val="378DBF"/>
                </a:solidFill>
              </a:rPr>
              <a:t>system</a:t>
            </a:r>
          </a:p>
        </p:txBody>
      </p:sp>
      <p:sp>
        <p:nvSpPr>
          <p:cNvPr id="11" name="Rectangle 10"/>
          <p:cNvSpPr/>
          <p:nvPr/>
        </p:nvSpPr>
        <p:spPr>
          <a:xfrm>
            <a:off x="1598137" y="3214179"/>
            <a:ext cx="3742010" cy="584775"/>
          </a:xfrm>
          <a:prstGeom prst="rect">
            <a:avLst/>
          </a:prstGeom>
        </p:spPr>
        <p:txBody>
          <a:bodyPr wrap="square">
            <a:spAutoFit/>
          </a:bodyPr>
          <a:lstStyle/>
          <a:p>
            <a:pPr algn="ctr"/>
            <a:r>
              <a:rPr lang="en-US" sz="1600" dirty="0">
                <a:solidFill>
                  <a:srgbClr val="378DBF"/>
                </a:solidFill>
              </a:rPr>
              <a:t>Enhance communities and lives through mobility and </a:t>
            </a:r>
            <a:r>
              <a:rPr lang="en-US" sz="1600" dirty="0" smtClean="0">
                <a:solidFill>
                  <a:srgbClr val="378DBF"/>
                </a:solidFill>
              </a:rPr>
              <a:t>access to </a:t>
            </a:r>
            <a:r>
              <a:rPr lang="en-US" sz="1600" dirty="0">
                <a:solidFill>
                  <a:srgbClr val="378DBF"/>
                </a:solidFill>
              </a:rPr>
              <a:t>opportunity</a:t>
            </a:r>
          </a:p>
        </p:txBody>
      </p:sp>
      <p:sp>
        <p:nvSpPr>
          <p:cNvPr id="12" name="Rectangle 11"/>
          <p:cNvSpPr/>
          <p:nvPr/>
        </p:nvSpPr>
        <p:spPr>
          <a:xfrm>
            <a:off x="1598138" y="4181836"/>
            <a:ext cx="3742012" cy="584775"/>
          </a:xfrm>
          <a:prstGeom prst="rect">
            <a:avLst/>
          </a:prstGeom>
        </p:spPr>
        <p:txBody>
          <a:bodyPr wrap="square">
            <a:spAutoFit/>
          </a:bodyPr>
          <a:lstStyle/>
          <a:p>
            <a:pPr algn="ctr"/>
            <a:r>
              <a:rPr lang="en-US" sz="1600" dirty="0">
                <a:solidFill>
                  <a:srgbClr val="378DBF"/>
                </a:solidFill>
              </a:rPr>
              <a:t>Transform LA County through regional collaboration and </a:t>
            </a:r>
            <a:r>
              <a:rPr lang="en-US" sz="1600" dirty="0" smtClean="0">
                <a:solidFill>
                  <a:srgbClr val="378DBF"/>
                </a:solidFill>
              </a:rPr>
              <a:t>national leadership</a:t>
            </a:r>
            <a:endParaRPr lang="en-US" sz="1600" dirty="0">
              <a:solidFill>
                <a:srgbClr val="378DBF"/>
              </a:solidFill>
            </a:endParaRPr>
          </a:p>
        </p:txBody>
      </p:sp>
      <p:sp>
        <p:nvSpPr>
          <p:cNvPr id="13" name="Rectangle 12"/>
          <p:cNvSpPr/>
          <p:nvPr/>
        </p:nvSpPr>
        <p:spPr>
          <a:xfrm>
            <a:off x="1598138" y="5142611"/>
            <a:ext cx="3742010" cy="830997"/>
          </a:xfrm>
          <a:prstGeom prst="rect">
            <a:avLst/>
          </a:prstGeom>
        </p:spPr>
        <p:txBody>
          <a:bodyPr wrap="square">
            <a:spAutoFit/>
          </a:bodyPr>
          <a:lstStyle/>
          <a:p>
            <a:pPr algn="ctr"/>
            <a:r>
              <a:rPr lang="en-US" sz="1600" dirty="0">
                <a:solidFill>
                  <a:srgbClr val="378DBF"/>
                </a:solidFill>
              </a:rPr>
              <a:t>Provide responsive, accountable, and trustworthy </a:t>
            </a:r>
            <a:r>
              <a:rPr lang="en-US" sz="1600" dirty="0" smtClean="0">
                <a:solidFill>
                  <a:srgbClr val="378DBF"/>
                </a:solidFill>
              </a:rPr>
              <a:t>governance within </a:t>
            </a:r>
            <a:r>
              <a:rPr lang="en-US" sz="1600" dirty="0">
                <a:solidFill>
                  <a:srgbClr val="378DBF"/>
                </a:solidFill>
              </a:rPr>
              <a:t>the Metro organization</a:t>
            </a:r>
          </a:p>
        </p:txBody>
      </p:sp>
      <p:sp>
        <p:nvSpPr>
          <p:cNvPr id="14" name="Content Placeholder 1"/>
          <p:cNvSpPr>
            <a:spLocks noGrp="1"/>
          </p:cNvSpPr>
          <p:nvPr>
            <p:ph sz="quarter" idx="10"/>
          </p:nvPr>
        </p:nvSpPr>
        <p:spPr>
          <a:xfrm>
            <a:off x="5340149" y="1233913"/>
            <a:ext cx="6220479" cy="830018"/>
          </a:xfrm>
        </p:spPr>
        <p:txBody>
          <a:bodyPr>
            <a:normAutofit fontScale="47500" lnSpcReduction="20000"/>
          </a:bodyPr>
          <a:lstStyle/>
          <a:p>
            <a:pPr marL="0" indent="0">
              <a:lnSpc>
                <a:spcPct val="120000"/>
              </a:lnSpc>
              <a:spcBef>
                <a:spcPts val="0"/>
              </a:spcBef>
              <a:buNone/>
            </a:pPr>
            <a:r>
              <a:rPr lang="en-US" dirty="0" smtClean="0">
                <a:solidFill>
                  <a:schemeClr val="tx1"/>
                </a:solidFill>
              </a:rPr>
              <a:t>Metro will invest in underserved communities as quickly as possible; expand bus and the regional commuter rail services; improve service connectivity and safety; and manage passenger and freight demand through express lanes and pricing strategies.</a:t>
            </a:r>
            <a:endParaRPr lang="en-US" dirty="0">
              <a:solidFill>
                <a:schemeClr val="tx1"/>
              </a:solidFill>
            </a:endParaRPr>
          </a:p>
        </p:txBody>
      </p:sp>
      <p:sp>
        <p:nvSpPr>
          <p:cNvPr id="15" name="Content Placeholder 1"/>
          <p:cNvSpPr txBox="1">
            <a:spLocks/>
          </p:cNvSpPr>
          <p:nvPr/>
        </p:nvSpPr>
        <p:spPr>
          <a:xfrm>
            <a:off x="5340147" y="2246522"/>
            <a:ext cx="6220479" cy="83001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dirty="0" smtClean="0">
                <a:solidFill>
                  <a:schemeClr val="tx1"/>
                </a:solidFill>
              </a:rPr>
              <a:t>Metro will improve security through high law enforcement visibility; ease transit by boosting multi-modality and making accurate trip information available to passengers; and enhance customer experience at all touchpoints through regular feedback.</a:t>
            </a:r>
            <a:endParaRPr lang="en-US" dirty="0">
              <a:solidFill>
                <a:schemeClr val="tx1"/>
              </a:solidFill>
            </a:endParaRPr>
          </a:p>
        </p:txBody>
      </p:sp>
      <p:sp>
        <p:nvSpPr>
          <p:cNvPr id="16" name="Content Placeholder 1"/>
          <p:cNvSpPr txBox="1">
            <a:spLocks/>
          </p:cNvSpPr>
          <p:nvPr/>
        </p:nvSpPr>
        <p:spPr>
          <a:xfrm>
            <a:off x="5340146" y="3209832"/>
            <a:ext cx="6220479" cy="83001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dirty="0" smtClean="0">
                <a:solidFill>
                  <a:schemeClr val="tx1"/>
                </a:solidFill>
              </a:rPr>
              <a:t>Metro will create career pathways in transportation; promote sustainable transit-oriented communities (TOCs) with affordable housing; engage the public in decision-making through proactive outreaches; and help address homelessness through social welfare.</a:t>
            </a:r>
            <a:endParaRPr lang="en-US" dirty="0">
              <a:solidFill>
                <a:schemeClr val="tx1"/>
              </a:solidFill>
            </a:endParaRPr>
          </a:p>
        </p:txBody>
      </p:sp>
      <p:sp>
        <p:nvSpPr>
          <p:cNvPr id="17" name="Content Placeholder 1"/>
          <p:cNvSpPr txBox="1">
            <a:spLocks/>
          </p:cNvSpPr>
          <p:nvPr/>
        </p:nvSpPr>
        <p:spPr>
          <a:xfrm>
            <a:off x="5340145" y="4173142"/>
            <a:ext cx="6220479" cy="83001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dirty="0" smtClean="0">
                <a:solidFill>
                  <a:schemeClr val="tx1"/>
                </a:solidFill>
              </a:rPr>
              <a:t>Metro will work with partners responsible for such sectors as streets and highways, housing, environment, health and social welfare to support Vision 2028; and engage governmental partners on mobility agendas at the state, regional and national levels.</a:t>
            </a:r>
            <a:endParaRPr lang="en-US" dirty="0">
              <a:solidFill>
                <a:schemeClr val="tx1"/>
              </a:solidFill>
            </a:endParaRPr>
          </a:p>
        </p:txBody>
      </p:sp>
      <p:sp>
        <p:nvSpPr>
          <p:cNvPr id="18" name="Content Placeholder 1"/>
          <p:cNvSpPr txBox="1">
            <a:spLocks/>
          </p:cNvSpPr>
          <p:nvPr/>
        </p:nvSpPr>
        <p:spPr>
          <a:xfrm>
            <a:off x="5340144" y="5145145"/>
            <a:ext cx="6220479" cy="967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300" dirty="0" smtClean="0">
                <a:solidFill>
                  <a:schemeClr val="tx1"/>
                </a:solidFill>
              </a:rPr>
              <a:t>Metro will align funding and staff resources to prioritize Vision 2028; reassess public policy on transportation needs; foster transparent open data access; boost Metro’s process efficiency; make partnership with Metro easier for market entrants; foster safety culture; and build a high-performing workforce.</a:t>
            </a:r>
            <a:endParaRPr lang="en-US" sz="1300" dirty="0">
              <a:solidFill>
                <a:schemeClr val="tx1"/>
              </a:solidFill>
            </a:endParaRPr>
          </a:p>
        </p:txBody>
      </p:sp>
    </p:spTree>
    <p:extLst>
      <p:ext uri="{BB962C8B-B14F-4D97-AF65-F5344CB8AC3E}">
        <p14:creationId xmlns:p14="http://schemas.microsoft.com/office/powerpoint/2010/main" val="4611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a:bodyPr>
          <a:lstStyle/>
          <a:p>
            <a:pPr marL="0" indent="0">
              <a:buNone/>
            </a:pPr>
            <a:r>
              <a:rPr lang="en-US" sz="2000" dirty="0">
                <a:solidFill>
                  <a:schemeClr val="tx1"/>
                </a:solidFill>
              </a:rPr>
              <a:t>Singapore is a densely populated city state of over 5 million people, with only 715sq.km of residential land available for use. It is considered to be the second most densely populated independent country in the world. Singapore’s incentives for optimizing land use is clear - there is not enough space available for lateral expansion of road or housing infrastructure. Efficiency of housing and travel is non-negotiable if the city state is going to be able to manage the growing population’s economic activities.</a:t>
            </a:r>
          </a:p>
          <a:p>
            <a:pPr marL="0" indent="0">
              <a:buNone/>
            </a:pPr>
            <a:r>
              <a:rPr lang="en-US" sz="2000" dirty="0">
                <a:solidFill>
                  <a:schemeClr val="tx1"/>
                </a:solidFill>
              </a:rPr>
              <a:t>Singapore is a leader in data-driven traffic management through their Intelligent Transport Systems (ITS) – a complex web of data collection technologies spanning sensors, traffic and control systems, and data analysis. The first ITS master plan was developed in 2006 and has since evolved with improved technology.</a:t>
            </a:r>
          </a:p>
          <a:p>
            <a:pPr marL="0" indent="0">
              <a:buNone/>
            </a:pPr>
            <a:r>
              <a:rPr lang="en-US" sz="2000" dirty="0" smtClean="0">
                <a:solidFill>
                  <a:schemeClr val="tx1"/>
                </a:solidFill>
              </a:rPr>
              <a:t>In 2015, Singapore published an updated </a:t>
            </a:r>
            <a:r>
              <a:rPr lang="en-US" sz="2000" dirty="0">
                <a:solidFill>
                  <a:schemeClr val="tx1"/>
                </a:solidFill>
              </a:rPr>
              <a:t>ITS Strategic </a:t>
            </a:r>
            <a:r>
              <a:rPr lang="en-US" sz="2000" dirty="0" smtClean="0">
                <a:solidFill>
                  <a:schemeClr val="tx1"/>
                </a:solidFill>
              </a:rPr>
              <a:t>Plan. The update – </a:t>
            </a:r>
            <a:r>
              <a:rPr lang="en-US" sz="2000" dirty="0">
                <a:solidFill>
                  <a:schemeClr val="tx1"/>
                </a:solidFill>
              </a:rPr>
              <a:t>Smart Mobility 2030 – prepared by the Land Transport Authority (LTA) and the Intelligent Transportation Society Singapore (ITSS) details the vision, key strategies and focal points of the Singaporean ITS system.</a:t>
            </a:r>
          </a:p>
          <a:p>
            <a:pPr marL="0" indent="0">
              <a:buNone/>
            </a:pPr>
            <a:r>
              <a:rPr lang="en-US" sz="2000" dirty="0">
                <a:solidFill>
                  <a:schemeClr val="tx1"/>
                </a:solidFill>
              </a:rPr>
              <a:t>Transit optimization has evolved in Singapore from an infrastructure-focused Land Transport Plan (1996), to the data-focused integration of their Mass Rapid Transit (MRT) network and public buses equipped with intelligent systems.</a:t>
            </a:r>
          </a:p>
        </p:txBody>
      </p:sp>
      <p:sp>
        <p:nvSpPr>
          <p:cNvPr id="3" name="Title 2"/>
          <p:cNvSpPr>
            <a:spLocks noGrp="1"/>
          </p:cNvSpPr>
          <p:nvPr>
            <p:ph type="title"/>
          </p:nvPr>
        </p:nvSpPr>
        <p:spPr/>
        <p:txBody>
          <a:bodyPr>
            <a:normAutofit/>
          </a:bodyPr>
          <a:lstStyle/>
          <a:p>
            <a:r>
              <a:rPr lang="en-US" sz="3800" dirty="0" smtClean="0"/>
              <a:t>Case: Singapore</a:t>
            </a:r>
            <a:endParaRPr lang="en-US" sz="3800" dirty="0"/>
          </a:p>
        </p:txBody>
      </p:sp>
    </p:spTree>
    <p:extLst>
      <p:ext uri="{BB962C8B-B14F-4D97-AF65-F5344CB8AC3E}">
        <p14:creationId xmlns:p14="http://schemas.microsoft.com/office/powerpoint/2010/main" val="8336833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smtClean="0"/>
              <a:t>Singapore: </a:t>
            </a:r>
            <a:r>
              <a:rPr lang="en-US" sz="3800" dirty="0"/>
              <a:t>Achieved Milestones</a:t>
            </a:r>
          </a:p>
        </p:txBody>
      </p:sp>
      <p:sp>
        <p:nvSpPr>
          <p:cNvPr id="4" name="Content Placeholder 1"/>
          <p:cNvSpPr>
            <a:spLocks noGrp="1"/>
          </p:cNvSpPr>
          <p:nvPr>
            <p:ph sz="quarter" idx="10"/>
          </p:nvPr>
        </p:nvSpPr>
        <p:spPr>
          <a:xfrm>
            <a:off x="268288" y="1547813"/>
            <a:ext cx="5805941" cy="4634046"/>
          </a:xfrm>
        </p:spPr>
        <p:txBody>
          <a:bodyPr>
            <a:normAutofit/>
          </a:bodyPr>
          <a:lstStyle/>
          <a:p>
            <a:r>
              <a:rPr lang="en-US" sz="2000" b="1" dirty="0">
                <a:solidFill>
                  <a:srgbClr val="378DBF"/>
                </a:solidFill>
              </a:rPr>
              <a:t>Smart Integrated Payment &amp; </a:t>
            </a:r>
            <a:r>
              <a:rPr lang="en-US" sz="2000" b="1" dirty="0" smtClean="0">
                <a:solidFill>
                  <a:srgbClr val="378DBF"/>
                </a:solidFill>
              </a:rPr>
              <a:t>Ticketing</a:t>
            </a:r>
            <a:r>
              <a:rPr lang="en-US" sz="2000" dirty="0" smtClean="0">
                <a:solidFill>
                  <a:schemeClr val="tx1"/>
                </a:solidFill>
              </a:rPr>
              <a:t> </a:t>
            </a:r>
            <a:r>
              <a:rPr lang="en-US" sz="2000" dirty="0">
                <a:solidFill>
                  <a:schemeClr val="tx1"/>
                </a:solidFill>
              </a:rPr>
              <a:t>Singapore has a national standard of payment that allows e-payment card issuers to provide cards that are compatible with both transport and non-transport payments called the Contactless e-Purse Application Standard (CEPAS). Singapore’s distance-based fare also allows commuters to make transfers between transit modes without incurring additional costs.</a:t>
            </a:r>
          </a:p>
          <a:p>
            <a:r>
              <a:rPr lang="en-US" sz="2000" b="1" dirty="0">
                <a:solidFill>
                  <a:srgbClr val="378DBF"/>
                </a:solidFill>
              </a:rPr>
              <a:t>Dynamic Trip Planning &amp; </a:t>
            </a:r>
            <a:r>
              <a:rPr lang="en-US" sz="2000" b="1" dirty="0" smtClean="0">
                <a:solidFill>
                  <a:srgbClr val="378DBF"/>
                </a:solidFill>
              </a:rPr>
              <a:t>Routing</a:t>
            </a:r>
            <a:r>
              <a:rPr lang="en-US" sz="2000" dirty="0" smtClean="0">
                <a:solidFill>
                  <a:schemeClr val="tx1"/>
                </a:solidFill>
              </a:rPr>
              <a:t> </a:t>
            </a:r>
            <a:r>
              <a:rPr lang="en-US" sz="2000" dirty="0">
                <a:solidFill>
                  <a:schemeClr val="tx1"/>
                </a:solidFill>
              </a:rPr>
              <a:t>Singapore’s MyTransit.SG mobile version allows all commuters to make smart travel choices from real-time information. On the backend, the </a:t>
            </a:r>
            <a:r>
              <a:rPr lang="en-US" sz="2000" dirty="0" err="1">
                <a:solidFill>
                  <a:schemeClr val="tx1"/>
                </a:solidFill>
              </a:rPr>
              <a:t>DataMall@MyTransport</a:t>
            </a:r>
            <a:r>
              <a:rPr lang="en-US" sz="2000" dirty="0">
                <a:solidFill>
                  <a:schemeClr val="tx1"/>
                </a:solidFill>
              </a:rPr>
              <a:t> facilitates real-time public transport and traffic information sharing to industry players</a:t>
            </a:r>
          </a:p>
        </p:txBody>
      </p:sp>
      <p:sp>
        <p:nvSpPr>
          <p:cNvPr id="5" name="Content Placeholder 1"/>
          <p:cNvSpPr txBox="1">
            <a:spLocks/>
          </p:cNvSpPr>
          <p:nvPr/>
        </p:nvSpPr>
        <p:spPr>
          <a:xfrm>
            <a:off x="6076920" y="1543457"/>
            <a:ext cx="5805941" cy="46340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378DBF"/>
                </a:solidFill>
              </a:rPr>
              <a:t>Extensive Traffic Data </a:t>
            </a:r>
            <a:r>
              <a:rPr lang="en-US" sz="2000" b="1" dirty="0" smtClean="0">
                <a:solidFill>
                  <a:srgbClr val="378DBF"/>
                </a:solidFill>
              </a:rPr>
              <a:t>Monitoring</a:t>
            </a:r>
            <a:r>
              <a:rPr lang="en-US" sz="2000" dirty="0" smtClean="0">
                <a:solidFill>
                  <a:schemeClr val="tx1"/>
                </a:solidFill>
              </a:rPr>
              <a:t> </a:t>
            </a:r>
            <a:r>
              <a:rPr lang="en-US" sz="2000" dirty="0">
                <a:solidFill>
                  <a:schemeClr val="tx1"/>
                </a:solidFill>
              </a:rPr>
              <a:t>Singapore has extensive installations of radar-based traffic data collection systems, high definition surveillance cameras, automated incident-detection cameras, fiber-optic heat detectors and various monitoring sensors for real-time data collection and analyses.</a:t>
            </a:r>
          </a:p>
          <a:p>
            <a:r>
              <a:rPr lang="en-US" sz="2000" b="1" dirty="0">
                <a:solidFill>
                  <a:srgbClr val="378DBF"/>
                </a:solidFill>
              </a:rPr>
              <a:t>Priority for Disadvantaged </a:t>
            </a:r>
            <a:r>
              <a:rPr lang="en-US" sz="2000" b="1" dirty="0" smtClean="0">
                <a:solidFill>
                  <a:srgbClr val="378DBF"/>
                </a:solidFill>
              </a:rPr>
              <a:t>Population</a:t>
            </a:r>
            <a:r>
              <a:rPr lang="en-US" sz="2000" dirty="0" smtClean="0">
                <a:solidFill>
                  <a:schemeClr val="tx1"/>
                </a:solidFill>
              </a:rPr>
              <a:t> </a:t>
            </a:r>
            <a:r>
              <a:rPr lang="en-US" sz="2000" dirty="0">
                <a:solidFill>
                  <a:schemeClr val="tx1"/>
                </a:solidFill>
              </a:rPr>
              <a:t>The Green Man Plus (GM+) is a system that assists the elderly and mobility challenged in crossing the road by extending the time allocated to crossing at traffic stops. Specialized B-signal junctions give buses priority movement through the city state. At these junctions, buses enjoy shorter waiting time, making bus transit faster and more efficient.</a:t>
            </a:r>
          </a:p>
        </p:txBody>
      </p:sp>
    </p:spTree>
    <p:extLst>
      <p:ext uri="{BB962C8B-B14F-4D97-AF65-F5344CB8AC3E}">
        <p14:creationId xmlns:p14="http://schemas.microsoft.com/office/powerpoint/2010/main" val="2290048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smtClean="0"/>
              <a:t>Singapore: Achieved </a:t>
            </a:r>
            <a:r>
              <a:rPr lang="en-US" sz="3800" dirty="0"/>
              <a:t>Milestones</a:t>
            </a:r>
          </a:p>
        </p:txBody>
      </p:sp>
      <p:grpSp>
        <p:nvGrpSpPr>
          <p:cNvPr id="4" name="Group 3"/>
          <p:cNvGrpSpPr/>
          <p:nvPr/>
        </p:nvGrpSpPr>
        <p:grpSpPr>
          <a:xfrm>
            <a:off x="352696" y="1476103"/>
            <a:ext cx="11547566" cy="4271554"/>
            <a:chOff x="564633" y="1804364"/>
            <a:chExt cx="8581804" cy="2642438"/>
          </a:xfrm>
        </p:grpSpPr>
        <p:grpSp>
          <p:nvGrpSpPr>
            <p:cNvPr id="5" name="Google Shape;393;p46"/>
            <p:cNvGrpSpPr/>
            <p:nvPr/>
          </p:nvGrpSpPr>
          <p:grpSpPr>
            <a:xfrm>
              <a:off x="564633" y="1804364"/>
              <a:ext cx="2126281" cy="1783636"/>
              <a:chOff x="3154233" y="1804364"/>
              <a:chExt cx="2126281" cy="1783636"/>
            </a:xfrm>
          </p:grpSpPr>
          <p:sp>
            <p:nvSpPr>
              <p:cNvPr id="41" name="Google Shape;394;p46"/>
              <p:cNvSpPr/>
              <p:nvPr/>
            </p:nvSpPr>
            <p:spPr>
              <a:xfrm>
                <a:off x="3485717" y="3079475"/>
                <a:ext cx="12948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95;p46"/>
              <p:cNvSpPr txBox="1"/>
              <p:nvPr/>
            </p:nvSpPr>
            <p:spPr>
              <a:xfrm>
                <a:off x="3154233" y="3216600"/>
                <a:ext cx="692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1990</a:t>
                </a:r>
                <a:endParaRPr sz="1200" b="1" dirty="0">
                  <a:latin typeface="Roboto"/>
                  <a:ea typeface="Roboto"/>
                  <a:cs typeface="Roboto"/>
                  <a:sym typeface="Roboto"/>
                </a:endParaRPr>
              </a:p>
            </p:txBody>
          </p:sp>
          <p:sp>
            <p:nvSpPr>
              <p:cNvPr id="43" name="Google Shape;396;p46"/>
              <p:cNvSpPr txBox="1"/>
              <p:nvPr/>
            </p:nvSpPr>
            <p:spPr>
              <a:xfrm>
                <a:off x="3386759" y="1804364"/>
                <a:ext cx="1893755"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rgbClr val="378DBF"/>
                    </a:solidFill>
                    <a:sym typeface="Roboto"/>
                  </a:rPr>
                  <a:t>Mass Rapid Transit (MRT) System launched</a:t>
                </a:r>
                <a:endParaRPr sz="1200" b="1" dirty="0">
                  <a:solidFill>
                    <a:srgbClr val="378DBF"/>
                  </a:solidFill>
                  <a:sym typeface="Roboto"/>
                </a:endParaRPr>
              </a:p>
              <a:p>
                <a:pPr marL="0" lvl="0" indent="0" algn="l" rtl="0">
                  <a:spcBef>
                    <a:spcPts val="0"/>
                  </a:spcBef>
                  <a:spcAft>
                    <a:spcPts val="0"/>
                  </a:spcAft>
                  <a:buNone/>
                </a:pPr>
                <a:endParaRPr sz="1200" dirty="0">
                  <a:sym typeface="Roboto"/>
                </a:endParaRPr>
              </a:p>
              <a:p>
                <a:pPr marL="0" lvl="0" indent="0" algn="l" rtl="0">
                  <a:spcBef>
                    <a:spcPts val="0"/>
                  </a:spcBef>
                  <a:spcAft>
                    <a:spcPts val="1600"/>
                  </a:spcAft>
                  <a:buNone/>
                </a:pPr>
                <a:r>
                  <a:rPr lang="en" sz="1200" dirty="0">
                    <a:sym typeface="Roboto"/>
                  </a:rPr>
                  <a:t>Singapore completed its first MRT lines, which formed the framework for the construction of other MRT lines later.</a:t>
                </a:r>
                <a:endParaRPr sz="1200" dirty="0">
                  <a:sym typeface="Roboto"/>
                </a:endParaRPr>
              </a:p>
            </p:txBody>
          </p:sp>
          <p:grpSp>
            <p:nvGrpSpPr>
              <p:cNvPr id="44" name="Google Shape;397;p46"/>
              <p:cNvGrpSpPr/>
              <p:nvPr/>
            </p:nvGrpSpPr>
            <p:grpSpPr>
              <a:xfrm>
                <a:off x="3435870" y="2800065"/>
                <a:ext cx="92400" cy="411825"/>
                <a:chOff x="845575" y="2563700"/>
                <a:chExt cx="92400" cy="411825"/>
              </a:xfrm>
            </p:grpSpPr>
            <p:sp>
              <p:nvSpPr>
                <p:cNvPr id="45" name="Google Shape;398;p46"/>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6" name="Google Shape;399;p46"/>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grpSp>
        <p:grpSp>
          <p:nvGrpSpPr>
            <p:cNvPr id="6" name="Google Shape;400;p46"/>
            <p:cNvGrpSpPr/>
            <p:nvPr/>
          </p:nvGrpSpPr>
          <p:grpSpPr>
            <a:xfrm>
              <a:off x="1828196" y="2839973"/>
              <a:ext cx="2182750" cy="1606829"/>
              <a:chOff x="1828196" y="2839973"/>
              <a:chExt cx="2182750" cy="1606829"/>
            </a:xfrm>
          </p:grpSpPr>
          <p:sp>
            <p:nvSpPr>
              <p:cNvPr id="35" name="Google Shape;401;p46"/>
              <p:cNvSpPr/>
              <p:nvPr/>
            </p:nvSpPr>
            <p:spPr>
              <a:xfrm>
                <a:off x="2191011" y="3079475"/>
                <a:ext cx="12948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02;p46"/>
              <p:cNvSpPr txBox="1"/>
              <p:nvPr/>
            </p:nvSpPr>
            <p:spPr>
              <a:xfrm>
                <a:off x="1828196" y="2839973"/>
                <a:ext cx="745800" cy="371400"/>
              </a:xfrm>
              <a:prstGeom prst="rect">
                <a:avLst/>
              </a:prstGeom>
              <a:noFill/>
              <a:ln>
                <a:noFill/>
              </a:ln>
            </p:spPr>
            <p:txBody>
              <a:bodyPr spcFirstLastPara="1" wrap="square" lIns="91425" tIns="91425" rIns="91425" bIns="91425" anchor="t" anchorCtr="0">
                <a:noAutofit/>
              </a:bodyPr>
              <a:lstStyle/>
              <a:p>
                <a:pPr lvl="0" algn="ctr">
                  <a:lnSpc>
                    <a:spcPct val="115000"/>
                  </a:lnSpc>
                  <a:spcAft>
                    <a:spcPts val="1600"/>
                  </a:spcAft>
                </a:pPr>
                <a:r>
                  <a:rPr lang="en" sz="1200" b="1" dirty="0">
                    <a:latin typeface="Roboto"/>
                    <a:ea typeface="Roboto"/>
                    <a:cs typeface="Roboto"/>
                    <a:sym typeface="Roboto"/>
                  </a:rPr>
                  <a:t>1995</a:t>
                </a:r>
              </a:p>
            </p:txBody>
          </p:sp>
          <p:sp>
            <p:nvSpPr>
              <p:cNvPr id="37" name="Google Shape;403;p46"/>
              <p:cNvSpPr txBox="1"/>
              <p:nvPr/>
            </p:nvSpPr>
            <p:spPr>
              <a:xfrm>
                <a:off x="2073401" y="3503002"/>
                <a:ext cx="1937545" cy="943800"/>
              </a:xfrm>
              <a:prstGeom prst="rect">
                <a:avLst/>
              </a:prstGeom>
              <a:noFill/>
              <a:ln>
                <a:noFill/>
              </a:ln>
            </p:spPr>
            <p:txBody>
              <a:bodyPr spcFirstLastPara="1" wrap="square" lIns="91425" tIns="91425" rIns="91425" bIns="91425" anchor="t" anchorCtr="0">
                <a:noAutofit/>
              </a:bodyPr>
              <a:lstStyle/>
              <a:p>
                <a:pPr lvl="0"/>
                <a:r>
                  <a:rPr lang="en-US" sz="1200" b="1" dirty="0">
                    <a:solidFill>
                      <a:srgbClr val="378DBF"/>
                    </a:solidFill>
                    <a:sym typeface="Roboto"/>
                  </a:rPr>
                  <a:t>Land Transport Authority launched</a:t>
                </a:r>
              </a:p>
              <a:p>
                <a:pPr lvl="0"/>
                <a:endParaRPr lang="en-US" sz="1200" dirty="0">
                  <a:sym typeface="Roboto"/>
                </a:endParaRPr>
              </a:p>
              <a:p>
                <a:pPr lvl="0">
                  <a:spcAft>
                    <a:spcPts val="1600"/>
                  </a:spcAft>
                </a:pPr>
                <a:r>
                  <a:rPr lang="en-US" sz="1200" dirty="0">
                    <a:sym typeface="Roboto"/>
                  </a:rPr>
                  <a:t>Various public sector entities were merged to form the LTA, responsible for modernizing transportation in Singapore</a:t>
                </a:r>
              </a:p>
            </p:txBody>
          </p:sp>
          <p:grpSp>
            <p:nvGrpSpPr>
              <p:cNvPr id="38" name="Google Shape;404;p46"/>
              <p:cNvGrpSpPr/>
              <p:nvPr/>
            </p:nvGrpSpPr>
            <p:grpSpPr>
              <a:xfrm rot="10800000">
                <a:off x="2149293" y="3079467"/>
                <a:ext cx="92400" cy="411825"/>
                <a:chOff x="2072481" y="2563700"/>
                <a:chExt cx="92400" cy="411825"/>
              </a:xfrm>
            </p:grpSpPr>
            <p:cxnSp>
              <p:nvCxnSpPr>
                <p:cNvPr id="39" name="Google Shape;405;p46"/>
                <p:cNvCxnSpPr/>
                <p:nvPr/>
              </p:nvCxnSpPr>
              <p:spPr>
                <a:xfrm>
                  <a:off x="2118681" y="2616125"/>
                  <a:ext cx="0" cy="359400"/>
                </a:xfrm>
                <a:prstGeom prst="straightConnector1">
                  <a:avLst/>
                </a:prstGeom>
                <a:noFill/>
                <a:ln w="9525" cap="flat" cmpd="sng">
                  <a:solidFill>
                    <a:srgbClr val="000000"/>
                  </a:solidFill>
                  <a:prstDash val="solid"/>
                  <a:round/>
                  <a:headEnd type="none" w="sm" len="sm"/>
                  <a:tailEnd type="none" w="sm" len="sm"/>
                </a:ln>
              </p:spPr>
            </p:cxnSp>
            <p:sp>
              <p:nvSpPr>
                <p:cNvPr id="40" name="Google Shape;406;p46"/>
                <p:cNvSpPr/>
                <p:nvPr/>
              </p:nvSpPr>
              <p:spPr>
                <a:xfrm>
                  <a:off x="2072481"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 name="Google Shape;407;p46"/>
            <p:cNvGrpSpPr/>
            <p:nvPr/>
          </p:nvGrpSpPr>
          <p:grpSpPr>
            <a:xfrm>
              <a:off x="3154233" y="1804364"/>
              <a:ext cx="2128452" cy="1783636"/>
              <a:chOff x="3154233" y="1804364"/>
              <a:chExt cx="2128452" cy="1783636"/>
            </a:xfrm>
          </p:grpSpPr>
          <p:sp>
            <p:nvSpPr>
              <p:cNvPr id="29" name="Google Shape;408;p46"/>
              <p:cNvSpPr/>
              <p:nvPr/>
            </p:nvSpPr>
            <p:spPr>
              <a:xfrm>
                <a:off x="3485717" y="3079475"/>
                <a:ext cx="12948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09;p46"/>
              <p:cNvSpPr txBox="1"/>
              <p:nvPr/>
            </p:nvSpPr>
            <p:spPr>
              <a:xfrm>
                <a:off x="3154233" y="3216600"/>
                <a:ext cx="692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2006</a:t>
                </a:r>
                <a:endParaRPr sz="1200" b="1" dirty="0">
                  <a:latin typeface="Roboto"/>
                  <a:ea typeface="Roboto"/>
                  <a:cs typeface="Roboto"/>
                  <a:sym typeface="Roboto"/>
                </a:endParaRPr>
              </a:p>
            </p:txBody>
          </p:sp>
          <p:sp>
            <p:nvSpPr>
              <p:cNvPr id="31" name="Google Shape;410;p46"/>
              <p:cNvSpPr txBox="1"/>
              <p:nvPr/>
            </p:nvSpPr>
            <p:spPr>
              <a:xfrm>
                <a:off x="3386760" y="1804364"/>
                <a:ext cx="1895925"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rgbClr val="378DBF"/>
                    </a:solidFill>
                    <a:sym typeface="Roboto"/>
                  </a:rPr>
                  <a:t>ITS Master Plan developed</a:t>
                </a:r>
                <a:endParaRPr sz="1200" b="1" dirty="0">
                  <a:solidFill>
                    <a:srgbClr val="378DBF"/>
                  </a:solidFill>
                  <a:sym typeface="Roboto"/>
                </a:endParaRPr>
              </a:p>
              <a:p>
                <a:pPr marL="0" lvl="0" indent="0" algn="l" rtl="0">
                  <a:spcBef>
                    <a:spcPts val="0"/>
                  </a:spcBef>
                  <a:spcAft>
                    <a:spcPts val="0"/>
                  </a:spcAft>
                  <a:buNone/>
                </a:pPr>
                <a:endParaRPr sz="1100" b="1" dirty="0">
                  <a:latin typeface="Roboto"/>
                  <a:ea typeface="Roboto"/>
                  <a:cs typeface="Roboto"/>
                  <a:sym typeface="Roboto"/>
                </a:endParaRPr>
              </a:p>
              <a:p>
                <a:pPr marL="0" lvl="0" indent="0" algn="l" rtl="0">
                  <a:spcBef>
                    <a:spcPts val="0"/>
                  </a:spcBef>
                  <a:spcAft>
                    <a:spcPts val="1600"/>
                  </a:spcAft>
                  <a:buNone/>
                </a:pPr>
                <a:r>
                  <a:rPr lang="en" sz="1200" dirty="0">
                    <a:sym typeface="Roboto"/>
                  </a:rPr>
                  <a:t>The first well defined plan is developed for the development of Intelligent Transport Systems (ITS) in the city state. This laid the framework for successful tests of various pilot programmes.</a:t>
                </a:r>
                <a:endParaRPr sz="1200" dirty="0">
                  <a:sym typeface="Roboto"/>
                </a:endParaRPr>
              </a:p>
            </p:txBody>
          </p:sp>
          <p:grpSp>
            <p:nvGrpSpPr>
              <p:cNvPr id="32" name="Google Shape;411;p46"/>
              <p:cNvGrpSpPr/>
              <p:nvPr/>
            </p:nvGrpSpPr>
            <p:grpSpPr>
              <a:xfrm>
                <a:off x="3435870" y="2800065"/>
                <a:ext cx="92400" cy="411825"/>
                <a:chOff x="845575" y="2563700"/>
                <a:chExt cx="92400" cy="411825"/>
              </a:xfrm>
            </p:grpSpPr>
            <p:sp>
              <p:nvSpPr>
                <p:cNvPr id="33" name="Google Shape;412;p46"/>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 name="Google Shape;413;p46"/>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grpSp>
        <p:grpSp>
          <p:nvGrpSpPr>
            <p:cNvPr id="8" name="Google Shape;414;p46"/>
            <p:cNvGrpSpPr/>
            <p:nvPr/>
          </p:nvGrpSpPr>
          <p:grpSpPr>
            <a:xfrm>
              <a:off x="4413187" y="2839973"/>
              <a:ext cx="2112110" cy="1606829"/>
              <a:chOff x="4413187" y="2839973"/>
              <a:chExt cx="2112110" cy="1606829"/>
            </a:xfrm>
          </p:grpSpPr>
          <p:sp>
            <p:nvSpPr>
              <p:cNvPr id="23" name="Google Shape;415;p46"/>
              <p:cNvSpPr/>
              <p:nvPr/>
            </p:nvSpPr>
            <p:spPr>
              <a:xfrm>
                <a:off x="4780421" y="3079475"/>
                <a:ext cx="12948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416;p46"/>
              <p:cNvGrpSpPr/>
              <p:nvPr/>
            </p:nvGrpSpPr>
            <p:grpSpPr>
              <a:xfrm rot="10800000">
                <a:off x="4737413" y="3079467"/>
                <a:ext cx="92400" cy="411825"/>
                <a:chOff x="2070100" y="2563700"/>
                <a:chExt cx="92400" cy="411825"/>
              </a:xfrm>
            </p:grpSpPr>
            <p:cxnSp>
              <p:nvCxnSpPr>
                <p:cNvPr id="27" name="Google Shape;417;p46"/>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28" name="Google Shape;418;p46"/>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419;p46"/>
              <p:cNvSpPr txBox="1"/>
              <p:nvPr/>
            </p:nvSpPr>
            <p:spPr>
              <a:xfrm>
                <a:off x="4413187" y="2839973"/>
                <a:ext cx="745800" cy="371400"/>
              </a:xfrm>
              <a:prstGeom prst="rect">
                <a:avLst/>
              </a:prstGeom>
              <a:noFill/>
              <a:ln>
                <a:noFill/>
              </a:ln>
            </p:spPr>
            <p:txBody>
              <a:bodyPr spcFirstLastPara="1" wrap="square" lIns="91425" tIns="91425" rIns="91425" bIns="91425" anchor="t" anchorCtr="0">
                <a:noAutofit/>
              </a:bodyPr>
              <a:lstStyle/>
              <a:p>
                <a:pPr lvl="0" algn="ctr">
                  <a:lnSpc>
                    <a:spcPct val="115000"/>
                  </a:lnSpc>
                  <a:spcAft>
                    <a:spcPts val="1600"/>
                  </a:spcAft>
                </a:pPr>
                <a:r>
                  <a:rPr lang="en" sz="1200" b="1" dirty="0">
                    <a:latin typeface="Roboto"/>
                    <a:ea typeface="Roboto"/>
                    <a:cs typeface="Roboto"/>
                    <a:sym typeface="Roboto"/>
                  </a:rPr>
                  <a:t>2011</a:t>
                </a:r>
              </a:p>
            </p:txBody>
          </p:sp>
          <p:sp>
            <p:nvSpPr>
              <p:cNvPr id="26" name="Google Shape;420;p46"/>
              <p:cNvSpPr txBox="1"/>
              <p:nvPr/>
            </p:nvSpPr>
            <p:spPr>
              <a:xfrm>
                <a:off x="4665196" y="3503002"/>
                <a:ext cx="1860101" cy="943800"/>
              </a:xfrm>
              <a:prstGeom prst="rect">
                <a:avLst/>
              </a:prstGeom>
              <a:noFill/>
              <a:ln>
                <a:noFill/>
              </a:ln>
            </p:spPr>
            <p:txBody>
              <a:bodyPr spcFirstLastPara="1" wrap="square" lIns="91425" tIns="91425" rIns="91425" bIns="91425" anchor="t" anchorCtr="0">
                <a:noAutofit/>
              </a:bodyPr>
              <a:lstStyle/>
              <a:p>
                <a:pPr lvl="0"/>
                <a:r>
                  <a:rPr lang="en-US" sz="1200" b="1" dirty="0" err="1">
                    <a:solidFill>
                      <a:srgbClr val="378DBF"/>
                    </a:solidFill>
                    <a:sym typeface="Roboto"/>
                  </a:rPr>
                  <a:t>MyTransport</a:t>
                </a:r>
                <a:r>
                  <a:rPr lang="en-US" sz="1200" b="1" dirty="0">
                    <a:solidFill>
                      <a:srgbClr val="378DBF"/>
                    </a:solidFill>
                    <a:sym typeface="Roboto"/>
                  </a:rPr>
                  <a:t> launched</a:t>
                </a:r>
              </a:p>
              <a:p>
                <a:pPr lvl="0"/>
                <a:endParaRPr lang="en-US" sz="1200" dirty="0">
                  <a:sym typeface="Roboto"/>
                </a:endParaRPr>
              </a:p>
              <a:p>
                <a:pPr lvl="0">
                  <a:spcAft>
                    <a:spcPts val="1600"/>
                  </a:spcAft>
                </a:pPr>
                <a:r>
                  <a:rPr lang="en-US" sz="1200" dirty="0">
                    <a:sym typeface="Roboto"/>
                  </a:rPr>
                  <a:t>MyTransport.SG, an integrated web portal for travelers; and </a:t>
                </a:r>
                <a:r>
                  <a:rPr lang="en-US" sz="1200" dirty="0" err="1">
                    <a:sym typeface="Roboto"/>
                  </a:rPr>
                  <a:t>DataMall@MyTransport</a:t>
                </a:r>
                <a:r>
                  <a:rPr lang="en-US" sz="1200" dirty="0">
                    <a:sym typeface="Roboto"/>
                  </a:rPr>
                  <a:t>, a real-time traffic data sharing </a:t>
                </a:r>
                <a:r>
                  <a:rPr lang="en-US" sz="1200" dirty="0" err="1">
                    <a:sym typeface="Roboto"/>
                  </a:rPr>
                  <a:t>protal</a:t>
                </a:r>
                <a:r>
                  <a:rPr lang="en-US" sz="1200" dirty="0">
                    <a:sym typeface="Roboto"/>
                  </a:rPr>
                  <a:t> for industry players, were launched to boost dynamic routing and multimodality.</a:t>
                </a:r>
              </a:p>
            </p:txBody>
          </p:sp>
        </p:grpSp>
        <p:grpSp>
          <p:nvGrpSpPr>
            <p:cNvPr id="9" name="Google Shape;421;p46"/>
            <p:cNvGrpSpPr/>
            <p:nvPr/>
          </p:nvGrpSpPr>
          <p:grpSpPr>
            <a:xfrm>
              <a:off x="5707757" y="1804364"/>
              <a:ext cx="2361101" cy="1783636"/>
              <a:chOff x="5707757" y="1804364"/>
              <a:chExt cx="2361101" cy="1783636"/>
            </a:xfrm>
          </p:grpSpPr>
          <p:sp>
            <p:nvSpPr>
              <p:cNvPr id="17" name="Google Shape;422;p46"/>
              <p:cNvSpPr/>
              <p:nvPr/>
            </p:nvSpPr>
            <p:spPr>
              <a:xfrm>
                <a:off x="6075125" y="3079475"/>
                <a:ext cx="12948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423;p46"/>
              <p:cNvGrpSpPr/>
              <p:nvPr/>
            </p:nvGrpSpPr>
            <p:grpSpPr>
              <a:xfrm>
                <a:off x="6031394" y="2800065"/>
                <a:ext cx="92400" cy="411825"/>
                <a:chOff x="845575" y="2563700"/>
                <a:chExt cx="92400" cy="411825"/>
              </a:xfrm>
            </p:grpSpPr>
            <p:cxnSp>
              <p:nvCxnSpPr>
                <p:cNvPr id="21" name="Google Shape;424;p46"/>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22" name="Google Shape;425;p46"/>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Google Shape;426;p46"/>
              <p:cNvSpPr txBox="1"/>
              <p:nvPr/>
            </p:nvSpPr>
            <p:spPr>
              <a:xfrm>
                <a:off x="5707757" y="3216600"/>
                <a:ext cx="745800" cy="371400"/>
              </a:xfrm>
              <a:prstGeom prst="rect">
                <a:avLst/>
              </a:prstGeom>
              <a:noFill/>
              <a:ln>
                <a:noFill/>
              </a:ln>
            </p:spPr>
            <p:txBody>
              <a:bodyPr spcFirstLastPara="1" wrap="square" lIns="91425" tIns="91425" rIns="91425" bIns="91425" anchor="t" anchorCtr="0">
                <a:noAutofit/>
              </a:bodyPr>
              <a:lstStyle/>
              <a:p>
                <a:pPr lvl="0" algn="ctr">
                  <a:lnSpc>
                    <a:spcPct val="115000"/>
                  </a:lnSpc>
                  <a:spcAft>
                    <a:spcPts val="1600"/>
                  </a:spcAft>
                </a:pPr>
                <a:r>
                  <a:rPr lang="en" sz="1200" b="1" dirty="0" smtClean="0">
                    <a:latin typeface="Roboto"/>
                    <a:ea typeface="Roboto"/>
                    <a:cs typeface="Roboto"/>
                    <a:sym typeface="Roboto"/>
                  </a:rPr>
                  <a:t>2015</a:t>
                </a:r>
                <a:endParaRPr lang="en" sz="1200" b="1" dirty="0">
                  <a:latin typeface="Roboto"/>
                  <a:ea typeface="Roboto"/>
                  <a:cs typeface="Roboto"/>
                  <a:sym typeface="Roboto"/>
                </a:endParaRPr>
              </a:p>
            </p:txBody>
          </p:sp>
          <p:sp>
            <p:nvSpPr>
              <p:cNvPr id="20" name="Google Shape;427;p46"/>
              <p:cNvSpPr txBox="1"/>
              <p:nvPr/>
            </p:nvSpPr>
            <p:spPr>
              <a:xfrm>
                <a:off x="5978530" y="1804364"/>
                <a:ext cx="2090328" cy="943800"/>
              </a:xfrm>
              <a:prstGeom prst="rect">
                <a:avLst/>
              </a:prstGeom>
              <a:noFill/>
              <a:ln>
                <a:noFill/>
              </a:ln>
            </p:spPr>
            <p:txBody>
              <a:bodyPr spcFirstLastPara="1" wrap="square" lIns="91425" tIns="91425" rIns="91425" bIns="91425" anchor="t" anchorCtr="0">
                <a:noAutofit/>
              </a:bodyPr>
              <a:lstStyle/>
              <a:p>
                <a:pPr lvl="0"/>
                <a:r>
                  <a:rPr lang="en-US" sz="1200" b="1" dirty="0">
                    <a:solidFill>
                      <a:srgbClr val="378DBF"/>
                    </a:solidFill>
                    <a:sym typeface="Roboto"/>
                  </a:rPr>
                  <a:t>Smart Mobility 2030 launched</a:t>
                </a:r>
              </a:p>
              <a:p>
                <a:pPr lvl="0"/>
                <a:endParaRPr lang="en-US" sz="1200" dirty="0">
                  <a:sym typeface="Roboto"/>
                </a:endParaRPr>
              </a:p>
              <a:p>
                <a:pPr lvl="0">
                  <a:spcAft>
                    <a:spcPts val="1600"/>
                  </a:spcAft>
                </a:pPr>
                <a:r>
                  <a:rPr lang="en-US" sz="1200" dirty="0">
                    <a:sym typeface="Roboto"/>
                  </a:rPr>
                  <a:t>A new masterplan was developed to lay the framework which incorporates the newest technologies and policies required to build a truly smart and efficient multimodal transportation system.</a:t>
                </a:r>
              </a:p>
            </p:txBody>
          </p:sp>
        </p:grpSp>
        <p:grpSp>
          <p:nvGrpSpPr>
            <p:cNvPr id="10" name="Google Shape;428;p46"/>
            <p:cNvGrpSpPr/>
            <p:nvPr/>
          </p:nvGrpSpPr>
          <p:grpSpPr>
            <a:xfrm>
              <a:off x="7003996" y="2839973"/>
              <a:ext cx="2142441" cy="1606829"/>
              <a:chOff x="7003996" y="2839973"/>
              <a:chExt cx="2142441" cy="1606829"/>
            </a:xfrm>
          </p:grpSpPr>
          <p:sp>
            <p:nvSpPr>
              <p:cNvPr id="11" name="Google Shape;429;p46"/>
              <p:cNvSpPr/>
              <p:nvPr/>
            </p:nvSpPr>
            <p:spPr>
              <a:xfrm>
                <a:off x="7369837" y="3079475"/>
                <a:ext cx="17766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430;p46"/>
              <p:cNvGrpSpPr/>
              <p:nvPr/>
            </p:nvGrpSpPr>
            <p:grpSpPr>
              <a:xfrm rot="10800000">
                <a:off x="7328221" y="3079467"/>
                <a:ext cx="92400" cy="411825"/>
                <a:chOff x="2070100" y="2563700"/>
                <a:chExt cx="92400" cy="411825"/>
              </a:xfrm>
            </p:grpSpPr>
            <p:cxnSp>
              <p:nvCxnSpPr>
                <p:cNvPr id="15" name="Google Shape;431;p46"/>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6" name="Google Shape;432;p46"/>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433;p46"/>
              <p:cNvSpPr txBox="1"/>
              <p:nvPr/>
            </p:nvSpPr>
            <p:spPr>
              <a:xfrm>
                <a:off x="7003996" y="2839973"/>
                <a:ext cx="745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smtClean="0">
                    <a:latin typeface="Roboto"/>
                    <a:ea typeface="Roboto"/>
                    <a:cs typeface="Roboto"/>
                    <a:sym typeface="Roboto"/>
                  </a:rPr>
                  <a:t>2019</a:t>
                </a:r>
                <a:endParaRPr sz="1200" b="1" dirty="0">
                  <a:latin typeface="Roboto"/>
                  <a:ea typeface="Roboto"/>
                  <a:cs typeface="Roboto"/>
                  <a:sym typeface="Roboto"/>
                </a:endParaRPr>
              </a:p>
            </p:txBody>
          </p:sp>
          <p:sp>
            <p:nvSpPr>
              <p:cNvPr id="14" name="Google Shape;434;p46"/>
              <p:cNvSpPr txBox="1"/>
              <p:nvPr/>
            </p:nvSpPr>
            <p:spPr>
              <a:xfrm>
                <a:off x="7256968" y="3503002"/>
                <a:ext cx="1889469"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rgbClr val="378DBF"/>
                    </a:solidFill>
                    <a:sym typeface="Roboto"/>
                  </a:rPr>
                  <a:t>Autonomous Shuttle trial launched</a:t>
                </a:r>
                <a:endParaRPr sz="1200" b="1" dirty="0">
                  <a:solidFill>
                    <a:srgbClr val="378DBF"/>
                  </a:solidFill>
                  <a:sym typeface="Roboto"/>
                </a:endParaRPr>
              </a:p>
              <a:p>
                <a:pPr marL="0" lvl="0" indent="0" algn="l" rtl="0">
                  <a:spcBef>
                    <a:spcPts val="0"/>
                  </a:spcBef>
                  <a:spcAft>
                    <a:spcPts val="0"/>
                  </a:spcAft>
                  <a:buNone/>
                </a:pPr>
                <a:endParaRPr sz="1100" b="1" dirty="0">
                  <a:latin typeface="Roboto"/>
                  <a:ea typeface="Roboto"/>
                  <a:cs typeface="Roboto"/>
                  <a:sym typeface="Roboto"/>
                </a:endParaRPr>
              </a:p>
              <a:p>
                <a:pPr marL="0" lvl="0" indent="0" algn="l" rtl="0">
                  <a:spcBef>
                    <a:spcPts val="0"/>
                  </a:spcBef>
                  <a:spcAft>
                    <a:spcPts val="1600"/>
                  </a:spcAft>
                  <a:buNone/>
                </a:pPr>
                <a:r>
                  <a:rPr lang="en" sz="1200" dirty="0">
                    <a:sym typeface="Roboto"/>
                  </a:rPr>
                  <a:t>Singapore launched its first on-demand autonomous shuttle public trial. This marked a major milestone towards smarter mobility systems.</a:t>
                </a:r>
                <a:endParaRPr sz="1200" dirty="0">
                  <a:sym typeface="Roboto"/>
                </a:endParaRPr>
              </a:p>
            </p:txBody>
          </p:sp>
        </p:grpSp>
      </p:grpSp>
    </p:spTree>
    <p:extLst>
      <p:ext uri="{BB962C8B-B14F-4D97-AF65-F5344CB8AC3E}">
        <p14:creationId xmlns:p14="http://schemas.microsoft.com/office/powerpoint/2010/main" val="31519732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smtClean="0"/>
              <a:t>Singapore: </a:t>
            </a:r>
            <a:r>
              <a:rPr lang="en-US" sz="3800" dirty="0"/>
              <a:t>Smart Mobility 2030 Focal Areas</a:t>
            </a:r>
          </a:p>
        </p:txBody>
      </p:sp>
      <p:sp>
        <p:nvSpPr>
          <p:cNvPr id="4" name="Content Placeholder 1"/>
          <p:cNvSpPr>
            <a:spLocks noGrp="1"/>
          </p:cNvSpPr>
          <p:nvPr>
            <p:ph sz="quarter" idx="10"/>
          </p:nvPr>
        </p:nvSpPr>
        <p:spPr>
          <a:xfrm>
            <a:off x="268288" y="1776546"/>
            <a:ext cx="5544683" cy="1711237"/>
          </a:xfrm>
        </p:spPr>
        <p:txBody>
          <a:bodyPr>
            <a:noAutofit/>
          </a:bodyPr>
          <a:lstStyle/>
          <a:p>
            <a:pPr marL="0" indent="0">
              <a:buNone/>
            </a:pPr>
            <a:r>
              <a:rPr lang="en-US" sz="1600" dirty="0">
                <a:solidFill>
                  <a:schemeClr val="tx1"/>
                </a:solidFill>
              </a:rPr>
              <a:t>Singapore aims to leverage new advanced transport data collection technologies to feed dynamic big data processing and analysis which would provide reliable, timely and relevant information to industry players and commuters in a seamless manner. A huge emphasis is laid on data standardization and security by adapting internationally-adopted standards and best practices to the local context.</a:t>
            </a:r>
          </a:p>
        </p:txBody>
      </p:sp>
      <p:sp>
        <p:nvSpPr>
          <p:cNvPr id="5" name="Content Placeholder 1"/>
          <p:cNvSpPr txBox="1">
            <a:spLocks/>
          </p:cNvSpPr>
          <p:nvPr/>
        </p:nvSpPr>
        <p:spPr>
          <a:xfrm>
            <a:off x="263932" y="4038155"/>
            <a:ext cx="5544683" cy="17574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tx1"/>
                </a:solidFill>
              </a:rPr>
              <a:t>Singapore will boost vehicle-to-vehicle (V2V) and vehicle-to-infrastructure (V2I) communications as well as in-vehicle ITS telematics to enhance road safety and assist affected persons after accidents. Autonomous vehicles are a big part of this strategic plan in ensuring road safety in both public and private transit systems, while better addressing the first and last mile travel challenge by providing greater connectivity.</a:t>
            </a:r>
          </a:p>
        </p:txBody>
      </p:sp>
      <p:sp>
        <p:nvSpPr>
          <p:cNvPr id="6" name="Content Placeholder 1"/>
          <p:cNvSpPr txBox="1">
            <a:spLocks/>
          </p:cNvSpPr>
          <p:nvPr/>
        </p:nvSpPr>
        <p:spPr>
          <a:xfrm>
            <a:off x="6338180" y="1776546"/>
            <a:ext cx="5544683" cy="17112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tx1"/>
                </a:solidFill>
              </a:rPr>
              <a:t>Singapore seeks to establish an intelligent fleet management system which would optimize public transport and car-sharing in real-time. They also aim to enhance integration between public transport and road operations, manage road usage demand and increase spatial contextual awareness on smart mobile devices. Finally, leveraging crowdsourcing in data collection would reduce dependency on sensors and other infrastructure.</a:t>
            </a:r>
          </a:p>
        </p:txBody>
      </p:sp>
      <p:sp>
        <p:nvSpPr>
          <p:cNvPr id="7" name="Content Placeholder 1"/>
          <p:cNvSpPr txBox="1">
            <a:spLocks/>
          </p:cNvSpPr>
          <p:nvPr/>
        </p:nvSpPr>
        <p:spPr>
          <a:xfrm>
            <a:off x="6338179" y="4038154"/>
            <a:ext cx="5544683" cy="1706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tx1"/>
                </a:solidFill>
              </a:rPr>
              <a:t>Promoting the use of more energy efficient public transport instead of private vehicles is a low hanging fruit the city will implement. Singapore also aims to promote the adoption of environmentally-friendly vehicles, both electric and those that use other alternative fuels. The city will also transition to more energy efficient ITS infrastructures which would be powered by alternative energy sources.</a:t>
            </a:r>
          </a:p>
        </p:txBody>
      </p:sp>
      <p:sp>
        <p:nvSpPr>
          <p:cNvPr id="8" name="Rectangle 7"/>
          <p:cNvSpPr/>
          <p:nvPr/>
        </p:nvSpPr>
        <p:spPr>
          <a:xfrm>
            <a:off x="263932" y="1253326"/>
            <a:ext cx="5540328" cy="523220"/>
          </a:xfrm>
          <a:prstGeom prst="rect">
            <a:avLst/>
          </a:prstGeom>
        </p:spPr>
        <p:txBody>
          <a:bodyPr wrap="square">
            <a:spAutoFit/>
          </a:bodyPr>
          <a:lstStyle/>
          <a:p>
            <a:pPr algn="ctr"/>
            <a:r>
              <a:rPr lang="en-US" sz="2800" b="1" dirty="0">
                <a:solidFill>
                  <a:srgbClr val="378DBF"/>
                </a:solidFill>
              </a:rPr>
              <a:t>Informative</a:t>
            </a:r>
          </a:p>
        </p:txBody>
      </p:sp>
      <p:sp>
        <p:nvSpPr>
          <p:cNvPr id="9" name="Rectangle 8"/>
          <p:cNvSpPr/>
          <p:nvPr/>
        </p:nvSpPr>
        <p:spPr>
          <a:xfrm>
            <a:off x="263932" y="3515448"/>
            <a:ext cx="5540328" cy="523220"/>
          </a:xfrm>
          <a:prstGeom prst="rect">
            <a:avLst/>
          </a:prstGeom>
        </p:spPr>
        <p:txBody>
          <a:bodyPr wrap="square">
            <a:spAutoFit/>
          </a:bodyPr>
          <a:lstStyle/>
          <a:p>
            <a:pPr algn="ctr"/>
            <a:r>
              <a:rPr lang="en-US" sz="2800" b="1" dirty="0">
                <a:solidFill>
                  <a:srgbClr val="378DBF"/>
                </a:solidFill>
              </a:rPr>
              <a:t>Assistive</a:t>
            </a:r>
          </a:p>
        </p:txBody>
      </p:sp>
      <p:sp>
        <p:nvSpPr>
          <p:cNvPr id="10" name="Rectangle 9"/>
          <p:cNvSpPr/>
          <p:nvPr/>
        </p:nvSpPr>
        <p:spPr>
          <a:xfrm>
            <a:off x="6338179" y="3514934"/>
            <a:ext cx="5540328" cy="523220"/>
          </a:xfrm>
          <a:prstGeom prst="rect">
            <a:avLst/>
          </a:prstGeom>
        </p:spPr>
        <p:txBody>
          <a:bodyPr wrap="square">
            <a:spAutoFit/>
          </a:bodyPr>
          <a:lstStyle/>
          <a:p>
            <a:pPr algn="ctr"/>
            <a:r>
              <a:rPr lang="en-US" sz="2800" b="1" dirty="0">
                <a:solidFill>
                  <a:srgbClr val="378DBF"/>
                </a:solidFill>
              </a:rPr>
              <a:t>Green Mobility</a:t>
            </a:r>
          </a:p>
        </p:txBody>
      </p:sp>
      <p:sp>
        <p:nvSpPr>
          <p:cNvPr id="11" name="Rectangle 10"/>
          <p:cNvSpPr/>
          <p:nvPr/>
        </p:nvSpPr>
        <p:spPr>
          <a:xfrm>
            <a:off x="6346886" y="1253326"/>
            <a:ext cx="5540328" cy="523220"/>
          </a:xfrm>
          <a:prstGeom prst="rect">
            <a:avLst/>
          </a:prstGeom>
        </p:spPr>
        <p:txBody>
          <a:bodyPr wrap="square">
            <a:spAutoFit/>
          </a:bodyPr>
          <a:lstStyle/>
          <a:p>
            <a:pPr algn="ctr"/>
            <a:r>
              <a:rPr lang="en-US" sz="2800" b="1" dirty="0">
                <a:solidFill>
                  <a:srgbClr val="378DBF"/>
                </a:solidFill>
              </a:rPr>
              <a:t>Interactive</a:t>
            </a:r>
          </a:p>
        </p:txBody>
      </p:sp>
    </p:spTree>
    <p:extLst>
      <p:ext uri="{BB962C8B-B14F-4D97-AF65-F5344CB8AC3E}">
        <p14:creationId xmlns:p14="http://schemas.microsoft.com/office/powerpoint/2010/main" val="19474564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a:t>Key Learnings</a:t>
            </a:r>
          </a:p>
        </p:txBody>
      </p:sp>
      <p:sp>
        <p:nvSpPr>
          <p:cNvPr id="4" name="Content Placeholder 1"/>
          <p:cNvSpPr>
            <a:spLocks noGrp="1"/>
          </p:cNvSpPr>
          <p:nvPr>
            <p:ph sz="quarter" idx="10"/>
          </p:nvPr>
        </p:nvSpPr>
        <p:spPr>
          <a:xfrm>
            <a:off x="341440" y="2496312"/>
            <a:ext cx="5714501" cy="3620232"/>
          </a:xfrm>
        </p:spPr>
        <p:txBody>
          <a:bodyPr>
            <a:noAutofit/>
          </a:bodyPr>
          <a:lstStyle/>
          <a:p>
            <a:r>
              <a:rPr lang="en-US" sz="1700" b="1" dirty="0" smtClean="0">
                <a:solidFill>
                  <a:srgbClr val="378DBF"/>
                </a:solidFill>
              </a:rPr>
              <a:t>Low </a:t>
            </a:r>
            <a:r>
              <a:rPr lang="en-US" sz="1700" b="1" dirty="0">
                <a:solidFill>
                  <a:srgbClr val="378DBF"/>
                </a:solidFill>
              </a:rPr>
              <a:t>income communities are high impact </a:t>
            </a:r>
            <a:r>
              <a:rPr lang="en-US" sz="1700" b="1" dirty="0" smtClean="0">
                <a:solidFill>
                  <a:srgbClr val="378DBF"/>
                </a:solidFill>
              </a:rPr>
              <a:t>targets</a:t>
            </a:r>
            <a:r>
              <a:rPr lang="en-US" sz="1700" dirty="0" smtClean="0">
                <a:solidFill>
                  <a:schemeClr val="tx1"/>
                </a:solidFill>
              </a:rPr>
              <a:t> </a:t>
            </a:r>
            <a:r>
              <a:rPr lang="en-US" sz="1700" dirty="0">
                <a:solidFill>
                  <a:schemeClr val="tx1"/>
                </a:solidFill>
              </a:rPr>
              <a:t/>
            </a:r>
            <a:br>
              <a:rPr lang="en-US" sz="1700" dirty="0">
                <a:solidFill>
                  <a:schemeClr val="tx1"/>
                </a:solidFill>
              </a:rPr>
            </a:br>
            <a:r>
              <a:rPr lang="en-US" sz="1700" dirty="0" smtClean="0">
                <a:solidFill>
                  <a:schemeClr val="tx1"/>
                </a:solidFill>
              </a:rPr>
              <a:t>It </a:t>
            </a:r>
            <a:r>
              <a:rPr lang="en-US" sz="1700" dirty="0">
                <a:solidFill>
                  <a:schemeClr val="tx1"/>
                </a:solidFill>
              </a:rPr>
              <a:t>is incontrovertible that lower income earners do not have many options of transit modes and tend to utilize lower cost public transit despite some inconveniences. Optimizing shared resources to </a:t>
            </a:r>
            <a:r>
              <a:rPr lang="en-US" sz="1700">
                <a:solidFill>
                  <a:schemeClr val="tx1"/>
                </a:solidFill>
              </a:rPr>
              <a:t>best </a:t>
            </a:r>
            <a:r>
              <a:rPr lang="en-US" sz="1700" smtClean="0">
                <a:solidFill>
                  <a:schemeClr val="tx1"/>
                </a:solidFill>
              </a:rPr>
              <a:t>suit </a:t>
            </a:r>
            <a:r>
              <a:rPr lang="en-US" sz="1700" dirty="0">
                <a:solidFill>
                  <a:schemeClr val="tx1"/>
                </a:solidFill>
              </a:rPr>
              <a:t>low income and physically disadvantaged citizens produces economically sustainable solutions which are easily scalable to serve the whole population.</a:t>
            </a:r>
          </a:p>
          <a:p>
            <a:r>
              <a:rPr lang="en-US" sz="1700" b="1" dirty="0" smtClean="0">
                <a:solidFill>
                  <a:srgbClr val="378DBF"/>
                </a:solidFill>
              </a:rPr>
              <a:t>Green</a:t>
            </a:r>
            <a:r>
              <a:rPr lang="en-US" sz="1700" dirty="0" smtClean="0">
                <a:solidFill>
                  <a:schemeClr val="tx1"/>
                </a:solidFill>
              </a:rPr>
              <a:t> </a:t>
            </a:r>
            <a:br>
              <a:rPr lang="en-US" sz="1700" dirty="0" smtClean="0">
                <a:solidFill>
                  <a:schemeClr val="tx1"/>
                </a:solidFill>
              </a:rPr>
            </a:br>
            <a:r>
              <a:rPr lang="en-US" sz="1700" dirty="0" smtClean="0">
                <a:solidFill>
                  <a:schemeClr val="tx1"/>
                </a:solidFill>
              </a:rPr>
              <a:t>Optimizing </a:t>
            </a:r>
            <a:r>
              <a:rPr lang="en-US" sz="1700" dirty="0">
                <a:solidFill>
                  <a:schemeClr val="tx1"/>
                </a:solidFill>
              </a:rPr>
              <a:t>urban transit improves air quality. Baking green goals into planned solutions amplify the impact created by new mobility.</a:t>
            </a:r>
          </a:p>
        </p:txBody>
      </p:sp>
      <p:sp>
        <p:nvSpPr>
          <p:cNvPr id="5" name="Content Placeholder 1"/>
          <p:cNvSpPr txBox="1">
            <a:spLocks/>
          </p:cNvSpPr>
          <p:nvPr/>
        </p:nvSpPr>
        <p:spPr>
          <a:xfrm>
            <a:off x="5982789" y="2496312"/>
            <a:ext cx="5714501" cy="361587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solidFill>
                  <a:srgbClr val="378DBF"/>
                </a:solidFill>
              </a:rPr>
              <a:t>Co-operation between public and private service providers is </a:t>
            </a:r>
            <a:r>
              <a:rPr lang="en-US" sz="1800" b="1" dirty="0" smtClean="0">
                <a:solidFill>
                  <a:srgbClr val="378DBF"/>
                </a:solidFill>
              </a:rPr>
              <a:t>essential</a:t>
            </a:r>
            <a:r>
              <a:rPr lang="en-US" sz="1800" dirty="0" smtClean="0">
                <a:solidFill>
                  <a:schemeClr val="tx1"/>
                </a:solidFill>
              </a:rPr>
              <a:t> </a:t>
            </a:r>
            <a:br>
              <a:rPr lang="en-US" sz="1800" dirty="0" smtClean="0">
                <a:solidFill>
                  <a:schemeClr val="tx1"/>
                </a:solidFill>
              </a:rPr>
            </a:br>
            <a:r>
              <a:rPr lang="en-US" sz="1800" dirty="0" smtClean="0">
                <a:solidFill>
                  <a:schemeClr val="tx1"/>
                </a:solidFill>
              </a:rPr>
              <a:t>The </a:t>
            </a:r>
            <a:r>
              <a:rPr lang="en-US" sz="1800" dirty="0">
                <a:solidFill>
                  <a:schemeClr val="tx1"/>
                </a:solidFill>
              </a:rPr>
              <a:t>major pain point of city transport is the balkanized solutions that do not create scale economies that drive up efficiencies and drive down costs. Creating co-operation/partnerships among service providers makes the foundation for seamless integration of resources.</a:t>
            </a:r>
          </a:p>
          <a:p>
            <a:r>
              <a:rPr lang="en-US" sz="1800" b="1" dirty="0">
                <a:solidFill>
                  <a:srgbClr val="378DBF"/>
                </a:solidFill>
              </a:rPr>
              <a:t>Common platform for routing, ticketing and </a:t>
            </a:r>
            <a:r>
              <a:rPr lang="en-US" sz="1800" b="1" dirty="0" smtClean="0">
                <a:solidFill>
                  <a:srgbClr val="378DBF"/>
                </a:solidFill>
              </a:rPr>
              <a:t>payments</a:t>
            </a:r>
            <a:r>
              <a:rPr lang="en-US" sz="1800" dirty="0" smtClean="0">
                <a:solidFill>
                  <a:schemeClr val="tx1"/>
                </a:solidFill>
              </a:rPr>
              <a:t> </a:t>
            </a:r>
            <a:br>
              <a:rPr lang="en-US" sz="1800" dirty="0" smtClean="0">
                <a:solidFill>
                  <a:schemeClr val="tx1"/>
                </a:solidFill>
              </a:rPr>
            </a:br>
            <a:r>
              <a:rPr lang="en-US" sz="1800" dirty="0" smtClean="0">
                <a:solidFill>
                  <a:schemeClr val="tx1"/>
                </a:solidFill>
              </a:rPr>
              <a:t>Co-operation </a:t>
            </a:r>
            <a:r>
              <a:rPr lang="en-US" sz="1800" dirty="0">
                <a:solidFill>
                  <a:schemeClr val="tx1"/>
                </a:solidFill>
              </a:rPr>
              <a:t>should culminate in a single platform that allows access to all mobility services for routing, ticketing and payments.</a:t>
            </a:r>
          </a:p>
          <a:p>
            <a:pPr>
              <a:lnSpc>
                <a:spcPct val="100000"/>
              </a:lnSpc>
            </a:pPr>
            <a:r>
              <a:rPr lang="en-US" sz="1800" b="1" dirty="0">
                <a:solidFill>
                  <a:srgbClr val="378DBF"/>
                </a:solidFill>
              </a:rPr>
              <a:t>Extensive gathering and use of </a:t>
            </a:r>
            <a:r>
              <a:rPr lang="en-US" sz="1800" b="1" dirty="0" smtClean="0">
                <a:solidFill>
                  <a:srgbClr val="378DBF"/>
                </a:solidFill>
              </a:rPr>
              <a:t>data</a:t>
            </a:r>
            <a:r>
              <a:rPr lang="en-US" sz="1800" dirty="0" smtClean="0">
                <a:solidFill>
                  <a:schemeClr val="tx1"/>
                </a:solidFill>
              </a:rPr>
              <a:t> </a:t>
            </a:r>
            <a:br>
              <a:rPr lang="en-US" sz="1800" dirty="0" smtClean="0">
                <a:solidFill>
                  <a:schemeClr val="tx1"/>
                </a:solidFill>
              </a:rPr>
            </a:br>
            <a:r>
              <a:rPr lang="en-US" sz="1800" dirty="0" smtClean="0">
                <a:solidFill>
                  <a:schemeClr val="tx1"/>
                </a:solidFill>
              </a:rPr>
              <a:t>Most </a:t>
            </a:r>
            <a:r>
              <a:rPr lang="en-US" sz="1800" dirty="0">
                <a:solidFill>
                  <a:schemeClr val="tx1"/>
                </a:solidFill>
              </a:rPr>
              <a:t>of the new mobility solutions being developed are good sources of data, which when analyzed together, expose insights for better optimization of transit modes.</a:t>
            </a:r>
          </a:p>
        </p:txBody>
      </p:sp>
      <p:sp>
        <p:nvSpPr>
          <p:cNvPr id="2" name="TextBox 1"/>
          <p:cNvSpPr txBox="1"/>
          <p:nvPr/>
        </p:nvSpPr>
        <p:spPr>
          <a:xfrm>
            <a:off x="268288" y="1478142"/>
            <a:ext cx="11429002" cy="923330"/>
          </a:xfrm>
          <a:prstGeom prst="rect">
            <a:avLst/>
          </a:prstGeom>
          <a:noFill/>
        </p:spPr>
        <p:txBody>
          <a:bodyPr wrap="square" rtlCol="0">
            <a:spAutoFit/>
          </a:bodyPr>
          <a:lstStyle/>
          <a:p>
            <a:r>
              <a:rPr lang="en-US" dirty="0"/>
              <a:t>The preceding analysis of solutions for sustainable city transit via multimodal travel indicate some lessons that cannot be overemphasized. From the geographical/socioeconomic distribution of the impact of inefficient city transit, to the technologies that underline the potential solutions, the following general lessons pop out</a:t>
            </a:r>
            <a:r>
              <a:rPr lang="en-US" dirty="0" smtClean="0"/>
              <a:t>.</a:t>
            </a:r>
            <a:endParaRPr lang="en-US" dirty="0"/>
          </a:p>
        </p:txBody>
      </p:sp>
    </p:spTree>
    <p:extLst>
      <p:ext uri="{BB962C8B-B14F-4D97-AF65-F5344CB8AC3E}">
        <p14:creationId xmlns:p14="http://schemas.microsoft.com/office/powerpoint/2010/main" val="609725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a:t>Recommendations</a:t>
            </a:r>
          </a:p>
        </p:txBody>
      </p:sp>
      <p:sp>
        <p:nvSpPr>
          <p:cNvPr id="4" name="Content Placeholder 1"/>
          <p:cNvSpPr>
            <a:spLocks noGrp="1"/>
          </p:cNvSpPr>
          <p:nvPr>
            <p:ph sz="quarter" idx="10"/>
          </p:nvPr>
        </p:nvSpPr>
        <p:spPr>
          <a:xfrm>
            <a:off x="268288" y="1547813"/>
            <a:ext cx="5727563" cy="4634046"/>
          </a:xfrm>
        </p:spPr>
        <p:txBody>
          <a:bodyPr>
            <a:normAutofit/>
          </a:bodyPr>
          <a:lstStyle/>
          <a:p>
            <a:r>
              <a:rPr lang="en-US" sz="1400" dirty="0">
                <a:solidFill>
                  <a:schemeClr val="tx1"/>
                </a:solidFill>
              </a:rPr>
              <a:t>Cities the world over should build their own localized models for multimodal travel according to their city layouts that best utilizes available infrastructure and forms a framework for innovating on new modes of transit.</a:t>
            </a:r>
          </a:p>
          <a:p>
            <a:r>
              <a:rPr lang="en-US" sz="1400" dirty="0">
                <a:solidFill>
                  <a:schemeClr val="tx1"/>
                </a:solidFill>
              </a:rPr>
              <a:t>Particularly, cities in Asia and Africa, which are among the fastest growing globally, need to plan their expansion around an integrated transportation sector to most efficiently accommodate the urban population boom.</a:t>
            </a:r>
          </a:p>
          <a:p>
            <a:r>
              <a:rPr lang="en-US" sz="1400" dirty="0">
                <a:solidFill>
                  <a:schemeClr val="tx1"/>
                </a:solidFill>
              </a:rPr>
              <a:t>City governments should establish or empower local public transportation authorities to be the adhesive for public and private transport service providers towards interoperable platforms.</a:t>
            </a:r>
          </a:p>
          <a:p>
            <a:r>
              <a:rPr lang="en-US" sz="1400" dirty="0">
                <a:solidFill>
                  <a:schemeClr val="tx1"/>
                </a:solidFill>
              </a:rPr>
              <a:t>Strong policies should be established and implemented to ensure data security, open source knowledge sharing, regulated market capture and prioritization of selected modes of travel over others.</a:t>
            </a:r>
          </a:p>
          <a:p>
            <a:r>
              <a:rPr lang="en-US" sz="1400" dirty="0">
                <a:solidFill>
                  <a:schemeClr val="tx1"/>
                </a:solidFill>
              </a:rPr>
              <a:t>Cities should insist that private transportation service providers make all key data available to public service planners and operators through data-sharing policies.</a:t>
            </a:r>
          </a:p>
          <a:p>
            <a:r>
              <a:rPr lang="en-US" sz="1400" dirty="0">
                <a:solidFill>
                  <a:schemeClr val="tx1"/>
                </a:solidFill>
              </a:rPr>
              <a:t>Cities must prioritize marginalized members of the community when targeting pilot programs of improved mobility</a:t>
            </a:r>
            <a:r>
              <a:rPr lang="en-US" sz="1400" dirty="0" smtClean="0">
                <a:solidFill>
                  <a:schemeClr val="tx1"/>
                </a:solidFill>
              </a:rPr>
              <a:t>.</a:t>
            </a:r>
            <a:endParaRPr lang="en-US" sz="1400" dirty="0">
              <a:solidFill>
                <a:schemeClr val="tx1"/>
              </a:solidFill>
            </a:endParaRPr>
          </a:p>
        </p:txBody>
      </p:sp>
      <p:sp>
        <p:nvSpPr>
          <p:cNvPr id="5" name="Content Placeholder 1"/>
          <p:cNvSpPr txBox="1">
            <a:spLocks/>
          </p:cNvSpPr>
          <p:nvPr/>
        </p:nvSpPr>
        <p:spPr>
          <a:xfrm>
            <a:off x="5995851" y="1547813"/>
            <a:ext cx="5727563" cy="46340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tx1"/>
                </a:solidFill>
              </a:rPr>
              <a:t>Cities need to adopt advanced data gathering and monitoring technologies for better insight into the state and evolution of traffic flow for better planning and management.</a:t>
            </a:r>
          </a:p>
          <a:p>
            <a:r>
              <a:rPr lang="en-US" sz="1400" dirty="0">
                <a:solidFill>
                  <a:schemeClr val="tx1"/>
                </a:solidFill>
              </a:rPr>
              <a:t>Ticketing, payment, trip planning and routing should be integrated and dynamic to enhance interoperability and cost efficiency.</a:t>
            </a:r>
          </a:p>
          <a:p>
            <a:r>
              <a:rPr lang="en-US" sz="1400" dirty="0">
                <a:solidFill>
                  <a:schemeClr val="tx1"/>
                </a:solidFill>
              </a:rPr>
              <a:t>The new normal after the current pandemic would drive more commuters to prefer single ridership. However, cities have an opportunity to boost capacity in public transit with enhanced social distancing protocols.</a:t>
            </a:r>
          </a:p>
          <a:p>
            <a:r>
              <a:rPr lang="en-US" sz="1400" dirty="0">
                <a:solidFill>
                  <a:schemeClr val="tx1"/>
                </a:solidFill>
              </a:rPr>
              <a:t>The shift to multimodal travel should achieve carbon emissions reduction goals in addition to efficiency targets. Cities should endeavor to adopt electrified fleets whenever feasible, especially for public transit services.</a:t>
            </a:r>
          </a:p>
          <a:p>
            <a:r>
              <a:rPr lang="en-US" sz="1400" dirty="0">
                <a:solidFill>
                  <a:schemeClr val="tx1"/>
                </a:solidFill>
              </a:rPr>
              <a:t>The international community should standardize key vehicle-to-vehicle (V2V) and vehicle-to-infrastructure (V2I) interfaces to support global transportation innovation.</a:t>
            </a:r>
          </a:p>
          <a:p>
            <a:r>
              <a:rPr lang="en-US" sz="1400" dirty="0">
                <a:solidFill>
                  <a:schemeClr val="tx1"/>
                </a:solidFill>
              </a:rPr>
              <a:t>Innovators should consider bringing passenger transport, intra-city goods delivery and freight together into efficient system optimized by data.</a:t>
            </a:r>
          </a:p>
        </p:txBody>
      </p:sp>
    </p:spTree>
    <p:extLst>
      <p:ext uri="{BB962C8B-B14F-4D97-AF65-F5344CB8AC3E}">
        <p14:creationId xmlns:p14="http://schemas.microsoft.com/office/powerpoint/2010/main" val="34955146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800" dirty="0"/>
              <a:t>References</a:t>
            </a:r>
          </a:p>
        </p:txBody>
      </p:sp>
      <p:sp>
        <p:nvSpPr>
          <p:cNvPr id="4" name="Content Placeholder 1"/>
          <p:cNvSpPr>
            <a:spLocks noGrp="1"/>
          </p:cNvSpPr>
          <p:nvPr>
            <p:ph sz="quarter" idx="10"/>
          </p:nvPr>
        </p:nvSpPr>
        <p:spPr>
          <a:xfrm>
            <a:off x="268288" y="1547813"/>
            <a:ext cx="5727563" cy="4634046"/>
          </a:xfrm>
        </p:spPr>
        <p:txBody>
          <a:bodyPr>
            <a:normAutofit fontScale="47500" lnSpcReduction="20000"/>
          </a:bodyPr>
          <a:lstStyle/>
          <a:p>
            <a:pPr marL="0" indent="0">
              <a:lnSpc>
                <a:spcPct val="120000"/>
              </a:lnSpc>
              <a:spcBef>
                <a:spcPts val="0"/>
              </a:spcBef>
              <a:buNone/>
            </a:pPr>
            <a:r>
              <a:rPr lang="en-US" dirty="0">
                <a:solidFill>
                  <a:schemeClr val="tx1"/>
                </a:solidFill>
              </a:rPr>
              <a:t>ITF Transport Outlook 2019 </a:t>
            </a:r>
            <a:r>
              <a:rPr lang="en-US" dirty="0">
                <a:solidFill>
                  <a:schemeClr val="tx1"/>
                </a:solidFill>
                <a:hlinkClick r:id="rId2"/>
              </a:rPr>
              <a:t>https://read.oecd-ilibrary.org/transport/itf-transport-outlook-2019_transp_outlook-en-2019-en#page7</a:t>
            </a:r>
            <a:r>
              <a:rPr lang="en-US" dirty="0">
                <a:solidFill>
                  <a:schemeClr val="tx1"/>
                </a:solidFill>
              </a:rPr>
              <a:t> </a:t>
            </a:r>
          </a:p>
          <a:p>
            <a:pPr marL="0" indent="0">
              <a:lnSpc>
                <a:spcPct val="120000"/>
              </a:lnSpc>
              <a:spcBef>
                <a:spcPts val="0"/>
              </a:spcBef>
              <a:buNone/>
            </a:pPr>
            <a:r>
              <a:rPr lang="en-US" dirty="0">
                <a:solidFill>
                  <a:schemeClr val="tx1"/>
                </a:solidFill>
              </a:rPr>
              <a:t>Los Angeles Tops INRIX Global Congestion Ranking </a:t>
            </a:r>
            <a:r>
              <a:rPr lang="en-US" dirty="0">
                <a:solidFill>
                  <a:schemeClr val="tx1"/>
                </a:solidFill>
                <a:hlinkClick r:id="rId3"/>
              </a:rPr>
              <a:t>https://inrix.com/press-releases/los-angeles-tops-inrix-global-congestion-ranking/</a:t>
            </a:r>
            <a:r>
              <a:rPr lang="en-US" dirty="0">
                <a:solidFill>
                  <a:schemeClr val="tx1"/>
                </a:solidFill>
              </a:rPr>
              <a:t> </a:t>
            </a:r>
          </a:p>
          <a:p>
            <a:pPr marL="0" indent="0">
              <a:lnSpc>
                <a:spcPct val="120000"/>
              </a:lnSpc>
              <a:spcBef>
                <a:spcPts val="0"/>
              </a:spcBef>
              <a:buNone/>
            </a:pPr>
            <a:r>
              <a:rPr lang="en-US" dirty="0">
                <a:solidFill>
                  <a:schemeClr val="tx1"/>
                </a:solidFill>
              </a:rPr>
              <a:t>Los Angeles County Shared Mobility Action Plan </a:t>
            </a:r>
            <a:r>
              <a:rPr lang="en-US" dirty="0">
                <a:solidFill>
                  <a:schemeClr val="tx1"/>
                </a:solidFill>
                <a:hlinkClick r:id="rId4"/>
              </a:rPr>
              <a:t>https://sharedusemobilitycenter.org/wp-content/uploads/2016/09/SUMC-Single-Page-Web-2.pdf</a:t>
            </a:r>
            <a:r>
              <a:rPr lang="en-US" dirty="0">
                <a:solidFill>
                  <a:schemeClr val="tx1"/>
                </a:solidFill>
              </a:rPr>
              <a:t> </a:t>
            </a:r>
          </a:p>
          <a:p>
            <a:pPr marL="0" indent="0">
              <a:lnSpc>
                <a:spcPct val="120000"/>
              </a:lnSpc>
              <a:spcBef>
                <a:spcPts val="0"/>
              </a:spcBef>
              <a:buNone/>
            </a:pPr>
            <a:r>
              <a:rPr lang="en-US" dirty="0">
                <a:solidFill>
                  <a:schemeClr val="tx1"/>
                </a:solidFill>
              </a:rPr>
              <a:t>The Sustainable City </a:t>
            </a:r>
            <a:r>
              <a:rPr lang="en-US" dirty="0" err="1">
                <a:solidFill>
                  <a:schemeClr val="tx1"/>
                </a:solidFill>
              </a:rPr>
              <a:t>pLAn</a:t>
            </a:r>
            <a:r>
              <a:rPr lang="en-US" dirty="0">
                <a:solidFill>
                  <a:schemeClr val="tx1"/>
                </a:solidFill>
              </a:rPr>
              <a:t> of Los Angeles </a:t>
            </a:r>
            <a:r>
              <a:rPr lang="en-US" dirty="0">
                <a:solidFill>
                  <a:schemeClr val="tx1"/>
                </a:solidFill>
                <a:hlinkClick r:id="rId5"/>
              </a:rPr>
              <a:t>https://www.discoverlosangeles.com/travel/the-sustainable-city-plan-of-los-angeles</a:t>
            </a:r>
            <a:r>
              <a:rPr lang="en-US" dirty="0">
                <a:solidFill>
                  <a:schemeClr val="tx1"/>
                </a:solidFill>
              </a:rPr>
              <a:t> </a:t>
            </a:r>
          </a:p>
          <a:p>
            <a:pPr marL="0" indent="0">
              <a:lnSpc>
                <a:spcPct val="120000"/>
              </a:lnSpc>
              <a:spcBef>
                <a:spcPts val="0"/>
              </a:spcBef>
              <a:buNone/>
            </a:pPr>
            <a:r>
              <a:rPr lang="en-US" dirty="0" smtClean="0">
                <a:solidFill>
                  <a:schemeClr val="tx1"/>
                </a:solidFill>
              </a:rPr>
              <a:t>Metro Vision 2028 Strategic Plan </a:t>
            </a:r>
            <a:r>
              <a:rPr lang="en-US" dirty="0">
                <a:hlinkClick r:id="rId6"/>
              </a:rPr>
              <a:t>https://www.metro.net/about/metro-vision-2028-plan/</a:t>
            </a:r>
            <a:endParaRPr lang="en-US" dirty="0">
              <a:solidFill>
                <a:schemeClr val="tx1"/>
              </a:solidFill>
            </a:endParaRPr>
          </a:p>
          <a:p>
            <a:pPr marL="0" indent="0">
              <a:lnSpc>
                <a:spcPct val="120000"/>
              </a:lnSpc>
              <a:spcBef>
                <a:spcPts val="0"/>
              </a:spcBef>
              <a:buNone/>
            </a:pPr>
            <a:r>
              <a:rPr lang="en-US" dirty="0">
                <a:solidFill>
                  <a:schemeClr val="tx1"/>
                </a:solidFill>
              </a:rPr>
              <a:t>Metro Celebrates a Quarter Century of Progress to Transform Transportation in Los Angeles County </a:t>
            </a:r>
            <a:r>
              <a:rPr lang="en-US" dirty="0">
                <a:solidFill>
                  <a:schemeClr val="tx1"/>
                </a:solidFill>
                <a:hlinkClick r:id="rId7"/>
              </a:rPr>
              <a:t>https://www.metro.net/news/simple_pr/metro-celebrates-quarter-century/</a:t>
            </a:r>
            <a:r>
              <a:rPr lang="en-US" dirty="0">
                <a:solidFill>
                  <a:schemeClr val="tx1"/>
                </a:solidFill>
              </a:rPr>
              <a:t> </a:t>
            </a:r>
          </a:p>
          <a:p>
            <a:pPr marL="0" indent="0">
              <a:lnSpc>
                <a:spcPct val="120000"/>
              </a:lnSpc>
              <a:spcBef>
                <a:spcPts val="0"/>
              </a:spcBef>
              <a:buNone/>
            </a:pPr>
            <a:r>
              <a:rPr lang="en-US" dirty="0">
                <a:solidFill>
                  <a:schemeClr val="tx1"/>
                </a:solidFill>
              </a:rPr>
              <a:t>Via and LA Metro launch pilot program to evolve public transit in Los Angeles </a:t>
            </a:r>
            <a:r>
              <a:rPr lang="en-US" dirty="0">
                <a:solidFill>
                  <a:schemeClr val="tx1"/>
                </a:solidFill>
                <a:hlinkClick r:id="rId8"/>
              </a:rPr>
              <a:t>https://ridewithvia.com/2019/01/via-and-la-metro-launch-pilot-program-to-evolve-public-transit-in-los-angeles/</a:t>
            </a:r>
            <a:r>
              <a:rPr lang="en-US" dirty="0">
                <a:solidFill>
                  <a:schemeClr val="tx1"/>
                </a:solidFill>
              </a:rPr>
              <a:t> </a:t>
            </a:r>
            <a:endParaRPr lang="en-US" dirty="0" smtClean="0">
              <a:solidFill>
                <a:schemeClr val="tx1"/>
              </a:solidFill>
            </a:endParaRPr>
          </a:p>
          <a:p>
            <a:pPr marL="0" indent="0">
              <a:lnSpc>
                <a:spcPct val="120000"/>
              </a:lnSpc>
              <a:spcBef>
                <a:spcPts val="0"/>
              </a:spcBef>
              <a:buNone/>
            </a:pPr>
            <a:endParaRPr lang="en-US" dirty="0">
              <a:solidFill>
                <a:schemeClr val="tx1"/>
              </a:solidFill>
            </a:endParaRPr>
          </a:p>
          <a:p>
            <a:pPr marL="0" indent="0">
              <a:lnSpc>
                <a:spcPct val="120000"/>
              </a:lnSpc>
              <a:spcBef>
                <a:spcPts val="0"/>
              </a:spcBef>
              <a:buNone/>
            </a:pPr>
            <a:endParaRPr lang="en-US" dirty="0" smtClean="0">
              <a:solidFill>
                <a:schemeClr val="tx1"/>
              </a:solidFill>
            </a:endParaRPr>
          </a:p>
          <a:p>
            <a:pPr marL="0" indent="0">
              <a:lnSpc>
                <a:spcPct val="120000"/>
              </a:lnSpc>
              <a:spcBef>
                <a:spcPts val="0"/>
              </a:spcBef>
              <a:buNone/>
            </a:pPr>
            <a:r>
              <a:rPr lang="en-US" i="1" dirty="0">
                <a:solidFill>
                  <a:schemeClr val="tx1"/>
                </a:solidFill>
              </a:rPr>
              <a:t>Cover image credit: </a:t>
            </a:r>
            <a:r>
              <a:rPr lang="en-US" i="1" dirty="0" smtClean="0">
                <a:solidFill>
                  <a:schemeClr val="tx1"/>
                </a:solidFill>
              </a:rPr>
              <a:t>Oleggg/Shutterstock.com</a:t>
            </a:r>
            <a:endParaRPr lang="en-US" i="1" dirty="0">
              <a:solidFill>
                <a:schemeClr val="tx1"/>
              </a:solidFill>
            </a:endParaRPr>
          </a:p>
        </p:txBody>
      </p:sp>
      <p:sp>
        <p:nvSpPr>
          <p:cNvPr id="5" name="Content Placeholder 1"/>
          <p:cNvSpPr txBox="1">
            <a:spLocks/>
          </p:cNvSpPr>
          <p:nvPr/>
        </p:nvSpPr>
        <p:spPr>
          <a:xfrm>
            <a:off x="5995851" y="1547813"/>
            <a:ext cx="5727563" cy="4634046"/>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dirty="0">
                <a:solidFill>
                  <a:schemeClr val="tx1"/>
                </a:solidFill>
              </a:rPr>
              <a:t>LA Metro expands the reach of transit with Lyft  </a:t>
            </a:r>
            <a:r>
              <a:rPr lang="en-US" dirty="0">
                <a:solidFill>
                  <a:schemeClr val="tx1"/>
                </a:solidFill>
                <a:hlinkClick r:id="rId9"/>
              </a:rPr>
              <a:t>https://www.masstransitmag.com/alt-mobility/shared-mobility/car-sharing/press-release/21128963/los-angeles-county-metropolitan-transportation-authority-metro-la-metro-expands-the-reach-of-transit-with-lyft</a:t>
            </a:r>
            <a:r>
              <a:rPr lang="en-US" dirty="0">
                <a:solidFill>
                  <a:schemeClr val="tx1"/>
                </a:solidFill>
              </a:rPr>
              <a:t> </a:t>
            </a:r>
          </a:p>
          <a:p>
            <a:pPr marL="0" indent="0">
              <a:lnSpc>
                <a:spcPct val="120000"/>
              </a:lnSpc>
              <a:spcBef>
                <a:spcPts val="0"/>
              </a:spcBef>
              <a:buNone/>
            </a:pPr>
            <a:r>
              <a:rPr lang="en-US" dirty="0">
                <a:solidFill>
                  <a:schemeClr val="tx1"/>
                </a:solidFill>
              </a:rPr>
              <a:t>L.A. Metro, city of Los Angeles install 200th bike share station </a:t>
            </a:r>
            <a:r>
              <a:rPr lang="en-US" dirty="0">
                <a:solidFill>
                  <a:schemeClr val="tx1"/>
                </a:solidFill>
                <a:hlinkClick r:id="rId10"/>
              </a:rPr>
              <a:t>https://www.masstransitmag.com/alt-mobility/shared-mobility/bicycle-scooter-sharing/press-release/21127953/los-angeles-county-metropolitan-transportation-authority-metro-la-metro-city-of-los-angeles-install-200th-bike-share-station</a:t>
            </a:r>
            <a:r>
              <a:rPr lang="en-US" dirty="0">
                <a:solidFill>
                  <a:schemeClr val="tx1"/>
                </a:solidFill>
              </a:rPr>
              <a:t> </a:t>
            </a:r>
          </a:p>
          <a:p>
            <a:pPr marL="0" indent="0">
              <a:lnSpc>
                <a:spcPct val="120000"/>
              </a:lnSpc>
              <a:spcBef>
                <a:spcPts val="0"/>
              </a:spcBef>
              <a:buNone/>
            </a:pPr>
            <a:r>
              <a:rPr lang="en-US" dirty="0">
                <a:solidFill>
                  <a:schemeClr val="tx1"/>
                </a:solidFill>
              </a:rPr>
              <a:t>The Sustainable City Plan of Los Angeles </a:t>
            </a:r>
            <a:r>
              <a:rPr lang="en-US" dirty="0">
                <a:solidFill>
                  <a:schemeClr val="tx1"/>
                </a:solidFill>
                <a:hlinkClick r:id="rId5"/>
              </a:rPr>
              <a:t>https://www.discoverlosangeles.com/travel/the-sustainable-city-plan-of-los-angeles</a:t>
            </a:r>
            <a:r>
              <a:rPr lang="en-US" dirty="0">
                <a:solidFill>
                  <a:schemeClr val="tx1"/>
                </a:solidFill>
              </a:rPr>
              <a:t> </a:t>
            </a:r>
          </a:p>
          <a:p>
            <a:pPr marL="0" indent="0">
              <a:lnSpc>
                <a:spcPct val="120000"/>
              </a:lnSpc>
              <a:spcBef>
                <a:spcPts val="0"/>
              </a:spcBef>
              <a:buNone/>
            </a:pPr>
            <a:r>
              <a:rPr lang="en-US" dirty="0">
                <a:solidFill>
                  <a:schemeClr val="tx1"/>
                </a:solidFill>
              </a:rPr>
              <a:t>Metro Vision 2028 Strategic Plan </a:t>
            </a:r>
            <a:r>
              <a:rPr lang="en-US" dirty="0">
                <a:hlinkClick r:id="rId11"/>
              </a:rPr>
              <a:t>http://media.metro.net/about_us/vision-2028/report_metro_vision_2028_plan_2018.pdf</a:t>
            </a:r>
            <a:endParaRPr lang="en-US" dirty="0">
              <a:solidFill>
                <a:schemeClr val="tx1"/>
              </a:solidFill>
            </a:endParaRPr>
          </a:p>
          <a:p>
            <a:pPr marL="0" indent="0">
              <a:lnSpc>
                <a:spcPct val="120000"/>
              </a:lnSpc>
              <a:spcBef>
                <a:spcPts val="0"/>
              </a:spcBef>
              <a:buNone/>
            </a:pPr>
            <a:r>
              <a:rPr lang="en-US" dirty="0">
                <a:solidFill>
                  <a:schemeClr val="tx1"/>
                </a:solidFill>
              </a:rPr>
              <a:t>Smart Mobility 2030 </a:t>
            </a:r>
            <a:r>
              <a:rPr lang="en-US" dirty="0">
                <a:solidFill>
                  <a:schemeClr val="tx1"/>
                </a:solidFill>
                <a:hlinkClick r:id="rId12"/>
              </a:rPr>
              <a:t>https://www.lta.gov.sg/content/dam/ltagov/getting_around/driving_in_singapore/intelligent_transport_systems/pdf/smartmobility2030.pdf</a:t>
            </a:r>
            <a:r>
              <a:rPr lang="en-US" dirty="0">
                <a:solidFill>
                  <a:schemeClr val="tx1"/>
                </a:solidFill>
              </a:rPr>
              <a:t> </a:t>
            </a:r>
          </a:p>
          <a:p>
            <a:pPr marL="0" indent="0">
              <a:lnSpc>
                <a:spcPct val="120000"/>
              </a:lnSpc>
              <a:spcBef>
                <a:spcPts val="0"/>
              </a:spcBef>
              <a:buNone/>
            </a:pPr>
            <a:r>
              <a:rPr lang="en-US" dirty="0">
                <a:solidFill>
                  <a:schemeClr val="tx1"/>
                </a:solidFill>
              </a:rPr>
              <a:t>Summary of Projects Annex </a:t>
            </a:r>
            <a:r>
              <a:rPr lang="en-US" dirty="0">
                <a:hlinkClick r:id="rId13"/>
              </a:rPr>
              <a:t>https://www.lta.gov.sg/content/dam/ltagov/news/press/2016/20160701_Summary_of_the_projects_AnnexA.pdf</a:t>
            </a:r>
            <a:endParaRPr lang="en-US" dirty="0">
              <a:solidFill>
                <a:schemeClr val="tx1"/>
              </a:solidFill>
            </a:endParaRPr>
          </a:p>
          <a:p>
            <a:pPr marL="0" indent="0">
              <a:lnSpc>
                <a:spcPct val="120000"/>
              </a:lnSpc>
              <a:spcBef>
                <a:spcPts val="0"/>
              </a:spcBef>
              <a:buNone/>
            </a:pPr>
            <a:r>
              <a:rPr lang="en-US" dirty="0">
                <a:solidFill>
                  <a:schemeClr val="tx1"/>
                </a:solidFill>
              </a:rPr>
              <a:t>Transport News </a:t>
            </a:r>
            <a:r>
              <a:rPr lang="en-US" dirty="0">
                <a:hlinkClick r:id="rId14"/>
              </a:rPr>
              <a:t>https://www.intelligenttransport.com/transport-news/86331/first-on-demand-autonomous-shuttle-trial</a:t>
            </a:r>
            <a:r>
              <a:rPr lang="en-US" dirty="0" smtClean="0">
                <a:hlinkClick r:id="rId14"/>
              </a:rPr>
              <a:t>/</a:t>
            </a:r>
            <a:endParaRPr lang="en-US" dirty="0" smtClean="0"/>
          </a:p>
          <a:p>
            <a:pPr marL="0" indent="0">
              <a:lnSpc>
                <a:spcPct val="120000"/>
              </a:lnSpc>
              <a:spcBef>
                <a:spcPts val="0"/>
              </a:spcBef>
              <a:buNone/>
            </a:pPr>
            <a:endParaRPr lang="en-US" dirty="0">
              <a:solidFill>
                <a:schemeClr val="tx1"/>
              </a:solidFill>
            </a:endParaRPr>
          </a:p>
          <a:p>
            <a:pPr marL="0" indent="0">
              <a:lnSpc>
                <a:spcPct val="120000"/>
              </a:lnSpc>
              <a:spcBef>
                <a:spcPts val="0"/>
              </a:spcBef>
              <a:buNone/>
            </a:pPr>
            <a:endParaRPr lang="en-US" dirty="0">
              <a:solidFill>
                <a:schemeClr val="tx1"/>
              </a:solidFill>
            </a:endParaRPr>
          </a:p>
        </p:txBody>
      </p:sp>
    </p:spTree>
    <p:extLst>
      <p:ext uri="{BB962C8B-B14F-4D97-AF65-F5344CB8AC3E}">
        <p14:creationId xmlns:p14="http://schemas.microsoft.com/office/powerpoint/2010/main" val="2298731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0390" r="50027"/>
          <a:stretch/>
        </p:blipFill>
        <p:spPr>
          <a:xfrm>
            <a:off x="0" y="0"/>
            <a:ext cx="3711360" cy="6174066"/>
          </a:xfrm>
          <a:prstGeom prst="rect">
            <a:avLst/>
          </a:prstGeom>
        </p:spPr>
      </p:pic>
      <p:sp>
        <p:nvSpPr>
          <p:cNvPr id="8" name="TextBox 7"/>
          <p:cNvSpPr txBox="1"/>
          <p:nvPr/>
        </p:nvSpPr>
        <p:spPr>
          <a:xfrm>
            <a:off x="5153769" y="3468967"/>
            <a:ext cx="5594537" cy="2246769"/>
          </a:xfrm>
          <a:prstGeom prst="rect">
            <a:avLst/>
          </a:prstGeom>
          <a:noFill/>
        </p:spPr>
        <p:txBody>
          <a:bodyPr wrap="square" rtlCol="0">
            <a:spAutoFit/>
          </a:bodyPr>
          <a:lstStyle/>
          <a:p>
            <a:pPr algn="ctr"/>
            <a:r>
              <a:rPr lang="en-US" sz="3200" b="1" dirty="0">
                <a:solidFill>
                  <a:srgbClr val="09304E"/>
                </a:solidFill>
                <a:latin typeface="Calibri" panose="020F0502020204030204" pitchFamily="34" charset="0"/>
                <a:ea typeface="Big Caslon Medium" charset="0"/>
                <a:cs typeface="Calibri" panose="020F0502020204030204" pitchFamily="34" charset="0"/>
              </a:rPr>
              <a:t>Edem Adukonu</a:t>
            </a:r>
          </a:p>
          <a:p>
            <a:pPr algn="ctr"/>
            <a:r>
              <a:rPr lang="en-US" sz="2400" dirty="0">
                <a:solidFill>
                  <a:srgbClr val="09304E"/>
                </a:solidFill>
                <a:ea typeface="Big Caslon Medium" charset="0"/>
                <a:cs typeface="Big Caslon Medium" charset="0"/>
              </a:rPr>
              <a:t>Research Assistant, ISE</a:t>
            </a:r>
          </a:p>
          <a:p>
            <a:pPr algn="ctr"/>
            <a:endParaRPr lang="en-US" i="1" dirty="0">
              <a:solidFill>
                <a:schemeClr val="bg2">
                  <a:lumMod val="25000"/>
                </a:schemeClr>
              </a:solidFill>
              <a:latin typeface="+mj-lt"/>
              <a:ea typeface="Calibri Light" charset="0"/>
              <a:cs typeface="Calibri Light" charset="0"/>
            </a:endParaRPr>
          </a:p>
          <a:p>
            <a:pPr algn="ctr"/>
            <a:r>
              <a:rPr lang="en-US" sz="2400" i="1" dirty="0">
                <a:solidFill>
                  <a:srgbClr val="404040"/>
                </a:solidFill>
                <a:ea typeface="Calibri Light" charset="0"/>
                <a:cs typeface="Calibri Light" charset="0"/>
              </a:rPr>
              <a:t>adukonu@bu.edu </a:t>
            </a:r>
          </a:p>
          <a:p>
            <a:pPr algn="ctr"/>
            <a:r>
              <a:rPr lang="en-US" sz="2400" i="1" dirty="0">
                <a:solidFill>
                  <a:srgbClr val="404040"/>
                </a:solidFill>
                <a:ea typeface="Calibri Light" charset="0"/>
                <a:cs typeface="Calibri Light" charset="0"/>
              </a:rPr>
              <a:t>/</a:t>
            </a:r>
            <a:r>
              <a:rPr lang="en-US" sz="2400" i="1" dirty="0" err="1">
                <a:solidFill>
                  <a:srgbClr val="404040"/>
                </a:solidFill>
                <a:ea typeface="Calibri Light" charset="0"/>
                <a:cs typeface="Calibri Light" charset="0"/>
              </a:rPr>
              <a:t>edemadukonu</a:t>
            </a:r>
            <a:endParaRPr lang="en-US" sz="2400" i="1" dirty="0">
              <a:solidFill>
                <a:srgbClr val="404040"/>
              </a:solidFill>
              <a:ea typeface="Calibri Light" charset="0"/>
              <a:cs typeface="Calibri Light" charset="0"/>
            </a:endParaRPr>
          </a:p>
          <a:p>
            <a:pPr algn="ctr"/>
            <a:endParaRPr lang="en-US" dirty="0" smtClean="0">
              <a:solidFill>
                <a:schemeClr val="bg2">
                  <a:lumMod val="25000"/>
                </a:schemeClr>
              </a:solidFill>
              <a:latin typeface="+mj-lt"/>
              <a:ea typeface="Calibri Light" charset="0"/>
              <a:cs typeface="Calibri Light" charset="0"/>
            </a:endParaRPr>
          </a:p>
        </p:txBody>
      </p:sp>
      <p:sp>
        <p:nvSpPr>
          <p:cNvPr id="22" name="Title 1"/>
          <p:cNvSpPr txBox="1">
            <a:spLocks/>
          </p:cNvSpPr>
          <p:nvPr/>
        </p:nvSpPr>
        <p:spPr>
          <a:xfrm>
            <a:off x="5153769" y="262217"/>
            <a:ext cx="6882094" cy="763600"/>
          </a:xfrm>
          <a:prstGeom prst="rect">
            <a:avLst/>
          </a:prstGeom>
        </p:spPr>
        <p:txBody>
          <a:bodyPr spcFirstLastPara="1" vert="horz" wrap="square" lIns="91425" tIns="91425" rIns="91425" bIns="91425"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6900" b="1" dirty="0">
                <a:solidFill>
                  <a:srgbClr val="378DBF"/>
                </a:solidFill>
                <a:latin typeface="+mn-lt"/>
                <a:ea typeface="Big Caslon Medium" charset="0"/>
                <a:cs typeface="Big Caslon Medium" charset="0"/>
              </a:rPr>
              <a:t>C O N T A C T </a:t>
            </a:r>
          </a:p>
        </p:txBody>
      </p:sp>
      <p:pic>
        <p:nvPicPr>
          <p:cNvPr id="1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7006" y="6205287"/>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10" name="Google Shape;112;p17"/>
          <p:cNvPicPr preferRelativeResize="0"/>
          <p:nvPr/>
        </p:nvPicPr>
        <p:blipFill rotWithShape="1">
          <a:blip r:embed="rId4">
            <a:alphaModFix/>
            <a:grayscl/>
            <a:extLst/>
          </a:blip>
          <a:srcRect l="48013" t="52527"/>
          <a:stretch/>
        </p:blipFill>
        <p:spPr>
          <a:xfrm>
            <a:off x="7918702" y="2330928"/>
            <a:ext cx="1039159" cy="956257"/>
          </a:xfrm>
          <a:prstGeom prst="rect">
            <a:avLst/>
          </a:prstGeom>
          <a:noFill/>
          <a:ln>
            <a:no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0139" y="5029200"/>
            <a:ext cx="374620" cy="374620"/>
          </a:xfrm>
          <a:prstGeom prst="rect">
            <a:avLst/>
          </a:prstGeom>
        </p:spPr>
      </p:pic>
      <p:pic>
        <p:nvPicPr>
          <p:cNvPr id="2" name="Picture 1"/>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0320" t="12762" r="757" b="8381"/>
          <a:stretch/>
        </p:blipFill>
        <p:spPr>
          <a:xfrm>
            <a:off x="7014759" y="1341972"/>
            <a:ext cx="1745061" cy="1745061"/>
          </a:xfrm>
          <a:prstGeom prst="ellipse">
            <a:avLst/>
          </a:prstGeom>
        </p:spPr>
      </p:pic>
    </p:spTree>
    <p:extLst>
      <p:ext uri="{BB962C8B-B14F-4D97-AF65-F5344CB8AC3E}">
        <p14:creationId xmlns:p14="http://schemas.microsoft.com/office/powerpoint/2010/main" val="26074706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6501</TotalTime>
  <Words>3284</Words>
  <Application>Microsoft Office PowerPoint</Application>
  <PresentationFormat>Widescreen</PresentationFormat>
  <Paragraphs>175</Paragraphs>
  <Slides>17</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Arial</vt:lpstr>
      <vt:lpstr>Arial Bold</vt:lpstr>
      <vt:lpstr>Baskerville Old Face</vt:lpstr>
      <vt:lpstr>Big Caslon Medium</vt:lpstr>
      <vt:lpstr>Calibri</vt:lpstr>
      <vt:lpstr>Calibri Light</vt:lpstr>
      <vt:lpstr>PT Serif</vt:lpstr>
      <vt:lpstr>Roboto</vt:lpstr>
      <vt:lpstr>Wingdings</vt:lpstr>
      <vt:lpstr>Office Theme</vt:lpstr>
      <vt:lpstr>Custom Design</vt:lpstr>
      <vt:lpstr>PowerPoint Presentation</vt:lpstr>
      <vt:lpstr>Table of Contents</vt:lpstr>
      <vt:lpstr>Introduction</vt:lpstr>
      <vt:lpstr>Demand</vt:lpstr>
      <vt:lpstr>Foundations of Multi-modal Travel</vt:lpstr>
      <vt:lpstr>Case: Los Angeles (LA)</vt:lpstr>
      <vt:lpstr>Los Angeles: Achieved Milestones</vt:lpstr>
      <vt:lpstr>Los Angeles: Achieved Milestones</vt:lpstr>
      <vt:lpstr>Los Angeles: Vision 2028 Goals</vt:lpstr>
      <vt:lpstr>Case: Singapore</vt:lpstr>
      <vt:lpstr>Singapore: Achieved Milestones</vt:lpstr>
      <vt:lpstr>Singapore: Achieved Milestones</vt:lpstr>
      <vt:lpstr>Singapore: Smart Mobility 2030 Focal Areas</vt:lpstr>
      <vt:lpstr>Key Learnings</vt:lpstr>
      <vt:lpstr>Recommendations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Inamine, Annalise, Holthuis</dc:creator>
  <cp:lastModifiedBy>Hurley, Laura</cp:lastModifiedBy>
  <cp:revision>175</cp:revision>
  <dcterms:created xsi:type="dcterms:W3CDTF">2019-11-19T17:33:14Z</dcterms:created>
  <dcterms:modified xsi:type="dcterms:W3CDTF">2020-06-01T15:31:12Z</dcterms:modified>
</cp:coreProperties>
</file>