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708" r:id="rId4"/>
  </p:sldMasterIdLst>
  <p:notesMasterIdLst>
    <p:notesMasterId r:id="rId31"/>
  </p:notesMasterIdLst>
  <p:sldIdLst>
    <p:sldId id="271" r:id="rId5"/>
    <p:sldId id="293" r:id="rId6"/>
    <p:sldId id="272" r:id="rId7"/>
    <p:sldId id="297" r:id="rId8"/>
    <p:sldId id="296" r:id="rId9"/>
    <p:sldId id="276" r:id="rId10"/>
    <p:sldId id="306" r:id="rId11"/>
    <p:sldId id="298" r:id="rId12"/>
    <p:sldId id="279" r:id="rId13"/>
    <p:sldId id="277" r:id="rId14"/>
    <p:sldId id="278" r:id="rId15"/>
    <p:sldId id="305" r:id="rId16"/>
    <p:sldId id="295" r:id="rId17"/>
    <p:sldId id="281" r:id="rId18"/>
    <p:sldId id="391" r:id="rId19"/>
    <p:sldId id="292" r:id="rId20"/>
    <p:sldId id="282" r:id="rId21"/>
    <p:sldId id="283" r:id="rId22"/>
    <p:sldId id="284" r:id="rId23"/>
    <p:sldId id="285" r:id="rId24"/>
    <p:sldId id="286" r:id="rId25"/>
    <p:sldId id="287" r:id="rId26"/>
    <p:sldId id="288" r:id="rId27"/>
    <p:sldId id="289" r:id="rId28"/>
    <p:sldId id="290" r:id="rId29"/>
    <p:sldId id="291" r:id="rId30"/>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Osaka" charset="0"/>
        <a:cs typeface="Osaka" charset="0"/>
      </a:defRPr>
    </a:lvl1pPr>
    <a:lvl2pPr marL="457200" algn="l" rtl="0" eaLnBrk="0" fontAlgn="base" hangingPunct="0">
      <a:spcBef>
        <a:spcPct val="0"/>
      </a:spcBef>
      <a:spcAft>
        <a:spcPct val="0"/>
      </a:spcAft>
      <a:defRPr sz="2400" kern="1200">
        <a:solidFill>
          <a:schemeClr val="tx1"/>
        </a:solidFill>
        <a:latin typeface="Times" charset="0"/>
        <a:ea typeface="Osaka" charset="0"/>
        <a:cs typeface="Osaka" charset="0"/>
      </a:defRPr>
    </a:lvl2pPr>
    <a:lvl3pPr marL="914400" algn="l" rtl="0" eaLnBrk="0" fontAlgn="base" hangingPunct="0">
      <a:spcBef>
        <a:spcPct val="0"/>
      </a:spcBef>
      <a:spcAft>
        <a:spcPct val="0"/>
      </a:spcAft>
      <a:defRPr sz="2400" kern="1200">
        <a:solidFill>
          <a:schemeClr val="tx1"/>
        </a:solidFill>
        <a:latin typeface="Times" charset="0"/>
        <a:ea typeface="Osaka" charset="0"/>
        <a:cs typeface="Osaka" charset="0"/>
      </a:defRPr>
    </a:lvl3pPr>
    <a:lvl4pPr marL="1371600" algn="l" rtl="0" eaLnBrk="0" fontAlgn="base" hangingPunct="0">
      <a:spcBef>
        <a:spcPct val="0"/>
      </a:spcBef>
      <a:spcAft>
        <a:spcPct val="0"/>
      </a:spcAft>
      <a:defRPr sz="2400" kern="1200">
        <a:solidFill>
          <a:schemeClr val="tx1"/>
        </a:solidFill>
        <a:latin typeface="Times" charset="0"/>
        <a:ea typeface="Osaka" charset="0"/>
        <a:cs typeface="Osaka" charset="0"/>
      </a:defRPr>
    </a:lvl4pPr>
    <a:lvl5pPr marL="1828800" algn="l" rtl="0" eaLnBrk="0" fontAlgn="base" hangingPunct="0">
      <a:spcBef>
        <a:spcPct val="0"/>
      </a:spcBef>
      <a:spcAft>
        <a:spcPct val="0"/>
      </a:spcAft>
      <a:defRPr sz="2400" kern="1200">
        <a:solidFill>
          <a:schemeClr val="tx1"/>
        </a:solidFill>
        <a:latin typeface="Times" charset="0"/>
        <a:ea typeface="Osaka" charset="0"/>
        <a:cs typeface="Osaka" charset="0"/>
      </a:defRPr>
    </a:lvl5pPr>
    <a:lvl6pPr marL="2286000" algn="l" defTabSz="457200" rtl="0" eaLnBrk="1" latinLnBrk="0" hangingPunct="1">
      <a:defRPr sz="2400" kern="1200">
        <a:solidFill>
          <a:schemeClr val="tx1"/>
        </a:solidFill>
        <a:latin typeface="Times" charset="0"/>
        <a:ea typeface="Osaka" charset="0"/>
        <a:cs typeface="Osaka" charset="0"/>
      </a:defRPr>
    </a:lvl6pPr>
    <a:lvl7pPr marL="2743200" algn="l" defTabSz="457200" rtl="0" eaLnBrk="1" latinLnBrk="0" hangingPunct="1">
      <a:defRPr sz="2400" kern="1200">
        <a:solidFill>
          <a:schemeClr val="tx1"/>
        </a:solidFill>
        <a:latin typeface="Times" charset="0"/>
        <a:ea typeface="Osaka" charset="0"/>
        <a:cs typeface="Osaka" charset="0"/>
      </a:defRPr>
    </a:lvl7pPr>
    <a:lvl8pPr marL="3200400" algn="l" defTabSz="457200" rtl="0" eaLnBrk="1" latinLnBrk="0" hangingPunct="1">
      <a:defRPr sz="2400" kern="1200">
        <a:solidFill>
          <a:schemeClr val="tx1"/>
        </a:solidFill>
        <a:latin typeface="Times" charset="0"/>
        <a:ea typeface="Osaka" charset="0"/>
        <a:cs typeface="Osaka" charset="0"/>
      </a:defRPr>
    </a:lvl8pPr>
    <a:lvl9pPr marL="3657600" algn="l" defTabSz="457200" rtl="0" eaLnBrk="1" latinLnBrk="0" hangingPunct="1">
      <a:defRPr sz="2400" kern="1200">
        <a:solidFill>
          <a:schemeClr val="tx1"/>
        </a:solidFill>
        <a:latin typeface="Times" charset="0"/>
        <a:ea typeface="Osaka" charset="0"/>
        <a:cs typeface="Osaka" charset="0"/>
      </a:defRPr>
    </a:lvl9pPr>
  </p:defaultTextStyle>
  <p:extLst>
    <p:ext uri="{521415D9-36F7-43E2-AB2F-B90AF26B5E84}">
      <p14:sectionLst xmlns:p14="http://schemas.microsoft.com/office/powerpoint/2010/main">
        <p14:section name="Default Section" id="{03457604-C3BA-0A48-8AD7-EEB188D9A300}">
          <p14:sldIdLst>
            <p14:sldId id="271"/>
          </p14:sldIdLst>
        </p14:section>
        <p14:section name="Untitled Section" id="{5AE6489B-D1E0-3340-8A44-C0AEF8311734}">
          <p14:sldIdLst>
            <p14:sldId id="293"/>
            <p14:sldId id="272"/>
            <p14:sldId id="297"/>
            <p14:sldId id="296"/>
            <p14:sldId id="276"/>
            <p14:sldId id="306"/>
            <p14:sldId id="298"/>
            <p14:sldId id="279"/>
            <p14:sldId id="277"/>
            <p14:sldId id="278"/>
            <p14:sldId id="305"/>
            <p14:sldId id="295"/>
            <p14:sldId id="281"/>
            <p14:sldId id="391"/>
            <p14:sldId id="292"/>
            <p14:sldId id="282"/>
            <p14:sldId id="283"/>
            <p14:sldId id="284"/>
            <p14:sldId id="285"/>
            <p14:sldId id="286"/>
            <p14:sldId id="287"/>
            <p14:sldId id="288"/>
            <p14:sldId id="289"/>
            <p14:sldId id="290"/>
            <p14:sldId id="29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BFBF"/>
    <a:srgbClr val="50A0E0"/>
    <a:srgbClr val="A0DDFB"/>
    <a:srgbClr val="ACD0E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843"/>
    <p:restoredTop sz="94858"/>
  </p:normalViewPr>
  <p:slideViewPr>
    <p:cSldViewPr snapToGrid="0" snapToObjects="1">
      <p:cViewPr varScale="1">
        <p:scale>
          <a:sx n="110" d="100"/>
          <a:sy n="110" d="100"/>
        </p:scale>
        <p:origin x="576"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DAC8C9-C632-425C-B684-3C83BA9087DC}" type="doc">
      <dgm:prSet loTypeId="urn:microsoft.com/office/officeart/2018/2/layout/IconVerticalSolidList" loCatId="icon" qsTypeId="urn:microsoft.com/office/officeart/2005/8/quickstyle/simple3" qsCatId="simple" csTypeId="urn:microsoft.com/office/officeart/2005/8/colors/accent2_2" csCatId="accent2" phldr="1"/>
      <dgm:spPr/>
      <dgm:t>
        <a:bodyPr/>
        <a:lstStyle/>
        <a:p>
          <a:endParaRPr lang="en-US"/>
        </a:p>
      </dgm:t>
    </dgm:pt>
    <dgm:pt modelId="{66498450-72FF-4FDF-8047-1BBCF5CCA236}">
      <dgm:prSet custT="1"/>
      <dgm:spPr/>
      <dgm:t>
        <a:bodyPr/>
        <a:lstStyle/>
        <a:p>
          <a:pPr>
            <a:lnSpc>
              <a:spcPct val="100000"/>
            </a:lnSpc>
          </a:pPr>
          <a:r>
            <a:rPr lang="en-US" sz="1800" b="1" dirty="0"/>
            <a:t>$1.7 B </a:t>
          </a:r>
          <a:r>
            <a:rPr lang="en-US" sz="1800" b="0" i="0" u="none" dirty="0"/>
            <a:t>Amount lost in US to business email compromises in 2019 according to the Internet Crime Complaint Center (FBI) </a:t>
          </a:r>
          <a:endParaRPr lang="en-US" sz="1800" dirty="0"/>
        </a:p>
      </dgm:t>
    </dgm:pt>
    <dgm:pt modelId="{22204FDC-94A4-4281-B647-9225BC9B114C}" type="parTrans" cxnId="{74798DCA-F799-481A-B74D-8600F2D468D5}">
      <dgm:prSet/>
      <dgm:spPr/>
      <dgm:t>
        <a:bodyPr/>
        <a:lstStyle/>
        <a:p>
          <a:endParaRPr lang="en-US"/>
        </a:p>
      </dgm:t>
    </dgm:pt>
    <dgm:pt modelId="{324E71B5-11D6-4FDD-9881-56E9E69C20C3}" type="sibTrans" cxnId="{74798DCA-F799-481A-B74D-8600F2D468D5}">
      <dgm:prSet/>
      <dgm:spPr/>
      <dgm:t>
        <a:bodyPr/>
        <a:lstStyle/>
        <a:p>
          <a:endParaRPr lang="en-US"/>
        </a:p>
      </dgm:t>
    </dgm:pt>
    <dgm:pt modelId="{BD75867B-E164-4424-A60F-0825BA6ADFE4}">
      <dgm:prSet custT="1"/>
      <dgm:spPr/>
      <dgm:t>
        <a:bodyPr/>
        <a:lstStyle/>
        <a:p>
          <a:pPr>
            <a:lnSpc>
              <a:spcPct val="100000"/>
            </a:lnSpc>
          </a:pPr>
          <a:r>
            <a:rPr lang="en-US" sz="1800" b="1" i="0" dirty="0"/>
            <a:t>32% </a:t>
          </a:r>
          <a:r>
            <a:rPr lang="en-US" sz="1800" b="0" i="0" u="none" dirty="0"/>
            <a:t>Percentage of major data loss incidents that started with a phishing attack according to Verizon Data Breach Report</a:t>
          </a:r>
          <a:endParaRPr lang="en-US" sz="1800" dirty="0"/>
        </a:p>
      </dgm:t>
    </dgm:pt>
    <dgm:pt modelId="{65596DD7-F857-408A-84D9-85A863F4BBE2}" type="parTrans" cxnId="{4F731577-7097-47C5-967C-1A3676768C40}">
      <dgm:prSet/>
      <dgm:spPr/>
      <dgm:t>
        <a:bodyPr/>
        <a:lstStyle/>
        <a:p>
          <a:endParaRPr lang="en-US"/>
        </a:p>
      </dgm:t>
    </dgm:pt>
    <dgm:pt modelId="{B3E36D94-7B98-43E3-9402-9322FC4031BB}" type="sibTrans" cxnId="{4F731577-7097-47C5-967C-1A3676768C40}">
      <dgm:prSet/>
      <dgm:spPr/>
      <dgm:t>
        <a:bodyPr/>
        <a:lstStyle/>
        <a:p>
          <a:endParaRPr lang="en-US"/>
        </a:p>
      </dgm:t>
    </dgm:pt>
    <dgm:pt modelId="{85EEF40D-4074-4C66-A5C5-A5323C58F50C}">
      <dgm:prSet custT="1"/>
      <dgm:spPr/>
      <dgm:t>
        <a:bodyPr/>
        <a:lstStyle/>
        <a:p>
          <a:pPr>
            <a:lnSpc>
              <a:spcPct val="100000"/>
            </a:lnSpc>
          </a:pPr>
          <a:r>
            <a:rPr lang="en-US" sz="1800" b="1" i="0" u="none" dirty="0"/>
            <a:t>68,000</a:t>
          </a:r>
          <a:r>
            <a:rPr lang="en-US" sz="1800" b="0" i="0" u="none" dirty="0"/>
            <a:t> Average number of active phishing sites on the Internet in 2019 according to the Anti Phishing Working Group (APWG)</a:t>
          </a:r>
          <a:r>
            <a:rPr lang="en-US" sz="1800" b="0" i="0" dirty="0"/>
            <a:t>​</a:t>
          </a:r>
          <a:endParaRPr lang="en-US" sz="1800" dirty="0"/>
        </a:p>
      </dgm:t>
    </dgm:pt>
    <dgm:pt modelId="{10E051C0-C162-46D0-93E2-B316F143632A}" type="parTrans" cxnId="{260BE080-188D-4D9F-BD3F-E2399819725A}">
      <dgm:prSet/>
      <dgm:spPr/>
      <dgm:t>
        <a:bodyPr/>
        <a:lstStyle/>
        <a:p>
          <a:endParaRPr lang="en-US"/>
        </a:p>
      </dgm:t>
    </dgm:pt>
    <dgm:pt modelId="{D39D05B7-A274-4359-867F-F8FBD5C25274}" type="sibTrans" cxnId="{260BE080-188D-4D9F-BD3F-E2399819725A}">
      <dgm:prSet/>
      <dgm:spPr/>
      <dgm:t>
        <a:bodyPr/>
        <a:lstStyle/>
        <a:p>
          <a:endParaRPr lang="en-US"/>
        </a:p>
      </dgm:t>
    </dgm:pt>
    <dgm:pt modelId="{73105D75-270E-480D-9BB3-9C7520B1805B}" type="pres">
      <dgm:prSet presAssocID="{8FDAC8C9-C632-425C-B684-3C83BA9087DC}" presName="root" presStyleCnt="0">
        <dgm:presLayoutVars>
          <dgm:dir/>
          <dgm:resizeHandles val="exact"/>
        </dgm:presLayoutVars>
      </dgm:prSet>
      <dgm:spPr/>
    </dgm:pt>
    <dgm:pt modelId="{0E75827B-D387-4A03-8A99-AF814BD7BC94}" type="pres">
      <dgm:prSet presAssocID="{66498450-72FF-4FDF-8047-1BBCF5CCA236}" presName="compNode" presStyleCnt="0"/>
      <dgm:spPr/>
    </dgm:pt>
    <dgm:pt modelId="{EC07DE45-09C6-4BAE-856D-2F079AFCBE29}" type="pres">
      <dgm:prSet presAssocID="{66498450-72FF-4FDF-8047-1BBCF5CCA236}" presName="bgRect" presStyleLbl="bgShp" presStyleIdx="0" presStyleCnt="3"/>
      <dgm:spPr/>
    </dgm:pt>
    <dgm:pt modelId="{54BED1B0-9B09-439B-840B-F7628420AEBC}" type="pres">
      <dgm:prSet presAssocID="{66498450-72FF-4FDF-8047-1BBCF5CCA236}" presName="iconRect" presStyleLbl="node1" presStyleIdx="0" presStyleCnt="3"/>
      <dgm:spPr>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pt>
    <dgm:pt modelId="{FAF5392E-C9F5-442F-AC0F-7275E610D8C4}" type="pres">
      <dgm:prSet presAssocID="{66498450-72FF-4FDF-8047-1BBCF5CCA236}" presName="spaceRect" presStyleCnt="0"/>
      <dgm:spPr/>
    </dgm:pt>
    <dgm:pt modelId="{70AF7BD8-6EE4-4A6C-8D5F-7E7E78F6BC1A}" type="pres">
      <dgm:prSet presAssocID="{66498450-72FF-4FDF-8047-1BBCF5CCA236}" presName="parTx" presStyleLbl="revTx" presStyleIdx="0" presStyleCnt="3">
        <dgm:presLayoutVars>
          <dgm:chMax val="0"/>
          <dgm:chPref val="0"/>
        </dgm:presLayoutVars>
      </dgm:prSet>
      <dgm:spPr/>
    </dgm:pt>
    <dgm:pt modelId="{955BC31B-F9A8-4ACC-BC82-F62CD0338661}" type="pres">
      <dgm:prSet presAssocID="{324E71B5-11D6-4FDD-9881-56E9E69C20C3}" presName="sibTrans" presStyleCnt="0"/>
      <dgm:spPr/>
    </dgm:pt>
    <dgm:pt modelId="{93EBAF81-FA32-40A7-9741-256B95E39212}" type="pres">
      <dgm:prSet presAssocID="{BD75867B-E164-4424-A60F-0825BA6ADFE4}" presName="compNode" presStyleCnt="0"/>
      <dgm:spPr/>
    </dgm:pt>
    <dgm:pt modelId="{8A48B38F-E967-4327-8969-04C446D7A53C}" type="pres">
      <dgm:prSet presAssocID="{BD75867B-E164-4424-A60F-0825BA6ADFE4}" presName="bgRect" presStyleLbl="bgShp" presStyleIdx="1" presStyleCnt="3"/>
      <dgm:spPr/>
    </dgm:pt>
    <dgm:pt modelId="{C17501FC-8D5E-4166-B840-6C50EA743E9A}" type="pres">
      <dgm:prSet presAssocID="{BD75867B-E164-4424-A60F-0825BA6ADFE4}"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Envelope"/>
        </a:ext>
      </dgm:extLst>
    </dgm:pt>
    <dgm:pt modelId="{B7755A5E-BB1B-4D63-A61E-4F1A5C93A3A2}" type="pres">
      <dgm:prSet presAssocID="{BD75867B-E164-4424-A60F-0825BA6ADFE4}" presName="spaceRect" presStyleCnt="0"/>
      <dgm:spPr/>
    </dgm:pt>
    <dgm:pt modelId="{5984AC4C-0321-4019-85F8-8A4AF25B7430}" type="pres">
      <dgm:prSet presAssocID="{BD75867B-E164-4424-A60F-0825BA6ADFE4}" presName="parTx" presStyleLbl="revTx" presStyleIdx="1" presStyleCnt="3">
        <dgm:presLayoutVars>
          <dgm:chMax val="0"/>
          <dgm:chPref val="0"/>
        </dgm:presLayoutVars>
      </dgm:prSet>
      <dgm:spPr/>
    </dgm:pt>
    <dgm:pt modelId="{26C22A19-6BE0-40B3-BF08-6A4BA82382E3}" type="pres">
      <dgm:prSet presAssocID="{B3E36D94-7B98-43E3-9402-9322FC4031BB}" presName="sibTrans" presStyleCnt="0"/>
      <dgm:spPr/>
    </dgm:pt>
    <dgm:pt modelId="{703A0717-25FB-4B73-85B8-C5BCADC8760E}" type="pres">
      <dgm:prSet presAssocID="{85EEF40D-4074-4C66-A5C5-A5323C58F50C}" presName="compNode" presStyleCnt="0"/>
      <dgm:spPr/>
    </dgm:pt>
    <dgm:pt modelId="{AB493BEB-C0DD-44EB-8376-C173B02DFA0C}" type="pres">
      <dgm:prSet presAssocID="{85EEF40D-4074-4C66-A5C5-A5323C58F50C}" presName="bgRect" presStyleLbl="bgShp" presStyleIdx="2" presStyleCnt="3"/>
      <dgm:spPr/>
    </dgm:pt>
    <dgm:pt modelId="{0A680D86-1DF5-4252-9BF3-441EF46574AE}" type="pres">
      <dgm:prSet presAssocID="{85EEF40D-4074-4C66-A5C5-A5323C58F50C}"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Influencer"/>
        </a:ext>
      </dgm:extLst>
    </dgm:pt>
    <dgm:pt modelId="{4766B0E8-C93A-428F-9683-73057239CC77}" type="pres">
      <dgm:prSet presAssocID="{85EEF40D-4074-4C66-A5C5-A5323C58F50C}" presName="spaceRect" presStyleCnt="0"/>
      <dgm:spPr/>
    </dgm:pt>
    <dgm:pt modelId="{F3A96896-5E1C-4F16-854B-C007D9403890}" type="pres">
      <dgm:prSet presAssocID="{85EEF40D-4074-4C66-A5C5-A5323C58F50C}" presName="parTx" presStyleLbl="revTx" presStyleIdx="2" presStyleCnt="3">
        <dgm:presLayoutVars>
          <dgm:chMax val="0"/>
          <dgm:chPref val="0"/>
        </dgm:presLayoutVars>
      </dgm:prSet>
      <dgm:spPr/>
    </dgm:pt>
  </dgm:ptLst>
  <dgm:cxnLst>
    <dgm:cxn modelId="{26E40D65-04C7-4FFA-87A1-E0538EE69C68}" type="presOf" srcId="{66498450-72FF-4FDF-8047-1BBCF5CCA236}" destId="{70AF7BD8-6EE4-4A6C-8D5F-7E7E78F6BC1A}" srcOrd="0" destOrd="0" presId="urn:microsoft.com/office/officeart/2018/2/layout/IconVerticalSolidList"/>
    <dgm:cxn modelId="{66B6A872-0C9E-40E1-B422-E8085ADD8D49}" type="presOf" srcId="{BD75867B-E164-4424-A60F-0825BA6ADFE4}" destId="{5984AC4C-0321-4019-85F8-8A4AF25B7430}" srcOrd="0" destOrd="0" presId="urn:microsoft.com/office/officeart/2018/2/layout/IconVerticalSolidList"/>
    <dgm:cxn modelId="{4F731577-7097-47C5-967C-1A3676768C40}" srcId="{8FDAC8C9-C632-425C-B684-3C83BA9087DC}" destId="{BD75867B-E164-4424-A60F-0825BA6ADFE4}" srcOrd="1" destOrd="0" parTransId="{65596DD7-F857-408A-84D9-85A863F4BBE2}" sibTransId="{B3E36D94-7B98-43E3-9402-9322FC4031BB}"/>
    <dgm:cxn modelId="{260BE080-188D-4D9F-BD3F-E2399819725A}" srcId="{8FDAC8C9-C632-425C-B684-3C83BA9087DC}" destId="{85EEF40D-4074-4C66-A5C5-A5323C58F50C}" srcOrd="2" destOrd="0" parTransId="{10E051C0-C162-46D0-93E2-B316F143632A}" sibTransId="{D39D05B7-A274-4359-867F-F8FBD5C25274}"/>
    <dgm:cxn modelId="{74798DCA-F799-481A-B74D-8600F2D468D5}" srcId="{8FDAC8C9-C632-425C-B684-3C83BA9087DC}" destId="{66498450-72FF-4FDF-8047-1BBCF5CCA236}" srcOrd="0" destOrd="0" parTransId="{22204FDC-94A4-4281-B647-9225BC9B114C}" sibTransId="{324E71B5-11D6-4FDD-9881-56E9E69C20C3}"/>
    <dgm:cxn modelId="{674051EE-8A01-4C5B-AFF3-CAC006458EEB}" type="presOf" srcId="{8FDAC8C9-C632-425C-B684-3C83BA9087DC}" destId="{73105D75-270E-480D-9BB3-9C7520B1805B}" srcOrd="0" destOrd="0" presId="urn:microsoft.com/office/officeart/2018/2/layout/IconVerticalSolidList"/>
    <dgm:cxn modelId="{967270F0-75DE-4F6C-A4EE-2DA9028DF1A9}" type="presOf" srcId="{85EEF40D-4074-4C66-A5C5-A5323C58F50C}" destId="{F3A96896-5E1C-4F16-854B-C007D9403890}" srcOrd="0" destOrd="0" presId="urn:microsoft.com/office/officeart/2018/2/layout/IconVerticalSolidList"/>
    <dgm:cxn modelId="{49EA7283-E2D1-4525-B0DA-F2F4A3910B6F}" type="presParOf" srcId="{73105D75-270E-480D-9BB3-9C7520B1805B}" destId="{0E75827B-D387-4A03-8A99-AF814BD7BC94}" srcOrd="0" destOrd="0" presId="urn:microsoft.com/office/officeart/2018/2/layout/IconVerticalSolidList"/>
    <dgm:cxn modelId="{B74B2A25-6880-4FBF-BF85-8C089404C641}" type="presParOf" srcId="{0E75827B-D387-4A03-8A99-AF814BD7BC94}" destId="{EC07DE45-09C6-4BAE-856D-2F079AFCBE29}" srcOrd="0" destOrd="0" presId="urn:microsoft.com/office/officeart/2018/2/layout/IconVerticalSolidList"/>
    <dgm:cxn modelId="{D0DB848A-BE2E-4F7D-A36F-DB45E28C8087}" type="presParOf" srcId="{0E75827B-D387-4A03-8A99-AF814BD7BC94}" destId="{54BED1B0-9B09-439B-840B-F7628420AEBC}" srcOrd="1" destOrd="0" presId="urn:microsoft.com/office/officeart/2018/2/layout/IconVerticalSolidList"/>
    <dgm:cxn modelId="{58C773B8-D9B0-4300-B1D5-D7C331A97E60}" type="presParOf" srcId="{0E75827B-D387-4A03-8A99-AF814BD7BC94}" destId="{FAF5392E-C9F5-442F-AC0F-7275E610D8C4}" srcOrd="2" destOrd="0" presId="urn:microsoft.com/office/officeart/2018/2/layout/IconVerticalSolidList"/>
    <dgm:cxn modelId="{B9B7303D-FF08-48FF-9BD9-721CF09CF25C}" type="presParOf" srcId="{0E75827B-D387-4A03-8A99-AF814BD7BC94}" destId="{70AF7BD8-6EE4-4A6C-8D5F-7E7E78F6BC1A}" srcOrd="3" destOrd="0" presId="urn:microsoft.com/office/officeart/2018/2/layout/IconVerticalSolidList"/>
    <dgm:cxn modelId="{7CF0A461-FC2C-4A84-95C8-C3F78E332712}" type="presParOf" srcId="{73105D75-270E-480D-9BB3-9C7520B1805B}" destId="{955BC31B-F9A8-4ACC-BC82-F62CD0338661}" srcOrd="1" destOrd="0" presId="urn:microsoft.com/office/officeart/2018/2/layout/IconVerticalSolidList"/>
    <dgm:cxn modelId="{3C0CFCFE-138B-4C5C-9B1C-F99400AF0642}" type="presParOf" srcId="{73105D75-270E-480D-9BB3-9C7520B1805B}" destId="{93EBAF81-FA32-40A7-9741-256B95E39212}" srcOrd="2" destOrd="0" presId="urn:microsoft.com/office/officeart/2018/2/layout/IconVerticalSolidList"/>
    <dgm:cxn modelId="{E4325EF9-9B46-45E8-A7C2-47A7E05C4BD1}" type="presParOf" srcId="{93EBAF81-FA32-40A7-9741-256B95E39212}" destId="{8A48B38F-E967-4327-8969-04C446D7A53C}" srcOrd="0" destOrd="0" presId="urn:microsoft.com/office/officeart/2018/2/layout/IconVerticalSolidList"/>
    <dgm:cxn modelId="{71562809-E9BC-45B6-8BC6-BEB4714028E2}" type="presParOf" srcId="{93EBAF81-FA32-40A7-9741-256B95E39212}" destId="{C17501FC-8D5E-4166-B840-6C50EA743E9A}" srcOrd="1" destOrd="0" presId="urn:microsoft.com/office/officeart/2018/2/layout/IconVerticalSolidList"/>
    <dgm:cxn modelId="{8D696CA3-CB21-4739-A3B0-47B3EC653282}" type="presParOf" srcId="{93EBAF81-FA32-40A7-9741-256B95E39212}" destId="{B7755A5E-BB1B-4D63-A61E-4F1A5C93A3A2}" srcOrd="2" destOrd="0" presId="urn:microsoft.com/office/officeart/2018/2/layout/IconVerticalSolidList"/>
    <dgm:cxn modelId="{484AF4CF-2343-4472-A6C2-DC6600EF8F7D}" type="presParOf" srcId="{93EBAF81-FA32-40A7-9741-256B95E39212}" destId="{5984AC4C-0321-4019-85F8-8A4AF25B7430}" srcOrd="3" destOrd="0" presId="urn:microsoft.com/office/officeart/2018/2/layout/IconVerticalSolidList"/>
    <dgm:cxn modelId="{3C5A774A-56B5-4686-AFEE-3CEB03468043}" type="presParOf" srcId="{73105D75-270E-480D-9BB3-9C7520B1805B}" destId="{26C22A19-6BE0-40B3-BF08-6A4BA82382E3}" srcOrd="3" destOrd="0" presId="urn:microsoft.com/office/officeart/2018/2/layout/IconVerticalSolidList"/>
    <dgm:cxn modelId="{5BA07CAB-539C-4315-9A22-A3FFF8D622A8}" type="presParOf" srcId="{73105D75-270E-480D-9BB3-9C7520B1805B}" destId="{703A0717-25FB-4B73-85B8-C5BCADC8760E}" srcOrd="4" destOrd="0" presId="urn:microsoft.com/office/officeart/2018/2/layout/IconVerticalSolidList"/>
    <dgm:cxn modelId="{C218D528-1A55-49CD-9E76-85DEBBCB5223}" type="presParOf" srcId="{703A0717-25FB-4B73-85B8-C5BCADC8760E}" destId="{AB493BEB-C0DD-44EB-8376-C173B02DFA0C}" srcOrd="0" destOrd="0" presId="urn:microsoft.com/office/officeart/2018/2/layout/IconVerticalSolidList"/>
    <dgm:cxn modelId="{A3B3213E-0192-4C38-AA3B-0CF683E1C689}" type="presParOf" srcId="{703A0717-25FB-4B73-85B8-C5BCADC8760E}" destId="{0A680D86-1DF5-4252-9BF3-441EF46574AE}" srcOrd="1" destOrd="0" presId="urn:microsoft.com/office/officeart/2018/2/layout/IconVerticalSolidList"/>
    <dgm:cxn modelId="{CDF910D2-C551-40E9-905D-52FE2E0F8E9C}" type="presParOf" srcId="{703A0717-25FB-4B73-85B8-C5BCADC8760E}" destId="{4766B0E8-C93A-428F-9683-73057239CC77}" srcOrd="2" destOrd="0" presId="urn:microsoft.com/office/officeart/2018/2/layout/IconVerticalSolidList"/>
    <dgm:cxn modelId="{61843044-3503-4709-A9E8-81FEF0640F6E}" type="presParOf" srcId="{703A0717-25FB-4B73-85B8-C5BCADC8760E}" destId="{F3A96896-5E1C-4F16-854B-C007D9403890}"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07DE45-09C6-4BAE-856D-2F079AFCBE29}">
      <dsp:nvSpPr>
        <dsp:cNvPr id="0" name=""/>
        <dsp:cNvSpPr/>
      </dsp:nvSpPr>
      <dsp:spPr>
        <a:xfrm>
          <a:off x="0" y="5132"/>
          <a:ext cx="5111749" cy="1521990"/>
        </a:xfrm>
        <a:prstGeom prst="roundRect">
          <a:avLst>
            <a:gd name="adj" fmla="val 10000"/>
          </a:avLst>
        </a:prstGeom>
        <a:solidFill>
          <a:schemeClr val="accent2">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54BED1B0-9B09-439B-840B-F7628420AEBC}">
      <dsp:nvSpPr>
        <dsp:cNvPr id="0" name=""/>
        <dsp:cNvSpPr/>
      </dsp:nvSpPr>
      <dsp:spPr>
        <a:xfrm>
          <a:off x="460402" y="347579"/>
          <a:ext cx="837912" cy="837094"/>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70AF7BD8-6EE4-4A6C-8D5F-7E7E78F6BC1A}">
      <dsp:nvSpPr>
        <dsp:cNvPr id="0" name=""/>
        <dsp:cNvSpPr/>
      </dsp:nvSpPr>
      <dsp:spPr>
        <a:xfrm>
          <a:off x="1758717" y="5132"/>
          <a:ext cx="3213165" cy="152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1235" tIns="161235" rIns="161235" bIns="161235" numCol="1" spcCol="1270" anchor="ctr" anchorCtr="0">
          <a:noAutofit/>
        </a:bodyPr>
        <a:lstStyle/>
        <a:p>
          <a:pPr marL="0" lvl="0" indent="0" algn="l" defTabSz="800100">
            <a:lnSpc>
              <a:spcPct val="100000"/>
            </a:lnSpc>
            <a:spcBef>
              <a:spcPct val="0"/>
            </a:spcBef>
            <a:spcAft>
              <a:spcPct val="35000"/>
            </a:spcAft>
            <a:buNone/>
          </a:pPr>
          <a:r>
            <a:rPr lang="en-US" sz="1800" b="1" kern="1200" dirty="0"/>
            <a:t>$1.7 B </a:t>
          </a:r>
          <a:r>
            <a:rPr lang="en-US" sz="1800" b="0" i="0" u="none" kern="1200" dirty="0"/>
            <a:t>Amount lost in US to business email compromises in 2019 according to the Internet Crime Complaint Center (FBI) </a:t>
          </a:r>
          <a:endParaRPr lang="en-US" sz="1800" kern="1200" dirty="0"/>
        </a:p>
      </dsp:txBody>
      <dsp:txXfrm>
        <a:off x="1758717" y="5132"/>
        <a:ext cx="3213165" cy="1523478"/>
      </dsp:txXfrm>
    </dsp:sp>
    <dsp:sp modelId="{8A48B38F-E967-4327-8969-04C446D7A53C}">
      <dsp:nvSpPr>
        <dsp:cNvPr id="0" name=""/>
        <dsp:cNvSpPr/>
      </dsp:nvSpPr>
      <dsp:spPr>
        <a:xfrm>
          <a:off x="0" y="1867160"/>
          <a:ext cx="5111749" cy="1521990"/>
        </a:xfrm>
        <a:prstGeom prst="roundRect">
          <a:avLst>
            <a:gd name="adj" fmla="val 10000"/>
          </a:avLst>
        </a:prstGeom>
        <a:solidFill>
          <a:schemeClr val="accent2">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C17501FC-8D5E-4166-B840-6C50EA743E9A}">
      <dsp:nvSpPr>
        <dsp:cNvPr id="0" name=""/>
        <dsp:cNvSpPr/>
      </dsp:nvSpPr>
      <dsp:spPr>
        <a:xfrm>
          <a:off x="460402" y="2209608"/>
          <a:ext cx="837912" cy="83709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984AC4C-0321-4019-85F8-8A4AF25B7430}">
      <dsp:nvSpPr>
        <dsp:cNvPr id="0" name=""/>
        <dsp:cNvSpPr/>
      </dsp:nvSpPr>
      <dsp:spPr>
        <a:xfrm>
          <a:off x="1758717" y="1867160"/>
          <a:ext cx="3213165" cy="152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1235" tIns="161235" rIns="161235" bIns="161235" numCol="1" spcCol="1270" anchor="ctr" anchorCtr="0">
          <a:noAutofit/>
        </a:bodyPr>
        <a:lstStyle/>
        <a:p>
          <a:pPr marL="0" lvl="0" indent="0" algn="l" defTabSz="800100">
            <a:lnSpc>
              <a:spcPct val="100000"/>
            </a:lnSpc>
            <a:spcBef>
              <a:spcPct val="0"/>
            </a:spcBef>
            <a:spcAft>
              <a:spcPct val="35000"/>
            </a:spcAft>
            <a:buNone/>
          </a:pPr>
          <a:r>
            <a:rPr lang="en-US" sz="1800" b="1" i="0" kern="1200" dirty="0"/>
            <a:t>32% </a:t>
          </a:r>
          <a:r>
            <a:rPr lang="en-US" sz="1800" b="0" i="0" u="none" kern="1200" dirty="0"/>
            <a:t>Percentage of major data loss incidents that started with a phishing attack according to Verizon Data Breach Report</a:t>
          </a:r>
          <a:endParaRPr lang="en-US" sz="1800" kern="1200" dirty="0"/>
        </a:p>
      </dsp:txBody>
      <dsp:txXfrm>
        <a:off x="1758717" y="1867160"/>
        <a:ext cx="3213165" cy="1523478"/>
      </dsp:txXfrm>
    </dsp:sp>
    <dsp:sp modelId="{AB493BEB-C0DD-44EB-8376-C173B02DFA0C}">
      <dsp:nvSpPr>
        <dsp:cNvPr id="0" name=""/>
        <dsp:cNvSpPr/>
      </dsp:nvSpPr>
      <dsp:spPr>
        <a:xfrm>
          <a:off x="0" y="3729189"/>
          <a:ext cx="5111749" cy="1521990"/>
        </a:xfrm>
        <a:prstGeom prst="roundRect">
          <a:avLst>
            <a:gd name="adj" fmla="val 10000"/>
          </a:avLst>
        </a:prstGeom>
        <a:solidFill>
          <a:schemeClr val="accent2">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0A680D86-1DF5-4252-9BF3-441EF46574AE}">
      <dsp:nvSpPr>
        <dsp:cNvPr id="0" name=""/>
        <dsp:cNvSpPr/>
      </dsp:nvSpPr>
      <dsp:spPr>
        <a:xfrm>
          <a:off x="460852" y="4071637"/>
          <a:ext cx="837912" cy="83709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3A96896-5E1C-4F16-854B-C007D9403890}">
      <dsp:nvSpPr>
        <dsp:cNvPr id="0" name=""/>
        <dsp:cNvSpPr/>
      </dsp:nvSpPr>
      <dsp:spPr>
        <a:xfrm>
          <a:off x="1759617" y="3729189"/>
          <a:ext cx="3213165" cy="152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1235" tIns="161235" rIns="161235" bIns="161235" numCol="1" spcCol="1270" anchor="ctr" anchorCtr="0">
          <a:noAutofit/>
        </a:bodyPr>
        <a:lstStyle/>
        <a:p>
          <a:pPr marL="0" lvl="0" indent="0" algn="l" defTabSz="800100">
            <a:lnSpc>
              <a:spcPct val="100000"/>
            </a:lnSpc>
            <a:spcBef>
              <a:spcPct val="0"/>
            </a:spcBef>
            <a:spcAft>
              <a:spcPct val="35000"/>
            </a:spcAft>
            <a:buNone/>
          </a:pPr>
          <a:r>
            <a:rPr lang="en-US" sz="1800" b="1" i="0" u="none" kern="1200" dirty="0"/>
            <a:t>68,000</a:t>
          </a:r>
          <a:r>
            <a:rPr lang="en-US" sz="1800" b="0" i="0" u="none" kern="1200" dirty="0"/>
            <a:t> Average number of active phishing sites on the Internet in 2019 according to the Anti Phishing Working Group (APWG)</a:t>
          </a:r>
          <a:r>
            <a:rPr lang="en-US" sz="1800" b="0" i="0" kern="1200" dirty="0"/>
            <a:t>​</a:t>
          </a:r>
          <a:endParaRPr lang="en-US" sz="1800" kern="1200" dirty="0"/>
        </a:p>
      </dsp:txBody>
      <dsp:txXfrm>
        <a:off x="1759617" y="3729189"/>
        <a:ext cx="3213165" cy="152347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406A20-78A1-444F-B21E-40E916ABCD27}" type="datetimeFigureOut">
              <a:rPr lang="en-US" smtClean="0"/>
              <a:t>7/1/20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C7525C-24EF-5342-BECB-AB5727C10D08}" type="slidenum">
              <a:rPr lang="en-US" smtClean="0"/>
              <a:t>‹#›</a:t>
            </a:fld>
            <a:endParaRPr lang="en-US"/>
          </a:p>
        </p:txBody>
      </p:sp>
    </p:spTree>
    <p:extLst>
      <p:ext uri="{BB962C8B-B14F-4D97-AF65-F5344CB8AC3E}">
        <p14:creationId xmlns:p14="http://schemas.microsoft.com/office/powerpoint/2010/main" val="77320536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C7525C-24EF-5342-BECB-AB5727C10D08}" type="slidenum">
              <a:rPr lang="en-US" smtClean="0"/>
              <a:t>2</a:t>
            </a:fld>
            <a:endParaRPr lang="en-US"/>
          </a:p>
        </p:txBody>
      </p:sp>
    </p:spTree>
    <p:extLst>
      <p:ext uri="{BB962C8B-B14F-4D97-AF65-F5344CB8AC3E}">
        <p14:creationId xmlns:p14="http://schemas.microsoft.com/office/powerpoint/2010/main" val="24588206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C7525C-24EF-5342-BECB-AB5727C10D08}" type="slidenum">
              <a:rPr lang="en-US" smtClean="0"/>
              <a:t>3</a:t>
            </a:fld>
            <a:endParaRPr lang="en-US"/>
          </a:p>
        </p:txBody>
      </p:sp>
    </p:spTree>
    <p:extLst>
      <p:ext uri="{BB962C8B-B14F-4D97-AF65-F5344CB8AC3E}">
        <p14:creationId xmlns:p14="http://schemas.microsoft.com/office/powerpoint/2010/main" val="37446522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C7525C-24EF-5342-BECB-AB5727C10D08}" type="slidenum">
              <a:rPr lang="en-US" smtClean="0"/>
              <a:t>13</a:t>
            </a:fld>
            <a:endParaRPr lang="en-US"/>
          </a:p>
        </p:txBody>
      </p:sp>
    </p:spTree>
    <p:extLst>
      <p:ext uri="{BB962C8B-B14F-4D97-AF65-F5344CB8AC3E}">
        <p14:creationId xmlns:p14="http://schemas.microsoft.com/office/powerpoint/2010/main" val="29674517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5" name="Rectangle 7"/>
          <p:cNvSpPr>
            <a:spLocks noChangeArrowheads="1"/>
          </p:cNvSpPr>
          <p:nvPr/>
        </p:nvSpPr>
        <p:spPr bwMode="auto">
          <a:xfrm>
            <a:off x="0" y="5638800"/>
            <a:ext cx="9144000" cy="1295400"/>
          </a:xfrm>
          <a:prstGeom prst="rect">
            <a:avLst/>
          </a:prstGeom>
          <a:solidFill>
            <a:srgbClr val="0362A6"/>
          </a:solidFill>
          <a:ln>
            <a:noFill/>
          </a:ln>
        </p:spPr>
        <p:txBody>
          <a:bodyPr wrap="none" anchor="ctr"/>
          <a:lstStyle/>
          <a:p>
            <a:endParaRPr lang="en-US"/>
          </a:p>
        </p:txBody>
      </p:sp>
      <p:sp>
        <p:nvSpPr>
          <p:cNvPr id="6" name="Line 10"/>
          <p:cNvSpPr>
            <a:spLocks noChangeShapeType="1"/>
          </p:cNvSpPr>
          <p:nvPr/>
        </p:nvSpPr>
        <p:spPr bwMode="auto">
          <a:xfrm>
            <a:off x="0" y="5638800"/>
            <a:ext cx="9144000" cy="0"/>
          </a:xfrm>
          <a:prstGeom prst="line">
            <a:avLst/>
          </a:prstGeom>
          <a:noFill/>
          <a:ln w="6350">
            <a:solidFill>
              <a:srgbClr val="4D4D4D"/>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pic>
        <p:nvPicPr>
          <p:cNvPr id="7"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600" y="6019800"/>
            <a:ext cx="968375" cy="434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074" name="Rectangle 2"/>
          <p:cNvSpPr>
            <a:spLocks noGrp="1" noChangeArrowheads="1"/>
          </p:cNvSpPr>
          <p:nvPr>
            <p:ph type="ctrTitle"/>
          </p:nvPr>
        </p:nvSpPr>
        <p:spPr>
          <a:xfrm>
            <a:off x="685800" y="1600200"/>
            <a:ext cx="7772400" cy="1143000"/>
          </a:xfrm>
        </p:spPr>
        <p:txBody>
          <a:bodyPr anchor="ctr"/>
          <a:lstStyle>
            <a:lvl1pPr algn="ctr">
              <a:defRPr b="1" i="0">
                <a:solidFill>
                  <a:schemeClr val="tx1"/>
                </a:solidFill>
                <a:latin typeface="+mj-lt"/>
                <a:cs typeface="Stag Semibold"/>
              </a:defRPr>
            </a:lvl1pPr>
          </a:lstStyle>
          <a:p>
            <a:r>
              <a:rPr lang="en-US" dirty="0"/>
              <a:t>Click to edit Master title style</a:t>
            </a:r>
          </a:p>
        </p:txBody>
      </p:sp>
      <p:sp>
        <p:nvSpPr>
          <p:cNvPr id="3075" name="Rectangle 3"/>
          <p:cNvSpPr>
            <a:spLocks noGrp="1" noChangeArrowheads="1"/>
          </p:cNvSpPr>
          <p:nvPr>
            <p:ph type="subTitle" idx="1"/>
          </p:nvPr>
        </p:nvSpPr>
        <p:spPr>
          <a:xfrm>
            <a:off x="1371600" y="3200400"/>
            <a:ext cx="6400800" cy="1752600"/>
          </a:xfrm>
        </p:spPr>
        <p:txBody>
          <a:bodyPr/>
          <a:lstStyle>
            <a:lvl1pPr marL="0" indent="0" algn="ctr">
              <a:buFont typeface="Wingdings" charset="2"/>
              <a:buNone/>
              <a:defRPr b="1" i="0">
                <a:solidFill>
                  <a:srgbClr val="0362A6"/>
                </a:solidFill>
                <a:latin typeface="+mj-lt"/>
                <a:cs typeface="Whitney Semibold"/>
              </a:defRPr>
            </a:lvl1pPr>
          </a:lstStyle>
          <a:p>
            <a:r>
              <a:rPr lang="en-US" dirty="0"/>
              <a:t>Click to edit Master subtitle style</a:t>
            </a:r>
          </a:p>
        </p:txBody>
      </p:sp>
      <p:sp>
        <p:nvSpPr>
          <p:cNvPr id="8" name="Rectangle 7"/>
          <p:cNvSpPr>
            <a:spLocks noChangeArrowheads="1"/>
          </p:cNvSpPr>
          <p:nvPr userDrawn="1"/>
        </p:nvSpPr>
        <p:spPr bwMode="auto">
          <a:xfrm>
            <a:off x="0" y="5638800"/>
            <a:ext cx="9144000" cy="1295400"/>
          </a:xfrm>
          <a:prstGeom prst="rect">
            <a:avLst/>
          </a:prstGeom>
          <a:solidFill>
            <a:srgbClr val="0362A6"/>
          </a:solidFill>
          <a:ln>
            <a:noFill/>
          </a:ln>
        </p:spPr>
        <p:txBody>
          <a:bodyPr wrap="none" anchor="ctr"/>
          <a:lstStyle/>
          <a:p>
            <a:endParaRPr lang="en-US"/>
          </a:p>
        </p:txBody>
      </p:sp>
      <p:sp>
        <p:nvSpPr>
          <p:cNvPr id="9" name="Line 10"/>
          <p:cNvSpPr>
            <a:spLocks noChangeShapeType="1"/>
          </p:cNvSpPr>
          <p:nvPr userDrawn="1"/>
        </p:nvSpPr>
        <p:spPr bwMode="auto">
          <a:xfrm>
            <a:off x="0" y="5638800"/>
            <a:ext cx="9144000" cy="0"/>
          </a:xfrm>
          <a:prstGeom prst="line">
            <a:avLst/>
          </a:prstGeom>
          <a:noFill/>
          <a:ln w="6350">
            <a:solidFill>
              <a:srgbClr val="4D4D4D"/>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pic>
        <p:nvPicPr>
          <p:cNvPr id="10" name="Picture 1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38600" y="6019800"/>
            <a:ext cx="968375" cy="434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43467270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mn-lt"/>
              </a:defRPr>
            </a:lvl1pPr>
            <a:lvl2pPr>
              <a:defRPr sz="2000">
                <a:latin typeface="+mn-lt"/>
              </a:defRPr>
            </a:lvl2pPr>
            <a:lvl3pPr>
              <a:defRPr sz="1800">
                <a:latin typeface="+mn-lt"/>
              </a:defRPr>
            </a:lvl3pPr>
            <a:lvl4pPr>
              <a:defRPr sz="1600">
                <a:latin typeface="+mn-lt"/>
              </a:defRPr>
            </a:lvl4pPr>
            <a:lvl5pPr>
              <a:defRPr sz="14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5"/>
          <p:cNvSpPr>
            <a:spLocks noGrp="1" noChangeArrowheads="1"/>
          </p:cNvSpPr>
          <p:nvPr>
            <p:ph type="ftr" sz="quarter" idx="10"/>
          </p:nvPr>
        </p:nvSpPr>
        <p:spPr>
          <a:ln/>
        </p:spPr>
        <p:txBody>
          <a:bodyPr/>
          <a:lstStyle>
            <a:lvl1pPr>
              <a:defRPr>
                <a:latin typeface="Helvetica"/>
              </a:defRPr>
            </a:lvl1pPr>
          </a:lstStyle>
          <a:p>
            <a:pPr>
              <a:defRPr/>
            </a:pPr>
            <a:r>
              <a:rPr lang="en-US" dirty="0"/>
              <a:t>Information Services &amp; Technology</a:t>
            </a:r>
          </a:p>
        </p:txBody>
      </p:sp>
      <p:sp>
        <p:nvSpPr>
          <p:cNvPr id="5" name="Rectangle 6"/>
          <p:cNvSpPr>
            <a:spLocks noGrp="1" noChangeArrowheads="1"/>
          </p:cNvSpPr>
          <p:nvPr>
            <p:ph type="sldNum" sz="quarter" idx="11"/>
          </p:nvPr>
        </p:nvSpPr>
        <p:spPr>
          <a:ln/>
        </p:spPr>
        <p:txBody>
          <a:bodyPr/>
          <a:lstStyle>
            <a:lvl1pPr>
              <a:defRPr/>
            </a:lvl1pPr>
          </a:lstStyle>
          <a:p>
            <a:fld id="{179B8BCF-D1FD-F549-A9C7-E8F134ABC61D}" type="slidenum">
              <a:rPr lang="en-US" smtClean="0"/>
              <a:pPr/>
              <a:t>‹#›</a:t>
            </a:fld>
            <a:endParaRPr lang="en-US"/>
          </a:p>
        </p:txBody>
      </p:sp>
      <p:sp>
        <p:nvSpPr>
          <p:cNvPr id="6" name="Rectangle 18"/>
          <p:cNvSpPr>
            <a:spLocks noGrp="1" noChangeArrowheads="1"/>
          </p:cNvSpPr>
          <p:nvPr>
            <p:ph type="dt" sz="half" idx="12"/>
          </p:nvPr>
        </p:nvSpPr>
        <p:spPr>
          <a:ln/>
        </p:spPr>
        <p:txBody>
          <a:bodyPr/>
          <a:lstStyle>
            <a:lvl1pPr>
              <a:defRPr>
                <a:latin typeface="Helvetica"/>
              </a:defRPr>
            </a:lvl1pPr>
          </a:lstStyle>
          <a:p>
            <a:fld id="{B3A33E94-69F1-4343-B8F3-1AB185FB567D}" type="datetime1">
              <a:rPr lang="en-US" smtClean="0"/>
              <a:pPr/>
              <a:t>7/1/20</a:t>
            </a:fld>
            <a:endParaRPr lang="en-US" dirty="0"/>
          </a:p>
        </p:txBody>
      </p:sp>
    </p:spTree>
    <p:extLst>
      <p:ext uri="{BB962C8B-B14F-4D97-AF65-F5344CB8AC3E}">
        <p14:creationId xmlns:p14="http://schemas.microsoft.com/office/powerpoint/2010/main" val="3042639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Information Services &amp; Technology</a:t>
            </a:r>
            <a:endParaRPr lang="en-US" dirty="0"/>
          </a:p>
        </p:txBody>
      </p:sp>
      <p:sp>
        <p:nvSpPr>
          <p:cNvPr id="5" name="Rectangle 6"/>
          <p:cNvSpPr>
            <a:spLocks noGrp="1" noChangeArrowheads="1"/>
          </p:cNvSpPr>
          <p:nvPr>
            <p:ph type="sldNum" sz="quarter" idx="11"/>
          </p:nvPr>
        </p:nvSpPr>
        <p:spPr>
          <a:ln/>
        </p:spPr>
        <p:txBody>
          <a:bodyPr/>
          <a:lstStyle>
            <a:lvl1pPr>
              <a:defRPr/>
            </a:lvl1pPr>
          </a:lstStyle>
          <a:p>
            <a:fld id="{3D20C833-45D8-7342-B47C-F2C4C7DB4BEF}" type="slidenum">
              <a:rPr lang="en-US" smtClean="0"/>
              <a:pPr/>
              <a:t>‹#›</a:t>
            </a:fld>
            <a:endParaRPr lang="en-US"/>
          </a:p>
        </p:txBody>
      </p:sp>
      <p:sp>
        <p:nvSpPr>
          <p:cNvPr id="6" name="Rectangle 18"/>
          <p:cNvSpPr>
            <a:spLocks noGrp="1" noChangeArrowheads="1"/>
          </p:cNvSpPr>
          <p:nvPr>
            <p:ph type="dt" sz="half" idx="12"/>
          </p:nvPr>
        </p:nvSpPr>
        <p:spPr>
          <a:ln/>
        </p:spPr>
        <p:txBody>
          <a:bodyPr/>
          <a:lstStyle>
            <a:lvl1pPr>
              <a:defRPr/>
            </a:lvl1pPr>
          </a:lstStyle>
          <a:p>
            <a:fld id="{8FC7574D-85A1-5348-9CFB-E836ECC40771}" type="datetime1">
              <a:rPr lang="en-US" smtClean="0"/>
              <a:pPr/>
              <a:t>7/1/20</a:t>
            </a:fld>
            <a:endParaRPr lang="en-US"/>
          </a:p>
        </p:txBody>
      </p:sp>
    </p:spTree>
    <p:extLst>
      <p:ext uri="{BB962C8B-B14F-4D97-AF65-F5344CB8AC3E}">
        <p14:creationId xmlns:p14="http://schemas.microsoft.com/office/powerpoint/2010/main" val="8377180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09600" y="1828800"/>
            <a:ext cx="3886200" cy="3886200"/>
          </a:xfrm>
        </p:spPr>
        <p:txBody>
          <a:bodyPr/>
          <a:lstStyle>
            <a:lvl1pPr>
              <a:defRPr sz="24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828800"/>
            <a:ext cx="3886200" cy="3886200"/>
          </a:xfrm>
        </p:spPr>
        <p:txBody>
          <a:bodyPr/>
          <a:lstStyle>
            <a:lvl1pPr>
              <a:defRPr sz="24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Information Services &amp; Technology</a:t>
            </a:r>
            <a:endParaRPr lang="en-US" dirty="0"/>
          </a:p>
        </p:txBody>
      </p:sp>
      <p:sp>
        <p:nvSpPr>
          <p:cNvPr id="6" name="Rectangle 6"/>
          <p:cNvSpPr>
            <a:spLocks noGrp="1" noChangeArrowheads="1"/>
          </p:cNvSpPr>
          <p:nvPr>
            <p:ph type="sldNum" sz="quarter" idx="11"/>
          </p:nvPr>
        </p:nvSpPr>
        <p:spPr>
          <a:ln/>
        </p:spPr>
        <p:txBody>
          <a:bodyPr/>
          <a:lstStyle>
            <a:lvl1pPr>
              <a:defRPr/>
            </a:lvl1pPr>
          </a:lstStyle>
          <a:p>
            <a:fld id="{7C998643-DF49-0744-BC75-A4BDC8FD4F74}" type="slidenum">
              <a:rPr lang="en-US" smtClean="0"/>
              <a:pPr/>
              <a:t>‹#›</a:t>
            </a:fld>
            <a:endParaRPr lang="en-US"/>
          </a:p>
        </p:txBody>
      </p:sp>
      <p:sp>
        <p:nvSpPr>
          <p:cNvPr id="7" name="Rectangle 18"/>
          <p:cNvSpPr>
            <a:spLocks noGrp="1" noChangeArrowheads="1"/>
          </p:cNvSpPr>
          <p:nvPr>
            <p:ph type="dt" sz="half" idx="12"/>
          </p:nvPr>
        </p:nvSpPr>
        <p:spPr>
          <a:ln/>
        </p:spPr>
        <p:txBody>
          <a:bodyPr/>
          <a:lstStyle>
            <a:lvl1pPr>
              <a:defRPr/>
            </a:lvl1pPr>
          </a:lstStyle>
          <a:p>
            <a:fld id="{8BEA142A-C21C-DA41-90BE-B17D8E861203}" type="datetime1">
              <a:rPr lang="en-US" smtClean="0"/>
              <a:pPr/>
              <a:t>7/1/20</a:t>
            </a:fld>
            <a:endParaRPr lang="en-US"/>
          </a:p>
        </p:txBody>
      </p:sp>
    </p:spTree>
    <p:extLst>
      <p:ext uri="{BB962C8B-B14F-4D97-AF65-F5344CB8AC3E}">
        <p14:creationId xmlns:p14="http://schemas.microsoft.com/office/powerpoint/2010/main" val="33081139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630175"/>
            <a:ext cx="8229600" cy="698040"/>
          </a:xfrm>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7200" y="144785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258935"/>
            <a:ext cx="4040188" cy="38672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44785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258935"/>
            <a:ext cx="4041775" cy="38672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ftr" sz="quarter" idx="10"/>
          </p:nvPr>
        </p:nvSpPr>
        <p:spPr>
          <a:ln/>
        </p:spPr>
        <p:txBody>
          <a:bodyPr/>
          <a:lstStyle>
            <a:lvl1pPr>
              <a:defRPr/>
            </a:lvl1pPr>
          </a:lstStyle>
          <a:p>
            <a:pPr>
              <a:defRPr/>
            </a:pPr>
            <a:r>
              <a:rPr lang="en-US" dirty="0"/>
              <a:t>Information Services &amp; Technology</a:t>
            </a:r>
          </a:p>
        </p:txBody>
      </p:sp>
      <p:sp>
        <p:nvSpPr>
          <p:cNvPr id="8" name="Rectangle 6"/>
          <p:cNvSpPr>
            <a:spLocks noGrp="1" noChangeArrowheads="1"/>
          </p:cNvSpPr>
          <p:nvPr>
            <p:ph type="sldNum" sz="quarter" idx="11"/>
          </p:nvPr>
        </p:nvSpPr>
        <p:spPr>
          <a:ln/>
        </p:spPr>
        <p:txBody>
          <a:bodyPr/>
          <a:lstStyle>
            <a:lvl1pPr>
              <a:defRPr/>
            </a:lvl1pPr>
          </a:lstStyle>
          <a:p>
            <a:fld id="{98B6027D-9771-494D-A9B9-FF6FCC2CC197}" type="slidenum">
              <a:rPr lang="en-US" smtClean="0"/>
              <a:pPr/>
              <a:t>‹#›</a:t>
            </a:fld>
            <a:endParaRPr lang="en-US" dirty="0"/>
          </a:p>
        </p:txBody>
      </p:sp>
      <p:sp>
        <p:nvSpPr>
          <p:cNvPr id="9" name="Rectangle 18"/>
          <p:cNvSpPr>
            <a:spLocks noGrp="1" noChangeArrowheads="1"/>
          </p:cNvSpPr>
          <p:nvPr>
            <p:ph type="dt" sz="half" idx="12"/>
          </p:nvPr>
        </p:nvSpPr>
        <p:spPr>
          <a:ln/>
        </p:spPr>
        <p:txBody>
          <a:bodyPr/>
          <a:lstStyle>
            <a:lvl1pPr>
              <a:defRPr/>
            </a:lvl1pPr>
          </a:lstStyle>
          <a:p>
            <a:fld id="{1ABC7AD3-4268-5D4D-BB71-BC7DAABE167C}" type="datetime1">
              <a:rPr lang="en-US" smtClean="0"/>
              <a:pPr/>
              <a:t>7/1/20</a:t>
            </a:fld>
            <a:endParaRPr lang="en-US" dirty="0"/>
          </a:p>
        </p:txBody>
      </p:sp>
    </p:spTree>
    <p:extLst>
      <p:ext uri="{BB962C8B-B14F-4D97-AF65-F5344CB8AC3E}">
        <p14:creationId xmlns:p14="http://schemas.microsoft.com/office/powerpoint/2010/main" val="3854841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ftr" sz="quarter" idx="10"/>
          </p:nvPr>
        </p:nvSpPr>
        <p:spPr>
          <a:ln/>
        </p:spPr>
        <p:txBody>
          <a:bodyPr/>
          <a:lstStyle>
            <a:lvl1pPr>
              <a:defRPr/>
            </a:lvl1pPr>
          </a:lstStyle>
          <a:p>
            <a:pPr>
              <a:defRPr/>
            </a:pPr>
            <a:r>
              <a:rPr lang="en-US"/>
              <a:t>Information Services &amp; Technology</a:t>
            </a:r>
            <a:endParaRPr lang="en-US" dirty="0"/>
          </a:p>
        </p:txBody>
      </p:sp>
      <p:sp>
        <p:nvSpPr>
          <p:cNvPr id="4" name="Rectangle 6"/>
          <p:cNvSpPr>
            <a:spLocks noGrp="1" noChangeArrowheads="1"/>
          </p:cNvSpPr>
          <p:nvPr>
            <p:ph type="sldNum" sz="quarter" idx="11"/>
          </p:nvPr>
        </p:nvSpPr>
        <p:spPr>
          <a:ln/>
        </p:spPr>
        <p:txBody>
          <a:bodyPr/>
          <a:lstStyle>
            <a:lvl1pPr>
              <a:defRPr/>
            </a:lvl1pPr>
          </a:lstStyle>
          <a:p>
            <a:fld id="{B37B3716-6B78-1347-BBF4-12B53E219175}" type="slidenum">
              <a:rPr lang="en-US" smtClean="0"/>
              <a:pPr/>
              <a:t>‹#›</a:t>
            </a:fld>
            <a:endParaRPr lang="en-US"/>
          </a:p>
        </p:txBody>
      </p:sp>
      <p:sp>
        <p:nvSpPr>
          <p:cNvPr id="5" name="Rectangle 18"/>
          <p:cNvSpPr>
            <a:spLocks noGrp="1" noChangeArrowheads="1"/>
          </p:cNvSpPr>
          <p:nvPr>
            <p:ph type="dt" sz="half" idx="12"/>
          </p:nvPr>
        </p:nvSpPr>
        <p:spPr>
          <a:ln/>
        </p:spPr>
        <p:txBody>
          <a:bodyPr/>
          <a:lstStyle>
            <a:lvl1pPr>
              <a:defRPr/>
            </a:lvl1pPr>
          </a:lstStyle>
          <a:p>
            <a:fld id="{6741BE87-1E59-E94A-9377-EDD2DCB4D4F7}" type="datetime1">
              <a:rPr lang="en-US" smtClean="0"/>
              <a:pPr/>
              <a:t>7/1/20</a:t>
            </a:fld>
            <a:endParaRPr lang="en-US"/>
          </a:p>
        </p:txBody>
      </p:sp>
    </p:spTree>
    <p:extLst>
      <p:ext uri="{BB962C8B-B14F-4D97-AF65-F5344CB8AC3E}">
        <p14:creationId xmlns:p14="http://schemas.microsoft.com/office/powerpoint/2010/main" val="3277818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US"/>
              <a:t>Information Services &amp; Technology</a:t>
            </a:r>
            <a:endParaRPr lang="en-US" dirty="0"/>
          </a:p>
        </p:txBody>
      </p:sp>
      <p:sp>
        <p:nvSpPr>
          <p:cNvPr id="3" name="Rectangle 6"/>
          <p:cNvSpPr>
            <a:spLocks noGrp="1" noChangeArrowheads="1"/>
          </p:cNvSpPr>
          <p:nvPr>
            <p:ph type="sldNum" sz="quarter" idx="11"/>
          </p:nvPr>
        </p:nvSpPr>
        <p:spPr>
          <a:ln/>
        </p:spPr>
        <p:txBody>
          <a:bodyPr/>
          <a:lstStyle>
            <a:lvl1pPr>
              <a:defRPr/>
            </a:lvl1pPr>
          </a:lstStyle>
          <a:p>
            <a:fld id="{EA6F1527-D4A9-D748-8135-C6ADB1727605}" type="slidenum">
              <a:rPr lang="en-US" smtClean="0"/>
              <a:pPr/>
              <a:t>‹#›</a:t>
            </a:fld>
            <a:endParaRPr lang="en-US"/>
          </a:p>
        </p:txBody>
      </p:sp>
      <p:sp>
        <p:nvSpPr>
          <p:cNvPr id="4" name="Rectangle 18"/>
          <p:cNvSpPr>
            <a:spLocks noGrp="1" noChangeArrowheads="1"/>
          </p:cNvSpPr>
          <p:nvPr>
            <p:ph type="dt" sz="half" idx="12"/>
          </p:nvPr>
        </p:nvSpPr>
        <p:spPr>
          <a:ln/>
        </p:spPr>
        <p:txBody>
          <a:bodyPr/>
          <a:lstStyle>
            <a:lvl1pPr>
              <a:defRPr/>
            </a:lvl1pPr>
          </a:lstStyle>
          <a:p>
            <a:fld id="{F3CE08AC-540B-954E-9D9B-6D4C9962EC0F}" type="datetime1">
              <a:rPr lang="en-US" smtClean="0"/>
              <a:pPr/>
              <a:t>7/1/20</a:t>
            </a:fld>
            <a:endParaRPr lang="en-US"/>
          </a:p>
        </p:txBody>
      </p:sp>
    </p:spTree>
    <p:extLst>
      <p:ext uri="{BB962C8B-B14F-4D97-AF65-F5344CB8AC3E}">
        <p14:creationId xmlns:p14="http://schemas.microsoft.com/office/powerpoint/2010/main" val="5588848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3008313" cy="8255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81400" y="609601"/>
            <a:ext cx="5111750" cy="5257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524001"/>
            <a:ext cx="3008313" cy="43434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Information Services &amp; Technology</a:t>
            </a:r>
            <a:endParaRPr lang="en-US" dirty="0"/>
          </a:p>
        </p:txBody>
      </p:sp>
      <p:sp>
        <p:nvSpPr>
          <p:cNvPr id="6" name="Rectangle 6"/>
          <p:cNvSpPr>
            <a:spLocks noGrp="1" noChangeArrowheads="1"/>
          </p:cNvSpPr>
          <p:nvPr>
            <p:ph type="sldNum" sz="quarter" idx="11"/>
          </p:nvPr>
        </p:nvSpPr>
        <p:spPr>
          <a:ln/>
        </p:spPr>
        <p:txBody>
          <a:bodyPr/>
          <a:lstStyle>
            <a:lvl1pPr>
              <a:defRPr/>
            </a:lvl1pPr>
          </a:lstStyle>
          <a:p>
            <a:fld id="{358EFA53-3974-3343-8E07-72665E1FAE02}" type="slidenum">
              <a:rPr lang="en-US" smtClean="0"/>
              <a:pPr/>
              <a:t>‹#›</a:t>
            </a:fld>
            <a:endParaRPr lang="en-US"/>
          </a:p>
        </p:txBody>
      </p:sp>
      <p:sp>
        <p:nvSpPr>
          <p:cNvPr id="7" name="Rectangle 18"/>
          <p:cNvSpPr>
            <a:spLocks noGrp="1" noChangeArrowheads="1"/>
          </p:cNvSpPr>
          <p:nvPr>
            <p:ph type="dt" sz="half" idx="12"/>
          </p:nvPr>
        </p:nvSpPr>
        <p:spPr>
          <a:ln/>
        </p:spPr>
        <p:txBody>
          <a:bodyPr/>
          <a:lstStyle>
            <a:lvl1pPr>
              <a:defRPr/>
            </a:lvl1pPr>
          </a:lstStyle>
          <a:p>
            <a:fld id="{1BCE3EF2-2FE7-784F-AA00-26CC29C9B14E}" type="datetime1">
              <a:rPr lang="en-US" smtClean="0"/>
              <a:pPr/>
              <a:t>7/1/20</a:t>
            </a:fld>
            <a:endParaRPr lang="en-US"/>
          </a:p>
        </p:txBody>
      </p:sp>
    </p:spTree>
    <p:extLst>
      <p:ext uri="{BB962C8B-B14F-4D97-AF65-F5344CB8AC3E}">
        <p14:creationId xmlns:p14="http://schemas.microsoft.com/office/powerpoint/2010/main" val="2699689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Information Services &amp; Technology</a:t>
            </a:r>
            <a:endParaRPr lang="en-US" dirty="0"/>
          </a:p>
        </p:txBody>
      </p:sp>
      <p:sp>
        <p:nvSpPr>
          <p:cNvPr id="6" name="Rectangle 6"/>
          <p:cNvSpPr>
            <a:spLocks noGrp="1" noChangeArrowheads="1"/>
          </p:cNvSpPr>
          <p:nvPr>
            <p:ph type="sldNum" sz="quarter" idx="11"/>
          </p:nvPr>
        </p:nvSpPr>
        <p:spPr>
          <a:ln/>
        </p:spPr>
        <p:txBody>
          <a:bodyPr/>
          <a:lstStyle>
            <a:lvl1pPr>
              <a:defRPr/>
            </a:lvl1pPr>
          </a:lstStyle>
          <a:p>
            <a:fld id="{1FB9F917-F66C-184F-A383-BC41DB4A5CFC}" type="slidenum">
              <a:rPr lang="en-US" smtClean="0"/>
              <a:pPr/>
              <a:t>‹#›</a:t>
            </a:fld>
            <a:endParaRPr lang="en-US"/>
          </a:p>
        </p:txBody>
      </p:sp>
      <p:sp>
        <p:nvSpPr>
          <p:cNvPr id="7" name="Rectangle 18"/>
          <p:cNvSpPr>
            <a:spLocks noGrp="1" noChangeArrowheads="1"/>
          </p:cNvSpPr>
          <p:nvPr>
            <p:ph type="dt" sz="half" idx="12"/>
          </p:nvPr>
        </p:nvSpPr>
        <p:spPr>
          <a:ln/>
        </p:spPr>
        <p:txBody>
          <a:bodyPr/>
          <a:lstStyle>
            <a:lvl1pPr>
              <a:defRPr/>
            </a:lvl1pPr>
          </a:lstStyle>
          <a:p>
            <a:fld id="{F87609C7-8452-BC49-B910-95928058543C}" type="datetime1">
              <a:rPr lang="en-US" smtClean="0"/>
              <a:pPr/>
              <a:t>7/1/20</a:t>
            </a:fld>
            <a:endParaRPr lang="en-US"/>
          </a:p>
        </p:txBody>
      </p:sp>
    </p:spTree>
    <p:extLst>
      <p:ext uri="{BB962C8B-B14F-4D97-AF65-F5344CB8AC3E}">
        <p14:creationId xmlns:p14="http://schemas.microsoft.com/office/powerpoint/2010/main" val="2739217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lvl2pPr>
              <a:defRPr sz="2000"/>
            </a:lvl2pPr>
            <a:lvl3pPr>
              <a:defRPr sz="1800"/>
            </a:lvl3pPr>
            <a:lvl4pPr>
              <a:defRPr sz="16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Information Services &amp; Technology</a:t>
            </a:r>
            <a:endParaRPr lang="en-US" dirty="0"/>
          </a:p>
        </p:txBody>
      </p:sp>
      <p:sp>
        <p:nvSpPr>
          <p:cNvPr id="5" name="Rectangle 6"/>
          <p:cNvSpPr>
            <a:spLocks noGrp="1" noChangeArrowheads="1"/>
          </p:cNvSpPr>
          <p:nvPr>
            <p:ph type="sldNum" sz="quarter" idx="11"/>
          </p:nvPr>
        </p:nvSpPr>
        <p:spPr>
          <a:ln/>
        </p:spPr>
        <p:txBody>
          <a:bodyPr/>
          <a:lstStyle>
            <a:lvl1pPr>
              <a:defRPr/>
            </a:lvl1pPr>
          </a:lstStyle>
          <a:p>
            <a:fld id="{5D1934CB-49FA-AD47-8755-06A9EA5BFFCF}" type="slidenum">
              <a:rPr lang="en-US" smtClean="0"/>
              <a:pPr/>
              <a:t>‹#›</a:t>
            </a:fld>
            <a:endParaRPr lang="en-US"/>
          </a:p>
        </p:txBody>
      </p:sp>
      <p:sp>
        <p:nvSpPr>
          <p:cNvPr id="6" name="Rectangle 18"/>
          <p:cNvSpPr>
            <a:spLocks noGrp="1" noChangeArrowheads="1"/>
          </p:cNvSpPr>
          <p:nvPr>
            <p:ph type="dt" sz="half" idx="12"/>
          </p:nvPr>
        </p:nvSpPr>
        <p:spPr>
          <a:ln/>
        </p:spPr>
        <p:txBody>
          <a:bodyPr/>
          <a:lstStyle>
            <a:lvl1pPr>
              <a:defRPr/>
            </a:lvl1pPr>
          </a:lstStyle>
          <a:p>
            <a:fld id="{155DF6FE-9D72-D147-AD0D-DD2848B7212B}" type="datetime1">
              <a:rPr lang="en-US" smtClean="0"/>
              <a:pPr/>
              <a:t>7/1/20</a:t>
            </a:fld>
            <a:endParaRPr lang="en-US"/>
          </a:p>
        </p:txBody>
      </p:sp>
    </p:spTree>
    <p:extLst>
      <p:ext uri="{BB962C8B-B14F-4D97-AF65-F5344CB8AC3E}">
        <p14:creationId xmlns:p14="http://schemas.microsoft.com/office/powerpoint/2010/main" val="391115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762000"/>
            <a:ext cx="5791200" cy="4953000"/>
          </a:xfrm>
        </p:spPr>
        <p:txBody>
          <a:bodyPr vert="eaVert"/>
          <a:lstStyle>
            <a:lvl2pPr>
              <a:defRPr sz="2000"/>
            </a:lvl2pPr>
            <a:lvl3pPr>
              <a:defRPr sz="1800"/>
            </a:lvl3pPr>
            <a:lvl4pPr>
              <a:defRPr sz="16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Information Services &amp; Technology</a:t>
            </a:r>
            <a:endParaRPr lang="en-US" dirty="0"/>
          </a:p>
        </p:txBody>
      </p:sp>
      <p:sp>
        <p:nvSpPr>
          <p:cNvPr id="5" name="Rectangle 6"/>
          <p:cNvSpPr>
            <a:spLocks noGrp="1" noChangeArrowheads="1"/>
          </p:cNvSpPr>
          <p:nvPr>
            <p:ph type="sldNum" sz="quarter" idx="11"/>
          </p:nvPr>
        </p:nvSpPr>
        <p:spPr>
          <a:ln/>
        </p:spPr>
        <p:txBody>
          <a:bodyPr/>
          <a:lstStyle>
            <a:lvl1pPr>
              <a:defRPr/>
            </a:lvl1pPr>
          </a:lstStyle>
          <a:p>
            <a:fld id="{11CC92A3-3781-2B4C-802E-E65B915E6EF7}" type="slidenum">
              <a:rPr lang="en-US" smtClean="0"/>
              <a:pPr/>
              <a:t>‹#›</a:t>
            </a:fld>
            <a:endParaRPr lang="en-US"/>
          </a:p>
        </p:txBody>
      </p:sp>
      <p:sp>
        <p:nvSpPr>
          <p:cNvPr id="6" name="Rectangle 18"/>
          <p:cNvSpPr>
            <a:spLocks noGrp="1" noChangeArrowheads="1"/>
          </p:cNvSpPr>
          <p:nvPr>
            <p:ph type="dt" sz="half" idx="12"/>
          </p:nvPr>
        </p:nvSpPr>
        <p:spPr>
          <a:ln/>
        </p:spPr>
        <p:txBody>
          <a:bodyPr/>
          <a:lstStyle>
            <a:lvl1pPr>
              <a:defRPr/>
            </a:lvl1pPr>
          </a:lstStyle>
          <a:p>
            <a:fld id="{618DC745-8A3A-BD41-8B8B-5FDB0D447BF2}" type="datetime1">
              <a:rPr lang="en-US" smtClean="0"/>
              <a:pPr/>
              <a:t>7/1/20</a:t>
            </a:fld>
            <a:endParaRPr lang="en-US"/>
          </a:p>
        </p:txBody>
      </p:sp>
    </p:spTree>
    <p:extLst>
      <p:ext uri="{BB962C8B-B14F-4D97-AF65-F5344CB8AC3E}">
        <p14:creationId xmlns:p14="http://schemas.microsoft.com/office/powerpoint/2010/main" val="13026576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10"/>
          <p:cNvSpPr>
            <a:spLocks noChangeArrowheads="1"/>
          </p:cNvSpPr>
          <p:nvPr/>
        </p:nvSpPr>
        <p:spPr bwMode="auto">
          <a:xfrm>
            <a:off x="0" y="-42863"/>
            <a:ext cx="9144000" cy="347663"/>
          </a:xfrm>
          <a:prstGeom prst="rect">
            <a:avLst/>
          </a:prstGeom>
          <a:solidFill>
            <a:srgbClr val="0362A6"/>
          </a:solidFill>
          <a:ln>
            <a:noFill/>
          </a:ln>
        </p:spPr>
        <p:txBody>
          <a:bodyPr wrap="none" anchor="ctr"/>
          <a:lstStyle/>
          <a:p>
            <a:endParaRPr lang="en-US"/>
          </a:p>
        </p:txBody>
      </p:sp>
      <p:sp>
        <p:nvSpPr>
          <p:cNvPr id="1027" name="Rectangle 2"/>
          <p:cNvSpPr>
            <a:spLocks noGrp="1" noChangeArrowheads="1"/>
          </p:cNvSpPr>
          <p:nvPr>
            <p:ph type="title"/>
          </p:nvPr>
        </p:nvSpPr>
        <p:spPr bwMode="auto">
          <a:xfrm>
            <a:off x="609600" y="762000"/>
            <a:ext cx="7924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dirty="0"/>
              <a:t>This is the title of this slide.</a:t>
            </a:r>
          </a:p>
        </p:txBody>
      </p:sp>
      <p:sp>
        <p:nvSpPr>
          <p:cNvPr id="1028" name="Rectangle 3"/>
          <p:cNvSpPr>
            <a:spLocks noGrp="1" noChangeArrowheads="1"/>
          </p:cNvSpPr>
          <p:nvPr>
            <p:ph type="body" idx="1"/>
          </p:nvPr>
        </p:nvSpPr>
        <p:spPr bwMode="auto">
          <a:xfrm>
            <a:off x="609600" y="1828800"/>
            <a:ext cx="7924800" cy="3886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9" name="Rectangle 5"/>
          <p:cNvSpPr>
            <a:spLocks noGrp="1" noChangeArrowheads="1"/>
          </p:cNvSpPr>
          <p:nvPr>
            <p:ph type="ftr" sz="quarter" idx="3"/>
          </p:nvPr>
        </p:nvSpPr>
        <p:spPr bwMode="auto">
          <a:xfrm>
            <a:off x="609600" y="0"/>
            <a:ext cx="51054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i="0" smtClean="0">
                <a:solidFill>
                  <a:schemeClr val="bg1"/>
                </a:solidFill>
                <a:latin typeface="Helvetica"/>
                <a:ea typeface="Osaka" pitchFamily="-64" charset="-128"/>
                <a:cs typeface="Whitney Book"/>
              </a:defRPr>
            </a:lvl1pPr>
          </a:lstStyle>
          <a:p>
            <a:pPr>
              <a:defRPr/>
            </a:pPr>
            <a:r>
              <a:rPr lang="en-US" dirty="0"/>
              <a:t>Information Services &amp; Technology</a:t>
            </a:r>
          </a:p>
        </p:txBody>
      </p:sp>
      <p:sp>
        <p:nvSpPr>
          <p:cNvPr id="1030" name="Rectangle 6"/>
          <p:cNvSpPr>
            <a:spLocks noGrp="1" noChangeArrowheads="1"/>
          </p:cNvSpPr>
          <p:nvPr>
            <p:ph type="sldNum" sz="quarter" idx="4"/>
          </p:nvPr>
        </p:nvSpPr>
        <p:spPr bwMode="auto">
          <a:xfrm>
            <a:off x="7086600" y="5903913"/>
            <a:ext cx="1447800" cy="685800"/>
          </a:xfrm>
          <a:prstGeom prst="rect">
            <a:avLst/>
          </a:prstGeom>
          <a:noFill/>
          <a:ln w="9525">
            <a:noFill/>
            <a:miter lim="800000"/>
            <a:headEnd/>
            <a:tailEnd/>
          </a:ln>
          <a:effectLst/>
        </p:spPr>
        <p:txBody>
          <a:bodyPr vert="horz" wrap="none" lIns="91440" tIns="0" rIns="91440" bIns="0" numCol="1" anchor="t" anchorCtr="0" compatLnSpc="1">
            <a:prstTxWarp prst="textNoShape">
              <a:avLst/>
            </a:prstTxWarp>
          </a:bodyPr>
          <a:lstStyle>
            <a:lvl1pPr algn="r">
              <a:defRPr sz="4400" b="1">
                <a:solidFill>
                  <a:srgbClr val="D9D9D9"/>
                </a:solidFill>
                <a:latin typeface="Arial" charset="0"/>
              </a:defRPr>
            </a:lvl1pPr>
          </a:lstStyle>
          <a:p>
            <a:fld id="{2FF666DE-769B-2547-A9B0-97ACF8808F49}" type="slidenum">
              <a:rPr lang="en-US" smtClean="0"/>
              <a:pPr/>
              <a:t>‹#›</a:t>
            </a:fld>
            <a:endParaRPr lang="en-US" dirty="0"/>
          </a:p>
        </p:txBody>
      </p:sp>
      <p:sp>
        <p:nvSpPr>
          <p:cNvPr id="1042" name="Rectangle 18"/>
          <p:cNvSpPr>
            <a:spLocks noGrp="1" noChangeArrowheads="1"/>
          </p:cNvSpPr>
          <p:nvPr>
            <p:ph type="dt" sz="half" idx="2"/>
          </p:nvPr>
        </p:nvSpPr>
        <p:spPr bwMode="auto">
          <a:xfrm>
            <a:off x="6629400" y="0"/>
            <a:ext cx="1905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i="0">
                <a:solidFill>
                  <a:srgbClr val="50A0E0"/>
                </a:solidFill>
                <a:latin typeface="Helvetica"/>
                <a:cs typeface="Whitney Book"/>
              </a:defRPr>
            </a:lvl1pPr>
          </a:lstStyle>
          <a:p>
            <a:fld id="{CE14DC92-894B-2B45-B526-6F757CE80E9D}" type="datetime1">
              <a:rPr lang="en-US" smtClean="0"/>
              <a:pPr/>
              <a:t>7/1/20</a:t>
            </a:fld>
            <a:endParaRPr lang="en-US" dirty="0"/>
          </a:p>
        </p:txBody>
      </p:sp>
      <p:pic>
        <p:nvPicPr>
          <p:cNvPr id="1032"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09600" y="6019800"/>
            <a:ext cx="968375" cy="434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p:txStyles>
    <p:titleStyle>
      <a:lvl1pPr algn="l" rtl="0" eaLnBrk="1" fontAlgn="base" hangingPunct="1">
        <a:spcBef>
          <a:spcPct val="0"/>
        </a:spcBef>
        <a:spcAft>
          <a:spcPct val="0"/>
        </a:spcAft>
        <a:defRPr sz="3600" b="1" i="0">
          <a:solidFill>
            <a:schemeClr val="tx1"/>
          </a:solidFill>
          <a:latin typeface="Helvetica"/>
          <a:ea typeface="+mj-ea"/>
          <a:cs typeface="Stag Semibold"/>
        </a:defRPr>
      </a:lvl1pPr>
      <a:lvl2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2pPr>
      <a:lvl3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3pPr>
      <a:lvl4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4pPr>
      <a:lvl5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5pPr>
      <a:lvl6pPr marL="4572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6pPr>
      <a:lvl7pPr marL="9144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7pPr>
      <a:lvl8pPr marL="13716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8pPr>
      <a:lvl9pPr marL="18288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9pPr>
    </p:titleStyle>
    <p:bodyStyle>
      <a:lvl1pPr marL="342900" indent="-342900" algn="l" rtl="0" eaLnBrk="1" fontAlgn="base" hangingPunct="1">
        <a:spcBef>
          <a:spcPct val="20000"/>
        </a:spcBef>
        <a:spcAft>
          <a:spcPct val="0"/>
        </a:spcAft>
        <a:buClr>
          <a:srgbClr val="2675B4"/>
        </a:buClr>
        <a:buFont typeface="Arial"/>
        <a:buChar char="•"/>
        <a:defRPr sz="2400" b="0" i="0">
          <a:solidFill>
            <a:schemeClr val="tx1"/>
          </a:solidFill>
          <a:latin typeface="Helvetica"/>
          <a:ea typeface="+mn-ea"/>
          <a:cs typeface="Whitney Book"/>
        </a:defRPr>
      </a:lvl1pPr>
      <a:lvl2pPr marL="742950" indent="-285750" algn="l" rtl="0" eaLnBrk="1" fontAlgn="base" hangingPunct="1">
        <a:spcBef>
          <a:spcPct val="20000"/>
        </a:spcBef>
        <a:spcAft>
          <a:spcPct val="0"/>
        </a:spcAft>
        <a:buClr>
          <a:srgbClr val="2675B4"/>
        </a:buClr>
        <a:buFont typeface="Arial"/>
        <a:buChar char="•"/>
        <a:defRPr sz="2000" b="0" i="0">
          <a:solidFill>
            <a:schemeClr val="tx1"/>
          </a:solidFill>
          <a:latin typeface="Helvetica"/>
          <a:ea typeface="+mn-ea"/>
          <a:cs typeface="Whitney Semibold"/>
        </a:defRPr>
      </a:lvl2pPr>
      <a:lvl3pPr marL="1143000" indent="-228600" algn="l" rtl="0" eaLnBrk="1" fontAlgn="base" hangingPunct="1">
        <a:spcBef>
          <a:spcPct val="20000"/>
        </a:spcBef>
        <a:spcAft>
          <a:spcPct val="0"/>
        </a:spcAft>
        <a:buClr>
          <a:srgbClr val="2675B4"/>
        </a:buClr>
        <a:buFont typeface="Arial"/>
        <a:buChar char="•"/>
        <a:defRPr sz="1800" b="0" i="0">
          <a:solidFill>
            <a:schemeClr val="tx1"/>
          </a:solidFill>
          <a:latin typeface="Helvetica"/>
          <a:ea typeface="+mn-ea"/>
          <a:cs typeface="Whitney Medium"/>
        </a:defRPr>
      </a:lvl3pPr>
      <a:lvl4pPr marL="1600200" indent="-228600" algn="l" rtl="0" eaLnBrk="1" fontAlgn="base" hangingPunct="1">
        <a:spcBef>
          <a:spcPct val="20000"/>
        </a:spcBef>
        <a:spcAft>
          <a:spcPct val="0"/>
        </a:spcAft>
        <a:buClr>
          <a:srgbClr val="2675B4"/>
        </a:buClr>
        <a:buFont typeface="Arial"/>
        <a:buChar char="•"/>
        <a:defRPr sz="1600" b="0" i="0">
          <a:solidFill>
            <a:schemeClr val="tx1"/>
          </a:solidFill>
          <a:latin typeface="Helvetica"/>
          <a:ea typeface="+mn-ea"/>
          <a:cs typeface="Whitney Book"/>
        </a:defRPr>
      </a:lvl4pPr>
      <a:lvl5pPr marL="2057400" indent="-228600" algn="l" rtl="0" eaLnBrk="1" fontAlgn="base" hangingPunct="1">
        <a:spcBef>
          <a:spcPct val="20000"/>
        </a:spcBef>
        <a:spcAft>
          <a:spcPct val="0"/>
        </a:spcAft>
        <a:buClr>
          <a:srgbClr val="2675B4"/>
        </a:buClr>
        <a:buFont typeface="Arial"/>
        <a:buChar char="•"/>
        <a:defRPr sz="1400" b="0" i="0">
          <a:solidFill>
            <a:schemeClr val="tx1"/>
          </a:solidFill>
          <a:latin typeface="Helvetica"/>
          <a:ea typeface="+mn-ea"/>
          <a:cs typeface="Whitney Book"/>
        </a:defRPr>
      </a:lvl5pPr>
      <a:lvl6pPr marL="2514600" indent="-228600" algn="l" rtl="0" eaLnBrk="1" fontAlgn="base" hangingPunct="1">
        <a:spcBef>
          <a:spcPct val="20000"/>
        </a:spcBef>
        <a:spcAft>
          <a:spcPct val="0"/>
        </a:spcAft>
        <a:buClr>
          <a:srgbClr val="2675B4"/>
        </a:buClr>
        <a:buFont typeface="Wingdings" charset="2"/>
        <a:buChar char="§"/>
        <a:defRPr>
          <a:solidFill>
            <a:schemeClr val="tx1"/>
          </a:solidFill>
          <a:latin typeface="+mn-lt"/>
          <a:ea typeface="+mn-ea"/>
          <a:cs typeface="+mn-cs"/>
        </a:defRPr>
      </a:lvl6pPr>
      <a:lvl7pPr marL="2971800" indent="-228600" algn="l" rtl="0" eaLnBrk="1" fontAlgn="base" hangingPunct="1">
        <a:spcBef>
          <a:spcPct val="20000"/>
        </a:spcBef>
        <a:spcAft>
          <a:spcPct val="0"/>
        </a:spcAft>
        <a:buClr>
          <a:srgbClr val="2675B4"/>
        </a:buClr>
        <a:buFont typeface="Wingdings" charset="2"/>
        <a:buChar char="§"/>
        <a:defRPr>
          <a:solidFill>
            <a:schemeClr val="tx1"/>
          </a:solidFill>
          <a:latin typeface="+mn-lt"/>
          <a:ea typeface="+mn-ea"/>
          <a:cs typeface="+mn-cs"/>
        </a:defRPr>
      </a:lvl7pPr>
      <a:lvl8pPr marL="3429000" indent="-228600" algn="l" rtl="0" eaLnBrk="1" fontAlgn="base" hangingPunct="1">
        <a:spcBef>
          <a:spcPct val="20000"/>
        </a:spcBef>
        <a:spcAft>
          <a:spcPct val="0"/>
        </a:spcAft>
        <a:buClr>
          <a:srgbClr val="2675B4"/>
        </a:buClr>
        <a:buFont typeface="Wingdings" charset="2"/>
        <a:buChar char="§"/>
        <a:defRPr>
          <a:solidFill>
            <a:schemeClr val="tx1"/>
          </a:solidFill>
          <a:latin typeface="+mn-lt"/>
          <a:ea typeface="+mn-ea"/>
          <a:cs typeface="+mn-cs"/>
        </a:defRPr>
      </a:lvl8pPr>
      <a:lvl9pPr marL="3886200" indent="-228600" algn="l" rtl="0" eaLnBrk="1" fontAlgn="base" hangingPunct="1">
        <a:spcBef>
          <a:spcPct val="20000"/>
        </a:spcBef>
        <a:spcAft>
          <a:spcPct val="0"/>
        </a:spcAft>
        <a:buClr>
          <a:srgbClr val="2675B4"/>
        </a:buClr>
        <a:buFont typeface="Wingdings" charset="2"/>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hyperlink" Target="mailto:username@bu.edu" TargetMode="External"/><Relationship Id="rId7"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hyperlink" Target="mailto:username.bu.edu@my.com" TargetMode="External"/><Relationship Id="rId5" Type="http://schemas.openxmlformats.org/officeDocument/2006/relationships/hyperlink" Target="mailto:sername.bu.edu@gmail.com" TargetMode="External"/><Relationship Id="rId4" Type="http://schemas.openxmlformats.org/officeDocument/2006/relationships/hyperlink" Target="mailto:username.bu.edu@outlook.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2.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7.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hyperlink" Target="https://www.bu.edu/tech/services/cccs/email/office-365-outlook/management/headers/" TargetMode="External"/><Relationship Id="rId4" Type="http://schemas.openxmlformats.org/officeDocument/2006/relationships/image" Target="../media/image1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www.bu.edu/tech/support/information-security/security-for-everyone/"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263" y="845127"/>
            <a:ext cx="7924800" cy="685800"/>
          </a:xfrm>
        </p:spPr>
        <p:txBody>
          <a:bodyPr/>
          <a:lstStyle/>
          <a:p>
            <a:r>
              <a:rPr lang="en-US" sz="3200" dirty="0"/>
              <a:t>How to Fight Phishing</a:t>
            </a:r>
          </a:p>
        </p:txBody>
      </p:sp>
      <p:sp>
        <p:nvSpPr>
          <p:cNvPr id="4" name="Footer Placeholder 3"/>
          <p:cNvSpPr>
            <a:spLocks noGrp="1"/>
          </p:cNvSpPr>
          <p:nvPr>
            <p:ph type="ftr" sz="quarter" idx="10"/>
          </p:nvPr>
        </p:nvSpPr>
        <p:spPr/>
        <p:txBody>
          <a:bodyPr/>
          <a:lstStyle/>
          <a:p>
            <a:pPr>
              <a:defRPr/>
            </a:pPr>
            <a:r>
              <a:rPr lang="en-US"/>
              <a:t>Information Services &amp; Technology</a:t>
            </a:r>
            <a:endParaRPr lang="en-US" dirty="0"/>
          </a:p>
        </p:txBody>
      </p:sp>
      <p:sp>
        <p:nvSpPr>
          <p:cNvPr id="5" name="Slide Number Placeholder 4"/>
          <p:cNvSpPr>
            <a:spLocks noGrp="1"/>
          </p:cNvSpPr>
          <p:nvPr>
            <p:ph type="sldNum" sz="quarter" idx="11"/>
          </p:nvPr>
        </p:nvSpPr>
        <p:spPr/>
        <p:txBody>
          <a:bodyPr/>
          <a:lstStyle/>
          <a:p>
            <a:fld id="{179B8BCF-D1FD-F549-A9C7-E8F134ABC61D}" type="slidenum">
              <a:rPr lang="en-US" smtClean="0"/>
              <a:pPr/>
              <a:t>1</a:t>
            </a:fld>
            <a:endParaRPr lang="en-US"/>
          </a:p>
        </p:txBody>
      </p:sp>
      <p:pic>
        <p:nvPicPr>
          <p:cNvPr id="1026" name="Picture 2" descr="https://static.makeuseof.com/wp-content/uploads/2016/01/phishing-email-670x33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471" y="1447800"/>
            <a:ext cx="8667057" cy="4333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42190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38406"/>
            <a:ext cx="7924800" cy="685800"/>
          </a:xfrm>
        </p:spPr>
        <p:txBody>
          <a:bodyPr/>
          <a:lstStyle/>
          <a:p>
            <a:pPr algn="ctr"/>
            <a:r>
              <a:rPr lang="en-US" sz="3200" dirty="0">
                <a:latin typeface="Helvetica" pitchFamily="2" charset="0"/>
              </a:rPr>
              <a:t>What is Phishing?</a:t>
            </a:r>
          </a:p>
        </p:txBody>
      </p:sp>
      <p:sp>
        <p:nvSpPr>
          <p:cNvPr id="4" name="Footer Placeholder 3"/>
          <p:cNvSpPr>
            <a:spLocks noGrp="1"/>
          </p:cNvSpPr>
          <p:nvPr>
            <p:ph type="ftr" sz="quarter" idx="10"/>
          </p:nvPr>
        </p:nvSpPr>
        <p:spPr/>
        <p:txBody>
          <a:bodyPr/>
          <a:lstStyle/>
          <a:p>
            <a:pPr>
              <a:defRPr/>
            </a:pPr>
            <a:r>
              <a:rPr lang="en-US"/>
              <a:t>Information Services &amp; Technology</a:t>
            </a:r>
            <a:endParaRPr lang="en-US" dirty="0"/>
          </a:p>
        </p:txBody>
      </p:sp>
      <p:sp>
        <p:nvSpPr>
          <p:cNvPr id="5" name="Slide Number Placeholder 4"/>
          <p:cNvSpPr>
            <a:spLocks noGrp="1"/>
          </p:cNvSpPr>
          <p:nvPr>
            <p:ph type="sldNum" sz="quarter" idx="11"/>
          </p:nvPr>
        </p:nvSpPr>
        <p:spPr/>
        <p:txBody>
          <a:bodyPr/>
          <a:lstStyle/>
          <a:p>
            <a:fld id="{179B8BCF-D1FD-F549-A9C7-E8F134ABC61D}" type="slidenum">
              <a:rPr lang="en-US" smtClean="0"/>
              <a:pPr/>
              <a:t>2</a:t>
            </a:fld>
            <a:endParaRPr lang="en-US"/>
          </a:p>
        </p:txBody>
      </p:sp>
      <p:sp>
        <p:nvSpPr>
          <p:cNvPr id="7" name="Content Placeholder 6"/>
          <p:cNvSpPr>
            <a:spLocks noGrp="1"/>
          </p:cNvSpPr>
          <p:nvPr>
            <p:ph idx="1"/>
          </p:nvPr>
        </p:nvSpPr>
        <p:spPr>
          <a:xfrm>
            <a:off x="391155" y="2522877"/>
            <a:ext cx="8325333" cy="3748747"/>
          </a:xfrm>
        </p:spPr>
        <p:txBody>
          <a:bodyPr/>
          <a:lstStyle/>
          <a:p>
            <a:pPr marL="0" indent="0">
              <a:buNone/>
            </a:pPr>
            <a:endParaRPr lang="en-US" sz="2000" dirty="0"/>
          </a:p>
          <a:p>
            <a:r>
              <a:rPr lang="en-US" sz="1900" dirty="0"/>
              <a:t>Phishing is one of the easiest forms of cyber attack for a criminal to carry out and one of the most widespread</a:t>
            </a:r>
          </a:p>
          <a:p>
            <a:r>
              <a:rPr lang="en-US" sz="1900" dirty="0"/>
              <a:t>In an email attack, the intruder gains access to everything in your mailbox and may forward emails to a different mailbox, or may delete email entirely</a:t>
            </a:r>
          </a:p>
          <a:p>
            <a:r>
              <a:rPr lang="en-US" sz="1900" dirty="0"/>
              <a:t>Access to your email account may be then used to phish other people (YIKES!) </a:t>
            </a:r>
          </a:p>
          <a:p>
            <a:r>
              <a:rPr lang="en-US" sz="1900" dirty="0"/>
              <a:t>By giving up your passwords and/or sensitive information you can expose university applications and data,  and your personal, banking and social media accounts, as well </a:t>
            </a:r>
          </a:p>
          <a:p>
            <a:r>
              <a:rPr lang="en-US" sz="1900" dirty="0"/>
              <a:t>A successful phishing attack can impact both your work &amp; personal life</a:t>
            </a:r>
          </a:p>
          <a:p>
            <a:pPr marL="0" indent="0">
              <a:buNone/>
            </a:pPr>
            <a:endParaRPr lang="en-US" sz="2000" dirty="0"/>
          </a:p>
          <a:p>
            <a:pPr marL="0" indent="0">
              <a:buNone/>
            </a:pPr>
            <a:endParaRPr lang="en-US" sz="2200" dirty="0"/>
          </a:p>
          <a:p>
            <a:endParaRPr lang="en-US" sz="1200" dirty="0"/>
          </a:p>
          <a:p>
            <a:endParaRPr lang="en-US" dirty="0"/>
          </a:p>
          <a:p>
            <a:pPr lvl="1"/>
            <a:endParaRPr lang="en-US" sz="1600" dirty="0">
              <a:cs typeface="Calibri"/>
            </a:endParaRPr>
          </a:p>
        </p:txBody>
      </p:sp>
      <p:pic>
        <p:nvPicPr>
          <p:cNvPr id="2052" name="Picture 4" descr="Image result for phishing icon"/>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4444"/>
                    </a14:imgEffect>
                    <a14:imgEffect>
                      <a14:saturation sat="90000"/>
                    </a14:imgEffect>
                  </a14:imgLayer>
                </a14:imgProps>
              </a:ext>
              <a:ext uri="{28A0092B-C50C-407E-A947-70E740481C1C}">
                <a14:useLocalDpi xmlns:a14="http://schemas.microsoft.com/office/drawing/2010/main" val="0"/>
              </a:ext>
            </a:extLst>
          </a:blip>
          <a:srcRect/>
          <a:stretch>
            <a:fillRect/>
          </a:stretch>
        </p:blipFill>
        <p:spPr bwMode="auto">
          <a:xfrm>
            <a:off x="7567716" y="5149163"/>
            <a:ext cx="1594572" cy="1674091"/>
          </a:xfrm>
          <a:prstGeom prst="rect">
            <a:avLst/>
          </a:prstGeom>
          <a:noFill/>
        </p:spPr>
      </p:pic>
      <p:sp>
        <p:nvSpPr>
          <p:cNvPr id="3" name="TextBox 2">
            <a:extLst>
              <a:ext uri="{FF2B5EF4-FFF2-40B4-BE49-F238E27FC236}">
                <a16:creationId xmlns:a16="http://schemas.microsoft.com/office/drawing/2014/main" id="{95C9701F-E228-D543-8415-27352B027DF6}"/>
              </a:ext>
            </a:extLst>
          </p:cNvPr>
          <p:cNvSpPr txBox="1"/>
          <p:nvPr/>
        </p:nvSpPr>
        <p:spPr>
          <a:xfrm>
            <a:off x="482198" y="1309527"/>
            <a:ext cx="8143245" cy="1323439"/>
          </a:xfrm>
          <a:prstGeom prst="rect">
            <a:avLst/>
          </a:prstGeom>
          <a:noFill/>
          <a:ln>
            <a:solidFill>
              <a:schemeClr val="tx1"/>
            </a:solidFill>
          </a:ln>
        </p:spPr>
        <p:txBody>
          <a:bodyPr wrap="square" rtlCol="0">
            <a:spAutoFit/>
          </a:bodyPr>
          <a:lstStyle/>
          <a:p>
            <a:pPr algn="ctr"/>
            <a:r>
              <a:rPr lang="en-US" sz="1600" dirty="0"/>
              <a:t>Phishing is a cybercrime in which a target or targets are contacted by email, telephone or text message by someone posing as a legitimate person or institution to lure individuals into providing sensitive data such as personally identifiable information, banking and credit card details, and passwords. The information is then used to access important accounts and can result in identity theft and financial loss –</a:t>
            </a:r>
            <a:r>
              <a:rPr lang="en-US" sz="1600" i="1" dirty="0" err="1"/>
              <a:t>www.phishing.org</a:t>
            </a:r>
            <a:endParaRPr lang="en-US" sz="1600" i="1" dirty="0"/>
          </a:p>
        </p:txBody>
      </p:sp>
    </p:spTree>
    <p:extLst>
      <p:ext uri="{BB962C8B-B14F-4D97-AF65-F5344CB8AC3E}">
        <p14:creationId xmlns:p14="http://schemas.microsoft.com/office/powerpoint/2010/main" val="3440798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38406"/>
            <a:ext cx="7924800" cy="685800"/>
          </a:xfrm>
        </p:spPr>
        <p:txBody>
          <a:bodyPr/>
          <a:lstStyle/>
          <a:p>
            <a:pPr algn="ctr"/>
            <a:r>
              <a:rPr lang="en-US" sz="3200" dirty="0">
                <a:latin typeface="Helvetica" pitchFamily="2" charset="0"/>
              </a:rPr>
              <a:t>What is Spear-Phishing?</a:t>
            </a:r>
          </a:p>
        </p:txBody>
      </p:sp>
      <p:sp>
        <p:nvSpPr>
          <p:cNvPr id="4" name="Footer Placeholder 3"/>
          <p:cNvSpPr>
            <a:spLocks noGrp="1"/>
          </p:cNvSpPr>
          <p:nvPr>
            <p:ph type="ftr" sz="quarter" idx="10"/>
          </p:nvPr>
        </p:nvSpPr>
        <p:spPr/>
        <p:txBody>
          <a:bodyPr/>
          <a:lstStyle/>
          <a:p>
            <a:pPr>
              <a:defRPr/>
            </a:pPr>
            <a:r>
              <a:rPr lang="en-US"/>
              <a:t>Information Services &amp; Technology</a:t>
            </a:r>
            <a:endParaRPr lang="en-US" dirty="0"/>
          </a:p>
        </p:txBody>
      </p:sp>
      <p:sp>
        <p:nvSpPr>
          <p:cNvPr id="5" name="Slide Number Placeholder 4"/>
          <p:cNvSpPr>
            <a:spLocks noGrp="1"/>
          </p:cNvSpPr>
          <p:nvPr>
            <p:ph type="sldNum" sz="quarter" idx="11"/>
          </p:nvPr>
        </p:nvSpPr>
        <p:spPr/>
        <p:txBody>
          <a:bodyPr/>
          <a:lstStyle/>
          <a:p>
            <a:fld id="{179B8BCF-D1FD-F549-A9C7-E8F134ABC61D}" type="slidenum">
              <a:rPr lang="en-US" smtClean="0"/>
              <a:pPr/>
              <a:t>3</a:t>
            </a:fld>
            <a:endParaRPr lang="en-US"/>
          </a:p>
        </p:txBody>
      </p:sp>
      <p:sp>
        <p:nvSpPr>
          <p:cNvPr id="7" name="Content Placeholder 6"/>
          <p:cNvSpPr>
            <a:spLocks noGrp="1"/>
          </p:cNvSpPr>
          <p:nvPr>
            <p:ph idx="1"/>
          </p:nvPr>
        </p:nvSpPr>
        <p:spPr>
          <a:xfrm>
            <a:off x="249724" y="2636336"/>
            <a:ext cx="8494937" cy="3428798"/>
          </a:xfrm>
        </p:spPr>
        <p:txBody>
          <a:bodyPr/>
          <a:lstStyle/>
          <a:p>
            <a:pPr marL="0" indent="0" algn="ctr">
              <a:buNone/>
            </a:pPr>
            <a:r>
              <a:rPr lang="en-US" sz="1600" b="1" dirty="0"/>
              <a:t>Spear-phishing can easily be confused with phishing because they are both online attacks on users that aim to acquire confidential information</a:t>
            </a:r>
          </a:p>
          <a:p>
            <a:r>
              <a:rPr lang="en-US" sz="1600" b="1" i="1" dirty="0"/>
              <a:t>Phishing attacks </a:t>
            </a:r>
            <a:r>
              <a:rPr lang="en-US" sz="1600" dirty="0"/>
              <a:t>target a </a:t>
            </a:r>
            <a:r>
              <a:rPr lang="en-US" sz="1600" i="1" dirty="0"/>
              <a:t>large number of people </a:t>
            </a:r>
            <a:r>
              <a:rPr lang="en-US" sz="1600" dirty="0"/>
              <a:t>banking on the chances that someone will click on that link and provide their personal information or download malware. Unlike spear-phishing attacks, phishing attacks are not personalized to their victims &amp; are usually sent to masses of people at the same time. Phishing refers to the “wide net” cast in order to hook as many as possible</a:t>
            </a:r>
          </a:p>
          <a:p>
            <a:r>
              <a:rPr lang="en-US" sz="1600" b="1" i="1" dirty="0"/>
              <a:t>Spear-phishing attacks </a:t>
            </a:r>
            <a:r>
              <a:rPr lang="en-US" sz="1600" dirty="0"/>
              <a:t>target a specific victim and messages are modified to specifically address that victim, purportedly coming from an entity that they are familiar with and containing specific, personal information. They require more thought and time to achieve than phishing. Because of this, it is more difficult to identify spear-phishing attacks than to identify phishing attacks. Enterprises &amp; organizations are especially susceptible to spear phishing attacks, as so much of their company data is usually freely available online. </a:t>
            </a:r>
            <a:endParaRPr lang="en-US" sz="1800" dirty="0"/>
          </a:p>
          <a:p>
            <a:endParaRPr lang="en-US" sz="1800" dirty="0"/>
          </a:p>
          <a:p>
            <a:endParaRPr lang="en-US" sz="1200" dirty="0"/>
          </a:p>
          <a:p>
            <a:endParaRPr lang="en-US" dirty="0"/>
          </a:p>
          <a:p>
            <a:pPr lvl="1"/>
            <a:endParaRPr lang="en-US" sz="1600" dirty="0">
              <a:cs typeface="Calibri"/>
            </a:endParaRPr>
          </a:p>
        </p:txBody>
      </p:sp>
      <p:pic>
        <p:nvPicPr>
          <p:cNvPr id="2052" name="Picture 4" descr="Image result for phishing icon"/>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4444"/>
                    </a14:imgEffect>
                    <a14:imgEffect>
                      <a14:saturation sat="90000"/>
                    </a14:imgEffect>
                  </a14:imgLayer>
                </a14:imgProps>
              </a:ext>
              <a:ext uri="{28A0092B-C50C-407E-A947-70E740481C1C}">
                <a14:useLocalDpi xmlns:a14="http://schemas.microsoft.com/office/drawing/2010/main" val="0"/>
              </a:ext>
            </a:extLst>
          </a:blip>
          <a:srcRect/>
          <a:stretch>
            <a:fillRect/>
          </a:stretch>
        </p:blipFill>
        <p:spPr bwMode="auto">
          <a:xfrm>
            <a:off x="7567716" y="5149163"/>
            <a:ext cx="1594572" cy="1674091"/>
          </a:xfrm>
          <a:prstGeom prst="rect">
            <a:avLst/>
          </a:prstGeom>
          <a:noFill/>
        </p:spPr>
      </p:pic>
      <p:sp>
        <p:nvSpPr>
          <p:cNvPr id="3" name="TextBox 2">
            <a:extLst>
              <a:ext uri="{FF2B5EF4-FFF2-40B4-BE49-F238E27FC236}">
                <a16:creationId xmlns:a16="http://schemas.microsoft.com/office/drawing/2014/main" id="{95C9701F-E228-D543-8415-27352B027DF6}"/>
              </a:ext>
            </a:extLst>
          </p:cNvPr>
          <p:cNvSpPr txBox="1"/>
          <p:nvPr/>
        </p:nvSpPr>
        <p:spPr>
          <a:xfrm>
            <a:off x="249725" y="1151180"/>
            <a:ext cx="8494937" cy="1323439"/>
          </a:xfrm>
          <a:prstGeom prst="rect">
            <a:avLst/>
          </a:prstGeom>
          <a:noFill/>
          <a:ln>
            <a:solidFill>
              <a:schemeClr val="tx1"/>
            </a:solidFill>
          </a:ln>
        </p:spPr>
        <p:txBody>
          <a:bodyPr wrap="square" rtlCol="0">
            <a:spAutoFit/>
          </a:bodyPr>
          <a:lstStyle/>
          <a:p>
            <a:pPr algn="ctr"/>
            <a:r>
              <a:rPr lang="en-US" sz="1600" dirty="0">
                <a:latin typeface="Times New Roman" panose="02020603050405020304" pitchFamily="18" charset="0"/>
                <a:cs typeface="Times New Roman" panose="02020603050405020304" pitchFamily="18" charset="0"/>
              </a:rPr>
              <a:t>Spear-phishing is a targeted &amp; detailed attempt to steal information such as account credentials, sensitive data or financial information from a </a:t>
            </a:r>
            <a:r>
              <a:rPr lang="en-US" sz="1600" i="1" dirty="0">
                <a:latin typeface="Times New Roman" panose="02020603050405020304" pitchFamily="18" charset="0"/>
                <a:cs typeface="Times New Roman" panose="02020603050405020304" pitchFamily="18" charset="0"/>
              </a:rPr>
              <a:t>specific </a:t>
            </a:r>
            <a:r>
              <a:rPr lang="en-US" sz="1600" dirty="0">
                <a:latin typeface="Times New Roman" panose="02020603050405020304" pitchFamily="18" charset="0"/>
                <a:cs typeface="Times New Roman" panose="02020603050405020304" pitchFamily="18" charset="0"/>
              </a:rPr>
              <a:t>victim</a:t>
            </a:r>
            <a:r>
              <a:rPr lang="en-US" sz="1600" i="1"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for malicious reasons. </a:t>
            </a:r>
            <a:r>
              <a:rPr lang="en-US" sz="1600" dirty="0"/>
              <a:t>This requires the attacker to research their target to find important personal details</a:t>
            </a:r>
            <a:r>
              <a:rPr lang="en-US" sz="1600" dirty="0">
                <a:latin typeface="Times New Roman" panose="02020603050405020304" pitchFamily="18" charset="0"/>
                <a:cs typeface="Times New Roman" panose="02020603050405020304" pitchFamily="18" charset="0"/>
              </a:rPr>
              <a:t>. </a:t>
            </a:r>
            <a:r>
              <a:rPr lang="en-US" sz="1600" dirty="0"/>
              <a:t>The attackers then disguise themselves as a trustworthy friend or entity to acquire the information, typically through email or other online messaging. </a:t>
            </a: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20171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09EAE-8E75-3748-B5D3-F2B111C4EA9E}"/>
              </a:ext>
            </a:extLst>
          </p:cNvPr>
          <p:cNvSpPr>
            <a:spLocks noGrp="1"/>
          </p:cNvSpPr>
          <p:nvPr>
            <p:ph type="title"/>
          </p:nvPr>
        </p:nvSpPr>
        <p:spPr>
          <a:xfrm>
            <a:off x="313840" y="630266"/>
            <a:ext cx="3008313" cy="825500"/>
          </a:xfrm>
        </p:spPr>
        <p:txBody>
          <a:bodyPr vert="horz" wrap="square" lIns="91440" tIns="45720" rIns="91440" bIns="45720" numCol="1" anchor="b" anchorCtr="0" compatLnSpc="1">
            <a:prstTxWarp prst="textNoShape">
              <a:avLst/>
            </a:prstTxWarp>
            <a:normAutofit/>
          </a:bodyPr>
          <a:lstStyle/>
          <a:p>
            <a:pPr algn="ctr"/>
            <a:r>
              <a:rPr lang="en-US" sz="2400" b="1" i="0" dirty="0">
                <a:latin typeface="Helvetica"/>
                <a:ea typeface="+mj-ea"/>
                <a:cs typeface="Stag Semibold"/>
              </a:rPr>
              <a:t>Why should I care about Phishing?</a:t>
            </a:r>
          </a:p>
        </p:txBody>
      </p:sp>
      <p:sp>
        <p:nvSpPr>
          <p:cNvPr id="3" name="Content Placeholder 2">
            <a:extLst>
              <a:ext uri="{FF2B5EF4-FFF2-40B4-BE49-F238E27FC236}">
                <a16:creationId xmlns:a16="http://schemas.microsoft.com/office/drawing/2014/main" id="{95A8650D-167B-6941-B537-2C96B9036FB2}"/>
              </a:ext>
            </a:extLst>
          </p:cNvPr>
          <p:cNvSpPr>
            <a:spLocks noGrp="1"/>
          </p:cNvSpPr>
          <p:nvPr>
            <p:ph type="body" sz="half" idx="2"/>
          </p:nvPr>
        </p:nvSpPr>
        <p:spPr>
          <a:xfrm>
            <a:off x="170481" y="1524001"/>
            <a:ext cx="3295032" cy="4343400"/>
          </a:xfrm>
        </p:spPr>
        <p:txBody>
          <a:bodyPr vert="horz" wrap="square" lIns="91440" tIns="45720" rIns="91440" bIns="45720" numCol="1" anchor="t" anchorCtr="0" compatLnSpc="1">
            <a:prstTxWarp prst="textNoShape">
              <a:avLst/>
            </a:prstTxWarp>
            <a:normAutofit fontScale="92500" lnSpcReduction="20000"/>
          </a:bodyPr>
          <a:lstStyle/>
          <a:p>
            <a:r>
              <a:rPr lang="en-US" sz="1800" b="0" i="1" dirty="0">
                <a:latin typeface="Helvetica"/>
                <a:ea typeface="+mn-ea"/>
                <a:cs typeface="Whitney Book"/>
              </a:rPr>
              <a:t>The numbers don’t lie</a:t>
            </a:r>
            <a:r>
              <a:rPr lang="en-US" sz="1800" b="0" i="0" dirty="0">
                <a:latin typeface="Helvetica"/>
                <a:ea typeface="+mn-ea"/>
                <a:cs typeface="Whitney Book"/>
              </a:rPr>
              <a:t>. Phishing is a huge “industry” and organizations like ours are a target.</a:t>
            </a:r>
          </a:p>
          <a:p>
            <a:endParaRPr lang="en-US" sz="1800" dirty="0"/>
          </a:p>
          <a:p>
            <a:r>
              <a:rPr lang="en-US" sz="1800" b="0" i="0" dirty="0">
                <a:latin typeface="Helvetica"/>
                <a:ea typeface="+mn-ea"/>
                <a:cs typeface="Whitney Book"/>
              </a:rPr>
              <a:t>Compromised accounts are the number one threat to our cybersecurity. Boston University sees an average of about 8 compromised accounts per day. </a:t>
            </a:r>
          </a:p>
          <a:p>
            <a:endParaRPr lang="en-US" sz="1800" dirty="0"/>
          </a:p>
          <a:p>
            <a:r>
              <a:rPr lang="en-US" sz="1800" b="0" i="0" dirty="0">
                <a:latin typeface="Helvetica"/>
                <a:ea typeface="+mn-ea"/>
                <a:cs typeface="Whitney Book"/>
              </a:rPr>
              <a:t>With a third of major data losses starting </a:t>
            </a:r>
            <a:r>
              <a:rPr lang="en-US" sz="1800" dirty="0"/>
              <a:t>as phishing attacks, phishing is an issue we have to be informed, engaged and proactive about in order to protect university assets as well as our personal information. </a:t>
            </a:r>
          </a:p>
          <a:p>
            <a:endParaRPr lang="en-US" b="0" i="0" dirty="0">
              <a:latin typeface="Helvetica"/>
              <a:ea typeface="+mn-ea"/>
              <a:cs typeface="Whitney Book"/>
            </a:endParaRPr>
          </a:p>
          <a:p>
            <a:endParaRPr lang="en-US" dirty="0"/>
          </a:p>
          <a:p>
            <a:endParaRPr lang="en-US" b="0" i="0" dirty="0">
              <a:latin typeface="Helvetica"/>
              <a:ea typeface="+mn-ea"/>
              <a:cs typeface="Whitney Book"/>
            </a:endParaRPr>
          </a:p>
          <a:p>
            <a:endParaRPr lang="en-US" dirty="0"/>
          </a:p>
          <a:p>
            <a:endParaRPr lang="en-US" b="0" i="0" dirty="0">
              <a:latin typeface="Helvetica"/>
              <a:ea typeface="+mn-ea"/>
              <a:cs typeface="Whitney Book"/>
            </a:endParaRPr>
          </a:p>
          <a:p>
            <a:endParaRPr lang="en-US" b="0" i="0" dirty="0">
              <a:latin typeface="Helvetica"/>
              <a:ea typeface="+mn-ea"/>
              <a:cs typeface="Whitney Book"/>
            </a:endParaRPr>
          </a:p>
        </p:txBody>
      </p:sp>
      <p:sp>
        <p:nvSpPr>
          <p:cNvPr id="4" name="Footer Placeholder 3">
            <a:extLst>
              <a:ext uri="{FF2B5EF4-FFF2-40B4-BE49-F238E27FC236}">
                <a16:creationId xmlns:a16="http://schemas.microsoft.com/office/drawing/2014/main" id="{036DE54D-623A-DF4E-95B1-4E9E84E121E8}"/>
              </a:ext>
            </a:extLst>
          </p:cNvPr>
          <p:cNvSpPr>
            <a:spLocks noGrp="1"/>
          </p:cNvSpPr>
          <p:nvPr>
            <p:ph type="ftr" sz="quarter" idx="10"/>
          </p:nvPr>
        </p:nvSpPr>
        <p:spPr>
          <a:xfrm>
            <a:off x="609600" y="0"/>
            <a:ext cx="5105400" cy="304800"/>
          </a:xfrm>
        </p:spPr>
        <p:txBody>
          <a:bodyPr vert="horz" wrap="square" lIns="91440" tIns="45720" rIns="91440" bIns="45720" numCol="1" anchor="t" anchorCtr="0" compatLnSpc="1">
            <a:prstTxWarp prst="textNoShape">
              <a:avLst/>
            </a:prstTxWarp>
            <a:normAutofit/>
          </a:bodyPr>
          <a:lstStyle/>
          <a:p>
            <a:pPr>
              <a:spcAft>
                <a:spcPts val="600"/>
              </a:spcAft>
              <a:defRPr/>
            </a:pPr>
            <a:r>
              <a:rPr lang="en-US" b="0" i="0" kern="1200">
                <a:latin typeface="Helvetica"/>
                <a:ea typeface="Osaka" pitchFamily="-64" charset="-128"/>
                <a:cs typeface="Whitney Book"/>
              </a:rPr>
              <a:t>Information Services &amp; Technology</a:t>
            </a:r>
          </a:p>
        </p:txBody>
      </p:sp>
      <p:sp>
        <p:nvSpPr>
          <p:cNvPr id="5" name="Slide Number Placeholder 4">
            <a:extLst>
              <a:ext uri="{FF2B5EF4-FFF2-40B4-BE49-F238E27FC236}">
                <a16:creationId xmlns:a16="http://schemas.microsoft.com/office/drawing/2014/main" id="{8C3BE9C4-F73D-3E48-9B10-49EC0DA6906D}"/>
              </a:ext>
            </a:extLst>
          </p:cNvPr>
          <p:cNvSpPr>
            <a:spLocks noGrp="1"/>
          </p:cNvSpPr>
          <p:nvPr>
            <p:ph type="sldNum" sz="quarter" idx="11"/>
          </p:nvPr>
        </p:nvSpPr>
        <p:spPr>
          <a:xfrm>
            <a:off x="7086600" y="5903913"/>
            <a:ext cx="1447800" cy="685800"/>
          </a:xfrm>
        </p:spPr>
        <p:txBody>
          <a:bodyPr vert="horz" wrap="none" lIns="91440" tIns="0" rIns="91440" bIns="0" numCol="1" anchor="t" anchorCtr="0" compatLnSpc="1">
            <a:prstTxWarp prst="textNoShape">
              <a:avLst/>
            </a:prstTxWarp>
            <a:normAutofit/>
          </a:bodyPr>
          <a:lstStyle/>
          <a:p>
            <a:pPr>
              <a:spcAft>
                <a:spcPts val="600"/>
              </a:spcAft>
            </a:pPr>
            <a:fld id="{179B8BCF-D1FD-F549-A9C7-E8F134ABC61D}" type="slidenum">
              <a:rPr lang="en-US" smtClean="0"/>
              <a:pPr>
                <a:spcAft>
                  <a:spcPts val="600"/>
                </a:spcAft>
              </a:pPr>
              <a:t>4</a:t>
            </a:fld>
            <a:endParaRPr lang="en-US"/>
          </a:p>
        </p:txBody>
      </p:sp>
      <p:sp>
        <p:nvSpPr>
          <p:cNvPr id="6" name="Date Placeholder 5">
            <a:extLst>
              <a:ext uri="{FF2B5EF4-FFF2-40B4-BE49-F238E27FC236}">
                <a16:creationId xmlns:a16="http://schemas.microsoft.com/office/drawing/2014/main" id="{F8DA581C-B095-3D48-A1F9-E79C4D7EF017}"/>
              </a:ext>
            </a:extLst>
          </p:cNvPr>
          <p:cNvSpPr>
            <a:spLocks noGrp="1"/>
          </p:cNvSpPr>
          <p:nvPr>
            <p:ph type="dt" sz="half" idx="12"/>
          </p:nvPr>
        </p:nvSpPr>
        <p:spPr>
          <a:xfrm>
            <a:off x="6629400" y="0"/>
            <a:ext cx="1905000" cy="304800"/>
          </a:xfrm>
        </p:spPr>
        <p:txBody>
          <a:bodyPr vert="horz" wrap="square" lIns="91440" tIns="45720" rIns="91440" bIns="45720" numCol="1" anchor="t" anchorCtr="0" compatLnSpc="1">
            <a:prstTxWarp prst="textNoShape">
              <a:avLst/>
            </a:prstTxWarp>
            <a:normAutofit/>
          </a:bodyPr>
          <a:lstStyle/>
          <a:p>
            <a:pPr>
              <a:spcAft>
                <a:spcPts val="600"/>
              </a:spcAft>
            </a:pPr>
            <a:fld id="{B3A33E94-69F1-4343-B8F3-1AB185FB567D}" type="datetime1">
              <a:rPr lang="en-US" smtClean="0"/>
              <a:pPr>
                <a:spcAft>
                  <a:spcPts val="600"/>
                </a:spcAft>
              </a:pPr>
              <a:t>7/1/20</a:t>
            </a:fld>
            <a:endParaRPr lang="en-US"/>
          </a:p>
        </p:txBody>
      </p:sp>
      <p:graphicFrame>
        <p:nvGraphicFramePr>
          <p:cNvPr id="9" name="TextBox 6">
            <a:extLst>
              <a:ext uri="{FF2B5EF4-FFF2-40B4-BE49-F238E27FC236}">
                <a16:creationId xmlns:a16="http://schemas.microsoft.com/office/drawing/2014/main" id="{6A366D92-5423-46D6-91ED-3AB5D427B8EA}"/>
              </a:ext>
            </a:extLst>
          </p:cNvPr>
          <p:cNvGraphicFramePr/>
          <p:nvPr>
            <p:extLst>
              <p:ext uri="{D42A27DB-BD31-4B8C-83A1-F6EECF244321}">
                <p14:modId xmlns:p14="http://schemas.microsoft.com/office/powerpoint/2010/main" val="330094047"/>
              </p:ext>
            </p:extLst>
          </p:nvPr>
        </p:nvGraphicFramePr>
        <p:xfrm>
          <a:off x="3581400" y="609601"/>
          <a:ext cx="511175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798558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2D5D7-7151-1248-AD18-CACB6E078214}"/>
              </a:ext>
            </a:extLst>
          </p:cNvPr>
          <p:cNvSpPr>
            <a:spLocks noGrp="1"/>
          </p:cNvSpPr>
          <p:nvPr>
            <p:ph type="title"/>
          </p:nvPr>
        </p:nvSpPr>
        <p:spPr/>
        <p:txBody>
          <a:bodyPr/>
          <a:lstStyle/>
          <a:p>
            <a:pPr algn="ctr"/>
            <a:r>
              <a:rPr lang="en-US" dirty="0"/>
              <a:t>Protecting University Assets</a:t>
            </a:r>
            <a:br>
              <a:rPr lang="en-US" dirty="0"/>
            </a:br>
            <a:br>
              <a:rPr lang="en-US" dirty="0"/>
            </a:br>
            <a:endParaRPr lang="en-US" dirty="0"/>
          </a:p>
        </p:txBody>
      </p:sp>
      <p:sp>
        <p:nvSpPr>
          <p:cNvPr id="3" name="Content Placeholder 2">
            <a:extLst>
              <a:ext uri="{FF2B5EF4-FFF2-40B4-BE49-F238E27FC236}">
                <a16:creationId xmlns:a16="http://schemas.microsoft.com/office/drawing/2014/main" id="{2AAB9987-ED0B-464B-89BF-3BE24856DD86}"/>
              </a:ext>
            </a:extLst>
          </p:cNvPr>
          <p:cNvSpPr>
            <a:spLocks noGrp="1"/>
          </p:cNvSpPr>
          <p:nvPr>
            <p:ph idx="1"/>
          </p:nvPr>
        </p:nvSpPr>
        <p:spPr>
          <a:xfrm>
            <a:off x="609600" y="1447799"/>
            <a:ext cx="7924800" cy="5141913"/>
          </a:xfrm>
        </p:spPr>
        <p:txBody>
          <a:bodyPr/>
          <a:lstStyle/>
          <a:p>
            <a:pPr marL="0" indent="0">
              <a:buNone/>
            </a:pPr>
            <a:r>
              <a:rPr lang="en-US" sz="1600" dirty="0">
                <a:solidFill>
                  <a:srgbClr val="1D1D1D"/>
                </a:solidFill>
              </a:rPr>
              <a:t>Despite increasingly secure technology safeguards, when sophisticated email phishing methods and human error intersect, we risk compromising accounts and unintentionally exposing university data. </a:t>
            </a:r>
          </a:p>
          <a:p>
            <a:pPr marL="0" indent="0">
              <a:buNone/>
            </a:pPr>
            <a:endParaRPr lang="en-US" sz="1600" dirty="0"/>
          </a:p>
          <a:p>
            <a:pPr marL="0" indent="0">
              <a:buNone/>
            </a:pPr>
            <a:r>
              <a:rPr lang="en-US" sz="1600" dirty="0"/>
              <a:t>Think of all the information you have online and multiply it by Boston University statistics: over 4000 faculty members, 14,000 employees and 34,000 students. That’s a whole lot of data we need to protect and we haven’t even covered labs, research, and grant data. We have a </a:t>
            </a:r>
            <a:r>
              <a:rPr lang="en-US" sz="1600" i="1" dirty="0"/>
              <a:t>huge</a:t>
            </a:r>
            <a:r>
              <a:rPr lang="en-US" sz="1600" dirty="0"/>
              <a:t> responsibility as part of the BU community</a:t>
            </a:r>
            <a:r>
              <a:rPr lang="en-US" sz="1600" dirty="0">
                <a:solidFill>
                  <a:srgbClr val="1D1D1D"/>
                </a:solidFill>
              </a:rPr>
              <a:t>.</a:t>
            </a:r>
          </a:p>
          <a:p>
            <a:pPr marL="0" indent="0">
              <a:buNone/>
            </a:pPr>
            <a:endParaRPr lang="en-US" sz="1600" dirty="0">
              <a:solidFill>
                <a:srgbClr val="1D1D1D"/>
              </a:solidFill>
            </a:endParaRPr>
          </a:p>
          <a:p>
            <a:pPr marL="0" indent="0">
              <a:buNone/>
            </a:pPr>
            <a:r>
              <a:rPr lang="en-US" sz="1600" dirty="0"/>
              <a:t>At Boston University we need </a:t>
            </a:r>
            <a:r>
              <a:rPr lang="en-US" sz="1600" i="1" dirty="0"/>
              <a:t>you</a:t>
            </a:r>
            <a:r>
              <a:rPr lang="en-US" sz="1600" dirty="0"/>
              <a:t> to take an active role in our community’s cybersecurity. This training is a powerful tool in being proactive about cybersecurity. </a:t>
            </a:r>
          </a:p>
          <a:p>
            <a:pPr marL="0" indent="0">
              <a:buNone/>
            </a:pPr>
            <a:endParaRPr lang="en-US" sz="1600" dirty="0"/>
          </a:p>
          <a:p>
            <a:pPr marL="0" indent="0">
              <a:buNone/>
            </a:pPr>
            <a:r>
              <a:rPr lang="en-US" sz="1600" dirty="0"/>
              <a:t>The following lessons will walk you through identifying the warning signs you may have received a phish. After you’ve learned about the warning signs, we’ll put your knowledge to the test with our Phishing Quiz! In addition, we’ll give you the steps to take if you’ve received a phish or clicked on a phish. </a:t>
            </a:r>
          </a:p>
          <a:p>
            <a:pPr marL="0" indent="0" algn="ctr">
              <a:buNone/>
            </a:pPr>
            <a:endParaRPr lang="en-US" sz="1600" dirty="0"/>
          </a:p>
          <a:p>
            <a:pPr marL="0" indent="0" algn="ctr">
              <a:buNone/>
            </a:pPr>
            <a:r>
              <a:rPr lang="en-US" sz="1600" dirty="0"/>
              <a:t>Let’s go phishing!</a:t>
            </a:r>
          </a:p>
        </p:txBody>
      </p:sp>
      <p:sp>
        <p:nvSpPr>
          <p:cNvPr id="4" name="Footer Placeholder 3">
            <a:extLst>
              <a:ext uri="{FF2B5EF4-FFF2-40B4-BE49-F238E27FC236}">
                <a16:creationId xmlns:a16="http://schemas.microsoft.com/office/drawing/2014/main" id="{D3638B9C-DB78-F646-B4BF-C221F78F64FE}"/>
              </a:ext>
            </a:extLst>
          </p:cNvPr>
          <p:cNvSpPr>
            <a:spLocks noGrp="1"/>
          </p:cNvSpPr>
          <p:nvPr>
            <p:ph type="ftr" sz="quarter" idx="10"/>
          </p:nvPr>
        </p:nvSpPr>
        <p:spPr/>
        <p:txBody>
          <a:bodyPr/>
          <a:lstStyle/>
          <a:p>
            <a:pPr>
              <a:defRPr/>
            </a:pPr>
            <a:r>
              <a:rPr lang="en-US"/>
              <a:t>Information Services &amp; Technology</a:t>
            </a:r>
            <a:endParaRPr lang="en-US" dirty="0"/>
          </a:p>
        </p:txBody>
      </p:sp>
      <p:sp>
        <p:nvSpPr>
          <p:cNvPr id="5" name="Slide Number Placeholder 4">
            <a:extLst>
              <a:ext uri="{FF2B5EF4-FFF2-40B4-BE49-F238E27FC236}">
                <a16:creationId xmlns:a16="http://schemas.microsoft.com/office/drawing/2014/main" id="{D771744C-E915-504D-A07A-D813C6B00849}"/>
              </a:ext>
            </a:extLst>
          </p:cNvPr>
          <p:cNvSpPr>
            <a:spLocks noGrp="1"/>
          </p:cNvSpPr>
          <p:nvPr>
            <p:ph type="sldNum" sz="quarter" idx="11"/>
          </p:nvPr>
        </p:nvSpPr>
        <p:spPr/>
        <p:txBody>
          <a:bodyPr/>
          <a:lstStyle/>
          <a:p>
            <a:fld id="{179B8BCF-D1FD-F549-A9C7-E8F134ABC61D}" type="slidenum">
              <a:rPr lang="en-US" smtClean="0"/>
              <a:pPr/>
              <a:t>5</a:t>
            </a:fld>
            <a:endParaRPr lang="en-US"/>
          </a:p>
        </p:txBody>
      </p:sp>
      <p:sp>
        <p:nvSpPr>
          <p:cNvPr id="6" name="Date Placeholder 5">
            <a:extLst>
              <a:ext uri="{FF2B5EF4-FFF2-40B4-BE49-F238E27FC236}">
                <a16:creationId xmlns:a16="http://schemas.microsoft.com/office/drawing/2014/main" id="{ED75FA18-4BE5-144D-BE81-D3C8B01C4A80}"/>
              </a:ext>
            </a:extLst>
          </p:cNvPr>
          <p:cNvSpPr>
            <a:spLocks noGrp="1"/>
          </p:cNvSpPr>
          <p:nvPr>
            <p:ph type="dt" sz="half" idx="12"/>
          </p:nvPr>
        </p:nvSpPr>
        <p:spPr/>
        <p:txBody>
          <a:bodyPr/>
          <a:lstStyle/>
          <a:p>
            <a:fld id="{B3A33E94-69F1-4343-B8F3-1AB185FB567D}" type="datetime1">
              <a:rPr lang="en-US" smtClean="0"/>
              <a:pPr/>
              <a:t>7/1/20</a:t>
            </a:fld>
            <a:endParaRPr lang="en-US" dirty="0"/>
          </a:p>
        </p:txBody>
      </p:sp>
    </p:spTree>
    <p:extLst>
      <p:ext uri="{BB962C8B-B14F-4D97-AF65-F5344CB8AC3E}">
        <p14:creationId xmlns:p14="http://schemas.microsoft.com/office/powerpoint/2010/main" val="31768208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40263"/>
            <a:ext cx="7924800" cy="685800"/>
          </a:xfrm>
        </p:spPr>
        <p:txBody>
          <a:bodyPr/>
          <a:lstStyle/>
          <a:p>
            <a:pPr algn="ctr"/>
            <a:r>
              <a:rPr lang="en-US" sz="3200" dirty="0">
                <a:latin typeface="Helvetica" pitchFamily="2" charset="0"/>
              </a:rPr>
              <a:t>Warning Sign: </a:t>
            </a:r>
            <a:r>
              <a:rPr lang="en-US" sz="3200" i="1" dirty="0">
                <a:latin typeface="Helvetica" pitchFamily="2" charset="0"/>
              </a:rPr>
              <a:t>Personal Information</a:t>
            </a:r>
          </a:p>
        </p:txBody>
      </p:sp>
      <p:sp>
        <p:nvSpPr>
          <p:cNvPr id="4" name="Footer Placeholder 3"/>
          <p:cNvSpPr>
            <a:spLocks noGrp="1"/>
          </p:cNvSpPr>
          <p:nvPr>
            <p:ph type="ftr" sz="quarter" idx="10"/>
          </p:nvPr>
        </p:nvSpPr>
        <p:spPr/>
        <p:txBody>
          <a:bodyPr/>
          <a:lstStyle/>
          <a:p>
            <a:pPr>
              <a:defRPr/>
            </a:pPr>
            <a:r>
              <a:rPr lang="en-US"/>
              <a:t>Information Services &amp; Technology</a:t>
            </a:r>
            <a:endParaRPr lang="en-US" dirty="0"/>
          </a:p>
        </p:txBody>
      </p:sp>
      <p:sp>
        <p:nvSpPr>
          <p:cNvPr id="5" name="Slide Number Placeholder 4"/>
          <p:cNvSpPr>
            <a:spLocks noGrp="1"/>
          </p:cNvSpPr>
          <p:nvPr>
            <p:ph type="sldNum" sz="quarter" idx="11"/>
          </p:nvPr>
        </p:nvSpPr>
        <p:spPr/>
        <p:txBody>
          <a:bodyPr/>
          <a:lstStyle/>
          <a:p>
            <a:fld id="{179B8BCF-D1FD-F549-A9C7-E8F134ABC61D}" type="slidenum">
              <a:rPr lang="en-US" smtClean="0"/>
              <a:pPr/>
              <a:t>6</a:t>
            </a:fld>
            <a:endParaRPr lang="en-US"/>
          </a:p>
        </p:txBody>
      </p:sp>
      <p:sp>
        <p:nvSpPr>
          <p:cNvPr id="7" name="Content Placeholder 6"/>
          <p:cNvSpPr>
            <a:spLocks noGrp="1"/>
          </p:cNvSpPr>
          <p:nvPr>
            <p:ph idx="1"/>
          </p:nvPr>
        </p:nvSpPr>
        <p:spPr>
          <a:xfrm>
            <a:off x="609600" y="2682786"/>
            <a:ext cx="7924800" cy="3534951"/>
          </a:xfrm>
        </p:spPr>
        <p:txBody>
          <a:bodyPr/>
          <a:lstStyle/>
          <a:p>
            <a:pPr marL="0" indent="0">
              <a:buNone/>
            </a:pPr>
            <a:r>
              <a:rPr lang="en-US" sz="2000" dirty="0"/>
              <a:t>Be wary of requests for your information. A legitimate organization will never ask you for your password or other personal information</a:t>
            </a:r>
          </a:p>
          <a:p>
            <a:r>
              <a:rPr lang="en-US" sz="1600" dirty="0"/>
              <a:t>Never reply to an email with your password</a:t>
            </a:r>
          </a:p>
          <a:p>
            <a:r>
              <a:rPr lang="en-US" sz="1600" dirty="0"/>
              <a:t>Never reply to an email with your personal information before verifying the source and if the request is appropriate. </a:t>
            </a:r>
          </a:p>
          <a:p>
            <a:r>
              <a:rPr lang="en-US" sz="1600" dirty="0"/>
              <a:t>Never enter information such as username and password in a pop-up screen </a:t>
            </a:r>
          </a:p>
          <a:p>
            <a:r>
              <a:rPr lang="en-US" sz="1600" dirty="0"/>
              <a:t>Boston University, or any legitimate organization, will </a:t>
            </a:r>
            <a:r>
              <a:rPr lang="en-US" sz="1600" i="1" dirty="0"/>
              <a:t>never</a:t>
            </a:r>
            <a:r>
              <a:rPr lang="en-US" sz="1600" dirty="0"/>
              <a:t> ask you for your password! </a:t>
            </a:r>
          </a:p>
          <a:p>
            <a:pPr marL="0" indent="0">
              <a:buNone/>
            </a:pPr>
            <a:endParaRPr lang="en-US" sz="1600" b="1" dirty="0"/>
          </a:p>
          <a:p>
            <a:pPr marL="0" indent="0">
              <a:buNone/>
            </a:pPr>
            <a:r>
              <a:rPr lang="en-US" sz="1600" b="1" dirty="0"/>
              <a:t>TIP</a:t>
            </a:r>
            <a:r>
              <a:rPr lang="en-US" sz="1600" dirty="0"/>
              <a:t>: Your information is </a:t>
            </a:r>
            <a:r>
              <a:rPr lang="en-US" sz="1600" i="1" dirty="0"/>
              <a:t>your</a:t>
            </a:r>
            <a:r>
              <a:rPr lang="en-US" sz="1600" dirty="0"/>
              <a:t> information. Never hesitate to question why your information is being requested or the validity of such a request</a:t>
            </a:r>
          </a:p>
          <a:p>
            <a:pPr marL="0" indent="0">
              <a:buNone/>
            </a:pPr>
            <a:endParaRPr lang="en-US" sz="1600" dirty="0"/>
          </a:p>
        </p:txBody>
      </p:sp>
      <p:pic>
        <p:nvPicPr>
          <p:cNvPr id="2052" name="Picture 4" descr="Image result for phishing icon"/>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4444"/>
                    </a14:imgEffect>
                    <a14:imgEffect>
                      <a14:saturation sat="90000"/>
                    </a14:imgEffect>
                  </a14:imgLayer>
                </a14:imgProps>
              </a:ext>
              <a:ext uri="{28A0092B-C50C-407E-A947-70E740481C1C}">
                <a14:useLocalDpi xmlns:a14="http://schemas.microsoft.com/office/drawing/2010/main" val="0"/>
              </a:ext>
            </a:extLst>
          </a:blip>
          <a:srcRect/>
          <a:stretch>
            <a:fillRect/>
          </a:stretch>
        </p:blipFill>
        <p:spPr bwMode="auto">
          <a:xfrm rot="21210460">
            <a:off x="7200074" y="5309999"/>
            <a:ext cx="2020964" cy="2121747"/>
          </a:xfrm>
          <a:prstGeom prst="rect">
            <a:avLst/>
          </a:prstGeom>
          <a:noFill/>
        </p:spPr>
      </p:pic>
      <p:pic>
        <p:nvPicPr>
          <p:cNvPr id="11" name="Picture 10">
            <a:extLst>
              <a:ext uri="{FF2B5EF4-FFF2-40B4-BE49-F238E27FC236}">
                <a16:creationId xmlns:a16="http://schemas.microsoft.com/office/drawing/2014/main" id="{72413BE2-4977-1449-B416-1EB89D8A8297}"/>
              </a:ext>
            </a:extLst>
          </p:cNvPr>
          <p:cNvPicPr>
            <a:picLocks noChangeAspect="1"/>
          </p:cNvPicPr>
          <p:nvPr/>
        </p:nvPicPr>
        <p:blipFill>
          <a:blip r:embed="rId4"/>
          <a:stretch>
            <a:fillRect/>
          </a:stretch>
        </p:blipFill>
        <p:spPr>
          <a:xfrm>
            <a:off x="727579" y="1278294"/>
            <a:ext cx="3992963" cy="1437980"/>
          </a:xfrm>
          <a:prstGeom prst="rect">
            <a:avLst/>
          </a:prstGeom>
        </p:spPr>
      </p:pic>
      <p:sp>
        <p:nvSpPr>
          <p:cNvPr id="12" name="Rectangle 11">
            <a:extLst>
              <a:ext uri="{FF2B5EF4-FFF2-40B4-BE49-F238E27FC236}">
                <a16:creationId xmlns:a16="http://schemas.microsoft.com/office/drawing/2014/main" id="{031401B5-2023-F34C-B504-B3033A816895}"/>
              </a:ext>
            </a:extLst>
          </p:cNvPr>
          <p:cNvSpPr/>
          <p:nvPr/>
        </p:nvSpPr>
        <p:spPr>
          <a:xfrm>
            <a:off x="4953965" y="1326062"/>
            <a:ext cx="3462456" cy="738664"/>
          </a:xfrm>
          <a:prstGeom prst="rect">
            <a:avLst/>
          </a:prstGeom>
          <a:ln>
            <a:solidFill>
              <a:schemeClr val="tx1"/>
            </a:solidFill>
          </a:ln>
        </p:spPr>
        <p:txBody>
          <a:bodyPr wrap="square">
            <a:spAutoFit/>
          </a:bodyPr>
          <a:lstStyle/>
          <a:p>
            <a:pPr algn="ctr"/>
            <a:r>
              <a:rPr lang="en-US" sz="1400" i="1" dirty="0">
                <a:cs typeface="Whitney Semibold"/>
              </a:rPr>
              <a:t>PHISHY: The email appears to be from a bank and is asking for personal information in order to process a payment</a:t>
            </a:r>
          </a:p>
        </p:txBody>
      </p:sp>
    </p:spTree>
    <p:extLst>
      <p:ext uri="{BB962C8B-B14F-4D97-AF65-F5344CB8AC3E}">
        <p14:creationId xmlns:p14="http://schemas.microsoft.com/office/powerpoint/2010/main" val="1788332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09600" y="1127474"/>
            <a:ext cx="4654184" cy="766121"/>
          </a:xfrm>
          <a:prstGeom prst="rect">
            <a:avLst/>
          </a:prstGeom>
        </p:spPr>
      </p:pic>
      <p:sp>
        <p:nvSpPr>
          <p:cNvPr id="2" name="Title 1"/>
          <p:cNvSpPr>
            <a:spLocks noGrp="1"/>
          </p:cNvSpPr>
          <p:nvPr>
            <p:ph type="title"/>
          </p:nvPr>
        </p:nvSpPr>
        <p:spPr>
          <a:xfrm>
            <a:off x="609600" y="640263"/>
            <a:ext cx="7924800" cy="685800"/>
          </a:xfrm>
        </p:spPr>
        <p:txBody>
          <a:bodyPr/>
          <a:lstStyle/>
          <a:p>
            <a:pPr algn="ctr"/>
            <a:r>
              <a:rPr lang="en-US" sz="3200" dirty="0">
                <a:latin typeface="Helvetica" pitchFamily="2" charset="0"/>
              </a:rPr>
              <a:t>Warning Sign: </a:t>
            </a:r>
            <a:r>
              <a:rPr lang="en-US" sz="3200" i="1" dirty="0">
                <a:latin typeface="Helvetica" pitchFamily="2" charset="0"/>
              </a:rPr>
              <a:t>The Sender</a:t>
            </a:r>
          </a:p>
        </p:txBody>
      </p:sp>
      <p:sp>
        <p:nvSpPr>
          <p:cNvPr id="4" name="Footer Placeholder 3"/>
          <p:cNvSpPr>
            <a:spLocks noGrp="1"/>
          </p:cNvSpPr>
          <p:nvPr>
            <p:ph type="ftr" sz="quarter" idx="10"/>
          </p:nvPr>
        </p:nvSpPr>
        <p:spPr/>
        <p:txBody>
          <a:bodyPr/>
          <a:lstStyle/>
          <a:p>
            <a:pPr>
              <a:defRPr/>
            </a:pPr>
            <a:r>
              <a:rPr lang="en-US"/>
              <a:t>Information Services &amp; Technology</a:t>
            </a:r>
            <a:endParaRPr lang="en-US" dirty="0"/>
          </a:p>
        </p:txBody>
      </p:sp>
      <p:sp>
        <p:nvSpPr>
          <p:cNvPr id="5" name="Slide Number Placeholder 4"/>
          <p:cNvSpPr>
            <a:spLocks noGrp="1"/>
          </p:cNvSpPr>
          <p:nvPr>
            <p:ph type="sldNum" sz="quarter" idx="11"/>
          </p:nvPr>
        </p:nvSpPr>
        <p:spPr/>
        <p:txBody>
          <a:bodyPr/>
          <a:lstStyle/>
          <a:p>
            <a:fld id="{179B8BCF-D1FD-F549-A9C7-E8F134ABC61D}" type="slidenum">
              <a:rPr lang="en-US" smtClean="0"/>
              <a:pPr/>
              <a:t>7</a:t>
            </a:fld>
            <a:endParaRPr lang="en-US"/>
          </a:p>
        </p:txBody>
      </p:sp>
      <p:sp>
        <p:nvSpPr>
          <p:cNvPr id="7" name="Content Placeholder 6"/>
          <p:cNvSpPr>
            <a:spLocks noGrp="1"/>
          </p:cNvSpPr>
          <p:nvPr>
            <p:ph idx="1"/>
          </p:nvPr>
        </p:nvSpPr>
        <p:spPr>
          <a:xfrm>
            <a:off x="609600" y="2682786"/>
            <a:ext cx="7924800" cy="3534951"/>
          </a:xfrm>
        </p:spPr>
        <p:txBody>
          <a:bodyPr/>
          <a:lstStyle/>
          <a:p>
            <a:pPr marL="0" indent="0">
              <a:buNone/>
            </a:pPr>
            <a:r>
              <a:rPr lang="en-US" sz="2000" dirty="0"/>
              <a:t>Identify the sender by verifying the “</a:t>
            </a:r>
            <a:r>
              <a:rPr lang="en-US" sz="2000" i="1" dirty="0"/>
              <a:t>From:” </a:t>
            </a:r>
            <a:r>
              <a:rPr lang="en-US" sz="2000" dirty="0"/>
              <a:t>address and always ask: </a:t>
            </a:r>
          </a:p>
          <a:p>
            <a:r>
              <a:rPr lang="en-US" sz="1600" dirty="0"/>
              <a:t>Does the domain name </a:t>
            </a:r>
            <a:r>
              <a:rPr lang="en-US" sz="1600" i="1" dirty="0"/>
              <a:t>(@</a:t>
            </a:r>
            <a:r>
              <a:rPr lang="en-US" sz="1600" i="1" dirty="0" err="1"/>
              <a:t>bu.edu</a:t>
            </a:r>
            <a:r>
              <a:rPr lang="en-US" sz="1600" i="1" dirty="0"/>
              <a:t>, @</a:t>
            </a:r>
            <a:r>
              <a:rPr lang="en-US" sz="1600" i="1" dirty="0" err="1"/>
              <a:t>netflix.com</a:t>
            </a:r>
            <a:r>
              <a:rPr lang="en-US" sz="1600" i="1" dirty="0"/>
              <a:t>, @</a:t>
            </a:r>
            <a:r>
              <a:rPr lang="en-US" sz="1600" i="1" dirty="0" err="1"/>
              <a:t>apple.com</a:t>
            </a:r>
            <a:r>
              <a:rPr lang="en-US" sz="1600" dirty="0"/>
              <a:t>) match the apparent sender of the email? </a:t>
            </a:r>
          </a:p>
          <a:p>
            <a:r>
              <a:rPr lang="en-US" sz="1600" dirty="0"/>
              <a:t>Is the email address spelled correctly?</a:t>
            </a:r>
          </a:p>
          <a:p>
            <a:r>
              <a:rPr lang="en-US" sz="1600" dirty="0"/>
              <a:t>Do you know the sender and were you expecting a message from this person, business or organization? </a:t>
            </a:r>
          </a:p>
          <a:p>
            <a:pPr marL="0" indent="0">
              <a:buNone/>
            </a:pPr>
            <a:r>
              <a:rPr lang="en-US" sz="1600" b="1" dirty="0"/>
              <a:t>TIP</a:t>
            </a:r>
            <a:r>
              <a:rPr lang="en-US" sz="1600" dirty="0"/>
              <a:t>: Valid BU emails will </a:t>
            </a:r>
            <a:r>
              <a:rPr lang="en-US" sz="1600" i="1" dirty="0"/>
              <a:t>ONLY</a:t>
            </a:r>
            <a:r>
              <a:rPr lang="en-US" sz="1600" dirty="0"/>
              <a:t> come from a ‘</a:t>
            </a:r>
            <a:r>
              <a:rPr lang="en-US" sz="1600" b="1" i="1" u="sng" dirty="0">
                <a:hlinkClick r:id="rId3" tooltip="mailto:username@bu.edu">
                  <a:extLst>
                    <a:ext uri="{A12FA001-AC4F-418D-AE19-62706E023703}">
                      <ahyp:hlinkClr xmlns:ahyp="http://schemas.microsoft.com/office/drawing/2018/hyperlinkcolor" val="tx"/>
                    </a:ext>
                  </a:extLst>
                </a:hlinkClick>
              </a:rPr>
              <a:t>username@bu.edu</a:t>
            </a:r>
            <a:r>
              <a:rPr lang="en-US" sz="1600" b="1" i="1" dirty="0"/>
              <a:t>’</a:t>
            </a:r>
            <a:r>
              <a:rPr lang="en-US" sz="1600" dirty="0"/>
              <a:t> address. We’ve seen look alike impersonations from the following tricky addresses: </a:t>
            </a:r>
          </a:p>
          <a:p>
            <a:r>
              <a:rPr lang="en-US" sz="1600" b="1" u="sng" dirty="0">
                <a:hlinkClick r:id="rId4">
                  <a:extLst>
                    <a:ext uri="{A12FA001-AC4F-418D-AE19-62706E023703}">
                      <ahyp:hlinkClr xmlns:ahyp="http://schemas.microsoft.com/office/drawing/2018/hyperlinkcolor" val="tx"/>
                    </a:ext>
                  </a:extLst>
                </a:hlinkClick>
              </a:rPr>
              <a:t>username.bu.edu@outlook.com</a:t>
            </a:r>
            <a:r>
              <a:rPr lang="en-US" sz="1600" dirty="0"/>
              <a:t> </a:t>
            </a:r>
          </a:p>
          <a:p>
            <a:r>
              <a:rPr lang="en-US" sz="1600" b="1" dirty="0" err="1"/>
              <a:t>u</a:t>
            </a:r>
            <a:r>
              <a:rPr lang="en-US" sz="1600" b="1" u="sng" dirty="0" err="1">
                <a:hlinkClick r:id="rId5">
                  <a:extLst>
                    <a:ext uri="{A12FA001-AC4F-418D-AE19-62706E023703}">
                      <ahyp:hlinkClr xmlns:ahyp="http://schemas.microsoft.com/office/drawing/2018/hyperlinkcolor" val="tx"/>
                    </a:ext>
                  </a:extLst>
                </a:hlinkClick>
              </a:rPr>
              <a:t>sername.bu.edu@gmail.com</a:t>
            </a:r>
            <a:endParaRPr lang="en-US" sz="1600" b="1" u="sng" dirty="0"/>
          </a:p>
          <a:p>
            <a:r>
              <a:rPr lang="en-US" sz="1600" b="1" u="sng" dirty="0">
                <a:hlinkClick r:id="rId6">
                  <a:extLst>
                    <a:ext uri="{A12FA001-AC4F-418D-AE19-62706E023703}">
                      <ahyp:hlinkClr xmlns:ahyp="http://schemas.microsoft.com/office/drawing/2018/hyperlinkcolor" val="tx"/>
                    </a:ext>
                  </a:extLst>
                </a:hlinkClick>
              </a:rPr>
              <a:t>username.bu.edu@my.com</a:t>
            </a:r>
            <a:endParaRPr lang="en-US" sz="1600" dirty="0"/>
          </a:p>
          <a:p>
            <a:pPr marL="0" indent="0">
              <a:buNone/>
            </a:pPr>
            <a:endParaRPr lang="en-US" sz="2000" dirty="0"/>
          </a:p>
        </p:txBody>
      </p:sp>
      <p:pic>
        <p:nvPicPr>
          <p:cNvPr id="2052" name="Picture 4" descr="Image result for phishing icon"/>
          <p:cNvPicPr>
            <a:picLocks noChangeAspect="1" noChangeArrowheads="1"/>
          </p:cNvPicPr>
          <p:nvPr/>
        </p:nvPicPr>
        <p:blipFill>
          <a:blip r:embed="rId7">
            <a:extLst>
              <a:ext uri="{BEBA8EAE-BF5A-486C-A8C5-ECC9F3942E4B}">
                <a14:imgProps xmlns:a14="http://schemas.microsoft.com/office/drawing/2010/main">
                  <a14:imgLayer r:embed="rId8">
                    <a14:imgEffect>
                      <a14:colorTemperature colorTemp="4444"/>
                    </a14:imgEffect>
                    <a14:imgEffect>
                      <a14:saturation sat="90000"/>
                    </a14:imgEffect>
                  </a14:imgLayer>
                </a14:imgProps>
              </a:ext>
              <a:ext uri="{28A0092B-C50C-407E-A947-70E740481C1C}">
                <a14:useLocalDpi xmlns:a14="http://schemas.microsoft.com/office/drawing/2010/main" val="0"/>
              </a:ext>
            </a:extLst>
          </a:blip>
          <a:srcRect/>
          <a:stretch>
            <a:fillRect/>
          </a:stretch>
        </p:blipFill>
        <p:spPr bwMode="auto">
          <a:xfrm rot="21210460">
            <a:off x="7200074" y="5309999"/>
            <a:ext cx="2020964" cy="2121747"/>
          </a:xfrm>
          <a:prstGeom prst="rect">
            <a:avLst/>
          </a:prstGeom>
          <a:noFill/>
        </p:spPr>
      </p:pic>
      <p:sp>
        <p:nvSpPr>
          <p:cNvPr id="6" name="TextBox 5"/>
          <p:cNvSpPr txBox="1"/>
          <p:nvPr/>
        </p:nvSpPr>
        <p:spPr>
          <a:xfrm>
            <a:off x="2031422" y="1624075"/>
            <a:ext cx="5461166" cy="830997"/>
          </a:xfrm>
          <a:prstGeom prst="rect">
            <a:avLst/>
          </a:prstGeom>
          <a:noFill/>
          <a:ln>
            <a:solidFill>
              <a:schemeClr val="tx1"/>
            </a:solidFill>
          </a:ln>
        </p:spPr>
        <p:txBody>
          <a:bodyPr wrap="square" rtlCol="0">
            <a:spAutoFit/>
          </a:bodyPr>
          <a:lstStyle/>
          <a:p>
            <a:pPr algn="ctr"/>
            <a:r>
              <a:rPr lang="en-US" sz="1600" i="1" dirty="0">
                <a:latin typeface="+mn-lt"/>
                <a:ea typeface="+mn-ea"/>
                <a:cs typeface="Whitney Semibold"/>
              </a:rPr>
              <a:t>PHISHY: the display name may say ‘Apple’ and it looks like it’s from support but note that the full e-mail address shows this is not a real Apple email address</a:t>
            </a:r>
          </a:p>
        </p:txBody>
      </p:sp>
    </p:spTree>
    <p:extLst>
      <p:ext uri="{BB962C8B-B14F-4D97-AF65-F5344CB8AC3E}">
        <p14:creationId xmlns:p14="http://schemas.microsoft.com/office/powerpoint/2010/main" val="40130692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051252" y="947392"/>
            <a:ext cx="6231834" cy="905256"/>
          </a:xfrm>
          <a:prstGeom prst="rect">
            <a:avLst/>
          </a:prstGeom>
        </p:spPr>
      </p:pic>
      <p:sp>
        <p:nvSpPr>
          <p:cNvPr id="2" name="Title 1"/>
          <p:cNvSpPr>
            <a:spLocks noGrp="1"/>
          </p:cNvSpPr>
          <p:nvPr>
            <p:ph type="title"/>
          </p:nvPr>
        </p:nvSpPr>
        <p:spPr>
          <a:xfrm>
            <a:off x="609600" y="438406"/>
            <a:ext cx="8444948" cy="685800"/>
          </a:xfrm>
        </p:spPr>
        <p:txBody>
          <a:bodyPr/>
          <a:lstStyle/>
          <a:p>
            <a:pPr algn="ctr"/>
            <a:r>
              <a:rPr lang="en-US" sz="3200" dirty="0">
                <a:latin typeface="Helvetica" pitchFamily="2" charset="0"/>
              </a:rPr>
              <a:t>Warning Sign: </a:t>
            </a:r>
            <a:r>
              <a:rPr lang="en-US" sz="3200" i="1" dirty="0">
                <a:latin typeface="Helvetica" pitchFamily="2" charset="0"/>
              </a:rPr>
              <a:t>Grammar</a:t>
            </a:r>
          </a:p>
        </p:txBody>
      </p:sp>
      <p:sp>
        <p:nvSpPr>
          <p:cNvPr id="4" name="Footer Placeholder 3"/>
          <p:cNvSpPr>
            <a:spLocks noGrp="1"/>
          </p:cNvSpPr>
          <p:nvPr>
            <p:ph type="ftr" sz="quarter" idx="10"/>
          </p:nvPr>
        </p:nvSpPr>
        <p:spPr/>
        <p:txBody>
          <a:bodyPr/>
          <a:lstStyle/>
          <a:p>
            <a:pPr>
              <a:defRPr/>
            </a:pPr>
            <a:r>
              <a:rPr lang="en-US"/>
              <a:t>Information Services &amp; Technology</a:t>
            </a:r>
            <a:endParaRPr lang="en-US" dirty="0"/>
          </a:p>
        </p:txBody>
      </p:sp>
      <p:sp>
        <p:nvSpPr>
          <p:cNvPr id="5" name="Slide Number Placeholder 4"/>
          <p:cNvSpPr>
            <a:spLocks noGrp="1"/>
          </p:cNvSpPr>
          <p:nvPr>
            <p:ph type="sldNum" sz="quarter" idx="11"/>
          </p:nvPr>
        </p:nvSpPr>
        <p:spPr/>
        <p:txBody>
          <a:bodyPr/>
          <a:lstStyle/>
          <a:p>
            <a:fld id="{179B8BCF-D1FD-F549-A9C7-E8F134ABC61D}" type="slidenum">
              <a:rPr lang="en-US" smtClean="0"/>
              <a:pPr/>
              <a:t>8</a:t>
            </a:fld>
            <a:endParaRPr lang="en-US"/>
          </a:p>
        </p:txBody>
      </p:sp>
      <p:sp>
        <p:nvSpPr>
          <p:cNvPr id="7" name="Content Placeholder 6"/>
          <p:cNvSpPr>
            <a:spLocks noGrp="1"/>
          </p:cNvSpPr>
          <p:nvPr>
            <p:ph idx="1"/>
          </p:nvPr>
        </p:nvSpPr>
        <p:spPr>
          <a:xfrm>
            <a:off x="855023" y="2540449"/>
            <a:ext cx="7679377" cy="3351422"/>
          </a:xfrm>
        </p:spPr>
        <p:txBody>
          <a:bodyPr/>
          <a:lstStyle/>
          <a:p>
            <a:pPr marL="0" indent="0">
              <a:buNone/>
            </a:pPr>
            <a:r>
              <a:rPr lang="en-US" sz="2000" dirty="0"/>
              <a:t>Awkward wording or misspelling within an email from a reputable source, or even a colleague or friend, is often time an indicator you may have received a phishing email</a:t>
            </a:r>
            <a:endParaRPr lang="en-GB" sz="2000" dirty="0"/>
          </a:p>
          <a:p>
            <a:r>
              <a:rPr lang="en-US" sz="1600" dirty="0"/>
              <a:t>Be on the look out for spelling and grammatical errors as well as awkwardly worded sentences</a:t>
            </a:r>
          </a:p>
          <a:p>
            <a:r>
              <a:rPr lang="en-US" sz="1600" dirty="0"/>
              <a:t>Be on the look out for misspelling not only in the body of an email but check the subject and sender information too! </a:t>
            </a:r>
          </a:p>
          <a:p>
            <a:r>
              <a:rPr lang="en-US" sz="1600" dirty="0"/>
              <a:t>Be on the lookout for misspelling of a website or landing page within the email (</a:t>
            </a:r>
            <a:r>
              <a:rPr lang="en-US" sz="1600" i="1" dirty="0"/>
              <a:t>more to come on hyperlinks!</a:t>
            </a:r>
            <a:r>
              <a:rPr lang="en-US" sz="1600" dirty="0"/>
              <a:t>)  </a:t>
            </a:r>
          </a:p>
          <a:p>
            <a:pPr marL="0" indent="0">
              <a:buNone/>
            </a:pPr>
            <a:r>
              <a:rPr lang="en-GB" sz="1600" b="1" dirty="0"/>
              <a:t>TIP</a:t>
            </a:r>
            <a:r>
              <a:rPr lang="en-GB" sz="1600" dirty="0"/>
              <a:t>: Why would cyber criminals use poor grammar? Many scams originate from countries where English isn’t a primary language OR </a:t>
            </a:r>
            <a:r>
              <a:rPr lang="en-US" sz="1600" dirty="0"/>
              <a:t>spelling and grammar errors make it a little bit easier for these messages to bypass "spam" filters</a:t>
            </a:r>
            <a:endParaRPr lang="en-GB" sz="1600" dirty="0"/>
          </a:p>
        </p:txBody>
      </p:sp>
      <p:pic>
        <p:nvPicPr>
          <p:cNvPr id="2052" name="Picture 4" descr="Image result for phishing icon"/>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4444"/>
                    </a14:imgEffect>
                    <a14:imgEffect>
                      <a14:saturation sat="90000"/>
                    </a14:imgEffect>
                  </a14:imgLayer>
                </a14:imgProps>
              </a:ext>
              <a:ext uri="{28A0092B-C50C-407E-A947-70E740481C1C}">
                <a14:useLocalDpi xmlns:a14="http://schemas.microsoft.com/office/drawing/2010/main" val="0"/>
              </a:ext>
            </a:extLst>
          </a:blip>
          <a:srcRect/>
          <a:stretch>
            <a:fillRect/>
          </a:stretch>
        </p:blipFill>
        <p:spPr bwMode="auto">
          <a:xfrm>
            <a:off x="7283086" y="4944980"/>
            <a:ext cx="1826767" cy="1917865"/>
          </a:xfrm>
          <a:prstGeom prst="rect">
            <a:avLst/>
          </a:prstGeom>
          <a:noFill/>
        </p:spPr>
      </p:pic>
      <p:sp>
        <p:nvSpPr>
          <p:cNvPr id="6" name="TextBox 5">
            <a:extLst>
              <a:ext uri="{FF2B5EF4-FFF2-40B4-BE49-F238E27FC236}">
                <a16:creationId xmlns:a16="http://schemas.microsoft.com/office/drawing/2014/main" id="{61A67DD8-7267-FD41-8057-ED1988E523C1}"/>
              </a:ext>
            </a:extLst>
          </p:cNvPr>
          <p:cNvSpPr txBox="1"/>
          <p:nvPr/>
        </p:nvSpPr>
        <p:spPr>
          <a:xfrm>
            <a:off x="5296382" y="1427132"/>
            <a:ext cx="3580435" cy="1077218"/>
          </a:xfrm>
          <a:prstGeom prst="rect">
            <a:avLst/>
          </a:prstGeom>
          <a:noFill/>
          <a:ln>
            <a:solidFill>
              <a:schemeClr val="tx1"/>
            </a:solidFill>
          </a:ln>
        </p:spPr>
        <p:txBody>
          <a:bodyPr wrap="square" rtlCol="0">
            <a:spAutoFit/>
          </a:bodyPr>
          <a:lstStyle/>
          <a:p>
            <a:pPr algn="ctr"/>
            <a:r>
              <a:rPr lang="en-US" sz="1600" i="1" dirty="0">
                <a:cs typeface="Whitney Semibold"/>
              </a:rPr>
              <a:t>PHISHY: “You’re account compromised” and the spelling of “</a:t>
            </a:r>
            <a:r>
              <a:rPr lang="en-US" sz="1600" i="1" dirty="0" err="1">
                <a:cs typeface="Whitney Semibold"/>
              </a:rPr>
              <a:t>imediatly</a:t>
            </a:r>
            <a:r>
              <a:rPr lang="en-US" sz="1600" i="1" dirty="0">
                <a:cs typeface="Whitney Semibold"/>
              </a:rPr>
              <a:t>” are examples of poor grammar and a phishing indicator!</a:t>
            </a:r>
          </a:p>
        </p:txBody>
      </p:sp>
    </p:spTree>
    <p:extLst>
      <p:ext uri="{BB962C8B-B14F-4D97-AF65-F5344CB8AC3E}">
        <p14:creationId xmlns:p14="http://schemas.microsoft.com/office/powerpoint/2010/main" val="38377623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38406"/>
            <a:ext cx="8444948" cy="685800"/>
          </a:xfrm>
        </p:spPr>
        <p:txBody>
          <a:bodyPr/>
          <a:lstStyle/>
          <a:p>
            <a:pPr algn="ctr"/>
            <a:r>
              <a:rPr lang="en-US" sz="3200" dirty="0">
                <a:latin typeface="Helvetica" pitchFamily="2" charset="0"/>
              </a:rPr>
              <a:t>Warning Sign: </a:t>
            </a:r>
            <a:r>
              <a:rPr lang="en-US" sz="3200" i="1" dirty="0">
                <a:latin typeface="Helvetica" pitchFamily="2" charset="0"/>
              </a:rPr>
              <a:t>Urgency</a:t>
            </a:r>
          </a:p>
        </p:txBody>
      </p:sp>
      <p:sp>
        <p:nvSpPr>
          <p:cNvPr id="4" name="Footer Placeholder 3"/>
          <p:cNvSpPr>
            <a:spLocks noGrp="1"/>
          </p:cNvSpPr>
          <p:nvPr>
            <p:ph type="ftr" sz="quarter" idx="10"/>
          </p:nvPr>
        </p:nvSpPr>
        <p:spPr/>
        <p:txBody>
          <a:bodyPr/>
          <a:lstStyle/>
          <a:p>
            <a:pPr>
              <a:defRPr/>
            </a:pPr>
            <a:r>
              <a:rPr lang="en-US"/>
              <a:t>Information Services &amp; Technology</a:t>
            </a:r>
            <a:endParaRPr lang="en-US" dirty="0"/>
          </a:p>
        </p:txBody>
      </p:sp>
      <p:sp>
        <p:nvSpPr>
          <p:cNvPr id="5" name="Slide Number Placeholder 4"/>
          <p:cNvSpPr>
            <a:spLocks noGrp="1"/>
          </p:cNvSpPr>
          <p:nvPr>
            <p:ph type="sldNum" sz="quarter" idx="11"/>
          </p:nvPr>
        </p:nvSpPr>
        <p:spPr/>
        <p:txBody>
          <a:bodyPr/>
          <a:lstStyle/>
          <a:p>
            <a:fld id="{179B8BCF-D1FD-F549-A9C7-E8F134ABC61D}" type="slidenum">
              <a:rPr lang="en-US" smtClean="0"/>
              <a:pPr/>
              <a:t>9</a:t>
            </a:fld>
            <a:endParaRPr lang="en-US"/>
          </a:p>
        </p:txBody>
      </p:sp>
      <p:sp>
        <p:nvSpPr>
          <p:cNvPr id="7" name="Content Placeholder 6"/>
          <p:cNvSpPr>
            <a:spLocks noGrp="1"/>
          </p:cNvSpPr>
          <p:nvPr>
            <p:ph idx="1"/>
          </p:nvPr>
        </p:nvSpPr>
        <p:spPr>
          <a:xfrm>
            <a:off x="855022" y="2552490"/>
            <a:ext cx="7679377" cy="3351422"/>
          </a:xfrm>
        </p:spPr>
        <p:txBody>
          <a:bodyPr/>
          <a:lstStyle/>
          <a:p>
            <a:pPr marL="0" indent="0">
              <a:buNone/>
            </a:pPr>
            <a:r>
              <a:rPr lang="en-GB" sz="2000" dirty="0"/>
              <a:t>Cyber criminals want you to take action without thinking. Therefore they create a sense of urgency and call to action when crafting their scams:</a:t>
            </a:r>
          </a:p>
          <a:p>
            <a:r>
              <a:rPr lang="en-GB" sz="1600" i="1" dirty="0"/>
              <a:t>Important, urgent </a:t>
            </a:r>
            <a:r>
              <a:rPr lang="en-GB" sz="1600" dirty="0"/>
              <a:t>and</a:t>
            </a:r>
            <a:r>
              <a:rPr lang="en-GB" sz="1600" i="1" dirty="0"/>
              <a:t> action required </a:t>
            </a:r>
            <a:r>
              <a:rPr lang="en-GB" sz="1600" dirty="0"/>
              <a:t>are all red flags words and phrases </a:t>
            </a:r>
          </a:p>
          <a:p>
            <a:r>
              <a:rPr lang="en-GB" sz="1600" dirty="0"/>
              <a:t>If you’ve received an email requesting an update or to “reply immediately”</a:t>
            </a:r>
            <a:r>
              <a:rPr lang="en-GB" sz="1600" i="1" dirty="0"/>
              <a:t> </a:t>
            </a:r>
            <a:r>
              <a:rPr lang="en-GB" sz="1600" dirty="0"/>
              <a:t>the best action to take is to STOP and think </a:t>
            </a:r>
          </a:p>
          <a:p>
            <a:pPr marL="0" indent="0">
              <a:buNone/>
            </a:pPr>
            <a:r>
              <a:rPr lang="en-US" sz="1600" b="1" dirty="0"/>
              <a:t>TIP</a:t>
            </a:r>
            <a:r>
              <a:rPr lang="en-US" sz="1600" dirty="0"/>
              <a:t>: Scare tactics are also used alongside urgency to create a sense of panic for victims. For example “</a:t>
            </a:r>
            <a:r>
              <a:rPr lang="en-US" sz="1600" i="1" dirty="0"/>
              <a:t>your account will be deactivated within 24 hours if you do not reply</a:t>
            </a:r>
            <a:r>
              <a:rPr lang="en-US" sz="1600" dirty="0"/>
              <a:t>” or “</a:t>
            </a:r>
            <a:r>
              <a:rPr lang="en-US" sz="1600" i="1" dirty="0"/>
              <a:t>your data will be lost if you do not login</a:t>
            </a:r>
            <a:r>
              <a:rPr lang="en-US" sz="1600" dirty="0"/>
              <a:t>”</a:t>
            </a:r>
          </a:p>
          <a:p>
            <a:pPr marL="0" indent="0" algn="ctr">
              <a:buNone/>
            </a:pPr>
            <a:endParaRPr lang="en-GB" i="1" dirty="0"/>
          </a:p>
          <a:p>
            <a:pPr marL="0" indent="0" algn="ctr">
              <a:buNone/>
            </a:pPr>
            <a:endParaRPr lang="en-GB" dirty="0"/>
          </a:p>
        </p:txBody>
      </p:sp>
      <p:pic>
        <p:nvPicPr>
          <p:cNvPr id="2052" name="Picture 4" descr="Image result for phishing icon"/>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4444"/>
                    </a14:imgEffect>
                    <a14:imgEffect>
                      <a14:saturation sat="90000"/>
                    </a14:imgEffect>
                  </a14:imgLayer>
                </a14:imgProps>
              </a:ext>
              <a:ext uri="{28A0092B-C50C-407E-A947-70E740481C1C}">
                <a14:useLocalDpi xmlns:a14="http://schemas.microsoft.com/office/drawing/2010/main" val="0"/>
              </a:ext>
            </a:extLst>
          </a:blip>
          <a:srcRect/>
          <a:stretch>
            <a:fillRect/>
          </a:stretch>
        </p:blipFill>
        <p:spPr bwMode="auto">
          <a:xfrm>
            <a:off x="7283086" y="4944980"/>
            <a:ext cx="1826767" cy="1917865"/>
          </a:xfrm>
          <a:prstGeom prst="rect">
            <a:avLst/>
          </a:prstGeom>
          <a:noFill/>
        </p:spPr>
      </p:pic>
      <p:sp>
        <p:nvSpPr>
          <p:cNvPr id="6" name="TextBox 5">
            <a:extLst>
              <a:ext uri="{FF2B5EF4-FFF2-40B4-BE49-F238E27FC236}">
                <a16:creationId xmlns:a16="http://schemas.microsoft.com/office/drawing/2014/main" id="{61A67DD8-7267-FD41-8057-ED1988E523C1}"/>
              </a:ext>
            </a:extLst>
          </p:cNvPr>
          <p:cNvSpPr txBox="1"/>
          <p:nvPr/>
        </p:nvSpPr>
        <p:spPr>
          <a:xfrm>
            <a:off x="855022" y="2013962"/>
            <a:ext cx="7679378" cy="338554"/>
          </a:xfrm>
          <a:prstGeom prst="rect">
            <a:avLst/>
          </a:prstGeom>
          <a:noFill/>
          <a:ln>
            <a:solidFill>
              <a:schemeClr val="tx1"/>
            </a:solidFill>
          </a:ln>
        </p:spPr>
        <p:txBody>
          <a:bodyPr wrap="square" rtlCol="0">
            <a:spAutoFit/>
          </a:bodyPr>
          <a:lstStyle/>
          <a:p>
            <a:pPr algn="ctr"/>
            <a:r>
              <a:rPr lang="en-US" sz="1600" i="1" dirty="0">
                <a:cs typeface="Whitney Semibold"/>
              </a:rPr>
              <a:t>PHISHY: Notice the request for immediate action and the sense of urgency </a:t>
            </a:r>
          </a:p>
        </p:txBody>
      </p:sp>
      <p:pic>
        <p:nvPicPr>
          <p:cNvPr id="11" name="Picture 10">
            <a:extLst>
              <a:ext uri="{FF2B5EF4-FFF2-40B4-BE49-F238E27FC236}">
                <a16:creationId xmlns:a16="http://schemas.microsoft.com/office/drawing/2014/main" id="{1AF847B0-49E0-8642-B406-639CC6FAE986}"/>
              </a:ext>
            </a:extLst>
          </p:cNvPr>
          <p:cNvPicPr>
            <a:picLocks noChangeAspect="1"/>
          </p:cNvPicPr>
          <p:nvPr/>
        </p:nvPicPr>
        <p:blipFill>
          <a:blip r:embed="rId4"/>
          <a:stretch>
            <a:fillRect/>
          </a:stretch>
        </p:blipFill>
        <p:spPr>
          <a:xfrm>
            <a:off x="1524000" y="1003182"/>
            <a:ext cx="6096000" cy="990600"/>
          </a:xfrm>
          <a:prstGeom prst="rect">
            <a:avLst/>
          </a:prstGeom>
        </p:spPr>
      </p:pic>
    </p:spTree>
    <p:extLst>
      <p:ext uri="{BB962C8B-B14F-4D97-AF65-F5344CB8AC3E}">
        <p14:creationId xmlns:p14="http://schemas.microsoft.com/office/powerpoint/2010/main" val="2233298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38406"/>
            <a:ext cx="7924800" cy="685800"/>
          </a:xfrm>
        </p:spPr>
        <p:txBody>
          <a:bodyPr/>
          <a:lstStyle/>
          <a:p>
            <a:pPr algn="ctr"/>
            <a:r>
              <a:rPr lang="en-US" sz="3200" dirty="0">
                <a:latin typeface="Helvetica" pitchFamily="2" charset="0"/>
              </a:rPr>
              <a:t>Warning Sign: </a:t>
            </a:r>
            <a:r>
              <a:rPr lang="en-US" sz="3200" i="1" dirty="0">
                <a:latin typeface="Helvetica" pitchFamily="2" charset="0"/>
              </a:rPr>
              <a:t>Hyperlinks</a:t>
            </a:r>
          </a:p>
        </p:txBody>
      </p:sp>
      <p:sp>
        <p:nvSpPr>
          <p:cNvPr id="4" name="Footer Placeholder 3"/>
          <p:cNvSpPr>
            <a:spLocks noGrp="1"/>
          </p:cNvSpPr>
          <p:nvPr>
            <p:ph type="ftr" sz="quarter" idx="10"/>
          </p:nvPr>
        </p:nvSpPr>
        <p:spPr/>
        <p:txBody>
          <a:bodyPr/>
          <a:lstStyle/>
          <a:p>
            <a:pPr>
              <a:defRPr/>
            </a:pPr>
            <a:r>
              <a:rPr lang="en-US"/>
              <a:t>Information Services &amp; Technology</a:t>
            </a:r>
            <a:endParaRPr lang="en-US" dirty="0"/>
          </a:p>
        </p:txBody>
      </p:sp>
      <p:sp>
        <p:nvSpPr>
          <p:cNvPr id="5" name="Slide Number Placeholder 4"/>
          <p:cNvSpPr>
            <a:spLocks noGrp="1"/>
          </p:cNvSpPr>
          <p:nvPr>
            <p:ph type="sldNum" sz="quarter" idx="11"/>
          </p:nvPr>
        </p:nvSpPr>
        <p:spPr/>
        <p:txBody>
          <a:bodyPr/>
          <a:lstStyle/>
          <a:p>
            <a:fld id="{179B8BCF-D1FD-F549-A9C7-E8F134ABC61D}" type="slidenum">
              <a:rPr lang="en-US" smtClean="0"/>
              <a:pPr/>
              <a:t>10</a:t>
            </a:fld>
            <a:endParaRPr lang="en-US"/>
          </a:p>
        </p:txBody>
      </p:sp>
      <p:sp>
        <p:nvSpPr>
          <p:cNvPr id="7" name="Content Placeholder 6"/>
          <p:cNvSpPr>
            <a:spLocks noGrp="1"/>
          </p:cNvSpPr>
          <p:nvPr>
            <p:ph idx="1"/>
          </p:nvPr>
        </p:nvSpPr>
        <p:spPr>
          <a:xfrm>
            <a:off x="609600" y="2570055"/>
            <a:ext cx="7924800" cy="3596486"/>
          </a:xfrm>
        </p:spPr>
        <p:txBody>
          <a:bodyPr/>
          <a:lstStyle/>
          <a:p>
            <a:pPr marL="0" indent="0">
              <a:buNone/>
            </a:pPr>
            <a:r>
              <a:rPr lang="en-GB" sz="2000" dirty="0"/>
              <a:t>Never click on links within an email before confirming they go where they “say” they’re going and that the link is a legitimate website</a:t>
            </a:r>
          </a:p>
          <a:p>
            <a:r>
              <a:rPr lang="en-GB" sz="1600" dirty="0"/>
              <a:t>Hover over links with your mouse to confirm the actual URL. Confirm it is a legitimate web address. If you don’t recognize it don’t click on it! </a:t>
            </a:r>
          </a:p>
          <a:p>
            <a:r>
              <a:rPr lang="en-US" sz="1600" dirty="0"/>
              <a:t>If you are on a smartphone, click and hold the link and a box will appear showing you the real destination. Again confirm it is legitimate, you recognize it and you want to go there </a:t>
            </a:r>
          </a:p>
          <a:p>
            <a:pPr marL="0" indent="0">
              <a:buNone/>
            </a:pPr>
            <a:endParaRPr lang="en-US" sz="1600" b="1" dirty="0"/>
          </a:p>
          <a:p>
            <a:pPr marL="0" indent="0">
              <a:buNone/>
            </a:pPr>
            <a:r>
              <a:rPr lang="en-US" sz="1600" b="1" dirty="0"/>
              <a:t>TIP</a:t>
            </a:r>
            <a:r>
              <a:rPr lang="en-US" sz="1600" dirty="0"/>
              <a:t>: If you </a:t>
            </a:r>
            <a:r>
              <a:rPr lang="en-US" sz="1600" i="1" dirty="0"/>
              <a:t>do</a:t>
            </a:r>
            <a:r>
              <a:rPr lang="en-US" sz="1600" dirty="0"/>
              <a:t> click on a link that leads to a website about which you are unsure, don’t share personal information or download anything. Leave the website and run a security scan with your antivirus program</a:t>
            </a:r>
            <a:endParaRPr lang="en-GB" sz="1600" dirty="0"/>
          </a:p>
          <a:p>
            <a:endParaRPr lang="en-GB" dirty="0"/>
          </a:p>
        </p:txBody>
      </p:sp>
      <p:pic>
        <p:nvPicPr>
          <p:cNvPr id="2052" name="Picture 4" descr="Image result for phishing icon"/>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4444"/>
                    </a14:imgEffect>
                    <a14:imgEffect>
                      <a14:saturation sat="90000"/>
                    </a14:imgEffect>
                  </a14:imgLayer>
                </a14:imgProps>
              </a:ext>
              <a:ext uri="{28A0092B-C50C-407E-A947-70E740481C1C}">
                <a14:useLocalDpi xmlns:a14="http://schemas.microsoft.com/office/drawing/2010/main" val="0"/>
              </a:ext>
            </a:extLst>
          </a:blip>
          <a:srcRect/>
          <a:stretch>
            <a:fillRect/>
          </a:stretch>
        </p:blipFill>
        <p:spPr bwMode="auto">
          <a:xfrm>
            <a:off x="7632864" y="5187704"/>
            <a:ext cx="1513505" cy="1588982"/>
          </a:xfrm>
          <a:prstGeom prst="rect">
            <a:avLst/>
          </a:prstGeom>
          <a:noFill/>
        </p:spPr>
      </p:pic>
      <p:pic>
        <p:nvPicPr>
          <p:cNvPr id="3" name="Picture 2"/>
          <p:cNvPicPr>
            <a:picLocks noChangeAspect="1"/>
          </p:cNvPicPr>
          <p:nvPr/>
        </p:nvPicPr>
        <p:blipFill>
          <a:blip r:embed="rId4"/>
          <a:stretch>
            <a:fillRect/>
          </a:stretch>
        </p:blipFill>
        <p:spPr>
          <a:xfrm>
            <a:off x="1483189" y="1536144"/>
            <a:ext cx="3587811" cy="1090495"/>
          </a:xfrm>
          <a:prstGeom prst="rect">
            <a:avLst/>
          </a:prstGeom>
          <a:ln>
            <a:noFill/>
          </a:ln>
        </p:spPr>
      </p:pic>
      <p:sp>
        <p:nvSpPr>
          <p:cNvPr id="8" name="TextBox 7">
            <a:extLst>
              <a:ext uri="{FF2B5EF4-FFF2-40B4-BE49-F238E27FC236}">
                <a16:creationId xmlns:a16="http://schemas.microsoft.com/office/drawing/2014/main" id="{7ED28D8F-AF7B-FA47-901D-67225A7CFF2C}"/>
              </a:ext>
            </a:extLst>
          </p:cNvPr>
          <p:cNvSpPr txBox="1"/>
          <p:nvPr/>
        </p:nvSpPr>
        <p:spPr>
          <a:xfrm>
            <a:off x="3554185" y="1229480"/>
            <a:ext cx="3996563" cy="830997"/>
          </a:xfrm>
          <a:prstGeom prst="rect">
            <a:avLst/>
          </a:prstGeom>
          <a:noFill/>
          <a:ln>
            <a:solidFill>
              <a:schemeClr val="tx1"/>
            </a:solidFill>
          </a:ln>
        </p:spPr>
        <p:txBody>
          <a:bodyPr wrap="square" rtlCol="0">
            <a:spAutoFit/>
          </a:bodyPr>
          <a:lstStyle/>
          <a:p>
            <a:pPr algn="ctr"/>
            <a:r>
              <a:rPr lang="en-US" sz="1600" i="1" dirty="0">
                <a:cs typeface="Whitney Semibold"/>
              </a:rPr>
              <a:t>PHISHY: the hyperlink looks and reads like ‘</a:t>
            </a:r>
            <a:r>
              <a:rPr lang="en-US" sz="1600" i="1" dirty="0" err="1">
                <a:cs typeface="Whitney Semibold"/>
              </a:rPr>
              <a:t>paypal.com</a:t>
            </a:r>
            <a:r>
              <a:rPr lang="en-US" sz="1600" i="1" dirty="0">
                <a:cs typeface="Whitney Semibold"/>
              </a:rPr>
              <a:t>’ but when you hover over it the actual hyperlink displays</a:t>
            </a:r>
          </a:p>
        </p:txBody>
      </p:sp>
    </p:spTree>
    <p:extLst>
      <p:ext uri="{BB962C8B-B14F-4D97-AF65-F5344CB8AC3E}">
        <p14:creationId xmlns:p14="http://schemas.microsoft.com/office/powerpoint/2010/main" val="35912619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38406"/>
            <a:ext cx="7924800" cy="685800"/>
          </a:xfrm>
        </p:spPr>
        <p:txBody>
          <a:bodyPr/>
          <a:lstStyle/>
          <a:p>
            <a:pPr algn="ctr"/>
            <a:r>
              <a:rPr lang="en-US" sz="3100" dirty="0">
                <a:latin typeface="Helvetica" pitchFamily="2" charset="0"/>
              </a:rPr>
              <a:t>Warning Sign: </a:t>
            </a:r>
            <a:r>
              <a:rPr lang="en-US" sz="3100" i="1" dirty="0">
                <a:latin typeface="Helvetica" pitchFamily="2" charset="0"/>
              </a:rPr>
              <a:t>Attachments</a:t>
            </a:r>
          </a:p>
        </p:txBody>
      </p:sp>
      <p:sp>
        <p:nvSpPr>
          <p:cNvPr id="4" name="Footer Placeholder 3"/>
          <p:cNvSpPr>
            <a:spLocks noGrp="1"/>
          </p:cNvSpPr>
          <p:nvPr>
            <p:ph type="ftr" sz="quarter" idx="10"/>
          </p:nvPr>
        </p:nvSpPr>
        <p:spPr/>
        <p:txBody>
          <a:bodyPr/>
          <a:lstStyle/>
          <a:p>
            <a:pPr>
              <a:defRPr/>
            </a:pPr>
            <a:r>
              <a:rPr lang="en-US"/>
              <a:t>Information Services &amp; Technology</a:t>
            </a:r>
            <a:endParaRPr lang="en-US" dirty="0"/>
          </a:p>
        </p:txBody>
      </p:sp>
      <p:sp>
        <p:nvSpPr>
          <p:cNvPr id="5" name="Slide Number Placeholder 4"/>
          <p:cNvSpPr>
            <a:spLocks noGrp="1"/>
          </p:cNvSpPr>
          <p:nvPr>
            <p:ph type="sldNum" sz="quarter" idx="11"/>
          </p:nvPr>
        </p:nvSpPr>
        <p:spPr/>
        <p:txBody>
          <a:bodyPr/>
          <a:lstStyle/>
          <a:p>
            <a:fld id="{179B8BCF-D1FD-F549-A9C7-E8F134ABC61D}" type="slidenum">
              <a:rPr lang="en-US" smtClean="0"/>
              <a:pPr/>
              <a:t>11</a:t>
            </a:fld>
            <a:endParaRPr lang="en-US"/>
          </a:p>
        </p:txBody>
      </p:sp>
      <p:sp>
        <p:nvSpPr>
          <p:cNvPr id="7" name="Content Placeholder 6"/>
          <p:cNvSpPr>
            <a:spLocks noGrp="1"/>
          </p:cNvSpPr>
          <p:nvPr>
            <p:ph idx="1"/>
          </p:nvPr>
        </p:nvSpPr>
        <p:spPr>
          <a:xfrm>
            <a:off x="609600" y="2719448"/>
            <a:ext cx="7924800" cy="3348843"/>
          </a:xfrm>
        </p:spPr>
        <p:txBody>
          <a:bodyPr/>
          <a:lstStyle/>
          <a:p>
            <a:pPr marL="0" indent="0">
              <a:buNone/>
            </a:pPr>
            <a:r>
              <a:rPr lang="en-US" sz="2000" dirty="0"/>
              <a:t>Attachments may contain viruses, malware or ransomware (bad stuff!)</a:t>
            </a:r>
            <a:r>
              <a:rPr lang="en-GB" sz="2000" dirty="0"/>
              <a:t> </a:t>
            </a:r>
            <a:r>
              <a:rPr lang="en-US" sz="2000" dirty="0"/>
              <a:t>Seemingly trustworthy attachments cause infections and permanent file loss. Verify before clicking and ask: </a:t>
            </a:r>
          </a:p>
          <a:p>
            <a:r>
              <a:rPr lang="en-GB" sz="1600" dirty="0"/>
              <a:t>Was I expecting the attached file?</a:t>
            </a:r>
          </a:p>
          <a:p>
            <a:r>
              <a:rPr lang="en-GB" sz="1600" dirty="0"/>
              <a:t>Who is sending the attachment? </a:t>
            </a:r>
          </a:p>
          <a:p>
            <a:r>
              <a:rPr lang="en-GB" sz="1600" dirty="0"/>
              <a:t>What is it and why is this being sent to me? </a:t>
            </a:r>
          </a:p>
          <a:p>
            <a:pPr marL="0" indent="0" algn="ctr">
              <a:buNone/>
            </a:pPr>
            <a:endParaRPr lang="en-US" sz="1600" b="1" dirty="0"/>
          </a:p>
          <a:p>
            <a:pPr marL="0" indent="0">
              <a:buNone/>
            </a:pPr>
            <a:r>
              <a:rPr lang="en-US" sz="1600" b="1" dirty="0"/>
              <a:t>TIP</a:t>
            </a:r>
            <a:r>
              <a:rPr lang="en-US" sz="1600" dirty="0"/>
              <a:t>: Verify ANY attachments you receive before opening them. Check the sender information is correct and known to you or reach out directly to the person or organization sending the email</a:t>
            </a:r>
            <a:endParaRPr lang="en-GB" sz="1600" dirty="0"/>
          </a:p>
          <a:p>
            <a:pPr marL="0" indent="0">
              <a:buNone/>
            </a:pPr>
            <a:endParaRPr lang="en-GB" dirty="0"/>
          </a:p>
        </p:txBody>
      </p:sp>
      <p:pic>
        <p:nvPicPr>
          <p:cNvPr id="2052" name="Picture 4" descr="Image result for phishing icon"/>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4444"/>
                    </a14:imgEffect>
                    <a14:imgEffect>
                      <a14:saturation sat="90000"/>
                    </a14:imgEffect>
                  </a14:imgLayer>
                </a14:imgProps>
              </a:ext>
              <a:ext uri="{28A0092B-C50C-407E-A947-70E740481C1C}">
                <a14:useLocalDpi xmlns:a14="http://schemas.microsoft.com/office/drawing/2010/main" val="0"/>
              </a:ext>
            </a:extLst>
          </a:blip>
          <a:srcRect/>
          <a:stretch>
            <a:fillRect/>
          </a:stretch>
        </p:blipFill>
        <p:spPr bwMode="auto">
          <a:xfrm>
            <a:off x="7664705" y="5304935"/>
            <a:ext cx="1479295" cy="1553065"/>
          </a:xfrm>
          <a:prstGeom prst="rect">
            <a:avLst/>
          </a:prstGeom>
          <a:noFill/>
        </p:spPr>
      </p:pic>
      <p:pic>
        <p:nvPicPr>
          <p:cNvPr id="3" name="Picture 2"/>
          <p:cNvPicPr>
            <a:picLocks noChangeAspect="1"/>
          </p:cNvPicPr>
          <p:nvPr/>
        </p:nvPicPr>
        <p:blipFill>
          <a:blip r:embed="rId4"/>
          <a:stretch>
            <a:fillRect/>
          </a:stretch>
        </p:blipFill>
        <p:spPr>
          <a:xfrm>
            <a:off x="609600" y="1083367"/>
            <a:ext cx="5147434" cy="1296206"/>
          </a:xfrm>
          <a:prstGeom prst="rect">
            <a:avLst/>
          </a:prstGeom>
        </p:spPr>
      </p:pic>
      <p:sp>
        <p:nvSpPr>
          <p:cNvPr id="6" name="TextBox 5">
            <a:extLst>
              <a:ext uri="{FF2B5EF4-FFF2-40B4-BE49-F238E27FC236}">
                <a16:creationId xmlns:a16="http://schemas.microsoft.com/office/drawing/2014/main" id="{06E97F09-B386-5E4F-9FCF-CC0D46226886}"/>
              </a:ext>
            </a:extLst>
          </p:cNvPr>
          <p:cNvSpPr txBox="1"/>
          <p:nvPr/>
        </p:nvSpPr>
        <p:spPr>
          <a:xfrm>
            <a:off x="5757034" y="1211283"/>
            <a:ext cx="2777366" cy="1077218"/>
          </a:xfrm>
          <a:prstGeom prst="rect">
            <a:avLst/>
          </a:prstGeom>
          <a:noFill/>
          <a:ln>
            <a:solidFill>
              <a:schemeClr val="tx1"/>
            </a:solidFill>
          </a:ln>
        </p:spPr>
        <p:txBody>
          <a:bodyPr wrap="square" rtlCol="0">
            <a:spAutoFit/>
          </a:bodyPr>
          <a:lstStyle/>
          <a:p>
            <a:r>
              <a:rPr lang="en-US" sz="1600" i="1" dirty="0">
                <a:cs typeface="Whitney Semibold"/>
              </a:rPr>
              <a:t>PHISHY: Before downloading any attachments ask yourself who is sending this and why are they sending it?</a:t>
            </a:r>
          </a:p>
        </p:txBody>
      </p:sp>
    </p:spTree>
    <p:extLst>
      <p:ext uri="{BB962C8B-B14F-4D97-AF65-F5344CB8AC3E}">
        <p14:creationId xmlns:p14="http://schemas.microsoft.com/office/powerpoint/2010/main" val="1368283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38406"/>
            <a:ext cx="7924800" cy="685800"/>
          </a:xfrm>
        </p:spPr>
        <p:txBody>
          <a:bodyPr/>
          <a:lstStyle/>
          <a:p>
            <a:pPr algn="ctr"/>
            <a:r>
              <a:rPr lang="en-US" sz="3100" dirty="0">
                <a:latin typeface="Helvetica" pitchFamily="2" charset="0"/>
              </a:rPr>
              <a:t>Warning Sign: </a:t>
            </a:r>
            <a:r>
              <a:rPr lang="en-US" sz="3100" i="1" dirty="0">
                <a:latin typeface="Helvetica" pitchFamily="2" charset="0"/>
              </a:rPr>
              <a:t>Timeliness</a:t>
            </a:r>
          </a:p>
        </p:txBody>
      </p:sp>
      <p:sp>
        <p:nvSpPr>
          <p:cNvPr id="4" name="Footer Placeholder 3"/>
          <p:cNvSpPr>
            <a:spLocks noGrp="1"/>
          </p:cNvSpPr>
          <p:nvPr>
            <p:ph type="ftr" sz="quarter" idx="10"/>
          </p:nvPr>
        </p:nvSpPr>
        <p:spPr/>
        <p:txBody>
          <a:bodyPr/>
          <a:lstStyle/>
          <a:p>
            <a:pPr>
              <a:defRPr/>
            </a:pPr>
            <a:r>
              <a:rPr lang="en-US"/>
              <a:t>Information Services &amp; Technology</a:t>
            </a:r>
            <a:endParaRPr lang="en-US" dirty="0"/>
          </a:p>
        </p:txBody>
      </p:sp>
      <p:sp>
        <p:nvSpPr>
          <p:cNvPr id="5" name="Slide Number Placeholder 4"/>
          <p:cNvSpPr>
            <a:spLocks noGrp="1"/>
          </p:cNvSpPr>
          <p:nvPr>
            <p:ph type="sldNum" sz="quarter" idx="11"/>
          </p:nvPr>
        </p:nvSpPr>
        <p:spPr/>
        <p:txBody>
          <a:bodyPr/>
          <a:lstStyle/>
          <a:p>
            <a:fld id="{179B8BCF-D1FD-F549-A9C7-E8F134ABC61D}" type="slidenum">
              <a:rPr lang="en-US" smtClean="0"/>
              <a:pPr/>
              <a:t>12</a:t>
            </a:fld>
            <a:endParaRPr lang="en-US"/>
          </a:p>
        </p:txBody>
      </p:sp>
      <p:sp>
        <p:nvSpPr>
          <p:cNvPr id="7" name="Content Placeholder 6"/>
          <p:cNvSpPr>
            <a:spLocks noGrp="1"/>
          </p:cNvSpPr>
          <p:nvPr>
            <p:ph idx="1"/>
          </p:nvPr>
        </p:nvSpPr>
        <p:spPr>
          <a:xfrm>
            <a:off x="609600" y="2719448"/>
            <a:ext cx="7924800" cy="3348843"/>
          </a:xfrm>
        </p:spPr>
        <p:txBody>
          <a:bodyPr/>
          <a:lstStyle/>
          <a:p>
            <a:pPr marL="0" indent="0">
              <a:buNone/>
            </a:pPr>
            <a:r>
              <a:rPr lang="en-US" sz="2000" i="1" dirty="0"/>
              <a:t>Timing is everything</a:t>
            </a:r>
            <a:r>
              <a:rPr lang="en-US" sz="2000" dirty="0"/>
              <a:t>. If an email seems untimely and out of context, stop and think. Ask yourself: </a:t>
            </a:r>
          </a:p>
          <a:p>
            <a:r>
              <a:rPr lang="en-GB" sz="1600" dirty="0"/>
              <a:t>Was I expecting an email from this person or organization around this time?</a:t>
            </a:r>
          </a:p>
          <a:p>
            <a:r>
              <a:rPr lang="en-GB" sz="1600" dirty="0"/>
              <a:t>Is this email being sent for a request I did not initiate?</a:t>
            </a:r>
          </a:p>
          <a:p>
            <a:r>
              <a:rPr lang="en-GB" sz="1600" dirty="0"/>
              <a:t>Why am I receiving this email right now? </a:t>
            </a:r>
          </a:p>
          <a:p>
            <a:endParaRPr lang="en-GB" sz="1600" dirty="0"/>
          </a:p>
          <a:p>
            <a:pPr marL="0" indent="0">
              <a:buNone/>
            </a:pPr>
            <a:r>
              <a:rPr lang="en-US" sz="1600" b="1" dirty="0"/>
              <a:t>TIP</a:t>
            </a:r>
            <a:r>
              <a:rPr lang="en-US" sz="1600" dirty="0"/>
              <a:t>: Verify directly with the sender or visit their website before clicking on anything or responding to an untimely email. </a:t>
            </a:r>
            <a:endParaRPr lang="en-GB" sz="1600" dirty="0"/>
          </a:p>
          <a:p>
            <a:pPr marL="0" indent="0">
              <a:buNone/>
            </a:pPr>
            <a:endParaRPr lang="en-GB" dirty="0"/>
          </a:p>
        </p:txBody>
      </p:sp>
      <p:pic>
        <p:nvPicPr>
          <p:cNvPr id="2052" name="Picture 4" descr="Image result for phishing icon"/>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4444"/>
                    </a14:imgEffect>
                    <a14:imgEffect>
                      <a14:saturation sat="90000"/>
                    </a14:imgEffect>
                  </a14:imgLayer>
                </a14:imgProps>
              </a:ext>
              <a:ext uri="{28A0092B-C50C-407E-A947-70E740481C1C}">
                <a14:useLocalDpi xmlns:a14="http://schemas.microsoft.com/office/drawing/2010/main" val="0"/>
              </a:ext>
            </a:extLst>
          </a:blip>
          <a:srcRect/>
          <a:stretch>
            <a:fillRect/>
          </a:stretch>
        </p:blipFill>
        <p:spPr bwMode="auto">
          <a:xfrm>
            <a:off x="7664705" y="5304935"/>
            <a:ext cx="1479295" cy="1553065"/>
          </a:xfrm>
          <a:prstGeom prst="rect">
            <a:avLst/>
          </a:prstGeom>
          <a:noFill/>
        </p:spPr>
      </p:pic>
      <p:sp>
        <p:nvSpPr>
          <p:cNvPr id="6" name="TextBox 5">
            <a:extLst>
              <a:ext uri="{FF2B5EF4-FFF2-40B4-BE49-F238E27FC236}">
                <a16:creationId xmlns:a16="http://schemas.microsoft.com/office/drawing/2014/main" id="{06E97F09-B386-5E4F-9FCF-CC0D46226886}"/>
              </a:ext>
            </a:extLst>
          </p:cNvPr>
          <p:cNvSpPr txBox="1"/>
          <p:nvPr/>
        </p:nvSpPr>
        <p:spPr>
          <a:xfrm>
            <a:off x="4074012" y="1325427"/>
            <a:ext cx="4329208" cy="584775"/>
          </a:xfrm>
          <a:prstGeom prst="rect">
            <a:avLst/>
          </a:prstGeom>
          <a:noFill/>
          <a:ln>
            <a:solidFill>
              <a:schemeClr val="tx1"/>
            </a:solidFill>
          </a:ln>
        </p:spPr>
        <p:txBody>
          <a:bodyPr wrap="square" rtlCol="0">
            <a:spAutoFit/>
          </a:bodyPr>
          <a:lstStyle/>
          <a:p>
            <a:r>
              <a:rPr lang="en-US" sz="1600" i="1" dirty="0">
                <a:cs typeface="Whitney Semibold"/>
              </a:rPr>
              <a:t>PHISHY: You weren’t expecting a package but just received a notification from a delivery service </a:t>
            </a:r>
          </a:p>
        </p:txBody>
      </p:sp>
      <p:pic>
        <p:nvPicPr>
          <p:cNvPr id="9" name="Picture 8">
            <a:extLst>
              <a:ext uri="{FF2B5EF4-FFF2-40B4-BE49-F238E27FC236}">
                <a16:creationId xmlns:a16="http://schemas.microsoft.com/office/drawing/2014/main" id="{4A2AE111-7FA2-B84E-9790-62E85295B98D}"/>
              </a:ext>
            </a:extLst>
          </p:cNvPr>
          <p:cNvPicPr>
            <a:picLocks noChangeAspect="1"/>
          </p:cNvPicPr>
          <p:nvPr/>
        </p:nvPicPr>
        <p:blipFill>
          <a:blip r:embed="rId4"/>
          <a:stretch>
            <a:fillRect/>
          </a:stretch>
        </p:blipFill>
        <p:spPr>
          <a:xfrm>
            <a:off x="609600" y="1008624"/>
            <a:ext cx="3071707" cy="1710824"/>
          </a:xfrm>
          <a:prstGeom prst="rect">
            <a:avLst/>
          </a:prstGeom>
        </p:spPr>
      </p:pic>
    </p:spTree>
    <p:extLst>
      <p:ext uri="{BB962C8B-B14F-4D97-AF65-F5344CB8AC3E}">
        <p14:creationId xmlns:p14="http://schemas.microsoft.com/office/powerpoint/2010/main" val="40702430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438406"/>
            <a:ext cx="8033657" cy="1025628"/>
          </a:xfrm>
        </p:spPr>
        <p:txBody>
          <a:bodyPr/>
          <a:lstStyle/>
          <a:p>
            <a:pPr algn="ctr"/>
            <a:r>
              <a:rPr lang="en-US" sz="2800" dirty="0">
                <a:latin typeface="Helvetica" pitchFamily="2" charset="0"/>
              </a:rPr>
              <a:t>Identify &amp; Avoid Spear-Phishing &amp; Phishing</a:t>
            </a:r>
          </a:p>
        </p:txBody>
      </p:sp>
      <p:sp>
        <p:nvSpPr>
          <p:cNvPr id="4" name="Footer Placeholder 3"/>
          <p:cNvSpPr>
            <a:spLocks noGrp="1"/>
          </p:cNvSpPr>
          <p:nvPr>
            <p:ph type="ftr" sz="quarter" idx="10"/>
          </p:nvPr>
        </p:nvSpPr>
        <p:spPr/>
        <p:txBody>
          <a:bodyPr/>
          <a:lstStyle/>
          <a:p>
            <a:pPr>
              <a:defRPr/>
            </a:pPr>
            <a:r>
              <a:rPr lang="en-US"/>
              <a:t>Information Services &amp; Technology</a:t>
            </a:r>
            <a:endParaRPr lang="en-US" dirty="0"/>
          </a:p>
        </p:txBody>
      </p:sp>
      <p:sp>
        <p:nvSpPr>
          <p:cNvPr id="5" name="Slide Number Placeholder 4"/>
          <p:cNvSpPr>
            <a:spLocks noGrp="1"/>
          </p:cNvSpPr>
          <p:nvPr>
            <p:ph type="sldNum" sz="quarter" idx="11"/>
          </p:nvPr>
        </p:nvSpPr>
        <p:spPr/>
        <p:txBody>
          <a:bodyPr/>
          <a:lstStyle/>
          <a:p>
            <a:fld id="{179B8BCF-D1FD-F549-A9C7-E8F134ABC61D}" type="slidenum">
              <a:rPr lang="en-US" smtClean="0"/>
              <a:pPr/>
              <a:t>13</a:t>
            </a:fld>
            <a:endParaRPr lang="en-US"/>
          </a:p>
        </p:txBody>
      </p:sp>
      <p:sp>
        <p:nvSpPr>
          <p:cNvPr id="7" name="Content Placeholder 6"/>
          <p:cNvSpPr>
            <a:spLocks noGrp="1"/>
          </p:cNvSpPr>
          <p:nvPr>
            <p:ph idx="1"/>
          </p:nvPr>
        </p:nvSpPr>
        <p:spPr>
          <a:xfrm>
            <a:off x="280919" y="2663205"/>
            <a:ext cx="8582162" cy="3756389"/>
          </a:xfrm>
        </p:spPr>
        <p:txBody>
          <a:bodyPr/>
          <a:lstStyle/>
          <a:p>
            <a:pPr marL="0" indent="0">
              <a:buNone/>
            </a:pPr>
            <a:endParaRPr lang="en-US" sz="2000" dirty="0"/>
          </a:p>
          <a:p>
            <a:r>
              <a:rPr lang="en-US" sz="1400" b="1" dirty="0"/>
              <a:t>Be mindful of personal information you post on the internet: </a:t>
            </a:r>
            <a:r>
              <a:rPr lang="en-US" sz="1400" dirty="0"/>
              <a:t>Look at your online profiles. How much personal information is available for potential attackers to view and use? </a:t>
            </a:r>
          </a:p>
          <a:p>
            <a:r>
              <a:rPr lang="en-US" sz="1400" b="1" dirty="0"/>
              <a:t>Use smart passwords practices</a:t>
            </a:r>
            <a:r>
              <a:rPr lang="en-US" sz="1400" dirty="0"/>
              <a:t>: Reusing passwords means that if an attacker has access to one of your passwords, they have access to </a:t>
            </a:r>
            <a:r>
              <a:rPr lang="en-US" sz="1400" i="1" dirty="0"/>
              <a:t>all</a:t>
            </a:r>
            <a:r>
              <a:rPr lang="en-US" sz="1400" dirty="0"/>
              <a:t> of your accounts that use the same password. Think “</a:t>
            </a:r>
            <a:r>
              <a:rPr lang="en-US" sz="1400" i="1" dirty="0"/>
              <a:t>Unique account, unique password”</a:t>
            </a:r>
            <a:r>
              <a:rPr lang="en-US" sz="1400" dirty="0"/>
              <a:t>–especially for your most important online accounts like your Kerberos, personal email and banking accounts. Consider using a password manager </a:t>
            </a:r>
          </a:p>
          <a:p>
            <a:r>
              <a:rPr lang="en-US" sz="1400" b="1" dirty="0"/>
              <a:t>Keep software &amp; applications up to date</a:t>
            </a:r>
            <a:r>
              <a:rPr lang="en-US" sz="1400" dirty="0"/>
              <a:t>: Enable automatic software updates or if your software or an application notifies you that there is a new update, do it right away. The majority include security software updates that should help to protect you from common attacks. </a:t>
            </a:r>
          </a:p>
          <a:p>
            <a:r>
              <a:rPr lang="en-US" sz="1400" b="1" dirty="0"/>
              <a:t>Use logic when opening emails: </a:t>
            </a:r>
            <a:r>
              <a:rPr lang="en-US" sz="1400" dirty="0"/>
              <a:t>If an email seems “</a:t>
            </a:r>
            <a:r>
              <a:rPr lang="en-US" sz="1400" dirty="0" err="1"/>
              <a:t>phishy</a:t>
            </a:r>
            <a:r>
              <a:rPr lang="en-US" sz="1400" dirty="0"/>
              <a:t>” or out on context, stop and think. Remember, trustworthy organizations will never ask for your username or password. Reach out directly by phone or visit the website to verify the email. </a:t>
            </a:r>
          </a:p>
          <a:p>
            <a:pPr marL="0" indent="0" algn="ctr">
              <a:buNone/>
            </a:pPr>
            <a:r>
              <a:rPr lang="en-US" sz="1400" b="1" dirty="0"/>
              <a:t>And always remember, BU will NEVER ask you for your password! </a:t>
            </a:r>
          </a:p>
          <a:p>
            <a:endParaRPr lang="en-US" sz="1800" dirty="0"/>
          </a:p>
          <a:p>
            <a:endParaRPr lang="en-US" sz="1200" dirty="0"/>
          </a:p>
          <a:p>
            <a:endParaRPr lang="en-US" dirty="0"/>
          </a:p>
          <a:p>
            <a:pPr lvl="1"/>
            <a:endParaRPr lang="en-US" sz="1600" dirty="0">
              <a:cs typeface="Calibri"/>
            </a:endParaRPr>
          </a:p>
        </p:txBody>
      </p:sp>
      <p:pic>
        <p:nvPicPr>
          <p:cNvPr id="2052" name="Picture 4" descr="Image result for phishing icon"/>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4444"/>
                    </a14:imgEffect>
                    <a14:imgEffect>
                      <a14:saturation sat="90000"/>
                    </a14:imgEffect>
                  </a14:imgLayer>
                </a14:imgProps>
              </a:ext>
              <a:ext uri="{28A0092B-C50C-407E-A947-70E740481C1C}">
                <a14:useLocalDpi xmlns:a14="http://schemas.microsoft.com/office/drawing/2010/main" val="0"/>
              </a:ext>
            </a:extLst>
          </a:blip>
          <a:srcRect/>
          <a:stretch>
            <a:fillRect/>
          </a:stretch>
        </p:blipFill>
        <p:spPr bwMode="auto">
          <a:xfrm>
            <a:off x="7567716" y="5149163"/>
            <a:ext cx="1593868" cy="1673352"/>
          </a:xfrm>
          <a:prstGeom prst="rect">
            <a:avLst/>
          </a:prstGeom>
          <a:noFill/>
        </p:spPr>
      </p:pic>
      <p:pic>
        <p:nvPicPr>
          <p:cNvPr id="8" name="Picture 7">
            <a:extLst>
              <a:ext uri="{FF2B5EF4-FFF2-40B4-BE49-F238E27FC236}">
                <a16:creationId xmlns:a16="http://schemas.microsoft.com/office/drawing/2014/main" id="{6DCF82E4-193D-944B-BE3A-28B125400B1E}"/>
              </a:ext>
            </a:extLst>
          </p:cNvPr>
          <p:cNvPicPr>
            <a:picLocks noChangeAspect="1"/>
          </p:cNvPicPr>
          <p:nvPr/>
        </p:nvPicPr>
        <p:blipFill>
          <a:blip r:embed="rId5"/>
          <a:stretch>
            <a:fillRect/>
          </a:stretch>
        </p:blipFill>
        <p:spPr>
          <a:xfrm>
            <a:off x="1918716" y="978545"/>
            <a:ext cx="5306568" cy="1996605"/>
          </a:xfrm>
          <a:prstGeom prst="rect">
            <a:avLst/>
          </a:prstGeom>
        </p:spPr>
      </p:pic>
    </p:spTree>
    <p:extLst>
      <p:ext uri="{BB962C8B-B14F-4D97-AF65-F5344CB8AC3E}">
        <p14:creationId xmlns:p14="http://schemas.microsoft.com/office/powerpoint/2010/main" val="30835324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38406"/>
            <a:ext cx="7924800" cy="685800"/>
          </a:xfrm>
        </p:spPr>
        <p:txBody>
          <a:bodyPr/>
          <a:lstStyle/>
          <a:p>
            <a:pPr algn="ctr"/>
            <a:r>
              <a:rPr lang="en-US" sz="3200" dirty="0">
                <a:latin typeface="Helvetica" pitchFamily="2" charset="0"/>
              </a:rPr>
              <a:t>What to do if you’ve been phished</a:t>
            </a:r>
            <a:endParaRPr lang="en-US" sz="3200" i="1" dirty="0">
              <a:latin typeface="Helvetica" pitchFamily="2" charset="0"/>
            </a:endParaRPr>
          </a:p>
        </p:txBody>
      </p:sp>
      <p:sp>
        <p:nvSpPr>
          <p:cNvPr id="4" name="Footer Placeholder 3"/>
          <p:cNvSpPr>
            <a:spLocks noGrp="1"/>
          </p:cNvSpPr>
          <p:nvPr>
            <p:ph type="ftr" sz="quarter" idx="10"/>
          </p:nvPr>
        </p:nvSpPr>
        <p:spPr/>
        <p:txBody>
          <a:bodyPr/>
          <a:lstStyle/>
          <a:p>
            <a:pPr>
              <a:defRPr/>
            </a:pPr>
            <a:r>
              <a:rPr lang="en-US"/>
              <a:t>Information Services &amp; Technology</a:t>
            </a:r>
            <a:endParaRPr lang="en-US" dirty="0"/>
          </a:p>
        </p:txBody>
      </p:sp>
      <p:sp>
        <p:nvSpPr>
          <p:cNvPr id="5" name="Slide Number Placeholder 4"/>
          <p:cNvSpPr>
            <a:spLocks noGrp="1"/>
          </p:cNvSpPr>
          <p:nvPr>
            <p:ph type="sldNum" sz="quarter" idx="11"/>
          </p:nvPr>
        </p:nvSpPr>
        <p:spPr/>
        <p:txBody>
          <a:bodyPr/>
          <a:lstStyle/>
          <a:p>
            <a:fld id="{179B8BCF-D1FD-F549-A9C7-E8F134ABC61D}" type="slidenum">
              <a:rPr lang="en-US" smtClean="0"/>
              <a:pPr/>
              <a:t>14</a:t>
            </a:fld>
            <a:endParaRPr lang="en-US" dirty="0"/>
          </a:p>
        </p:txBody>
      </p:sp>
      <p:sp>
        <p:nvSpPr>
          <p:cNvPr id="7" name="Content Placeholder 6"/>
          <p:cNvSpPr>
            <a:spLocks noGrp="1"/>
          </p:cNvSpPr>
          <p:nvPr>
            <p:ph idx="1"/>
          </p:nvPr>
        </p:nvSpPr>
        <p:spPr>
          <a:xfrm>
            <a:off x="168934" y="1124206"/>
            <a:ext cx="5680881" cy="3258293"/>
          </a:xfrm>
        </p:spPr>
        <p:txBody>
          <a:bodyPr/>
          <a:lstStyle/>
          <a:p>
            <a:pPr marL="0" indent="0">
              <a:buNone/>
            </a:pPr>
            <a:r>
              <a:rPr lang="en-US" sz="1600" dirty="0"/>
              <a:t>If you believe you have received a phishing message, particularly one falsely claiming to be from Boston University, forward it to </a:t>
            </a:r>
            <a:r>
              <a:rPr lang="en-US" sz="1600" b="1" i="1" dirty="0"/>
              <a:t>abuse@bu.edu</a:t>
            </a:r>
            <a:r>
              <a:rPr lang="en-US" sz="1600" dirty="0"/>
              <a:t> along with the message headers and then delete it</a:t>
            </a:r>
          </a:p>
          <a:p>
            <a:pPr marL="0" indent="0">
              <a:buNone/>
            </a:pPr>
            <a:endParaRPr lang="en-US" sz="1600" dirty="0"/>
          </a:p>
          <a:p>
            <a:pPr marL="0" indent="0">
              <a:buNone/>
            </a:pPr>
            <a:r>
              <a:rPr lang="en-US" sz="1600" dirty="0"/>
              <a:t>If you clicked on a suspicious link, change your Kerberos &amp; personal email password IMMEDIATELY! </a:t>
            </a:r>
          </a:p>
          <a:p>
            <a:pPr marL="0" indent="0">
              <a:buNone/>
            </a:pPr>
            <a:endParaRPr lang="en-US" sz="1600" dirty="0"/>
          </a:p>
          <a:p>
            <a:pPr marL="0" indent="0">
              <a:buNone/>
            </a:pPr>
            <a:r>
              <a:rPr lang="en-US" sz="1600" dirty="0"/>
              <a:t>If in doubt, call the IT Help Center </a:t>
            </a:r>
          </a:p>
          <a:p>
            <a:r>
              <a:rPr lang="en-US" sz="1600" dirty="0"/>
              <a:t>Charles River Campus (617) 353-4357</a:t>
            </a:r>
          </a:p>
          <a:p>
            <a:r>
              <a:rPr lang="en-US" sz="1600" dirty="0"/>
              <a:t>Medical Campus (617) 638-5914</a:t>
            </a:r>
          </a:p>
          <a:p>
            <a:endParaRPr lang="en-US" dirty="0"/>
          </a:p>
        </p:txBody>
      </p:sp>
      <p:pic>
        <p:nvPicPr>
          <p:cNvPr id="2052" name="Picture 4" descr="Image result for phishing icon"/>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4444"/>
                    </a14:imgEffect>
                    <a14:imgEffect>
                      <a14:saturation sat="90000"/>
                    </a14:imgEffect>
                  </a14:imgLayer>
                </a14:imgProps>
              </a:ext>
              <a:ext uri="{28A0092B-C50C-407E-A947-70E740481C1C}">
                <a14:useLocalDpi xmlns:a14="http://schemas.microsoft.com/office/drawing/2010/main" val="0"/>
              </a:ext>
            </a:extLst>
          </a:blip>
          <a:srcRect/>
          <a:stretch>
            <a:fillRect/>
          </a:stretch>
        </p:blipFill>
        <p:spPr bwMode="auto">
          <a:xfrm>
            <a:off x="7875756" y="5526510"/>
            <a:ext cx="1268244" cy="1331490"/>
          </a:xfrm>
          <a:prstGeom prst="rect">
            <a:avLst/>
          </a:prstGeom>
          <a:noFill/>
        </p:spPr>
      </p:pic>
      <p:pic>
        <p:nvPicPr>
          <p:cNvPr id="6" name="Picture 5">
            <a:extLst>
              <a:ext uri="{FF2B5EF4-FFF2-40B4-BE49-F238E27FC236}">
                <a16:creationId xmlns:a16="http://schemas.microsoft.com/office/drawing/2014/main" id="{1ECE2CA7-76E4-B44F-A7CD-0E3C09C082F0}"/>
              </a:ext>
            </a:extLst>
          </p:cNvPr>
          <p:cNvPicPr>
            <a:picLocks noChangeAspect="1"/>
          </p:cNvPicPr>
          <p:nvPr/>
        </p:nvPicPr>
        <p:blipFill>
          <a:blip r:embed="rId4"/>
          <a:stretch>
            <a:fillRect/>
          </a:stretch>
        </p:blipFill>
        <p:spPr>
          <a:xfrm>
            <a:off x="5715000" y="1124206"/>
            <a:ext cx="3433905" cy="2289270"/>
          </a:xfrm>
          <a:prstGeom prst="rect">
            <a:avLst/>
          </a:prstGeom>
        </p:spPr>
      </p:pic>
      <p:sp>
        <p:nvSpPr>
          <p:cNvPr id="3" name="TextBox 2">
            <a:extLst>
              <a:ext uri="{FF2B5EF4-FFF2-40B4-BE49-F238E27FC236}">
                <a16:creationId xmlns:a16="http://schemas.microsoft.com/office/drawing/2014/main" id="{BAAA06D9-7485-2E4C-9A35-6AABDB204C06}"/>
              </a:ext>
            </a:extLst>
          </p:cNvPr>
          <p:cNvSpPr txBox="1"/>
          <p:nvPr/>
        </p:nvSpPr>
        <p:spPr>
          <a:xfrm>
            <a:off x="168934" y="4488944"/>
            <a:ext cx="8365466" cy="1138773"/>
          </a:xfrm>
          <a:prstGeom prst="rect">
            <a:avLst/>
          </a:prstGeom>
          <a:noFill/>
          <a:ln>
            <a:solidFill>
              <a:schemeClr val="accent1"/>
            </a:solidFill>
          </a:ln>
        </p:spPr>
        <p:txBody>
          <a:bodyPr wrap="square" rtlCol="0">
            <a:spAutoFit/>
          </a:bodyPr>
          <a:lstStyle/>
          <a:p>
            <a:pPr algn="ctr"/>
            <a:r>
              <a:rPr lang="en-US" sz="1800" i="1" dirty="0"/>
              <a:t>*For more information on what message headers are and how to include them when reporting a phishing email visit: </a:t>
            </a:r>
          </a:p>
          <a:p>
            <a:pPr algn="ctr"/>
            <a:r>
              <a:rPr lang="en-US" sz="1800" i="1" dirty="0" err="1">
                <a:hlinkClick r:id="rId5"/>
              </a:rPr>
              <a:t>www.bu.edu</a:t>
            </a:r>
            <a:r>
              <a:rPr lang="en-US" sz="1800" i="1" dirty="0">
                <a:hlinkClick r:id="rId5"/>
              </a:rPr>
              <a:t>/tech/services/</a:t>
            </a:r>
            <a:r>
              <a:rPr lang="en-US" sz="1800" i="1" dirty="0" err="1">
                <a:hlinkClick r:id="rId5"/>
              </a:rPr>
              <a:t>cccs</a:t>
            </a:r>
            <a:r>
              <a:rPr lang="en-US" sz="1800" i="1" dirty="0">
                <a:hlinkClick r:id="rId5"/>
              </a:rPr>
              <a:t>/email/office-365-outlook/management/headers/</a:t>
            </a:r>
            <a:endParaRPr lang="en-US" sz="1800" i="1" dirty="0"/>
          </a:p>
          <a:p>
            <a:pPr algn="ctr"/>
            <a:endParaRPr lang="en-US" sz="1400" dirty="0"/>
          </a:p>
        </p:txBody>
      </p:sp>
    </p:spTree>
    <p:extLst>
      <p:ext uri="{BB962C8B-B14F-4D97-AF65-F5344CB8AC3E}">
        <p14:creationId xmlns:p14="http://schemas.microsoft.com/office/powerpoint/2010/main" val="1585385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B3E28-629B-1E47-B613-FD1A743DAD8A}"/>
              </a:ext>
            </a:extLst>
          </p:cNvPr>
          <p:cNvSpPr>
            <a:spLocks noGrp="1"/>
          </p:cNvSpPr>
          <p:nvPr>
            <p:ph type="title"/>
          </p:nvPr>
        </p:nvSpPr>
        <p:spPr/>
        <p:txBody>
          <a:bodyPr/>
          <a:lstStyle/>
          <a:p>
            <a:pPr algn="ctr"/>
            <a:r>
              <a:rPr lang="en-US" sz="3200" dirty="0"/>
              <a:t>And remember, there are other “phish” in the sea...</a:t>
            </a:r>
          </a:p>
        </p:txBody>
      </p:sp>
      <p:sp>
        <p:nvSpPr>
          <p:cNvPr id="3" name="Content Placeholder 2">
            <a:extLst>
              <a:ext uri="{FF2B5EF4-FFF2-40B4-BE49-F238E27FC236}">
                <a16:creationId xmlns:a16="http://schemas.microsoft.com/office/drawing/2014/main" id="{9BFBB8BE-0364-1B48-B1F2-0AD1A0920D35}"/>
              </a:ext>
            </a:extLst>
          </p:cNvPr>
          <p:cNvSpPr>
            <a:spLocks noGrp="1"/>
          </p:cNvSpPr>
          <p:nvPr>
            <p:ph idx="1"/>
          </p:nvPr>
        </p:nvSpPr>
        <p:spPr/>
        <p:txBody>
          <a:bodyPr/>
          <a:lstStyle/>
          <a:p>
            <a:pPr marL="0" indent="0">
              <a:buNone/>
            </a:pPr>
            <a:r>
              <a:rPr lang="en-US" dirty="0"/>
              <a:t>Email remains the primary method for phishers but be aware of other commonly used phishing methods: </a:t>
            </a:r>
          </a:p>
          <a:p>
            <a:r>
              <a:rPr lang="en-US" sz="2000" b="1" dirty="0"/>
              <a:t>Vishing</a:t>
            </a:r>
            <a:r>
              <a:rPr lang="en-US" sz="2000" dirty="0"/>
              <a:t>: Phishing technique where scammers attempt to contact you and gain information via a phone call</a:t>
            </a:r>
          </a:p>
          <a:p>
            <a:r>
              <a:rPr lang="en-US" sz="2000" b="1" dirty="0" err="1"/>
              <a:t>Smishing</a:t>
            </a:r>
            <a:r>
              <a:rPr lang="en-US" sz="2000" dirty="0"/>
              <a:t>: Phishing technique delivered through SMS text messaging</a:t>
            </a:r>
          </a:p>
          <a:p>
            <a:r>
              <a:rPr lang="en-US" sz="2000" b="1" dirty="0"/>
              <a:t>Social Media Phishing</a:t>
            </a:r>
            <a:r>
              <a:rPr lang="en-US" sz="2000" dirty="0"/>
              <a:t>: Phishing technique that uses social media platforms to hook victims</a:t>
            </a:r>
          </a:p>
          <a:p>
            <a:r>
              <a:rPr lang="en-US" sz="2000" b="1" dirty="0"/>
              <a:t>Whaling: </a:t>
            </a:r>
            <a:r>
              <a:rPr lang="en-US" sz="2000" dirty="0"/>
              <a:t>Detailed and targeted phishing attacks on senior executives </a:t>
            </a:r>
            <a:endParaRPr lang="en-US" sz="2000" b="1" dirty="0"/>
          </a:p>
          <a:p>
            <a:pPr marL="0" indent="0">
              <a:buNone/>
            </a:pPr>
            <a:endParaRPr lang="en-US" sz="2000" b="1" dirty="0"/>
          </a:p>
          <a:p>
            <a:pPr marL="0" indent="0">
              <a:buNone/>
            </a:pPr>
            <a:r>
              <a:rPr lang="en-US" sz="2000" b="1" dirty="0"/>
              <a:t>TIP</a:t>
            </a:r>
            <a:r>
              <a:rPr lang="en-US" sz="2000" dirty="0"/>
              <a:t>: Be on the lookout for the same warning signs in these methods that you’d find in phishing emails </a:t>
            </a:r>
          </a:p>
        </p:txBody>
      </p:sp>
      <p:sp>
        <p:nvSpPr>
          <p:cNvPr id="4" name="Footer Placeholder 3">
            <a:extLst>
              <a:ext uri="{FF2B5EF4-FFF2-40B4-BE49-F238E27FC236}">
                <a16:creationId xmlns:a16="http://schemas.microsoft.com/office/drawing/2014/main" id="{80618212-B0DB-0A47-8E0B-0C5166F683EA}"/>
              </a:ext>
            </a:extLst>
          </p:cNvPr>
          <p:cNvSpPr>
            <a:spLocks noGrp="1"/>
          </p:cNvSpPr>
          <p:nvPr>
            <p:ph type="ftr" sz="quarter" idx="10"/>
          </p:nvPr>
        </p:nvSpPr>
        <p:spPr/>
        <p:txBody>
          <a:bodyPr/>
          <a:lstStyle/>
          <a:p>
            <a:pPr>
              <a:defRPr/>
            </a:pPr>
            <a:r>
              <a:rPr lang="en-US"/>
              <a:t>Information Services &amp; Technology</a:t>
            </a:r>
            <a:endParaRPr lang="en-US" dirty="0"/>
          </a:p>
        </p:txBody>
      </p:sp>
      <p:sp>
        <p:nvSpPr>
          <p:cNvPr id="5" name="Slide Number Placeholder 4">
            <a:extLst>
              <a:ext uri="{FF2B5EF4-FFF2-40B4-BE49-F238E27FC236}">
                <a16:creationId xmlns:a16="http://schemas.microsoft.com/office/drawing/2014/main" id="{0C388809-AB08-794A-B587-2A52514C2BA0}"/>
              </a:ext>
            </a:extLst>
          </p:cNvPr>
          <p:cNvSpPr>
            <a:spLocks noGrp="1"/>
          </p:cNvSpPr>
          <p:nvPr>
            <p:ph type="sldNum" sz="quarter" idx="11"/>
          </p:nvPr>
        </p:nvSpPr>
        <p:spPr/>
        <p:txBody>
          <a:bodyPr/>
          <a:lstStyle/>
          <a:p>
            <a:fld id="{179B8BCF-D1FD-F549-A9C7-E8F134ABC61D}" type="slidenum">
              <a:rPr lang="en-US" smtClean="0"/>
              <a:pPr/>
              <a:t>15</a:t>
            </a:fld>
            <a:endParaRPr lang="en-US"/>
          </a:p>
        </p:txBody>
      </p:sp>
      <p:sp>
        <p:nvSpPr>
          <p:cNvPr id="6" name="Date Placeholder 5">
            <a:extLst>
              <a:ext uri="{FF2B5EF4-FFF2-40B4-BE49-F238E27FC236}">
                <a16:creationId xmlns:a16="http://schemas.microsoft.com/office/drawing/2014/main" id="{FD58CD9C-800B-BC41-B8ED-507B44A1D51C}"/>
              </a:ext>
            </a:extLst>
          </p:cNvPr>
          <p:cNvSpPr>
            <a:spLocks noGrp="1"/>
          </p:cNvSpPr>
          <p:nvPr>
            <p:ph type="dt" sz="half" idx="12"/>
          </p:nvPr>
        </p:nvSpPr>
        <p:spPr/>
        <p:txBody>
          <a:bodyPr/>
          <a:lstStyle/>
          <a:p>
            <a:fld id="{B3A33E94-69F1-4343-B8F3-1AB185FB567D}" type="datetime1">
              <a:rPr lang="en-US" smtClean="0"/>
              <a:pPr/>
              <a:t>7/1/20</a:t>
            </a:fld>
            <a:endParaRPr lang="en-US" dirty="0"/>
          </a:p>
        </p:txBody>
      </p:sp>
    </p:spTree>
    <p:extLst>
      <p:ext uri="{BB962C8B-B14F-4D97-AF65-F5344CB8AC3E}">
        <p14:creationId xmlns:p14="http://schemas.microsoft.com/office/powerpoint/2010/main" val="41502326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C42C54-3169-8549-9F8A-159FA50C6066}"/>
              </a:ext>
            </a:extLst>
          </p:cNvPr>
          <p:cNvSpPr>
            <a:spLocks noGrp="1"/>
          </p:cNvSpPr>
          <p:nvPr>
            <p:ph idx="1"/>
          </p:nvPr>
        </p:nvSpPr>
        <p:spPr>
          <a:xfrm>
            <a:off x="609600" y="4963912"/>
            <a:ext cx="7924800" cy="898363"/>
          </a:xfrm>
          <a:ln>
            <a:solidFill>
              <a:schemeClr val="tx1"/>
            </a:solidFill>
          </a:ln>
        </p:spPr>
        <p:txBody>
          <a:bodyPr/>
          <a:lstStyle/>
          <a:p>
            <a:pPr marL="0" indent="0" algn="ctr">
              <a:buNone/>
            </a:pPr>
            <a:r>
              <a:rPr lang="en-US" sz="1600" dirty="0">
                <a:latin typeface="Helvetica" pitchFamily="2" charset="0"/>
              </a:rPr>
              <a:t>And for more information on phishing &amp; security best practices visit the Information Security website &amp; click on </a:t>
            </a:r>
            <a:r>
              <a:rPr lang="en-US" sz="1600" i="1" dirty="0">
                <a:latin typeface="Helvetica" pitchFamily="2" charset="0"/>
              </a:rPr>
              <a:t>Security for Everyone</a:t>
            </a:r>
            <a:r>
              <a:rPr lang="en-US" sz="1600" dirty="0">
                <a:latin typeface="Helvetica" pitchFamily="2" charset="0"/>
              </a:rPr>
              <a:t>:</a:t>
            </a:r>
            <a:br>
              <a:rPr lang="en-US" sz="1600" dirty="0">
                <a:latin typeface="Helvetica" pitchFamily="2" charset="0"/>
              </a:rPr>
            </a:br>
            <a:r>
              <a:rPr lang="en-US" sz="1800" b="1" dirty="0">
                <a:latin typeface="Helvetica" pitchFamily="2" charset="0"/>
                <a:hlinkClick r:id="rId2"/>
              </a:rPr>
              <a:t>www.bu.edu/tech/support/information-security/security-for-everyone</a:t>
            </a:r>
            <a:r>
              <a:rPr lang="en-US" sz="1800" dirty="0">
                <a:latin typeface="Helvetica" pitchFamily="2" charset="0"/>
                <a:hlinkClick r:id="rId2"/>
              </a:rPr>
              <a:t>/</a:t>
            </a:r>
            <a:endParaRPr lang="en-US" sz="1800" dirty="0">
              <a:latin typeface="Helvetica" pitchFamily="2" charset="0"/>
            </a:endParaRPr>
          </a:p>
          <a:p>
            <a:pPr marL="0" indent="0" algn="ctr">
              <a:buNone/>
            </a:pPr>
            <a:endParaRPr lang="en-US" sz="1800" dirty="0">
              <a:latin typeface="Helvetica" pitchFamily="2" charset="0"/>
            </a:endParaRPr>
          </a:p>
        </p:txBody>
      </p:sp>
      <p:sp>
        <p:nvSpPr>
          <p:cNvPr id="4" name="Footer Placeholder 3">
            <a:extLst>
              <a:ext uri="{FF2B5EF4-FFF2-40B4-BE49-F238E27FC236}">
                <a16:creationId xmlns:a16="http://schemas.microsoft.com/office/drawing/2014/main" id="{DCF8EDFB-E6A1-5744-BEBA-BE8185E3D9C6}"/>
              </a:ext>
            </a:extLst>
          </p:cNvPr>
          <p:cNvSpPr>
            <a:spLocks noGrp="1"/>
          </p:cNvSpPr>
          <p:nvPr>
            <p:ph type="ftr" sz="quarter" idx="10"/>
          </p:nvPr>
        </p:nvSpPr>
        <p:spPr/>
        <p:txBody>
          <a:bodyPr/>
          <a:lstStyle/>
          <a:p>
            <a:pPr>
              <a:defRPr/>
            </a:pPr>
            <a:r>
              <a:rPr lang="en-US"/>
              <a:t>Information Services &amp; Technology</a:t>
            </a:r>
            <a:endParaRPr lang="en-US" dirty="0"/>
          </a:p>
        </p:txBody>
      </p:sp>
      <p:sp>
        <p:nvSpPr>
          <p:cNvPr id="5" name="Slide Number Placeholder 4">
            <a:extLst>
              <a:ext uri="{FF2B5EF4-FFF2-40B4-BE49-F238E27FC236}">
                <a16:creationId xmlns:a16="http://schemas.microsoft.com/office/drawing/2014/main" id="{2B3465B3-587F-B54F-8E81-91B3650F44A5}"/>
              </a:ext>
            </a:extLst>
          </p:cNvPr>
          <p:cNvSpPr>
            <a:spLocks noGrp="1"/>
          </p:cNvSpPr>
          <p:nvPr>
            <p:ph type="sldNum" sz="quarter" idx="11"/>
          </p:nvPr>
        </p:nvSpPr>
        <p:spPr/>
        <p:txBody>
          <a:bodyPr/>
          <a:lstStyle/>
          <a:p>
            <a:fld id="{179B8BCF-D1FD-F549-A9C7-E8F134ABC61D}" type="slidenum">
              <a:rPr lang="en-US" smtClean="0"/>
              <a:pPr/>
              <a:t>16</a:t>
            </a:fld>
            <a:endParaRPr lang="en-US"/>
          </a:p>
        </p:txBody>
      </p:sp>
      <p:sp>
        <p:nvSpPr>
          <p:cNvPr id="6" name="Date Placeholder 5">
            <a:extLst>
              <a:ext uri="{FF2B5EF4-FFF2-40B4-BE49-F238E27FC236}">
                <a16:creationId xmlns:a16="http://schemas.microsoft.com/office/drawing/2014/main" id="{398E1802-6B9A-C041-8326-1523702F6DBC}"/>
              </a:ext>
            </a:extLst>
          </p:cNvPr>
          <p:cNvSpPr>
            <a:spLocks noGrp="1"/>
          </p:cNvSpPr>
          <p:nvPr>
            <p:ph type="dt" sz="half" idx="12"/>
          </p:nvPr>
        </p:nvSpPr>
        <p:spPr/>
        <p:txBody>
          <a:bodyPr/>
          <a:lstStyle/>
          <a:p>
            <a:fld id="{B3A33E94-69F1-4343-B8F3-1AB185FB567D}" type="datetime1">
              <a:rPr lang="en-US" smtClean="0"/>
              <a:pPr/>
              <a:t>7/1/20</a:t>
            </a:fld>
            <a:endParaRPr lang="en-US" dirty="0"/>
          </a:p>
        </p:txBody>
      </p:sp>
      <p:pic>
        <p:nvPicPr>
          <p:cNvPr id="10" name="Picture 9">
            <a:extLst>
              <a:ext uri="{FF2B5EF4-FFF2-40B4-BE49-F238E27FC236}">
                <a16:creationId xmlns:a16="http://schemas.microsoft.com/office/drawing/2014/main" id="{FFD57A53-E619-BC43-923A-BA6A5E03E940}"/>
              </a:ext>
            </a:extLst>
          </p:cNvPr>
          <p:cNvPicPr>
            <a:picLocks noChangeAspect="1"/>
          </p:cNvPicPr>
          <p:nvPr/>
        </p:nvPicPr>
        <p:blipFill>
          <a:blip r:embed="rId3"/>
          <a:stretch>
            <a:fillRect/>
          </a:stretch>
        </p:blipFill>
        <p:spPr>
          <a:xfrm>
            <a:off x="2464691" y="1475884"/>
            <a:ext cx="4214618" cy="3169132"/>
          </a:xfrm>
          <a:prstGeom prst="rect">
            <a:avLst/>
          </a:prstGeom>
        </p:spPr>
      </p:pic>
      <p:sp>
        <p:nvSpPr>
          <p:cNvPr id="12" name="TextBox 11">
            <a:extLst>
              <a:ext uri="{FF2B5EF4-FFF2-40B4-BE49-F238E27FC236}">
                <a16:creationId xmlns:a16="http://schemas.microsoft.com/office/drawing/2014/main" id="{8771EFCF-6373-534A-9C81-940134ACB552}"/>
              </a:ext>
            </a:extLst>
          </p:cNvPr>
          <p:cNvSpPr txBox="1"/>
          <p:nvPr/>
        </p:nvSpPr>
        <p:spPr>
          <a:xfrm>
            <a:off x="8449519" y="2361235"/>
            <a:ext cx="184731" cy="461665"/>
          </a:xfrm>
          <a:prstGeom prst="rect">
            <a:avLst/>
          </a:prstGeom>
          <a:noFill/>
        </p:spPr>
        <p:txBody>
          <a:bodyPr wrap="none" rtlCol="0">
            <a:spAutoFit/>
          </a:bodyPr>
          <a:lstStyle/>
          <a:p>
            <a:endParaRPr lang="en-US" dirty="0"/>
          </a:p>
        </p:txBody>
      </p:sp>
      <p:sp>
        <p:nvSpPr>
          <p:cNvPr id="13" name="TextBox 12">
            <a:extLst>
              <a:ext uri="{FF2B5EF4-FFF2-40B4-BE49-F238E27FC236}">
                <a16:creationId xmlns:a16="http://schemas.microsoft.com/office/drawing/2014/main" id="{4E4428AC-9C14-3F45-9B78-03F8DD9877CB}"/>
              </a:ext>
            </a:extLst>
          </p:cNvPr>
          <p:cNvSpPr txBox="1"/>
          <p:nvPr/>
        </p:nvSpPr>
        <p:spPr>
          <a:xfrm>
            <a:off x="701965" y="398666"/>
            <a:ext cx="7839919" cy="1077218"/>
          </a:xfrm>
          <a:prstGeom prst="rect">
            <a:avLst/>
          </a:prstGeom>
          <a:noFill/>
        </p:spPr>
        <p:txBody>
          <a:bodyPr wrap="square" rtlCol="0">
            <a:spAutoFit/>
          </a:bodyPr>
          <a:lstStyle/>
          <a:p>
            <a:pPr algn="ctr"/>
            <a:r>
              <a:rPr lang="en-US" sz="3200" dirty="0"/>
              <a:t>Next Up!</a:t>
            </a:r>
          </a:p>
          <a:p>
            <a:pPr algn="ctr"/>
            <a:r>
              <a:rPr lang="en-US" sz="3200" dirty="0"/>
              <a:t>Take the Quiz: Can You Spot a Phish? </a:t>
            </a:r>
          </a:p>
        </p:txBody>
      </p:sp>
    </p:spTree>
    <p:extLst>
      <p:ext uri="{BB962C8B-B14F-4D97-AF65-F5344CB8AC3E}">
        <p14:creationId xmlns:p14="http://schemas.microsoft.com/office/powerpoint/2010/main" val="2750264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bwMode="auto">
          <a:xfrm>
            <a:off x="5019942" y="1141297"/>
            <a:ext cx="2066658" cy="405491"/>
          </a:xfrm>
          <a:prstGeom prst="rect">
            <a:avLst/>
          </a:prstGeom>
          <a:solidFill>
            <a:schemeClr val="bg1">
              <a:lumMod val="85000"/>
            </a:schemeClr>
          </a:solidFill>
          <a:ln w="9525"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a typeface="Osaka" pitchFamily="-64" charset="-128"/>
              <a:cs typeface="Osaka" pitchFamily="-64" charset="-128"/>
            </a:endParaRPr>
          </a:p>
        </p:txBody>
      </p:sp>
      <p:sp>
        <p:nvSpPr>
          <p:cNvPr id="6" name="Rectangle 5"/>
          <p:cNvSpPr/>
          <p:nvPr/>
        </p:nvSpPr>
        <p:spPr bwMode="auto">
          <a:xfrm>
            <a:off x="1326022" y="1124206"/>
            <a:ext cx="2066658" cy="405491"/>
          </a:xfrm>
          <a:prstGeom prst="rect">
            <a:avLst/>
          </a:prstGeom>
          <a:solidFill>
            <a:schemeClr val="bg1">
              <a:lumMod val="85000"/>
            </a:schemeClr>
          </a:solidFill>
          <a:ln w="9525"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a typeface="Osaka" pitchFamily="-64" charset="-128"/>
              <a:cs typeface="Osaka" pitchFamily="-64" charset="-128"/>
            </a:endParaRPr>
          </a:p>
        </p:txBody>
      </p:sp>
      <p:sp>
        <p:nvSpPr>
          <p:cNvPr id="2" name="Title 1"/>
          <p:cNvSpPr>
            <a:spLocks noGrp="1"/>
          </p:cNvSpPr>
          <p:nvPr>
            <p:ph type="title"/>
          </p:nvPr>
        </p:nvSpPr>
        <p:spPr>
          <a:xfrm>
            <a:off x="609600" y="438406"/>
            <a:ext cx="7924800" cy="685800"/>
          </a:xfrm>
        </p:spPr>
        <p:txBody>
          <a:bodyPr/>
          <a:lstStyle/>
          <a:p>
            <a:pPr algn="ctr"/>
            <a:r>
              <a:rPr lang="en-US" sz="3200" dirty="0">
                <a:latin typeface="Helvetica" pitchFamily="2" charset="0"/>
              </a:rPr>
              <a:t>Quiz: Can you Spot a Phish? </a:t>
            </a:r>
          </a:p>
        </p:txBody>
      </p:sp>
      <p:sp>
        <p:nvSpPr>
          <p:cNvPr id="4" name="Footer Placeholder 3"/>
          <p:cNvSpPr>
            <a:spLocks noGrp="1"/>
          </p:cNvSpPr>
          <p:nvPr>
            <p:ph type="ftr" sz="quarter" idx="10"/>
          </p:nvPr>
        </p:nvSpPr>
        <p:spPr/>
        <p:txBody>
          <a:bodyPr/>
          <a:lstStyle/>
          <a:p>
            <a:pPr>
              <a:defRPr/>
            </a:pPr>
            <a:r>
              <a:rPr lang="en-US"/>
              <a:t>Information Services &amp; Technology</a:t>
            </a:r>
            <a:endParaRPr lang="en-US" dirty="0"/>
          </a:p>
        </p:txBody>
      </p:sp>
      <p:sp>
        <p:nvSpPr>
          <p:cNvPr id="5" name="Slide Number Placeholder 4"/>
          <p:cNvSpPr>
            <a:spLocks noGrp="1"/>
          </p:cNvSpPr>
          <p:nvPr>
            <p:ph type="sldNum" sz="quarter" idx="11"/>
          </p:nvPr>
        </p:nvSpPr>
        <p:spPr/>
        <p:txBody>
          <a:bodyPr/>
          <a:lstStyle/>
          <a:p>
            <a:fld id="{179B8BCF-D1FD-F549-A9C7-E8F134ABC61D}" type="slidenum">
              <a:rPr lang="en-US" smtClean="0"/>
              <a:pPr/>
              <a:t>17</a:t>
            </a:fld>
            <a:endParaRPr lang="en-US"/>
          </a:p>
        </p:txBody>
      </p:sp>
      <p:sp>
        <p:nvSpPr>
          <p:cNvPr id="8" name="Title 1"/>
          <p:cNvSpPr txBox="1">
            <a:spLocks/>
          </p:cNvSpPr>
          <p:nvPr/>
        </p:nvSpPr>
        <p:spPr bwMode="auto">
          <a:xfrm>
            <a:off x="1326022" y="1128695"/>
            <a:ext cx="273323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3600" b="1" i="0">
                <a:solidFill>
                  <a:schemeClr val="tx1"/>
                </a:solidFill>
                <a:latin typeface="+mj-lt"/>
                <a:ea typeface="+mj-ea"/>
                <a:cs typeface="Stag Semibold"/>
              </a:defRPr>
            </a:lvl1pPr>
            <a:lvl2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2pPr>
            <a:lvl3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3pPr>
            <a:lvl4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4pPr>
            <a:lvl5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5pPr>
            <a:lvl6pPr marL="4572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6pPr>
            <a:lvl7pPr marL="9144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7pPr>
            <a:lvl8pPr marL="13716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8pPr>
            <a:lvl9pPr marL="18288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9pPr>
          </a:lstStyle>
          <a:p>
            <a:r>
              <a:rPr lang="en-US" sz="2000" kern="0" dirty="0">
                <a:solidFill>
                  <a:schemeClr val="bg1">
                    <a:lumMod val="50000"/>
                  </a:schemeClr>
                </a:solidFill>
              </a:rPr>
              <a:t>Legitimate Email?</a:t>
            </a:r>
          </a:p>
        </p:txBody>
      </p:sp>
      <p:sp>
        <p:nvSpPr>
          <p:cNvPr id="9" name="Title 1"/>
          <p:cNvSpPr txBox="1">
            <a:spLocks/>
          </p:cNvSpPr>
          <p:nvPr/>
        </p:nvSpPr>
        <p:spPr bwMode="auto">
          <a:xfrm>
            <a:off x="5077270" y="1124206"/>
            <a:ext cx="273323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3600" b="1" i="0">
                <a:solidFill>
                  <a:schemeClr val="tx1"/>
                </a:solidFill>
                <a:latin typeface="+mj-lt"/>
                <a:ea typeface="+mj-ea"/>
                <a:cs typeface="Stag Semibold"/>
              </a:defRPr>
            </a:lvl1pPr>
            <a:lvl2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2pPr>
            <a:lvl3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3pPr>
            <a:lvl4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4pPr>
            <a:lvl5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5pPr>
            <a:lvl6pPr marL="4572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6pPr>
            <a:lvl7pPr marL="9144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7pPr>
            <a:lvl8pPr marL="13716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8pPr>
            <a:lvl9pPr marL="18288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9pPr>
          </a:lstStyle>
          <a:p>
            <a:r>
              <a:rPr lang="en-US" sz="2000" kern="0" dirty="0">
                <a:solidFill>
                  <a:schemeClr val="bg1">
                    <a:lumMod val="50000"/>
                  </a:schemeClr>
                </a:solidFill>
              </a:rPr>
              <a:t>Phishing Email?</a:t>
            </a:r>
          </a:p>
        </p:txBody>
      </p:sp>
      <p:pic>
        <p:nvPicPr>
          <p:cNvPr id="3" name="Picture 2"/>
          <p:cNvPicPr>
            <a:picLocks noChangeAspect="1"/>
          </p:cNvPicPr>
          <p:nvPr/>
        </p:nvPicPr>
        <p:blipFill>
          <a:blip r:embed="rId2"/>
          <a:stretch>
            <a:fillRect/>
          </a:stretch>
        </p:blipFill>
        <p:spPr>
          <a:xfrm>
            <a:off x="1603169" y="1662061"/>
            <a:ext cx="6072154" cy="4563360"/>
          </a:xfrm>
          <a:prstGeom prst="rect">
            <a:avLst/>
          </a:prstGeom>
        </p:spPr>
      </p:pic>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4144" y="4203522"/>
            <a:ext cx="339753" cy="339753"/>
          </a:xfrm>
          <a:prstGeom prst="rect">
            <a:avLst/>
          </a:prstGeom>
        </p:spPr>
      </p:pic>
      <p:pic>
        <p:nvPicPr>
          <p:cNvPr id="7" name="Picture 6"/>
          <p:cNvPicPr>
            <a:picLocks noChangeAspect="1"/>
          </p:cNvPicPr>
          <p:nvPr/>
        </p:nvPicPr>
        <p:blipFill>
          <a:blip r:embed="rId4"/>
          <a:stretch>
            <a:fillRect/>
          </a:stretch>
        </p:blipFill>
        <p:spPr>
          <a:xfrm>
            <a:off x="4862973" y="4325250"/>
            <a:ext cx="1533474" cy="296801"/>
          </a:xfrm>
          <a:prstGeom prst="rect">
            <a:avLst/>
          </a:prstGeom>
        </p:spPr>
      </p:pic>
    </p:spTree>
    <p:extLst>
      <p:ext uri="{BB962C8B-B14F-4D97-AF65-F5344CB8AC3E}">
        <p14:creationId xmlns:p14="http://schemas.microsoft.com/office/powerpoint/2010/main" val="623220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bwMode="auto">
          <a:xfrm>
            <a:off x="5019942" y="1141297"/>
            <a:ext cx="2066658" cy="405491"/>
          </a:xfrm>
          <a:prstGeom prst="rect">
            <a:avLst/>
          </a:prstGeom>
          <a:solidFill>
            <a:schemeClr val="bg1">
              <a:lumMod val="85000"/>
            </a:schemeClr>
          </a:solidFill>
          <a:ln w="9525" cap="flat" cmpd="sng" algn="ctr">
            <a:solidFill>
              <a:srgbClr val="FF0000"/>
            </a:solid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a typeface="Osaka" pitchFamily="-64" charset="-128"/>
              <a:cs typeface="Osaka" pitchFamily="-64" charset="-128"/>
            </a:endParaRPr>
          </a:p>
        </p:txBody>
      </p:sp>
      <p:sp>
        <p:nvSpPr>
          <p:cNvPr id="6" name="Rectangle 5"/>
          <p:cNvSpPr/>
          <p:nvPr/>
        </p:nvSpPr>
        <p:spPr bwMode="auto">
          <a:xfrm>
            <a:off x="1326022" y="1124206"/>
            <a:ext cx="2066658" cy="405491"/>
          </a:xfrm>
          <a:prstGeom prst="rect">
            <a:avLst/>
          </a:prstGeom>
          <a:solidFill>
            <a:schemeClr val="bg1">
              <a:lumMod val="85000"/>
            </a:schemeClr>
          </a:solidFill>
          <a:ln w="9525"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a typeface="Osaka" pitchFamily="-64" charset="-128"/>
              <a:cs typeface="Osaka" pitchFamily="-64" charset="-128"/>
            </a:endParaRPr>
          </a:p>
        </p:txBody>
      </p:sp>
      <p:sp>
        <p:nvSpPr>
          <p:cNvPr id="2" name="Title 1"/>
          <p:cNvSpPr>
            <a:spLocks noGrp="1"/>
          </p:cNvSpPr>
          <p:nvPr>
            <p:ph type="title"/>
          </p:nvPr>
        </p:nvSpPr>
        <p:spPr>
          <a:xfrm>
            <a:off x="609600" y="438406"/>
            <a:ext cx="7924800" cy="685800"/>
          </a:xfrm>
        </p:spPr>
        <p:txBody>
          <a:bodyPr/>
          <a:lstStyle/>
          <a:p>
            <a:pPr algn="ctr"/>
            <a:r>
              <a:rPr lang="en-US" sz="3200" dirty="0">
                <a:latin typeface="Helvetica" pitchFamily="2" charset="0"/>
              </a:rPr>
              <a:t>Quiz: Can you Spot a Phish? </a:t>
            </a:r>
          </a:p>
        </p:txBody>
      </p:sp>
      <p:sp>
        <p:nvSpPr>
          <p:cNvPr id="4" name="Footer Placeholder 3"/>
          <p:cNvSpPr>
            <a:spLocks noGrp="1"/>
          </p:cNvSpPr>
          <p:nvPr>
            <p:ph type="ftr" sz="quarter" idx="10"/>
          </p:nvPr>
        </p:nvSpPr>
        <p:spPr/>
        <p:txBody>
          <a:bodyPr/>
          <a:lstStyle/>
          <a:p>
            <a:pPr>
              <a:defRPr/>
            </a:pPr>
            <a:r>
              <a:rPr lang="en-US"/>
              <a:t>Information Services &amp; Technology</a:t>
            </a:r>
            <a:endParaRPr lang="en-US" dirty="0"/>
          </a:p>
        </p:txBody>
      </p:sp>
      <p:sp>
        <p:nvSpPr>
          <p:cNvPr id="5" name="Slide Number Placeholder 4"/>
          <p:cNvSpPr>
            <a:spLocks noGrp="1"/>
          </p:cNvSpPr>
          <p:nvPr>
            <p:ph type="sldNum" sz="quarter" idx="11"/>
          </p:nvPr>
        </p:nvSpPr>
        <p:spPr/>
        <p:txBody>
          <a:bodyPr/>
          <a:lstStyle/>
          <a:p>
            <a:fld id="{179B8BCF-D1FD-F549-A9C7-E8F134ABC61D}" type="slidenum">
              <a:rPr lang="en-US" smtClean="0"/>
              <a:pPr/>
              <a:t>18</a:t>
            </a:fld>
            <a:endParaRPr lang="en-US"/>
          </a:p>
        </p:txBody>
      </p:sp>
      <p:sp>
        <p:nvSpPr>
          <p:cNvPr id="8" name="Title 1"/>
          <p:cNvSpPr txBox="1">
            <a:spLocks/>
          </p:cNvSpPr>
          <p:nvPr/>
        </p:nvSpPr>
        <p:spPr bwMode="auto">
          <a:xfrm>
            <a:off x="1326022" y="1128695"/>
            <a:ext cx="273323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3600" b="1" i="0">
                <a:solidFill>
                  <a:schemeClr val="tx1"/>
                </a:solidFill>
                <a:latin typeface="+mj-lt"/>
                <a:ea typeface="+mj-ea"/>
                <a:cs typeface="Stag Semibold"/>
              </a:defRPr>
            </a:lvl1pPr>
            <a:lvl2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2pPr>
            <a:lvl3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3pPr>
            <a:lvl4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4pPr>
            <a:lvl5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5pPr>
            <a:lvl6pPr marL="4572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6pPr>
            <a:lvl7pPr marL="9144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7pPr>
            <a:lvl8pPr marL="13716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8pPr>
            <a:lvl9pPr marL="18288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9pPr>
          </a:lstStyle>
          <a:p>
            <a:r>
              <a:rPr lang="en-US" sz="2000" kern="0" dirty="0">
                <a:solidFill>
                  <a:schemeClr val="bg1">
                    <a:lumMod val="50000"/>
                  </a:schemeClr>
                </a:solidFill>
              </a:rPr>
              <a:t>Legitimate Email?</a:t>
            </a:r>
          </a:p>
        </p:txBody>
      </p:sp>
      <p:sp>
        <p:nvSpPr>
          <p:cNvPr id="9" name="Title 1"/>
          <p:cNvSpPr txBox="1">
            <a:spLocks/>
          </p:cNvSpPr>
          <p:nvPr/>
        </p:nvSpPr>
        <p:spPr bwMode="auto">
          <a:xfrm>
            <a:off x="5077270" y="1124206"/>
            <a:ext cx="273323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3600" b="1" i="0">
                <a:solidFill>
                  <a:schemeClr val="tx1"/>
                </a:solidFill>
                <a:latin typeface="+mj-lt"/>
                <a:ea typeface="+mj-ea"/>
                <a:cs typeface="Stag Semibold"/>
              </a:defRPr>
            </a:lvl1pPr>
            <a:lvl2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2pPr>
            <a:lvl3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3pPr>
            <a:lvl4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4pPr>
            <a:lvl5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5pPr>
            <a:lvl6pPr marL="4572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6pPr>
            <a:lvl7pPr marL="9144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7pPr>
            <a:lvl8pPr marL="13716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8pPr>
            <a:lvl9pPr marL="18288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9pPr>
          </a:lstStyle>
          <a:p>
            <a:r>
              <a:rPr lang="en-US" sz="2000" kern="0" dirty="0">
                <a:solidFill>
                  <a:schemeClr val="bg1">
                    <a:lumMod val="50000"/>
                  </a:schemeClr>
                </a:solidFill>
              </a:rPr>
              <a:t>Phishing Email?</a:t>
            </a: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19084" t="7084" r="15328" b="26109"/>
          <a:stretch/>
        </p:blipFill>
        <p:spPr>
          <a:xfrm>
            <a:off x="804530" y="1810006"/>
            <a:ext cx="7534940" cy="4305721"/>
          </a:xfrm>
          <a:prstGeom prst="rect">
            <a:avLst/>
          </a:prstGeom>
        </p:spPr>
      </p:pic>
      <p:pic>
        <p:nvPicPr>
          <p:cNvPr id="7" name="Picture 6"/>
          <p:cNvPicPr>
            <a:picLocks noChangeAspect="1"/>
          </p:cNvPicPr>
          <p:nvPr/>
        </p:nvPicPr>
        <p:blipFill>
          <a:blip r:embed="rId3"/>
          <a:stretch>
            <a:fillRect/>
          </a:stretch>
        </p:blipFill>
        <p:spPr>
          <a:xfrm>
            <a:off x="3162300" y="3433775"/>
            <a:ext cx="4772025" cy="285750"/>
          </a:xfrm>
          <a:prstGeom prst="rect">
            <a:avLst/>
          </a:prstGeom>
        </p:spPr>
      </p:pic>
    </p:spTree>
    <p:extLst>
      <p:ext uri="{BB962C8B-B14F-4D97-AF65-F5344CB8AC3E}">
        <p14:creationId xmlns:p14="http://schemas.microsoft.com/office/powerpoint/2010/main" val="36583509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bwMode="auto">
          <a:xfrm>
            <a:off x="5019942" y="1141297"/>
            <a:ext cx="2066658" cy="405491"/>
          </a:xfrm>
          <a:prstGeom prst="rect">
            <a:avLst/>
          </a:prstGeom>
          <a:solidFill>
            <a:schemeClr val="bg1">
              <a:lumMod val="85000"/>
            </a:schemeClr>
          </a:solidFill>
          <a:ln w="9525"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a typeface="Osaka" pitchFamily="-64" charset="-128"/>
              <a:cs typeface="Osaka" pitchFamily="-64" charset="-128"/>
            </a:endParaRPr>
          </a:p>
        </p:txBody>
      </p:sp>
      <p:sp>
        <p:nvSpPr>
          <p:cNvPr id="6" name="Rectangle 5"/>
          <p:cNvSpPr/>
          <p:nvPr/>
        </p:nvSpPr>
        <p:spPr bwMode="auto">
          <a:xfrm>
            <a:off x="1326022" y="1124206"/>
            <a:ext cx="2066658" cy="405491"/>
          </a:xfrm>
          <a:prstGeom prst="rect">
            <a:avLst/>
          </a:prstGeom>
          <a:solidFill>
            <a:schemeClr val="bg1">
              <a:lumMod val="85000"/>
            </a:schemeClr>
          </a:solidFill>
          <a:ln w="9525"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a typeface="Osaka" pitchFamily="-64" charset="-128"/>
              <a:cs typeface="Osaka" pitchFamily="-64" charset="-128"/>
            </a:endParaRPr>
          </a:p>
        </p:txBody>
      </p:sp>
      <p:sp>
        <p:nvSpPr>
          <p:cNvPr id="2" name="Title 1"/>
          <p:cNvSpPr>
            <a:spLocks noGrp="1"/>
          </p:cNvSpPr>
          <p:nvPr>
            <p:ph type="title"/>
          </p:nvPr>
        </p:nvSpPr>
        <p:spPr>
          <a:xfrm>
            <a:off x="609600" y="438406"/>
            <a:ext cx="7924800" cy="685800"/>
          </a:xfrm>
        </p:spPr>
        <p:txBody>
          <a:bodyPr/>
          <a:lstStyle/>
          <a:p>
            <a:pPr algn="ctr"/>
            <a:r>
              <a:rPr lang="en-US" sz="3200" dirty="0">
                <a:latin typeface="Helvetica" pitchFamily="2" charset="0"/>
              </a:rPr>
              <a:t>Quiz: Can you Spot a Phish? </a:t>
            </a:r>
          </a:p>
        </p:txBody>
      </p:sp>
      <p:sp>
        <p:nvSpPr>
          <p:cNvPr id="4" name="Footer Placeholder 3"/>
          <p:cNvSpPr>
            <a:spLocks noGrp="1"/>
          </p:cNvSpPr>
          <p:nvPr>
            <p:ph type="ftr" sz="quarter" idx="10"/>
          </p:nvPr>
        </p:nvSpPr>
        <p:spPr/>
        <p:txBody>
          <a:bodyPr/>
          <a:lstStyle/>
          <a:p>
            <a:pPr>
              <a:defRPr/>
            </a:pPr>
            <a:r>
              <a:rPr lang="en-US"/>
              <a:t>Information Services &amp; Technology</a:t>
            </a:r>
            <a:endParaRPr lang="en-US" dirty="0"/>
          </a:p>
        </p:txBody>
      </p:sp>
      <p:sp>
        <p:nvSpPr>
          <p:cNvPr id="5" name="Slide Number Placeholder 4"/>
          <p:cNvSpPr>
            <a:spLocks noGrp="1"/>
          </p:cNvSpPr>
          <p:nvPr>
            <p:ph type="sldNum" sz="quarter" idx="11"/>
          </p:nvPr>
        </p:nvSpPr>
        <p:spPr/>
        <p:txBody>
          <a:bodyPr/>
          <a:lstStyle/>
          <a:p>
            <a:fld id="{179B8BCF-D1FD-F549-A9C7-E8F134ABC61D}" type="slidenum">
              <a:rPr lang="en-US" smtClean="0"/>
              <a:pPr/>
              <a:t>19</a:t>
            </a:fld>
            <a:endParaRPr lang="en-US"/>
          </a:p>
        </p:txBody>
      </p:sp>
      <p:sp>
        <p:nvSpPr>
          <p:cNvPr id="8" name="Title 1"/>
          <p:cNvSpPr txBox="1">
            <a:spLocks/>
          </p:cNvSpPr>
          <p:nvPr/>
        </p:nvSpPr>
        <p:spPr bwMode="auto">
          <a:xfrm>
            <a:off x="1326022" y="1128695"/>
            <a:ext cx="273323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3600" b="1" i="0">
                <a:solidFill>
                  <a:schemeClr val="tx1"/>
                </a:solidFill>
                <a:latin typeface="+mj-lt"/>
                <a:ea typeface="+mj-ea"/>
                <a:cs typeface="Stag Semibold"/>
              </a:defRPr>
            </a:lvl1pPr>
            <a:lvl2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2pPr>
            <a:lvl3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3pPr>
            <a:lvl4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4pPr>
            <a:lvl5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5pPr>
            <a:lvl6pPr marL="4572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6pPr>
            <a:lvl7pPr marL="9144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7pPr>
            <a:lvl8pPr marL="13716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8pPr>
            <a:lvl9pPr marL="18288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9pPr>
          </a:lstStyle>
          <a:p>
            <a:r>
              <a:rPr lang="en-US" sz="2000" kern="0" dirty="0">
                <a:solidFill>
                  <a:schemeClr val="bg1">
                    <a:lumMod val="50000"/>
                  </a:schemeClr>
                </a:solidFill>
              </a:rPr>
              <a:t>Legitimate Email?</a:t>
            </a:r>
          </a:p>
        </p:txBody>
      </p:sp>
      <p:sp>
        <p:nvSpPr>
          <p:cNvPr id="9" name="Title 1"/>
          <p:cNvSpPr txBox="1">
            <a:spLocks/>
          </p:cNvSpPr>
          <p:nvPr/>
        </p:nvSpPr>
        <p:spPr bwMode="auto">
          <a:xfrm>
            <a:off x="5077270" y="1124206"/>
            <a:ext cx="273323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3600" b="1" i="0">
                <a:solidFill>
                  <a:schemeClr val="tx1"/>
                </a:solidFill>
                <a:latin typeface="+mj-lt"/>
                <a:ea typeface="+mj-ea"/>
                <a:cs typeface="Stag Semibold"/>
              </a:defRPr>
            </a:lvl1pPr>
            <a:lvl2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2pPr>
            <a:lvl3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3pPr>
            <a:lvl4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4pPr>
            <a:lvl5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5pPr>
            <a:lvl6pPr marL="4572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6pPr>
            <a:lvl7pPr marL="9144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7pPr>
            <a:lvl8pPr marL="13716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8pPr>
            <a:lvl9pPr marL="18288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9pPr>
          </a:lstStyle>
          <a:p>
            <a:r>
              <a:rPr lang="en-US" sz="2000" kern="0" dirty="0">
                <a:solidFill>
                  <a:schemeClr val="bg1">
                    <a:lumMod val="50000"/>
                  </a:schemeClr>
                </a:solidFill>
              </a:rPr>
              <a:t>Phishing Email?</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7169" y="1630039"/>
            <a:ext cx="6829661" cy="4273874"/>
          </a:xfrm>
          <a:prstGeom prst="rect">
            <a:avLst/>
          </a:prstGeom>
        </p:spPr>
      </p:pic>
    </p:spTree>
    <p:extLst>
      <p:ext uri="{BB962C8B-B14F-4D97-AF65-F5344CB8AC3E}">
        <p14:creationId xmlns:p14="http://schemas.microsoft.com/office/powerpoint/2010/main" val="27576493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bwMode="auto">
          <a:xfrm>
            <a:off x="5019942" y="1141297"/>
            <a:ext cx="2066658" cy="405491"/>
          </a:xfrm>
          <a:prstGeom prst="rect">
            <a:avLst/>
          </a:prstGeom>
          <a:solidFill>
            <a:schemeClr val="bg1">
              <a:lumMod val="85000"/>
            </a:schemeClr>
          </a:solidFill>
          <a:ln w="9525" cap="flat" cmpd="sng" algn="ctr">
            <a:solidFill>
              <a:srgbClr val="FF0000"/>
            </a:solid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a typeface="Osaka" pitchFamily="-64" charset="-128"/>
              <a:cs typeface="Osaka" pitchFamily="-64" charset="-128"/>
            </a:endParaRPr>
          </a:p>
        </p:txBody>
      </p:sp>
      <p:sp>
        <p:nvSpPr>
          <p:cNvPr id="6" name="Rectangle 5"/>
          <p:cNvSpPr/>
          <p:nvPr/>
        </p:nvSpPr>
        <p:spPr bwMode="auto">
          <a:xfrm>
            <a:off x="1326022" y="1124206"/>
            <a:ext cx="2066658" cy="405491"/>
          </a:xfrm>
          <a:prstGeom prst="rect">
            <a:avLst/>
          </a:prstGeom>
          <a:solidFill>
            <a:schemeClr val="bg1">
              <a:lumMod val="85000"/>
            </a:schemeClr>
          </a:solidFill>
          <a:ln w="9525"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a typeface="Osaka" pitchFamily="-64" charset="-128"/>
              <a:cs typeface="Osaka" pitchFamily="-64" charset="-128"/>
            </a:endParaRPr>
          </a:p>
        </p:txBody>
      </p:sp>
      <p:sp>
        <p:nvSpPr>
          <p:cNvPr id="2" name="Title 1"/>
          <p:cNvSpPr>
            <a:spLocks noGrp="1"/>
          </p:cNvSpPr>
          <p:nvPr>
            <p:ph type="title"/>
          </p:nvPr>
        </p:nvSpPr>
        <p:spPr>
          <a:xfrm>
            <a:off x="609600" y="438406"/>
            <a:ext cx="7924800" cy="685800"/>
          </a:xfrm>
        </p:spPr>
        <p:txBody>
          <a:bodyPr/>
          <a:lstStyle/>
          <a:p>
            <a:pPr algn="ctr"/>
            <a:r>
              <a:rPr lang="en-US" sz="3200" dirty="0">
                <a:latin typeface="Helvetica" pitchFamily="2" charset="0"/>
              </a:rPr>
              <a:t>Quiz: Can you Spot a Phish? </a:t>
            </a:r>
          </a:p>
        </p:txBody>
      </p:sp>
      <p:sp>
        <p:nvSpPr>
          <p:cNvPr id="4" name="Footer Placeholder 3"/>
          <p:cNvSpPr>
            <a:spLocks noGrp="1"/>
          </p:cNvSpPr>
          <p:nvPr>
            <p:ph type="ftr" sz="quarter" idx="10"/>
          </p:nvPr>
        </p:nvSpPr>
        <p:spPr/>
        <p:txBody>
          <a:bodyPr/>
          <a:lstStyle/>
          <a:p>
            <a:pPr>
              <a:defRPr/>
            </a:pPr>
            <a:r>
              <a:rPr lang="en-US"/>
              <a:t>Information Services &amp; Technology</a:t>
            </a:r>
            <a:endParaRPr lang="en-US" dirty="0"/>
          </a:p>
        </p:txBody>
      </p:sp>
      <p:sp>
        <p:nvSpPr>
          <p:cNvPr id="5" name="Slide Number Placeholder 4"/>
          <p:cNvSpPr>
            <a:spLocks noGrp="1"/>
          </p:cNvSpPr>
          <p:nvPr>
            <p:ph type="sldNum" sz="quarter" idx="11"/>
          </p:nvPr>
        </p:nvSpPr>
        <p:spPr/>
        <p:txBody>
          <a:bodyPr/>
          <a:lstStyle/>
          <a:p>
            <a:fld id="{179B8BCF-D1FD-F549-A9C7-E8F134ABC61D}" type="slidenum">
              <a:rPr lang="en-US" smtClean="0"/>
              <a:pPr/>
              <a:t>20</a:t>
            </a:fld>
            <a:endParaRPr lang="en-US"/>
          </a:p>
        </p:txBody>
      </p:sp>
      <p:sp>
        <p:nvSpPr>
          <p:cNvPr id="8" name="Title 1"/>
          <p:cNvSpPr txBox="1">
            <a:spLocks/>
          </p:cNvSpPr>
          <p:nvPr/>
        </p:nvSpPr>
        <p:spPr bwMode="auto">
          <a:xfrm>
            <a:off x="1326022" y="1128695"/>
            <a:ext cx="273323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3600" b="1" i="0">
                <a:solidFill>
                  <a:schemeClr val="tx1"/>
                </a:solidFill>
                <a:latin typeface="+mj-lt"/>
                <a:ea typeface="+mj-ea"/>
                <a:cs typeface="Stag Semibold"/>
              </a:defRPr>
            </a:lvl1pPr>
            <a:lvl2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2pPr>
            <a:lvl3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3pPr>
            <a:lvl4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4pPr>
            <a:lvl5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5pPr>
            <a:lvl6pPr marL="4572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6pPr>
            <a:lvl7pPr marL="9144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7pPr>
            <a:lvl8pPr marL="13716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8pPr>
            <a:lvl9pPr marL="18288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9pPr>
          </a:lstStyle>
          <a:p>
            <a:r>
              <a:rPr lang="en-US" sz="2000" kern="0" dirty="0">
                <a:solidFill>
                  <a:schemeClr val="bg1">
                    <a:lumMod val="50000"/>
                  </a:schemeClr>
                </a:solidFill>
              </a:rPr>
              <a:t>Legitimate Email?</a:t>
            </a:r>
          </a:p>
        </p:txBody>
      </p:sp>
      <p:sp>
        <p:nvSpPr>
          <p:cNvPr id="9" name="Title 1"/>
          <p:cNvSpPr txBox="1">
            <a:spLocks/>
          </p:cNvSpPr>
          <p:nvPr/>
        </p:nvSpPr>
        <p:spPr bwMode="auto">
          <a:xfrm>
            <a:off x="5077270" y="1124206"/>
            <a:ext cx="273323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3600" b="1" i="0">
                <a:solidFill>
                  <a:schemeClr val="tx1"/>
                </a:solidFill>
                <a:latin typeface="+mj-lt"/>
                <a:ea typeface="+mj-ea"/>
                <a:cs typeface="Stag Semibold"/>
              </a:defRPr>
            </a:lvl1pPr>
            <a:lvl2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2pPr>
            <a:lvl3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3pPr>
            <a:lvl4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4pPr>
            <a:lvl5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5pPr>
            <a:lvl6pPr marL="4572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6pPr>
            <a:lvl7pPr marL="9144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7pPr>
            <a:lvl8pPr marL="13716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8pPr>
            <a:lvl9pPr marL="18288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9pPr>
          </a:lstStyle>
          <a:p>
            <a:r>
              <a:rPr lang="en-US" sz="2000" kern="0" dirty="0">
                <a:solidFill>
                  <a:schemeClr val="bg1">
                    <a:lumMod val="50000"/>
                  </a:schemeClr>
                </a:solidFill>
              </a:rPr>
              <a:t>Phishing Email?</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7480" y="1804734"/>
            <a:ext cx="6550498" cy="4099179"/>
          </a:xfrm>
          <a:prstGeom prst="rect">
            <a:avLst/>
          </a:prstGeom>
        </p:spPr>
      </p:pic>
    </p:spTree>
    <p:extLst>
      <p:ext uri="{BB962C8B-B14F-4D97-AF65-F5344CB8AC3E}">
        <p14:creationId xmlns:p14="http://schemas.microsoft.com/office/powerpoint/2010/main" val="21587620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8488" y="4878360"/>
            <a:ext cx="339753" cy="339753"/>
          </a:xfrm>
          <a:prstGeom prst="rect">
            <a:avLst/>
          </a:prstGeom>
        </p:spPr>
      </p:pic>
      <p:sp>
        <p:nvSpPr>
          <p:cNvPr id="12" name="Rectangle 11"/>
          <p:cNvSpPr/>
          <p:nvPr/>
        </p:nvSpPr>
        <p:spPr bwMode="auto">
          <a:xfrm>
            <a:off x="5019942" y="1141297"/>
            <a:ext cx="2066658" cy="405491"/>
          </a:xfrm>
          <a:prstGeom prst="rect">
            <a:avLst/>
          </a:prstGeom>
          <a:solidFill>
            <a:schemeClr val="bg1">
              <a:lumMod val="85000"/>
            </a:schemeClr>
          </a:solidFill>
          <a:ln w="9525"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a typeface="Osaka" pitchFamily="-64" charset="-128"/>
              <a:cs typeface="Osaka" pitchFamily="-64" charset="-128"/>
            </a:endParaRPr>
          </a:p>
        </p:txBody>
      </p:sp>
      <p:sp>
        <p:nvSpPr>
          <p:cNvPr id="6" name="Rectangle 5"/>
          <p:cNvSpPr/>
          <p:nvPr/>
        </p:nvSpPr>
        <p:spPr bwMode="auto">
          <a:xfrm>
            <a:off x="1326022" y="1124206"/>
            <a:ext cx="2066658" cy="405491"/>
          </a:xfrm>
          <a:prstGeom prst="rect">
            <a:avLst/>
          </a:prstGeom>
          <a:solidFill>
            <a:schemeClr val="bg1">
              <a:lumMod val="85000"/>
            </a:schemeClr>
          </a:solidFill>
          <a:ln w="9525"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a typeface="Osaka" pitchFamily="-64" charset="-128"/>
              <a:cs typeface="Osaka" pitchFamily="-64" charset="-128"/>
            </a:endParaRPr>
          </a:p>
        </p:txBody>
      </p:sp>
      <p:sp>
        <p:nvSpPr>
          <p:cNvPr id="2" name="Title 1"/>
          <p:cNvSpPr>
            <a:spLocks noGrp="1"/>
          </p:cNvSpPr>
          <p:nvPr>
            <p:ph type="title"/>
          </p:nvPr>
        </p:nvSpPr>
        <p:spPr>
          <a:xfrm>
            <a:off x="609600" y="438406"/>
            <a:ext cx="7924800" cy="685800"/>
          </a:xfrm>
        </p:spPr>
        <p:txBody>
          <a:bodyPr/>
          <a:lstStyle/>
          <a:p>
            <a:pPr algn="ctr"/>
            <a:r>
              <a:rPr lang="en-US" sz="3200" dirty="0">
                <a:latin typeface="Helvetica" pitchFamily="2" charset="0"/>
              </a:rPr>
              <a:t>Quiz: Can you Spot a Phish?</a:t>
            </a:r>
          </a:p>
        </p:txBody>
      </p:sp>
      <p:sp>
        <p:nvSpPr>
          <p:cNvPr id="4" name="Footer Placeholder 3"/>
          <p:cNvSpPr>
            <a:spLocks noGrp="1"/>
          </p:cNvSpPr>
          <p:nvPr>
            <p:ph type="ftr" sz="quarter" idx="10"/>
          </p:nvPr>
        </p:nvSpPr>
        <p:spPr/>
        <p:txBody>
          <a:bodyPr/>
          <a:lstStyle/>
          <a:p>
            <a:pPr>
              <a:defRPr/>
            </a:pPr>
            <a:r>
              <a:rPr lang="en-US"/>
              <a:t>Information Services &amp; Technology</a:t>
            </a:r>
            <a:endParaRPr lang="en-US" dirty="0"/>
          </a:p>
        </p:txBody>
      </p:sp>
      <p:sp>
        <p:nvSpPr>
          <p:cNvPr id="5" name="Slide Number Placeholder 4"/>
          <p:cNvSpPr>
            <a:spLocks noGrp="1"/>
          </p:cNvSpPr>
          <p:nvPr>
            <p:ph type="sldNum" sz="quarter" idx="11"/>
          </p:nvPr>
        </p:nvSpPr>
        <p:spPr/>
        <p:txBody>
          <a:bodyPr/>
          <a:lstStyle/>
          <a:p>
            <a:fld id="{179B8BCF-D1FD-F549-A9C7-E8F134ABC61D}" type="slidenum">
              <a:rPr lang="en-US" smtClean="0"/>
              <a:pPr/>
              <a:t>21</a:t>
            </a:fld>
            <a:endParaRPr lang="en-US"/>
          </a:p>
        </p:txBody>
      </p:sp>
      <p:sp>
        <p:nvSpPr>
          <p:cNvPr id="8" name="Title 1"/>
          <p:cNvSpPr txBox="1">
            <a:spLocks/>
          </p:cNvSpPr>
          <p:nvPr/>
        </p:nvSpPr>
        <p:spPr bwMode="auto">
          <a:xfrm>
            <a:off x="1326022" y="1128695"/>
            <a:ext cx="273323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3600" b="1" i="0">
                <a:solidFill>
                  <a:schemeClr val="tx1"/>
                </a:solidFill>
                <a:latin typeface="+mj-lt"/>
                <a:ea typeface="+mj-ea"/>
                <a:cs typeface="Stag Semibold"/>
              </a:defRPr>
            </a:lvl1pPr>
            <a:lvl2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2pPr>
            <a:lvl3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3pPr>
            <a:lvl4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4pPr>
            <a:lvl5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5pPr>
            <a:lvl6pPr marL="4572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6pPr>
            <a:lvl7pPr marL="9144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7pPr>
            <a:lvl8pPr marL="13716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8pPr>
            <a:lvl9pPr marL="18288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9pPr>
          </a:lstStyle>
          <a:p>
            <a:r>
              <a:rPr lang="en-US" sz="2000" kern="0" dirty="0">
                <a:solidFill>
                  <a:schemeClr val="bg1">
                    <a:lumMod val="50000"/>
                  </a:schemeClr>
                </a:solidFill>
              </a:rPr>
              <a:t>Legitimate Email?</a:t>
            </a:r>
          </a:p>
        </p:txBody>
      </p:sp>
      <p:sp>
        <p:nvSpPr>
          <p:cNvPr id="9" name="Title 1"/>
          <p:cNvSpPr txBox="1">
            <a:spLocks/>
          </p:cNvSpPr>
          <p:nvPr/>
        </p:nvSpPr>
        <p:spPr bwMode="auto">
          <a:xfrm>
            <a:off x="5077270" y="1124206"/>
            <a:ext cx="273323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3600" b="1" i="0">
                <a:solidFill>
                  <a:schemeClr val="tx1"/>
                </a:solidFill>
                <a:latin typeface="+mj-lt"/>
                <a:ea typeface="+mj-ea"/>
                <a:cs typeface="Stag Semibold"/>
              </a:defRPr>
            </a:lvl1pPr>
            <a:lvl2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2pPr>
            <a:lvl3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3pPr>
            <a:lvl4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4pPr>
            <a:lvl5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5pPr>
            <a:lvl6pPr marL="4572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6pPr>
            <a:lvl7pPr marL="9144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7pPr>
            <a:lvl8pPr marL="13716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8pPr>
            <a:lvl9pPr marL="18288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9pPr>
          </a:lstStyle>
          <a:p>
            <a:r>
              <a:rPr lang="en-US" sz="2000" kern="0" dirty="0">
                <a:solidFill>
                  <a:schemeClr val="bg1">
                    <a:lumMod val="50000"/>
                  </a:schemeClr>
                </a:solidFill>
              </a:rPr>
              <a:t>Phishing Email?</a:t>
            </a:r>
          </a:p>
        </p:txBody>
      </p:sp>
      <p:pic>
        <p:nvPicPr>
          <p:cNvPr id="3" name="Picture 2"/>
          <p:cNvPicPr>
            <a:picLocks noChangeAspect="1"/>
          </p:cNvPicPr>
          <p:nvPr/>
        </p:nvPicPr>
        <p:blipFill rotWithShape="1">
          <a:blip r:embed="rId3"/>
          <a:srcRect l="1411" b="21448"/>
          <a:stretch/>
        </p:blipFill>
        <p:spPr>
          <a:xfrm>
            <a:off x="609600" y="1563879"/>
            <a:ext cx="8109944" cy="4340034"/>
          </a:xfrm>
          <a:prstGeom prst="rect">
            <a:avLst/>
          </a:prstGeom>
        </p:spPr>
      </p:pic>
      <p:pic>
        <p:nvPicPr>
          <p:cNvPr id="13" name="Picture 12"/>
          <p:cNvPicPr>
            <a:picLocks noChangeAspect="1"/>
          </p:cNvPicPr>
          <p:nvPr/>
        </p:nvPicPr>
        <p:blipFill rotWithShape="1">
          <a:blip r:embed="rId2">
            <a:extLst>
              <a:ext uri="{28A0092B-C50C-407E-A947-70E740481C1C}">
                <a14:useLocalDpi xmlns:a14="http://schemas.microsoft.com/office/drawing/2010/main" val="0"/>
              </a:ext>
            </a:extLst>
          </a:blip>
          <a:srcRect l="-1" t="17188" r="13382" b="11345"/>
          <a:stretch/>
        </p:blipFill>
        <p:spPr>
          <a:xfrm>
            <a:off x="8608944" y="4679820"/>
            <a:ext cx="294287" cy="242804"/>
          </a:xfrm>
          <a:prstGeom prst="rect">
            <a:avLst/>
          </a:prstGeom>
        </p:spPr>
      </p:pic>
      <p:pic>
        <p:nvPicPr>
          <p:cNvPr id="10" name="Picture 9"/>
          <p:cNvPicPr>
            <a:picLocks noChangeAspect="1"/>
          </p:cNvPicPr>
          <p:nvPr/>
        </p:nvPicPr>
        <p:blipFill>
          <a:blip r:embed="rId4"/>
          <a:stretch>
            <a:fillRect/>
          </a:stretch>
        </p:blipFill>
        <p:spPr>
          <a:xfrm>
            <a:off x="2038305" y="4878360"/>
            <a:ext cx="6829425" cy="218602"/>
          </a:xfrm>
          <a:prstGeom prst="rect">
            <a:avLst/>
          </a:prstGeom>
        </p:spPr>
      </p:pic>
    </p:spTree>
    <p:extLst>
      <p:ext uri="{BB962C8B-B14F-4D97-AF65-F5344CB8AC3E}">
        <p14:creationId xmlns:p14="http://schemas.microsoft.com/office/powerpoint/2010/main" val="22994238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1326022" y="1124206"/>
            <a:ext cx="2066658" cy="405491"/>
          </a:xfrm>
          <a:prstGeom prst="rect">
            <a:avLst/>
          </a:prstGeom>
          <a:solidFill>
            <a:schemeClr val="bg1">
              <a:lumMod val="85000"/>
            </a:schemeClr>
          </a:solidFill>
          <a:ln w="9525" cap="flat" cmpd="sng" algn="ctr">
            <a:solidFill>
              <a:srgbClr val="FF0000"/>
            </a:solid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a typeface="Osaka" pitchFamily="-64" charset="-128"/>
              <a:cs typeface="Osaka" pitchFamily="-64" charset="-128"/>
            </a:endParaRPr>
          </a:p>
        </p:txBody>
      </p:sp>
      <p:sp>
        <p:nvSpPr>
          <p:cNvPr id="8" name="Title 1"/>
          <p:cNvSpPr txBox="1">
            <a:spLocks/>
          </p:cNvSpPr>
          <p:nvPr/>
        </p:nvSpPr>
        <p:spPr bwMode="auto">
          <a:xfrm>
            <a:off x="1326022" y="1128695"/>
            <a:ext cx="273323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3600" b="1" i="0">
                <a:solidFill>
                  <a:schemeClr val="tx1"/>
                </a:solidFill>
                <a:latin typeface="+mj-lt"/>
                <a:ea typeface="+mj-ea"/>
                <a:cs typeface="Stag Semibold"/>
              </a:defRPr>
            </a:lvl1pPr>
            <a:lvl2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2pPr>
            <a:lvl3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3pPr>
            <a:lvl4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4pPr>
            <a:lvl5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5pPr>
            <a:lvl6pPr marL="4572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6pPr>
            <a:lvl7pPr marL="9144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7pPr>
            <a:lvl8pPr marL="13716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8pPr>
            <a:lvl9pPr marL="18288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9pPr>
          </a:lstStyle>
          <a:p>
            <a:r>
              <a:rPr lang="en-US" sz="2000" kern="0" dirty="0">
                <a:solidFill>
                  <a:schemeClr val="bg1">
                    <a:lumMod val="50000"/>
                  </a:schemeClr>
                </a:solidFill>
              </a:rPr>
              <a:t>Legitimate Email?</a:t>
            </a:r>
          </a:p>
        </p:txBody>
      </p:sp>
      <p:sp>
        <p:nvSpPr>
          <p:cNvPr id="12" name="Rectangle 11"/>
          <p:cNvSpPr/>
          <p:nvPr/>
        </p:nvSpPr>
        <p:spPr bwMode="auto">
          <a:xfrm>
            <a:off x="5019942" y="1141297"/>
            <a:ext cx="2066658" cy="405491"/>
          </a:xfrm>
          <a:prstGeom prst="rect">
            <a:avLst/>
          </a:prstGeom>
          <a:solidFill>
            <a:schemeClr val="bg1">
              <a:lumMod val="85000"/>
            </a:schemeClr>
          </a:solidFill>
          <a:ln w="9525"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a typeface="Osaka" pitchFamily="-64" charset="-128"/>
              <a:cs typeface="Osaka" pitchFamily="-64" charset="-128"/>
            </a:endParaRPr>
          </a:p>
        </p:txBody>
      </p:sp>
      <p:sp>
        <p:nvSpPr>
          <p:cNvPr id="2" name="Title 1"/>
          <p:cNvSpPr>
            <a:spLocks noGrp="1"/>
          </p:cNvSpPr>
          <p:nvPr>
            <p:ph type="title"/>
          </p:nvPr>
        </p:nvSpPr>
        <p:spPr>
          <a:xfrm>
            <a:off x="609600" y="438406"/>
            <a:ext cx="7924800" cy="685800"/>
          </a:xfrm>
        </p:spPr>
        <p:txBody>
          <a:bodyPr/>
          <a:lstStyle/>
          <a:p>
            <a:pPr algn="ctr"/>
            <a:r>
              <a:rPr lang="en-US" sz="3200" dirty="0">
                <a:latin typeface="Helvetica" pitchFamily="2" charset="0"/>
              </a:rPr>
              <a:t>Quiz: Can you Spot a Phish?</a:t>
            </a:r>
          </a:p>
        </p:txBody>
      </p:sp>
      <p:sp>
        <p:nvSpPr>
          <p:cNvPr id="4" name="Footer Placeholder 3"/>
          <p:cNvSpPr>
            <a:spLocks noGrp="1"/>
          </p:cNvSpPr>
          <p:nvPr>
            <p:ph type="ftr" sz="quarter" idx="10"/>
          </p:nvPr>
        </p:nvSpPr>
        <p:spPr/>
        <p:txBody>
          <a:bodyPr/>
          <a:lstStyle/>
          <a:p>
            <a:pPr>
              <a:defRPr/>
            </a:pPr>
            <a:r>
              <a:rPr lang="en-US"/>
              <a:t>Information Services &amp; Technology</a:t>
            </a:r>
            <a:endParaRPr lang="en-US" dirty="0"/>
          </a:p>
        </p:txBody>
      </p:sp>
      <p:sp>
        <p:nvSpPr>
          <p:cNvPr id="5" name="Slide Number Placeholder 4"/>
          <p:cNvSpPr>
            <a:spLocks noGrp="1"/>
          </p:cNvSpPr>
          <p:nvPr>
            <p:ph type="sldNum" sz="quarter" idx="11"/>
          </p:nvPr>
        </p:nvSpPr>
        <p:spPr/>
        <p:txBody>
          <a:bodyPr/>
          <a:lstStyle/>
          <a:p>
            <a:fld id="{179B8BCF-D1FD-F549-A9C7-E8F134ABC61D}" type="slidenum">
              <a:rPr lang="en-US" smtClean="0"/>
              <a:pPr/>
              <a:t>22</a:t>
            </a:fld>
            <a:endParaRPr lang="en-US"/>
          </a:p>
        </p:txBody>
      </p:sp>
      <p:sp>
        <p:nvSpPr>
          <p:cNvPr id="9" name="Title 1"/>
          <p:cNvSpPr txBox="1">
            <a:spLocks/>
          </p:cNvSpPr>
          <p:nvPr/>
        </p:nvSpPr>
        <p:spPr bwMode="auto">
          <a:xfrm>
            <a:off x="5077270" y="1124206"/>
            <a:ext cx="273323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3600" b="1" i="0">
                <a:solidFill>
                  <a:schemeClr val="tx1"/>
                </a:solidFill>
                <a:latin typeface="+mj-lt"/>
                <a:ea typeface="+mj-ea"/>
                <a:cs typeface="Stag Semibold"/>
              </a:defRPr>
            </a:lvl1pPr>
            <a:lvl2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2pPr>
            <a:lvl3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3pPr>
            <a:lvl4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4pPr>
            <a:lvl5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5pPr>
            <a:lvl6pPr marL="4572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6pPr>
            <a:lvl7pPr marL="9144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7pPr>
            <a:lvl8pPr marL="13716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8pPr>
            <a:lvl9pPr marL="18288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9pPr>
          </a:lstStyle>
          <a:p>
            <a:r>
              <a:rPr lang="en-US" sz="2000" kern="0" dirty="0">
                <a:solidFill>
                  <a:schemeClr val="bg1">
                    <a:lumMod val="50000"/>
                  </a:schemeClr>
                </a:solidFill>
              </a:rPr>
              <a:t>Phishing Email?</a:t>
            </a:r>
          </a:p>
        </p:txBody>
      </p:sp>
      <p:pic>
        <p:nvPicPr>
          <p:cNvPr id="10" name="Picture 9"/>
          <p:cNvPicPr>
            <a:picLocks noChangeAspect="1"/>
          </p:cNvPicPr>
          <p:nvPr/>
        </p:nvPicPr>
        <p:blipFill rotWithShape="1">
          <a:blip r:embed="rId2"/>
          <a:srcRect l="1411" b="21448"/>
          <a:stretch/>
        </p:blipFill>
        <p:spPr>
          <a:xfrm>
            <a:off x="517028" y="1529697"/>
            <a:ext cx="8109944" cy="4374216"/>
          </a:xfrm>
          <a:prstGeom prst="rect">
            <a:avLst/>
          </a:prstGeom>
        </p:spPr>
      </p:pic>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l="-1" t="17188" r="13382" b="11345"/>
          <a:stretch/>
        </p:blipFill>
        <p:spPr>
          <a:xfrm>
            <a:off x="8608944" y="4679820"/>
            <a:ext cx="294287" cy="242804"/>
          </a:xfrm>
          <a:prstGeom prst="rect">
            <a:avLst/>
          </a:prstGeom>
        </p:spPr>
      </p:pic>
      <p:pic>
        <p:nvPicPr>
          <p:cNvPr id="13" name="Picture 12"/>
          <p:cNvPicPr>
            <a:picLocks noChangeAspect="1"/>
          </p:cNvPicPr>
          <p:nvPr/>
        </p:nvPicPr>
        <p:blipFill>
          <a:blip r:embed="rId4"/>
          <a:stretch>
            <a:fillRect/>
          </a:stretch>
        </p:blipFill>
        <p:spPr>
          <a:xfrm>
            <a:off x="2038305" y="4878360"/>
            <a:ext cx="6829425" cy="218602"/>
          </a:xfrm>
          <a:prstGeom prst="rect">
            <a:avLst/>
          </a:prstGeom>
        </p:spPr>
      </p:pic>
    </p:spTree>
    <p:extLst>
      <p:ext uri="{BB962C8B-B14F-4D97-AF65-F5344CB8AC3E}">
        <p14:creationId xmlns:p14="http://schemas.microsoft.com/office/powerpoint/2010/main" val="16901414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bwMode="auto">
          <a:xfrm>
            <a:off x="5019942" y="1141297"/>
            <a:ext cx="2066658" cy="405491"/>
          </a:xfrm>
          <a:prstGeom prst="rect">
            <a:avLst/>
          </a:prstGeom>
          <a:solidFill>
            <a:schemeClr val="bg1">
              <a:lumMod val="85000"/>
            </a:schemeClr>
          </a:solidFill>
          <a:ln w="9525"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a typeface="Osaka" pitchFamily="-64" charset="-128"/>
              <a:cs typeface="Osaka" pitchFamily="-64" charset="-128"/>
            </a:endParaRPr>
          </a:p>
        </p:txBody>
      </p:sp>
      <p:sp>
        <p:nvSpPr>
          <p:cNvPr id="6" name="Rectangle 5"/>
          <p:cNvSpPr/>
          <p:nvPr/>
        </p:nvSpPr>
        <p:spPr bwMode="auto">
          <a:xfrm>
            <a:off x="1326022" y="1124206"/>
            <a:ext cx="2066658" cy="405491"/>
          </a:xfrm>
          <a:prstGeom prst="rect">
            <a:avLst/>
          </a:prstGeom>
          <a:solidFill>
            <a:schemeClr val="bg1">
              <a:lumMod val="85000"/>
            </a:schemeClr>
          </a:solidFill>
          <a:ln w="9525"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a typeface="Osaka" pitchFamily="-64" charset="-128"/>
              <a:cs typeface="Osaka" pitchFamily="-64" charset="-128"/>
            </a:endParaRPr>
          </a:p>
        </p:txBody>
      </p:sp>
      <p:sp>
        <p:nvSpPr>
          <p:cNvPr id="2" name="Title 1"/>
          <p:cNvSpPr>
            <a:spLocks noGrp="1"/>
          </p:cNvSpPr>
          <p:nvPr>
            <p:ph type="title"/>
          </p:nvPr>
        </p:nvSpPr>
        <p:spPr>
          <a:xfrm>
            <a:off x="609600" y="438406"/>
            <a:ext cx="8534400" cy="685800"/>
          </a:xfrm>
        </p:spPr>
        <p:txBody>
          <a:bodyPr/>
          <a:lstStyle/>
          <a:p>
            <a:r>
              <a:rPr lang="en-US" sz="2700" dirty="0"/>
              <a:t>Phishing – What to look for: Quiz</a:t>
            </a:r>
          </a:p>
        </p:txBody>
      </p:sp>
      <p:sp>
        <p:nvSpPr>
          <p:cNvPr id="4" name="Footer Placeholder 3"/>
          <p:cNvSpPr>
            <a:spLocks noGrp="1"/>
          </p:cNvSpPr>
          <p:nvPr>
            <p:ph type="ftr" sz="quarter" idx="10"/>
          </p:nvPr>
        </p:nvSpPr>
        <p:spPr/>
        <p:txBody>
          <a:bodyPr/>
          <a:lstStyle/>
          <a:p>
            <a:pPr>
              <a:defRPr/>
            </a:pPr>
            <a:r>
              <a:rPr lang="en-US"/>
              <a:t>Information Services &amp; Technology</a:t>
            </a:r>
            <a:endParaRPr lang="en-US" dirty="0"/>
          </a:p>
        </p:txBody>
      </p:sp>
      <p:sp>
        <p:nvSpPr>
          <p:cNvPr id="5" name="Slide Number Placeholder 4"/>
          <p:cNvSpPr>
            <a:spLocks noGrp="1"/>
          </p:cNvSpPr>
          <p:nvPr>
            <p:ph type="sldNum" sz="quarter" idx="11"/>
          </p:nvPr>
        </p:nvSpPr>
        <p:spPr/>
        <p:txBody>
          <a:bodyPr/>
          <a:lstStyle/>
          <a:p>
            <a:fld id="{179B8BCF-D1FD-F549-A9C7-E8F134ABC61D}" type="slidenum">
              <a:rPr lang="en-US" smtClean="0"/>
              <a:pPr/>
              <a:t>23</a:t>
            </a:fld>
            <a:endParaRPr lang="en-US"/>
          </a:p>
        </p:txBody>
      </p:sp>
      <p:sp>
        <p:nvSpPr>
          <p:cNvPr id="8" name="Title 1"/>
          <p:cNvSpPr txBox="1">
            <a:spLocks/>
          </p:cNvSpPr>
          <p:nvPr/>
        </p:nvSpPr>
        <p:spPr bwMode="auto">
          <a:xfrm>
            <a:off x="1326022" y="1128695"/>
            <a:ext cx="273323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3600" b="1" i="0">
                <a:solidFill>
                  <a:schemeClr val="tx1"/>
                </a:solidFill>
                <a:latin typeface="+mj-lt"/>
                <a:ea typeface="+mj-ea"/>
                <a:cs typeface="Stag Semibold"/>
              </a:defRPr>
            </a:lvl1pPr>
            <a:lvl2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2pPr>
            <a:lvl3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3pPr>
            <a:lvl4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4pPr>
            <a:lvl5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5pPr>
            <a:lvl6pPr marL="4572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6pPr>
            <a:lvl7pPr marL="9144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7pPr>
            <a:lvl8pPr marL="13716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8pPr>
            <a:lvl9pPr marL="18288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9pPr>
          </a:lstStyle>
          <a:p>
            <a:r>
              <a:rPr lang="en-US" sz="2000" kern="0" dirty="0">
                <a:solidFill>
                  <a:schemeClr val="bg1">
                    <a:lumMod val="50000"/>
                  </a:schemeClr>
                </a:solidFill>
              </a:rPr>
              <a:t>Legitimate Email?</a:t>
            </a:r>
          </a:p>
        </p:txBody>
      </p:sp>
      <p:sp>
        <p:nvSpPr>
          <p:cNvPr id="9" name="Title 1"/>
          <p:cNvSpPr txBox="1">
            <a:spLocks/>
          </p:cNvSpPr>
          <p:nvPr/>
        </p:nvSpPr>
        <p:spPr bwMode="auto">
          <a:xfrm>
            <a:off x="5077270" y="1124206"/>
            <a:ext cx="273323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3600" b="1" i="0">
                <a:solidFill>
                  <a:schemeClr val="tx1"/>
                </a:solidFill>
                <a:latin typeface="+mj-lt"/>
                <a:ea typeface="+mj-ea"/>
                <a:cs typeface="Stag Semibold"/>
              </a:defRPr>
            </a:lvl1pPr>
            <a:lvl2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2pPr>
            <a:lvl3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3pPr>
            <a:lvl4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4pPr>
            <a:lvl5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5pPr>
            <a:lvl6pPr marL="4572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6pPr>
            <a:lvl7pPr marL="9144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7pPr>
            <a:lvl8pPr marL="13716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8pPr>
            <a:lvl9pPr marL="18288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9pPr>
          </a:lstStyle>
          <a:p>
            <a:r>
              <a:rPr lang="en-US" sz="2000" kern="0" dirty="0">
                <a:solidFill>
                  <a:schemeClr val="bg1">
                    <a:lumMod val="50000"/>
                  </a:schemeClr>
                </a:solidFill>
              </a:rPr>
              <a:t>Phishing Email?</a:t>
            </a:r>
          </a:p>
        </p:txBody>
      </p:sp>
      <p:pic>
        <p:nvPicPr>
          <p:cNvPr id="7" name="Picture 6"/>
          <p:cNvPicPr>
            <a:picLocks noChangeAspect="1"/>
          </p:cNvPicPr>
          <p:nvPr/>
        </p:nvPicPr>
        <p:blipFill>
          <a:blip r:embed="rId2"/>
          <a:stretch>
            <a:fillRect/>
          </a:stretch>
        </p:blipFill>
        <p:spPr>
          <a:xfrm>
            <a:off x="2321577" y="1641422"/>
            <a:ext cx="4256014" cy="4802240"/>
          </a:xfrm>
          <a:prstGeom prst="rect">
            <a:avLst/>
          </a:prstGeom>
        </p:spPr>
      </p:pic>
    </p:spTree>
    <p:extLst>
      <p:ext uri="{BB962C8B-B14F-4D97-AF65-F5344CB8AC3E}">
        <p14:creationId xmlns:p14="http://schemas.microsoft.com/office/powerpoint/2010/main" val="12550858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bwMode="auto">
          <a:xfrm>
            <a:off x="5019942" y="1141297"/>
            <a:ext cx="2066658" cy="405491"/>
          </a:xfrm>
          <a:prstGeom prst="rect">
            <a:avLst/>
          </a:prstGeom>
          <a:solidFill>
            <a:schemeClr val="bg1">
              <a:lumMod val="85000"/>
            </a:schemeClr>
          </a:solidFill>
          <a:ln w="9525" cap="flat" cmpd="sng" algn="ctr">
            <a:solidFill>
              <a:srgbClr val="FF0000"/>
            </a:solid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a typeface="Osaka" pitchFamily="-64" charset="-128"/>
              <a:cs typeface="Osaka" pitchFamily="-64" charset="-128"/>
            </a:endParaRPr>
          </a:p>
        </p:txBody>
      </p:sp>
      <p:sp>
        <p:nvSpPr>
          <p:cNvPr id="6" name="Rectangle 5"/>
          <p:cNvSpPr/>
          <p:nvPr/>
        </p:nvSpPr>
        <p:spPr bwMode="auto">
          <a:xfrm>
            <a:off x="1326022" y="1124206"/>
            <a:ext cx="2066658" cy="405491"/>
          </a:xfrm>
          <a:prstGeom prst="rect">
            <a:avLst/>
          </a:prstGeom>
          <a:solidFill>
            <a:schemeClr val="bg1">
              <a:lumMod val="85000"/>
            </a:schemeClr>
          </a:solidFill>
          <a:ln w="9525"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a typeface="Osaka" pitchFamily="-64" charset="-128"/>
              <a:cs typeface="Osaka" pitchFamily="-64" charset="-128"/>
            </a:endParaRPr>
          </a:p>
        </p:txBody>
      </p:sp>
      <p:sp>
        <p:nvSpPr>
          <p:cNvPr id="2" name="Title 1"/>
          <p:cNvSpPr>
            <a:spLocks noGrp="1"/>
          </p:cNvSpPr>
          <p:nvPr>
            <p:ph type="title"/>
          </p:nvPr>
        </p:nvSpPr>
        <p:spPr>
          <a:xfrm>
            <a:off x="609600" y="438406"/>
            <a:ext cx="7924800" cy="685800"/>
          </a:xfrm>
        </p:spPr>
        <p:txBody>
          <a:bodyPr/>
          <a:lstStyle/>
          <a:p>
            <a:pPr algn="ctr"/>
            <a:r>
              <a:rPr lang="en-US" sz="3200" dirty="0">
                <a:latin typeface="Helvetica" pitchFamily="2" charset="0"/>
              </a:rPr>
              <a:t>Quiz: Can you Spot a Phish?</a:t>
            </a:r>
          </a:p>
        </p:txBody>
      </p:sp>
      <p:sp>
        <p:nvSpPr>
          <p:cNvPr id="4" name="Footer Placeholder 3"/>
          <p:cNvSpPr>
            <a:spLocks noGrp="1"/>
          </p:cNvSpPr>
          <p:nvPr>
            <p:ph type="ftr" sz="quarter" idx="10"/>
          </p:nvPr>
        </p:nvSpPr>
        <p:spPr/>
        <p:txBody>
          <a:bodyPr/>
          <a:lstStyle/>
          <a:p>
            <a:pPr>
              <a:defRPr/>
            </a:pPr>
            <a:r>
              <a:rPr lang="en-US"/>
              <a:t>Information Services &amp; Technology</a:t>
            </a:r>
            <a:endParaRPr lang="en-US" dirty="0"/>
          </a:p>
        </p:txBody>
      </p:sp>
      <p:sp>
        <p:nvSpPr>
          <p:cNvPr id="5" name="Slide Number Placeholder 4"/>
          <p:cNvSpPr>
            <a:spLocks noGrp="1"/>
          </p:cNvSpPr>
          <p:nvPr>
            <p:ph type="sldNum" sz="quarter" idx="11"/>
          </p:nvPr>
        </p:nvSpPr>
        <p:spPr/>
        <p:txBody>
          <a:bodyPr/>
          <a:lstStyle/>
          <a:p>
            <a:fld id="{179B8BCF-D1FD-F549-A9C7-E8F134ABC61D}" type="slidenum">
              <a:rPr lang="en-US" smtClean="0"/>
              <a:pPr/>
              <a:t>24</a:t>
            </a:fld>
            <a:endParaRPr lang="en-US"/>
          </a:p>
        </p:txBody>
      </p:sp>
      <p:sp>
        <p:nvSpPr>
          <p:cNvPr id="8" name="Title 1"/>
          <p:cNvSpPr txBox="1">
            <a:spLocks/>
          </p:cNvSpPr>
          <p:nvPr/>
        </p:nvSpPr>
        <p:spPr bwMode="auto">
          <a:xfrm>
            <a:off x="1326022" y="1128695"/>
            <a:ext cx="273323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3600" b="1" i="0">
                <a:solidFill>
                  <a:schemeClr val="tx1"/>
                </a:solidFill>
                <a:latin typeface="+mj-lt"/>
                <a:ea typeface="+mj-ea"/>
                <a:cs typeface="Stag Semibold"/>
              </a:defRPr>
            </a:lvl1pPr>
            <a:lvl2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2pPr>
            <a:lvl3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3pPr>
            <a:lvl4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4pPr>
            <a:lvl5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5pPr>
            <a:lvl6pPr marL="4572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6pPr>
            <a:lvl7pPr marL="9144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7pPr>
            <a:lvl8pPr marL="13716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8pPr>
            <a:lvl9pPr marL="18288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9pPr>
          </a:lstStyle>
          <a:p>
            <a:r>
              <a:rPr lang="en-US" sz="2000" kern="0" dirty="0">
                <a:solidFill>
                  <a:schemeClr val="bg1">
                    <a:lumMod val="50000"/>
                  </a:schemeClr>
                </a:solidFill>
              </a:rPr>
              <a:t>Legitimate Email?</a:t>
            </a:r>
          </a:p>
        </p:txBody>
      </p:sp>
      <p:sp>
        <p:nvSpPr>
          <p:cNvPr id="9" name="Title 1"/>
          <p:cNvSpPr txBox="1">
            <a:spLocks/>
          </p:cNvSpPr>
          <p:nvPr/>
        </p:nvSpPr>
        <p:spPr bwMode="auto">
          <a:xfrm>
            <a:off x="5077270" y="1124206"/>
            <a:ext cx="273323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3600" b="1" i="0">
                <a:solidFill>
                  <a:schemeClr val="tx1"/>
                </a:solidFill>
                <a:latin typeface="+mj-lt"/>
                <a:ea typeface="+mj-ea"/>
                <a:cs typeface="Stag Semibold"/>
              </a:defRPr>
            </a:lvl1pPr>
            <a:lvl2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2pPr>
            <a:lvl3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3pPr>
            <a:lvl4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4pPr>
            <a:lvl5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5pPr>
            <a:lvl6pPr marL="4572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6pPr>
            <a:lvl7pPr marL="9144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7pPr>
            <a:lvl8pPr marL="13716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8pPr>
            <a:lvl9pPr marL="18288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9pPr>
          </a:lstStyle>
          <a:p>
            <a:r>
              <a:rPr lang="en-US" sz="2000" kern="0" dirty="0">
                <a:solidFill>
                  <a:schemeClr val="bg1">
                    <a:lumMod val="50000"/>
                  </a:schemeClr>
                </a:solidFill>
              </a:rPr>
              <a:t>Phishing Email?</a:t>
            </a:r>
          </a:p>
        </p:txBody>
      </p:sp>
      <p:pic>
        <p:nvPicPr>
          <p:cNvPr id="10" name="Picture 9"/>
          <p:cNvPicPr>
            <a:picLocks noChangeAspect="1"/>
          </p:cNvPicPr>
          <p:nvPr/>
        </p:nvPicPr>
        <p:blipFill>
          <a:blip r:embed="rId2"/>
          <a:stretch>
            <a:fillRect/>
          </a:stretch>
        </p:blipFill>
        <p:spPr>
          <a:xfrm>
            <a:off x="2321577" y="1641422"/>
            <a:ext cx="4256014" cy="4802240"/>
          </a:xfrm>
          <a:prstGeom prst="rect">
            <a:avLst/>
          </a:prstGeom>
        </p:spPr>
      </p:pic>
      <p:sp>
        <p:nvSpPr>
          <p:cNvPr id="7" name="Oval 6"/>
          <p:cNvSpPr/>
          <p:nvPr/>
        </p:nvSpPr>
        <p:spPr bwMode="auto">
          <a:xfrm>
            <a:off x="2753833" y="2413591"/>
            <a:ext cx="1881962" cy="552893"/>
          </a:xfrm>
          <a:prstGeom prst="ellipse">
            <a:avLst/>
          </a:prstGeom>
          <a:noFill/>
          <a:ln>
            <a:solidFill>
              <a:srgbClr val="FF0000"/>
            </a:solid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a typeface="Osaka" pitchFamily="-64" charset="-128"/>
              <a:cs typeface="Osaka" pitchFamily="-64" charset="-128"/>
            </a:endParaRPr>
          </a:p>
        </p:txBody>
      </p:sp>
      <p:sp>
        <p:nvSpPr>
          <p:cNvPr id="13" name="Oval 12"/>
          <p:cNvSpPr/>
          <p:nvPr/>
        </p:nvSpPr>
        <p:spPr bwMode="auto">
          <a:xfrm>
            <a:off x="2705845" y="3731565"/>
            <a:ext cx="1047448" cy="425765"/>
          </a:xfrm>
          <a:prstGeom prst="ellipse">
            <a:avLst/>
          </a:prstGeom>
          <a:noFill/>
          <a:ln>
            <a:solidFill>
              <a:srgbClr val="FF0000"/>
            </a:solid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a typeface="Osaka" pitchFamily="-64" charset="-128"/>
              <a:cs typeface="Osaka" pitchFamily="-64" charset="-128"/>
            </a:endParaRPr>
          </a:p>
        </p:txBody>
      </p:sp>
      <p:sp>
        <p:nvSpPr>
          <p:cNvPr id="14" name="Oval 13"/>
          <p:cNvSpPr/>
          <p:nvPr/>
        </p:nvSpPr>
        <p:spPr bwMode="auto">
          <a:xfrm>
            <a:off x="2858245" y="5462282"/>
            <a:ext cx="629234" cy="268667"/>
          </a:xfrm>
          <a:prstGeom prst="ellipse">
            <a:avLst/>
          </a:prstGeom>
          <a:noFill/>
          <a:ln>
            <a:solidFill>
              <a:srgbClr val="FF0000"/>
            </a:solid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a typeface="Osaka" pitchFamily="-64" charset="-128"/>
              <a:cs typeface="Osaka" pitchFamily="-64" charset="-128"/>
            </a:endParaRPr>
          </a:p>
        </p:txBody>
      </p:sp>
      <p:sp>
        <p:nvSpPr>
          <p:cNvPr id="11" name="TextBox 10"/>
          <p:cNvSpPr txBox="1"/>
          <p:nvPr/>
        </p:nvSpPr>
        <p:spPr>
          <a:xfrm>
            <a:off x="3886999" y="2922618"/>
            <a:ext cx="2690592" cy="276999"/>
          </a:xfrm>
          <a:prstGeom prst="rect">
            <a:avLst/>
          </a:prstGeom>
          <a:noFill/>
        </p:spPr>
        <p:txBody>
          <a:bodyPr wrap="square" rtlCol="0">
            <a:spAutoFit/>
          </a:bodyPr>
          <a:lstStyle/>
          <a:p>
            <a:r>
              <a:rPr lang="en-US" sz="1200" dirty="0">
                <a:solidFill>
                  <a:srgbClr val="FF0000"/>
                </a:solidFill>
                <a:latin typeface="+mn-lt"/>
              </a:rPr>
              <a:t>Implied consequences, sense of urgency</a:t>
            </a:r>
          </a:p>
        </p:txBody>
      </p:sp>
      <p:sp>
        <p:nvSpPr>
          <p:cNvPr id="15" name="TextBox 14"/>
          <p:cNvSpPr txBox="1"/>
          <p:nvPr/>
        </p:nvSpPr>
        <p:spPr>
          <a:xfrm>
            <a:off x="3731974" y="3847590"/>
            <a:ext cx="2690592" cy="276999"/>
          </a:xfrm>
          <a:prstGeom prst="rect">
            <a:avLst/>
          </a:prstGeom>
          <a:noFill/>
        </p:spPr>
        <p:txBody>
          <a:bodyPr wrap="square" rtlCol="0">
            <a:spAutoFit/>
          </a:bodyPr>
          <a:lstStyle/>
          <a:p>
            <a:r>
              <a:rPr lang="en-US" sz="1200" dirty="0">
                <a:solidFill>
                  <a:srgbClr val="FF0000"/>
                </a:solidFill>
                <a:latin typeface="+mn-lt"/>
              </a:rPr>
              <a:t>Generic greeting</a:t>
            </a:r>
          </a:p>
        </p:txBody>
      </p:sp>
      <p:sp>
        <p:nvSpPr>
          <p:cNvPr id="16" name="TextBox 15"/>
          <p:cNvSpPr txBox="1"/>
          <p:nvPr/>
        </p:nvSpPr>
        <p:spPr>
          <a:xfrm>
            <a:off x="3498954" y="5626914"/>
            <a:ext cx="4624319" cy="276999"/>
          </a:xfrm>
          <a:prstGeom prst="rect">
            <a:avLst/>
          </a:prstGeom>
          <a:noFill/>
        </p:spPr>
        <p:txBody>
          <a:bodyPr wrap="square" rtlCol="0">
            <a:spAutoFit/>
          </a:bodyPr>
          <a:lstStyle/>
          <a:p>
            <a:r>
              <a:rPr lang="en-US" sz="1200" dirty="0">
                <a:solidFill>
                  <a:srgbClr val="FF0000"/>
                </a:solidFill>
                <a:latin typeface="+mn-lt"/>
              </a:rPr>
              <a:t>British spelling of ‘Centre’ is odd to send to American customer account </a:t>
            </a:r>
          </a:p>
        </p:txBody>
      </p:sp>
    </p:spTree>
    <p:extLst>
      <p:ext uri="{BB962C8B-B14F-4D97-AF65-F5344CB8AC3E}">
        <p14:creationId xmlns:p14="http://schemas.microsoft.com/office/powerpoint/2010/main" val="23692662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bwMode="auto">
          <a:xfrm>
            <a:off x="5019942" y="1141297"/>
            <a:ext cx="2066658" cy="405491"/>
          </a:xfrm>
          <a:prstGeom prst="rect">
            <a:avLst/>
          </a:prstGeom>
          <a:solidFill>
            <a:schemeClr val="bg1">
              <a:lumMod val="85000"/>
            </a:schemeClr>
          </a:solidFill>
          <a:ln w="9525"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a typeface="Osaka" pitchFamily="-64" charset="-128"/>
              <a:cs typeface="Osaka" pitchFamily="-64" charset="-128"/>
            </a:endParaRPr>
          </a:p>
        </p:txBody>
      </p:sp>
      <p:sp>
        <p:nvSpPr>
          <p:cNvPr id="6" name="Rectangle 5"/>
          <p:cNvSpPr/>
          <p:nvPr/>
        </p:nvSpPr>
        <p:spPr bwMode="auto">
          <a:xfrm>
            <a:off x="1326022" y="1124206"/>
            <a:ext cx="2066658" cy="405491"/>
          </a:xfrm>
          <a:prstGeom prst="rect">
            <a:avLst/>
          </a:prstGeom>
          <a:solidFill>
            <a:schemeClr val="bg1">
              <a:lumMod val="85000"/>
            </a:schemeClr>
          </a:solidFill>
          <a:ln w="9525"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a typeface="Osaka" pitchFamily="-64" charset="-128"/>
              <a:cs typeface="Osaka" pitchFamily="-64" charset="-128"/>
            </a:endParaRPr>
          </a:p>
        </p:txBody>
      </p:sp>
      <p:sp>
        <p:nvSpPr>
          <p:cNvPr id="2" name="Title 1"/>
          <p:cNvSpPr>
            <a:spLocks noGrp="1"/>
          </p:cNvSpPr>
          <p:nvPr>
            <p:ph type="title"/>
          </p:nvPr>
        </p:nvSpPr>
        <p:spPr>
          <a:xfrm>
            <a:off x="609600" y="438406"/>
            <a:ext cx="7924800" cy="685800"/>
          </a:xfrm>
        </p:spPr>
        <p:txBody>
          <a:bodyPr/>
          <a:lstStyle/>
          <a:p>
            <a:pPr algn="ctr"/>
            <a:r>
              <a:rPr lang="en-US" sz="3200" dirty="0"/>
              <a:t>Quiz: Can you Spot a Phish? </a:t>
            </a:r>
          </a:p>
        </p:txBody>
      </p:sp>
      <p:sp>
        <p:nvSpPr>
          <p:cNvPr id="4" name="Footer Placeholder 3"/>
          <p:cNvSpPr>
            <a:spLocks noGrp="1"/>
          </p:cNvSpPr>
          <p:nvPr>
            <p:ph type="ftr" sz="quarter" idx="10"/>
          </p:nvPr>
        </p:nvSpPr>
        <p:spPr/>
        <p:txBody>
          <a:bodyPr/>
          <a:lstStyle/>
          <a:p>
            <a:pPr>
              <a:defRPr/>
            </a:pPr>
            <a:r>
              <a:rPr lang="en-US"/>
              <a:t>Information Services &amp; Technology</a:t>
            </a:r>
            <a:endParaRPr lang="en-US" dirty="0"/>
          </a:p>
        </p:txBody>
      </p:sp>
      <p:sp>
        <p:nvSpPr>
          <p:cNvPr id="5" name="Slide Number Placeholder 4"/>
          <p:cNvSpPr>
            <a:spLocks noGrp="1"/>
          </p:cNvSpPr>
          <p:nvPr>
            <p:ph type="sldNum" sz="quarter" idx="11"/>
          </p:nvPr>
        </p:nvSpPr>
        <p:spPr/>
        <p:txBody>
          <a:bodyPr/>
          <a:lstStyle/>
          <a:p>
            <a:fld id="{179B8BCF-D1FD-F549-A9C7-E8F134ABC61D}" type="slidenum">
              <a:rPr lang="en-US" smtClean="0"/>
              <a:pPr/>
              <a:t>25</a:t>
            </a:fld>
            <a:endParaRPr lang="en-US"/>
          </a:p>
        </p:txBody>
      </p:sp>
      <p:sp>
        <p:nvSpPr>
          <p:cNvPr id="8" name="Title 1"/>
          <p:cNvSpPr txBox="1">
            <a:spLocks/>
          </p:cNvSpPr>
          <p:nvPr/>
        </p:nvSpPr>
        <p:spPr bwMode="auto">
          <a:xfrm>
            <a:off x="1326022" y="1128695"/>
            <a:ext cx="273323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3600" b="1" i="0">
                <a:solidFill>
                  <a:schemeClr val="tx1"/>
                </a:solidFill>
                <a:latin typeface="+mj-lt"/>
                <a:ea typeface="+mj-ea"/>
                <a:cs typeface="Stag Semibold"/>
              </a:defRPr>
            </a:lvl1pPr>
            <a:lvl2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2pPr>
            <a:lvl3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3pPr>
            <a:lvl4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4pPr>
            <a:lvl5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5pPr>
            <a:lvl6pPr marL="4572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6pPr>
            <a:lvl7pPr marL="9144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7pPr>
            <a:lvl8pPr marL="13716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8pPr>
            <a:lvl9pPr marL="18288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9pPr>
          </a:lstStyle>
          <a:p>
            <a:r>
              <a:rPr lang="en-US" sz="2000" kern="0" dirty="0">
                <a:solidFill>
                  <a:schemeClr val="bg1">
                    <a:lumMod val="50000"/>
                  </a:schemeClr>
                </a:solidFill>
              </a:rPr>
              <a:t>Legitimate Email?</a:t>
            </a:r>
          </a:p>
        </p:txBody>
      </p:sp>
      <p:sp>
        <p:nvSpPr>
          <p:cNvPr id="9" name="Title 1"/>
          <p:cNvSpPr txBox="1">
            <a:spLocks/>
          </p:cNvSpPr>
          <p:nvPr/>
        </p:nvSpPr>
        <p:spPr bwMode="auto">
          <a:xfrm>
            <a:off x="5077270" y="1124206"/>
            <a:ext cx="273323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3600" b="1" i="0">
                <a:solidFill>
                  <a:schemeClr val="tx1"/>
                </a:solidFill>
                <a:latin typeface="+mj-lt"/>
                <a:ea typeface="+mj-ea"/>
                <a:cs typeface="Stag Semibold"/>
              </a:defRPr>
            </a:lvl1pPr>
            <a:lvl2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2pPr>
            <a:lvl3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3pPr>
            <a:lvl4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4pPr>
            <a:lvl5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5pPr>
            <a:lvl6pPr marL="4572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6pPr>
            <a:lvl7pPr marL="9144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7pPr>
            <a:lvl8pPr marL="13716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8pPr>
            <a:lvl9pPr marL="18288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9pPr>
          </a:lstStyle>
          <a:p>
            <a:r>
              <a:rPr lang="en-US" sz="2000" kern="0" dirty="0">
                <a:solidFill>
                  <a:schemeClr val="bg1">
                    <a:lumMod val="50000"/>
                  </a:schemeClr>
                </a:solidFill>
              </a:rPr>
              <a:t>Phishing Email?</a:t>
            </a:r>
          </a:p>
        </p:txBody>
      </p:sp>
      <p:pic>
        <p:nvPicPr>
          <p:cNvPr id="3" name="Picture 2"/>
          <p:cNvPicPr>
            <a:picLocks noChangeAspect="1"/>
          </p:cNvPicPr>
          <p:nvPr/>
        </p:nvPicPr>
        <p:blipFill>
          <a:blip r:embed="rId2"/>
          <a:stretch>
            <a:fillRect/>
          </a:stretch>
        </p:blipFill>
        <p:spPr>
          <a:xfrm>
            <a:off x="1782586" y="1644129"/>
            <a:ext cx="4862763" cy="5135441"/>
          </a:xfrm>
          <a:prstGeom prst="rect">
            <a:avLst/>
          </a:prstGeom>
        </p:spPr>
      </p:pic>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l="-1" t="17188" r="13382" b="11345"/>
          <a:stretch/>
        </p:blipFill>
        <p:spPr>
          <a:xfrm>
            <a:off x="3277490" y="3890832"/>
            <a:ext cx="230380" cy="190077"/>
          </a:xfrm>
          <a:prstGeom prst="rect">
            <a:avLst/>
          </a:prstGeom>
        </p:spPr>
      </p:pic>
      <p:pic>
        <p:nvPicPr>
          <p:cNvPr id="10" name="Picture 9"/>
          <p:cNvPicPr>
            <a:picLocks noChangeAspect="1"/>
          </p:cNvPicPr>
          <p:nvPr/>
        </p:nvPicPr>
        <p:blipFill>
          <a:blip r:embed="rId4"/>
          <a:stretch>
            <a:fillRect/>
          </a:stretch>
        </p:blipFill>
        <p:spPr>
          <a:xfrm>
            <a:off x="3153447" y="4092780"/>
            <a:ext cx="2441018" cy="170940"/>
          </a:xfrm>
          <a:prstGeom prst="rect">
            <a:avLst/>
          </a:prstGeom>
        </p:spPr>
      </p:pic>
    </p:spTree>
    <p:extLst>
      <p:ext uri="{BB962C8B-B14F-4D97-AF65-F5344CB8AC3E}">
        <p14:creationId xmlns:p14="http://schemas.microsoft.com/office/powerpoint/2010/main" val="34176399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1326022" y="1124206"/>
            <a:ext cx="2066658" cy="405491"/>
          </a:xfrm>
          <a:prstGeom prst="rect">
            <a:avLst/>
          </a:prstGeom>
          <a:solidFill>
            <a:schemeClr val="bg1">
              <a:lumMod val="85000"/>
            </a:schemeClr>
          </a:solidFill>
          <a:ln w="9525" cap="flat" cmpd="sng" algn="ctr">
            <a:solidFill>
              <a:srgbClr val="FF0000"/>
            </a:solid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a typeface="Osaka" pitchFamily="-64" charset="-128"/>
              <a:cs typeface="Osaka" pitchFamily="-64" charset="-128"/>
            </a:endParaRPr>
          </a:p>
        </p:txBody>
      </p:sp>
      <p:sp>
        <p:nvSpPr>
          <p:cNvPr id="8" name="Title 1"/>
          <p:cNvSpPr txBox="1">
            <a:spLocks/>
          </p:cNvSpPr>
          <p:nvPr/>
        </p:nvSpPr>
        <p:spPr bwMode="auto">
          <a:xfrm>
            <a:off x="1326022" y="1128695"/>
            <a:ext cx="273323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3600" b="1" i="0">
                <a:solidFill>
                  <a:schemeClr val="tx1"/>
                </a:solidFill>
                <a:latin typeface="+mj-lt"/>
                <a:ea typeface="+mj-ea"/>
                <a:cs typeface="Stag Semibold"/>
              </a:defRPr>
            </a:lvl1pPr>
            <a:lvl2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2pPr>
            <a:lvl3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3pPr>
            <a:lvl4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4pPr>
            <a:lvl5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5pPr>
            <a:lvl6pPr marL="4572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6pPr>
            <a:lvl7pPr marL="9144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7pPr>
            <a:lvl8pPr marL="13716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8pPr>
            <a:lvl9pPr marL="18288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9pPr>
          </a:lstStyle>
          <a:p>
            <a:r>
              <a:rPr lang="en-US" sz="2000" kern="0" dirty="0">
                <a:solidFill>
                  <a:schemeClr val="bg1">
                    <a:lumMod val="50000"/>
                  </a:schemeClr>
                </a:solidFill>
              </a:rPr>
              <a:t>Legitimate Email?</a:t>
            </a:r>
          </a:p>
        </p:txBody>
      </p:sp>
      <p:sp>
        <p:nvSpPr>
          <p:cNvPr id="12" name="Rectangle 11"/>
          <p:cNvSpPr/>
          <p:nvPr/>
        </p:nvSpPr>
        <p:spPr bwMode="auto">
          <a:xfrm>
            <a:off x="5019942" y="1141297"/>
            <a:ext cx="2066658" cy="405491"/>
          </a:xfrm>
          <a:prstGeom prst="rect">
            <a:avLst/>
          </a:prstGeom>
          <a:solidFill>
            <a:schemeClr val="bg1">
              <a:lumMod val="85000"/>
            </a:schemeClr>
          </a:solidFill>
          <a:ln w="9525"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a typeface="Osaka" pitchFamily="-64" charset="-128"/>
              <a:cs typeface="Osaka" pitchFamily="-64" charset="-128"/>
            </a:endParaRPr>
          </a:p>
        </p:txBody>
      </p:sp>
      <p:sp>
        <p:nvSpPr>
          <p:cNvPr id="2" name="Title 1"/>
          <p:cNvSpPr>
            <a:spLocks noGrp="1"/>
          </p:cNvSpPr>
          <p:nvPr>
            <p:ph type="title"/>
          </p:nvPr>
        </p:nvSpPr>
        <p:spPr>
          <a:xfrm>
            <a:off x="609600" y="438406"/>
            <a:ext cx="7924800" cy="685800"/>
          </a:xfrm>
        </p:spPr>
        <p:txBody>
          <a:bodyPr/>
          <a:lstStyle/>
          <a:p>
            <a:pPr algn="ctr"/>
            <a:r>
              <a:rPr lang="en-US" sz="3200" dirty="0">
                <a:latin typeface="Helvetica" pitchFamily="2" charset="0"/>
              </a:rPr>
              <a:t>Quiz: Can you Spot a Phish? </a:t>
            </a:r>
          </a:p>
        </p:txBody>
      </p:sp>
      <p:sp>
        <p:nvSpPr>
          <p:cNvPr id="4" name="Footer Placeholder 3"/>
          <p:cNvSpPr>
            <a:spLocks noGrp="1"/>
          </p:cNvSpPr>
          <p:nvPr>
            <p:ph type="ftr" sz="quarter" idx="10"/>
          </p:nvPr>
        </p:nvSpPr>
        <p:spPr/>
        <p:txBody>
          <a:bodyPr/>
          <a:lstStyle/>
          <a:p>
            <a:pPr>
              <a:defRPr/>
            </a:pPr>
            <a:r>
              <a:rPr lang="en-US"/>
              <a:t>Information Services &amp; Technology</a:t>
            </a:r>
            <a:endParaRPr lang="en-US" dirty="0"/>
          </a:p>
        </p:txBody>
      </p:sp>
      <p:sp>
        <p:nvSpPr>
          <p:cNvPr id="5" name="Slide Number Placeholder 4"/>
          <p:cNvSpPr>
            <a:spLocks noGrp="1"/>
          </p:cNvSpPr>
          <p:nvPr>
            <p:ph type="sldNum" sz="quarter" idx="11"/>
          </p:nvPr>
        </p:nvSpPr>
        <p:spPr/>
        <p:txBody>
          <a:bodyPr/>
          <a:lstStyle/>
          <a:p>
            <a:fld id="{179B8BCF-D1FD-F549-A9C7-E8F134ABC61D}" type="slidenum">
              <a:rPr lang="en-US" smtClean="0"/>
              <a:pPr/>
              <a:t>26</a:t>
            </a:fld>
            <a:endParaRPr lang="en-US" dirty="0"/>
          </a:p>
        </p:txBody>
      </p:sp>
      <p:sp>
        <p:nvSpPr>
          <p:cNvPr id="9" name="Title 1"/>
          <p:cNvSpPr txBox="1">
            <a:spLocks/>
          </p:cNvSpPr>
          <p:nvPr/>
        </p:nvSpPr>
        <p:spPr bwMode="auto">
          <a:xfrm>
            <a:off x="5077270" y="1124206"/>
            <a:ext cx="273323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3600" b="1" i="0">
                <a:solidFill>
                  <a:schemeClr val="tx1"/>
                </a:solidFill>
                <a:latin typeface="+mj-lt"/>
                <a:ea typeface="+mj-ea"/>
                <a:cs typeface="Stag Semibold"/>
              </a:defRPr>
            </a:lvl1pPr>
            <a:lvl2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2pPr>
            <a:lvl3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3pPr>
            <a:lvl4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4pPr>
            <a:lvl5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5pPr>
            <a:lvl6pPr marL="4572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6pPr>
            <a:lvl7pPr marL="9144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7pPr>
            <a:lvl8pPr marL="13716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8pPr>
            <a:lvl9pPr marL="18288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9pPr>
          </a:lstStyle>
          <a:p>
            <a:r>
              <a:rPr lang="en-US" sz="2000" kern="0" dirty="0">
                <a:solidFill>
                  <a:schemeClr val="bg1">
                    <a:lumMod val="50000"/>
                  </a:schemeClr>
                </a:solidFill>
              </a:rPr>
              <a:t>Phishing Email?</a:t>
            </a:r>
          </a:p>
        </p:txBody>
      </p:sp>
      <p:pic>
        <p:nvPicPr>
          <p:cNvPr id="10" name="Picture 9"/>
          <p:cNvPicPr>
            <a:picLocks noChangeAspect="1"/>
          </p:cNvPicPr>
          <p:nvPr/>
        </p:nvPicPr>
        <p:blipFill>
          <a:blip r:embed="rId2"/>
          <a:stretch>
            <a:fillRect/>
          </a:stretch>
        </p:blipFill>
        <p:spPr>
          <a:xfrm>
            <a:off x="1782586" y="1644129"/>
            <a:ext cx="4862763" cy="5135441"/>
          </a:xfrm>
          <a:prstGeom prst="rect">
            <a:avLst/>
          </a:prstGeom>
        </p:spPr>
      </p:pic>
    </p:spTree>
    <p:extLst>
      <p:ext uri="{BB962C8B-B14F-4D97-AF65-F5344CB8AC3E}">
        <p14:creationId xmlns:p14="http://schemas.microsoft.com/office/powerpoint/2010/main" val="3765661094"/>
      </p:ext>
    </p:extLst>
  </p:cSld>
  <p:clrMapOvr>
    <a:masterClrMapping/>
  </p:clrMapOvr>
</p:sld>
</file>

<file path=ppt/theme/theme1.xml><?xml version="1.0" encoding="utf-8"?>
<a:theme xmlns:a="http://schemas.openxmlformats.org/drawingml/2006/main" name="ist_powerpoint_templated">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Osaka" pitchFamily="-64" charset="-128"/>
            <a:cs typeface="Osaka"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Osaka" pitchFamily="-64" charset="-128"/>
            <a:cs typeface="Osaka" pitchFamily="-64"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9835F98BD1A8144AD3D31299290F8CD" ma:contentTypeVersion="2" ma:contentTypeDescription="Create a new document." ma:contentTypeScope="" ma:versionID="1c3d29d1ee1a932bfc41a03e6cde5232">
  <xsd:schema xmlns:xsd="http://www.w3.org/2001/XMLSchema" xmlns:xs="http://www.w3.org/2001/XMLSchema" xmlns:p="http://schemas.microsoft.com/office/2006/metadata/properties" xmlns:ns2="663196e4-44db-47f2-8f3c-523469e7b3ca" targetNamespace="http://schemas.microsoft.com/office/2006/metadata/properties" ma:root="true" ma:fieldsID="13e3831d0dc51c72d32d631b52aac4f8" ns2:_="">
    <xsd:import namespace="663196e4-44db-47f2-8f3c-523469e7b3ca"/>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3196e4-44db-47f2-8f3c-523469e7b3c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A7738B3-218A-4912-8799-398F9B6EEE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63196e4-44db-47f2-8f3c-523469e7b3c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2C065F4-D680-4270-B7FE-637BD1FD71B8}">
  <ds:schemaRefs>
    <ds:schemaRef ds:uri="http://www.w3.org/XML/1998/namespace"/>
    <ds:schemaRef ds:uri="http://schemas.openxmlformats.org/package/2006/metadata/core-properties"/>
    <ds:schemaRef ds:uri="http://purl.org/dc/elements/1.1/"/>
    <ds:schemaRef ds:uri="http://schemas.microsoft.com/office/2006/documentManagement/types"/>
    <ds:schemaRef ds:uri="http://purl.org/dc/terms/"/>
    <ds:schemaRef ds:uri="663196e4-44db-47f2-8f3c-523469e7b3ca"/>
    <ds:schemaRef ds:uri="http://purl.org/dc/dcmitype/"/>
    <ds:schemaRef ds:uri="http://schemas.microsoft.com/office/infopath/2007/PartnerControls"/>
    <ds:schemaRef ds:uri="http://schemas.microsoft.com/office/2006/metadata/properties"/>
  </ds:schemaRefs>
</ds:datastoreItem>
</file>

<file path=customXml/itemProps3.xml><?xml version="1.0" encoding="utf-8"?>
<ds:datastoreItem xmlns:ds="http://schemas.openxmlformats.org/officeDocument/2006/customXml" ds:itemID="{B086A386-EFDC-4EE5-AA73-9E403AEC718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15859</TotalTime>
  <Words>2512</Words>
  <Application>Microsoft Macintosh PowerPoint</Application>
  <PresentationFormat>On-screen Show (4:3)</PresentationFormat>
  <Paragraphs>219</Paragraphs>
  <Slides>26</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Calibri</vt:lpstr>
      <vt:lpstr>Helvetica</vt:lpstr>
      <vt:lpstr>Times</vt:lpstr>
      <vt:lpstr>Times New Roman</vt:lpstr>
      <vt:lpstr>Wingdings</vt:lpstr>
      <vt:lpstr>ist_powerpoint_templated</vt:lpstr>
      <vt:lpstr>How to Fight Phishing</vt:lpstr>
      <vt:lpstr>What is Phishing?</vt:lpstr>
      <vt:lpstr>What is Spear-Phishing?</vt:lpstr>
      <vt:lpstr>Why should I care about Phishing?</vt:lpstr>
      <vt:lpstr>Protecting University Assets  </vt:lpstr>
      <vt:lpstr>Warning Sign: Personal Information</vt:lpstr>
      <vt:lpstr>Warning Sign: The Sender</vt:lpstr>
      <vt:lpstr>Warning Sign: Grammar</vt:lpstr>
      <vt:lpstr>Warning Sign: Urgency</vt:lpstr>
      <vt:lpstr>Warning Sign: Hyperlinks</vt:lpstr>
      <vt:lpstr>Warning Sign: Attachments</vt:lpstr>
      <vt:lpstr>Warning Sign: Timeliness</vt:lpstr>
      <vt:lpstr>Identify &amp; Avoid Spear-Phishing &amp; Phishing</vt:lpstr>
      <vt:lpstr>What to do if you’ve been phished</vt:lpstr>
      <vt:lpstr>And remember, there are other “phish” in the sea...</vt:lpstr>
      <vt:lpstr>PowerPoint Presentation</vt:lpstr>
      <vt:lpstr>Quiz: Can you Spot a Phish? </vt:lpstr>
      <vt:lpstr>Quiz: Can you Spot a Phish? </vt:lpstr>
      <vt:lpstr>Quiz: Can you Spot a Phish? </vt:lpstr>
      <vt:lpstr>Quiz: Can you Spot a Phish? </vt:lpstr>
      <vt:lpstr>Quiz: Can you Spot a Phish?</vt:lpstr>
      <vt:lpstr>Quiz: Can you Spot a Phish?</vt:lpstr>
      <vt:lpstr>Phishing – What to look for: Quiz</vt:lpstr>
      <vt:lpstr>Quiz: Can you Spot a Phish?</vt:lpstr>
      <vt:lpstr>Quiz: Can you Spot a Phish? </vt:lpstr>
      <vt:lpstr>Quiz: Can you Spot a Phish?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Fight Phishing</dc:title>
  <dc:creator>Raukohl, Nicole</dc:creator>
  <cp:lastModifiedBy>Raukohl, Nicole</cp:lastModifiedBy>
  <cp:revision>35</cp:revision>
  <dcterms:created xsi:type="dcterms:W3CDTF">2020-04-07T18:59:49Z</dcterms:created>
  <dcterms:modified xsi:type="dcterms:W3CDTF">2020-07-01T18:03:26Z</dcterms:modified>
</cp:coreProperties>
</file>